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10">
  <p:sldMasterIdLst>
    <p:sldMasterId id="2147484146" r:id="rId1"/>
    <p:sldMasterId id="2147484158" r:id="rId2"/>
  </p:sldMasterIdLst>
  <p:sldIdLst>
    <p:sldId id="428" r:id="rId3"/>
    <p:sldId id="427" r:id="rId4"/>
    <p:sldId id="354" r:id="rId5"/>
    <p:sldId id="286" r:id="rId6"/>
    <p:sldId id="263" r:id="rId7"/>
    <p:sldId id="264" r:id="rId8"/>
    <p:sldId id="265" r:id="rId9"/>
    <p:sldId id="266" r:id="rId10"/>
    <p:sldId id="348" r:id="rId11"/>
    <p:sldId id="267" r:id="rId12"/>
    <p:sldId id="268" r:id="rId13"/>
    <p:sldId id="269" r:id="rId14"/>
    <p:sldId id="270" r:id="rId15"/>
    <p:sldId id="271" r:id="rId16"/>
    <p:sldId id="285" r:id="rId17"/>
    <p:sldId id="352" r:id="rId18"/>
    <p:sldId id="284" r:id="rId19"/>
    <p:sldId id="353" r:id="rId20"/>
    <p:sldId id="396" r:id="rId21"/>
    <p:sldId id="397" r:id="rId22"/>
    <p:sldId id="398" r:id="rId23"/>
    <p:sldId id="399" r:id="rId24"/>
    <p:sldId id="400" r:id="rId25"/>
    <p:sldId id="401" r:id="rId26"/>
    <p:sldId id="402" r:id="rId27"/>
    <p:sldId id="403" r:id="rId28"/>
    <p:sldId id="404" r:id="rId29"/>
    <p:sldId id="405" r:id="rId30"/>
    <p:sldId id="406" r:id="rId31"/>
    <p:sldId id="408" r:id="rId32"/>
    <p:sldId id="409" r:id="rId33"/>
    <p:sldId id="410" r:id="rId34"/>
    <p:sldId id="315" r:id="rId35"/>
    <p:sldId id="343" r:id="rId36"/>
    <p:sldId id="317" r:id="rId37"/>
    <p:sldId id="319" r:id="rId38"/>
    <p:sldId id="320" r:id="rId39"/>
    <p:sldId id="357" r:id="rId40"/>
    <p:sldId id="321" r:id="rId41"/>
    <p:sldId id="322" r:id="rId42"/>
    <p:sldId id="323" r:id="rId43"/>
    <p:sldId id="324" r:id="rId44"/>
    <p:sldId id="325" r:id="rId45"/>
    <p:sldId id="327" r:id="rId46"/>
    <p:sldId id="328" r:id="rId47"/>
    <p:sldId id="358" r:id="rId48"/>
    <p:sldId id="331" r:id="rId49"/>
    <p:sldId id="359" r:id="rId50"/>
    <p:sldId id="318" r:id="rId51"/>
    <p:sldId id="335" r:id="rId52"/>
    <p:sldId id="347" r:id="rId53"/>
    <p:sldId id="360" r:id="rId54"/>
    <p:sldId id="361" r:id="rId55"/>
    <p:sldId id="363" r:id="rId56"/>
    <p:sldId id="364" r:id="rId57"/>
    <p:sldId id="365" r:id="rId58"/>
    <p:sldId id="366" r:id="rId59"/>
    <p:sldId id="367" r:id="rId60"/>
    <p:sldId id="368" r:id="rId61"/>
    <p:sldId id="369" r:id="rId62"/>
    <p:sldId id="370" r:id="rId63"/>
    <p:sldId id="411" r:id="rId64"/>
    <p:sldId id="412" r:id="rId65"/>
    <p:sldId id="413" r:id="rId66"/>
    <p:sldId id="414" r:id="rId67"/>
    <p:sldId id="416" r:id="rId68"/>
    <p:sldId id="417" r:id="rId69"/>
    <p:sldId id="426" r:id="rId70"/>
    <p:sldId id="418" r:id="rId71"/>
    <p:sldId id="419" r:id="rId72"/>
    <p:sldId id="420" r:id="rId73"/>
    <p:sldId id="422" r:id="rId74"/>
    <p:sldId id="421" r:id="rId75"/>
    <p:sldId id="423" r:id="rId76"/>
    <p:sldId id="424" r:id="rId77"/>
    <p:sldId id="387" r:id="rId78"/>
    <p:sldId id="388" r:id="rId79"/>
    <p:sldId id="389" r:id="rId80"/>
    <p:sldId id="390" r:id="rId81"/>
    <p:sldId id="391" r:id="rId82"/>
    <p:sldId id="392" r:id="rId83"/>
    <p:sldId id="394" r:id="rId84"/>
    <p:sldId id="395" r:id="rId85"/>
    <p:sldId id="339" r:id="rId8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theme" Target="theme/theme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tableStyles" Target="tableStyles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presProps" Target="pres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'[col-interaction.xlsx]Sheet1'!$H$5</c:f>
              <c:strCache>
                <c:ptCount val="1"/>
                <c:pt idx="0">
                  <c:v>P  kN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marker>
            <c:spPr>
              <a:ln>
                <a:solidFill>
                  <a:schemeClr val="accent2">
                    <a:lumMod val="75000"/>
                  </a:schemeClr>
                </a:solidFill>
              </a:ln>
            </c:spPr>
          </c:marker>
          <c:xVal>
            <c:numRef>
              <c:f>'[col-interaction.xlsx]Sheet1'!$G$6:$G$16</c:f>
              <c:numCache>
                <c:formatCode>General</c:formatCode>
                <c:ptCount val="11"/>
                <c:pt idx="0">
                  <c:v>0</c:v>
                </c:pt>
                <c:pt idx="1">
                  <c:v>78.640500000000003</c:v>
                </c:pt>
                <c:pt idx="2">
                  <c:v>128.5196</c:v>
                </c:pt>
                <c:pt idx="3">
                  <c:v>161.48220000000001</c:v>
                </c:pt>
                <c:pt idx="4">
                  <c:v>175.62389999999999</c:v>
                </c:pt>
                <c:pt idx="5">
                  <c:v>173.1095</c:v>
                </c:pt>
                <c:pt idx="6">
                  <c:v>180.04130000000001</c:v>
                </c:pt>
                <c:pt idx="7">
                  <c:v>177.56319999999999</c:v>
                </c:pt>
                <c:pt idx="8">
                  <c:v>122.508</c:v>
                </c:pt>
                <c:pt idx="9">
                  <c:v>56.988599999999998</c:v>
                </c:pt>
                <c:pt idx="10">
                  <c:v>0</c:v>
                </c:pt>
              </c:numCache>
            </c:numRef>
          </c:xVal>
          <c:yVal>
            <c:numRef>
              <c:f>'[col-interaction.xlsx]Sheet1'!$H$6:$H$16</c:f>
              <c:numCache>
                <c:formatCode>General</c:formatCode>
                <c:ptCount val="11"/>
                <c:pt idx="0">
                  <c:v>3667.9575</c:v>
                </c:pt>
                <c:pt idx="1">
                  <c:v>3667.9575</c:v>
                </c:pt>
                <c:pt idx="2">
                  <c:v>3363.1489000000001</c:v>
                </c:pt>
                <c:pt idx="3">
                  <c:v>2774.0866999999998</c:v>
                </c:pt>
                <c:pt idx="4">
                  <c:v>2134.7293</c:v>
                </c:pt>
                <c:pt idx="5">
                  <c:v>1387.1787999999999</c:v>
                </c:pt>
                <c:pt idx="6">
                  <c:v>1179.9468999999999</c:v>
                </c:pt>
                <c:pt idx="7">
                  <c:v>855.75440000000003</c:v>
                </c:pt>
                <c:pt idx="8">
                  <c:v>251.01339999999999</c:v>
                </c:pt>
                <c:pt idx="9">
                  <c:v>-372.07600000000002</c:v>
                </c:pt>
                <c:pt idx="10">
                  <c:v>-781.8655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003-45BF-812C-1283DB68D7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3440"/>
        <c:axId val="17851904"/>
      </c:scatterChart>
      <c:valAx>
        <c:axId val="17853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M3(KN.m)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7851904"/>
        <c:crosses val="autoZero"/>
        <c:crossBetween val="midCat"/>
      </c:valAx>
      <c:valAx>
        <c:axId val="178519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P(KN)</a:t>
                </a:r>
              </a:p>
            </c:rich>
          </c:tx>
          <c:layout/>
          <c:overlay val="0"/>
          <c:spPr>
            <a:ln>
              <a:solidFill>
                <a:srgbClr val="C00000"/>
              </a:solidFill>
            </a:ln>
          </c:spPr>
        </c:title>
        <c:numFmt formatCode="General" sourceLinked="1"/>
        <c:majorTickMark val="none"/>
        <c:minorTickMark val="none"/>
        <c:tickLblPos val="nextTo"/>
        <c:crossAx val="17853440"/>
        <c:crosses val="autoZero"/>
        <c:crossBetween val="midCat"/>
      </c:valAx>
      <c:spPr>
        <a:ln>
          <a:solidFill>
            <a:schemeClr val="accent1">
              <a:lumMod val="50000"/>
            </a:schemeClr>
          </a:solidFill>
        </a:ln>
      </c:spPr>
    </c:plotArea>
    <c:plotVisOnly val="1"/>
    <c:dispBlanksAs val="gap"/>
    <c:showDLblsOverMax val="0"/>
  </c:chart>
  <c:spPr>
    <a:ln>
      <a:solidFill>
        <a:srgbClr val="C00000"/>
      </a:solidFill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'[col-interaction.xlsx]Sheet1'!$I$29</c:f>
              <c:strCache>
                <c:ptCount val="1"/>
                <c:pt idx="0">
                  <c:v>P  kN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marker>
            <c:spPr>
              <a:ln>
                <a:solidFill>
                  <a:schemeClr val="accent2">
                    <a:lumMod val="75000"/>
                  </a:schemeClr>
                </a:solidFill>
              </a:ln>
            </c:spPr>
          </c:marker>
          <c:xVal>
            <c:numRef>
              <c:f>'[col-interaction.xlsx]Sheet1'!$H$30:$H$40</c:f>
              <c:numCache>
                <c:formatCode>General</c:formatCode>
                <c:ptCount val="11"/>
                <c:pt idx="0">
                  <c:v>0</c:v>
                </c:pt>
                <c:pt idx="1">
                  <c:v>176.83199999999999</c:v>
                </c:pt>
                <c:pt idx="2">
                  <c:v>292.65980000000002</c:v>
                </c:pt>
                <c:pt idx="3">
                  <c:v>372.07659999999998</c:v>
                </c:pt>
                <c:pt idx="4">
                  <c:v>419.495</c:v>
                </c:pt>
                <c:pt idx="5">
                  <c:v>437.73390000000001</c:v>
                </c:pt>
                <c:pt idx="6">
                  <c:v>481.71929999999998</c:v>
                </c:pt>
                <c:pt idx="7">
                  <c:v>500.59980000000002</c:v>
                </c:pt>
                <c:pt idx="8">
                  <c:v>380.46300000000002</c:v>
                </c:pt>
                <c:pt idx="9">
                  <c:v>215.59620000000001</c:v>
                </c:pt>
                <c:pt idx="10">
                  <c:v>0</c:v>
                </c:pt>
              </c:numCache>
            </c:numRef>
          </c:xVal>
          <c:yVal>
            <c:numRef>
              <c:f>'[col-interaction.xlsx]Sheet1'!$I$30:$I$40</c:f>
              <c:numCache>
                <c:formatCode>General</c:formatCode>
                <c:ptCount val="11"/>
                <c:pt idx="0">
                  <c:v>3667.9575</c:v>
                </c:pt>
                <c:pt idx="1">
                  <c:v>3667.9575</c:v>
                </c:pt>
                <c:pt idx="2">
                  <c:v>3449.4926</c:v>
                </c:pt>
                <c:pt idx="3">
                  <c:v>2919.2303999999999</c:v>
                </c:pt>
                <c:pt idx="4">
                  <c:v>2351.9349000000002</c:v>
                </c:pt>
                <c:pt idx="5">
                  <c:v>1737.0358000000001</c:v>
                </c:pt>
                <c:pt idx="6">
                  <c:v>1511.2046</c:v>
                </c:pt>
                <c:pt idx="7">
                  <c:v>1198.1649</c:v>
                </c:pt>
                <c:pt idx="8">
                  <c:v>566.31769999999995</c:v>
                </c:pt>
                <c:pt idx="9">
                  <c:v>-82.180800000000005</c:v>
                </c:pt>
                <c:pt idx="10">
                  <c:v>-781.8655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F96-4F90-BCB0-9D55163DC5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496128"/>
        <c:axId val="124149760"/>
      </c:scatterChart>
      <c:valAx>
        <c:axId val="1264961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M2(KN.m)</a:t>
                </a:r>
              </a:p>
            </c:rich>
          </c:tx>
          <c:layout>
            <c:manualLayout>
              <c:xMode val="edge"/>
              <c:yMode val="edge"/>
              <c:x val="0.33515376202974628"/>
              <c:y val="0.8786803732866724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24149760"/>
        <c:crosses val="autoZero"/>
        <c:crossBetween val="midCat"/>
      </c:valAx>
      <c:valAx>
        <c:axId val="1241497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P(KN)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6496128"/>
        <c:crosses val="autoZero"/>
        <c:crossBetween val="midCat"/>
      </c:valAx>
    </c:plotArea>
    <c:plotVisOnly val="1"/>
    <c:dispBlanksAs val="gap"/>
    <c:showDLblsOverMax val="0"/>
  </c:chart>
  <c:spPr>
    <a:ln>
      <a:solidFill>
        <a:srgbClr val="C00000"/>
      </a:solidFill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124955809095294"/>
          <c:y val="0.14681722076407133"/>
          <c:w val="0.78053123307590966"/>
          <c:h val="0.827754447360747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Sheet1!$I$46</c:f>
              <c:strCache>
                <c:ptCount val="1"/>
                <c:pt idx="0">
                  <c:v>P  kN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Sheet1!$H$47:$H$57</c:f>
              <c:numCache>
                <c:formatCode>General</c:formatCode>
                <c:ptCount val="11"/>
                <c:pt idx="0">
                  <c:v>0</c:v>
                </c:pt>
                <c:pt idx="1">
                  <c:v>750.09580000000005</c:v>
                </c:pt>
                <c:pt idx="2">
                  <c:v>1182.3851</c:v>
                </c:pt>
                <c:pt idx="3">
                  <c:v>1508.5736999999999</c:v>
                </c:pt>
                <c:pt idx="4">
                  <c:v>1723.9712</c:v>
                </c:pt>
                <c:pt idx="5">
                  <c:v>1841.4905000000001</c:v>
                </c:pt>
                <c:pt idx="6">
                  <c:v>1978.8843999999988</c:v>
                </c:pt>
                <c:pt idx="7">
                  <c:v>2013.2007000000001</c:v>
                </c:pt>
                <c:pt idx="8">
                  <c:v>1490.5941999999998</c:v>
                </c:pt>
                <c:pt idx="9">
                  <c:v>556.98479999999995</c:v>
                </c:pt>
                <c:pt idx="10">
                  <c:v>0</c:v>
                </c:pt>
              </c:numCache>
            </c:numRef>
          </c:xVal>
          <c:yVal>
            <c:numRef>
              <c:f>Sheet1!$I$47:$I$57</c:f>
              <c:numCache>
                <c:formatCode>General</c:formatCode>
                <c:ptCount val="11"/>
                <c:pt idx="0">
                  <c:v>24457.018999999997</c:v>
                </c:pt>
                <c:pt idx="1">
                  <c:v>24457.018999999997</c:v>
                </c:pt>
                <c:pt idx="2">
                  <c:v>22567.822100000001</c:v>
                </c:pt>
                <c:pt idx="3">
                  <c:v>18966.009699999981</c:v>
                </c:pt>
                <c:pt idx="4">
                  <c:v>15122.8932</c:v>
                </c:pt>
                <c:pt idx="5">
                  <c:v>10749.8982</c:v>
                </c:pt>
                <c:pt idx="6">
                  <c:v>9591.5902000000006</c:v>
                </c:pt>
                <c:pt idx="7">
                  <c:v>7585.0073999999995</c:v>
                </c:pt>
                <c:pt idx="8">
                  <c:v>3272.6183000000001</c:v>
                </c:pt>
                <c:pt idx="9">
                  <c:v>-3364.3382999999999</c:v>
                </c:pt>
                <c:pt idx="10">
                  <c:v>-6403.8511000000044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94F-4183-969A-CEB3819D8F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473408"/>
        <c:axId val="176080384"/>
      </c:scatterChart>
      <c:valAx>
        <c:axId val="175473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rgbClr val="C00000"/>
                    </a:solidFill>
                  </a:rPr>
                  <a:t>M2(KN.m)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rgbClr val="C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080384"/>
        <c:crosses val="autoZero"/>
        <c:crossBetween val="midCat"/>
      </c:valAx>
      <c:valAx>
        <c:axId val="176080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rgbClr val="C00000"/>
                    </a:solidFill>
                  </a:rPr>
                  <a:t>P(KN)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rgbClr val="C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4734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2330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925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461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A8D69A-BFC2-4B10-BE3B-DDECB81DE897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1776545" y="1872070"/>
            <a:ext cx="3326678" cy="3326678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4183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36860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074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684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3955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552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296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907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0759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270615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36896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24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5937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A8D69A-BFC2-4B10-BE3B-DDECB81DE897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1776545" y="1872070"/>
            <a:ext cx="3326678" cy="3326678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57440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972443" y="287255"/>
            <a:ext cx="11219558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A710374-A0D0-4639-B013-35A506CD37E6}"/>
              </a:ext>
            </a:extLst>
          </p:cNvPr>
          <p:cNvSpPr>
            <a:spLocks/>
          </p:cNvSpPr>
          <p:nvPr userDrawn="1"/>
        </p:nvSpPr>
        <p:spPr bwMode="auto">
          <a:xfrm>
            <a:off x="9125380" y="6274754"/>
            <a:ext cx="3066619" cy="488403"/>
          </a:xfrm>
          <a:custGeom>
            <a:avLst/>
            <a:gdLst>
              <a:gd name="connsiteX0" fmla="*/ 5307865 w 12192148"/>
              <a:gd name="connsiteY0" fmla="*/ 0 h 1941773"/>
              <a:gd name="connsiteX1" fmla="*/ 5817217 w 12192148"/>
              <a:gd name="connsiteY1" fmla="*/ 0 h 1941773"/>
              <a:gd name="connsiteX2" fmla="*/ 5817217 w 12192148"/>
              <a:gd name="connsiteY2" fmla="*/ 697113 h 1941773"/>
              <a:gd name="connsiteX3" fmla="*/ 6190042 w 12192148"/>
              <a:gd name="connsiteY3" fmla="*/ 697113 h 1941773"/>
              <a:gd name="connsiteX4" fmla="*/ 6190042 w 12192148"/>
              <a:gd name="connsiteY4" fmla="*/ 1325570 h 1941773"/>
              <a:gd name="connsiteX5" fmla="*/ 6489353 w 12192148"/>
              <a:gd name="connsiteY5" fmla="*/ 1325570 h 1941773"/>
              <a:gd name="connsiteX6" fmla="*/ 6489353 w 12192148"/>
              <a:gd name="connsiteY6" fmla="*/ 1114324 h 1941773"/>
              <a:gd name="connsiteX7" fmla="*/ 6898935 w 12192148"/>
              <a:gd name="connsiteY7" fmla="*/ 1114324 h 1941773"/>
              <a:gd name="connsiteX8" fmla="*/ 6898935 w 12192148"/>
              <a:gd name="connsiteY8" fmla="*/ 348556 h 1941773"/>
              <a:gd name="connsiteX9" fmla="*/ 7219249 w 12192148"/>
              <a:gd name="connsiteY9" fmla="*/ 348556 h 1941773"/>
              <a:gd name="connsiteX10" fmla="*/ 7219249 w 12192148"/>
              <a:gd name="connsiteY10" fmla="*/ 1093199 h 1941773"/>
              <a:gd name="connsiteX11" fmla="*/ 7413539 w 12192148"/>
              <a:gd name="connsiteY11" fmla="*/ 1093199 h 1941773"/>
              <a:gd name="connsiteX12" fmla="*/ 7413539 w 12192148"/>
              <a:gd name="connsiteY12" fmla="*/ 517553 h 1941773"/>
              <a:gd name="connsiteX13" fmla="*/ 7875631 w 12192148"/>
              <a:gd name="connsiteY13" fmla="*/ 517553 h 1941773"/>
              <a:gd name="connsiteX14" fmla="*/ 7875631 w 12192148"/>
              <a:gd name="connsiteY14" fmla="*/ 1103761 h 1941773"/>
              <a:gd name="connsiteX15" fmla="*/ 8342975 w 12192148"/>
              <a:gd name="connsiteY15" fmla="*/ 1103761 h 1941773"/>
              <a:gd name="connsiteX16" fmla="*/ 8342975 w 12192148"/>
              <a:gd name="connsiteY16" fmla="*/ 739362 h 1941773"/>
              <a:gd name="connsiteX17" fmla="*/ 8852328 w 12192148"/>
              <a:gd name="connsiteY17" fmla="*/ 739362 h 1941773"/>
              <a:gd name="connsiteX18" fmla="*/ 8852328 w 12192148"/>
              <a:gd name="connsiteY18" fmla="*/ 1093199 h 1941773"/>
              <a:gd name="connsiteX19" fmla="*/ 9240906 w 12192148"/>
              <a:gd name="connsiteY19" fmla="*/ 1093199 h 1941773"/>
              <a:gd name="connsiteX20" fmla="*/ 9240906 w 12192148"/>
              <a:gd name="connsiteY20" fmla="*/ 924202 h 1941773"/>
              <a:gd name="connsiteX21" fmla="*/ 9503459 w 12192148"/>
              <a:gd name="connsiteY21" fmla="*/ 929483 h 1941773"/>
              <a:gd name="connsiteX22" fmla="*/ 9503459 w 12192148"/>
              <a:gd name="connsiteY22" fmla="*/ 781611 h 1941773"/>
              <a:gd name="connsiteX23" fmla="*/ 9771263 w 12192148"/>
              <a:gd name="connsiteY23" fmla="*/ 781611 h 1941773"/>
              <a:gd name="connsiteX24" fmla="*/ 9771263 w 12192148"/>
              <a:gd name="connsiteY24" fmla="*/ 918921 h 1941773"/>
              <a:gd name="connsiteX25" fmla="*/ 10028565 w 12192148"/>
              <a:gd name="connsiteY25" fmla="*/ 918921 h 1941773"/>
              <a:gd name="connsiteX26" fmla="*/ 10028565 w 12192148"/>
              <a:gd name="connsiteY26" fmla="*/ 765768 h 1941773"/>
              <a:gd name="connsiteX27" fmla="*/ 10280615 w 12192148"/>
              <a:gd name="connsiteY27" fmla="*/ 771049 h 1941773"/>
              <a:gd name="connsiteX28" fmla="*/ 10280615 w 12192148"/>
              <a:gd name="connsiteY28" fmla="*/ 190122 h 1941773"/>
              <a:gd name="connsiteX29" fmla="*/ 10789968 w 12192148"/>
              <a:gd name="connsiteY29" fmla="*/ 190122 h 1941773"/>
              <a:gd name="connsiteX30" fmla="*/ 10789968 w 12192148"/>
              <a:gd name="connsiteY30" fmla="*/ 697113 h 1941773"/>
              <a:gd name="connsiteX31" fmla="*/ 11168044 w 12192148"/>
              <a:gd name="connsiteY31" fmla="*/ 697113 h 1941773"/>
              <a:gd name="connsiteX32" fmla="*/ 11168044 w 12192148"/>
              <a:gd name="connsiteY32" fmla="*/ 1621315 h 1941773"/>
              <a:gd name="connsiteX33" fmla="*/ 11467354 w 12192148"/>
              <a:gd name="connsiteY33" fmla="*/ 1621315 h 1941773"/>
              <a:gd name="connsiteX34" fmla="*/ 11467354 w 12192148"/>
              <a:gd name="connsiteY34" fmla="*/ 1114324 h 1941773"/>
              <a:gd name="connsiteX35" fmla="*/ 11871686 w 12192148"/>
              <a:gd name="connsiteY35" fmla="*/ 1114324 h 1941773"/>
              <a:gd name="connsiteX36" fmla="*/ 11871686 w 12192148"/>
              <a:gd name="connsiteY36" fmla="*/ 348556 h 1941773"/>
              <a:gd name="connsiteX37" fmla="*/ 12192000 w 12192148"/>
              <a:gd name="connsiteY37" fmla="*/ 348556 h 1941773"/>
              <a:gd name="connsiteX38" fmla="*/ 12192000 w 12192148"/>
              <a:gd name="connsiteY38" fmla="*/ 1754103 h 1941773"/>
              <a:gd name="connsiteX39" fmla="*/ 12192000 w 12192148"/>
              <a:gd name="connsiteY39" fmla="*/ 1896676 h 1941773"/>
              <a:gd name="connsiteX40" fmla="*/ 12192148 w 12192148"/>
              <a:gd name="connsiteY40" fmla="*/ 1896676 h 1941773"/>
              <a:gd name="connsiteX41" fmla="*/ 12192148 w 12192148"/>
              <a:gd name="connsiteY41" fmla="*/ 1941773 h 1941773"/>
              <a:gd name="connsiteX42" fmla="*/ 0 w 12192148"/>
              <a:gd name="connsiteY42" fmla="*/ 1941773 h 1941773"/>
              <a:gd name="connsiteX43" fmla="*/ 0 w 12192148"/>
              <a:gd name="connsiteY43" fmla="*/ 1896676 h 1941773"/>
              <a:gd name="connsiteX44" fmla="*/ 0 w 12192148"/>
              <a:gd name="connsiteY44" fmla="*/ 1573784 h 1941773"/>
              <a:gd name="connsiteX45" fmla="*/ 112847 w 12192148"/>
              <a:gd name="connsiteY45" fmla="*/ 1573784 h 1941773"/>
              <a:gd name="connsiteX46" fmla="*/ 293106 w 12192148"/>
              <a:gd name="connsiteY46" fmla="*/ 1573784 h 1941773"/>
              <a:gd name="connsiteX47" fmla="*/ 293106 w 12192148"/>
              <a:gd name="connsiteY47" fmla="*/ 411930 h 1941773"/>
              <a:gd name="connsiteX48" fmla="*/ 655428 w 12192148"/>
              <a:gd name="connsiteY48" fmla="*/ 411930 h 1941773"/>
              <a:gd name="connsiteX49" fmla="*/ 655428 w 12192148"/>
              <a:gd name="connsiteY49" fmla="*/ 1373100 h 1941773"/>
              <a:gd name="connsiteX50" fmla="*/ 791956 w 12192148"/>
              <a:gd name="connsiteY50" fmla="*/ 1188260 h 1941773"/>
              <a:gd name="connsiteX51" fmla="*/ 954739 w 12192148"/>
              <a:gd name="connsiteY51" fmla="*/ 1399506 h 1941773"/>
              <a:gd name="connsiteX52" fmla="*/ 1101768 w 12192148"/>
              <a:gd name="connsiteY52" fmla="*/ 1188260 h 1941773"/>
              <a:gd name="connsiteX53" fmla="*/ 1264551 w 12192148"/>
              <a:gd name="connsiteY53" fmla="*/ 1399506 h 1941773"/>
              <a:gd name="connsiteX54" fmla="*/ 1411580 w 12192148"/>
              <a:gd name="connsiteY54" fmla="*/ 1188260 h 1941773"/>
              <a:gd name="connsiteX55" fmla="*/ 1574363 w 12192148"/>
              <a:gd name="connsiteY55" fmla="*/ 1399506 h 1941773"/>
              <a:gd name="connsiteX56" fmla="*/ 1574363 w 12192148"/>
              <a:gd name="connsiteY56" fmla="*/ 1447036 h 1941773"/>
              <a:gd name="connsiteX57" fmla="*/ 1721393 w 12192148"/>
              <a:gd name="connsiteY57" fmla="*/ 1447036 h 1941773"/>
              <a:gd name="connsiteX58" fmla="*/ 1721393 w 12192148"/>
              <a:gd name="connsiteY58" fmla="*/ 1299164 h 1941773"/>
              <a:gd name="connsiteX59" fmla="*/ 1537606 w 12192148"/>
              <a:gd name="connsiteY59" fmla="*/ 1072074 h 1941773"/>
              <a:gd name="connsiteX60" fmla="*/ 1721393 w 12192148"/>
              <a:gd name="connsiteY60" fmla="*/ 844985 h 1941773"/>
              <a:gd name="connsiteX61" fmla="*/ 1721393 w 12192148"/>
              <a:gd name="connsiteY61" fmla="*/ 586208 h 1941773"/>
              <a:gd name="connsiteX62" fmla="*/ 1815912 w 12192148"/>
              <a:gd name="connsiteY62" fmla="*/ 586208 h 1941773"/>
              <a:gd name="connsiteX63" fmla="*/ 1815912 w 12192148"/>
              <a:gd name="connsiteY63" fmla="*/ 844985 h 1941773"/>
              <a:gd name="connsiteX64" fmla="*/ 1999699 w 12192148"/>
              <a:gd name="connsiteY64" fmla="*/ 1072074 h 1941773"/>
              <a:gd name="connsiteX65" fmla="*/ 1815912 w 12192148"/>
              <a:gd name="connsiteY65" fmla="*/ 1299164 h 1941773"/>
              <a:gd name="connsiteX66" fmla="*/ 1815912 w 12192148"/>
              <a:gd name="connsiteY66" fmla="*/ 1447036 h 1941773"/>
              <a:gd name="connsiteX67" fmla="*/ 1941937 w 12192148"/>
              <a:gd name="connsiteY67" fmla="*/ 1447036 h 1941773"/>
              <a:gd name="connsiteX68" fmla="*/ 1941937 w 12192148"/>
              <a:gd name="connsiteY68" fmla="*/ 1293883 h 1941773"/>
              <a:gd name="connsiteX69" fmla="*/ 2099469 w 12192148"/>
              <a:gd name="connsiteY69" fmla="*/ 1293883 h 1941773"/>
              <a:gd name="connsiteX70" fmla="*/ 2099469 w 12192148"/>
              <a:gd name="connsiteY70" fmla="*/ 1093199 h 1941773"/>
              <a:gd name="connsiteX71" fmla="*/ 2440788 w 12192148"/>
              <a:gd name="connsiteY71" fmla="*/ 1093199 h 1941773"/>
              <a:gd name="connsiteX72" fmla="*/ 2440788 w 12192148"/>
              <a:gd name="connsiteY72" fmla="*/ 517553 h 1941773"/>
              <a:gd name="connsiteX73" fmla="*/ 2897630 w 12192148"/>
              <a:gd name="connsiteY73" fmla="*/ 517553 h 1941773"/>
              <a:gd name="connsiteX74" fmla="*/ 2897630 w 12192148"/>
              <a:gd name="connsiteY74" fmla="*/ 1103761 h 1941773"/>
              <a:gd name="connsiteX75" fmla="*/ 3364974 w 12192148"/>
              <a:gd name="connsiteY75" fmla="*/ 1103761 h 1941773"/>
              <a:gd name="connsiteX76" fmla="*/ 3364974 w 12192148"/>
              <a:gd name="connsiteY76" fmla="*/ 739362 h 1941773"/>
              <a:gd name="connsiteX77" fmla="*/ 3879577 w 12192148"/>
              <a:gd name="connsiteY77" fmla="*/ 739362 h 1941773"/>
              <a:gd name="connsiteX78" fmla="*/ 3879577 w 12192148"/>
              <a:gd name="connsiteY78" fmla="*/ 1093199 h 1941773"/>
              <a:gd name="connsiteX79" fmla="*/ 4268157 w 12192148"/>
              <a:gd name="connsiteY79" fmla="*/ 1093199 h 1941773"/>
              <a:gd name="connsiteX80" fmla="*/ 4268157 w 12192148"/>
              <a:gd name="connsiteY80" fmla="*/ 924202 h 1941773"/>
              <a:gd name="connsiteX81" fmla="*/ 4530710 w 12192148"/>
              <a:gd name="connsiteY81" fmla="*/ 929483 h 1941773"/>
              <a:gd name="connsiteX82" fmla="*/ 4530710 w 12192148"/>
              <a:gd name="connsiteY82" fmla="*/ 781611 h 1941773"/>
              <a:gd name="connsiteX83" fmla="*/ 4798513 w 12192148"/>
              <a:gd name="connsiteY83" fmla="*/ 781611 h 1941773"/>
              <a:gd name="connsiteX84" fmla="*/ 4798513 w 12192148"/>
              <a:gd name="connsiteY84" fmla="*/ 918921 h 1941773"/>
              <a:gd name="connsiteX85" fmla="*/ 5055815 w 12192148"/>
              <a:gd name="connsiteY85" fmla="*/ 918921 h 1941773"/>
              <a:gd name="connsiteX86" fmla="*/ 5055815 w 12192148"/>
              <a:gd name="connsiteY86" fmla="*/ 765768 h 1941773"/>
              <a:gd name="connsiteX87" fmla="*/ 5307865 w 12192148"/>
              <a:gd name="connsiteY87" fmla="*/ 771049 h 1941773"/>
              <a:gd name="connsiteX88" fmla="*/ 5307865 w 12192148"/>
              <a:gd name="connsiteY88" fmla="*/ 0 h 1941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12192148" h="1941773">
                <a:moveTo>
                  <a:pt x="5307865" y="0"/>
                </a:moveTo>
                <a:cubicBezTo>
                  <a:pt x="5307865" y="0"/>
                  <a:pt x="5307865" y="0"/>
                  <a:pt x="5817217" y="0"/>
                </a:cubicBezTo>
                <a:cubicBezTo>
                  <a:pt x="5817217" y="0"/>
                  <a:pt x="5817217" y="0"/>
                  <a:pt x="5817217" y="697113"/>
                </a:cubicBezTo>
                <a:cubicBezTo>
                  <a:pt x="5817217" y="697113"/>
                  <a:pt x="5817217" y="697113"/>
                  <a:pt x="6190042" y="697113"/>
                </a:cubicBezTo>
                <a:cubicBezTo>
                  <a:pt x="6190042" y="697113"/>
                  <a:pt x="6190042" y="697113"/>
                  <a:pt x="6190042" y="1325570"/>
                </a:cubicBezTo>
                <a:cubicBezTo>
                  <a:pt x="6190042" y="1325570"/>
                  <a:pt x="6190042" y="1325570"/>
                  <a:pt x="6489353" y="1325570"/>
                </a:cubicBezTo>
                <a:cubicBezTo>
                  <a:pt x="6489353" y="1325570"/>
                  <a:pt x="6489353" y="1325570"/>
                  <a:pt x="6489353" y="1114324"/>
                </a:cubicBezTo>
                <a:cubicBezTo>
                  <a:pt x="6489353" y="1114324"/>
                  <a:pt x="6489353" y="1114324"/>
                  <a:pt x="6898935" y="1114324"/>
                </a:cubicBezTo>
                <a:cubicBezTo>
                  <a:pt x="6898935" y="1114324"/>
                  <a:pt x="6898935" y="1114324"/>
                  <a:pt x="6898935" y="348556"/>
                </a:cubicBezTo>
                <a:cubicBezTo>
                  <a:pt x="6898935" y="348556"/>
                  <a:pt x="6898935" y="348556"/>
                  <a:pt x="7219249" y="348556"/>
                </a:cubicBezTo>
                <a:cubicBezTo>
                  <a:pt x="7219249" y="348556"/>
                  <a:pt x="7219249" y="348556"/>
                  <a:pt x="7219249" y="1093199"/>
                </a:cubicBezTo>
                <a:cubicBezTo>
                  <a:pt x="7219249" y="1093199"/>
                  <a:pt x="7219249" y="1093199"/>
                  <a:pt x="7413539" y="1093199"/>
                </a:cubicBezTo>
                <a:cubicBezTo>
                  <a:pt x="7413539" y="1093199"/>
                  <a:pt x="7413539" y="1093199"/>
                  <a:pt x="7413539" y="517553"/>
                </a:cubicBezTo>
                <a:cubicBezTo>
                  <a:pt x="7413539" y="517553"/>
                  <a:pt x="7413539" y="517553"/>
                  <a:pt x="7875631" y="517553"/>
                </a:cubicBezTo>
                <a:cubicBezTo>
                  <a:pt x="7875631" y="517553"/>
                  <a:pt x="7875631" y="517553"/>
                  <a:pt x="7875631" y="1103761"/>
                </a:cubicBezTo>
                <a:cubicBezTo>
                  <a:pt x="7875631" y="1103761"/>
                  <a:pt x="7875631" y="1103761"/>
                  <a:pt x="8342975" y="1103761"/>
                </a:cubicBezTo>
                <a:cubicBezTo>
                  <a:pt x="8342975" y="1103761"/>
                  <a:pt x="8342975" y="1103761"/>
                  <a:pt x="8342975" y="739362"/>
                </a:cubicBezTo>
                <a:cubicBezTo>
                  <a:pt x="8342975" y="739362"/>
                  <a:pt x="8342975" y="739362"/>
                  <a:pt x="8852328" y="739362"/>
                </a:cubicBezTo>
                <a:cubicBezTo>
                  <a:pt x="8852328" y="739362"/>
                  <a:pt x="8852328" y="739362"/>
                  <a:pt x="8852328" y="1093199"/>
                </a:cubicBezTo>
                <a:cubicBezTo>
                  <a:pt x="8852328" y="1093199"/>
                  <a:pt x="8852328" y="1093199"/>
                  <a:pt x="9240906" y="1093199"/>
                </a:cubicBezTo>
                <a:cubicBezTo>
                  <a:pt x="9240906" y="1093199"/>
                  <a:pt x="9240906" y="1093199"/>
                  <a:pt x="9240906" y="924202"/>
                </a:cubicBezTo>
                <a:cubicBezTo>
                  <a:pt x="9240906" y="924202"/>
                  <a:pt x="9240906" y="924202"/>
                  <a:pt x="9503459" y="929483"/>
                </a:cubicBezTo>
                <a:cubicBezTo>
                  <a:pt x="9503459" y="929483"/>
                  <a:pt x="9503459" y="929483"/>
                  <a:pt x="9503459" y="781611"/>
                </a:cubicBezTo>
                <a:cubicBezTo>
                  <a:pt x="9503459" y="781611"/>
                  <a:pt x="9503459" y="781611"/>
                  <a:pt x="9771263" y="781611"/>
                </a:cubicBezTo>
                <a:cubicBezTo>
                  <a:pt x="9771263" y="781611"/>
                  <a:pt x="9771263" y="781611"/>
                  <a:pt x="9771263" y="918921"/>
                </a:cubicBezTo>
                <a:cubicBezTo>
                  <a:pt x="9771263" y="918921"/>
                  <a:pt x="9771263" y="918921"/>
                  <a:pt x="10028565" y="918921"/>
                </a:cubicBezTo>
                <a:cubicBezTo>
                  <a:pt x="10028565" y="918921"/>
                  <a:pt x="10028565" y="918921"/>
                  <a:pt x="10028565" y="765768"/>
                </a:cubicBezTo>
                <a:cubicBezTo>
                  <a:pt x="10028565" y="765768"/>
                  <a:pt x="10028565" y="765768"/>
                  <a:pt x="10280615" y="771049"/>
                </a:cubicBezTo>
                <a:cubicBezTo>
                  <a:pt x="10280615" y="771049"/>
                  <a:pt x="10280615" y="771049"/>
                  <a:pt x="10280615" y="190122"/>
                </a:cubicBezTo>
                <a:cubicBezTo>
                  <a:pt x="10280615" y="190122"/>
                  <a:pt x="10280615" y="190122"/>
                  <a:pt x="10789968" y="190122"/>
                </a:cubicBezTo>
                <a:cubicBezTo>
                  <a:pt x="10789968" y="190122"/>
                  <a:pt x="10789968" y="190122"/>
                  <a:pt x="10789968" y="697113"/>
                </a:cubicBezTo>
                <a:cubicBezTo>
                  <a:pt x="10789968" y="697113"/>
                  <a:pt x="10789968" y="697113"/>
                  <a:pt x="11168044" y="697113"/>
                </a:cubicBezTo>
                <a:cubicBezTo>
                  <a:pt x="11168044" y="697113"/>
                  <a:pt x="11168044" y="697113"/>
                  <a:pt x="11168044" y="1621315"/>
                </a:cubicBezTo>
                <a:cubicBezTo>
                  <a:pt x="11168044" y="1621315"/>
                  <a:pt x="11168044" y="1621315"/>
                  <a:pt x="11467354" y="1621315"/>
                </a:cubicBezTo>
                <a:cubicBezTo>
                  <a:pt x="11467354" y="1621315"/>
                  <a:pt x="11467354" y="1621315"/>
                  <a:pt x="11467354" y="1114324"/>
                </a:cubicBezTo>
                <a:cubicBezTo>
                  <a:pt x="11467354" y="1114324"/>
                  <a:pt x="11467354" y="1114324"/>
                  <a:pt x="11871686" y="1114324"/>
                </a:cubicBezTo>
                <a:cubicBezTo>
                  <a:pt x="11871686" y="1114324"/>
                  <a:pt x="11871686" y="1114324"/>
                  <a:pt x="11871686" y="348556"/>
                </a:cubicBezTo>
                <a:cubicBezTo>
                  <a:pt x="11871686" y="348556"/>
                  <a:pt x="11871686" y="348556"/>
                  <a:pt x="12192000" y="348556"/>
                </a:cubicBezTo>
                <a:cubicBezTo>
                  <a:pt x="12192000" y="348556"/>
                  <a:pt x="12192000" y="348556"/>
                  <a:pt x="12192000" y="1754103"/>
                </a:cubicBezTo>
                <a:lnTo>
                  <a:pt x="12192000" y="1896676"/>
                </a:lnTo>
                <a:lnTo>
                  <a:pt x="12192148" y="1896676"/>
                </a:lnTo>
                <a:lnTo>
                  <a:pt x="12192148" y="1941773"/>
                </a:lnTo>
                <a:lnTo>
                  <a:pt x="0" y="1941773"/>
                </a:lnTo>
                <a:lnTo>
                  <a:pt x="0" y="1896676"/>
                </a:lnTo>
                <a:lnTo>
                  <a:pt x="0" y="1573784"/>
                </a:lnTo>
                <a:lnTo>
                  <a:pt x="112847" y="1573784"/>
                </a:lnTo>
                <a:cubicBezTo>
                  <a:pt x="165111" y="1573784"/>
                  <a:pt x="224842" y="1573784"/>
                  <a:pt x="293106" y="1573784"/>
                </a:cubicBezTo>
                <a:cubicBezTo>
                  <a:pt x="293106" y="1573784"/>
                  <a:pt x="293106" y="1573784"/>
                  <a:pt x="293106" y="411930"/>
                </a:cubicBezTo>
                <a:cubicBezTo>
                  <a:pt x="293106" y="411930"/>
                  <a:pt x="293106" y="411930"/>
                  <a:pt x="655428" y="411930"/>
                </a:cubicBezTo>
                <a:cubicBezTo>
                  <a:pt x="655428" y="411930"/>
                  <a:pt x="655428" y="411930"/>
                  <a:pt x="655428" y="1373100"/>
                </a:cubicBezTo>
                <a:cubicBezTo>
                  <a:pt x="676433" y="1315008"/>
                  <a:pt x="734194" y="1188260"/>
                  <a:pt x="791956" y="1188260"/>
                </a:cubicBezTo>
                <a:cubicBezTo>
                  <a:pt x="875973" y="1188260"/>
                  <a:pt x="954739" y="1399506"/>
                  <a:pt x="954739" y="1399506"/>
                </a:cubicBezTo>
                <a:cubicBezTo>
                  <a:pt x="954739" y="1399506"/>
                  <a:pt x="1023002" y="1188260"/>
                  <a:pt x="1101768" y="1188260"/>
                </a:cubicBezTo>
                <a:cubicBezTo>
                  <a:pt x="1180534" y="1188260"/>
                  <a:pt x="1264551" y="1399506"/>
                  <a:pt x="1264551" y="1399506"/>
                </a:cubicBezTo>
                <a:cubicBezTo>
                  <a:pt x="1264551" y="1399506"/>
                  <a:pt x="1332815" y="1188260"/>
                  <a:pt x="1411580" y="1188260"/>
                </a:cubicBezTo>
                <a:cubicBezTo>
                  <a:pt x="1490347" y="1188260"/>
                  <a:pt x="1574363" y="1399506"/>
                  <a:pt x="1574363" y="1399506"/>
                </a:cubicBezTo>
                <a:cubicBezTo>
                  <a:pt x="1574363" y="1399506"/>
                  <a:pt x="1574363" y="1399506"/>
                  <a:pt x="1574363" y="1447036"/>
                </a:cubicBezTo>
                <a:cubicBezTo>
                  <a:pt x="1574363" y="1447036"/>
                  <a:pt x="1574363" y="1447036"/>
                  <a:pt x="1721393" y="1447036"/>
                </a:cubicBezTo>
                <a:cubicBezTo>
                  <a:pt x="1721393" y="1447036"/>
                  <a:pt x="1721393" y="1447036"/>
                  <a:pt x="1721393" y="1299164"/>
                </a:cubicBezTo>
                <a:cubicBezTo>
                  <a:pt x="1616372" y="1278040"/>
                  <a:pt x="1537606" y="1182979"/>
                  <a:pt x="1537606" y="1072074"/>
                </a:cubicBezTo>
                <a:cubicBezTo>
                  <a:pt x="1537606" y="961170"/>
                  <a:pt x="1616372" y="866110"/>
                  <a:pt x="1721393" y="844985"/>
                </a:cubicBezTo>
                <a:cubicBezTo>
                  <a:pt x="1721393" y="844985"/>
                  <a:pt x="1721393" y="844985"/>
                  <a:pt x="1721393" y="586208"/>
                </a:cubicBezTo>
                <a:cubicBezTo>
                  <a:pt x="1721393" y="586208"/>
                  <a:pt x="1721393" y="586208"/>
                  <a:pt x="1815912" y="586208"/>
                </a:cubicBezTo>
                <a:cubicBezTo>
                  <a:pt x="1815912" y="586208"/>
                  <a:pt x="1815912" y="586208"/>
                  <a:pt x="1815912" y="844985"/>
                </a:cubicBezTo>
                <a:cubicBezTo>
                  <a:pt x="1920933" y="866110"/>
                  <a:pt x="1999699" y="961170"/>
                  <a:pt x="1999699" y="1072074"/>
                </a:cubicBezTo>
                <a:cubicBezTo>
                  <a:pt x="1999699" y="1188260"/>
                  <a:pt x="1920933" y="1278040"/>
                  <a:pt x="1815912" y="1299164"/>
                </a:cubicBezTo>
                <a:cubicBezTo>
                  <a:pt x="1815912" y="1299164"/>
                  <a:pt x="1815912" y="1299164"/>
                  <a:pt x="1815912" y="1447036"/>
                </a:cubicBezTo>
                <a:cubicBezTo>
                  <a:pt x="1815912" y="1447036"/>
                  <a:pt x="1815912" y="1447036"/>
                  <a:pt x="1941937" y="1447036"/>
                </a:cubicBezTo>
                <a:cubicBezTo>
                  <a:pt x="1941937" y="1447036"/>
                  <a:pt x="1941937" y="1447036"/>
                  <a:pt x="1941937" y="1293883"/>
                </a:cubicBezTo>
                <a:cubicBezTo>
                  <a:pt x="1941937" y="1293883"/>
                  <a:pt x="1941937" y="1293883"/>
                  <a:pt x="2099469" y="1293883"/>
                </a:cubicBezTo>
                <a:cubicBezTo>
                  <a:pt x="2099469" y="1293883"/>
                  <a:pt x="2099469" y="1293883"/>
                  <a:pt x="2099469" y="1093199"/>
                </a:cubicBezTo>
                <a:cubicBezTo>
                  <a:pt x="2099469" y="1093199"/>
                  <a:pt x="2099469" y="1093199"/>
                  <a:pt x="2440788" y="1093199"/>
                </a:cubicBezTo>
                <a:cubicBezTo>
                  <a:pt x="2440788" y="1093199"/>
                  <a:pt x="2440788" y="1093199"/>
                  <a:pt x="2440788" y="517553"/>
                </a:cubicBezTo>
                <a:cubicBezTo>
                  <a:pt x="2440788" y="517553"/>
                  <a:pt x="2440788" y="517553"/>
                  <a:pt x="2897630" y="517553"/>
                </a:cubicBezTo>
                <a:cubicBezTo>
                  <a:pt x="2897630" y="517553"/>
                  <a:pt x="2897630" y="517553"/>
                  <a:pt x="2897630" y="1103761"/>
                </a:cubicBezTo>
                <a:cubicBezTo>
                  <a:pt x="2897630" y="1103761"/>
                  <a:pt x="2897630" y="1103761"/>
                  <a:pt x="3364974" y="1103761"/>
                </a:cubicBezTo>
                <a:cubicBezTo>
                  <a:pt x="3364974" y="1103761"/>
                  <a:pt x="3364974" y="1103761"/>
                  <a:pt x="3364974" y="739362"/>
                </a:cubicBezTo>
                <a:cubicBezTo>
                  <a:pt x="3364974" y="739362"/>
                  <a:pt x="3364974" y="739362"/>
                  <a:pt x="3879577" y="739362"/>
                </a:cubicBezTo>
                <a:cubicBezTo>
                  <a:pt x="3879577" y="739362"/>
                  <a:pt x="3879577" y="739362"/>
                  <a:pt x="3879577" y="1093199"/>
                </a:cubicBezTo>
                <a:cubicBezTo>
                  <a:pt x="3879577" y="1093199"/>
                  <a:pt x="3879577" y="1093199"/>
                  <a:pt x="4268157" y="1093199"/>
                </a:cubicBezTo>
                <a:cubicBezTo>
                  <a:pt x="4268157" y="1093199"/>
                  <a:pt x="4268157" y="1093199"/>
                  <a:pt x="4268157" y="924202"/>
                </a:cubicBezTo>
                <a:cubicBezTo>
                  <a:pt x="4268157" y="924202"/>
                  <a:pt x="4268157" y="924202"/>
                  <a:pt x="4530710" y="929483"/>
                </a:cubicBezTo>
                <a:cubicBezTo>
                  <a:pt x="4530710" y="929483"/>
                  <a:pt x="4530710" y="929483"/>
                  <a:pt x="4530710" y="781611"/>
                </a:cubicBezTo>
                <a:cubicBezTo>
                  <a:pt x="4530710" y="781611"/>
                  <a:pt x="4530710" y="781611"/>
                  <a:pt x="4798513" y="781611"/>
                </a:cubicBezTo>
                <a:cubicBezTo>
                  <a:pt x="4798513" y="781611"/>
                  <a:pt x="4798513" y="781611"/>
                  <a:pt x="4798513" y="918921"/>
                </a:cubicBezTo>
                <a:cubicBezTo>
                  <a:pt x="4798513" y="918921"/>
                  <a:pt x="4798513" y="918921"/>
                  <a:pt x="5055815" y="918921"/>
                </a:cubicBezTo>
                <a:cubicBezTo>
                  <a:pt x="5055815" y="918921"/>
                  <a:pt x="5055815" y="918921"/>
                  <a:pt x="5055815" y="765768"/>
                </a:cubicBezTo>
                <a:cubicBezTo>
                  <a:pt x="5055815" y="765768"/>
                  <a:pt x="5055815" y="765768"/>
                  <a:pt x="5307865" y="771049"/>
                </a:cubicBezTo>
                <a:cubicBezTo>
                  <a:pt x="5307865" y="771049"/>
                  <a:pt x="5307865" y="771049"/>
                  <a:pt x="53078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DB0ECD-F65B-48DE-891A-862D5ACE45DD}"/>
              </a:ext>
            </a:extLst>
          </p:cNvPr>
          <p:cNvSpPr/>
          <p:nvPr userDrawn="1"/>
        </p:nvSpPr>
        <p:spPr>
          <a:xfrm>
            <a:off x="0" y="6730111"/>
            <a:ext cx="12192000" cy="1371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0">
            <a:extLst>
              <a:ext uri="{FF2B5EF4-FFF2-40B4-BE49-F238E27FC236}">
                <a16:creationId xmlns:a16="http://schemas.microsoft.com/office/drawing/2014/main" id="{C4E7187E-67A8-49EF-8933-FEE04FEAF50C}"/>
              </a:ext>
            </a:extLst>
          </p:cNvPr>
          <p:cNvGrpSpPr/>
          <p:nvPr userDrawn="1"/>
        </p:nvGrpSpPr>
        <p:grpSpPr>
          <a:xfrm flipH="1">
            <a:off x="11178612" y="5759424"/>
            <a:ext cx="817770" cy="809183"/>
            <a:chOff x="3175" y="1588"/>
            <a:chExt cx="4686300" cy="4637087"/>
          </a:xfrm>
          <a:solidFill>
            <a:schemeClr val="accent1"/>
          </a:solidFill>
        </p:grpSpPr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1E0D8746-24E0-4548-8C4D-DD75A2E89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488" y="3094038"/>
              <a:ext cx="98425" cy="133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6">
              <a:extLst>
                <a:ext uri="{FF2B5EF4-FFF2-40B4-BE49-F238E27FC236}">
                  <a16:creationId xmlns:a16="http://schemas.microsoft.com/office/drawing/2014/main" id="{36672466-A780-459C-AE15-37398D2D6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0975" y="3094038"/>
              <a:ext cx="85725" cy="133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7">
              <a:extLst>
                <a:ext uri="{FF2B5EF4-FFF2-40B4-BE49-F238E27FC236}">
                  <a16:creationId xmlns:a16="http://schemas.microsoft.com/office/drawing/2014/main" id="{29B98435-DD78-4523-A912-E2FFE0743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3148013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FBBADD09-E087-4218-94AA-9A732C065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176588"/>
              <a:ext cx="306388" cy="306387"/>
            </a:xfrm>
            <a:custGeom>
              <a:avLst/>
              <a:gdLst>
                <a:gd name="T0" fmla="*/ 175 w 193"/>
                <a:gd name="T1" fmla="*/ 193 h 193"/>
                <a:gd name="T2" fmla="*/ 0 w 193"/>
                <a:gd name="T3" fmla="*/ 18 h 193"/>
                <a:gd name="T4" fmla="*/ 18 w 193"/>
                <a:gd name="T5" fmla="*/ 0 h 193"/>
                <a:gd name="T6" fmla="*/ 193 w 193"/>
                <a:gd name="T7" fmla="*/ 175 h 193"/>
                <a:gd name="T8" fmla="*/ 175 w 193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75" y="193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5"/>
                  </a:lnTo>
                  <a:lnTo>
                    <a:pt x="175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AD29BA87-8A6B-454A-870A-0930CAD32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176588"/>
              <a:ext cx="306388" cy="306387"/>
            </a:xfrm>
            <a:custGeom>
              <a:avLst/>
              <a:gdLst>
                <a:gd name="T0" fmla="*/ 0 w 193"/>
                <a:gd name="T1" fmla="*/ 175 h 193"/>
                <a:gd name="T2" fmla="*/ 175 w 193"/>
                <a:gd name="T3" fmla="*/ 0 h 193"/>
                <a:gd name="T4" fmla="*/ 193 w 193"/>
                <a:gd name="T5" fmla="*/ 18 h 193"/>
                <a:gd name="T6" fmla="*/ 18 w 193"/>
                <a:gd name="T7" fmla="*/ 193 h 193"/>
                <a:gd name="T8" fmla="*/ 0 w 193"/>
                <a:gd name="T9" fmla="*/ 1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0" y="175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3"/>
                  </a:lnTo>
                  <a:lnTo>
                    <a:pt x="0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id="{123A592A-5A52-4664-A9ED-ACB125838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3441700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C81F600D-2C20-46EA-8051-63C37B9BE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470275"/>
              <a:ext cx="306388" cy="304800"/>
            </a:xfrm>
            <a:custGeom>
              <a:avLst/>
              <a:gdLst>
                <a:gd name="T0" fmla="*/ 175 w 193"/>
                <a:gd name="T1" fmla="*/ 192 h 192"/>
                <a:gd name="T2" fmla="*/ 0 w 193"/>
                <a:gd name="T3" fmla="*/ 18 h 192"/>
                <a:gd name="T4" fmla="*/ 18 w 193"/>
                <a:gd name="T5" fmla="*/ 0 h 192"/>
                <a:gd name="T6" fmla="*/ 193 w 193"/>
                <a:gd name="T7" fmla="*/ 174 h 192"/>
                <a:gd name="T8" fmla="*/ 175 w 19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75" y="192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4"/>
                  </a:lnTo>
                  <a:lnTo>
                    <a:pt x="175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99F243A-F661-4476-B974-A468A2C72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470275"/>
              <a:ext cx="306388" cy="304800"/>
            </a:xfrm>
            <a:custGeom>
              <a:avLst/>
              <a:gdLst>
                <a:gd name="T0" fmla="*/ 0 w 193"/>
                <a:gd name="T1" fmla="*/ 174 h 192"/>
                <a:gd name="T2" fmla="*/ 175 w 193"/>
                <a:gd name="T3" fmla="*/ 0 h 192"/>
                <a:gd name="T4" fmla="*/ 193 w 193"/>
                <a:gd name="T5" fmla="*/ 18 h 192"/>
                <a:gd name="T6" fmla="*/ 18 w 193"/>
                <a:gd name="T7" fmla="*/ 192 h 192"/>
                <a:gd name="T8" fmla="*/ 0 w 193"/>
                <a:gd name="T9" fmla="*/ 1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0" y="174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2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3">
              <a:extLst>
                <a:ext uri="{FF2B5EF4-FFF2-40B4-BE49-F238E27FC236}">
                  <a16:creationId xmlns:a16="http://schemas.microsoft.com/office/drawing/2014/main" id="{551C0F5B-D850-4F14-92ED-08B31C994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3733800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DB35BF1-FC37-43C1-B5CB-9E8BD46BA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762375"/>
              <a:ext cx="306388" cy="306387"/>
            </a:xfrm>
            <a:custGeom>
              <a:avLst/>
              <a:gdLst>
                <a:gd name="T0" fmla="*/ 175 w 193"/>
                <a:gd name="T1" fmla="*/ 193 h 193"/>
                <a:gd name="T2" fmla="*/ 0 w 193"/>
                <a:gd name="T3" fmla="*/ 18 h 193"/>
                <a:gd name="T4" fmla="*/ 18 w 193"/>
                <a:gd name="T5" fmla="*/ 0 h 193"/>
                <a:gd name="T6" fmla="*/ 193 w 193"/>
                <a:gd name="T7" fmla="*/ 175 h 193"/>
                <a:gd name="T8" fmla="*/ 175 w 193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75" y="193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5"/>
                  </a:lnTo>
                  <a:lnTo>
                    <a:pt x="175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24FA2821-2268-4EEC-BB62-C826BAA13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762375"/>
              <a:ext cx="306388" cy="306387"/>
            </a:xfrm>
            <a:custGeom>
              <a:avLst/>
              <a:gdLst>
                <a:gd name="T0" fmla="*/ 0 w 193"/>
                <a:gd name="T1" fmla="*/ 175 h 193"/>
                <a:gd name="T2" fmla="*/ 175 w 193"/>
                <a:gd name="T3" fmla="*/ 0 h 193"/>
                <a:gd name="T4" fmla="*/ 193 w 193"/>
                <a:gd name="T5" fmla="*/ 18 h 193"/>
                <a:gd name="T6" fmla="*/ 18 w 193"/>
                <a:gd name="T7" fmla="*/ 193 h 193"/>
                <a:gd name="T8" fmla="*/ 0 w 193"/>
                <a:gd name="T9" fmla="*/ 1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0" y="175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3"/>
                  </a:lnTo>
                  <a:lnTo>
                    <a:pt x="0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6">
              <a:extLst>
                <a:ext uri="{FF2B5EF4-FFF2-40B4-BE49-F238E27FC236}">
                  <a16:creationId xmlns:a16="http://schemas.microsoft.com/office/drawing/2014/main" id="{CD9D3E4B-0D89-4DC9-9BF3-1825125DE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4027488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D396BA03-71DB-4A9E-A491-CC50B3E01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4056063"/>
              <a:ext cx="306388" cy="304800"/>
            </a:xfrm>
            <a:custGeom>
              <a:avLst/>
              <a:gdLst>
                <a:gd name="T0" fmla="*/ 175 w 193"/>
                <a:gd name="T1" fmla="*/ 192 h 192"/>
                <a:gd name="T2" fmla="*/ 0 w 193"/>
                <a:gd name="T3" fmla="*/ 18 h 192"/>
                <a:gd name="T4" fmla="*/ 18 w 193"/>
                <a:gd name="T5" fmla="*/ 0 h 192"/>
                <a:gd name="T6" fmla="*/ 193 w 193"/>
                <a:gd name="T7" fmla="*/ 174 h 192"/>
                <a:gd name="T8" fmla="*/ 175 w 19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75" y="192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4"/>
                  </a:lnTo>
                  <a:lnTo>
                    <a:pt x="175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89B117B3-FDE2-48F4-8E18-99B713916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4056063"/>
              <a:ext cx="306388" cy="304800"/>
            </a:xfrm>
            <a:custGeom>
              <a:avLst/>
              <a:gdLst>
                <a:gd name="T0" fmla="*/ 0 w 193"/>
                <a:gd name="T1" fmla="*/ 174 h 192"/>
                <a:gd name="T2" fmla="*/ 175 w 193"/>
                <a:gd name="T3" fmla="*/ 0 h 192"/>
                <a:gd name="T4" fmla="*/ 193 w 193"/>
                <a:gd name="T5" fmla="*/ 18 h 192"/>
                <a:gd name="T6" fmla="*/ 18 w 193"/>
                <a:gd name="T7" fmla="*/ 192 h 192"/>
                <a:gd name="T8" fmla="*/ 0 w 193"/>
                <a:gd name="T9" fmla="*/ 1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0" y="174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2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9">
              <a:extLst>
                <a:ext uri="{FF2B5EF4-FFF2-40B4-BE49-F238E27FC236}">
                  <a16:creationId xmlns:a16="http://schemas.microsoft.com/office/drawing/2014/main" id="{4D15AB71-4C87-4F96-A6F1-334D55AAD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488" y="1897063"/>
              <a:ext cx="98425" cy="128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0">
              <a:extLst>
                <a:ext uri="{FF2B5EF4-FFF2-40B4-BE49-F238E27FC236}">
                  <a16:creationId xmlns:a16="http://schemas.microsoft.com/office/drawing/2014/main" id="{248F0BE9-E11B-4028-814F-E2A724D17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0975" y="1897063"/>
              <a:ext cx="85725" cy="128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1">
              <a:extLst>
                <a:ext uri="{FF2B5EF4-FFF2-40B4-BE49-F238E27FC236}">
                  <a16:creationId xmlns:a16="http://schemas.microsoft.com/office/drawing/2014/main" id="{DEB11266-49E8-4D24-8542-C4A048AF0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1897063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D411A65D-2AF3-496C-83AD-506A50975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1925638"/>
              <a:ext cx="306388" cy="304800"/>
            </a:xfrm>
            <a:custGeom>
              <a:avLst/>
              <a:gdLst>
                <a:gd name="T0" fmla="*/ 175 w 193"/>
                <a:gd name="T1" fmla="*/ 192 h 192"/>
                <a:gd name="T2" fmla="*/ 0 w 193"/>
                <a:gd name="T3" fmla="*/ 18 h 192"/>
                <a:gd name="T4" fmla="*/ 18 w 193"/>
                <a:gd name="T5" fmla="*/ 0 h 192"/>
                <a:gd name="T6" fmla="*/ 193 w 193"/>
                <a:gd name="T7" fmla="*/ 174 h 192"/>
                <a:gd name="T8" fmla="*/ 175 w 19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75" y="192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4"/>
                  </a:lnTo>
                  <a:lnTo>
                    <a:pt x="175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340303F8-CA51-4013-9A24-EEBF9EBC0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1925638"/>
              <a:ext cx="306388" cy="304800"/>
            </a:xfrm>
            <a:custGeom>
              <a:avLst/>
              <a:gdLst>
                <a:gd name="T0" fmla="*/ 0 w 193"/>
                <a:gd name="T1" fmla="*/ 174 h 192"/>
                <a:gd name="T2" fmla="*/ 175 w 193"/>
                <a:gd name="T3" fmla="*/ 0 h 192"/>
                <a:gd name="T4" fmla="*/ 193 w 193"/>
                <a:gd name="T5" fmla="*/ 18 h 192"/>
                <a:gd name="T6" fmla="*/ 18 w 193"/>
                <a:gd name="T7" fmla="*/ 192 h 192"/>
                <a:gd name="T8" fmla="*/ 0 w 193"/>
                <a:gd name="T9" fmla="*/ 1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0" y="174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2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4">
              <a:extLst>
                <a:ext uri="{FF2B5EF4-FFF2-40B4-BE49-F238E27FC236}">
                  <a16:creationId xmlns:a16="http://schemas.microsoft.com/office/drawing/2014/main" id="{34F8A7A6-DC0C-48BD-AB47-EA5A934AB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2189163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96DEEB0A-E270-4DD9-9017-7926F8547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217738"/>
              <a:ext cx="306388" cy="306387"/>
            </a:xfrm>
            <a:custGeom>
              <a:avLst/>
              <a:gdLst>
                <a:gd name="T0" fmla="*/ 175 w 193"/>
                <a:gd name="T1" fmla="*/ 193 h 193"/>
                <a:gd name="T2" fmla="*/ 0 w 193"/>
                <a:gd name="T3" fmla="*/ 18 h 193"/>
                <a:gd name="T4" fmla="*/ 18 w 193"/>
                <a:gd name="T5" fmla="*/ 0 h 193"/>
                <a:gd name="T6" fmla="*/ 193 w 193"/>
                <a:gd name="T7" fmla="*/ 175 h 193"/>
                <a:gd name="T8" fmla="*/ 175 w 193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75" y="193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5"/>
                  </a:lnTo>
                  <a:lnTo>
                    <a:pt x="175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B5AAD273-90EB-45E1-9BBE-8741FDB77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217738"/>
              <a:ext cx="306388" cy="306387"/>
            </a:xfrm>
            <a:custGeom>
              <a:avLst/>
              <a:gdLst>
                <a:gd name="T0" fmla="*/ 0 w 193"/>
                <a:gd name="T1" fmla="*/ 175 h 193"/>
                <a:gd name="T2" fmla="*/ 175 w 193"/>
                <a:gd name="T3" fmla="*/ 0 h 193"/>
                <a:gd name="T4" fmla="*/ 193 w 193"/>
                <a:gd name="T5" fmla="*/ 18 h 193"/>
                <a:gd name="T6" fmla="*/ 18 w 193"/>
                <a:gd name="T7" fmla="*/ 193 h 193"/>
                <a:gd name="T8" fmla="*/ 0 w 193"/>
                <a:gd name="T9" fmla="*/ 1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0" y="175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3"/>
                  </a:lnTo>
                  <a:lnTo>
                    <a:pt x="0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7">
              <a:extLst>
                <a:ext uri="{FF2B5EF4-FFF2-40B4-BE49-F238E27FC236}">
                  <a16:creationId xmlns:a16="http://schemas.microsoft.com/office/drawing/2014/main" id="{8DF0AAEB-1341-4548-A29D-7A9DC2A17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2482850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2CC3CCCD-AA24-440F-A0BE-897C9281D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511425"/>
              <a:ext cx="306388" cy="304800"/>
            </a:xfrm>
            <a:custGeom>
              <a:avLst/>
              <a:gdLst>
                <a:gd name="T0" fmla="*/ 175 w 193"/>
                <a:gd name="T1" fmla="*/ 192 h 192"/>
                <a:gd name="T2" fmla="*/ 0 w 193"/>
                <a:gd name="T3" fmla="*/ 18 h 192"/>
                <a:gd name="T4" fmla="*/ 18 w 193"/>
                <a:gd name="T5" fmla="*/ 0 h 192"/>
                <a:gd name="T6" fmla="*/ 193 w 193"/>
                <a:gd name="T7" fmla="*/ 174 h 192"/>
                <a:gd name="T8" fmla="*/ 175 w 19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75" y="192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4"/>
                  </a:lnTo>
                  <a:lnTo>
                    <a:pt x="175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034501E6-BB13-484D-861F-D4CFA91A5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511425"/>
              <a:ext cx="306388" cy="304800"/>
            </a:xfrm>
            <a:custGeom>
              <a:avLst/>
              <a:gdLst>
                <a:gd name="T0" fmla="*/ 0 w 193"/>
                <a:gd name="T1" fmla="*/ 174 h 192"/>
                <a:gd name="T2" fmla="*/ 175 w 193"/>
                <a:gd name="T3" fmla="*/ 0 h 192"/>
                <a:gd name="T4" fmla="*/ 193 w 193"/>
                <a:gd name="T5" fmla="*/ 18 h 192"/>
                <a:gd name="T6" fmla="*/ 18 w 193"/>
                <a:gd name="T7" fmla="*/ 192 h 192"/>
                <a:gd name="T8" fmla="*/ 0 w 193"/>
                <a:gd name="T9" fmla="*/ 1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0" y="174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2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0">
              <a:extLst>
                <a:ext uri="{FF2B5EF4-FFF2-40B4-BE49-F238E27FC236}">
                  <a16:creationId xmlns:a16="http://schemas.microsoft.com/office/drawing/2014/main" id="{0D67A953-9F89-4360-9C0B-AD7C57905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2774950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959C6397-6B14-4BF1-939F-1CEBB2C92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803525"/>
              <a:ext cx="306388" cy="306387"/>
            </a:xfrm>
            <a:custGeom>
              <a:avLst/>
              <a:gdLst>
                <a:gd name="T0" fmla="*/ 175 w 193"/>
                <a:gd name="T1" fmla="*/ 193 h 193"/>
                <a:gd name="T2" fmla="*/ 0 w 193"/>
                <a:gd name="T3" fmla="*/ 18 h 193"/>
                <a:gd name="T4" fmla="*/ 18 w 193"/>
                <a:gd name="T5" fmla="*/ 0 h 193"/>
                <a:gd name="T6" fmla="*/ 193 w 193"/>
                <a:gd name="T7" fmla="*/ 175 h 193"/>
                <a:gd name="T8" fmla="*/ 175 w 193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75" y="193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5"/>
                  </a:lnTo>
                  <a:lnTo>
                    <a:pt x="175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086DEA11-5A0F-41A0-9E58-93A548D40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803525"/>
              <a:ext cx="306388" cy="306387"/>
            </a:xfrm>
            <a:custGeom>
              <a:avLst/>
              <a:gdLst>
                <a:gd name="T0" fmla="*/ 0 w 193"/>
                <a:gd name="T1" fmla="*/ 175 h 193"/>
                <a:gd name="T2" fmla="*/ 175 w 193"/>
                <a:gd name="T3" fmla="*/ 0 h 193"/>
                <a:gd name="T4" fmla="*/ 193 w 193"/>
                <a:gd name="T5" fmla="*/ 18 h 193"/>
                <a:gd name="T6" fmla="*/ 18 w 193"/>
                <a:gd name="T7" fmla="*/ 193 h 193"/>
                <a:gd name="T8" fmla="*/ 0 w 193"/>
                <a:gd name="T9" fmla="*/ 1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0" y="175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3"/>
                  </a:lnTo>
                  <a:lnTo>
                    <a:pt x="0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3">
              <a:extLst>
                <a:ext uri="{FF2B5EF4-FFF2-40B4-BE49-F238E27FC236}">
                  <a16:creationId xmlns:a16="http://schemas.microsoft.com/office/drawing/2014/main" id="{95EF28D8-427E-4E48-8227-A39E83E63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919163"/>
              <a:ext cx="44450" cy="981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4">
              <a:extLst>
                <a:ext uri="{FF2B5EF4-FFF2-40B4-BE49-F238E27FC236}">
                  <a16:creationId xmlns:a16="http://schemas.microsoft.com/office/drawing/2014/main" id="{8AB2938F-B634-4E8A-B393-1E4DB0460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2875" y="919163"/>
              <a:ext cx="53975" cy="981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35">
              <a:extLst>
                <a:ext uri="{FF2B5EF4-FFF2-40B4-BE49-F238E27FC236}">
                  <a16:creationId xmlns:a16="http://schemas.microsoft.com/office/drawing/2014/main" id="{7AC677A7-BB8A-491C-A45F-A59C133CF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915988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BF19144-EB5A-46F2-A7B5-9BFF79F92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938213"/>
              <a:ext cx="236538" cy="234950"/>
            </a:xfrm>
            <a:custGeom>
              <a:avLst/>
              <a:gdLst>
                <a:gd name="T0" fmla="*/ 135 w 149"/>
                <a:gd name="T1" fmla="*/ 148 h 148"/>
                <a:gd name="T2" fmla="*/ 0 w 149"/>
                <a:gd name="T3" fmla="*/ 14 h 148"/>
                <a:gd name="T4" fmla="*/ 14 w 149"/>
                <a:gd name="T5" fmla="*/ 0 h 148"/>
                <a:gd name="T6" fmla="*/ 149 w 149"/>
                <a:gd name="T7" fmla="*/ 134 h 148"/>
                <a:gd name="T8" fmla="*/ 135 w 14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8">
                  <a:moveTo>
                    <a:pt x="135" y="148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149" y="134"/>
                  </a:lnTo>
                  <a:lnTo>
                    <a:pt x="135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3DE460ED-F9F1-4390-B1B1-E1F0AAB4F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938213"/>
              <a:ext cx="236538" cy="234950"/>
            </a:xfrm>
            <a:custGeom>
              <a:avLst/>
              <a:gdLst>
                <a:gd name="T0" fmla="*/ 0 w 149"/>
                <a:gd name="T1" fmla="*/ 134 h 148"/>
                <a:gd name="T2" fmla="*/ 135 w 149"/>
                <a:gd name="T3" fmla="*/ 0 h 148"/>
                <a:gd name="T4" fmla="*/ 149 w 149"/>
                <a:gd name="T5" fmla="*/ 14 h 148"/>
                <a:gd name="T6" fmla="*/ 14 w 149"/>
                <a:gd name="T7" fmla="*/ 148 h 148"/>
                <a:gd name="T8" fmla="*/ 0 w 149"/>
                <a:gd name="T9" fmla="*/ 1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8">
                  <a:moveTo>
                    <a:pt x="0" y="134"/>
                  </a:moveTo>
                  <a:lnTo>
                    <a:pt x="135" y="0"/>
                  </a:lnTo>
                  <a:lnTo>
                    <a:pt x="149" y="14"/>
                  </a:lnTo>
                  <a:lnTo>
                    <a:pt x="14" y="148"/>
                  </a:lnTo>
                  <a:lnTo>
                    <a:pt x="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38">
              <a:extLst>
                <a:ext uri="{FF2B5EF4-FFF2-40B4-BE49-F238E27FC236}">
                  <a16:creationId xmlns:a16="http://schemas.microsoft.com/office/drawing/2014/main" id="{A0875147-4462-4486-A8D9-B5FBD6147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1141413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F9D2850E-CADF-4A4F-9B9D-93A82DE33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160463"/>
              <a:ext cx="236538" cy="236537"/>
            </a:xfrm>
            <a:custGeom>
              <a:avLst/>
              <a:gdLst>
                <a:gd name="T0" fmla="*/ 135 w 149"/>
                <a:gd name="T1" fmla="*/ 149 h 149"/>
                <a:gd name="T2" fmla="*/ 0 w 149"/>
                <a:gd name="T3" fmla="*/ 14 h 149"/>
                <a:gd name="T4" fmla="*/ 14 w 149"/>
                <a:gd name="T5" fmla="*/ 0 h 149"/>
                <a:gd name="T6" fmla="*/ 149 w 149"/>
                <a:gd name="T7" fmla="*/ 135 h 149"/>
                <a:gd name="T8" fmla="*/ 135 w 149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35" y="149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149" y="135"/>
                  </a:lnTo>
                  <a:lnTo>
                    <a:pt x="135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FEEF3CDA-2F3C-4EF7-A0D3-8A4AA9FD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160463"/>
              <a:ext cx="236538" cy="236537"/>
            </a:xfrm>
            <a:custGeom>
              <a:avLst/>
              <a:gdLst>
                <a:gd name="T0" fmla="*/ 0 w 149"/>
                <a:gd name="T1" fmla="*/ 135 h 149"/>
                <a:gd name="T2" fmla="*/ 135 w 149"/>
                <a:gd name="T3" fmla="*/ 0 h 149"/>
                <a:gd name="T4" fmla="*/ 149 w 149"/>
                <a:gd name="T5" fmla="*/ 14 h 149"/>
                <a:gd name="T6" fmla="*/ 14 w 149"/>
                <a:gd name="T7" fmla="*/ 149 h 149"/>
                <a:gd name="T8" fmla="*/ 0 w 149"/>
                <a:gd name="T9" fmla="*/ 13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0" y="135"/>
                  </a:moveTo>
                  <a:lnTo>
                    <a:pt x="135" y="0"/>
                  </a:lnTo>
                  <a:lnTo>
                    <a:pt x="149" y="14"/>
                  </a:lnTo>
                  <a:lnTo>
                    <a:pt x="14" y="149"/>
                  </a:ln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41">
              <a:extLst>
                <a:ext uri="{FF2B5EF4-FFF2-40B4-BE49-F238E27FC236}">
                  <a16:creationId xmlns:a16="http://schemas.microsoft.com/office/drawing/2014/main" id="{3342AED6-93BC-4255-97D4-E231A10A4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1365250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5D5E12A5-7039-45EB-8E89-848972235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387475"/>
              <a:ext cx="236538" cy="231775"/>
            </a:xfrm>
            <a:custGeom>
              <a:avLst/>
              <a:gdLst>
                <a:gd name="T0" fmla="*/ 135 w 149"/>
                <a:gd name="T1" fmla="*/ 146 h 146"/>
                <a:gd name="T2" fmla="*/ 0 w 149"/>
                <a:gd name="T3" fmla="*/ 12 h 146"/>
                <a:gd name="T4" fmla="*/ 14 w 149"/>
                <a:gd name="T5" fmla="*/ 0 h 146"/>
                <a:gd name="T6" fmla="*/ 149 w 149"/>
                <a:gd name="T7" fmla="*/ 134 h 146"/>
                <a:gd name="T8" fmla="*/ 135 w 149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135" y="146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149" y="134"/>
                  </a:lnTo>
                  <a:lnTo>
                    <a:pt x="135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4E825686-FC6B-43A0-9C18-8B370A8DE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387475"/>
              <a:ext cx="236538" cy="231775"/>
            </a:xfrm>
            <a:custGeom>
              <a:avLst/>
              <a:gdLst>
                <a:gd name="T0" fmla="*/ 0 w 149"/>
                <a:gd name="T1" fmla="*/ 134 h 146"/>
                <a:gd name="T2" fmla="*/ 135 w 149"/>
                <a:gd name="T3" fmla="*/ 0 h 146"/>
                <a:gd name="T4" fmla="*/ 149 w 149"/>
                <a:gd name="T5" fmla="*/ 12 h 146"/>
                <a:gd name="T6" fmla="*/ 14 w 149"/>
                <a:gd name="T7" fmla="*/ 146 h 146"/>
                <a:gd name="T8" fmla="*/ 0 w 149"/>
                <a:gd name="T9" fmla="*/ 13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0" y="134"/>
                  </a:moveTo>
                  <a:lnTo>
                    <a:pt x="135" y="0"/>
                  </a:lnTo>
                  <a:lnTo>
                    <a:pt x="149" y="12"/>
                  </a:lnTo>
                  <a:lnTo>
                    <a:pt x="14" y="146"/>
                  </a:lnTo>
                  <a:lnTo>
                    <a:pt x="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44">
              <a:extLst>
                <a:ext uri="{FF2B5EF4-FFF2-40B4-BE49-F238E27FC236}">
                  <a16:creationId xmlns:a16="http://schemas.microsoft.com/office/drawing/2014/main" id="{571F6FA0-0ACD-47F0-A6EA-23366BFFB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1590675"/>
              <a:ext cx="2746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3782179F-EDD5-45A3-AEBF-F5BC4E4E6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609725"/>
              <a:ext cx="236538" cy="236537"/>
            </a:xfrm>
            <a:custGeom>
              <a:avLst/>
              <a:gdLst>
                <a:gd name="T0" fmla="*/ 135 w 149"/>
                <a:gd name="T1" fmla="*/ 149 h 149"/>
                <a:gd name="T2" fmla="*/ 0 w 149"/>
                <a:gd name="T3" fmla="*/ 14 h 149"/>
                <a:gd name="T4" fmla="*/ 14 w 149"/>
                <a:gd name="T5" fmla="*/ 0 h 149"/>
                <a:gd name="T6" fmla="*/ 149 w 149"/>
                <a:gd name="T7" fmla="*/ 135 h 149"/>
                <a:gd name="T8" fmla="*/ 135 w 149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35" y="149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149" y="135"/>
                  </a:lnTo>
                  <a:lnTo>
                    <a:pt x="135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6">
              <a:extLst>
                <a:ext uri="{FF2B5EF4-FFF2-40B4-BE49-F238E27FC236}">
                  <a16:creationId xmlns:a16="http://schemas.microsoft.com/office/drawing/2014/main" id="{36C073D7-7EAF-488F-9E76-4B3037D0B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609725"/>
              <a:ext cx="236538" cy="236537"/>
            </a:xfrm>
            <a:custGeom>
              <a:avLst/>
              <a:gdLst>
                <a:gd name="T0" fmla="*/ 0 w 149"/>
                <a:gd name="T1" fmla="*/ 135 h 149"/>
                <a:gd name="T2" fmla="*/ 135 w 149"/>
                <a:gd name="T3" fmla="*/ 0 h 149"/>
                <a:gd name="T4" fmla="*/ 149 w 149"/>
                <a:gd name="T5" fmla="*/ 14 h 149"/>
                <a:gd name="T6" fmla="*/ 14 w 149"/>
                <a:gd name="T7" fmla="*/ 149 h 149"/>
                <a:gd name="T8" fmla="*/ 0 w 149"/>
                <a:gd name="T9" fmla="*/ 13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0" y="135"/>
                  </a:moveTo>
                  <a:lnTo>
                    <a:pt x="135" y="0"/>
                  </a:lnTo>
                  <a:lnTo>
                    <a:pt x="149" y="14"/>
                  </a:lnTo>
                  <a:lnTo>
                    <a:pt x="14" y="149"/>
                  </a:ln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47">
              <a:extLst>
                <a:ext uri="{FF2B5EF4-FFF2-40B4-BE49-F238E27FC236}">
                  <a16:creationId xmlns:a16="http://schemas.microsoft.com/office/drawing/2014/main" id="{CEC5BC9B-46ED-4261-A6E9-E4203D254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688" y="217488"/>
              <a:ext cx="44450" cy="746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48">
              <a:extLst>
                <a:ext uri="{FF2B5EF4-FFF2-40B4-BE49-F238E27FC236}">
                  <a16:creationId xmlns:a16="http://schemas.microsoft.com/office/drawing/2014/main" id="{3475CBE3-E77C-485B-8A25-FF8E3B7D9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6050" y="217488"/>
              <a:ext cx="53975" cy="746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id="{8C3A17A5-6EF4-473C-863E-6500240DC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688" y="65088"/>
              <a:ext cx="287338" cy="188912"/>
            </a:xfrm>
            <a:custGeom>
              <a:avLst/>
              <a:gdLst>
                <a:gd name="T0" fmla="*/ 181 w 181"/>
                <a:gd name="T1" fmla="*/ 119 h 119"/>
                <a:gd name="T2" fmla="*/ 0 w 181"/>
                <a:gd name="T3" fmla="*/ 119 h 119"/>
                <a:gd name="T4" fmla="*/ 0 w 181"/>
                <a:gd name="T5" fmla="*/ 80 h 119"/>
                <a:gd name="T6" fmla="*/ 86 w 181"/>
                <a:gd name="T7" fmla="*/ 0 h 119"/>
                <a:gd name="T8" fmla="*/ 181 w 181"/>
                <a:gd name="T9" fmla="*/ 26 h 119"/>
                <a:gd name="T10" fmla="*/ 181 w 181"/>
                <a:gd name="T11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19">
                  <a:moveTo>
                    <a:pt x="181" y="119"/>
                  </a:moveTo>
                  <a:lnTo>
                    <a:pt x="0" y="119"/>
                  </a:lnTo>
                  <a:lnTo>
                    <a:pt x="0" y="80"/>
                  </a:lnTo>
                  <a:lnTo>
                    <a:pt x="86" y="0"/>
                  </a:lnTo>
                  <a:lnTo>
                    <a:pt x="181" y="26"/>
                  </a:lnTo>
                  <a:lnTo>
                    <a:pt x="181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id="{0063378E-9B99-4EA3-ACB8-B2242D59D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227013"/>
              <a:ext cx="236538" cy="236537"/>
            </a:xfrm>
            <a:custGeom>
              <a:avLst/>
              <a:gdLst>
                <a:gd name="T0" fmla="*/ 135 w 149"/>
                <a:gd name="T1" fmla="*/ 149 h 149"/>
                <a:gd name="T2" fmla="*/ 0 w 149"/>
                <a:gd name="T3" fmla="*/ 15 h 149"/>
                <a:gd name="T4" fmla="*/ 14 w 149"/>
                <a:gd name="T5" fmla="*/ 0 h 149"/>
                <a:gd name="T6" fmla="*/ 149 w 149"/>
                <a:gd name="T7" fmla="*/ 135 h 149"/>
                <a:gd name="T8" fmla="*/ 135 w 149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35" y="149"/>
                  </a:moveTo>
                  <a:lnTo>
                    <a:pt x="0" y="15"/>
                  </a:lnTo>
                  <a:lnTo>
                    <a:pt x="14" y="0"/>
                  </a:lnTo>
                  <a:lnTo>
                    <a:pt x="149" y="135"/>
                  </a:lnTo>
                  <a:lnTo>
                    <a:pt x="135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264A3ADE-6E13-4D56-BB2D-CA6A43E4E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227013"/>
              <a:ext cx="236538" cy="236537"/>
            </a:xfrm>
            <a:custGeom>
              <a:avLst/>
              <a:gdLst>
                <a:gd name="T0" fmla="*/ 0 w 149"/>
                <a:gd name="T1" fmla="*/ 135 h 149"/>
                <a:gd name="T2" fmla="*/ 135 w 149"/>
                <a:gd name="T3" fmla="*/ 0 h 149"/>
                <a:gd name="T4" fmla="*/ 149 w 149"/>
                <a:gd name="T5" fmla="*/ 15 h 149"/>
                <a:gd name="T6" fmla="*/ 14 w 149"/>
                <a:gd name="T7" fmla="*/ 149 h 149"/>
                <a:gd name="T8" fmla="*/ 0 w 149"/>
                <a:gd name="T9" fmla="*/ 13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0" y="135"/>
                  </a:moveTo>
                  <a:lnTo>
                    <a:pt x="135" y="0"/>
                  </a:lnTo>
                  <a:lnTo>
                    <a:pt x="149" y="15"/>
                  </a:lnTo>
                  <a:lnTo>
                    <a:pt x="14" y="149"/>
                  </a:ln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52">
              <a:extLst>
                <a:ext uri="{FF2B5EF4-FFF2-40B4-BE49-F238E27FC236}">
                  <a16:creationId xmlns:a16="http://schemas.microsoft.com/office/drawing/2014/main" id="{DF6F7D2C-77EC-4870-9A63-A758BD09F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688" y="431800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3">
              <a:extLst>
                <a:ext uri="{FF2B5EF4-FFF2-40B4-BE49-F238E27FC236}">
                  <a16:creationId xmlns:a16="http://schemas.microsoft.com/office/drawing/2014/main" id="{20DB3045-3E2E-4C75-ACDE-E0F938FF3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450850"/>
              <a:ext cx="236538" cy="234950"/>
            </a:xfrm>
            <a:custGeom>
              <a:avLst/>
              <a:gdLst>
                <a:gd name="T0" fmla="*/ 135 w 149"/>
                <a:gd name="T1" fmla="*/ 148 h 148"/>
                <a:gd name="T2" fmla="*/ 0 w 149"/>
                <a:gd name="T3" fmla="*/ 14 h 148"/>
                <a:gd name="T4" fmla="*/ 14 w 149"/>
                <a:gd name="T5" fmla="*/ 0 h 148"/>
                <a:gd name="T6" fmla="*/ 149 w 149"/>
                <a:gd name="T7" fmla="*/ 134 h 148"/>
                <a:gd name="T8" fmla="*/ 135 w 14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8">
                  <a:moveTo>
                    <a:pt x="135" y="148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149" y="134"/>
                  </a:lnTo>
                  <a:lnTo>
                    <a:pt x="135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4">
              <a:extLst>
                <a:ext uri="{FF2B5EF4-FFF2-40B4-BE49-F238E27FC236}">
                  <a16:creationId xmlns:a16="http://schemas.microsoft.com/office/drawing/2014/main" id="{B9EFB335-10CA-4102-8059-BD9F952E0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450850"/>
              <a:ext cx="236538" cy="234950"/>
            </a:xfrm>
            <a:custGeom>
              <a:avLst/>
              <a:gdLst>
                <a:gd name="T0" fmla="*/ 0 w 149"/>
                <a:gd name="T1" fmla="*/ 134 h 148"/>
                <a:gd name="T2" fmla="*/ 135 w 149"/>
                <a:gd name="T3" fmla="*/ 0 h 148"/>
                <a:gd name="T4" fmla="*/ 149 w 149"/>
                <a:gd name="T5" fmla="*/ 14 h 148"/>
                <a:gd name="T6" fmla="*/ 14 w 149"/>
                <a:gd name="T7" fmla="*/ 148 h 148"/>
                <a:gd name="T8" fmla="*/ 0 w 149"/>
                <a:gd name="T9" fmla="*/ 1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8">
                  <a:moveTo>
                    <a:pt x="0" y="134"/>
                  </a:moveTo>
                  <a:lnTo>
                    <a:pt x="135" y="0"/>
                  </a:lnTo>
                  <a:lnTo>
                    <a:pt x="149" y="14"/>
                  </a:lnTo>
                  <a:lnTo>
                    <a:pt x="14" y="148"/>
                  </a:lnTo>
                  <a:lnTo>
                    <a:pt x="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55">
              <a:extLst>
                <a:ext uri="{FF2B5EF4-FFF2-40B4-BE49-F238E27FC236}">
                  <a16:creationId xmlns:a16="http://schemas.microsoft.com/office/drawing/2014/main" id="{0F3D9485-861F-4A13-84FC-B39976B47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688" y="654050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6">
              <a:extLst>
                <a:ext uri="{FF2B5EF4-FFF2-40B4-BE49-F238E27FC236}">
                  <a16:creationId xmlns:a16="http://schemas.microsoft.com/office/drawing/2014/main" id="{530011E5-173C-43DE-8839-B1A6E99F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676275"/>
              <a:ext cx="236538" cy="233362"/>
            </a:xfrm>
            <a:custGeom>
              <a:avLst/>
              <a:gdLst>
                <a:gd name="T0" fmla="*/ 135 w 149"/>
                <a:gd name="T1" fmla="*/ 147 h 147"/>
                <a:gd name="T2" fmla="*/ 0 w 149"/>
                <a:gd name="T3" fmla="*/ 12 h 147"/>
                <a:gd name="T4" fmla="*/ 14 w 149"/>
                <a:gd name="T5" fmla="*/ 0 h 147"/>
                <a:gd name="T6" fmla="*/ 149 w 149"/>
                <a:gd name="T7" fmla="*/ 135 h 147"/>
                <a:gd name="T8" fmla="*/ 135 w 149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135" y="147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149" y="135"/>
                  </a:lnTo>
                  <a:lnTo>
                    <a:pt x="135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7">
              <a:extLst>
                <a:ext uri="{FF2B5EF4-FFF2-40B4-BE49-F238E27FC236}">
                  <a16:creationId xmlns:a16="http://schemas.microsoft.com/office/drawing/2014/main" id="{38A46E3E-5647-4CC0-AD60-1BB327374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676275"/>
              <a:ext cx="236538" cy="233362"/>
            </a:xfrm>
            <a:custGeom>
              <a:avLst/>
              <a:gdLst>
                <a:gd name="T0" fmla="*/ 0 w 149"/>
                <a:gd name="T1" fmla="*/ 135 h 147"/>
                <a:gd name="T2" fmla="*/ 135 w 149"/>
                <a:gd name="T3" fmla="*/ 0 h 147"/>
                <a:gd name="T4" fmla="*/ 149 w 149"/>
                <a:gd name="T5" fmla="*/ 12 h 147"/>
                <a:gd name="T6" fmla="*/ 14 w 149"/>
                <a:gd name="T7" fmla="*/ 147 h 147"/>
                <a:gd name="T8" fmla="*/ 0 w 149"/>
                <a:gd name="T9" fmla="*/ 13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0" y="135"/>
                  </a:moveTo>
                  <a:lnTo>
                    <a:pt x="135" y="0"/>
                  </a:lnTo>
                  <a:lnTo>
                    <a:pt x="149" y="12"/>
                  </a:lnTo>
                  <a:lnTo>
                    <a:pt x="14" y="147"/>
                  </a:ln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58">
              <a:extLst>
                <a:ext uri="{FF2B5EF4-FFF2-40B4-BE49-F238E27FC236}">
                  <a16:creationId xmlns:a16="http://schemas.microsoft.com/office/drawing/2014/main" id="{9528AC6C-7139-48C1-AB49-EC660854F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3" y="755650"/>
              <a:ext cx="825500" cy="396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59">
              <a:extLst>
                <a:ext uri="{FF2B5EF4-FFF2-40B4-BE49-F238E27FC236}">
                  <a16:creationId xmlns:a16="http://schemas.microsoft.com/office/drawing/2014/main" id="{A94F4C58-E881-472F-830C-BCC516657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3" y="950913"/>
              <a:ext cx="8255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60">
              <a:extLst>
                <a:ext uri="{FF2B5EF4-FFF2-40B4-BE49-F238E27FC236}">
                  <a16:creationId xmlns:a16="http://schemas.microsoft.com/office/drawing/2014/main" id="{7DA10DC5-CC43-4070-9024-F49F7E85B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863" y="755650"/>
              <a:ext cx="38100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1">
              <a:extLst>
                <a:ext uri="{FF2B5EF4-FFF2-40B4-BE49-F238E27FC236}">
                  <a16:creationId xmlns:a16="http://schemas.microsoft.com/office/drawing/2014/main" id="{D8CD0BFC-6C12-40AE-B5C7-492CB2A52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3 w 125"/>
                <a:gd name="T3" fmla="*/ 0 h 124"/>
                <a:gd name="T4" fmla="*/ 125 w 125"/>
                <a:gd name="T5" fmla="*/ 12 h 124"/>
                <a:gd name="T6" fmla="*/ 11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3" y="0"/>
                  </a:lnTo>
                  <a:lnTo>
                    <a:pt x="125" y="12"/>
                  </a:lnTo>
                  <a:lnTo>
                    <a:pt x="11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2">
              <a:extLst>
                <a:ext uri="{FF2B5EF4-FFF2-40B4-BE49-F238E27FC236}">
                  <a16:creationId xmlns:a16="http://schemas.microsoft.com/office/drawing/2014/main" id="{2CC1BB5F-BB0B-41AB-BB77-D7ECAD374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773113"/>
              <a:ext cx="198438" cy="196850"/>
            </a:xfrm>
            <a:custGeom>
              <a:avLst/>
              <a:gdLst>
                <a:gd name="T0" fmla="*/ 11 w 125"/>
                <a:gd name="T1" fmla="*/ 0 h 124"/>
                <a:gd name="T2" fmla="*/ 125 w 125"/>
                <a:gd name="T3" fmla="*/ 112 h 124"/>
                <a:gd name="T4" fmla="*/ 113 w 125"/>
                <a:gd name="T5" fmla="*/ 124 h 124"/>
                <a:gd name="T6" fmla="*/ 0 w 125"/>
                <a:gd name="T7" fmla="*/ 12 h 124"/>
                <a:gd name="T8" fmla="*/ 11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1" y="0"/>
                  </a:moveTo>
                  <a:lnTo>
                    <a:pt x="125" y="112"/>
                  </a:lnTo>
                  <a:lnTo>
                    <a:pt x="113" y="124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3">
              <a:extLst>
                <a:ext uri="{FF2B5EF4-FFF2-40B4-BE49-F238E27FC236}">
                  <a16:creationId xmlns:a16="http://schemas.microsoft.com/office/drawing/2014/main" id="{8B044195-3D8A-4717-A65B-411CBC1CC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950" y="755650"/>
              <a:ext cx="39688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4">
              <a:extLst>
                <a:ext uri="{FF2B5EF4-FFF2-40B4-BE49-F238E27FC236}">
                  <a16:creationId xmlns:a16="http://schemas.microsoft.com/office/drawing/2014/main" id="{99110873-6B02-4A29-B252-A6014B83A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" y="773113"/>
              <a:ext cx="201613" cy="196850"/>
            </a:xfrm>
            <a:custGeom>
              <a:avLst/>
              <a:gdLst>
                <a:gd name="T0" fmla="*/ 0 w 127"/>
                <a:gd name="T1" fmla="*/ 112 h 124"/>
                <a:gd name="T2" fmla="*/ 114 w 127"/>
                <a:gd name="T3" fmla="*/ 0 h 124"/>
                <a:gd name="T4" fmla="*/ 127 w 127"/>
                <a:gd name="T5" fmla="*/ 12 h 124"/>
                <a:gd name="T6" fmla="*/ 12 w 127"/>
                <a:gd name="T7" fmla="*/ 124 h 124"/>
                <a:gd name="T8" fmla="*/ 0 w 127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4">
                  <a:moveTo>
                    <a:pt x="0" y="112"/>
                  </a:moveTo>
                  <a:lnTo>
                    <a:pt x="114" y="0"/>
                  </a:lnTo>
                  <a:lnTo>
                    <a:pt x="127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5">
              <a:extLst>
                <a:ext uri="{FF2B5EF4-FFF2-40B4-BE49-F238E27FC236}">
                  <a16:creationId xmlns:a16="http://schemas.microsoft.com/office/drawing/2014/main" id="{536F628D-3077-400E-BB6E-77C2B335F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" y="773113"/>
              <a:ext cx="201613" cy="196850"/>
            </a:xfrm>
            <a:custGeom>
              <a:avLst/>
              <a:gdLst>
                <a:gd name="T0" fmla="*/ 12 w 127"/>
                <a:gd name="T1" fmla="*/ 0 h 124"/>
                <a:gd name="T2" fmla="*/ 127 w 127"/>
                <a:gd name="T3" fmla="*/ 112 h 124"/>
                <a:gd name="T4" fmla="*/ 114 w 127"/>
                <a:gd name="T5" fmla="*/ 124 h 124"/>
                <a:gd name="T6" fmla="*/ 0 w 127"/>
                <a:gd name="T7" fmla="*/ 12 h 124"/>
                <a:gd name="T8" fmla="*/ 12 w 127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4">
                  <a:moveTo>
                    <a:pt x="12" y="0"/>
                  </a:moveTo>
                  <a:lnTo>
                    <a:pt x="127" y="112"/>
                  </a:lnTo>
                  <a:lnTo>
                    <a:pt x="114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66">
              <a:extLst>
                <a:ext uri="{FF2B5EF4-FFF2-40B4-BE49-F238E27FC236}">
                  <a16:creationId xmlns:a16="http://schemas.microsoft.com/office/drawing/2014/main" id="{19EC0686-2643-4C52-9039-7BEB2A3F0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450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7">
              <a:extLst>
                <a:ext uri="{FF2B5EF4-FFF2-40B4-BE49-F238E27FC236}">
                  <a16:creationId xmlns:a16="http://schemas.microsoft.com/office/drawing/2014/main" id="{AF361B49-917E-40EF-A48C-E8A2C129F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" y="773113"/>
              <a:ext cx="196850" cy="196850"/>
            </a:xfrm>
            <a:custGeom>
              <a:avLst/>
              <a:gdLst>
                <a:gd name="T0" fmla="*/ 0 w 124"/>
                <a:gd name="T1" fmla="*/ 112 h 124"/>
                <a:gd name="T2" fmla="*/ 114 w 124"/>
                <a:gd name="T3" fmla="*/ 0 h 124"/>
                <a:gd name="T4" fmla="*/ 124 w 124"/>
                <a:gd name="T5" fmla="*/ 12 h 124"/>
                <a:gd name="T6" fmla="*/ 12 w 124"/>
                <a:gd name="T7" fmla="*/ 124 h 124"/>
                <a:gd name="T8" fmla="*/ 0 w 124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0" y="112"/>
                  </a:moveTo>
                  <a:lnTo>
                    <a:pt x="114" y="0"/>
                  </a:lnTo>
                  <a:lnTo>
                    <a:pt x="124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8">
              <a:extLst>
                <a:ext uri="{FF2B5EF4-FFF2-40B4-BE49-F238E27FC236}">
                  <a16:creationId xmlns:a16="http://schemas.microsoft.com/office/drawing/2014/main" id="{F2386B9C-2A16-4947-A66F-111CBE3F9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" y="773113"/>
              <a:ext cx="196850" cy="196850"/>
            </a:xfrm>
            <a:custGeom>
              <a:avLst/>
              <a:gdLst>
                <a:gd name="T0" fmla="*/ 12 w 124"/>
                <a:gd name="T1" fmla="*/ 0 h 124"/>
                <a:gd name="T2" fmla="*/ 124 w 124"/>
                <a:gd name="T3" fmla="*/ 112 h 124"/>
                <a:gd name="T4" fmla="*/ 114 w 124"/>
                <a:gd name="T5" fmla="*/ 124 h 124"/>
                <a:gd name="T6" fmla="*/ 0 w 124"/>
                <a:gd name="T7" fmla="*/ 12 h 124"/>
                <a:gd name="T8" fmla="*/ 12 w 124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12" y="0"/>
                  </a:moveTo>
                  <a:lnTo>
                    <a:pt x="124" y="112"/>
                  </a:lnTo>
                  <a:lnTo>
                    <a:pt x="114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69">
              <a:extLst>
                <a:ext uri="{FF2B5EF4-FFF2-40B4-BE49-F238E27FC236}">
                  <a16:creationId xmlns:a16="http://schemas.microsoft.com/office/drawing/2014/main" id="{89A66264-8C16-459D-8B6B-2F535825C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538" y="755650"/>
              <a:ext cx="42863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0">
              <a:extLst>
                <a:ext uri="{FF2B5EF4-FFF2-40B4-BE49-F238E27FC236}">
                  <a16:creationId xmlns:a16="http://schemas.microsoft.com/office/drawing/2014/main" id="{0F75974E-275A-463A-9F84-A7FE6C3B6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3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2 w 125"/>
                <a:gd name="T3" fmla="*/ 0 h 124"/>
                <a:gd name="T4" fmla="*/ 125 w 125"/>
                <a:gd name="T5" fmla="*/ 12 h 124"/>
                <a:gd name="T6" fmla="*/ 12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2" y="0"/>
                  </a:lnTo>
                  <a:lnTo>
                    <a:pt x="125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1">
              <a:extLst>
                <a:ext uri="{FF2B5EF4-FFF2-40B4-BE49-F238E27FC236}">
                  <a16:creationId xmlns:a16="http://schemas.microsoft.com/office/drawing/2014/main" id="{FB9D0761-B16F-466E-9440-D35C3836B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3" y="773113"/>
              <a:ext cx="198438" cy="196850"/>
            </a:xfrm>
            <a:custGeom>
              <a:avLst/>
              <a:gdLst>
                <a:gd name="T0" fmla="*/ 12 w 125"/>
                <a:gd name="T1" fmla="*/ 0 h 124"/>
                <a:gd name="T2" fmla="*/ 125 w 125"/>
                <a:gd name="T3" fmla="*/ 112 h 124"/>
                <a:gd name="T4" fmla="*/ 112 w 125"/>
                <a:gd name="T5" fmla="*/ 124 h 124"/>
                <a:gd name="T6" fmla="*/ 0 w 125"/>
                <a:gd name="T7" fmla="*/ 12 h 124"/>
                <a:gd name="T8" fmla="*/ 12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2" y="0"/>
                  </a:moveTo>
                  <a:lnTo>
                    <a:pt x="125" y="112"/>
                  </a:lnTo>
                  <a:lnTo>
                    <a:pt x="112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2">
              <a:extLst>
                <a:ext uri="{FF2B5EF4-FFF2-40B4-BE49-F238E27FC236}">
                  <a16:creationId xmlns:a16="http://schemas.microsoft.com/office/drawing/2014/main" id="{2F4DDCAA-8B21-40A7-A4F2-818DB7A59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950" y="755650"/>
              <a:ext cx="822325" cy="396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73">
              <a:extLst>
                <a:ext uri="{FF2B5EF4-FFF2-40B4-BE49-F238E27FC236}">
                  <a16:creationId xmlns:a16="http://schemas.microsoft.com/office/drawing/2014/main" id="{FAE48D6E-6C59-4853-B04B-3EAC1422F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950" y="950913"/>
              <a:ext cx="822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74">
              <a:extLst>
                <a:ext uri="{FF2B5EF4-FFF2-40B4-BE49-F238E27FC236}">
                  <a16:creationId xmlns:a16="http://schemas.microsoft.com/office/drawing/2014/main" id="{575E3495-B0B2-48FA-B96B-D03ECD989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2350" y="755650"/>
              <a:ext cx="38100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5">
              <a:extLst>
                <a:ext uri="{FF2B5EF4-FFF2-40B4-BE49-F238E27FC236}">
                  <a16:creationId xmlns:a16="http://schemas.microsoft.com/office/drawing/2014/main" id="{864E45C2-270E-4612-A8F0-CB5A9F98D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138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3 w 125"/>
                <a:gd name="T3" fmla="*/ 0 h 124"/>
                <a:gd name="T4" fmla="*/ 125 w 125"/>
                <a:gd name="T5" fmla="*/ 12 h 124"/>
                <a:gd name="T6" fmla="*/ 10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3" y="0"/>
                  </a:lnTo>
                  <a:lnTo>
                    <a:pt x="125" y="12"/>
                  </a:lnTo>
                  <a:lnTo>
                    <a:pt x="10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6">
              <a:extLst>
                <a:ext uri="{FF2B5EF4-FFF2-40B4-BE49-F238E27FC236}">
                  <a16:creationId xmlns:a16="http://schemas.microsoft.com/office/drawing/2014/main" id="{058042BC-3CD5-4BC7-82F3-1D172ED8B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138" y="773113"/>
              <a:ext cx="198438" cy="196850"/>
            </a:xfrm>
            <a:custGeom>
              <a:avLst/>
              <a:gdLst>
                <a:gd name="T0" fmla="*/ 10 w 125"/>
                <a:gd name="T1" fmla="*/ 0 h 124"/>
                <a:gd name="T2" fmla="*/ 125 w 125"/>
                <a:gd name="T3" fmla="*/ 112 h 124"/>
                <a:gd name="T4" fmla="*/ 113 w 125"/>
                <a:gd name="T5" fmla="*/ 124 h 124"/>
                <a:gd name="T6" fmla="*/ 0 w 125"/>
                <a:gd name="T7" fmla="*/ 12 h 124"/>
                <a:gd name="T8" fmla="*/ 10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0" y="0"/>
                  </a:moveTo>
                  <a:lnTo>
                    <a:pt x="125" y="112"/>
                  </a:lnTo>
                  <a:lnTo>
                    <a:pt x="113" y="124"/>
                  </a:lnTo>
                  <a:lnTo>
                    <a:pt x="0" y="12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77">
              <a:extLst>
                <a:ext uri="{FF2B5EF4-FFF2-40B4-BE49-F238E27FC236}">
                  <a16:creationId xmlns:a16="http://schemas.microsoft.com/office/drawing/2014/main" id="{FAE0007D-318F-478E-8970-751B2005F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263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8">
              <a:extLst>
                <a:ext uri="{FF2B5EF4-FFF2-40B4-BE49-F238E27FC236}">
                  <a16:creationId xmlns:a16="http://schemas.microsoft.com/office/drawing/2014/main" id="{75E03023-2AD3-4C51-94FE-E01ED6BE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5638" y="773113"/>
              <a:ext cx="200025" cy="196850"/>
            </a:xfrm>
            <a:custGeom>
              <a:avLst/>
              <a:gdLst>
                <a:gd name="T0" fmla="*/ 0 w 126"/>
                <a:gd name="T1" fmla="*/ 112 h 124"/>
                <a:gd name="T2" fmla="*/ 114 w 126"/>
                <a:gd name="T3" fmla="*/ 0 h 124"/>
                <a:gd name="T4" fmla="*/ 126 w 126"/>
                <a:gd name="T5" fmla="*/ 12 h 124"/>
                <a:gd name="T6" fmla="*/ 12 w 126"/>
                <a:gd name="T7" fmla="*/ 124 h 124"/>
                <a:gd name="T8" fmla="*/ 0 w 126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4">
                  <a:moveTo>
                    <a:pt x="0" y="112"/>
                  </a:moveTo>
                  <a:lnTo>
                    <a:pt x="114" y="0"/>
                  </a:lnTo>
                  <a:lnTo>
                    <a:pt x="126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9">
              <a:extLst>
                <a:ext uri="{FF2B5EF4-FFF2-40B4-BE49-F238E27FC236}">
                  <a16:creationId xmlns:a16="http://schemas.microsoft.com/office/drawing/2014/main" id="{301E4BA0-58B5-4D09-B28C-7562EB339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5638" y="773113"/>
              <a:ext cx="200025" cy="196850"/>
            </a:xfrm>
            <a:custGeom>
              <a:avLst/>
              <a:gdLst>
                <a:gd name="T0" fmla="*/ 12 w 126"/>
                <a:gd name="T1" fmla="*/ 0 h 124"/>
                <a:gd name="T2" fmla="*/ 126 w 126"/>
                <a:gd name="T3" fmla="*/ 112 h 124"/>
                <a:gd name="T4" fmla="*/ 114 w 126"/>
                <a:gd name="T5" fmla="*/ 124 h 124"/>
                <a:gd name="T6" fmla="*/ 0 w 126"/>
                <a:gd name="T7" fmla="*/ 12 h 124"/>
                <a:gd name="T8" fmla="*/ 12 w 126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4">
                  <a:moveTo>
                    <a:pt x="12" y="0"/>
                  </a:moveTo>
                  <a:lnTo>
                    <a:pt x="126" y="112"/>
                  </a:lnTo>
                  <a:lnTo>
                    <a:pt x="114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80">
              <a:extLst>
                <a:ext uri="{FF2B5EF4-FFF2-40B4-BE49-F238E27FC236}">
                  <a16:creationId xmlns:a16="http://schemas.microsoft.com/office/drawing/2014/main" id="{407B9C6A-DEF3-4DED-81FF-EEF028FEB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2938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1">
              <a:extLst>
                <a:ext uri="{FF2B5EF4-FFF2-40B4-BE49-F238E27FC236}">
                  <a16:creationId xmlns:a16="http://schemas.microsoft.com/office/drawing/2014/main" id="{671FA83C-C481-4D7C-A0F1-DDA57AD8C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5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3 w 125"/>
                <a:gd name="T3" fmla="*/ 0 h 124"/>
                <a:gd name="T4" fmla="*/ 125 w 125"/>
                <a:gd name="T5" fmla="*/ 12 h 124"/>
                <a:gd name="T6" fmla="*/ 12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3" y="0"/>
                  </a:lnTo>
                  <a:lnTo>
                    <a:pt x="125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2">
              <a:extLst>
                <a:ext uri="{FF2B5EF4-FFF2-40B4-BE49-F238E27FC236}">
                  <a16:creationId xmlns:a16="http://schemas.microsoft.com/office/drawing/2014/main" id="{1BA1340D-632A-4776-B404-ECA74918E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5" y="773113"/>
              <a:ext cx="198438" cy="196850"/>
            </a:xfrm>
            <a:custGeom>
              <a:avLst/>
              <a:gdLst>
                <a:gd name="T0" fmla="*/ 12 w 125"/>
                <a:gd name="T1" fmla="*/ 0 h 124"/>
                <a:gd name="T2" fmla="*/ 125 w 125"/>
                <a:gd name="T3" fmla="*/ 112 h 124"/>
                <a:gd name="T4" fmla="*/ 113 w 125"/>
                <a:gd name="T5" fmla="*/ 124 h 124"/>
                <a:gd name="T6" fmla="*/ 0 w 125"/>
                <a:gd name="T7" fmla="*/ 12 h 124"/>
                <a:gd name="T8" fmla="*/ 12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2" y="0"/>
                  </a:moveTo>
                  <a:lnTo>
                    <a:pt x="125" y="112"/>
                  </a:lnTo>
                  <a:lnTo>
                    <a:pt x="113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83">
              <a:extLst>
                <a:ext uri="{FF2B5EF4-FFF2-40B4-BE49-F238E27FC236}">
                  <a16:creationId xmlns:a16="http://schemas.microsoft.com/office/drawing/2014/main" id="{414E7CCF-AFAE-4905-A104-FFE11AA51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4025" y="755650"/>
              <a:ext cx="38100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4">
              <a:extLst>
                <a:ext uri="{FF2B5EF4-FFF2-40B4-BE49-F238E27FC236}">
                  <a16:creationId xmlns:a16="http://schemas.microsoft.com/office/drawing/2014/main" id="{5DD1C2FB-B8CA-4518-AE75-01A531FD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400" y="773113"/>
              <a:ext cx="196850" cy="196850"/>
            </a:xfrm>
            <a:custGeom>
              <a:avLst/>
              <a:gdLst>
                <a:gd name="T0" fmla="*/ 0 w 124"/>
                <a:gd name="T1" fmla="*/ 112 h 124"/>
                <a:gd name="T2" fmla="*/ 112 w 124"/>
                <a:gd name="T3" fmla="*/ 0 h 124"/>
                <a:gd name="T4" fmla="*/ 124 w 124"/>
                <a:gd name="T5" fmla="*/ 12 h 124"/>
                <a:gd name="T6" fmla="*/ 12 w 124"/>
                <a:gd name="T7" fmla="*/ 124 h 124"/>
                <a:gd name="T8" fmla="*/ 0 w 124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0" y="112"/>
                  </a:moveTo>
                  <a:lnTo>
                    <a:pt x="112" y="0"/>
                  </a:lnTo>
                  <a:lnTo>
                    <a:pt x="124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5">
              <a:extLst>
                <a:ext uri="{FF2B5EF4-FFF2-40B4-BE49-F238E27FC236}">
                  <a16:creationId xmlns:a16="http://schemas.microsoft.com/office/drawing/2014/main" id="{2399D9C8-657F-4B1E-9CA4-F36CC465D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400" y="773113"/>
              <a:ext cx="196850" cy="196850"/>
            </a:xfrm>
            <a:custGeom>
              <a:avLst/>
              <a:gdLst>
                <a:gd name="T0" fmla="*/ 12 w 124"/>
                <a:gd name="T1" fmla="*/ 0 h 124"/>
                <a:gd name="T2" fmla="*/ 124 w 124"/>
                <a:gd name="T3" fmla="*/ 112 h 124"/>
                <a:gd name="T4" fmla="*/ 112 w 124"/>
                <a:gd name="T5" fmla="*/ 124 h 124"/>
                <a:gd name="T6" fmla="*/ 0 w 124"/>
                <a:gd name="T7" fmla="*/ 12 h 124"/>
                <a:gd name="T8" fmla="*/ 12 w 124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12" y="0"/>
                  </a:moveTo>
                  <a:lnTo>
                    <a:pt x="124" y="112"/>
                  </a:lnTo>
                  <a:lnTo>
                    <a:pt x="112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86">
              <a:extLst>
                <a:ext uri="{FF2B5EF4-FFF2-40B4-BE49-F238E27FC236}">
                  <a16:creationId xmlns:a16="http://schemas.microsoft.com/office/drawing/2014/main" id="{88B31E9C-FA66-48FE-A7E7-320928402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755650"/>
              <a:ext cx="825500" cy="396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9E3C5DE0-3191-448B-B860-24FF051FB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950913"/>
              <a:ext cx="1379538" cy="44450"/>
            </a:xfrm>
            <a:custGeom>
              <a:avLst/>
              <a:gdLst>
                <a:gd name="T0" fmla="*/ 869 w 869"/>
                <a:gd name="T1" fmla="*/ 0 h 28"/>
                <a:gd name="T2" fmla="*/ 869 w 869"/>
                <a:gd name="T3" fmla="*/ 28 h 28"/>
                <a:gd name="T4" fmla="*/ 0 w 869"/>
                <a:gd name="T5" fmla="*/ 28 h 28"/>
                <a:gd name="T6" fmla="*/ 0 w 869"/>
                <a:gd name="T7" fmla="*/ 0 h 28"/>
                <a:gd name="T8" fmla="*/ 777 w 869"/>
                <a:gd name="T9" fmla="*/ 0 h 28"/>
                <a:gd name="T10" fmla="*/ 869 w 86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9" h="28">
                  <a:moveTo>
                    <a:pt x="869" y="0"/>
                  </a:moveTo>
                  <a:lnTo>
                    <a:pt x="869" y="2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777" y="0"/>
                  </a:lnTo>
                  <a:lnTo>
                    <a:pt x="8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8">
              <a:extLst>
                <a:ext uri="{FF2B5EF4-FFF2-40B4-BE49-F238E27FC236}">
                  <a16:creationId xmlns:a16="http://schemas.microsoft.com/office/drawing/2014/main" id="{58B0F1BA-54B2-4C66-BC47-5A58A2B26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950913"/>
              <a:ext cx="1379538" cy="44450"/>
            </a:xfrm>
            <a:custGeom>
              <a:avLst/>
              <a:gdLst>
                <a:gd name="T0" fmla="*/ 869 w 869"/>
                <a:gd name="T1" fmla="*/ 0 h 28"/>
                <a:gd name="T2" fmla="*/ 869 w 869"/>
                <a:gd name="T3" fmla="*/ 28 h 28"/>
                <a:gd name="T4" fmla="*/ 0 w 869"/>
                <a:gd name="T5" fmla="*/ 28 h 28"/>
                <a:gd name="T6" fmla="*/ 0 w 869"/>
                <a:gd name="T7" fmla="*/ 0 h 28"/>
                <a:gd name="T8" fmla="*/ 777 w 869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9" h="28">
                  <a:moveTo>
                    <a:pt x="869" y="0"/>
                  </a:moveTo>
                  <a:lnTo>
                    <a:pt x="869" y="2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7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89">
              <a:extLst>
                <a:ext uri="{FF2B5EF4-FFF2-40B4-BE49-F238E27FC236}">
                  <a16:creationId xmlns:a16="http://schemas.microsoft.com/office/drawing/2014/main" id="{0E9F846D-48E5-4C10-9945-09829F82D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350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0">
              <a:extLst>
                <a:ext uri="{FF2B5EF4-FFF2-40B4-BE49-F238E27FC236}">
                  <a16:creationId xmlns:a16="http://schemas.microsoft.com/office/drawing/2014/main" id="{AEB606BF-7785-4835-951E-2B9A4D376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3 w 125"/>
                <a:gd name="T3" fmla="*/ 0 h 124"/>
                <a:gd name="T4" fmla="*/ 125 w 125"/>
                <a:gd name="T5" fmla="*/ 12 h 124"/>
                <a:gd name="T6" fmla="*/ 12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3" y="0"/>
                  </a:lnTo>
                  <a:lnTo>
                    <a:pt x="125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1">
              <a:extLst>
                <a:ext uri="{FF2B5EF4-FFF2-40B4-BE49-F238E27FC236}">
                  <a16:creationId xmlns:a16="http://schemas.microsoft.com/office/drawing/2014/main" id="{347555F6-1022-4B04-AB6B-C73180680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773113"/>
              <a:ext cx="198438" cy="196850"/>
            </a:xfrm>
            <a:custGeom>
              <a:avLst/>
              <a:gdLst>
                <a:gd name="T0" fmla="*/ 12 w 125"/>
                <a:gd name="T1" fmla="*/ 0 h 124"/>
                <a:gd name="T2" fmla="*/ 125 w 125"/>
                <a:gd name="T3" fmla="*/ 112 h 124"/>
                <a:gd name="T4" fmla="*/ 113 w 125"/>
                <a:gd name="T5" fmla="*/ 124 h 124"/>
                <a:gd name="T6" fmla="*/ 0 w 125"/>
                <a:gd name="T7" fmla="*/ 12 h 124"/>
                <a:gd name="T8" fmla="*/ 12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2" y="0"/>
                  </a:moveTo>
                  <a:lnTo>
                    <a:pt x="125" y="112"/>
                  </a:lnTo>
                  <a:lnTo>
                    <a:pt x="113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92">
              <a:extLst>
                <a:ext uri="{FF2B5EF4-FFF2-40B4-BE49-F238E27FC236}">
                  <a16:creationId xmlns:a16="http://schemas.microsoft.com/office/drawing/2014/main" id="{C17C0340-E51A-4F17-848E-91F461BEA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438" y="755650"/>
              <a:ext cx="38100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3">
              <a:extLst>
                <a:ext uri="{FF2B5EF4-FFF2-40B4-BE49-F238E27FC236}">
                  <a16:creationId xmlns:a16="http://schemas.microsoft.com/office/drawing/2014/main" id="{CB7564AF-0488-42C1-B10C-E3D26A118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773113"/>
              <a:ext cx="196850" cy="196850"/>
            </a:xfrm>
            <a:custGeom>
              <a:avLst/>
              <a:gdLst>
                <a:gd name="T0" fmla="*/ 0 w 124"/>
                <a:gd name="T1" fmla="*/ 112 h 124"/>
                <a:gd name="T2" fmla="*/ 112 w 124"/>
                <a:gd name="T3" fmla="*/ 0 h 124"/>
                <a:gd name="T4" fmla="*/ 124 w 124"/>
                <a:gd name="T5" fmla="*/ 12 h 124"/>
                <a:gd name="T6" fmla="*/ 10 w 124"/>
                <a:gd name="T7" fmla="*/ 124 h 124"/>
                <a:gd name="T8" fmla="*/ 0 w 124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0" y="112"/>
                  </a:moveTo>
                  <a:lnTo>
                    <a:pt x="112" y="0"/>
                  </a:lnTo>
                  <a:lnTo>
                    <a:pt x="124" y="12"/>
                  </a:lnTo>
                  <a:lnTo>
                    <a:pt x="10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4">
              <a:extLst>
                <a:ext uri="{FF2B5EF4-FFF2-40B4-BE49-F238E27FC236}">
                  <a16:creationId xmlns:a16="http://schemas.microsoft.com/office/drawing/2014/main" id="{EB558EA9-4E02-4D7F-8E10-2B43F8AB1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773113"/>
              <a:ext cx="196850" cy="196850"/>
            </a:xfrm>
            <a:custGeom>
              <a:avLst/>
              <a:gdLst>
                <a:gd name="T0" fmla="*/ 10 w 124"/>
                <a:gd name="T1" fmla="*/ 0 h 124"/>
                <a:gd name="T2" fmla="*/ 124 w 124"/>
                <a:gd name="T3" fmla="*/ 112 h 124"/>
                <a:gd name="T4" fmla="*/ 112 w 124"/>
                <a:gd name="T5" fmla="*/ 124 h 124"/>
                <a:gd name="T6" fmla="*/ 0 w 124"/>
                <a:gd name="T7" fmla="*/ 12 h 124"/>
                <a:gd name="T8" fmla="*/ 10 w 124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10" y="0"/>
                  </a:moveTo>
                  <a:lnTo>
                    <a:pt x="124" y="112"/>
                  </a:lnTo>
                  <a:lnTo>
                    <a:pt x="112" y="124"/>
                  </a:lnTo>
                  <a:lnTo>
                    <a:pt x="0" y="12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95">
              <a:extLst>
                <a:ext uri="{FF2B5EF4-FFF2-40B4-BE49-F238E27FC236}">
                  <a16:creationId xmlns:a16="http://schemas.microsoft.com/office/drawing/2014/main" id="{BD079FCF-B5FD-4C73-BBCB-3CA2565BD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4938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6">
              <a:extLst>
                <a:ext uri="{FF2B5EF4-FFF2-40B4-BE49-F238E27FC236}">
                  <a16:creationId xmlns:a16="http://schemas.microsoft.com/office/drawing/2014/main" id="{72531B99-93E9-49EB-8BDB-598751A8A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773113"/>
              <a:ext cx="201613" cy="196850"/>
            </a:xfrm>
            <a:custGeom>
              <a:avLst/>
              <a:gdLst>
                <a:gd name="T0" fmla="*/ 0 w 127"/>
                <a:gd name="T1" fmla="*/ 112 h 124"/>
                <a:gd name="T2" fmla="*/ 115 w 127"/>
                <a:gd name="T3" fmla="*/ 0 h 124"/>
                <a:gd name="T4" fmla="*/ 127 w 127"/>
                <a:gd name="T5" fmla="*/ 12 h 124"/>
                <a:gd name="T6" fmla="*/ 12 w 127"/>
                <a:gd name="T7" fmla="*/ 124 h 124"/>
                <a:gd name="T8" fmla="*/ 0 w 127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4">
                  <a:moveTo>
                    <a:pt x="0" y="112"/>
                  </a:moveTo>
                  <a:lnTo>
                    <a:pt x="115" y="0"/>
                  </a:lnTo>
                  <a:lnTo>
                    <a:pt x="127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7">
              <a:extLst>
                <a:ext uri="{FF2B5EF4-FFF2-40B4-BE49-F238E27FC236}">
                  <a16:creationId xmlns:a16="http://schemas.microsoft.com/office/drawing/2014/main" id="{655DD5EF-76F5-439C-A59F-D32BC7458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773113"/>
              <a:ext cx="201613" cy="196850"/>
            </a:xfrm>
            <a:custGeom>
              <a:avLst/>
              <a:gdLst>
                <a:gd name="T0" fmla="*/ 12 w 127"/>
                <a:gd name="T1" fmla="*/ 0 h 124"/>
                <a:gd name="T2" fmla="*/ 127 w 127"/>
                <a:gd name="T3" fmla="*/ 112 h 124"/>
                <a:gd name="T4" fmla="*/ 115 w 127"/>
                <a:gd name="T5" fmla="*/ 124 h 124"/>
                <a:gd name="T6" fmla="*/ 0 w 127"/>
                <a:gd name="T7" fmla="*/ 12 h 124"/>
                <a:gd name="T8" fmla="*/ 12 w 127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4">
                  <a:moveTo>
                    <a:pt x="12" y="0"/>
                  </a:moveTo>
                  <a:lnTo>
                    <a:pt x="127" y="112"/>
                  </a:lnTo>
                  <a:lnTo>
                    <a:pt x="115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98">
              <a:extLst>
                <a:ext uri="{FF2B5EF4-FFF2-40B4-BE49-F238E27FC236}">
                  <a16:creationId xmlns:a16="http://schemas.microsoft.com/office/drawing/2014/main" id="{12614028-6637-4A32-9594-AD4AEBCA4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025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9">
              <a:extLst>
                <a:ext uri="{FF2B5EF4-FFF2-40B4-BE49-F238E27FC236}">
                  <a16:creationId xmlns:a16="http://schemas.microsoft.com/office/drawing/2014/main" id="{E5117DA5-34A5-4FF1-9582-E771FC0EC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400" y="773113"/>
              <a:ext cx="196850" cy="196850"/>
            </a:xfrm>
            <a:custGeom>
              <a:avLst/>
              <a:gdLst>
                <a:gd name="T0" fmla="*/ 0 w 124"/>
                <a:gd name="T1" fmla="*/ 112 h 124"/>
                <a:gd name="T2" fmla="*/ 112 w 124"/>
                <a:gd name="T3" fmla="*/ 0 h 124"/>
                <a:gd name="T4" fmla="*/ 124 w 124"/>
                <a:gd name="T5" fmla="*/ 12 h 124"/>
                <a:gd name="T6" fmla="*/ 12 w 124"/>
                <a:gd name="T7" fmla="*/ 124 h 124"/>
                <a:gd name="T8" fmla="*/ 0 w 124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0" y="112"/>
                  </a:moveTo>
                  <a:lnTo>
                    <a:pt x="112" y="0"/>
                  </a:lnTo>
                  <a:lnTo>
                    <a:pt x="124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0">
              <a:extLst>
                <a:ext uri="{FF2B5EF4-FFF2-40B4-BE49-F238E27FC236}">
                  <a16:creationId xmlns:a16="http://schemas.microsoft.com/office/drawing/2014/main" id="{11CF2F24-E201-437D-8619-2CD4AE17C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400" y="773113"/>
              <a:ext cx="196850" cy="196850"/>
            </a:xfrm>
            <a:custGeom>
              <a:avLst/>
              <a:gdLst>
                <a:gd name="T0" fmla="*/ 12 w 124"/>
                <a:gd name="T1" fmla="*/ 0 h 124"/>
                <a:gd name="T2" fmla="*/ 124 w 124"/>
                <a:gd name="T3" fmla="*/ 112 h 124"/>
                <a:gd name="T4" fmla="*/ 112 w 124"/>
                <a:gd name="T5" fmla="*/ 124 h 124"/>
                <a:gd name="T6" fmla="*/ 0 w 124"/>
                <a:gd name="T7" fmla="*/ 12 h 124"/>
                <a:gd name="T8" fmla="*/ 12 w 124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12" y="0"/>
                  </a:moveTo>
                  <a:lnTo>
                    <a:pt x="124" y="112"/>
                  </a:lnTo>
                  <a:lnTo>
                    <a:pt x="112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1">
              <a:extLst>
                <a:ext uri="{FF2B5EF4-FFF2-40B4-BE49-F238E27FC236}">
                  <a16:creationId xmlns:a16="http://schemas.microsoft.com/office/drawing/2014/main" id="{F1214A04-D28B-472F-BD56-BD1F9E422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3" y="628650"/>
              <a:ext cx="652463" cy="474662"/>
            </a:xfrm>
            <a:custGeom>
              <a:avLst/>
              <a:gdLst>
                <a:gd name="T0" fmla="*/ 205 w 205"/>
                <a:gd name="T1" fmla="*/ 149 h 149"/>
                <a:gd name="T2" fmla="*/ 0 w 205"/>
                <a:gd name="T3" fmla="*/ 149 h 149"/>
                <a:gd name="T4" fmla="*/ 0 w 205"/>
                <a:gd name="T5" fmla="*/ 0 h 149"/>
                <a:gd name="T6" fmla="*/ 125 w 205"/>
                <a:gd name="T7" fmla="*/ 0 h 149"/>
                <a:gd name="T8" fmla="*/ 205 w 205"/>
                <a:gd name="T9" fmla="*/ 67 h 149"/>
                <a:gd name="T10" fmla="*/ 205 w 205"/>
                <a:gd name="T11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149">
                  <a:moveTo>
                    <a:pt x="205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9" y="0"/>
                    <a:pt x="205" y="30"/>
                    <a:pt x="205" y="67"/>
                  </a:cubicBezTo>
                  <a:lnTo>
                    <a:pt x="205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2">
              <a:extLst>
                <a:ext uri="{FF2B5EF4-FFF2-40B4-BE49-F238E27FC236}">
                  <a16:creationId xmlns:a16="http://schemas.microsoft.com/office/drawing/2014/main" id="{EF1A0428-1375-40F8-949D-73BF9D675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8" y="698500"/>
              <a:ext cx="219075" cy="4905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3">
              <a:extLst>
                <a:ext uri="{FF2B5EF4-FFF2-40B4-BE49-F238E27FC236}">
                  <a16:creationId xmlns:a16="http://schemas.microsoft.com/office/drawing/2014/main" id="{5D2D8534-2FF4-4623-AEA6-7908FE311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3" y="1588"/>
              <a:ext cx="3952875" cy="977900"/>
            </a:xfrm>
            <a:custGeom>
              <a:avLst/>
              <a:gdLst>
                <a:gd name="T0" fmla="*/ 2474 w 2490"/>
                <a:gd name="T1" fmla="*/ 616 h 616"/>
                <a:gd name="T2" fmla="*/ 580 w 2490"/>
                <a:gd name="T3" fmla="*/ 48 h 616"/>
                <a:gd name="T4" fmla="*/ 28 w 2490"/>
                <a:gd name="T5" fmla="*/ 469 h 616"/>
                <a:gd name="T6" fmla="*/ 0 w 2490"/>
                <a:gd name="T7" fmla="*/ 437 h 616"/>
                <a:gd name="T8" fmla="*/ 572 w 2490"/>
                <a:gd name="T9" fmla="*/ 0 h 616"/>
                <a:gd name="T10" fmla="*/ 2490 w 2490"/>
                <a:gd name="T11" fmla="*/ 578 h 616"/>
                <a:gd name="T12" fmla="*/ 2474 w 2490"/>
                <a:gd name="T13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0" h="616">
                  <a:moveTo>
                    <a:pt x="2474" y="616"/>
                  </a:moveTo>
                  <a:lnTo>
                    <a:pt x="580" y="48"/>
                  </a:lnTo>
                  <a:lnTo>
                    <a:pt x="28" y="469"/>
                  </a:lnTo>
                  <a:lnTo>
                    <a:pt x="0" y="437"/>
                  </a:lnTo>
                  <a:lnTo>
                    <a:pt x="572" y="0"/>
                  </a:lnTo>
                  <a:lnTo>
                    <a:pt x="2490" y="578"/>
                  </a:lnTo>
                  <a:lnTo>
                    <a:pt x="2474" y="6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104">
              <a:extLst>
                <a:ext uri="{FF2B5EF4-FFF2-40B4-BE49-F238E27FC236}">
                  <a16:creationId xmlns:a16="http://schemas.microsoft.com/office/drawing/2014/main" id="{5BB9E17A-220B-48A2-8F0E-FCBDAE589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4188" y="966788"/>
              <a:ext cx="44450" cy="1012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105">
              <a:extLst>
                <a:ext uri="{FF2B5EF4-FFF2-40B4-BE49-F238E27FC236}">
                  <a16:creationId xmlns:a16="http://schemas.microsoft.com/office/drawing/2014/main" id="{9A0D611E-9F25-4C68-AAFB-2130AD47F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75" y="1938338"/>
              <a:ext cx="736600" cy="241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06">
              <a:extLst>
                <a:ext uri="{FF2B5EF4-FFF2-40B4-BE49-F238E27FC236}">
                  <a16:creationId xmlns:a16="http://schemas.microsoft.com/office/drawing/2014/main" id="{07EB0736-3617-4F98-AE1E-BC2A49521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338" y="1855788"/>
              <a:ext cx="1873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107">
              <a:extLst>
                <a:ext uri="{FF2B5EF4-FFF2-40B4-BE49-F238E27FC236}">
                  <a16:creationId xmlns:a16="http://schemas.microsoft.com/office/drawing/2014/main" id="{F4D90D66-0E3B-4BC2-8FA3-D98C67D2C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825" y="752475"/>
              <a:ext cx="771525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8">
              <a:extLst>
                <a:ext uri="{FF2B5EF4-FFF2-40B4-BE49-F238E27FC236}">
                  <a16:creationId xmlns:a16="http://schemas.microsoft.com/office/drawing/2014/main" id="{2AFD7427-6FA0-4B03-8EAE-D3FD2BFF9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25" y="900113"/>
              <a:ext cx="1287463" cy="88900"/>
            </a:xfrm>
            <a:custGeom>
              <a:avLst/>
              <a:gdLst>
                <a:gd name="T0" fmla="*/ 0 w 811"/>
                <a:gd name="T1" fmla="*/ 56 h 56"/>
                <a:gd name="T2" fmla="*/ 0 w 811"/>
                <a:gd name="T3" fmla="*/ 30 h 56"/>
                <a:gd name="T4" fmla="*/ 725 w 811"/>
                <a:gd name="T5" fmla="*/ 30 h 56"/>
                <a:gd name="T6" fmla="*/ 735 w 811"/>
                <a:gd name="T7" fmla="*/ 0 h 56"/>
                <a:gd name="T8" fmla="*/ 811 w 811"/>
                <a:gd name="T9" fmla="*/ 30 h 56"/>
                <a:gd name="T10" fmla="*/ 811 w 811"/>
                <a:gd name="T11" fmla="*/ 56 h 56"/>
                <a:gd name="T12" fmla="*/ 0 w 811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1" h="56">
                  <a:moveTo>
                    <a:pt x="0" y="56"/>
                  </a:moveTo>
                  <a:lnTo>
                    <a:pt x="0" y="30"/>
                  </a:lnTo>
                  <a:lnTo>
                    <a:pt x="725" y="30"/>
                  </a:lnTo>
                  <a:lnTo>
                    <a:pt x="735" y="0"/>
                  </a:lnTo>
                  <a:lnTo>
                    <a:pt x="811" y="30"/>
                  </a:lnTo>
                  <a:lnTo>
                    <a:pt x="811" y="56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09">
              <a:extLst>
                <a:ext uri="{FF2B5EF4-FFF2-40B4-BE49-F238E27FC236}">
                  <a16:creationId xmlns:a16="http://schemas.microsoft.com/office/drawing/2014/main" id="{95F0ABD9-F98C-47DA-B6CB-750AF10E6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425" y="752475"/>
              <a:ext cx="34925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110">
              <a:extLst>
                <a:ext uri="{FF2B5EF4-FFF2-40B4-BE49-F238E27FC236}">
                  <a16:creationId xmlns:a16="http://schemas.microsoft.com/office/drawing/2014/main" id="{2B777433-D91C-45E4-8FBB-080911726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700" y="820738"/>
              <a:ext cx="38100" cy="133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1">
              <a:extLst>
                <a:ext uri="{FF2B5EF4-FFF2-40B4-BE49-F238E27FC236}">
                  <a16:creationId xmlns:a16="http://schemas.microsoft.com/office/drawing/2014/main" id="{0F5EA16B-9564-44E4-A852-2B340A549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738" y="768350"/>
              <a:ext cx="185738" cy="185737"/>
            </a:xfrm>
            <a:custGeom>
              <a:avLst/>
              <a:gdLst>
                <a:gd name="T0" fmla="*/ 0 w 117"/>
                <a:gd name="T1" fmla="*/ 105 h 117"/>
                <a:gd name="T2" fmla="*/ 107 w 117"/>
                <a:gd name="T3" fmla="*/ 0 h 117"/>
                <a:gd name="T4" fmla="*/ 117 w 117"/>
                <a:gd name="T5" fmla="*/ 11 h 117"/>
                <a:gd name="T6" fmla="*/ 12 w 117"/>
                <a:gd name="T7" fmla="*/ 117 h 117"/>
                <a:gd name="T8" fmla="*/ 0 w 117"/>
                <a:gd name="T9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0" y="105"/>
                  </a:moveTo>
                  <a:lnTo>
                    <a:pt x="107" y="0"/>
                  </a:lnTo>
                  <a:lnTo>
                    <a:pt x="117" y="11"/>
                  </a:lnTo>
                  <a:lnTo>
                    <a:pt x="12" y="117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2">
              <a:extLst>
                <a:ext uri="{FF2B5EF4-FFF2-40B4-BE49-F238E27FC236}">
                  <a16:creationId xmlns:a16="http://schemas.microsoft.com/office/drawing/2014/main" id="{0C6CD059-A68A-4255-8A29-C3948126C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300" y="814388"/>
              <a:ext cx="142875" cy="139700"/>
            </a:xfrm>
            <a:custGeom>
              <a:avLst/>
              <a:gdLst>
                <a:gd name="T0" fmla="*/ 0 w 90"/>
                <a:gd name="T1" fmla="*/ 78 h 88"/>
                <a:gd name="T2" fmla="*/ 78 w 90"/>
                <a:gd name="T3" fmla="*/ 0 h 88"/>
                <a:gd name="T4" fmla="*/ 90 w 90"/>
                <a:gd name="T5" fmla="*/ 10 h 88"/>
                <a:gd name="T6" fmla="*/ 12 w 90"/>
                <a:gd name="T7" fmla="*/ 88 h 88"/>
                <a:gd name="T8" fmla="*/ 0 w 90"/>
                <a:gd name="T9" fmla="*/ 7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8">
                  <a:moveTo>
                    <a:pt x="0" y="78"/>
                  </a:moveTo>
                  <a:lnTo>
                    <a:pt x="78" y="0"/>
                  </a:lnTo>
                  <a:lnTo>
                    <a:pt x="90" y="10"/>
                  </a:lnTo>
                  <a:lnTo>
                    <a:pt x="12" y="8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3">
              <a:extLst>
                <a:ext uri="{FF2B5EF4-FFF2-40B4-BE49-F238E27FC236}">
                  <a16:creationId xmlns:a16="http://schemas.microsoft.com/office/drawing/2014/main" id="{0072BB92-886F-463B-A076-69C8D35E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738" y="768350"/>
              <a:ext cx="185738" cy="185737"/>
            </a:xfrm>
            <a:custGeom>
              <a:avLst/>
              <a:gdLst>
                <a:gd name="T0" fmla="*/ 12 w 117"/>
                <a:gd name="T1" fmla="*/ 0 h 117"/>
                <a:gd name="T2" fmla="*/ 117 w 117"/>
                <a:gd name="T3" fmla="*/ 105 h 117"/>
                <a:gd name="T4" fmla="*/ 107 w 117"/>
                <a:gd name="T5" fmla="*/ 117 h 117"/>
                <a:gd name="T6" fmla="*/ 0 w 117"/>
                <a:gd name="T7" fmla="*/ 11 h 117"/>
                <a:gd name="T8" fmla="*/ 12 w 117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12" y="0"/>
                  </a:moveTo>
                  <a:lnTo>
                    <a:pt x="117" y="105"/>
                  </a:lnTo>
                  <a:lnTo>
                    <a:pt x="107" y="117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114">
              <a:extLst>
                <a:ext uri="{FF2B5EF4-FFF2-40B4-BE49-F238E27FC236}">
                  <a16:creationId xmlns:a16="http://schemas.microsoft.com/office/drawing/2014/main" id="{6E9DC577-21E3-4D66-9993-7CD62B5B7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038" y="752475"/>
              <a:ext cx="38100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5">
              <a:extLst>
                <a:ext uri="{FF2B5EF4-FFF2-40B4-BE49-F238E27FC236}">
                  <a16:creationId xmlns:a16="http://schemas.microsoft.com/office/drawing/2014/main" id="{59728FCC-2F04-49FD-807F-0BE902EEF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768350"/>
              <a:ext cx="184150" cy="185737"/>
            </a:xfrm>
            <a:custGeom>
              <a:avLst/>
              <a:gdLst>
                <a:gd name="T0" fmla="*/ 0 w 116"/>
                <a:gd name="T1" fmla="*/ 105 h 117"/>
                <a:gd name="T2" fmla="*/ 104 w 116"/>
                <a:gd name="T3" fmla="*/ 0 h 117"/>
                <a:gd name="T4" fmla="*/ 116 w 116"/>
                <a:gd name="T5" fmla="*/ 11 h 117"/>
                <a:gd name="T6" fmla="*/ 10 w 116"/>
                <a:gd name="T7" fmla="*/ 117 h 117"/>
                <a:gd name="T8" fmla="*/ 0 w 116"/>
                <a:gd name="T9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0" y="105"/>
                  </a:moveTo>
                  <a:lnTo>
                    <a:pt x="104" y="0"/>
                  </a:lnTo>
                  <a:lnTo>
                    <a:pt x="116" y="11"/>
                  </a:lnTo>
                  <a:lnTo>
                    <a:pt x="10" y="117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6">
              <a:extLst>
                <a:ext uri="{FF2B5EF4-FFF2-40B4-BE49-F238E27FC236}">
                  <a16:creationId xmlns:a16="http://schemas.microsoft.com/office/drawing/2014/main" id="{44A1446D-B918-4420-A459-561387150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768350"/>
              <a:ext cx="184150" cy="185737"/>
            </a:xfrm>
            <a:custGeom>
              <a:avLst/>
              <a:gdLst>
                <a:gd name="T0" fmla="*/ 10 w 116"/>
                <a:gd name="T1" fmla="*/ 0 h 117"/>
                <a:gd name="T2" fmla="*/ 116 w 116"/>
                <a:gd name="T3" fmla="*/ 105 h 117"/>
                <a:gd name="T4" fmla="*/ 104 w 116"/>
                <a:gd name="T5" fmla="*/ 117 h 117"/>
                <a:gd name="T6" fmla="*/ 0 w 116"/>
                <a:gd name="T7" fmla="*/ 11 h 117"/>
                <a:gd name="T8" fmla="*/ 10 w 116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10" y="0"/>
                  </a:moveTo>
                  <a:lnTo>
                    <a:pt x="116" y="105"/>
                  </a:lnTo>
                  <a:lnTo>
                    <a:pt x="104" y="117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17">
              <a:extLst>
                <a:ext uri="{FF2B5EF4-FFF2-40B4-BE49-F238E27FC236}">
                  <a16:creationId xmlns:a16="http://schemas.microsoft.com/office/drawing/2014/main" id="{AADC5436-87CD-48D8-ACF7-3E0F37A16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413" y="752475"/>
              <a:ext cx="38100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8">
              <a:extLst>
                <a:ext uri="{FF2B5EF4-FFF2-40B4-BE49-F238E27FC236}">
                  <a16:creationId xmlns:a16="http://schemas.microsoft.com/office/drawing/2014/main" id="{4D0E9D2F-48DC-48D3-8FE4-07713550F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0725" y="768350"/>
              <a:ext cx="188913" cy="185737"/>
            </a:xfrm>
            <a:custGeom>
              <a:avLst/>
              <a:gdLst>
                <a:gd name="T0" fmla="*/ 0 w 119"/>
                <a:gd name="T1" fmla="*/ 105 h 117"/>
                <a:gd name="T2" fmla="*/ 107 w 119"/>
                <a:gd name="T3" fmla="*/ 0 h 117"/>
                <a:gd name="T4" fmla="*/ 119 w 119"/>
                <a:gd name="T5" fmla="*/ 11 h 117"/>
                <a:gd name="T6" fmla="*/ 12 w 119"/>
                <a:gd name="T7" fmla="*/ 117 h 117"/>
                <a:gd name="T8" fmla="*/ 0 w 119"/>
                <a:gd name="T9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7">
                  <a:moveTo>
                    <a:pt x="0" y="105"/>
                  </a:moveTo>
                  <a:lnTo>
                    <a:pt x="107" y="0"/>
                  </a:lnTo>
                  <a:lnTo>
                    <a:pt x="119" y="11"/>
                  </a:lnTo>
                  <a:lnTo>
                    <a:pt x="12" y="117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9">
              <a:extLst>
                <a:ext uri="{FF2B5EF4-FFF2-40B4-BE49-F238E27FC236}">
                  <a16:creationId xmlns:a16="http://schemas.microsoft.com/office/drawing/2014/main" id="{A472EDF8-7731-48DE-935E-DE77A1DE8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0725" y="768350"/>
              <a:ext cx="188913" cy="185737"/>
            </a:xfrm>
            <a:custGeom>
              <a:avLst/>
              <a:gdLst>
                <a:gd name="T0" fmla="*/ 12 w 119"/>
                <a:gd name="T1" fmla="*/ 0 h 117"/>
                <a:gd name="T2" fmla="*/ 119 w 119"/>
                <a:gd name="T3" fmla="*/ 105 h 117"/>
                <a:gd name="T4" fmla="*/ 107 w 119"/>
                <a:gd name="T5" fmla="*/ 117 h 117"/>
                <a:gd name="T6" fmla="*/ 0 w 119"/>
                <a:gd name="T7" fmla="*/ 11 h 117"/>
                <a:gd name="T8" fmla="*/ 12 w 119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7">
                  <a:moveTo>
                    <a:pt x="12" y="0"/>
                  </a:moveTo>
                  <a:lnTo>
                    <a:pt x="119" y="105"/>
                  </a:lnTo>
                  <a:lnTo>
                    <a:pt x="107" y="117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120">
              <a:extLst>
                <a:ext uri="{FF2B5EF4-FFF2-40B4-BE49-F238E27FC236}">
                  <a16:creationId xmlns:a16="http://schemas.microsoft.com/office/drawing/2014/main" id="{3A8ADDFA-5CBA-4993-969B-B1CE9ED62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200" y="752475"/>
              <a:ext cx="34925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1">
              <a:extLst>
                <a:ext uri="{FF2B5EF4-FFF2-40B4-BE49-F238E27FC236}">
                  <a16:creationId xmlns:a16="http://schemas.microsoft.com/office/drawing/2014/main" id="{D1C253EF-87ED-4D24-9DC3-88D4215B9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768350"/>
              <a:ext cx="184150" cy="185737"/>
            </a:xfrm>
            <a:custGeom>
              <a:avLst/>
              <a:gdLst>
                <a:gd name="T0" fmla="*/ 0 w 116"/>
                <a:gd name="T1" fmla="*/ 105 h 117"/>
                <a:gd name="T2" fmla="*/ 106 w 116"/>
                <a:gd name="T3" fmla="*/ 0 h 117"/>
                <a:gd name="T4" fmla="*/ 116 w 116"/>
                <a:gd name="T5" fmla="*/ 11 h 117"/>
                <a:gd name="T6" fmla="*/ 12 w 116"/>
                <a:gd name="T7" fmla="*/ 117 h 117"/>
                <a:gd name="T8" fmla="*/ 0 w 116"/>
                <a:gd name="T9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0" y="105"/>
                  </a:moveTo>
                  <a:lnTo>
                    <a:pt x="106" y="0"/>
                  </a:lnTo>
                  <a:lnTo>
                    <a:pt x="116" y="11"/>
                  </a:lnTo>
                  <a:lnTo>
                    <a:pt x="12" y="117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2">
              <a:extLst>
                <a:ext uri="{FF2B5EF4-FFF2-40B4-BE49-F238E27FC236}">
                  <a16:creationId xmlns:a16="http://schemas.microsoft.com/office/drawing/2014/main" id="{062AEF8F-7618-4714-B045-047397A16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768350"/>
              <a:ext cx="184150" cy="185737"/>
            </a:xfrm>
            <a:custGeom>
              <a:avLst/>
              <a:gdLst>
                <a:gd name="T0" fmla="*/ 12 w 116"/>
                <a:gd name="T1" fmla="*/ 0 h 117"/>
                <a:gd name="T2" fmla="*/ 116 w 116"/>
                <a:gd name="T3" fmla="*/ 105 h 117"/>
                <a:gd name="T4" fmla="*/ 106 w 116"/>
                <a:gd name="T5" fmla="*/ 117 h 117"/>
                <a:gd name="T6" fmla="*/ 0 w 116"/>
                <a:gd name="T7" fmla="*/ 11 h 117"/>
                <a:gd name="T8" fmla="*/ 12 w 116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12" y="0"/>
                  </a:moveTo>
                  <a:lnTo>
                    <a:pt x="116" y="105"/>
                  </a:lnTo>
                  <a:lnTo>
                    <a:pt x="106" y="117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123">
              <a:extLst>
                <a:ext uri="{FF2B5EF4-FFF2-40B4-BE49-F238E27FC236}">
                  <a16:creationId xmlns:a16="http://schemas.microsoft.com/office/drawing/2014/main" id="{542FD34D-2296-4664-B4FE-5BB075772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75" y="2192338"/>
              <a:ext cx="736600" cy="2428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124">
              <a:extLst>
                <a:ext uri="{FF2B5EF4-FFF2-40B4-BE49-F238E27FC236}">
                  <a16:creationId xmlns:a16="http://schemas.microsoft.com/office/drawing/2014/main" id="{26A8FEB6-3DAC-421A-BC90-006925DFF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695325"/>
              <a:ext cx="206375" cy="676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25">
              <a:extLst>
                <a:ext uri="{FF2B5EF4-FFF2-40B4-BE49-F238E27FC236}">
                  <a16:creationId xmlns:a16="http://schemas.microsoft.com/office/drawing/2014/main" id="{B6774275-A9EC-4A04-AE53-8A95FC522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" y="4430713"/>
              <a:ext cx="1154113" cy="207962"/>
            </a:xfrm>
            <a:custGeom>
              <a:avLst/>
              <a:gdLst>
                <a:gd name="T0" fmla="*/ 362 w 362"/>
                <a:gd name="T1" fmla="*/ 31 h 65"/>
                <a:gd name="T2" fmla="*/ 362 w 362"/>
                <a:gd name="T3" fmla="*/ 65 h 65"/>
                <a:gd name="T4" fmla="*/ 0 w 362"/>
                <a:gd name="T5" fmla="*/ 65 h 65"/>
                <a:gd name="T6" fmla="*/ 0 w 362"/>
                <a:gd name="T7" fmla="*/ 31 h 65"/>
                <a:gd name="T8" fmla="*/ 30 w 362"/>
                <a:gd name="T9" fmla="*/ 0 h 65"/>
                <a:gd name="T10" fmla="*/ 332 w 362"/>
                <a:gd name="T11" fmla="*/ 0 h 65"/>
                <a:gd name="T12" fmla="*/ 362 w 362"/>
                <a:gd name="T13" fmla="*/ 3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" h="65">
                  <a:moveTo>
                    <a:pt x="362" y="31"/>
                  </a:moveTo>
                  <a:cubicBezTo>
                    <a:pt x="362" y="65"/>
                    <a:pt x="362" y="65"/>
                    <a:pt x="362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9" y="0"/>
                    <a:pt x="362" y="14"/>
                    <a:pt x="36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9B7AB3E-6B5F-42B3-9E57-8633EC06F9E0}"/>
              </a:ext>
            </a:extLst>
          </p:cNvPr>
          <p:cNvSpPr/>
          <p:nvPr userDrawn="1"/>
        </p:nvSpPr>
        <p:spPr>
          <a:xfrm>
            <a:off x="272952" y="287255"/>
            <a:ext cx="368489" cy="7242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AF7A862-2343-40B9-BBA2-62AB9F6250A3}"/>
              </a:ext>
            </a:extLst>
          </p:cNvPr>
          <p:cNvSpPr/>
          <p:nvPr userDrawn="1"/>
        </p:nvSpPr>
        <p:spPr>
          <a:xfrm>
            <a:off x="-4" y="287254"/>
            <a:ext cx="191071" cy="7242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535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LAYOUT</a:t>
            </a:r>
          </a:p>
        </p:txBody>
      </p:sp>
    </p:spTree>
    <p:extLst>
      <p:ext uri="{BB962C8B-B14F-4D97-AF65-F5344CB8AC3E}">
        <p14:creationId xmlns:p14="http://schemas.microsoft.com/office/powerpoint/2010/main" val="313941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567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806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06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40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19062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72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18587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85114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  <p:sldLayoutId id="2147484170" r:id="rId12"/>
    <p:sldLayoutId id="2147484171" r:id="rId13"/>
    <p:sldLayoutId id="214748417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microsoft.com/office/2007/relationships/hdphoto" Target="../media/hdphoto6.wdp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5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microsoft.com/office/2007/relationships/hdphoto" Target="../media/hdphoto8.wdp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0.wdp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chart" Target="../charts/char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43F5400-7616-4B19-BBC1-943808214A52}"/>
              </a:ext>
            </a:extLst>
          </p:cNvPr>
          <p:cNvSpPr/>
          <p:nvPr/>
        </p:nvSpPr>
        <p:spPr>
          <a:xfrm>
            <a:off x="0" y="5084619"/>
            <a:ext cx="12192000" cy="17733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38D0EBDE-81EA-4CD6-B37E-3F2DD872FB8A}"/>
              </a:ext>
            </a:extLst>
          </p:cNvPr>
          <p:cNvSpPr>
            <a:spLocks/>
          </p:cNvSpPr>
          <p:nvPr/>
        </p:nvSpPr>
        <p:spPr bwMode="auto">
          <a:xfrm flipH="1">
            <a:off x="5447870" y="3297382"/>
            <a:ext cx="6744130" cy="1804142"/>
          </a:xfrm>
          <a:custGeom>
            <a:avLst/>
            <a:gdLst>
              <a:gd name="connsiteX0" fmla="*/ 6354656 w 6744130"/>
              <a:gd name="connsiteY0" fmla="*/ 0 h 2124063"/>
              <a:gd name="connsiteX1" fmla="*/ 5798246 w 6744130"/>
              <a:gd name="connsiteY1" fmla="*/ 0 h 2124063"/>
              <a:gd name="connsiteX2" fmla="*/ 5798246 w 6744130"/>
              <a:gd name="connsiteY2" fmla="*/ 843434 h 2124063"/>
              <a:gd name="connsiteX3" fmla="*/ 5522910 w 6744130"/>
              <a:gd name="connsiteY3" fmla="*/ 837657 h 2124063"/>
              <a:gd name="connsiteX4" fmla="*/ 5522910 w 6744130"/>
              <a:gd name="connsiteY4" fmla="*/ 1005188 h 2124063"/>
              <a:gd name="connsiteX5" fmla="*/ 5241836 w 6744130"/>
              <a:gd name="connsiteY5" fmla="*/ 1005188 h 2124063"/>
              <a:gd name="connsiteX6" fmla="*/ 5241836 w 6744130"/>
              <a:gd name="connsiteY6" fmla="*/ 854987 h 2124063"/>
              <a:gd name="connsiteX7" fmla="*/ 4949291 w 6744130"/>
              <a:gd name="connsiteY7" fmla="*/ 854987 h 2124063"/>
              <a:gd name="connsiteX8" fmla="*/ 4949291 w 6744130"/>
              <a:gd name="connsiteY8" fmla="*/ 1016741 h 2124063"/>
              <a:gd name="connsiteX9" fmla="*/ 4662481 w 6744130"/>
              <a:gd name="connsiteY9" fmla="*/ 1010965 h 2124063"/>
              <a:gd name="connsiteX10" fmla="*/ 4662481 w 6744130"/>
              <a:gd name="connsiteY10" fmla="*/ 1195827 h 2124063"/>
              <a:gd name="connsiteX11" fmla="*/ 4238002 w 6744130"/>
              <a:gd name="connsiteY11" fmla="*/ 1195827 h 2124063"/>
              <a:gd name="connsiteX12" fmla="*/ 4238002 w 6744130"/>
              <a:gd name="connsiteY12" fmla="*/ 808772 h 2124063"/>
              <a:gd name="connsiteX13" fmla="*/ 3675855 w 6744130"/>
              <a:gd name="connsiteY13" fmla="*/ 808772 h 2124063"/>
              <a:gd name="connsiteX14" fmla="*/ 3675855 w 6744130"/>
              <a:gd name="connsiteY14" fmla="*/ 1207381 h 2124063"/>
              <a:gd name="connsiteX15" fmla="*/ 3165335 w 6744130"/>
              <a:gd name="connsiteY15" fmla="*/ 1207381 h 2124063"/>
              <a:gd name="connsiteX16" fmla="*/ 3165335 w 6744130"/>
              <a:gd name="connsiteY16" fmla="*/ 566140 h 2124063"/>
              <a:gd name="connsiteX17" fmla="*/ 2666287 w 6744130"/>
              <a:gd name="connsiteY17" fmla="*/ 566140 h 2124063"/>
              <a:gd name="connsiteX18" fmla="*/ 2666287 w 6744130"/>
              <a:gd name="connsiteY18" fmla="*/ 1195827 h 2124063"/>
              <a:gd name="connsiteX19" fmla="*/ 2293434 w 6744130"/>
              <a:gd name="connsiteY19" fmla="*/ 1195827 h 2124063"/>
              <a:gd name="connsiteX20" fmla="*/ 2293434 w 6744130"/>
              <a:gd name="connsiteY20" fmla="*/ 1415351 h 2124063"/>
              <a:gd name="connsiteX21" fmla="*/ 2121348 w 6744130"/>
              <a:gd name="connsiteY21" fmla="*/ 1415351 h 2124063"/>
              <a:gd name="connsiteX22" fmla="*/ 2121348 w 6744130"/>
              <a:gd name="connsiteY22" fmla="*/ 1582881 h 2124063"/>
              <a:gd name="connsiteX23" fmla="*/ 1983680 w 6744130"/>
              <a:gd name="connsiteY23" fmla="*/ 1582881 h 2124063"/>
              <a:gd name="connsiteX24" fmla="*/ 1983680 w 6744130"/>
              <a:gd name="connsiteY24" fmla="*/ 1421127 h 2124063"/>
              <a:gd name="connsiteX25" fmla="*/ 2184446 w 6744130"/>
              <a:gd name="connsiteY25" fmla="*/ 1172719 h 2124063"/>
              <a:gd name="connsiteX26" fmla="*/ 1983680 w 6744130"/>
              <a:gd name="connsiteY26" fmla="*/ 924311 h 2124063"/>
              <a:gd name="connsiteX27" fmla="*/ 1983680 w 6744130"/>
              <a:gd name="connsiteY27" fmla="*/ 641241 h 2124063"/>
              <a:gd name="connsiteX28" fmla="*/ 1880428 w 6744130"/>
              <a:gd name="connsiteY28" fmla="*/ 641241 h 2124063"/>
              <a:gd name="connsiteX29" fmla="*/ 1880428 w 6744130"/>
              <a:gd name="connsiteY29" fmla="*/ 924311 h 2124063"/>
              <a:gd name="connsiteX30" fmla="*/ 1679662 w 6744130"/>
              <a:gd name="connsiteY30" fmla="*/ 1172719 h 2124063"/>
              <a:gd name="connsiteX31" fmla="*/ 1880428 w 6744130"/>
              <a:gd name="connsiteY31" fmla="*/ 1421127 h 2124063"/>
              <a:gd name="connsiteX32" fmla="*/ 1880428 w 6744130"/>
              <a:gd name="connsiteY32" fmla="*/ 1582881 h 2124063"/>
              <a:gd name="connsiteX33" fmla="*/ 1719815 w 6744130"/>
              <a:gd name="connsiteY33" fmla="*/ 1582881 h 2124063"/>
              <a:gd name="connsiteX34" fmla="*/ 1719815 w 6744130"/>
              <a:gd name="connsiteY34" fmla="*/ 1530890 h 2124063"/>
              <a:gd name="connsiteX35" fmla="*/ 1541992 w 6744130"/>
              <a:gd name="connsiteY35" fmla="*/ 1299812 h 2124063"/>
              <a:gd name="connsiteX36" fmla="*/ 1381380 w 6744130"/>
              <a:gd name="connsiteY36" fmla="*/ 1530890 h 2124063"/>
              <a:gd name="connsiteX37" fmla="*/ 1203558 w 6744130"/>
              <a:gd name="connsiteY37" fmla="*/ 1299812 h 2124063"/>
              <a:gd name="connsiteX38" fmla="*/ 1042946 w 6744130"/>
              <a:gd name="connsiteY38" fmla="*/ 1530890 h 2124063"/>
              <a:gd name="connsiteX39" fmla="*/ 865124 w 6744130"/>
              <a:gd name="connsiteY39" fmla="*/ 1299812 h 2124063"/>
              <a:gd name="connsiteX40" fmla="*/ 715981 w 6744130"/>
              <a:gd name="connsiteY40" fmla="*/ 1502004 h 2124063"/>
              <a:gd name="connsiteX41" fmla="*/ 715981 w 6744130"/>
              <a:gd name="connsiteY41" fmla="*/ 1316931 h 2124063"/>
              <a:gd name="connsiteX42" fmla="*/ 715981 w 6744130"/>
              <a:gd name="connsiteY42" fmla="*/ 1292037 h 2124063"/>
              <a:gd name="connsiteX43" fmla="*/ 320186 w 6744130"/>
              <a:gd name="connsiteY43" fmla="*/ 1292037 h 2124063"/>
              <a:gd name="connsiteX44" fmla="*/ 320186 w 6744130"/>
              <a:gd name="connsiteY44" fmla="*/ 1308539 h 2124063"/>
              <a:gd name="connsiteX45" fmla="*/ 320186 w 6744130"/>
              <a:gd name="connsiteY45" fmla="*/ 1721529 h 2124063"/>
              <a:gd name="connsiteX46" fmla="*/ 123273 w 6744130"/>
              <a:gd name="connsiteY46" fmla="*/ 1721529 h 2124063"/>
              <a:gd name="connsiteX47" fmla="*/ 0 w 6744130"/>
              <a:gd name="connsiteY47" fmla="*/ 1721529 h 2124063"/>
              <a:gd name="connsiteX48" fmla="*/ 0 w 6744130"/>
              <a:gd name="connsiteY48" fmla="*/ 2074733 h 2124063"/>
              <a:gd name="connsiteX49" fmla="*/ 0 w 6744130"/>
              <a:gd name="connsiteY49" fmla="*/ 2124063 h 2124063"/>
              <a:gd name="connsiteX50" fmla="*/ 6744130 w 6744130"/>
              <a:gd name="connsiteY50" fmla="*/ 2124063 h 2124063"/>
              <a:gd name="connsiteX51" fmla="*/ 6744130 w 6744130"/>
              <a:gd name="connsiteY51" fmla="*/ 762557 h 2124063"/>
              <a:gd name="connsiteX52" fmla="*/ 6627494 w 6744130"/>
              <a:gd name="connsiteY52" fmla="*/ 762557 h 2124063"/>
              <a:gd name="connsiteX53" fmla="*/ 6354656 w 6744130"/>
              <a:gd name="connsiteY53" fmla="*/ 762557 h 2124063"/>
              <a:gd name="connsiteX54" fmla="*/ 6354656 w 6744130"/>
              <a:gd name="connsiteY54" fmla="*/ 0 h 212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744130" h="2124063">
                <a:moveTo>
                  <a:pt x="6354656" y="0"/>
                </a:moveTo>
                <a:cubicBezTo>
                  <a:pt x="5798246" y="0"/>
                  <a:pt x="5798246" y="0"/>
                  <a:pt x="5798246" y="0"/>
                </a:cubicBezTo>
                <a:cubicBezTo>
                  <a:pt x="5798246" y="843434"/>
                  <a:pt x="5798246" y="843434"/>
                  <a:pt x="5798246" y="843434"/>
                </a:cubicBezTo>
                <a:cubicBezTo>
                  <a:pt x="5522910" y="837657"/>
                  <a:pt x="5522910" y="837657"/>
                  <a:pt x="5522910" y="837657"/>
                </a:cubicBezTo>
                <a:cubicBezTo>
                  <a:pt x="5522910" y="1005188"/>
                  <a:pt x="5522910" y="1005188"/>
                  <a:pt x="5522910" y="1005188"/>
                </a:cubicBezTo>
                <a:cubicBezTo>
                  <a:pt x="5241836" y="1005188"/>
                  <a:pt x="5241836" y="1005188"/>
                  <a:pt x="5241836" y="1005188"/>
                </a:cubicBezTo>
                <a:cubicBezTo>
                  <a:pt x="5241836" y="854987"/>
                  <a:pt x="5241836" y="854987"/>
                  <a:pt x="5241836" y="854987"/>
                </a:cubicBezTo>
                <a:cubicBezTo>
                  <a:pt x="4949291" y="854987"/>
                  <a:pt x="4949291" y="854987"/>
                  <a:pt x="4949291" y="854987"/>
                </a:cubicBezTo>
                <a:cubicBezTo>
                  <a:pt x="4949291" y="1016741"/>
                  <a:pt x="4949291" y="1016741"/>
                  <a:pt x="4949291" y="1016741"/>
                </a:cubicBezTo>
                <a:cubicBezTo>
                  <a:pt x="4662481" y="1010965"/>
                  <a:pt x="4662481" y="1010965"/>
                  <a:pt x="4662481" y="1010965"/>
                </a:cubicBezTo>
                <a:cubicBezTo>
                  <a:pt x="4662481" y="1195827"/>
                  <a:pt x="4662481" y="1195827"/>
                  <a:pt x="4662481" y="1195827"/>
                </a:cubicBezTo>
                <a:cubicBezTo>
                  <a:pt x="4238002" y="1195827"/>
                  <a:pt x="4238002" y="1195827"/>
                  <a:pt x="4238002" y="1195827"/>
                </a:cubicBezTo>
                <a:cubicBezTo>
                  <a:pt x="4238002" y="808772"/>
                  <a:pt x="4238002" y="808772"/>
                  <a:pt x="4238002" y="808772"/>
                </a:cubicBezTo>
                <a:cubicBezTo>
                  <a:pt x="3675855" y="808772"/>
                  <a:pt x="3675855" y="808772"/>
                  <a:pt x="3675855" y="808772"/>
                </a:cubicBezTo>
                <a:cubicBezTo>
                  <a:pt x="3675855" y="1207381"/>
                  <a:pt x="3675855" y="1207381"/>
                  <a:pt x="3675855" y="1207381"/>
                </a:cubicBezTo>
                <a:cubicBezTo>
                  <a:pt x="3165335" y="1207381"/>
                  <a:pt x="3165335" y="1207381"/>
                  <a:pt x="3165335" y="1207381"/>
                </a:cubicBezTo>
                <a:cubicBezTo>
                  <a:pt x="3165335" y="566140"/>
                  <a:pt x="3165335" y="566140"/>
                  <a:pt x="3165335" y="566140"/>
                </a:cubicBezTo>
                <a:cubicBezTo>
                  <a:pt x="2666287" y="566140"/>
                  <a:pt x="2666287" y="566140"/>
                  <a:pt x="2666287" y="566140"/>
                </a:cubicBezTo>
                <a:cubicBezTo>
                  <a:pt x="2666287" y="1195827"/>
                  <a:pt x="2666287" y="1195827"/>
                  <a:pt x="2666287" y="1195827"/>
                </a:cubicBezTo>
                <a:cubicBezTo>
                  <a:pt x="2293434" y="1195827"/>
                  <a:pt x="2293434" y="1195827"/>
                  <a:pt x="2293434" y="1195827"/>
                </a:cubicBezTo>
                <a:cubicBezTo>
                  <a:pt x="2293434" y="1415351"/>
                  <a:pt x="2293434" y="1415351"/>
                  <a:pt x="2293434" y="1415351"/>
                </a:cubicBezTo>
                <a:cubicBezTo>
                  <a:pt x="2121348" y="1415351"/>
                  <a:pt x="2121348" y="1415351"/>
                  <a:pt x="2121348" y="1415351"/>
                </a:cubicBezTo>
                <a:cubicBezTo>
                  <a:pt x="2121348" y="1582881"/>
                  <a:pt x="2121348" y="1582881"/>
                  <a:pt x="2121348" y="1582881"/>
                </a:cubicBezTo>
                <a:cubicBezTo>
                  <a:pt x="1983680" y="1582881"/>
                  <a:pt x="1983680" y="1582881"/>
                  <a:pt x="1983680" y="1582881"/>
                </a:cubicBezTo>
                <a:cubicBezTo>
                  <a:pt x="1983680" y="1421127"/>
                  <a:pt x="1983680" y="1421127"/>
                  <a:pt x="1983680" y="1421127"/>
                </a:cubicBezTo>
                <a:cubicBezTo>
                  <a:pt x="2098404" y="1398021"/>
                  <a:pt x="2184446" y="1299812"/>
                  <a:pt x="2184446" y="1172719"/>
                </a:cubicBezTo>
                <a:cubicBezTo>
                  <a:pt x="2184446" y="1051403"/>
                  <a:pt x="2098404" y="947419"/>
                  <a:pt x="1983680" y="924311"/>
                </a:cubicBezTo>
                <a:cubicBezTo>
                  <a:pt x="1983680" y="641241"/>
                  <a:pt x="1983680" y="641241"/>
                  <a:pt x="1983680" y="641241"/>
                </a:cubicBezTo>
                <a:cubicBezTo>
                  <a:pt x="1880428" y="641241"/>
                  <a:pt x="1880428" y="641241"/>
                  <a:pt x="1880428" y="641241"/>
                </a:cubicBezTo>
                <a:cubicBezTo>
                  <a:pt x="1880428" y="924311"/>
                  <a:pt x="1880428" y="924311"/>
                  <a:pt x="1880428" y="924311"/>
                </a:cubicBezTo>
                <a:cubicBezTo>
                  <a:pt x="1765705" y="947419"/>
                  <a:pt x="1679662" y="1051403"/>
                  <a:pt x="1679662" y="1172719"/>
                </a:cubicBezTo>
                <a:cubicBezTo>
                  <a:pt x="1679662" y="1294035"/>
                  <a:pt x="1765705" y="1398021"/>
                  <a:pt x="1880428" y="1421127"/>
                </a:cubicBezTo>
                <a:cubicBezTo>
                  <a:pt x="1880428" y="1582881"/>
                  <a:pt x="1880428" y="1582881"/>
                  <a:pt x="1880428" y="1582881"/>
                </a:cubicBezTo>
                <a:cubicBezTo>
                  <a:pt x="1719815" y="1582881"/>
                  <a:pt x="1719815" y="1582881"/>
                  <a:pt x="1719815" y="1582881"/>
                </a:cubicBezTo>
                <a:cubicBezTo>
                  <a:pt x="1719815" y="1530890"/>
                  <a:pt x="1719815" y="1530890"/>
                  <a:pt x="1719815" y="1530890"/>
                </a:cubicBezTo>
                <a:cubicBezTo>
                  <a:pt x="1719815" y="1530890"/>
                  <a:pt x="1628036" y="1299812"/>
                  <a:pt x="1541992" y="1299812"/>
                </a:cubicBezTo>
                <a:cubicBezTo>
                  <a:pt x="1455951" y="1299812"/>
                  <a:pt x="1381380" y="1530890"/>
                  <a:pt x="1381380" y="1530890"/>
                </a:cubicBezTo>
                <a:cubicBezTo>
                  <a:pt x="1381380" y="1530890"/>
                  <a:pt x="1289601" y="1299812"/>
                  <a:pt x="1203558" y="1299812"/>
                </a:cubicBezTo>
                <a:cubicBezTo>
                  <a:pt x="1117515" y="1299812"/>
                  <a:pt x="1042946" y="1530890"/>
                  <a:pt x="1042946" y="1530890"/>
                </a:cubicBezTo>
                <a:cubicBezTo>
                  <a:pt x="1042946" y="1530890"/>
                  <a:pt x="956903" y="1299812"/>
                  <a:pt x="865124" y="1299812"/>
                </a:cubicBezTo>
                <a:cubicBezTo>
                  <a:pt x="802024" y="1299812"/>
                  <a:pt x="738927" y="1438459"/>
                  <a:pt x="715981" y="1502004"/>
                </a:cubicBezTo>
                <a:cubicBezTo>
                  <a:pt x="715981" y="1436292"/>
                  <a:pt x="715981" y="1374686"/>
                  <a:pt x="715981" y="1316931"/>
                </a:cubicBezTo>
                <a:lnTo>
                  <a:pt x="715981" y="1292037"/>
                </a:lnTo>
                <a:lnTo>
                  <a:pt x="320186" y="1292037"/>
                </a:lnTo>
                <a:lnTo>
                  <a:pt x="320186" y="1308539"/>
                </a:lnTo>
                <a:cubicBezTo>
                  <a:pt x="320186" y="1721529"/>
                  <a:pt x="320186" y="1721529"/>
                  <a:pt x="320186" y="1721529"/>
                </a:cubicBezTo>
                <a:cubicBezTo>
                  <a:pt x="245614" y="1721529"/>
                  <a:pt x="180365" y="1721529"/>
                  <a:pt x="123273" y="1721529"/>
                </a:cubicBezTo>
                <a:lnTo>
                  <a:pt x="0" y="1721529"/>
                </a:lnTo>
                <a:lnTo>
                  <a:pt x="0" y="2074733"/>
                </a:lnTo>
                <a:lnTo>
                  <a:pt x="0" y="2124063"/>
                </a:lnTo>
                <a:lnTo>
                  <a:pt x="6744130" y="2124063"/>
                </a:lnTo>
                <a:lnTo>
                  <a:pt x="6744130" y="762557"/>
                </a:lnTo>
                <a:lnTo>
                  <a:pt x="6627494" y="762557"/>
                </a:lnTo>
                <a:cubicBezTo>
                  <a:pt x="6354656" y="762557"/>
                  <a:pt x="6354656" y="762557"/>
                  <a:pt x="6354656" y="762557"/>
                </a:cubicBezTo>
                <a:cubicBezTo>
                  <a:pt x="6354656" y="0"/>
                  <a:pt x="6354656" y="0"/>
                  <a:pt x="63546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grpSp>
        <p:nvGrpSpPr>
          <p:cNvPr id="133" name="Group 279">
            <a:extLst>
              <a:ext uri="{FF2B5EF4-FFF2-40B4-BE49-F238E27FC236}">
                <a16:creationId xmlns:a16="http://schemas.microsoft.com/office/drawing/2014/main" id="{28124F9E-5D26-426C-996C-DFDE4EE25C3C}"/>
              </a:ext>
            </a:extLst>
          </p:cNvPr>
          <p:cNvGrpSpPr/>
          <p:nvPr/>
        </p:nvGrpSpPr>
        <p:grpSpPr>
          <a:xfrm flipH="1">
            <a:off x="1938373" y="4187068"/>
            <a:ext cx="1497075" cy="909119"/>
            <a:chOff x="3172436" y="1508641"/>
            <a:chExt cx="6382903" cy="3876105"/>
          </a:xfrm>
        </p:grpSpPr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390A229D-4C53-47D1-8FA1-9148A232A384}"/>
                </a:ext>
              </a:extLst>
            </p:cNvPr>
            <p:cNvSpPr/>
            <p:nvPr/>
          </p:nvSpPr>
          <p:spPr>
            <a:xfrm>
              <a:off x="3776568" y="1677320"/>
              <a:ext cx="1038032" cy="330283"/>
            </a:xfrm>
            <a:custGeom>
              <a:avLst/>
              <a:gdLst>
                <a:gd name="connsiteX0" fmla="*/ 418624 w 419100"/>
                <a:gd name="connsiteY0" fmla="*/ 112871 h 133350"/>
                <a:gd name="connsiteX1" fmla="*/ 412909 w 419100"/>
                <a:gd name="connsiteY1" fmla="*/ 132874 h 133350"/>
                <a:gd name="connsiteX2" fmla="*/ 7144 w 419100"/>
                <a:gd name="connsiteY2" fmla="*/ 26194 h 133350"/>
                <a:gd name="connsiteX3" fmla="*/ 11906 w 419100"/>
                <a:gd name="connsiteY3" fmla="*/ 7144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9100" h="133350">
                  <a:moveTo>
                    <a:pt x="418624" y="112871"/>
                  </a:moveTo>
                  <a:lnTo>
                    <a:pt x="412909" y="132874"/>
                  </a:lnTo>
                  <a:lnTo>
                    <a:pt x="7144" y="26194"/>
                  </a:lnTo>
                  <a:lnTo>
                    <a:pt x="11906" y="714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E2C63BA6-5F74-4F27-8D67-4D4C1185F51A}"/>
                </a:ext>
              </a:extLst>
            </p:cNvPr>
            <p:cNvSpPr/>
            <p:nvPr/>
          </p:nvSpPr>
          <p:spPr>
            <a:xfrm>
              <a:off x="4702640" y="1879641"/>
              <a:ext cx="589791" cy="283100"/>
            </a:xfrm>
            <a:custGeom>
              <a:avLst/>
              <a:gdLst>
                <a:gd name="connsiteX0" fmla="*/ 8735 w 238125"/>
                <a:gd name="connsiteY0" fmla="*/ 58457 h 114300"/>
                <a:gd name="connsiteX1" fmla="*/ 21902 w 238125"/>
                <a:gd name="connsiteY1" fmla="*/ 8735 h 114300"/>
                <a:gd name="connsiteX2" fmla="*/ 233682 w 238125"/>
                <a:gd name="connsiteY2" fmla="*/ 64818 h 114300"/>
                <a:gd name="connsiteX3" fmla="*/ 220514 w 238125"/>
                <a:gd name="connsiteY3" fmla="*/ 11454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125" h="114300">
                  <a:moveTo>
                    <a:pt x="8735" y="58457"/>
                  </a:moveTo>
                  <a:lnTo>
                    <a:pt x="21902" y="8735"/>
                  </a:lnTo>
                  <a:lnTo>
                    <a:pt x="233682" y="64818"/>
                  </a:lnTo>
                  <a:lnTo>
                    <a:pt x="220514" y="114540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462E13E1-5741-4D78-95BA-8AD0196B7463}"/>
                </a:ext>
              </a:extLst>
            </p:cNvPr>
            <p:cNvSpPr/>
            <p:nvPr/>
          </p:nvSpPr>
          <p:spPr>
            <a:xfrm>
              <a:off x="3557164" y="3463208"/>
              <a:ext cx="212325" cy="1061624"/>
            </a:xfrm>
            <a:custGeom>
              <a:avLst/>
              <a:gdLst>
                <a:gd name="connsiteX0" fmla="*/ 7144 w 85725"/>
                <a:gd name="connsiteY0" fmla="*/ 9049 h 428625"/>
                <a:gd name="connsiteX1" fmla="*/ 27146 w 85725"/>
                <a:gd name="connsiteY1" fmla="*/ 7144 h 428625"/>
                <a:gd name="connsiteX2" fmla="*/ 79534 w 85725"/>
                <a:gd name="connsiteY2" fmla="*/ 423386 h 428625"/>
                <a:gd name="connsiteX3" fmla="*/ 59531 w 85725"/>
                <a:gd name="connsiteY3" fmla="*/ 426244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428625">
                  <a:moveTo>
                    <a:pt x="7144" y="9049"/>
                  </a:moveTo>
                  <a:lnTo>
                    <a:pt x="27146" y="7144"/>
                  </a:lnTo>
                  <a:lnTo>
                    <a:pt x="79534" y="423386"/>
                  </a:lnTo>
                  <a:lnTo>
                    <a:pt x="59531" y="42624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AD163F7A-1932-4E97-BE40-14A5028F566D}"/>
                </a:ext>
              </a:extLst>
            </p:cNvPr>
            <p:cNvSpPr/>
            <p:nvPr/>
          </p:nvSpPr>
          <p:spPr>
            <a:xfrm>
              <a:off x="3459365" y="2983799"/>
              <a:ext cx="212325" cy="589791"/>
            </a:xfrm>
            <a:custGeom>
              <a:avLst/>
              <a:gdLst>
                <a:gd name="connsiteX0" fmla="*/ 7950 w 85725"/>
                <a:gd name="connsiteY0" fmla="*/ 14122 h 238125"/>
                <a:gd name="connsiteX1" fmla="*/ 59014 w 85725"/>
                <a:gd name="connsiteY1" fmla="*/ 7950 h 238125"/>
                <a:gd name="connsiteX2" fmla="*/ 85303 w 85725"/>
                <a:gd name="connsiteY2" fmla="*/ 225447 h 238125"/>
                <a:gd name="connsiteX3" fmla="*/ 34239 w 85725"/>
                <a:gd name="connsiteY3" fmla="*/ 231619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238125">
                  <a:moveTo>
                    <a:pt x="7950" y="14122"/>
                  </a:moveTo>
                  <a:lnTo>
                    <a:pt x="59014" y="7950"/>
                  </a:lnTo>
                  <a:lnTo>
                    <a:pt x="85303" y="225447"/>
                  </a:lnTo>
                  <a:lnTo>
                    <a:pt x="34239" y="231619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3D29ADDC-9CBC-42C6-A20E-B503275ADC97}"/>
                </a:ext>
              </a:extLst>
            </p:cNvPr>
            <p:cNvSpPr/>
            <p:nvPr/>
          </p:nvSpPr>
          <p:spPr>
            <a:xfrm>
              <a:off x="3817854" y="1947446"/>
              <a:ext cx="2838073" cy="1903844"/>
            </a:xfrm>
            <a:custGeom>
              <a:avLst/>
              <a:gdLst>
                <a:gd name="connsiteX0" fmla="*/ 2098335 w 2838073"/>
                <a:gd name="connsiteY0" fmla="*/ 397944 h 1903844"/>
                <a:gd name="connsiteX1" fmla="*/ 1982738 w 2838073"/>
                <a:gd name="connsiteY1" fmla="*/ 513542 h 1903844"/>
                <a:gd name="connsiteX2" fmla="*/ 2098335 w 2838073"/>
                <a:gd name="connsiteY2" fmla="*/ 629143 h 1903844"/>
                <a:gd name="connsiteX3" fmla="*/ 2213936 w 2838073"/>
                <a:gd name="connsiteY3" fmla="*/ 513542 h 1903844"/>
                <a:gd name="connsiteX4" fmla="*/ 2098335 w 2838073"/>
                <a:gd name="connsiteY4" fmla="*/ 397944 h 1903844"/>
                <a:gd name="connsiteX5" fmla="*/ 0 w 2838073"/>
                <a:gd name="connsiteY5" fmla="*/ 0 h 1903844"/>
                <a:gd name="connsiteX6" fmla="*/ 2087859 w 2838073"/>
                <a:gd name="connsiteY6" fmla="*/ 143908 h 1903844"/>
                <a:gd name="connsiteX7" fmla="*/ 2448812 w 2838073"/>
                <a:gd name="connsiteY7" fmla="*/ 398698 h 1903844"/>
                <a:gd name="connsiteX8" fmla="*/ 2838073 w 2838073"/>
                <a:gd name="connsiteY8" fmla="*/ 1285743 h 1903844"/>
                <a:gd name="connsiteX9" fmla="*/ 2566771 w 2838073"/>
                <a:gd name="connsiteY9" fmla="*/ 1903844 h 1903844"/>
                <a:gd name="connsiteX10" fmla="*/ 2005290 w 2838073"/>
                <a:gd name="connsiteY10" fmla="*/ 884686 h 1903844"/>
                <a:gd name="connsiteX11" fmla="*/ 1745782 w 2838073"/>
                <a:gd name="connsiteY11" fmla="*/ 677079 h 1903844"/>
                <a:gd name="connsiteX12" fmla="*/ 0 w 2838073"/>
                <a:gd name="connsiteY12" fmla="*/ 174579 h 190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38073" h="1903844">
                  <a:moveTo>
                    <a:pt x="2098335" y="397944"/>
                  </a:moveTo>
                  <a:cubicBezTo>
                    <a:pt x="2034639" y="397944"/>
                    <a:pt x="1982738" y="449846"/>
                    <a:pt x="1982738" y="513542"/>
                  </a:cubicBezTo>
                  <a:cubicBezTo>
                    <a:pt x="1982738" y="577241"/>
                    <a:pt x="2034639" y="629143"/>
                    <a:pt x="2098335" y="629143"/>
                  </a:cubicBezTo>
                  <a:cubicBezTo>
                    <a:pt x="2162034" y="629143"/>
                    <a:pt x="2213936" y="577241"/>
                    <a:pt x="2213936" y="513542"/>
                  </a:cubicBezTo>
                  <a:cubicBezTo>
                    <a:pt x="2213936" y="449846"/>
                    <a:pt x="2162034" y="400302"/>
                    <a:pt x="2098335" y="397944"/>
                  </a:cubicBezTo>
                  <a:close/>
                  <a:moveTo>
                    <a:pt x="0" y="0"/>
                  </a:moveTo>
                  <a:lnTo>
                    <a:pt x="2087859" y="143908"/>
                  </a:lnTo>
                  <a:cubicBezTo>
                    <a:pt x="2229409" y="153345"/>
                    <a:pt x="2392192" y="268945"/>
                    <a:pt x="2448812" y="398698"/>
                  </a:cubicBezTo>
                  <a:lnTo>
                    <a:pt x="2838073" y="1285743"/>
                  </a:lnTo>
                  <a:lnTo>
                    <a:pt x="2566771" y="1903844"/>
                  </a:lnTo>
                  <a:lnTo>
                    <a:pt x="2005290" y="884686"/>
                  </a:lnTo>
                  <a:cubicBezTo>
                    <a:pt x="1958106" y="797398"/>
                    <a:pt x="1840148" y="705389"/>
                    <a:pt x="1745782" y="677079"/>
                  </a:cubicBezTo>
                  <a:lnTo>
                    <a:pt x="0" y="174579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FD4D555-B877-42BB-AEB7-D7FEFC7720A8}"/>
                </a:ext>
              </a:extLst>
            </p:cNvPr>
            <p:cNvSpPr/>
            <p:nvPr/>
          </p:nvSpPr>
          <p:spPr>
            <a:xfrm>
              <a:off x="6324465" y="2859263"/>
              <a:ext cx="3066913" cy="1439090"/>
            </a:xfrm>
            <a:custGeom>
              <a:avLst/>
              <a:gdLst>
                <a:gd name="connsiteX0" fmla="*/ 134779 w 1238250"/>
                <a:gd name="connsiteY0" fmla="*/ 7144 h 581025"/>
                <a:gd name="connsiteX1" fmla="*/ 89059 w 1238250"/>
                <a:gd name="connsiteY1" fmla="*/ 41434 h 581025"/>
                <a:gd name="connsiteX2" fmla="*/ 7144 w 1238250"/>
                <a:gd name="connsiteY2" fmla="*/ 305276 h 581025"/>
                <a:gd name="connsiteX3" fmla="*/ 7144 w 1238250"/>
                <a:gd name="connsiteY3" fmla="*/ 568166 h 581025"/>
                <a:gd name="connsiteX4" fmla="*/ 7144 w 1238250"/>
                <a:gd name="connsiteY4" fmla="*/ 571976 h 581025"/>
                <a:gd name="connsiteX5" fmla="*/ 42386 w 1238250"/>
                <a:gd name="connsiteY5" fmla="*/ 575786 h 581025"/>
                <a:gd name="connsiteX6" fmla="*/ 1202531 w 1238250"/>
                <a:gd name="connsiteY6" fmla="*/ 575786 h 581025"/>
                <a:gd name="connsiteX7" fmla="*/ 1237774 w 1238250"/>
                <a:gd name="connsiteY7" fmla="*/ 540544 h 581025"/>
                <a:gd name="connsiteX8" fmla="*/ 1237774 w 1238250"/>
                <a:gd name="connsiteY8" fmla="*/ 340519 h 581025"/>
                <a:gd name="connsiteX9" fmla="*/ 1202531 w 1238250"/>
                <a:gd name="connsiteY9" fmla="*/ 305276 h 581025"/>
                <a:gd name="connsiteX10" fmla="*/ 585311 w 1238250"/>
                <a:gd name="connsiteY10" fmla="*/ 305276 h 581025"/>
                <a:gd name="connsiteX11" fmla="*/ 464344 w 1238250"/>
                <a:gd name="connsiteY11" fmla="*/ 39529 h 581025"/>
                <a:gd name="connsiteX12" fmla="*/ 413861 w 1238250"/>
                <a:gd name="connsiteY12" fmla="*/ 7144 h 581025"/>
                <a:gd name="connsiteX13" fmla="*/ 134779 w 1238250"/>
                <a:gd name="connsiteY13" fmla="*/ 714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38250" h="581025">
                  <a:moveTo>
                    <a:pt x="134779" y="7144"/>
                  </a:moveTo>
                  <a:cubicBezTo>
                    <a:pt x="114776" y="7144"/>
                    <a:pt x="94774" y="22384"/>
                    <a:pt x="89059" y="41434"/>
                  </a:cubicBezTo>
                  <a:lnTo>
                    <a:pt x="7144" y="305276"/>
                  </a:lnTo>
                  <a:lnTo>
                    <a:pt x="7144" y="568166"/>
                  </a:lnTo>
                  <a:cubicBezTo>
                    <a:pt x="7144" y="568166"/>
                    <a:pt x="7144" y="570071"/>
                    <a:pt x="7144" y="571976"/>
                  </a:cubicBezTo>
                  <a:cubicBezTo>
                    <a:pt x="7144" y="573881"/>
                    <a:pt x="23336" y="575786"/>
                    <a:pt x="42386" y="575786"/>
                  </a:cubicBezTo>
                  <a:lnTo>
                    <a:pt x="1202531" y="575786"/>
                  </a:lnTo>
                  <a:cubicBezTo>
                    <a:pt x="1222534" y="575786"/>
                    <a:pt x="1237774" y="559594"/>
                    <a:pt x="1237774" y="540544"/>
                  </a:cubicBezTo>
                  <a:lnTo>
                    <a:pt x="1237774" y="340519"/>
                  </a:lnTo>
                  <a:cubicBezTo>
                    <a:pt x="1237774" y="320516"/>
                    <a:pt x="1221581" y="305276"/>
                    <a:pt x="1202531" y="305276"/>
                  </a:cubicBezTo>
                  <a:lnTo>
                    <a:pt x="585311" y="305276"/>
                  </a:lnTo>
                  <a:lnTo>
                    <a:pt x="464344" y="39529"/>
                  </a:lnTo>
                  <a:cubicBezTo>
                    <a:pt x="455771" y="21431"/>
                    <a:pt x="433864" y="7144"/>
                    <a:pt x="413861" y="7144"/>
                  </a:cubicBezTo>
                  <a:lnTo>
                    <a:pt x="134779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E72E8DD5-180D-4906-8B80-33A4FFC2B267}"/>
                </a:ext>
              </a:extLst>
            </p:cNvPr>
            <p:cNvSpPr/>
            <p:nvPr/>
          </p:nvSpPr>
          <p:spPr>
            <a:xfrm>
              <a:off x="3172436" y="1508641"/>
              <a:ext cx="803481" cy="3258005"/>
            </a:xfrm>
            <a:custGeom>
              <a:avLst/>
              <a:gdLst>
                <a:gd name="connsiteX0" fmla="*/ 470301 w 803481"/>
                <a:gd name="connsiteY0" fmla="*/ 472174 h 3258005"/>
                <a:gd name="connsiteX1" fmla="*/ 392449 w 803481"/>
                <a:gd name="connsiteY1" fmla="*/ 550026 h 3258005"/>
                <a:gd name="connsiteX2" fmla="*/ 470301 w 803481"/>
                <a:gd name="connsiteY2" fmla="*/ 627879 h 3258005"/>
                <a:gd name="connsiteX3" fmla="*/ 548154 w 803481"/>
                <a:gd name="connsiteY3" fmla="*/ 550026 h 3258005"/>
                <a:gd name="connsiteX4" fmla="*/ 470301 w 803481"/>
                <a:gd name="connsiteY4" fmla="*/ 472174 h 3258005"/>
                <a:gd name="connsiteX5" fmla="*/ 628902 w 803481"/>
                <a:gd name="connsiteY5" fmla="*/ 0 h 3258005"/>
                <a:gd name="connsiteX6" fmla="*/ 716192 w 803481"/>
                <a:gd name="connsiteY6" fmla="*/ 894123 h 3258005"/>
                <a:gd name="connsiteX7" fmla="*/ 230204 w 803481"/>
                <a:gd name="connsiteY7" fmla="*/ 2507791 h 3258005"/>
                <a:gd name="connsiteX8" fmla="*/ 211186 w 803481"/>
                <a:gd name="connsiteY8" fmla="*/ 2523639 h 3258005"/>
                <a:gd name="connsiteX9" fmla="*/ 619466 w 803481"/>
                <a:gd name="connsiteY9" fmla="*/ 2446452 h 3258005"/>
                <a:gd name="connsiteX10" fmla="*/ 803481 w 803481"/>
                <a:gd name="connsiteY10" fmla="*/ 3258005 h 3258005"/>
                <a:gd name="connsiteX11" fmla="*/ 225484 w 803481"/>
                <a:gd name="connsiteY11" fmla="*/ 3203743 h 3258005"/>
                <a:gd name="connsiteX12" fmla="*/ 36751 w 803481"/>
                <a:gd name="connsiteY12" fmla="*/ 3019728 h 3258005"/>
                <a:gd name="connsiteX13" fmla="*/ 1365 w 803481"/>
                <a:gd name="connsiteY13" fmla="*/ 2734270 h 3258005"/>
                <a:gd name="connsiteX14" fmla="*/ 145273 w 803481"/>
                <a:gd name="connsiteY14" fmla="*/ 2536101 h 3258005"/>
                <a:gd name="connsiteX15" fmla="*/ 173584 w 803481"/>
                <a:gd name="connsiteY15" fmla="*/ 2530748 h 3258005"/>
                <a:gd name="connsiteX16" fmla="*/ 173584 w 803481"/>
                <a:gd name="connsiteY16" fmla="*/ 587431 h 3258005"/>
                <a:gd name="connsiteX17" fmla="*/ 308055 w 803481"/>
                <a:gd name="connsiteY17" fmla="*/ 502501 h 3258005"/>
                <a:gd name="connsiteX18" fmla="*/ 284464 w 803481"/>
                <a:gd name="connsiteY18" fmla="*/ 240635 h 3258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03481" h="3258005">
                  <a:moveTo>
                    <a:pt x="470301" y="472174"/>
                  </a:moveTo>
                  <a:cubicBezTo>
                    <a:pt x="427836" y="472174"/>
                    <a:pt x="392449" y="505203"/>
                    <a:pt x="392449" y="550026"/>
                  </a:cubicBezTo>
                  <a:cubicBezTo>
                    <a:pt x="392449" y="592491"/>
                    <a:pt x="427836" y="627879"/>
                    <a:pt x="470301" y="627879"/>
                  </a:cubicBezTo>
                  <a:cubicBezTo>
                    <a:pt x="512766" y="627879"/>
                    <a:pt x="548154" y="592491"/>
                    <a:pt x="548154" y="550026"/>
                  </a:cubicBezTo>
                  <a:cubicBezTo>
                    <a:pt x="548154" y="507561"/>
                    <a:pt x="512766" y="472174"/>
                    <a:pt x="470301" y="472174"/>
                  </a:cubicBezTo>
                  <a:close/>
                  <a:moveTo>
                    <a:pt x="628902" y="0"/>
                  </a:moveTo>
                  <a:lnTo>
                    <a:pt x="716192" y="894123"/>
                  </a:lnTo>
                  <a:lnTo>
                    <a:pt x="230204" y="2507791"/>
                  </a:lnTo>
                  <a:lnTo>
                    <a:pt x="211186" y="2523639"/>
                  </a:lnTo>
                  <a:lnTo>
                    <a:pt x="619466" y="2446452"/>
                  </a:lnTo>
                  <a:lnTo>
                    <a:pt x="803481" y="3258005"/>
                  </a:lnTo>
                  <a:lnTo>
                    <a:pt x="225484" y="3203743"/>
                  </a:lnTo>
                  <a:cubicBezTo>
                    <a:pt x="133478" y="3194306"/>
                    <a:pt x="48548" y="3111736"/>
                    <a:pt x="36751" y="3019728"/>
                  </a:cubicBezTo>
                  <a:lnTo>
                    <a:pt x="1365" y="2734270"/>
                  </a:lnTo>
                  <a:cubicBezTo>
                    <a:pt x="-10432" y="2642262"/>
                    <a:pt x="55624" y="2554974"/>
                    <a:pt x="145273" y="2536101"/>
                  </a:cubicBezTo>
                  <a:lnTo>
                    <a:pt x="173584" y="2530748"/>
                  </a:lnTo>
                  <a:lnTo>
                    <a:pt x="173584" y="587431"/>
                  </a:lnTo>
                  <a:lnTo>
                    <a:pt x="308055" y="502501"/>
                  </a:lnTo>
                  <a:lnTo>
                    <a:pt x="284464" y="240635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0AF81564-5F24-40ED-B673-1E43397C6603}"/>
                </a:ext>
              </a:extLst>
            </p:cNvPr>
            <p:cNvSpPr/>
            <p:nvPr/>
          </p:nvSpPr>
          <p:spPr>
            <a:xfrm>
              <a:off x="3288219" y="3904259"/>
              <a:ext cx="188733" cy="188733"/>
            </a:xfrm>
            <a:custGeom>
              <a:avLst/>
              <a:gdLst>
                <a:gd name="connsiteX0" fmla="*/ 70009 w 76200"/>
                <a:gd name="connsiteY0" fmla="*/ 38621 h 76200"/>
                <a:gd name="connsiteX1" fmla="*/ 38576 w 76200"/>
                <a:gd name="connsiteY1" fmla="*/ 70054 h 76200"/>
                <a:gd name="connsiteX2" fmla="*/ 7144 w 76200"/>
                <a:gd name="connsiteY2" fmla="*/ 38621 h 76200"/>
                <a:gd name="connsiteX3" fmla="*/ 38576 w 76200"/>
                <a:gd name="connsiteY3" fmla="*/ 7189 h 76200"/>
                <a:gd name="connsiteX4" fmla="*/ 70009 w 76200"/>
                <a:gd name="connsiteY4" fmla="*/ 3862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0009" y="38621"/>
                  </a:moveTo>
                  <a:cubicBezTo>
                    <a:pt x="70009" y="55766"/>
                    <a:pt x="55721" y="70054"/>
                    <a:pt x="38576" y="70054"/>
                  </a:cubicBezTo>
                  <a:cubicBezTo>
                    <a:pt x="21431" y="70054"/>
                    <a:pt x="7144" y="55766"/>
                    <a:pt x="7144" y="38621"/>
                  </a:cubicBezTo>
                  <a:cubicBezTo>
                    <a:pt x="7144" y="21476"/>
                    <a:pt x="21431" y="7189"/>
                    <a:pt x="38576" y="7189"/>
                  </a:cubicBezTo>
                  <a:cubicBezTo>
                    <a:pt x="55721" y="6236"/>
                    <a:pt x="70009" y="20524"/>
                    <a:pt x="70009" y="38621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5F75CB86-44B8-44ED-B8A5-9F7F443E4BFA}"/>
                </a:ext>
              </a:extLst>
            </p:cNvPr>
            <p:cNvSpPr/>
            <p:nvPr/>
          </p:nvSpPr>
          <p:spPr>
            <a:xfrm>
              <a:off x="5842015" y="4386820"/>
              <a:ext cx="3713324" cy="997926"/>
            </a:xfrm>
            <a:custGeom>
              <a:avLst/>
              <a:gdLst>
                <a:gd name="connsiteX0" fmla="*/ 1856661 w 3713324"/>
                <a:gd name="connsiteY0" fmla="*/ 0 h 997926"/>
                <a:gd name="connsiteX1" fmla="*/ 3253286 w 3713324"/>
                <a:gd name="connsiteY1" fmla="*/ 73133 h 997926"/>
                <a:gd name="connsiteX2" fmla="*/ 3713324 w 3713324"/>
                <a:gd name="connsiteY2" fmla="*/ 535530 h 997926"/>
                <a:gd name="connsiteX3" fmla="*/ 3250928 w 3713324"/>
                <a:gd name="connsiteY3" fmla="*/ 997926 h 997926"/>
                <a:gd name="connsiteX4" fmla="*/ 462397 w 3713324"/>
                <a:gd name="connsiteY4" fmla="*/ 997926 h 997926"/>
                <a:gd name="connsiteX5" fmla="*/ 0 w 3713324"/>
                <a:gd name="connsiteY5" fmla="*/ 535530 h 997926"/>
                <a:gd name="connsiteX6" fmla="*/ 462397 w 3713324"/>
                <a:gd name="connsiteY6" fmla="*/ 73133 h 997926"/>
                <a:gd name="connsiteX7" fmla="*/ 1856661 w 3713324"/>
                <a:gd name="connsiteY7" fmla="*/ 0 h 997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13324" h="997926">
                  <a:moveTo>
                    <a:pt x="1856661" y="0"/>
                  </a:moveTo>
                  <a:cubicBezTo>
                    <a:pt x="2203460" y="0"/>
                    <a:pt x="3243850" y="73133"/>
                    <a:pt x="3253286" y="73133"/>
                  </a:cubicBezTo>
                  <a:cubicBezTo>
                    <a:pt x="3505718" y="73133"/>
                    <a:pt x="3713324" y="280740"/>
                    <a:pt x="3713324" y="535530"/>
                  </a:cubicBezTo>
                  <a:cubicBezTo>
                    <a:pt x="3713324" y="790320"/>
                    <a:pt x="3505718" y="997926"/>
                    <a:pt x="3250928" y="997926"/>
                  </a:cubicBezTo>
                  <a:lnTo>
                    <a:pt x="462397" y="997926"/>
                  </a:lnTo>
                  <a:cubicBezTo>
                    <a:pt x="207607" y="997926"/>
                    <a:pt x="0" y="790320"/>
                    <a:pt x="0" y="535530"/>
                  </a:cubicBezTo>
                  <a:cubicBezTo>
                    <a:pt x="0" y="280740"/>
                    <a:pt x="207607" y="73133"/>
                    <a:pt x="462397" y="73133"/>
                  </a:cubicBezTo>
                  <a:cubicBezTo>
                    <a:pt x="469473" y="73133"/>
                    <a:pt x="1509865" y="0"/>
                    <a:pt x="1856661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B587832A-0817-4987-8D12-C748E41C107C}"/>
                </a:ext>
              </a:extLst>
            </p:cNvPr>
            <p:cNvSpPr/>
            <p:nvPr/>
          </p:nvSpPr>
          <p:spPr>
            <a:xfrm>
              <a:off x="6060238" y="4680537"/>
              <a:ext cx="471833" cy="471833"/>
            </a:xfrm>
            <a:custGeom>
              <a:avLst/>
              <a:gdLst>
                <a:gd name="connsiteX0" fmla="*/ 98584 w 190500"/>
                <a:gd name="connsiteY0" fmla="*/ 190024 h 190500"/>
                <a:gd name="connsiteX1" fmla="*/ 7144 w 190500"/>
                <a:gd name="connsiteY1" fmla="*/ 98584 h 190500"/>
                <a:gd name="connsiteX2" fmla="*/ 98584 w 190500"/>
                <a:gd name="connsiteY2" fmla="*/ 7144 h 190500"/>
                <a:gd name="connsiteX3" fmla="*/ 190024 w 190500"/>
                <a:gd name="connsiteY3" fmla="*/ 98584 h 190500"/>
                <a:gd name="connsiteX4" fmla="*/ 98584 w 190500"/>
                <a:gd name="connsiteY4" fmla="*/ 190024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98584" y="190024"/>
                  </a:moveTo>
                  <a:cubicBezTo>
                    <a:pt x="48101" y="190024"/>
                    <a:pt x="7144" y="149066"/>
                    <a:pt x="7144" y="98584"/>
                  </a:cubicBezTo>
                  <a:cubicBezTo>
                    <a:pt x="7144" y="48101"/>
                    <a:pt x="48101" y="7144"/>
                    <a:pt x="98584" y="7144"/>
                  </a:cubicBezTo>
                  <a:cubicBezTo>
                    <a:pt x="149066" y="7144"/>
                    <a:pt x="190024" y="48101"/>
                    <a:pt x="190024" y="98584"/>
                  </a:cubicBezTo>
                  <a:cubicBezTo>
                    <a:pt x="190024" y="148114"/>
                    <a:pt x="149066" y="190024"/>
                    <a:pt x="98584" y="19002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4F1A958B-A609-465E-A35C-12DDFA186D30}"/>
                </a:ext>
              </a:extLst>
            </p:cNvPr>
            <p:cNvSpPr/>
            <p:nvPr/>
          </p:nvSpPr>
          <p:spPr>
            <a:xfrm>
              <a:off x="8812770" y="4643063"/>
              <a:ext cx="542608" cy="542608"/>
            </a:xfrm>
            <a:custGeom>
              <a:avLst/>
              <a:gdLst>
                <a:gd name="connsiteX0" fmla="*/ 127593 w 219075"/>
                <a:gd name="connsiteY0" fmla="*/ 22757 h 219075"/>
                <a:gd name="connsiteX1" fmla="*/ 203296 w 219075"/>
                <a:gd name="connsiteY1" fmla="*/ 127593 h 219075"/>
                <a:gd name="connsiteX2" fmla="*/ 98460 w 219075"/>
                <a:gd name="connsiteY2" fmla="*/ 203296 h 219075"/>
                <a:gd name="connsiteX3" fmla="*/ 22757 w 219075"/>
                <a:gd name="connsiteY3" fmla="*/ 98460 h 219075"/>
                <a:gd name="connsiteX4" fmla="*/ 127593 w 219075"/>
                <a:gd name="connsiteY4" fmla="*/ 22757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219075">
                  <a:moveTo>
                    <a:pt x="127593" y="22757"/>
                  </a:moveTo>
                  <a:cubicBezTo>
                    <a:pt x="177447" y="30802"/>
                    <a:pt x="211341" y="77738"/>
                    <a:pt x="203296" y="127593"/>
                  </a:cubicBezTo>
                  <a:cubicBezTo>
                    <a:pt x="195251" y="177447"/>
                    <a:pt x="148314" y="211341"/>
                    <a:pt x="98460" y="203296"/>
                  </a:cubicBezTo>
                  <a:cubicBezTo>
                    <a:pt x="48605" y="195251"/>
                    <a:pt x="14712" y="148315"/>
                    <a:pt x="22757" y="98460"/>
                  </a:cubicBezTo>
                  <a:cubicBezTo>
                    <a:pt x="30801" y="48605"/>
                    <a:pt x="77738" y="14712"/>
                    <a:pt x="127593" y="2275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59196724-CEA2-4252-A0E6-7419856D8A76}"/>
                </a:ext>
              </a:extLst>
            </p:cNvPr>
            <p:cNvSpPr/>
            <p:nvPr/>
          </p:nvSpPr>
          <p:spPr>
            <a:xfrm>
              <a:off x="6465106" y="3021096"/>
              <a:ext cx="1171361" cy="607456"/>
            </a:xfrm>
            <a:custGeom>
              <a:avLst/>
              <a:gdLst>
                <a:gd name="connsiteX0" fmla="*/ 180233 w 1171361"/>
                <a:gd name="connsiteY0" fmla="*/ 0 h 607456"/>
                <a:gd name="connsiteX1" fmla="*/ 903051 w 1171361"/>
                <a:gd name="connsiteY1" fmla="*/ 0 h 607456"/>
                <a:gd name="connsiteX2" fmla="*/ 1171361 w 1171361"/>
                <a:gd name="connsiteY2" fmla="*/ 607456 h 607456"/>
                <a:gd name="connsiteX3" fmla="*/ 0 w 1171361"/>
                <a:gd name="connsiteY3" fmla="*/ 607456 h 60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1361" h="607456">
                  <a:moveTo>
                    <a:pt x="180233" y="0"/>
                  </a:moveTo>
                  <a:lnTo>
                    <a:pt x="903051" y="0"/>
                  </a:lnTo>
                  <a:lnTo>
                    <a:pt x="1171361" y="607456"/>
                  </a:lnTo>
                  <a:lnTo>
                    <a:pt x="0" y="60745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Rectangle: Rounded Corners 292">
              <a:extLst>
                <a:ext uri="{FF2B5EF4-FFF2-40B4-BE49-F238E27FC236}">
                  <a16:creationId xmlns:a16="http://schemas.microsoft.com/office/drawing/2014/main" id="{D06E8AC4-D51F-4212-8077-860A98C81410}"/>
                </a:ext>
              </a:extLst>
            </p:cNvPr>
            <p:cNvSpPr/>
            <p:nvPr/>
          </p:nvSpPr>
          <p:spPr>
            <a:xfrm>
              <a:off x="8103056" y="3422743"/>
              <a:ext cx="1103442" cy="41161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47993159-699F-4221-B157-0DD1B2E867F9}"/>
                </a:ext>
              </a:extLst>
            </p:cNvPr>
            <p:cNvSpPr/>
            <p:nvPr/>
          </p:nvSpPr>
          <p:spPr>
            <a:xfrm>
              <a:off x="7050786" y="4254347"/>
              <a:ext cx="1544908" cy="23108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9" name="Rectangle 298">
            <a:extLst>
              <a:ext uri="{FF2B5EF4-FFF2-40B4-BE49-F238E27FC236}">
                <a16:creationId xmlns:a16="http://schemas.microsoft.com/office/drawing/2014/main" id="{9A1D4852-1B88-4C21-AADA-BC6D3A837C8D}"/>
              </a:ext>
            </a:extLst>
          </p:cNvPr>
          <p:cNvSpPr/>
          <p:nvPr/>
        </p:nvSpPr>
        <p:spPr>
          <a:xfrm>
            <a:off x="4779281" y="4104619"/>
            <a:ext cx="946666" cy="9802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301">
            <a:extLst>
              <a:ext uri="{FF2B5EF4-FFF2-40B4-BE49-F238E27FC236}">
                <a16:creationId xmlns:a16="http://schemas.microsoft.com/office/drawing/2014/main" id="{F0BEC190-C20E-4BB3-ADFA-15B522B27CFD}"/>
              </a:ext>
            </a:extLst>
          </p:cNvPr>
          <p:cNvGrpSpPr/>
          <p:nvPr/>
        </p:nvGrpSpPr>
        <p:grpSpPr>
          <a:xfrm>
            <a:off x="193966" y="651164"/>
            <a:ext cx="2978725" cy="4484143"/>
            <a:chOff x="-1639876" y="-652843"/>
            <a:chExt cx="6993625" cy="7304435"/>
          </a:xfrm>
        </p:grpSpPr>
        <p:grpSp>
          <p:nvGrpSpPr>
            <p:cNvPr id="135" name="Group 302">
              <a:extLst>
                <a:ext uri="{FF2B5EF4-FFF2-40B4-BE49-F238E27FC236}">
                  <a16:creationId xmlns:a16="http://schemas.microsoft.com/office/drawing/2014/main" id="{3FDD4D6E-3CCF-44B0-BD7F-6CCC710274A9}"/>
                </a:ext>
              </a:extLst>
            </p:cNvPr>
            <p:cNvGrpSpPr/>
            <p:nvPr/>
          </p:nvGrpSpPr>
          <p:grpSpPr>
            <a:xfrm>
              <a:off x="-1639876" y="-652843"/>
              <a:ext cx="6501724" cy="7304435"/>
              <a:chOff x="236538" y="1588"/>
              <a:chExt cx="4127500" cy="4637087"/>
            </a:xfrm>
            <a:solidFill>
              <a:schemeClr val="accent6"/>
            </a:solidFill>
          </p:grpSpPr>
          <p:sp>
            <p:nvSpPr>
              <p:cNvPr id="316" name="Rectangle 5">
                <a:extLst>
                  <a:ext uri="{FF2B5EF4-FFF2-40B4-BE49-F238E27FC236}">
                    <a16:creationId xmlns:a16="http://schemas.microsoft.com/office/drawing/2014/main" id="{DA1FA44C-9AAC-4B7B-8818-2B423B71B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6488" y="3094038"/>
                <a:ext cx="98425" cy="133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Rectangle 6">
                <a:extLst>
                  <a:ext uri="{FF2B5EF4-FFF2-40B4-BE49-F238E27FC236}">
                    <a16:creationId xmlns:a16="http://schemas.microsoft.com/office/drawing/2014/main" id="{1ED0BBE1-0023-401E-BDAB-318F5B405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0976" y="3094039"/>
                <a:ext cx="85725" cy="133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Rectangle 7">
                <a:extLst>
                  <a:ext uri="{FF2B5EF4-FFF2-40B4-BE49-F238E27FC236}">
                    <a16:creationId xmlns:a16="http://schemas.microsoft.com/office/drawing/2014/main" id="{5B234982-BFD8-43CA-A26D-68B2B001D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763" y="3148013"/>
                <a:ext cx="3571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8">
                <a:extLst>
                  <a:ext uri="{FF2B5EF4-FFF2-40B4-BE49-F238E27FC236}">
                    <a16:creationId xmlns:a16="http://schemas.microsoft.com/office/drawing/2014/main" id="{8F8E29B7-ED7C-4568-8C91-6E73D9FF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3176588"/>
                <a:ext cx="306388" cy="306387"/>
              </a:xfrm>
              <a:custGeom>
                <a:avLst/>
                <a:gdLst>
                  <a:gd name="T0" fmla="*/ 175 w 193"/>
                  <a:gd name="T1" fmla="*/ 193 h 193"/>
                  <a:gd name="T2" fmla="*/ 0 w 193"/>
                  <a:gd name="T3" fmla="*/ 18 h 193"/>
                  <a:gd name="T4" fmla="*/ 18 w 193"/>
                  <a:gd name="T5" fmla="*/ 0 h 193"/>
                  <a:gd name="T6" fmla="*/ 193 w 193"/>
                  <a:gd name="T7" fmla="*/ 175 h 193"/>
                  <a:gd name="T8" fmla="*/ 175 w 193"/>
                  <a:gd name="T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75" y="193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193" y="175"/>
                    </a:lnTo>
                    <a:lnTo>
                      <a:pt x="175" y="1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9">
                <a:extLst>
                  <a:ext uri="{FF2B5EF4-FFF2-40B4-BE49-F238E27FC236}">
                    <a16:creationId xmlns:a16="http://schemas.microsoft.com/office/drawing/2014/main" id="{849A67BB-380B-4221-8A85-7FD2E18BB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3176588"/>
                <a:ext cx="306388" cy="306387"/>
              </a:xfrm>
              <a:custGeom>
                <a:avLst/>
                <a:gdLst>
                  <a:gd name="T0" fmla="*/ 0 w 193"/>
                  <a:gd name="T1" fmla="*/ 175 h 193"/>
                  <a:gd name="T2" fmla="*/ 175 w 193"/>
                  <a:gd name="T3" fmla="*/ 0 h 193"/>
                  <a:gd name="T4" fmla="*/ 193 w 193"/>
                  <a:gd name="T5" fmla="*/ 18 h 193"/>
                  <a:gd name="T6" fmla="*/ 18 w 193"/>
                  <a:gd name="T7" fmla="*/ 193 h 193"/>
                  <a:gd name="T8" fmla="*/ 0 w 193"/>
                  <a:gd name="T9" fmla="*/ 175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0" y="175"/>
                    </a:moveTo>
                    <a:lnTo>
                      <a:pt x="175" y="0"/>
                    </a:lnTo>
                    <a:lnTo>
                      <a:pt x="193" y="18"/>
                    </a:lnTo>
                    <a:lnTo>
                      <a:pt x="18" y="193"/>
                    </a:lnTo>
                    <a:lnTo>
                      <a:pt x="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Rectangle 10">
                <a:extLst>
                  <a:ext uri="{FF2B5EF4-FFF2-40B4-BE49-F238E27FC236}">
                    <a16:creationId xmlns:a16="http://schemas.microsoft.com/office/drawing/2014/main" id="{7EA8B580-9778-42D6-A900-F9827BD03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763" y="3441700"/>
                <a:ext cx="3571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11">
                <a:extLst>
                  <a:ext uri="{FF2B5EF4-FFF2-40B4-BE49-F238E27FC236}">
                    <a16:creationId xmlns:a16="http://schemas.microsoft.com/office/drawing/2014/main" id="{4036EC4A-B3CE-48DB-BEC4-AD8F5F6B8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3470275"/>
                <a:ext cx="306388" cy="304800"/>
              </a:xfrm>
              <a:custGeom>
                <a:avLst/>
                <a:gdLst>
                  <a:gd name="T0" fmla="*/ 175 w 193"/>
                  <a:gd name="T1" fmla="*/ 192 h 192"/>
                  <a:gd name="T2" fmla="*/ 0 w 193"/>
                  <a:gd name="T3" fmla="*/ 18 h 192"/>
                  <a:gd name="T4" fmla="*/ 18 w 193"/>
                  <a:gd name="T5" fmla="*/ 0 h 192"/>
                  <a:gd name="T6" fmla="*/ 193 w 193"/>
                  <a:gd name="T7" fmla="*/ 174 h 192"/>
                  <a:gd name="T8" fmla="*/ 175 w 19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2">
                    <a:moveTo>
                      <a:pt x="175" y="192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193" y="174"/>
                    </a:lnTo>
                    <a:lnTo>
                      <a:pt x="175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12">
                <a:extLst>
                  <a:ext uri="{FF2B5EF4-FFF2-40B4-BE49-F238E27FC236}">
                    <a16:creationId xmlns:a16="http://schemas.microsoft.com/office/drawing/2014/main" id="{9A74C725-69D0-42A8-982C-8E80878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3470275"/>
                <a:ext cx="306388" cy="304800"/>
              </a:xfrm>
              <a:custGeom>
                <a:avLst/>
                <a:gdLst>
                  <a:gd name="T0" fmla="*/ 0 w 193"/>
                  <a:gd name="T1" fmla="*/ 174 h 192"/>
                  <a:gd name="T2" fmla="*/ 175 w 193"/>
                  <a:gd name="T3" fmla="*/ 0 h 192"/>
                  <a:gd name="T4" fmla="*/ 193 w 193"/>
                  <a:gd name="T5" fmla="*/ 18 h 192"/>
                  <a:gd name="T6" fmla="*/ 18 w 193"/>
                  <a:gd name="T7" fmla="*/ 192 h 192"/>
                  <a:gd name="T8" fmla="*/ 0 w 193"/>
                  <a:gd name="T9" fmla="*/ 17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2">
                    <a:moveTo>
                      <a:pt x="0" y="174"/>
                    </a:moveTo>
                    <a:lnTo>
                      <a:pt x="175" y="0"/>
                    </a:lnTo>
                    <a:lnTo>
                      <a:pt x="193" y="18"/>
                    </a:lnTo>
                    <a:lnTo>
                      <a:pt x="18" y="192"/>
                    </a:lnTo>
                    <a:lnTo>
                      <a:pt x="0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Rectangle 13">
                <a:extLst>
                  <a:ext uri="{FF2B5EF4-FFF2-40B4-BE49-F238E27FC236}">
                    <a16:creationId xmlns:a16="http://schemas.microsoft.com/office/drawing/2014/main" id="{AFE45A55-66C3-448F-9934-0881B5479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763" y="3733800"/>
                <a:ext cx="3571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14">
                <a:extLst>
                  <a:ext uri="{FF2B5EF4-FFF2-40B4-BE49-F238E27FC236}">
                    <a16:creationId xmlns:a16="http://schemas.microsoft.com/office/drawing/2014/main" id="{621E3437-FA65-414F-908C-2DAE34F1F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3762375"/>
                <a:ext cx="306388" cy="306387"/>
              </a:xfrm>
              <a:custGeom>
                <a:avLst/>
                <a:gdLst>
                  <a:gd name="T0" fmla="*/ 175 w 193"/>
                  <a:gd name="T1" fmla="*/ 193 h 193"/>
                  <a:gd name="T2" fmla="*/ 0 w 193"/>
                  <a:gd name="T3" fmla="*/ 18 h 193"/>
                  <a:gd name="T4" fmla="*/ 18 w 193"/>
                  <a:gd name="T5" fmla="*/ 0 h 193"/>
                  <a:gd name="T6" fmla="*/ 193 w 193"/>
                  <a:gd name="T7" fmla="*/ 175 h 193"/>
                  <a:gd name="T8" fmla="*/ 175 w 193"/>
                  <a:gd name="T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75" y="193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193" y="175"/>
                    </a:lnTo>
                    <a:lnTo>
                      <a:pt x="175" y="1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15">
                <a:extLst>
                  <a:ext uri="{FF2B5EF4-FFF2-40B4-BE49-F238E27FC236}">
                    <a16:creationId xmlns:a16="http://schemas.microsoft.com/office/drawing/2014/main" id="{373B22EC-8F30-4C21-8B5B-7A6034C7B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3762375"/>
                <a:ext cx="306388" cy="306387"/>
              </a:xfrm>
              <a:custGeom>
                <a:avLst/>
                <a:gdLst>
                  <a:gd name="T0" fmla="*/ 0 w 193"/>
                  <a:gd name="T1" fmla="*/ 175 h 193"/>
                  <a:gd name="T2" fmla="*/ 175 w 193"/>
                  <a:gd name="T3" fmla="*/ 0 h 193"/>
                  <a:gd name="T4" fmla="*/ 193 w 193"/>
                  <a:gd name="T5" fmla="*/ 18 h 193"/>
                  <a:gd name="T6" fmla="*/ 18 w 193"/>
                  <a:gd name="T7" fmla="*/ 193 h 193"/>
                  <a:gd name="T8" fmla="*/ 0 w 193"/>
                  <a:gd name="T9" fmla="*/ 175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0" y="175"/>
                    </a:moveTo>
                    <a:lnTo>
                      <a:pt x="175" y="0"/>
                    </a:lnTo>
                    <a:lnTo>
                      <a:pt x="193" y="18"/>
                    </a:lnTo>
                    <a:lnTo>
                      <a:pt x="18" y="193"/>
                    </a:lnTo>
                    <a:lnTo>
                      <a:pt x="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Rectangle 16">
                <a:extLst>
                  <a:ext uri="{FF2B5EF4-FFF2-40B4-BE49-F238E27FC236}">
                    <a16:creationId xmlns:a16="http://schemas.microsoft.com/office/drawing/2014/main" id="{6FC5671F-DF37-4061-BECA-DE5A9A9D7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763" y="4027488"/>
                <a:ext cx="3571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17">
                <a:extLst>
                  <a:ext uri="{FF2B5EF4-FFF2-40B4-BE49-F238E27FC236}">
                    <a16:creationId xmlns:a16="http://schemas.microsoft.com/office/drawing/2014/main" id="{E46CC15E-E83E-43FB-950C-85FCFE6C0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4056063"/>
                <a:ext cx="306388" cy="304800"/>
              </a:xfrm>
              <a:custGeom>
                <a:avLst/>
                <a:gdLst>
                  <a:gd name="T0" fmla="*/ 175 w 193"/>
                  <a:gd name="T1" fmla="*/ 192 h 192"/>
                  <a:gd name="T2" fmla="*/ 0 w 193"/>
                  <a:gd name="T3" fmla="*/ 18 h 192"/>
                  <a:gd name="T4" fmla="*/ 18 w 193"/>
                  <a:gd name="T5" fmla="*/ 0 h 192"/>
                  <a:gd name="T6" fmla="*/ 193 w 193"/>
                  <a:gd name="T7" fmla="*/ 174 h 192"/>
                  <a:gd name="T8" fmla="*/ 175 w 19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2">
                    <a:moveTo>
                      <a:pt x="175" y="192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193" y="174"/>
                    </a:lnTo>
                    <a:lnTo>
                      <a:pt x="175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18">
                <a:extLst>
                  <a:ext uri="{FF2B5EF4-FFF2-40B4-BE49-F238E27FC236}">
                    <a16:creationId xmlns:a16="http://schemas.microsoft.com/office/drawing/2014/main" id="{0B524A5E-09C2-4216-9586-2DCAA070A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4056063"/>
                <a:ext cx="306388" cy="304800"/>
              </a:xfrm>
              <a:custGeom>
                <a:avLst/>
                <a:gdLst>
                  <a:gd name="T0" fmla="*/ 0 w 193"/>
                  <a:gd name="T1" fmla="*/ 174 h 192"/>
                  <a:gd name="T2" fmla="*/ 175 w 193"/>
                  <a:gd name="T3" fmla="*/ 0 h 192"/>
                  <a:gd name="T4" fmla="*/ 193 w 193"/>
                  <a:gd name="T5" fmla="*/ 18 h 192"/>
                  <a:gd name="T6" fmla="*/ 18 w 193"/>
                  <a:gd name="T7" fmla="*/ 192 h 192"/>
                  <a:gd name="T8" fmla="*/ 0 w 193"/>
                  <a:gd name="T9" fmla="*/ 17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2">
                    <a:moveTo>
                      <a:pt x="0" y="174"/>
                    </a:moveTo>
                    <a:lnTo>
                      <a:pt x="175" y="0"/>
                    </a:lnTo>
                    <a:lnTo>
                      <a:pt x="193" y="18"/>
                    </a:lnTo>
                    <a:lnTo>
                      <a:pt x="18" y="192"/>
                    </a:lnTo>
                    <a:lnTo>
                      <a:pt x="0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Rectangle 19">
                <a:extLst>
                  <a:ext uri="{FF2B5EF4-FFF2-40B4-BE49-F238E27FC236}">
                    <a16:creationId xmlns:a16="http://schemas.microsoft.com/office/drawing/2014/main" id="{340A137C-3D0F-48AF-A0CE-3B89F3EB3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6488" y="1897063"/>
                <a:ext cx="98425" cy="128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Rectangle 20">
                <a:extLst>
                  <a:ext uri="{FF2B5EF4-FFF2-40B4-BE49-F238E27FC236}">
                    <a16:creationId xmlns:a16="http://schemas.microsoft.com/office/drawing/2014/main" id="{F5DF3788-F04C-4D35-AF87-22E40CC7A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0975" y="1897063"/>
                <a:ext cx="85725" cy="128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Rectangle 21">
                <a:extLst>
                  <a:ext uri="{FF2B5EF4-FFF2-40B4-BE49-F238E27FC236}">
                    <a16:creationId xmlns:a16="http://schemas.microsoft.com/office/drawing/2014/main" id="{44FC39DD-85F9-4729-A229-1A12AA06E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763" y="1897063"/>
                <a:ext cx="3571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22">
                <a:extLst>
                  <a:ext uri="{FF2B5EF4-FFF2-40B4-BE49-F238E27FC236}">
                    <a16:creationId xmlns:a16="http://schemas.microsoft.com/office/drawing/2014/main" id="{1F49AA49-A230-4095-BA9F-1EB515D6A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1925638"/>
                <a:ext cx="306388" cy="304800"/>
              </a:xfrm>
              <a:custGeom>
                <a:avLst/>
                <a:gdLst>
                  <a:gd name="T0" fmla="*/ 175 w 193"/>
                  <a:gd name="T1" fmla="*/ 192 h 192"/>
                  <a:gd name="T2" fmla="*/ 0 w 193"/>
                  <a:gd name="T3" fmla="*/ 18 h 192"/>
                  <a:gd name="T4" fmla="*/ 18 w 193"/>
                  <a:gd name="T5" fmla="*/ 0 h 192"/>
                  <a:gd name="T6" fmla="*/ 193 w 193"/>
                  <a:gd name="T7" fmla="*/ 174 h 192"/>
                  <a:gd name="T8" fmla="*/ 175 w 19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2">
                    <a:moveTo>
                      <a:pt x="175" y="192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193" y="174"/>
                    </a:lnTo>
                    <a:lnTo>
                      <a:pt x="175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23">
                <a:extLst>
                  <a:ext uri="{FF2B5EF4-FFF2-40B4-BE49-F238E27FC236}">
                    <a16:creationId xmlns:a16="http://schemas.microsoft.com/office/drawing/2014/main" id="{BC0E5F8E-47DF-44AC-A6B5-52982B2BF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1925638"/>
                <a:ext cx="306388" cy="304800"/>
              </a:xfrm>
              <a:custGeom>
                <a:avLst/>
                <a:gdLst>
                  <a:gd name="T0" fmla="*/ 0 w 193"/>
                  <a:gd name="T1" fmla="*/ 174 h 192"/>
                  <a:gd name="T2" fmla="*/ 175 w 193"/>
                  <a:gd name="T3" fmla="*/ 0 h 192"/>
                  <a:gd name="T4" fmla="*/ 193 w 193"/>
                  <a:gd name="T5" fmla="*/ 18 h 192"/>
                  <a:gd name="T6" fmla="*/ 18 w 193"/>
                  <a:gd name="T7" fmla="*/ 192 h 192"/>
                  <a:gd name="T8" fmla="*/ 0 w 193"/>
                  <a:gd name="T9" fmla="*/ 17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2">
                    <a:moveTo>
                      <a:pt x="0" y="174"/>
                    </a:moveTo>
                    <a:lnTo>
                      <a:pt x="175" y="0"/>
                    </a:lnTo>
                    <a:lnTo>
                      <a:pt x="193" y="18"/>
                    </a:lnTo>
                    <a:lnTo>
                      <a:pt x="18" y="192"/>
                    </a:lnTo>
                    <a:lnTo>
                      <a:pt x="0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Rectangle 24">
                <a:extLst>
                  <a:ext uri="{FF2B5EF4-FFF2-40B4-BE49-F238E27FC236}">
                    <a16:creationId xmlns:a16="http://schemas.microsoft.com/office/drawing/2014/main" id="{4F025E10-7973-42B3-B70B-FB7DC1AE1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763" y="2189163"/>
                <a:ext cx="3571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25">
                <a:extLst>
                  <a:ext uri="{FF2B5EF4-FFF2-40B4-BE49-F238E27FC236}">
                    <a16:creationId xmlns:a16="http://schemas.microsoft.com/office/drawing/2014/main" id="{C203A11E-4F92-415A-87B6-242C0A81A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2217738"/>
                <a:ext cx="306388" cy="306387"/>
              </a:xfrm>
              <a:custGeom>
                <a:avLst/>
                <a:gdLst>
                  <a:gd name="T0" fmla="*/ 175 w 193"/>
                  <a:gd name="T1" fmla="*/ 193 h 193"/>
                  <a:gd name="T2" fmla="*/ 0 w 193"/>
                  <a:gd name="T3" fmla="*/ 18 h 193"/>
                  <a:gd name="T4" fmla="*/ 18 w 193"/>
                  <a:gd name="T5" fmla="*/ 0 h 193"/>
                  <a:gd name="T6" fmla="*/ 193 w 193"/>
                  <a:gd name="T7" fmla="*/ 175 h 193"/>
                  <a:gd name="T8" fmla="*/ 175 w 193"/>
                  <a:gd name="T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75" y="193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193" y="175"/>
                    </a:lnTo>
                    <a:lnTo>
                      <a:pt x="175" y="1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26">
                <a:extLst>
                  <a:ext uri="{FF2B5EF4-FFF2-40B4-BE49-F238E27FC236}">
                    <a16:creationId xmlns:a16="http://schemas.microsoft.com/office/drawing/2014/main" id="{B1F95772-84D5-4257-853D-C1125BBA0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2217738"/>
                <a:ext cx="306388" cy="306387"/>
              </a:xfrm>
              <a:custGeom>
                <a:avLst/>
                <a:gdLst>
                  <a:gd name="T0" fmla="*/ 0 w 193"/>
                  <a:gd name="T1" fmla="*/ 175 h 193"/>
                  <a:gd name="T2" fmla="*/ 175 w 193"/>
                  <a:gd name="T3" fmla="*/ 0 h 193"/>
                  <a:gd name="T4" fmla="*/ 193 w 193"/>
                  <a:gd name="T5" fmla="*/ 18 h 193"/>
                  <a:gd name="T6" fmla="*/ 18 w 193"/>
                  <a:gd name="T7" fmla="*/ 193 h 193"/>
                  <a:gd name="T8" fmla="*/ 0 w 193"/>
                  <a:gd name="T9" fmla="*/ 175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0" y="175"/>
                    </a:moveTo>
                    <a:lnTo>
                      <a:pt x="175" y="0"/>
                    </a:lnTo>
                    <a:lnTo>
                      <a:pt x="193" y="18"/>
                    </a:lnTo>
                    <a:lnTo>
                      <a:pt x="18" y="193"/>
                    </a:lnTo>
                    <a:lnTo>
                      <a:pt x="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Rectangle 27">
                <a:extLst>
                  <a:ext uri="{FF2B5EF4-FFF2-40B4-BE49-F238E27FC236}">
                    <a16:creationId xmlns:a16="http://schemas.microsoft.com/office/drawing/2014/main" id="{9131CFFA-23FB-4D77-89C8-B59A266A5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763" y="2482850"/>
                <a:ext cx="3571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28">
                <a:extLst>
                  <a:ext uri="{FF2B5EF4-FFF2-40B4-BE49-F238E27FC236}">
                    <a16:creationId xmlns:a16="http://schemas.microsoft.com/office/drawing/2014/main" id="{53E81E7D-86BB-4A8F-A6D2-EF2DCC41C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2511425"/>
                <a:ext cx="306388" cy="304800"/>
              </a:xfrm>
              <a:custGeom>
                <a:avLst/>
                <a:gdLst>
                  <a:gd name="T0" fmla="*/ 175 w 193"/>
                  <a:gd name="T1" fmla="*/ 192 h 192"/>
                  <a:gd name="T2" fmla="*/ 0 w 193"/>
                  <a:gd name="T3" fmla="*/ 18 h 192"/>
                  <a:gd name="T4" fmla="*/ 18 w 193"/>
                  <a:gd name="T5" fmla="*/ 0 h 192"/>
                  <a:gd name="T6" fmla="*/ 193 w 193"/>
                  <a:gd name="T7" fmla="*/ 174 h 192"/>
                  <a:gd name="T8" fmla="*/ 175 w 19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2">
                    <a:moveTo>
                      <a:pt x="175" y="192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193" y="174"/>
                    </a:lnTo>
                    <a:lnTo>
                      <a:pt x="175" y="1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29">
                <a:extLst>
                  <a:ext uri="{FF2B5EF4-FFF2-40B4-BE49-F238E27FC236}">
                    <a16:creationId xmlns:a16="http://schemas.microsoft.com/office/drawing/2014/main" id="{C89CA28D-3BA4-4681-8A26-44CAE55F3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2511425"/>
                <a:ext cx="306388" cy="304800"/>
              </a:xfrm>
              <a:custGeom>
                <a:avLst/>
                <a:gdLst>
                  <a:gd name="T0" fmla="*/ 0 w 193"/>
                  <a:gd name="T1" fmla="*/ 174 h 192"/>
                  <a:gd name="T2" fmla="*/ 175 w 193"/>
                  <a:gd name="T3" fmla="*/ 0 h 192"/>
                  <a:gd name="T4" fmla="*/ 193 w 193"/>
                  <a:gd name="T5" fmla="*/ 18 h 192"/>
                  <a:gd name="T6" fmla="*/ 18 w 193"/>
                  <a:gd name="T7" fmla="*/ 192 h 192"/>
                  <a:gd name="T8" fmla="*/ 0 w 193"/>
                  <a:gd name="T9" fmla="*/ 17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2">
                    <a:moveTo>
                      <a:pt x="0" y="174"/>
                    </a:moveTo>
                    <a:lnTo>
                      <a:pt x="175" y="0"/>
                    </a:lnTo>
                    <a:lnTo>
                      <a:pt x="193" y="18"/>
                    </a:lnTo>
                    <a:lnTo>
                      <a:pt x="18" y="192"/>
                    </a:lnTo>
                    <a:lnTo>
                      <a:pt x="0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Rectangle 30">
                <a:extLst>
                  <a:ext uri="{FF2B5EF4-FFF2-40B4-BE49-F238E27FC236}">
                    <a16:creationId xmlns:a16="http://schemas.microsoft.com/office/drawing/2014/main" id="{DB2EFB29-FD47-444B-811B-FAF328408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763" y="2774950"/>
                <a:ext cx="357188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31">
                <a:extLst>
                  <a:ext uri="{FF2B5EF4-FFF2-40B4-BE49-F238E27FC236}">
                    <a16:creationId xmlns:a16="http://schemas.microsoft.com/office/drawing/2014/main" id="{C17A7B16-00C7-48A5-8F36-8E68D52F3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2803525"/>
                <a:ext cx="306388" cy="306387"/>
              </a:xfrm>
              <a:custGeom>
                <a:avLst/>
                <a:gdLst>
                  <a:gd name="T0" fmla="*/ 175 w 193"/>
                  <a:gd name="T1" fmla="*/ 193 h 193"/>
                  <a:gd name="T2" fmla="*/ 0 w 193"/>
                  <a:gd name="T3" fmla="*/ 18 h 193"/>
                  <a:gd name="T4" fmla="*/ 18 w 193"/>
                  <a:gd name="T5" fmla="*/ 0 h 193"/>
                  <a:gd name="T6" fmla="*/ 193 w 193"/>
                  <a:gd name="T7" fmla="*/ 175 h 193"/>
                  <a:gd name="T8" fmla="*/ 175 w 193"/>
                  <a:gd name="T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75" y="193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193" y="175"/>
                    </a:lnTo>
                    <a:lnTo>
                      <a:pt x="175" y="1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32">
                <a:extLst>
                  <a:ext uri="{FF2B5EF4-FFF2-40B4-BE49-F238E27FC236}">
                    <a16:creationId xmlns:a16="http://schemas.microsoft.com/office/drawing/2014/main" id="{E1EA9A96-6295-4ABB-B4C1-B879035FF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2803525"/>
                <a:ext cx="306388" cy="306387"/>
              </a:xfrm>
              <a:custGeom>
                <a:avLst/>
                <a:gdLst>
                  <a:gd name="T0" fmla="*/ 0 w 193"/>
                  <a:gd name="T1" fmla="*/ 175 h 193"/>
                  <a:gd name="T2" fmla="*/ 175 w 193"/>
                  <a:gd name="T3" fmla="*/ 0 h 193"/>
                  <a:gd name="T4" fmla="*/ 193 w 193"/>
                  <a:gd name="T5" fmla="*/ 18 h 193"/>
                  <a:gd name="T6" fmla="*/ 18 w 193"/>
                  <a:gd name="T7" fmla="*/ 193 h 193"/>
                  <a:gd name="T8" fmla="*/ 0 w 193"/>
                  <a:gd name="T9" fmla="*/ 175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0" y="175"/>
                    </a:moveTo>
                    <a:lnTo>
                      <a:pt x="175" y="0"/>
                    </a:lnTo>
                    <a:lnTo>
                      <a:pt x="193" y="18"/>
                    </a:lnTo>
                    <a:lnTo>
                      <a:pt x="18" y="193"/>
                    </a:lnTo>
                    <a:lnTo>
                      <a:pt x="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Rectangle 33">
                <a:extLst>
                  <a:ext uri="{FF2B5EF4-FFF2-40B4-BE49-F238E27FC236}">
                    <a16:creationId xmlns:a16="http://schemas.microsoft.com/office/drawing/2014/main" id="{9DEC9083-1F4D-4A2B-A5A4-D22D00DAE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513" y="919163"/>
                <a:ext cx="44450" cy="9810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Rectangle 34">
                <a:extLst>
                  <a:ext uri="{FF2B5EF4-FFF2-40B4-BE49-F238E27FC236}">
                    <a16:creationId xmlns:a16="http://schemas.microsoft.com/office/drawing/2014/main" id="{1349C56B-2ACC-4FF7-8A85-27FA7ED35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875" y="919163"/>
                <a:ext cx="53975" cy="9810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Rectangle 35">
                <a:extLst>
                  <a:ext uri="{FF2B5EF4-FFF2-40B4-BE49-F238E27FC236}">
                    <a16:creationId xmlns:a16="http://schemas.microsoft.com/office/drawing/2014/main" id="{A1AEF757-2215-4439-B2E2-20ABA2CC7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513" y="915988"/>
                <a:ext cx="274638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36">
                <a:extLst>
                  <a:ext uri="{FF2B5EF4-FFF2-40B4-BE49-F238E27FC236}">
                    <a16:creationId xmlns:a16="http://schemas.microsoft.com/office/drawing/2014/main" id="{C3C7DC2B-EBEA-46F2-BFB5-3EB1E05A8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938213"/>
                <a:ext cx="236538" cy="234950"/>
              </a:xfrm>
              <a:custGeom>
                <a:avLst/>
                <a:gdLst>
                  <a:gd name="T0" fmla="*/ 135 w 149"/>
                  <a:gd name="T1" fmla="*/ 148 h 148"/>
                  <a:gd name="T2" fmla="*/ 0 w 149"/>
                  <a:gd name="T3" fmla="*/ 14 h 148"/>
                  <a:gd name="T4" fmla="*/ 14 w 149"/>
                  <a:gd name="T5" fmla="*/ 0 h 148"/>
                  <a:gd name="T6" fmla="*/ 149 w 149"/>
                  <a:gd name="T7" fmla="*/ 134 h 148"/>
                  <a:gd name="T8" fmla="*/ 135 w 149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8">
                    <a:moveTo>
                      <a:pt x="135" y="14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149" y="134"/>
                    </a:lnTo>
                    <a:lnTo>
                      <a:pt x="135" y="1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37">
                <a:extLst>
                  <a:ext uri="{FF2B5EF4-FFF2-40B4-BE49-F238E27FC236}">
                    <a16:creationId xmlns:a16="http://schemas.microsoft.com/office/drawing/2014/main" id="{AE62FD75-5886-4192-A51F-6E1D33708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938213"/>
                <a:ext cx="236538" cy="234950"/>
              </a:xfrm>
              <a:custGeom>
                <a:avLst/>
                <a:gdLst>
                  <a:gd name="T0" fmla="*/ 0 w 149"/>
                  <a:gd name="T1" fmla="*/ 134 h 148"/>
                  <a:gd name="T2" fmla="*/ 135 w 149"/>
                  <a:gd name="T3" fmla="*/ 0 h 148"/>
                  <a:gd name="T4" fmla="*/ 149 w 149"/>
                  <a:gd name="T5" fmla="*/ 14 h 148"/>
                  <a:gd name="T6" fmla="*/ 14 w 149"/>
                  <a:gd name="T7" fmla="*/ 148 h 148"/>
                  <a:gd name="T8" fmla="*/ 0 w 149"/>
                  <a:gd name="T9" fmla="*/ 13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8">
                    <a:moveTo>
                      <a:pt x="0" y="134"/>
                    </a:moveTo>
                    <a:lnTo>
                      <a:pt x="135" y="0"/>
                    </a:lnTo>
                    <a:lnTo>
                      <a:pt x="149" y="14"/>
                    </a:lnTo>
                    <a:lnTo>
                      <a:pt x="14" y="148"/>
                    </a:lnTo>
                    <a:lnTo>
                      <a:pt x="0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Rectangle 38">
                <a:extLst>
                  <a:ext uri="{FF2B5EF4-FFF2-40B4-BE49-F238E27FC236}">
                    <a16:creationId xmlns:a16="http://schemas.microsoft.com/office/drawing/2014/main" id="{0397838D-82E4-422B-A065-AA0EE39A6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513" y="1141413"/>
                <a:ext cx="274638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39">
                <a:extLst>
                  <a:ext uri="{FF2B5EF4-FFF2-40B4-BE49-F238E27FC236}">
                    <a16:creationId xmlns:a16="http://schemas.microsoft.com/office/drawing/2014/main" id="{1DD6AAED-2BEC-41B6-8934-A0870D985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1160463"/>
                <a:ext cx="236538" cy="236537"/>
              </a:xfrm>
              <a:custGeom>
                <a:avLst/>
                <a:gdLst>
                  <a:gd name="T0" fmla="*/ 135 w 149"/>
                  <a:gd name="T1" fmla="*/ 149 h 149"/>
                  <a:gd name="T2" fmla="*/ 0 w 149"/>
                  <a:gd name="T3" fmla="*/ 14 h 149"/>
                  <a:gd name="T4" fmla="*/ 14 w 149"/>
                  <a:gd name="T5" fmla="*/ 0 h 149"/>
                  <a:gd name="T6" fmla="*/ 149 w 149"/>
                  <a:gd name="T7" fmla="*/ 135 h 149"/>
                  <a:gd name="T8" fmla="*/ 135 w 149"/>
                  <a:gd name="T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9">
                    <a:moveTo>
                      <a:pt x="135" y="149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149" y="135"/>
                    </a:lnTo>
                    <a:lnTo>
                      <a:pt x="135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0">
                <a:extLst>
                  <a:ext uri="{FF2B5EF4-FFF2-40B4-BE49-F238E27FC236}">
                    <a16:creationId xmlns:a16="http://schemas.microsoft.com/office/drawing/2014/main" id="{8FDE26CC-5168-4BF0-961F-3BA590BB7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1160463"/>
                <a:ext cx="236538" cy="236537"/>
              </a:xfrm>
              <a:custGeom>
                <a:avLst/>
                <a:gdLst>
                  <a:gd name="T0" fmla="*/ 0 w 149"/>
                  <a:gd name="T1" fmla="*/ 135 h 149"/>
                  <a:gd name="T2" fmla="*/ 135 w 149"/>
                  <a:gd name="T3" fmla="*/ 0 h 149"/>
                  <a:gd name="T4" fmla="*/ 149 w 149"/>
                  <a:gd name="T5" fmla="*/ 14 h 149"/>
                  <a:gd name="T6" fmla="*/ 14 w 149"/>
                  <a:gd name="T7" fmla="*/ 149 h 149"/>
                  <a:gd name="T8" fmla="*/ 0 w 149"/>
                  <a:gd name="T9" fmla="*/ 13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9">
                    <a:moveTo>
                      <a:pt x="0" y="135"/>
                    </a:moveTo>
                    <a:lnTo>
                      <a:pt x="135" y="0"/>
                    </a:lnTo>
                    <a:lnTo>
                      <a:pt x="149" y="14"/>
                    </a:lnTo>
                    <a:lnTo>
                      <a:pt x="14" y="149"/>
                    </a:lnTo>
                    <a:lnTo>
                      <a:pt x="0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Rectangle 41">
                <a:extLst>
                  <a:ext uri="{FF2B5EF4-FFF2-40B4-BE49-F238E27FC236}">
                    <a16:creationId xmlns:a16="http://schemas.microsoft.com/office/drawing/2014/main" id="{1859C649-165D-44AC-892B-6676375F2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513" y="1365250"/>
                <a:ext cx="274638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42">
                <a:extLst>
                  <a:ext uri="{FF2B5EF4-FFF2-40B4-BE49-F238E27FC236}">
                    <a16:creationId xmlns:a16="http://schemas.microsoft.com/office/drawing/2014/main" id="{3420F63E-29C0-42DC-ABE3-F70DBAC97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1387475"/>
                <a:ext cx="236538" cy="231775"/>
              </a:xfrm>
              <a:custGeom>
                <a:avLst/>
                <a:gdLst>
                  <a:gd name="T0" fmla="*/ 135 w 149"/>
                  <a:gd name="T1" fmla="*/ 146 h 146"/>
                  <a:gd name="T2" fmla="*/ 0 w 149"/>
                  <a:gd name="T3" fmla="*/ 12 h 146"/>
                  <a:gd name="T4" fmla="*/ 14 w 149"/>
                  <a:gd name="T5" fmla="*/ 0 h 146"/>
                  <a:gd name="T6" fmla="*/ 149 w 149"/>
                  <a:gd name="T7" fmla="*/ 134 h 146"/>
                  <a:gd name="T8" fmla="*/ 135 w 149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6">
                    <a:moveTo>
                      <a:pt x="135" y="146"/>
                    </a:moveTo>
                    <a:lnTo>
                      <a:pt x="0" y="12"/>
                    </a:lnTo>
                    <a:lnTo>
                      <a:pt x="14" y="0"/>
                    </a:lnTo>
                    <a:lnTo>
                      <a:pt x="149" y="134"/>
                    </a:lnTo>
                    <a:lnTo>
                      <a:pt x="135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43">
                <a:extLst>
                  <a:ext uri="{FF2B5EF4-FFF2-40B4-BE49-F238E27FC236}">
                    <a16:creationId xmlns:a16="http://schemas.microsoft.com/office/drawing/2014/main" id="{B2E3616F-405C-4CFC-B687-40489C8D0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1387475"/>
                <a:ext cx="236538" cy="231775"/>
              </a:xfrm>
              <a:custGeom>
                <a:avLst/>
                <a:gdLst>
                  <a:gd name="T0" fmla="*/ 0 w 149"/>
                  <a:gd name="T1" fmla="*/ 134 h 146"/>
                  <a:gd name="T2" fmla="*/ 135 w 149"/>
                  <a:gd name="T3" fmla="*/ 0 h 146"/>
                  <a:gd name="T4" fmla="*/ 149 w 149"/>
                  <a:gd name="T5" fmla="*/ 12 h 146"/>
                  <a:gd name="T6" fmla="*/ 14 w 149"/>
                  <a:gd name="T7" fmla="*/ 146 h 146"/>
                  <a:gd name="T8" fmla="*/ 0 w 149"/>
                  <a:gd name="T9" fmla="*/ 13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6">
                    <a:moveTo>
                      <a:pt x="0" y="134"/>
                    </a:moveTo>
                    <a:lnTo>
                      <a:pt x="135" y="0"/>
                    </a:lnTo>
                    <a:lnTo>
                      <a:pt x="149" y="12"/>
                    </a:lnTo>
                    <a:lnTo>
                      <a:pt x="14" y="146"/>
                    </a:lnTo>
                    <a:lnTo>
                      <a:pt x="0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Rectangle 44">
                <a:extLst>
                  <a:ext uri="{FF2B5EF4-FFF2-40B4-BE49-F238E27FC236}">
                    <a16:creationId xmlns:a16="http://schemas.microsoft.com/office/drawing/2014/main" id="{2B76CE9D-A05A-4C9F-8FFF-849B5E69D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513" y="1590675"/>
                <a:ext cx="274638" cy="444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45">
                <a:extLst>
                  <a:ext uri="{FF2B5EF4-FFF2-40B4-BE49-F238E27FC236}">
                    <a16:creationId xmlns:a16="http://schemas.microsoft.com/office/drawing/2014/main" id="{C02090C8-043D-4381-9A7C-4DDEDE9B8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1609725"/>
                <a:ext cx="236538" cy="236537"/>
              </a:xfrm>
              <a:custGeom>
                <a:avLst/>
                <a:gdLst>
                  <a:gd name="T0" fmla="*/ 135 w 149"/>
                  <a:gd name="T1" fmla="*/ 149 h 149"/>
                  <a:gd name="T2" fmla="*/ 0 w 149"/>
                  <a:gd name="T3" fmla="*/ 14 h 149"/>
                  <a:gd name="T4" fmla="*/ 14 w 149"/>
                  <a:gd name="T5" fmla="*/ 0 h 149"/>
                  <a:gd name="T6" fmla="*/ 149 w 149"/>
                  <a:gd name="T7" fmla="*/ 135 h 149"/>
                  <a:gd name="T8" fmla="*/ 135 w 149"/>
                  <a:gd name="T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9">
                    <a:moveTo>
                      <a:pt x="135" y="149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149" y="135"/>
                    </a:lnTo>
                    <a:lnTo>
                      <a:pt x="135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46">
                <a:extLst>
                  <a:ext uri="{FF2B5EF4-FFF2-40B4-BE49-F238E27FC236}">
                    <a16:creationId xmlns:a16="http://schemas.microsoft.com/office/drawing/2014/main" id="{1F7ABFEF-3127-4C97-ABF6-7226CD6CC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563" y="1609725"/>
                <a:ext cx="236538" cy="236537"/>
              </a:xfrm>
              <a:custGeom>
                <a:avLst/>
                <a:gdLst>
                  <a:gd name="T0" fmla="*/ 0 w 149"/>
                  <a:gd name="T1" fmla="*/ 135 h 149"/>
                  <a:gd name="T2" fmla="*/ 135 w 149"/>
                  <a:gd name="T3" fmla="*/ 0 h 149"/>
                  <a:gd name="T4" fmla="*/ 149 w 149"/>
                  <a:gd name="T5" fmla="*/ 14 h 149"/>
                  <a:gd name="T6" fmla="*/ 14 w 149"/>
                  <a:gd name="T7" fmla="*/ 149 h 149"/>
                  <a:gd name="T8" fmla="*/ 0 w 149"/>
                  <a:gd name="T9" fmla="*/ 13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9">
                    <a:moveTo>
                      <a:pt x="0" y="135"/>
                    </a:moveTo>
                    <a:lnTo>
                      <a:pt x="135" y="0"/>
                    </a:lnTo>
                    <a:lnTo>
                      <a:pt x="149" y="14"/>
                    </a:lnTo>
                    <a:lnTo>
                      <a:pt x="14" y="149"/>
                    </a:lnTo>
                    <a:lnTo>
                      <a:pt x="0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Rectangle 47">
                <a:extLst>
                  <a:ext uri="{FF2B5EF4-FFF2-40B4-BE49-F238E27FC236}">
                    <a16:creationId xmlns:a16="http://schemas.microsoft.com/office/drawing/2014/main" id="{B49A241A-96CE-4456-A9ED-2CEA8563A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688" y="217488"/>
                <a:ext cx="44450" cy="7461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Rectangle 48">
                <a:extLst>
                  <a:ext uri="{FF2B5EF4-FFF2-40B4-BE49-F238E27FC236}">
                    <a16:creationId xmlns:a16="http://schemas.microsoft.com/office/drawing/2014/main" id="{22D1ACA7-5211-4DF3-B9E7-73E1CD11B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6050" y="217488"/>
                <a:ext cx="53975" cy="7461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49">
                <a:extLst>
                  <a:ext uri="{FF2B5EF4-FFF2-40B4-BE49-F238E27FC236}">
                    <a16:creationId xmlns:a16="http://schemas.microsoft.com/office/drawing/2014/main" id="{A38611C6-B70D-4D76-A8C8-8A92DBFF7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88" y="65088"/>
                <a:ext cx="287338" cy="188912"/>
              </a:xfrm>
              <a:custGeom>
                <a:avLst/>
                <a:gdLst>
                  <a:gd name="T0" fmla="*/ 181 w 181"/>
                  <a:gd name="T1" fmla="*/ 119 h 119"/>
                  <a:gd name="T2" fmla="*/ 0 w 181"/>
                  <a:gd name="T3" fmla="*/ 119 h 119"/>
                  <a:gd name="T4" fmla="*/ 0 w 181"/>
                  <a:gd name="T5" fmla="*/ 80 h 119"/>
                  <a:gd name="T6" fmla="*/ 86 w 181"/>
                  <a:gd name="T7" fmla="*/ 0 h 119"/>
                  <a:gd name="T8" fmla="*/ 181 w 181"/>
                  <a:gd name="T9" fmla="*/ 26 h 119"/>
                  <a:gd name="T10" fmla="*/ 181 w 181"/>
                  <a:gd name="T11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1" h="119">
                    <a:moveTo>
                      <a:pt x="181" y="119"/>
                    </a:moveTo>
                    <a:lnTo>
                      <a:pt x="0" y="119"/>
                    </a:lnTo>
                    <a:lnTo>
                      <a:pt x="0" y="80"/>
                    </a:lnTo>
                    <a:lnTo>
                      <a:pt x="86" y="0"/>
                    </a:lnTo>
                    <a:lnTo>
                      <a:pt x="181" y="26"/>
                    </a:lnTo>
                    <a:lnTo>
                      <a:pt x="181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50">
                <a:extLst>
                  <a:ext uri="{FF2B5EF4-FFF2-40B4-BE49-F238E27FC236}">
                    <a16:creationId xmlns:a16="http://schemas.microsoft.com/office/drawing/2014/main" id="{B44B8109-FB2C-45AF-B18F-FA40024E8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738" y="227013"/>
                <a:ext cx="236538" cy="236537"/>
              </a:xfrm>
              <a:custGeom>
                <a:avLst/>
                <a:gdLst>
                  <a:gd name="T0" fmla="*/ 135 w 149"/>
                  <a:gd name="T1" fmla="*/ 149 h 149"/>
                  <a:gd name="T2" fmla="*/ 0 w 149"/>
                  <a:gd name="T3" fmla="*/ 15 h 149"/>
                  <a:gd name="T4" fmla="*/ 14 w 149"/>
                  <a:gd name="T5" fmla="*/ 0 h 149"/>
                  <a:gd name="T6" fmla="*/ 149 w 149"/>
                  <a:gd name="T7" fmla="*/ 135 h 149"/>
                  <a:gd name="T8" fmla="*/ 135 w 149"/>
                  <a:gd name="T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9">
                    <a:moveTo>
                      <a:pt x="135" y="14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149" y="135"/>
                    </a:lnTo>
                    <a:lnTo>
                      <a:pt x="135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51">
                <a:extLst>
                  <a:ext uri="{FF2B5EF4-FFF2-40B4-BE49-F238E27FC236}">
                    <a16:creationId xmlns:a16="http://schemas.microsoft.com/office/drawing/2014/main" id="{3FEB50BC-3EEE-44EC-BE8F-132F10428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738" y="227013"/>
                <a:ext cx="236538" cy="236537"/>
              </a:xfrm>
              <a:custGeom>
                <a:avLst/>
                <a:gdLst>
                  <a:gd name="T0" fmla="*/ 0 w 149"/>
                  <a:gd name="T1" fmla="*/ 135 h 149"/>
                  <a:gd name="T2" fmla="*/ 135 w 149"/>
                  <a:gd name="T3" fmla="*/ 0 h 149"/>
                  <a:gd name="T4" fmla="*/ 149 w 149"/>
                  <a:gd name="T5" fmla="*/ 15 h 149"/>
                  <a:gd name="T6" fmla="*/ 14 w 149"/>
                  <a:gd name="T7" fmla="*/ 149 h 149"/>
                  <a:gd name="T8" fmla="*/ 0 w 149"/>
                  <a:gd name="T9" fmla="*/ 13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9">
                    <a:moveTo>
                      <a:pt x="0" y="135"/>
                    </a:moveTo>
                    <a:lnTo>
                      <a:pt x="135" y="0"/>
                    </a:lnTo>
                    <a:lnTo>
                      <a:pt x="149" y="15"/>
                    </a:lnTo>
                    <a:lnTo>
                      <a:pt x="14" y="149"/>
                    </a:lnTo>
                    <a:lnTo>
                      <a:pt x="0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Rectangle 52">
                <a:extLst>
                  <a:ext uri="{FF2B5EF4-FFF2-40B4-BE49-F238E27FC236}">
                    <a16:creationId xmlns:a16="http://schemas.microsoft.com/office/drawing/2014/main" id="{D98F4CCB-C7DF-4E84-A2B4-658C7917A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688" y="431800"/>
                <a:ext cx="274638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53">
                <a:extLst>
                  <a:ext uri="{FF2B5EF4-FFF2-40B4-BE49-F238E27FC236}">
                    <a16:creationId xmlns:a16="http://schemas.microsoft.com/office/drawing/2014/main" id="{E2A733F3-FB2D-4F3C-93F1-3E5D3ABC3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738" y="450850"/>
                <a:ext cx="236538" cy="234950"/>
              </a:xfrm>
              <a:custGeom>
                <a:avLst/>
                <a:gdLst>
                  <a:gd name="T0" fmla="*/ 135 w 149"/>
                  <a:gd name="T1" fmla="*/ 148 h 148"/>
                  <a:gd name="T2" fmla="*/ 0 w 149"/>
                  <a:gd name="T3" fmla="*/ 14 h 148"/>
                  <a:gd name="T4" fmla="*/ 14 w 149"/>
                  <a:gd name="T5" fmla="*/ 0 h 148"/>
                  <a:gd name="T6" fmla="*/ 149 w 149"/>
                  <a:gd name="T7" fmla="*/ 134 h 148"/>
                  <a:gd name="T8" fmla="*/ 135 w 149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8">
                    <a:moveTo>
                      <a:pt x="135" y="14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149" y="134"/>
                    </a:lnTo>
                    <a:lnTo>
                      <a:pt x="135" y="1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54">
                <a:extLst>
                  <a:ext uri="{FF2B5EF4-FFF2-40B4-BE49-F238E27FC236}">
                    <a16:creationId xmlns:a16="http://schemas.microsoft.com/office/drawing/2014/main" id="{D933CEBE-D1A2-4600-8269-21DED4EC5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738" y="450850"/>
                <a:ext cx="236538" cy="234950"/>
              </a:xfrm>
              <a:custGeom>
                <a:avLst/>
                <a:gdLst>
                  <a:gd name="T0" fmla="*/ 0 w 149"/>
                  <a:gd name="T1" fmla="*/ 134 h 148"/>
                  <a:gd name="T2" fmla="*/ 135 w 149"/>
                  <a:gd name="T3" fmla="*/ 0 h 148"/>
                  <a:gd name="T4" fmla="*/ 149 w 149"/>
                  <a:gd name="T5" fmla="*/ 14 h 148"/>
                  <a:gd name="T6" fmla="*/ 14 w 149"/>
                  <a:gd name="T7" fmla="*/ 148 h 148"/>
                  <a:gd name="T8" fmla="*/ 0 w 149"/>
                  <a:gd name="T9" fmla="*/ 13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8">
                    <a:moveTo>
                      <a:pt x="0" y="134"/>
                    </a:moveTo>
                    <a:lnTo>
                      <a:pt x="135" y="0"/>
                    </a:lnTo>
                    <a:lnTo>
                      <a:pt x="149" y="14"/>
                    </a:lnTo>
                    <a:lnTo>
                      <a:pt x="14" y="148"/>
                    </a:lnTo>
                    <a:lnTo>
                      <a:pt x="0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Rectangle 55">
                <a:extLst>
                  <a:ext uri="{FF2B5EF4-FFF2-40B4-BE49-F238E27FC236}">
                    <a16:creationId xmlns:a16="http://schemas.microsoft.com/office/drawing/2014/main" id="{4450C605-7B78-4882-AF8A-97F3EC2C9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688" y="654050"/>
                <a:ext cx="274638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56">
                <a:extLst>
                  <a:ext uri="{FF2B5EF4-FFF2-40B4-BE49-F238E27FC236}">
                    <a16:creationId xmlns:a16="http://schemas.microsoft.com/office/drawing/2014/main" id="{01E44A0F-70E6-4F9A-89A5-124D604F9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738" y="676275"/>
                <a:ext cx="236538" cy="233362"/>
              </a:xfrm>
              <a:custGeom>
                <a:avLst/>
                <a:gdLst>
                  <a:gd name="T0" fmla="*/ 135 w 149"/>
                  <a:gd name="T1" fmla="*/ 147 h 147"/>
                  <a:gd name="T2" fmla="*/ 0 w 149"/>
                  <a:gd name="T3" fmla="*/ 12 h 147"/>
                  <a:gd name="T4" fmla="*/ 14 w 149"/>
                  <a:gd name="T5" fmla="*/ 0 h 147"/>
                  <a:gd name="T6" fmla="*/ 149 w 149"/>
                  <a:gd name="T7" fmla="*/ 135 h 147"/>
                  <a:gd name="T8" fmla="*/ 135 w 149"/>
                  <a:gd name="T9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7">
                    <a:moveTo>
                      <a:pt x="135" y="147"/>
                    </a:moveTo>
                    <a:lnTo>
                      <a:pt x="0" y="12"/>
                    </a:lnTo>
                    <a:lnTo>
                      <a:pt x="14" y="0"/>
                    </a:lnTo>
                    <a:lnTo>
                      <a:pt x="149" y="135"/>
                    </a:lnTo>
                    <a:lnTo>
                      <a:pt x="135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57">
                <a:extLst>
                  <a:ext uri="{FF2B5EF4-FFF2-40B4-BE49-F238E27FC236}">
                    <a16:creationId xmlns:a16="http://schemas.microsoft.com/office/drawing/2014/main" id="{BF07D230-56B4-4C45-80D0-78B84C6CB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738" y="676275"/>
                <a:ext cx="236538" cy="233362"/>
              </a:xfrm>
              <a:custGeom>
                <a:avLst/>
                <a:gdLst>
                  <a:gd name="T0" fmla="*/ 0 w 149"/>
                  <a:gd name="T1" fmla="*/ 135 h 147"/>
                  <a:gd name="T2" fmla="*/ 135 w 149"/>
                  <a:gd name="T3" fmla="*/ 0 h 147"/>
                  <a:gd name="T4" fmla="*/ 149 w 149"/>
                  <a:gd name="T5" fmla="*/ 12 h 147"/>
                  <a:gd name="T6" fmla="*/ 14 w 149"/>
                  <a:gd name="T7" fmla="*/ 147 h 147"/>
                  <a:gd name="T8" fmla="*/ 0 w 149"/>
                  <a:gd name="T9" fmla="*/ 135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47">
                    <a:moveTo>
                      <a:pt x="0" y="135"/>
                    </a:moveTo>
                    <a:lnTo>
                      <a:pt x="135" y="0"/>
                    </a:lnTo>
                    <a:lnTo>
                      <a:pt x="149" y="12"/>
                    </a:lnTo>
                    <a:lnTo>
                      <a:pt x="14" y="147"/>
                    </a:lnTo>
                    <a:lnTo>
                      <a:pt x="0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Rectangle 58">
                <a:extLst>
                  <a:ext uri="{FF2B5EF4-FFF2-40B4-BE49-F238E27FC236}">
                    <a16:creationId xmlns:a16="http://schemas.microsoft.com/office/drawing/2014/main" id="{3D1BEADA-9FA0-4D59-BA36-67C559A9E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463" y="755650"/>
                <a:ext cx="825500" cy="396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Rectangle 59">
                <a:extLst>
                  <a:ext uri="{FF2B5EF4-FFF2-40B4-BE49-F238E27FC236}">
                    <a16:creationId xmlns:a16="http://schemas.microsoft.com/office/drawing/2014/main" id="{3336F4AA-D704-4836-8B0D-59802B1478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463" y="950913"/>
                <a:ext cx="825500" cy="444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Rectangle 60">
                <a:extLst>
                  <a:ext uri="{FF2B5EF4-FFF2-40B4-BE49-F238E27FC236}">
                    <a16:creationId xmlns:a16="http://schemas.microsoft.com/office/drawing/2014/main" id="{C9EEC334-A141-4ABE-83DD-0011749EC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863" y="755650"/>
                <a:ext cx="38100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61">
                <a:extLst>
                  <a:ext uri="{FF2B5EF4-FFF2-40B4-BE49-F238E27FC236}">
                    <a16:creationId xmlns:a16="http://schemas.microsoft.com/office/drawing/2014/main" id="{3D36CEE9-BFE1-440F-93AF-8B916BCF3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650" y="773113"/>
                <a:ext cx="198438" cy="196850"/>
              </a:xfrm>
              <a:custGeom>
                <a:avLst/>
                <a:gdLst>
                  <a:gd name="T0" fmla="*/ 0 w 125"/>
                  <a:gd name="T1" fmla="*/ 112 h 124"/>
                  <a:gd name="T2" fmla="*/ 113 w 125"/>
                  <a:gd name="T3" fmla="*/ 0 h 124"/>
                  <a:gd name="T4" fmla="*/ 125 w 125"/>
                  <a:gd name="T5" fmla="*/ 12 h 124"/>
                  <a:gd name="T6" fmla="*/ 11 w 125"/>
                  <a:gd name="T7" fmla="*/ 124 h 124"/>
                  <a:gd name="T8" fmla="*/ 0 w 125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0" y="112"/>
                    </a:moveTo>
                    <a:lnTo>
                      <a:pt x="113" y="0"/>
                    </a:lnTo>
                    <a:lnTo>
                      <a:pt x="125" y="12"/>
                    </a:lnTo>
                    <a:lnTo>
                      <a:pt x="11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62">
                <a:extLst>
                  <a:ext uri="{FF2B5EF4-FFF2-40B4-BE49-F238E27FC236}">
                    <a16:creationId xmlns:a16="http://schemas.microsoft.com/office/drawing/2014/main" id="{FBAF772B-13D1-48C4-BE15-F6E720E71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650" y="773113"/>
                <a:ext cx="198438" cy="196850"/>
              </a:xfrm>
              <a:custGeom>
                <a:avLst/>
                <a:gdLst>
                  <a:gd name="T0" fmla="*/ 11 w 125"/>
                  <a:gd name="T1" fmla="*/ 0 h 124"/>
                  <a:gd name="T2" fmla="*/ 125 w 125"/>
                  <a:gd name="T3" fmla="*/ 112 h 124"/>
                  <a:gd name="T4" fmla="*/ 113 w 125"/>
                  <a:gd name="T5" fmla="*/ 124 h 124"/>
                  <a:gd name="T6" fmla="*/ 0 w 125"/>
                  <a:gd name="T7" fmla="*/ 12 h 124"/>
                  <a:gd name="T8" fmla="*/ 11 w 125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11" y="0"/>
                    </a:moveTo>
                    <a:lnTo>
                      <a:pt x="125" y="112"/>
                    </a:lnTo>
                    <a:lnTo>
                      <a:pt x="113" y="124"/>
                    </a:lnTo>
                    <a:lnTo>
                      <a:pt x="0" y="1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Rectangle 63">
                <a:extLst>
                  <a:ext uri="{FF2B5EF4-FFF2-40B4-BE49-F238E27FC236}">
                    <a16:creationId xmlns:a16="http://schemas.microsoft.com/office/drawing/2014/main" id="{6175C3FD-D574-408C-B9AD-D1F7EF782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6950" y="755650"/>
                <a:ext cx="39688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64">
                <a:extLst>
                  <a:ext uri="{FF2B5EF4-FFF2-40B4-BE49-F238E27FC236}">
                    <a16:creationId xmlns:a16="http://schemas.microsoft.com/office/drawing/2014/main" id="{A4150FF1-E53B-4D59-B1A4-F4B7BC616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150" y="773113"/>
                <a:ext cx="201613" cy="196850"/>
              </a:xfrm>
              <a:custGeom>
                <a:avLst/>
                <a:gdLst>
                  <a:gd name="T0" fmla="*/ 0 w 127"/>
                  <a:gd name="T1" fmla="*/ 112 h 124"/>
                  <a:gd name="T2" fmla="*/ 114 w 127"/>
                  <a:gd name="T3" fmla="*/ 0 h 124"/>
                  <a:gd name="T4" fmla="*/ 127 w 127"/>
                  <a:gd name="T5" fmla="*/ 12 h 124"/>
                  <a:gd name="T6" fmla="*/ 12 w 127"/>
                  <a:gd name="T7" fmla="*/ 124 h 124"/>
                  <a:gd name="T8" fmla="*/ 0 w 127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24">
                    <a:moveTo>
                      <a:pt x="0" y="112"/>
                    </a:moveTo>
                    <a:lnTo>
                      <a:pt x="114" y="0"/>
                    </a:lnTo>
                    <a:lnTo>
                      <a:pt x="127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65">
                <a:extLst>
                  <a:ext uri="{FF2B5EF4-FFF2-40B4-BE49-F238E27FC236}">
                    <a16:creationId xmlns:a16="http://schemas.microsoft.com/office/drawing/2014/main" id="{3BAB3A47-E79E-4E23-8F1E-21DFB1FE3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150" y="773113"/>
                <a:ext cx="201613" cy="196850"/>
              </a:xfrm>
              <a:custGeom>
                <a:avLst/>
                <a:gdLst>
                  <a:gd name="T0" fmla="*/ 12 w 127"/>
                  <a:gd name="T1" fmla="*/ 0 h 124"/>
                  <a:gd name="T2" fmla="*/ 127 w 127"/>
                  <a:gd name="T3" fmla="*/ 112 h 124"/>
                  <a:gd name="T4" fmla="*/ 114 w 127"/>
                  <a:gd name="T5" fmla="*/ 124 h 124"/>
                  <a:gd name="T6" fmla="*/ 0 w 127"/>
                  <a:gd name="T7" fmla="*/ 12 h 124"/>
                  <a:gd name="T8" fmla="*/ 12 w 127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24">
                    <a:moveTo>
                      <a:pt x="12" y="0"/>
                    </a:moveTo>
                    <a:lnTo>
                      <a:pt x="127" y="112"/>
                    </a:lnTo>
                    <a:lnTo>
                      <a:pt x="114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Rectangle 66">
                <a:extLst>
                  <a:ext uri="{FF2B5EF4-FFF2-40B4-BE49-F238E27FC236}">
                    <a16:creationId xmlns:a16="http://schemas.microsoft.com/office/drawing/2014/main" id="{32CCCA76-913B-4C1B-B7AF-696972217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450" y="755650"/>
                <a:ext cx="41275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67">
                <a:extLst>
                  <a:ext uri="{FF2B5EF4-FFF2-40B4-BE49-F238E27FC236}">
                    <a16:creationId xmlns:a16="http://schemas.microsoft.com/office/drawing/2014/main" id="{9FC634EF-BD98-4B75-B015-C777CF10E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5" y="773113"/>
                <a:ext cx="196850" cy="196850"/>
              </a:xfrm>
              <a:custGeom>
                <a:avLst/>
                <a:gdLst>
                  <a:gd name="T0" fmla="*/ 0 w 124"/>
                  <a:gd name="T1" fmla="*/ 112 h 124"/>
                  <a:gd name="T2" fmla="*/ 114 w 124"/>
                  <a:gd name="T3" fmla="*/ 0 h 124"/>
                  <a:gd name="T4" fmla="*/ 124 w 124"/>
                  <a:gd name="T5" fmla="*/ 12 h 124"/>
                  <a:gd name="T6" fmla="*/ 12 w 124"/>
                  <a:gd name="T7" fmla="*/ 124 h 124"/>
                  <a:gd name="T8" fmla="*/ 0 w 124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4">
                    <a:moveTo>
                      <a:pt x="0" y="112"/>
                    </a:moveTo>
                    <a:lnTo>
                      <a:pt x="114" y="0"/>
                    </a:lnTo>
                    <a:lnTo>
                      <a:pt x="124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68">
                <a:extLst>
                  <a:ext uri="{FF2B5EF4-FFF2-40B4-BE49-F238E27FC236}">
                    <a16:creationId xmlns:a16="http://schemas.microsoft.com/office/drawing/2014/main" id="{CF7B8F0E-357B-4827-BF48-F16D5564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5" y="773113"/>
                <a:ext cx="196850" cy="196850"/>
              </a:xfrm>
              <a:custGeom>
                <a:avLst/>
                <a:gdLst>
                  <a:gd name="T0" fmla="*/ 12 w 124"/>
                  <a:gd name="T1" fmla="*/ 0 h 124"/>
                  <a:gd name="T2" fmla="*/ 124 w 124"/>
                  <a:gd name="T3" fmla="*/ 112 h 124"/>
                  <a:gd name="T4" fmla="*/ 114 w 124"/>
                  <a:gd name="T5" fmla="*/ 124 h 124"/>
                  <a:gd name="T6" fmla="*/ 0 w 124"/>
                  <a:gd name="T7" fmla="*/ 12 h 124"/>
                  <a:gd name="T8" fmla="*/ 12 w 124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4">
                    <a:moveTo>
                      <a:pt x="12" y="0"/>
                    </a:moveTo>
                    <a:lnTo>
                      <a:pt x="124" y="112"/>
                    </a:lnTo>
                    <a:lnTo>
                      <a:pt x="114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Rectangle 69">
                <a:extLst>
                  <a:ext uri="{FF2B5EF4-FFF2-40B4-BE49-F238E27FC236}">
                    <a16:creationId xmlns:a16="http://schemas.microsoft.com/office/drawing/2014/main" id="{44DCFE4C-C175-4101-B01A-1F8ED137F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538" y="755650"/>
                <a:ext cx="42863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70">
                <a:extLst>
                  <a:ext uri="{FF2B5EF4-FFF2-40B4-BE49-F238E27FC236}">
                    <a16:creationId xmlns:a16="http://schemas.microsoft.com/office/drawing/2014/main" id="{F83978A6-4909-41F7-BF2F-8C72F0F42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13" y="773113"/>
                <a:ext cx="198438" cy="196850"/>
              </a:xfrm>
              <a:custGeom>
                <a:avLst/>
                <a:gdLst>
                  <a:gd name="T0" fmla="*/ 0 w 125"/>
                  <a:gd name="T1" fmla="*/ 112 h 124"/>
                  <a:gd name="T2" fmla="*/ 112 w 125"/>
                  <a:gd name="T3" fmla="*/ 0 h 124"/>
                  <a:gd name="T4" fmla="*/ 125 w 125"/>
                  <a:gd name="T5" fmla="*/ 12 h 124"/>
                  <a:gd name="T6" fmla="*/ 12 w 125"/>
                  <a:gd name="T7" fmla="*/ 124 h 124"/>
                  <a:gd name="T8" fmla="*/ 0 w 125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0" y="112"/>
                    </a:moveTo>
                    <a:lnTo>
                      <a:pt x="112" y="0"/>
                    </a:lnTo>
                    <a:lnTo>
                      <a:pt x="125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71">
                <a:extLst>
                  <a:ext uri="{FF2B5EF4-FFF2-40B4-BE49-F238E27FC236}">
                    <a16:creationId xmlns:a16="http://schemas.microsoft.com/office/drawing/2014/main" id="{C14229E6-9BC0-4013-8786-C4D179518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13" y="773113"/>
                <a:ext cx="198438" cy="196850"/>
              </a:xfrm>
              <a:custGeom>
                <a:avLst/>
                <a:gdLst>
                  <a:gd name="T0" fmla="*/ 12 w 125"/>
                  <a:gd name="T1" fmla="*/ 0 h 124"/>
                  <a:gd name="T2" fmla="*/ 125 w 125"/>
                  <a:gd name="T3" fmla="*/ 112 h 124"/>
                  <a:gd name="T4" fmla="*/ 112 w 125"/>
                  <a:gd name="T5" fmla="*/ 124 h 124"/>
                  <a:gd name="T6" fmla="*/ 0 w 125"/>
                  <a:gd name="T7" fmla="*/ 12 h 124"/>
                  <a:gd name="T8" fmla="*/ 12 w 125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12" y="0"/>
                    </a:moveTo>
                    <a:lnTo>
                      <a:pt x="125" y="112"/>
                    </a:lnTo>
                    <a:lnTo>
                      <a:pt x="112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Rectangle 72">
                <a:extLst>
                  <a:ext uri="{FF2B5EF4-FFF2-40B4-BE49-F238E27FC236}">
                    <a16:creationId xmlns:a16="http://schemas.microsoft.com/office/drawing/2014/main" id="{1259BF2F-4696-4C8D-B235-AE7EA7F49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950" y="755650"/>
                <a:ext cx="822325" cy="396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Rectangle 73">
                <a:extLst>
                  <a:ext uri="{FF2B5EF4-FFF2-40B4-BE49-F238E27FC236}">
                    <a16:creationId xmlns:a16="http://schemas.microsoft.com/office/drawing/2014/main" id="{950190B1-7B45-459D-8DCD-AA033C361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950" y="950913"/>
                <a:ext cx="822325" cy="444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Rectangle 74">
                <a:extLst>
                  <a:ext uri="{FF2B5EF4-FFF2-40B4-BE49-F238E27FC236}">
                    <a16:creationId xmlns:a16="http://schemas.microsoft.com/office/drawing/2014/main" id="{39952E01-C4F2-4F89-ABD7-D4E4EB7284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350" y="755650"/>
                <a:ext cx="38100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75">
                <a:extLst>
                  <a:ext uri="{FF2B5EF4-FFF2-40B4-BE49-F238E27FC236}">
                    <a16:creationId xmlns:a16="http://schemas.microsoft.com/office/drawing/2014/main" id="{E8D710FE-5796-41C7-BC7B-C0F8B8359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6138" y="773113"/>
                <a:ext cx="198438" cy="196850"/>
              </a:xfrm>
              <a:custGeom>
                <a:avLst/>
                <a:gdLst>
                  <a:gd name="T0" fmla="*/ 0 w 125"/>
                  <a:gd name="T1" fmla="*/ 112 h 124"/>
                  <a:gd name="T2" fmla="*/ 113 w 125"/>
                  <a:gd name="T3" fmla="*/ 0 h 124"/>
                  <a:gd name="T4" fmla="*/ 125 w 125"/>
                  <a:gd name="T5" fmla="*/ 12 h 124"/>
                  <a:gd name="T6" fmla="*/ 10 w 125"/>
                  <a:gd name="T7" fmla="*/ 124 h 124"/>
                  <a:gd name="T8" fmla="*/ 0 w 125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0" y="112"/>
                    </a:moveTo>
                    <a:lnTo>
                      <a:pt x="113" y="0"/>
                    </a:lnTo>
                    <a:lnTo>
                      <a:pt x="125" y="12"/>
                    </a:lnTo>
                    <a:lnTo>
                      <a:pt x="10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76">
                <a:extLst>
                  <a:ext uri="{FF2B5EF4-FFF2-40B4-BE49-F238E27FC236}">
                    <a16:creationId xmlns:a16="http://schemas.microsoft.com/office/drawing/2014/main" id="{C263CFB2-7D68-4040-B455-E09342C74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6138" y="773113"/>
                <a:ext cx="198438" cy="196850"/>
              </a:xfrm>
              <a:custGeom>
                <a:avLst/>
                <a:gdLst>
                  <a:gd name="T0" fmla="*/ 10 w 125"/>
                  <a:gd name="T1" fmla="*/ 0 h 124"/>
                  <a:gd name="T2" fmla="*/ 125 w 125"/>
                  <a:gd name="T3" fmla="*/ 112 h 124"/>
                  <a:gd name="T4" fmla="*/ 113 w 125"/>
                  <a:gd name="T5" fmla="*/ 124 h 124"/>
                  <a:gd name="T6" fmla="*/ 0 w 125"/>
                  <a:gd name="T7" fmla="*/ 12 h 124"/>
                  <a:gd name="T8" fmla="*/ 10 w 125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10" y="0"/>
                    </a:moveTo>
                    <a:lnTo>
                      <a:pt x="125" y="112"/>
                    </a:lnTo>
                    <a:lnTo>
                      <a:pt x="113" y="124"/>
                    </a:lnTo>
                    <a:lnTo>
                      <a:pt x="0" y="1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Rectangle 77">
                <a:extLst>
                  <a:ext uri="{FF2B5EF4-FFF2-40B4-BE49-F238E27FC236}">
                    <a16:creationId xmlns:a16="http://schemas.microsoft.com/office/drawing/2014/main" id="{D8F98E0D-D40B-485B-9280-C34BDA4C2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0263" y="755650"/>
                <a:ext cx="41275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78">
                <a:extLst>
                  <a:ext uri="{FF2B5EF4-FFF2-40B4-BE49-F238E27FC236}">
                    <a16:creationId xmlns:a16="http://schemas.microsoft.com/office/drawing/2014/main" id="{2F81BFD8-A131-4CB0-B5CE-DBA2B4281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638" y="773113"/>
                <a:ext cx="200025" cy="196850"/>
              </a:xfrm>
              <a:custGeom>
                <a:avLst/>
                <a:gdLst>
                  <a:gd name="T0" fmla="*/ 0 w 126"/>
                  <a:gd name="T1" fmla="*/ 112 h 124"/>
                  <a:gd name="T2" fmla="*/ 114 w 126"/>
                  <a:gd name="T3" fmla="*/ 0 h 124"/>
                  <a:gd name="T4" fmla="*/ 126 w 126"/>
                  <a:gd name="T5" fmla="*/ 12 h 124"/>
                  <a:gd name="T6" fmla="*/ 12 w 126"/>
                  <a:gd name="T7" fmla="*/ 124 h 124"/>
                  <a:gd name="T8" fmla="*/ 0 w 126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24">
                    <a:moveTo>
                      <a:pt x="0" y="112"/>
                    </a:moveTo>
                    <a:lnTo>
                      <a:pt x="114" y="0"/>
                    </a:lnTo>
                    <a:lnTo>
                      <a:pt x="126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79">
                <a:extLst>
                  <a:ext uri="{FF2B5EF4-FFF2-40B4-BE49-F238E27FC236}">
                    <a16:creationId xmlns:a16="http://schemas.microsoft.com/office/drawing/2014/main" id="{1699996B-7369-4879-A276-3995A55B9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638" y="773113"/>
                <a:ext cx="200025" cy="196850"/>
              </a:xfrm>
              <a:custGeom>
                <a:avLst/>
                <a:gdLst>
                  <a:gd name="T0" fmla="*/ 12 w 126"/>
                  <a:gd name="T1" fmla="*/ 0 h 124"/>
                  <a:gd name="T2" fmla="*/ 126 w 126"/>
                  <a:gd name="T3" fmla="*/ 112 h 124"/>
                  <a:gd name="T4" fmla="*/ 114 w 126"/>
                  <a:gd name="T5" fmla="*/ 124 h 124"/>
                  <a:gd name="T6" fmla="*/ 0 w 126"/>
                  <a:gd name="T7" fmla="*/ 12 h 124"/>
                  <a:gd name="T8" fmla="*/ 12 w 126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24">
                    <a:moveTo>
                      <a:pt x="12" y="0"/>
                    </a:moveTo>
                    <a:lnTo>
                      <a:pt x="126" y="112"/>
                    </a:lnTo>
                    <a:lnTo>
                      <a:pt x="114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Rectangle 80">
                <a:extLst>
                  <a:ext uri="{FF2B5EF4-FFF2-40B4-BE49-F238E27FC236}">
                    <a16:creationId xmlns:a16="http://schemas.microsoft.com/office/drawing/2014/main" id="{EA94F03A-7CCD-49D7-8436-D9A72A4E4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2938" y="755650"/>
                <a:ext cx="41275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81">
                <a:extLst>
                  <a:ext uri="{FF2B5EF4-FFF2-40B4-BE49-F238E27FC236}">
                    <a16:creationId xmlns:a16="http://schemas.microsoft.com/office/drawing/2014/main" id="{96D73D9E-E06C-4245-9879-F435CCCAB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6725" y="773113"/>
                <a:ext cx="198438" cy="196850"/>
              </a:xfrm>
              <a:custGeom>
                <a:avLst/>
                <a:gdLst>
                  <a:gd name="T0" fmla="*/ 0 w 125"/>
                  <a:gd name="T1" fmla="*/ 112 h 124"/>
                  <a:gd name="T2" fmla="*/ 113 w 125"/>
                  <a:gd name="T3" fmla="*/ 0 h 124"/>
                  <a:gd name="T4" fmla="*/ 125 w 125"/>
                  <a:gd name="T5" fmla="*/ 12 h 124"/>
                  <a:gd name="T6" fmla="*/ 12 w 125"/>
                  <a:gd name="T7" fmla="*/ 124 h 124"/>
                  <a:gd name="T8" fmla="*/ 0 w 125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0" y="112"/>
                    </a:moveTo>
                    <a:lnTo>
                      <a:pt x="113" y="0"/>
                    </a:lnTo>
                    <a:lnTo>
                      <a:pt x="125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82">
                <a:extLst>
                  <a:ext uri="{FF2B5EF4-FFF2-40B4-BE49-F238E27FC236}">
                    <a16:creationId xmlns:a16="http://schemas.microsoft.com/office/drawing/2014/main" id="{C4EAD43D-115E-4F35-AEA8-A9DED05AC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6725" y="773113"/>
                <a:ext cx="198438" cy="196850"/>
              </a:xfrm>
              <a:custGeom>
                <a:avLst/>
                <a:gdLst>
                  <a:gd name="T0" fmla="*/ 12 w 125"/>
                  <a:gd name="T1" fmla="*/ 0 h 124"/>
                  <a:gd name="T2" fmla="*/ 125 w 125"/>
                  <a:gd name="T3" fmla="*/ 112 h 124"/>
                  <a:gd name="T4" fmla="*/ 113 w 125"/>
                  <a:gd name="T5" fmla="*/ 124 h 124"/>
                  <a:gd name="T6" fmla="*/ 0 w 125"/>
                  <a:gd name="T7" fmla="*/ 12 h 124"/>
                  <a:gd name="T8" fmla="*/ 12 w 125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12" y="0"/>
                    </a:moveTo>
                    <a:lnTo>
                      <a:pt x="125" y="112"/>
                    </a:lnTo>
                    <a:lnTo>
                      <a:pt x="113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Rectangle 83">
                <a:extLst>
                  <a:ext uri="{FF2B5EF4-FFF2-40B4-BE49-F238E27FC236}">
                    <a16:creationId xmlns:a16="http://schemas.microsoft.com/office/drawing/2014/main" id="{6368495F-3A65-424E-94C5-26FD6D0C7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025" y="755650"/>
                <a:ext cx="38100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84">
                <a:extLst>
                  <a:ext uri="{FF2B5EF4-FFF2-40B4-BE49-F238E27FC236}">
                    <a16:creationId xmlns:a16="http://schemas.microsoft.com/office/drawing/2014/main" id="{16C4D74C-9D1B-4941-9BA2-91DEBE95C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400" y="773113"/>
                <a:ext cx="196850" cy="196850"/>
              </a:xfrm>
              <a:custGeom>
                <a:avLst/>
                <a:gdLst>
                  <a:gd name="T0" fmla="*/ 0 w 124"/>
                  <a:gd name="T1" fmla="*/ 112 h 124"/>
                  <a:gd name="T2" fmla="*/ 112 w 124"/>
                  <a:gd name="T3" fmla="*/ 0 h 124"/>
                  <a:gd name="T4" fmla="*/ 124 w 124"/>
                  <a:gd name="T5" fmla="*/ 12 h 124"/>
                  <a:gd name="T6" fmla="*/ 12 w 124"/>
                  <a:gd name="T7" fmla="*/ 124 h 124"/>
                  <a:gd name="T8" fmla="*/ 0 w 124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4">
                    <a:moveTo>
                      <a:pt x="0" y="112"/>
                    </a:moveTo>
                    <a:lnTo>
                      <a:pt x="112" y="0"/>
                    </a:lnTo>
                    <a:lnTo>
                      <a:pt x="124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85">
                <a:extLst>
                  <a:ext uri="{FF2B5EF4-FFF2-40B4-BE49-F238E27FC236}">
                    <a16:creationId xmlns:a16="http://schemas.microsoft.com/office/drawing/2014/main" id="{A2BD6457-DE60-4A93-A1EA-450BBB42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400" y="773113"/>
                <a:ext cx="196850" cy="196850"/>
              </a:xfrm>
              <a:custGeom>
                <a:avLst/>
                <a:gdLst>
                  <a:gd name="T0" fmla="*/ 12 w 124"/>
                  <a:gd name="T1" fmla="*/ 0 h 124"/>
                  <a:gd name="T2" fmla="*/ 124 w 124"/>
                  <a:gd name="T3" fmla="*/ 112 h 124"/>
                  <a:gd name="T4" fmla="*/ 112 w 124"/>
                  <a:gd name="T5" fmla="*/ 124 h 124"/>
                  <a:gd name="T6" fmla="*/ 0 w 124"/>
                  <a:gd name="T7" fmla="*/ 12 h 124"/>
                  <a:gd name="T8" fmla="*/ 12 w 124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4">
                    <a:moveTo>
                      <a:pt x="12" y="0"/>
                    </a:moveTo>
                    <a:lnTo>
                      <a:pt x="124" y="112"/>
                    </a:lnTo>
                    <a:lnTo>
                      <a:pt x="112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Rectangle 86">
                <a:extLst>
                  <a:ext uri="{FF2B5EF4-FFF2-40B4-BE49-F238E27FC236}">
                    <a16:creationId xmlns:a16="http://schemas.microsoft.com/office/drawing/2014/main" id="{DB07ED6A-9ED0-4168-85D8-35AE92CDD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950" y="755650"/>
                <a:ext cx="825500" cy="396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87">
                <a:extLst>
                  <a:ext uri="{FF2B5EF4-FFF2-40B4-BE49-F238E27FC236}">
                    <a16:creationId xmlns:a16="http://schemas.microsoft.com/office/drawing/2014/main" id="{E1575004-D83B-4527-97B2-B1AE1F07BB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950913"/>
                <a:ext cx="1379538" cy="44450"/>
              </a:xfrm>
              <a:custGeom>
                <a:avLst/>
                <a:gdLst>
                  <a:gd name="T0" fmla="*/ 869 w 869"/>
                  <a:gd name="T1" fmla="*/ 0 h 28"/>
                  <a:gd name="T2" fmla="*/ 869 w 869"/>
                  <a:gd name="T3" fmla="*/ 28 h 28"/>
                  <a:gd name="T4" fmla="*/ 0 w 869"/>
                  <a:gd name="T5" fmla="*/ 28 h 28"/>
                  <a:gd name="T6" fmla="*/ 0 w 869"/>
                  <a:gd name="T7" fmla="*/ 0 h 28"/>
                  <a:gd name="T8" fmla="*/ 777 w 869"/>
                  <a:gd name="T9" fmla="*/ 0 h 28"/>
                  <a:gd name="T10" fmla="*/ 869 w 86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9" h="28">
                    <a:moveTo>
                      <a:pt x="869" y="0"/>
                    </a:moveTo>
                    <a:lnTo>
                      <a:pt x="869" y="2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777" y="0"/>
                    </a:lnTo>
                    <a:lnTo>
                      <a:pt x="86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88">
                <a:extLst>
                  <a:ext uri="{FF2B5EF4-FFF2-40B4-BE49-F238E27FC236}">
                    <a16:creationId xmlns:a16="http://schemas.microsoft.com/office/drawing/2014/main" id="{E5672822-DB71-44A7-ABC0-DE3C7D219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950913"/>
                <a:ext cx="1379538" cy="44450"/>
              </a:xfrm>
              <a:custGeom>
                <a:avLst/>
                <a:gdLst>
                  <a:gd name="T0" fmla="*/ 869 w 869"/>
                  <a:gd name="T1" fmla="*/ 0 h 28"/>
                  <a:gd name="T2" fmla="*/ 869 w 869"/>
                  <a:gd name="T3" fmla="*/ 28 h 28"/>
                  <a:gd name="T4" fmla="*/ 0 w 869"/>
                  <a:gd name="T5" fmla="*/ 28 h 28"/>
                  <a:gd name="T6" fmla="*/ 0 w 869"/>
                  <a:gd name="T7" fmla="*/ 0 h 28"/>
                  <a:gd name="T8" fmla="*/ 777 w 869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9" h="28">
                    <a:moveTo>
                      <a:pt x="869" y="0"/>
                    </a:moveTo>
                    <a:lnTo>
                      <a:pt x="869" y="2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777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Rectangle 89">
                <a:extLst>
                  <a:ext uri="{FF2B5EF4-FFF2-40B4-BE49-F238E27FC236}">
                    <a16:creationId xmlns:a16="http://schemas.microsoft.com/office/drawing/2014/main" id="{110A42B9-0601-4D22-9600-EBC1263B9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350" y="755650"/>
                <a:ext cx="41275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90">
                <a:extLst>
                  <a:ext uri="{FF2B5EF4-FFF2-40B4-BE49-F238E27FC236}">
                    <a16:creationId xmlns:a16="http://schemas.microsoft.com/office/drawing/2014/main" id="{EBC17303-BC87-4E53-AC0B-4FDC2EB5E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8138" y="773113"/>
                <a:ext cx="198438" cy="196850"/>
              </a:xfrm>
              <a:custGeom>
                <a:avLst/>
                <a:gdLst>
                  <a:gd name="T0" fmla="*/ 0 w 125"/>
                  <a:gd name="T1" fmla="*/ 112 h 124"/>
                  <a:gd name="T2" fmla="*/ 113 w 125"/>
                  <a:gd name="T3" fmla="*/ 0 h 124"/>
                  <a:gd name="T4" fmla="*/ 125 w 125"/>
                  <a:gd name="T5" fmla="*/ 12 h 124"/>
                  <a:gd name="T6" fmla="*/ 12 w 125"/>
                  <a:gd name="T7" fmla="*/ 124 h 124"/>
                  <a:gd name="T8" fmla="*/ 0 w 125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0" y="112"/>
                    </a:moveTo>
                    <a:lnTo>
                      <a:pt x="113" y="0"/>
                    </a:lnTo>
                    <a:lnTo>
                      <a:pt x="125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91">
                <a:extLst>
                  <a:ext uri="{FF2B5EF4-FFF2-40B4-BE49-F238E27FC236}">
                    <a16:creationId xmlns:a16="http://schemas.microsoft.com/office/drawing/2014/main" id="{0011A578-0D3A-4C2D-ACD0-BC0D437BA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8138" y="773113"/>
                <a:ext cx="198438" cy="196850"/>
              </a:xfrm>
              <a:custGeom>
                <a:avLst/>
                <a:gdLst>
                  <a:gd name="T0" fmla="*/ 12 w 125"/>
                  <a:gd name="T1" fmla="*/ 0 h 124"/>
                  <a:gd name="T2" fmla="*/ 125 w 125"/>
                  <a:gd name="T3" fmla="*/ 112 h 124"/>
                  <a:gd name="T4" fmla="*/ 113 w 125"/>
                  <a:gd name="T5" fmla="*/ 124 h 124"/>
                  <a:gd name="T6" fmla="*/ 0 w 125"/>
                  <a:gd name="T7" fmla="*/ 12 h 124"/>
                  <a:gd name="T8" fmla="*/ 12 w 125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4">
                    <a:moveTo>
                      <a:pt x="12" y="0"/>
                    </a:moveTo>
                    <a:lnTo>
                      <a:pt x="125" y="112"/>
                    </a:lnTo>
                    <a:lnTo>
                      <a:pt x="113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Rectangle 92">
                <a:extLst>
                  <a:ext uri="{FF2B5EF4-FFF2-40B4-BE49-F238E27FC236}">
                    <a16:creationId xmlns:a16="http://schemas.microsoft.com/office/drawing/2014/main" id="{52833713-54F6-476F-8DFB-2E01523AC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5438" y="755650"/>
                <a:ext cx="38100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93">
                <a:extLst>
                  <a:ext uri="{FF2B5EF4-FFF2-40B4-BE49-F238E27FC236}">
                    <a16:creationId xmlns:a16="http://schemas.microsoft.com/office/drawing/2014/main" id="{BB6C4516-4E7F-4259-BBAD-7796408A7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813" y="773113"/>
                <a:ext cx="196850" cy="196850"/>
              </a:xfrm>
              <a:custGeom>
                <a:avLst/>
                <a:gdLst>
                  <a:gd name="T0" fmla="*/ 0 w 124"/>
                  <a:gd name="T1" fmla="*/ 112 h 124"/>
                  <a:gd name="T2" fmla="*/ 112 w 124"/>
                  <a:gd name="T3" fmla="*/ 0 h 124"/>
                  <a:gd name="T4" fmla="*/ 124 w 124"/>
                  <a:gd name="T5" fmla="*/ 12 h 124"/>
                  <a:gd name="T6" fmla="*/ 10 w 124"/>
                  <a:gd name="T7" fmla="*/ 124 h 124"/>
                  <a:gd name="T8" fmla="*/ 0 w 124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4">
                    <a:moveTo>
                      <a:pt x="0" y="112"/>
                    </a:moveTo>
                    <a:lnTo>
                      <a:pt x="112" y="0"/>
                    </a:lnTo>
                    <a:lnTo>
                      <a:pt x="124" y="12"/>
                    </a:lnTo>
                    <a:lnTo>
                      <a:pt x="10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94">
                <a:extLst>
                  <a:ext uri="{FF2B5EF4-FFF2-40B4-BE49-F238E27FC236}">
                    <a16:creationId xmlns:a16="http://schemas.microsoft.com/office/drawing/2014/main" id="{221EA2E7-5773-4732-9F4B-D764C9A1D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813" y="773113"/>
                <a:ext cx="196850" cy="196850"/>
              </a:xfrm>
              <a:custGeom>
                <a:avLst/>
                <a:gdLst>
                  <a:gd name="T0" fmla="*/ 10 w 124"/>
                  <a:gd name="T1" fmla="*/ 0 h 124"/>
                  <a:gd name="T2" fmla="*/ 124 w 124"/>
                  <a:gd name="T3" fmla="*/ 112 h 124"/>
                  <a:gd name="T4" fmla="*/ 112 w 124"/>
                  <a:gd name="T5" fmla="*/ 124 h 124"/>
                  <a:gd name="T6" fmla="*/ 0 w 124"/>
                  <a:gd name="T7" fmla="*/ 12 h 124"/>
                  <a:gd name="T8" fmla="*/ 10 w 124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4">
                    <a:moveTo>
                      <a:pt x="10" y="0"/>
                    </a:moveTo>
                    <a:lnTo>
                      <a:pt x="124" y="112"/>
                    </a:lnTo>
                    <a:lnTo>
                      <a:pt x="112" y="124"/>
                    </a:lnTo>
                    <a:lnTo>
                      <a:pt x="0" y="1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Rectangle 95">
                <a:extLst>
                  <a:ext uri="{FF2B5EF4-FFF2-40B4-BE49-F238E27FC236}">
                    <a16:creationId xmlns:a16="http://schemas.microsoft.com/office/drawing/2014/main" id="{00F9B97E-A92A-4DD2-A7AC-0C64AEBE9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938" y="755650"/>
                <a:ext cx="41275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96">
                <a:extLst>
                  <a:ext uri="{FF2B5EF4-FFF2-40B4-BE49-F238E27FC236}">
                    <a16:creationId xmlns:a16="http://schemas.microsoft.com/office/drawing/2014/main" id="{283EE661-E4D8-4191-AAEA-ECF867DEC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8725" y="773113"/>
                <a:ext cx="201613" cy="196850"/>
              </a:xfrm>
              <a:custGeom>
                <a:avLst/>
                <a:gdLst>
                  <a:gd name="T0" fmla="*/ 0 w 127"/>
                  <a:gd name="T1" fmla="*/ 112 h 124"/>
                  <a:gd name="T2" fmla="*/ 115 w 127"/>
                  <a:gd name="T3" fmla="*/ 0 h 124"/>
                  <a:gd name="T4" fmla="*/ 127 w 127"/>
                  <a:gd name="T5" fmla="*/ 12 h 124"/>
                  <a:gd name="T6" fmla="*/ 12 w 127"/>
                  <a:gd name="T7" fmla="*/ 124 h 124"/>
                  <a:gd name="T8" fmla="*/ 0 w 127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24">
                    <a:moveTo>
                      <a:pt x="0" y="112"/>
                    </a:moveTo>
                    <a:lnTo>
                      <a:pt x="115" y="0"/>
                    </a:lnTo>
                    <a:lnTo>
                      <a:pt x="127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97">
                <a:extLst>
                  <a:ext uri="{FF2B5EF4-FFF2-40B4-BE49-F238E27FC236}">
                    <a16:creationId xmlns:a16="http://schemas.microsoft.com/office/drawing/2014/main" id="{5DC8F4E2-E3D6-400C-B69F-C3644D048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8725" y="773113"/>
                <a:ext cx="201613" cy="196850"/>
              </a:xfrm>
              <a:custGeom>
                <a:avLst/>
                <a:gdLst>
                  <a:gd name="T0" fmla="*/ 12 w 127"/>
                  <a:gd name="T1" fmla="*/ 0 h 124"/>
                  <a:gd name="T2" fmla="*/ 127 w 127"/>
                  <a:gd name="T3" fmla="*/ 112 h 124"/>
                  <a:gd name="T4" fmla="*/ 115 w 127"/>
                  <a:gd name="T5" fmla="*/ 124 h 124"/>
                  <a:gd name="T6" fmla="*/ 0 w 127"/>
                  <a:gd name="T7" fmla="*/ 12 h 124"/>
                  <a:gd name="T8" fmla="*/ 12 w 127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24">
                    <a:moveTo>
                      <a:pt x="12" y="0"/>
                    </a:moveTo>
                    <a:lnTo>
                      <a:pt x="127" y="112"/>
                    </a:lnTo>
                    <a:lnTo>
                      <a:pt x="115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Rectangle 98">
                <a:extLst>
                  <a:ext uri="{FF2B5EF4-FFF2-40B4-BE49-F238E27FC236}">
                    <a16:creationId xmlns:a16="http://schemas.microsoft.com/office/drawing/2014/main" id="{C69B31D5-9E26-4D9D-AC70-F15351F4A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6025" y="755650"/>
                <a:ext cx="41275" cy="2301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99">
                <a:extLst>
                  <a:ext uri="{FF2B5EF4-FFF2-40B4-BE49-F238E27FC236}">
                    <a16:creationId xmlns:a16="http://schemas.microsoft.com/office/drawing/2014/main" id="{64A490D2-68C2-484D-82FC-4841C682E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400" y="773113"/>
                <a:ext cx="196850" cy="196850"/>
              </a:xfrm>
              <a:custGeom>
                <a:avLst/>
                <a:gdLst>
                  <a:gd name="T0" fmla="*/ 0 w 124"/>
                  <a:gd name="T1" fmla="*/ 112 h 124"/>
                  <a:gd name="T2" fmla="*/ 112 w 124"/>
                  <a:gd name="T3" fmla="*/ 0 h 124"/>
                  <a:gd name="T4" fmla="*/ 124 w 124"/>
                  <a:gd name="T5" fmla="*/ 12 h 124"/>
                  <a:gd name="T6" fmla="*/ 12 w 124"/>
                  <a:gd name="T7" fmla="*/ 124 h 124"/>
                  <a:gd name="T8" fmla="*/ 0 w 124"/>
                  <a:gd name="T9" fmla="*/ 11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4">
                    <a:moveTo>
                      <a:pt x="0" y="112"/>
                    </a:moveTo>
                    <a:lnTo>
                      <a:pt x="112" y="0"/>
                    </a:lnTo>
                    <a:lnTo>
                      <a:pt x="124" y="12"/>
                    </a:lnTo>
                    <a:lnTo>
                      <a:pt x="12" y="124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100">
                <a:extLst>
                  <a:ext uri="{FF2B5EF4-FFF2-40B4-BE49-F238E27FC236}">
                    <a16:creationId xmlns:a16="http://schemas.microsoft.com/office/drawing/2014/main" id="{141ED229-BA1E-4265-AF3C-72E4C6215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400" y="773113"/>
                <a:ext cx="196850" cy="196850"/>
              </a:xfrm>
              <a:custGeom>
                <a:avLst/>
                <a:gdLst>
                  <a:gd name="T0" fmla="*/ 12 w 124"/>
                  <a:gd name="T1" fmla="*/ 0 h 124"/>
                  <a:gd name="T2" fmla="*/ 124 w 124"/>
                  <a:gd name="T3" fmla="*/ 112 h 124"/>
                  <a:gd name="T4" fmla="*/ 112 w 124"/>
                  <a:gd name="T5" fmla="*/ 124 h 124"/>
                  <a:gd name="T6" fmla="*/ 0 w 124"/>
                  <a:gd name="T7" fmla="*/ 12 h 124"/>
                  <a:gd name="T8" fmla="*/ 12 w 124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4">
                    <a:moveTo>
                      <a:pt x="12" y="0"/>
                    </a:moveTo>
                    <a:lnTo>
                      <a:pt x="124" y="112"/>
                    </a:lnTo>
                    <a:lnTo>
                      <a:pt x="112" y="124"/>
                    </a:lnTo>
                    <a:lnTo>
                      <a:pt x="0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101">
                <a:extLst>
                  <a:ext uri="{FF2B5EF4-FFF2-40B4-BE49-F238E27FC236}">
                    <a16:creationId xmlns:a16="http://schemas.microsoft.com/office/drawing/2014/main" id="{D42C6954-7A16-4F0C-B28E-3F0F7B1B4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628650"/>
                <a:ext cx="652463" cy="474662"/>
              </a:xfrm>
              <a:custGeom>
                <a:avLst/>
                <a:gdLst>
                  <a:gd name="T0" fmla="*/ 205 w 205"/>
                  <a:gd name="T1" fmla="*/ 149 h 149"/>
                  <a:gd name="T2" fmla="*/ 0 w 205"/>
                  <a:gd name="T3" fmla="*/ 149 h 149"/>
                  <a:gd name="T4" fmla="*/ 0 w 205"/>
                  <a:gd name="T5" fmla="*/ 0 h 149"/>
                  <a:gd name="T6" fmla="*/ 125 w 205"/>
                  <a:gd name="T7" fmla="*/ 0 h 149"/>
                  <a:gd name="T8" fmla="*/ 205 w 205"/>
                  <a:gd name="T9" fmla="*/ 67 h 149"/>
                  <a:gd name="T10" fmla="*/ 205 w 205"/>
                  <a:gd name="T11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5" h="149">
                    <a:moveTo>
                      <a:pt x="205" y="149"/>
                    </a:moveTo>
                    <a:cubicBezTo>
                      <a:pt x="0" y="149"/>
                      <a:pt x="0" y="149"/>
                      <a:pt x="0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69" y="0"/>
                      <a:pt x="205" y="30"/>
                      <a:pt x="205" y="67"/>
                    </a:cubicBezTo>
                    <a:lnTo>
                      <a:pt x="205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Rectangle 102">
                <a:extLst>
                  <a:ext uri="{FF2B5EF4-FFF2-40B4-BE49-F238E27FC236}">
                    <a16:creationId xmlns:a16="http://schemas.microsoft.com/office/drawing/2014/main" id="{F3AD978E-324E-49F0-B1D7-047B26D8E2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538" y="698500"/>
                <a:ext cx="219075" cy="4905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103">
                <a:extLst>
                  <a:ext uri="{FF2B5EF4-FFF2-40B4-BE49-F238E27FC236}">
                    <a16:creationId xmlns:a16="http://schemas.microsoft.com/office/drawing/2014/main" id="{97F5A935-9410-47A6-95D8-50724D54C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163" y="1588"/>
                <a:ext cx="3952875" cy="977900"/>
              </a:xfrm>
              <a:custGeom>
                <a:avLst/>
                <a:gdLst>
                  <a:gd name="T0" fmla="*/ 2474 w 2490"/>
                  <a:gd name="T1" fmla="*/ 616 h 616"/>
                  <a:gd name="T2" fmla="*/ 580 w 2490"/>
                  <a:gd name="T3" fmla="*/ 48 h 616"/>
                  <a:gd name="T4" fmla="*/ 28 w 2490"/>
                  <a:gd name="T5" fmla="*/ 469 h 616"/>
                  <a:gd name="T6" fmla="*/ 0 w 2490"/>
                  <a:gd name="T7" fmla="*/ 437 h 616"/>
                  <a:gd name="T8" fmla="*/ 572 w 2490"/>
                  <a:gd name="T9" fmla="*/ 0 h 616"/>
                  <a:gd name="T10" fmla="*/ 2490 w 2490"/>
                  <a:gd name="T11" fmla="*/ 578 h 616"/>
                  <a:gd name="T12" fmla="*/ 2474 w 2490"/>
                  <a:gd name="T13" fmla="*/ 616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0" h="616">
                    <a:moveTo>
                      <a:pt x="2474" y="616"/>
                    </a:moveTo>
                    <a:lnTo>
                      <a:pt x="580" y="48"/>
                    </a:lnTo>
                    <a:lnTo>
                      <a:pt x="28" y="469"/>
                    </a:lnTo>
                    <a:lnTo>
                      <a:pt x="0" y="437"/>
                    </a:lnTo>
                    <a:lnTo>
                      <a:pt x="572" y="0"/>
                    </a:lnTo>
                    <a:lnTo>
                      <a:pt x="2490" y="578"/>
                    </a:lnTo>
                    <a:lnTo>
                      <a:pt x="247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Rectangle 107">
                <a:extLst>
                  <a:ext uri="{FF2B5EF4-FFF2-40B4-BE49-F238E27FC236}">
                    <a16:creationId xmlns:a16="http://schemas.microsoft.com/office/drawing/2014/main" id="{8ECF0772-4308-4AFD-A8DF-774B1134E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4825" y="752475"/>
                <a:ext cx="771525" cy="365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108">
                <a:extLst>
                  <a:ext uri="{FF2B5EF4-FFF2-40B4-BE49-F238E27FC236}">
                    <a16:creationId xmlns:a16="http://schemas.microsoft.com/office/drawing/2014/main" id="{0711071D-15D6-4ECB-AF41-40C68CBCC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900113"/>
                <a:ext cx="1287463" cy="88900"/>
              </a:xfrm>
              <a:custGeom>
                <a:avLst/>
                <a:gdLst>
                  <a:gd name="T0" fmla="*/ 0 w 811"/>
                  <a:gd name="T1" fmla="*/ 56 h 56"/>
                  <a:gd name="T2" fmla="*/ 0 w 811"/>
                  <a:gd name="T3" fmla="*/ 30 h 56"/>
                  <a:gd name="T4" fmla="*/ 725 w 811"/>
                  <a:gd name="T5" fmla="*/ 30 h 56"/>
                  <a:gd name="T6" fmla="*/ 735 w 811"/>
                  <a:gd name="T7" fmla="*/ 0 h 56"/>
                  <a:gd name="T8" fmla="*/ 811 w 811"/>
                  <a:gd name="T9" fmla="*/ 30 h 56"/>
                  <a:gd name="T10" fmla="*/ 811 w 811"/>
                  <a:gd name="T11" fmla="*/ 56 h 56"/>
                  <a:gd name="T12" fmla="*/ 0 w 811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1" h="56">
                    <a:moveTo>
                      <a:pt x="0" y="56"/>
                    </a:moveTo>
                    <a:lnTo>
                      <a:pt x="0" y="30"/>
                    </a:lnTo>
                    <a:lnTo>
                      <a:pt x="725" y="30"/>
                    </a:lnTo>
                    <a:lnTo>
                      <a:pt x="735" y="0"/>
                    </a:lnTo>
                    <a:lnTo>
                      <a:pt x="811" y="30"/>
                    </a:lnTo>
                    <a:lnTo>
                      <a:pt x="811" y="56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Rectangle 109">
                <a:extLst>
                  <a:ext uri="{FF2B5EF4-FFF2-40B4-BE49-F238E27FC236}">
                    <a16:creationId xmlns:a16="http://schemas.microsoft.com/office/drawing/2014/main" id="{CF08DCE5-A930-4B87-AF44-BD22791D6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1425" y="752475"/>
                <a:ext cx="34925" cy="214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Rectangle 110">
                <a:extLst>
                  <a:ext uri="{FF2B5EF4-FFF2-40B4-BE49-F238E27FC236}">
                    <a16:creationId xmlns:a16="http://schemas.microsoft.com/office/drawing/2014/main" id="{75C3B032-88CF-4D3D-AAAA-153458EB3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9700" y="820738"/>
                <a:ext cx="38100" cy="1333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111">
                <a:extLst>
                  <a:ext uri="{FF2B5EF4-FFF2-40B4-BE49-F238E27FC236}">
                    <a16:creationId xmlns:a16="http://schemas.microsoft.com/office/drawing/2014/main" id="{6833B167-01F8-4A36-8A52-A4CE7159C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738" y="768350"/>
                <a:ext cx="185738" cy="185737"/>
              </a:xfrm>
              <a:custGeom>
                <a:avLst/>
                <a:gdLst>
                  <a:gd name="T0" fmla="*/ 0 w 117"/>
                  <a:gd name="T1" fmla="*/ 105 h 117"/>
                  <a:gd name="T2" fmla="*/ 107 w 117"/>
                  <a:gd name="T3" fmla="*/ 0 h 117"/>
                  <a:gd name="T4" fmla="*/ 117 w 117"/>
                  <a:gd name="T5" fmla="*/ 11 h 117"/>
                  <a:gd name="T6" fmla="*/ 12 w 117"/>
                  <a:gd name="T7" fmla="*/ 117 h 117"/>
                  <a:gd name="T8" fmla="*/ 0 w 117"/>
                  <a:gd name="T9" fmla="*/ 105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17">
                    <a:moveTo>
                      <a:pt x="0" y="105"/>
                    </a:moveTo>
                    <a:lnTo>
                      <a:pt x="107" y="0"/>
                    </a:lnTo>
                    <a:lnTo>
                      <a:pt x="117" y="11"/>
                    </a:lnTo>
                    <a:lnTo>
                      <a:pt x="12" y="117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112">
                <a:extLst>
                  <a:ext uri="{FF2B5EF4-FFF2-40B4-BE49-F238E27FC236}">
                    <a16:creationId xmlns:a16="http://schemas.microsoft.com/office/drawing/2014/main" id="{87054966-C811-464C-9A5E-023B598FA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300" y="814388"/>
                <a:ext cx="142875" cy="139700"/>
              </a:xfrm>
              <a:custGeom>
                <a:avLst/>
                <a:gdLst>
                  <a:gd name="T0" fmla="*/ 0 w 90"/>
                  <a:gd name="T1" fmla="*/ 78 h 88"/>
                  <a:gd name="T2" fmla="*/ 78 w 90"/>
                  <a:gd name="T3" fmla="*/ 0 h 88"/>
                  <a:gd name="T4" fmla="*/ 90 w 90"/>
                  <a:gd name="T5" fmla="*/ 10 h 88"/>
                  <a:gd name="T6" fmla="*/ 12 w 90"/>
                  <a:gd name="T7" fmla="*/ 88 h 88"/>
                  <a:gd name="T8" fmla="*/ 0 w 90"/>
                  <a:gd name="T9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8">
                    <a:moveTo>
                      <a:pt x="0" y="78"/>
                    </a:moveTo>
                    <a:lnTo>
                      <a:pt x="78" y="0"/>
                    </a:lnTo>
                    <a:lnTo>
                      <a:pt x="90" y="10"/>
                    </a:lnTo>
                    <a:lnTo>
                      <a:pt x="12" y="88"/>
                    </a:ln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113">
                <a:extLst>
                  <a:ext uri="{FF2B5EF4-FFF2-40B4-BE49-F238E27FC236}">
                    <a16:creationId xmlns:a16="http://schemas.microsoft.com/office/drawing/2014/main" id="{7226A86A-4F0E-4F61-BD1B-E1D767E0C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738" y="768350"/>
                <a:ext cx="185738" cy="185737"/>
              </a:xfrm>
              <a:custGeom>
                <a:avLst/>
                <a:gdLst>
                  <a:gd name="T0" fmla="*/ 12 w 117"/>
                  <a:gd name="T1" fmla="*/ 0 h 117"/>
                  <a:gd name="T2" fmla="*/ 117 w 117"/>
                  <a:gd name="T3" fmla="*/ 105 h 117"/>
                  <a:gd name="T4" fmla="*/ 107 w 117"/>
                  <a:gd name="T5" fmla="*/ 117 h 117"/>
                  <a:gd name="T6" fmla="*/ 0 w 117"/>
                  <a:gd name="T7" fmla="*/ 11 h 117"/>
                  <a:gd name="T8" fmla="*/ 12 w 117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17">
                    <a:moveTo>
                      <a:pt x="12" y="0"/>
                    </a:moveTo>
                    <a:lnTo>
                      <a:pt x="117" y="105"/>
                    </a:lnTo>
                    <a:lnTo>
                      <a:pt x="107" y="117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Rectangle 114">
                <a:extLst>
                  <a:ext uri="{FF2B5EF4-FFF2-40B4-BE49-F238E27FC236}">
                    <a16:creationId xmlns:a16="http://schemas.microsoft.com/office/drawing/2014/main" id="{63972C0D-8EF9-45B7-AA2C-C5F793D50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2038" y="752475"/>
                <a:ext cx="38100" cy="214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115">
                <a:extLst>
                  <a:ext uri="{FF2B5EF4-FFF2-40B4-BE49-F238E27FC236}">
                    <a16:creationId xmlns:a16="http://schemas.microsoft.com/office/drawing/2014/main" id="{146285A2-33C3-4B32-915A-3315D6AB7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113" y="768350"/>
                <a:ext cx="184150" cy="185737"/>
              </a:xfrm>
              <a:custGeom>
                <a:avLst/>
                <a:gdLst>
                  <a:gd name="T0" fmla="*/ 0 w 116"/>
                  <a:gd name="T1" fmla="*/ 105 h 117"/>
                  <a:gd name="T2" fmla="*/ 104 w 116"/>
                  <a:gd name="T3" fmla="*/ 0 h 117"/>
                  <a:gd name="T4" fmla="*/ 116 w 116"/>
                  <a:gd name="T5" fmla="*/ 11 h 117"/>
                  <a:gd name="T6" fmla="*/ 10 w 116"/>
                  <a:gd name="T7" fmla="*/ 117 h 117"/>
                  <a:gd name="T8" fmla="*/ 0 w 116"/>
                  <a:gd name="T9" fmla="*/ 105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0" y="105"/>
                    </a:moveTo>
                    <a:lnTo>
                      <a:pt x="104" y="0"/>
                    </a:lnTo>
                    <a:lnTo>
                      <a:pt x="116" y="11"/>
                    </a:lnTo>
                    <a:lnTo>
                      <a:pt x="10" y="117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116">
                <a:extLst>
                  <a:ext uri="{FF2B5EF4-FFF2-40B4-BE49-F238E27FC236}">
                    <a16:creationId xmlns:a16="http://schemas.microsoft.com/office/drawing/2014/main" id="{D17B0517-30F5-4FBD-9DFE-1AF051CAB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113" y="768350"/>
                <a:ext cx="184150" cy="185737"/>
              </a:xfrm>
              <a:custGeom>
                <a:avLst/>
                <a:gdLst>
                  <a:gd name="T0" fmla="*/ 10 w 116"/>
                  <a:gd name="T1" fmla="*/ 0 h 117"/>
                  <a:gd name="T2" fmla="*/ 116 w 116"/>
                  <a:gd name="T3" fmla="*/ 105 h 117"/>
                  <a:gd name="T4" fmla="*/ 104 w 116"/>
                  <a:gd name="T5" fmla="*/ 117 h 117"/>
                  <a:gd name="T6" fmla="*/ 0 w 116"/>
                  <a:gd name="T7" fmla="*/ 11 h 117"/>
                  <a:gd name="T8" fmla="*/ 10 w 11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10" y="0"/>
                    </a:moveTo>
                    <a:lnTo>
                      <a:pt x="116" y="105"/>
                    </a:lnTo>
                    <a:lnTo>
                      <a:pt x="104" y="117"/>
                    </a:lnTo>
                    <a:lnTo>
                      <a:pt x="0" y="1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Rectangle 117">
                <a:extLst>
                  <a:ext uri="{FF2B5EF4-FFF2-40B4-BE49-F238E27FC236}">
                    <a16:creationId xmlns:a16="http://schemas.microsoft.com/office/drawing/2014/main" id="{6D7CB2B9-807D-43E2-99FB-E9CF5E345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7413" y="752475"/>
                <a:ext cx="38100" cy="214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118">
                <a:extLst>
                  <a:ext uri="{FF2B5EF4-FFF2-40B4-BE49-F238E27FC236}">
                    <a16:creationId xmlns:a16="http://schemas.microsoft.com/office/drawing/2014/main" id="{B348CC20-A589-41F0-9DCE-C8FF85061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0725" y="768350"/>
                <a:ext cx="188913" cy="185737"/>
              </a:xfrm>
              <a:custGeom>
                <a:avLst/>
                <a:gdLst>
                  <a:gd name="T0" fmla="*/ 0 w 119"/>
                  <a:gd name="T1" fmla="*/ 105 h 117"/>
                  <a:gd name="T2" fmla="*/ 107 w 119"/>
                  <a:gd name="T3" fmla="*/ 0 h 117"/>
                  <a:gd name="T4" fmla="*/ 119 w 119"/>
                  <a:gd name="T5" fmla="*/ 11 h 117"/>
                  <a:gd name="T6" fmla="*/ 12 w 119"/>
                  <a:gd name="T7" fmla="*/ 117 h 117"/>
                  <a:gd name="T8" fmla="*/ 0 w 119"/>
                  <a:gd name="T9" fmla="*/ 105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7">
                    <a:moveTo>
                      <a:pt x="0" y="105"/>
                    </a:moveTo>
                    <a:lnTo>
                      <a:pt x="107" y="0"/>
                    </a:lnTo>
                    <a:lnTo>
                      <a:pt x="119" y="11"/>
                    </a:lnTo>
                    <a:lnTo>
                      <a:pt x="12" y="117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119">
                <a:extLst>
                  <a:ext uri="{FF2B5EF4-FFF2-40B4-BE49-F238E27FC236}">
                    <a16:creationId xmlns:a16="http://schemas.microsoft.com/office/drawing/2014/main" id="{7F19F79B-1A0A-464F-98BA-D309954DA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0725" y="768350"/>
                <a:ext cx="188913" cy="185737"/>
              </a:xfrm>
              <a:custGeom>
                <a:avLst/>
                <a:gdLst>
                  <a:gd name="T0" fmla="*/ 12 w 119"/>
                  <a:gd name="T1" fmla="*/ 0 h 117"/>
                  <a:gd name="T2" fmla="*/ 119 w 119"/>
                  <a:gd name="T3" fmla="*/ 105 h 117"/>
                  <a:gd name="T4" fmla="*/ 107 w 119"/>
                  <a:gd name="T5" fmla="*/ 117 h 117"/>
                  <a:gd name="T6" fmla="*/ 0 w 119"/>
                  <a:gd name="T7" fmla="*/ 11 h 117"/>
                  <a:gd name="T8" fmla="*/ 12 w 11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7">
                    <a:moveTo>
                      <a:pt x="12" y="0"/>
                    </a:moveTo>
                    <a:lnTo>
                      <a:pt x="119" y="105"/>
                    </a:lnTo>
                    <a:lnTo>
                      <a:pt x="107" y="117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Rectangle 120">
                <a:extLst>
                  <a:ext uri="{FF2B5EF4-FFF2-40B4-BE49-F238E27FC236}">
                    <a16:creationId xmlns:a16="http://schemas.microsoft.com/office/drawing/2014/main" id="{AF966DBC-C9DD-48A2-B893-55D2011B7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200" y="752475"/>
                <a:ext cx="34925" cy="214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121">
                <a:extLst>
                  <a:ext uri="{FF2B5EF4-FFF2-40B4-BE49-F238E27FC236}">
                    <a16:creationId xmlns:a16="http://schemas.microsoft.com/office/drawing/2014/main" id="{2F6091D2-3812-4336-9FE0-6E5BDA04F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100" y="768350"/>
                <a:ext cx="184150" cy="185737"/>
              </a:xfrm>
              <a:custGeom>
                <a:avLst/>
                <a:gdLst>
                  <a:gd name="T0" fmla="*/ 0 w 116"/>
                  <a:gd name="T1" fmla="*/ 105 h 117"/>
                  <a:gd name="T2" fmla="*/ 106 w 116"/>
                  <a:gd name="T3" fmla="*/ 0 h 117"/>
                  <a:gd name="T4" fmla="*/ 116 w 116"/>
                  <a:gd name="T5" fmla="*/ 11 h 117"/>
                  <a:gd name="T6" fmla="*/ 12 w 116"/>
                  <a:gd name="T7" fmla="*/ 117 h 117"/>
                  <a:gd name="T8" fmla="*/ 0 w 116"/>
                  <a:gd name="T9" fmla="*/ 105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0" y="105"/>
                    </a:moveTo>
                    <a:lnTo>
                      <a:pt x="106" y="0"/>
                    </a:lnTo>
                    <a:lnTo>
                      <a:pt x="116" y="11"/>
                    </a:lnTo>
                    <a:lnTo>
                      <a:pt x="12" y="117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122">
                <a:extLst>
                  <a:ext uri="{FF2B5EF4-FFF2-40B4-BE49-F238E27FC236}">
                    <a16:creationId xmlns:a16="http://schemas.microsoft.com/office/drawing/2014/main" id="{BA648C7F-D25E-40AC-BE14-85E0CF0A2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100" y="768350"/>
                <a:ext cx="184150" cy="185737"/>
              </a:xfrm>
              <a:custGeom>
                <a:avLst/>
                <a:gdLst>
                  <a:gd name="T0" fmla="*/ 12 w 116"/>
                  <a:gd name="T1" fmla="*/ 0 h 117"/>
                  <a:gd name="T2" fmla="*/ 116 w 116"/>
                  <a:gd name="T3" fmla="*/ 105 h 117"/>
                  <a:gd name="T4" fmla="*/ 106 w 116"/>
                  <a:gd name="T5" fmla="*/ 117 h 117"/>
                  <a:gd name="T6" fmla="*/ 0 w 116"/>
                  <a:gd name="T7" fmla="*/ 11 h 117"/>
                  <a:gd name="T8" fmla="*/ 12 w 11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12" y="0"/>
                    </a:moveTo>
                    <a:lnTo>
                      <a:pt x="116" y="105"/>
                    </a:lnTo>
                    <a:lnTo>
                      <a:pt x="106" y="117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125">
                <a:extLst>
                  <a:ext uri="{FF2B5EF4-FFF2-40B4-BE49-F238E27FC236}">
                    <a16:creationId xmlns:a16="http://schemas.microsoft.com/office/drawing/2014/main" id="{AFF62C97-B836-4748-8FFE-2509183F3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475" y="4430713"/>
                <a:ext cx="1154113" cy="207962"/>
              </a:xfrm>
              <a:custGeom>
                <a:avLst/>
                <a:gdLst>
                  <a:gd name="T0" fmla="*/ 362 w 362"/>
                  <a:gd name="T1" fmla="*/ 31 h 65"/>
                  <a:gd name="T2" fmla="*/ 362 w 362"/>
                  <a:gd name="T3" fmla="*/ 65 h 65"/>
                  <a:gd name="T4" fmla="*/ 0 w 362"/>
                  <a:gd name="T5" fmla="*/ 65 h 65"/>
                  <a:gd name="T6" fmla="*/ 0 w 362"/>
                  <a:gd name="T7" fmla="*/ 31 h 65"/>
                  <a:gd name="T8" fmla="*/ 30 w 362"/>
                  <a:gd name="T9" fmla="*/ 0 h 65"/>
                  <a:gd name="T10" fmla="*/ 332 w 362"/>
                  <a:gd name="T11" fmla="*/ 0 h 65"/>
                  <a:gd name="T12" fmla="*/ 362 w 362"/>
                  <a:gd name="T13" fmla="*/ 3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2" h="65">
                    <a:moveTo>
                      <a:pt x="362" y="31"/>
                    </a:moveTo>
                    <a:cubicBezTo>
                      <a:pt x="362" y="65"/>
                      <a:pt x="362" y="65"/>
                      <a:pt x="362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4"/>
                      <a:pt x="13" y="0"/>
                      <a:pt x="30" y="0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9" y="0"/>
                      <a:pt x="362" y="14"/>
                      <a:pt x="362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6" name="Group 303">
              <a:extLst>
                <a:ext uri="{FF2B5EF4-FFF2-40B4-BE49-F238E27FC236}">
                  <a16:creationId xmlns:a16="http://schemas.microsoft.com/office/drawing/2014/main" id="{0AAF1BEE-B76C-441B-B80A-A4A5E13CC471}"/>
                </a:ext>
              </a:extLst>
            </p:cNvPr>
            <p:cNvGrpSpPr/>
            <p:nvPr/>
          </p:nvGrpSpPr>
          <p:grpSpPr>
            <a:xfrm>
              <a:off x="4250672" y="757181"/>
              <a:ext cx="1103077" cy="4067578"/>
              <a:chOff x="9604638" y="-3280047"/>
              <a:chExt cx="1600255" cy="5900911"/>
            </a:xfrm>
          </p:grpSpPr>
          <p:grpSp>
            <p:nvGrpSpPr>
              <p:cNvPr id="137" name="Group 304">
                <a:extLst>
                  <a:ext uri="{FF2B5EF4-FFF2-40B4-BE49-F238E27FC236}">
                    <a16:creationId xmlns:a16="http://schemas.microsoft.com/office/drawing/2014/main" id="{8FDC0514-F66C-4FCC-B25F-89BE23A43A41}"/>
                  </a:ext>
                </a:extLst>
              </p:cNvPr>
              <p:cNvGrpSpPr/>
              <p:nvPr/>
            </p:nvGrpSpPr>
            <p:grpSpPr>
              <a:xfrm>
                <a:off x="10090815" y="-3280047"/>
                <a:ext cx="455613" cy="4540251"/>
                <a:chOff x="2149974" y="-3713177"/>
                <a:chExt cx="455613" cy="4540251"/>
              </a:xfrm>
            </p:grpSpPr>
            <p:sp>
              <p:nvSpPr>
                <p:cNvPr id="313" name="Freeform 6">
                  <a:extLst>
                    <a:ext uri="{FF2B5EF4-FFF2-40B4-BE49-F238E27FC236}">
                      <a16:creationId xmlns:a16="http://schemas.microsoft.com/office/drawing/2014/main" id="{E6402946-3540-4345-B212-C30299BE2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9974" y="-3713177"/>
                  <a:ext cx="377825" cy="3998913"/>
                </a:xfrm>
                <a:custGeom>
                  <a:avLst/>
                  <a:gdLst>
                    <a:gd name="T0" fmla="*/ 203 w 238"/>
                    <a:gd name="T1" fmla="*/ 38 h 2519"/>
                    <a:gd name="T2" fmla="*/ 193 w 238"/>
                    <a:gd name="T3" fmla="*/ 2487 h 2519"/>
                    <a:gd name="T4" fmla="*/ 111 w 238"/>
                    <a:gd name="T5" fmla="*/ 2487 h 2519"/>
                    <a:gd name="T6" fmla="*/ 35 w 238"/>
                    <a:gd name="T7" fmla="*/ 6 h 2519"/>
                    <a:gd name="T8" fmla="*/ 0 w 238"/>
                    <a:gd name="T9" fmla="*/ 0 h 2519"/>
                    <a:gd name="T10" fmla="*/ 76 w 238"/>
                    <a:gd name="T11" fmla="*/ 2503 h 2519"/>
                    <a:gd name="T12" fmla="*/ 76 w 238"/>
                    <a:gd name="T13" fmla="*/ 2519 h 2519"/>
                    <a:gd name="T14" fmla="*/ 225 w 238"/>
                    <a:gd name="T15" fmla="*/ 2519 h 2519"/>
                    <a:gd name="T16" fmla="*/ 238 w 238"/>
                    <a:gd name="T17" fmla="*/ 38 h 2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8" h="2519">
                      <a:moveTo>
                        <a:pt x="203" y="38"/>
                      </a:moveTo>
                      <a:lnTo>
                        <a:pt x="193" y="2487"/>
                      </a:lnTo>
                      <a:lnTo>
                        <a:pt x="111" y="2487"/>
                      </a:lnTo>
                      <a:lnTo>
                        <a:pt x="35" y="6"/>
                      </a:lnTo>
                      <a:lnTo>
                        <a:pt x="0" y="0"/>
                      </a:lnTo>
                      <a:lnTo>
                        <a:pt x="76" y="2503"/>
                      </a:lnTo>
                      <a:lnTo>
                        <a:pt x="76" y="2519"/>
                      </a:lnTo>
                      <a:lnTo>
                        <a:pt x="225" y="2519"/>
                      </a:lnTo>
                      <a:lnTo>
                        <a:pt x="238" y="38"/>
                      </a:ln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7">
                  <a:extLst>
                    <a:ext uri="{FF2B5EF4-FFF2-40B4-BE49-F238E27FC236}">
                      <a16:creationId xmlns:a16="http://schemas.microsoft.com/office/drawing/2014/main" id="{C8163F68-E198-4304-901A-AD82AAE6A1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9199" y="488936"/>
                  <a:ext cx="303213" cy="338138"/>
                </a:xfrm>
                <a:custGeom>
                  <a:avLst/>
                  <a:gdLst>
                    <a:gd name="T0" fmla="*/ 29 w 93"/>
                    <a:gd name="T1" fmla="*/ 2 h 106"/>
                    <a:gd name="T2" fmla="*/ 24 w 93"/>
                    <a:gd name="T3" fmla="*/ 2 h 106"/>
                    <a:gd name="T4" fmla="*/ 2 w 93"/>
                    <a:gd name="T5" fmla="*/ 51 h 106"/>
                    <a:gd name="T6" fmla="*/ 32 w 93"/>
                    <a:gd name="T7" fmla="*/ 100 h 106"/>
                    <a:gd name="T8" fmla="*/ 84 w 93"/>
                    <a:gd name="T9" fmla="*/ 86 h 106"/>
                    <a:gd name="T10" fmla="*/ 86 w 93"/>
                    <a:gd name="T11" fmla="*/ 46 h 106"/>
                    <a:gd name="T12" fmla="*/ 86 w 93"/>
                    <a:gd name="T13" fmla="*/ 43 h 106"/>
                    <a:gd name="T14" fmla="*/ 86 w 93"/>
                    <a:gd name="T15" fmla="*/ 40 h 106"/>
                    <a:gd name="T16" fmla="*/ 84 w 93"/>
                    <a:gd name="T17" fmla="*/ 31 h 106"/>
                    <a:gd name="T18" fmla="*/ 77 w 93"/>
                    <a:gd name="T19" fmla="*/ 32 h 106"/>
                    <a:gd name="T20" fmla="*/ 77 w 93"/>
                    <a:gd name="T21" fmla="*/ 39 h 106"/>
                    <a:gd name="T22" fmla="*/ 77 w 93"/>
                    <a:gd name="T23" fmla="*/ 42 h 106"/>
                    <a:gd name="T24" fmla="*/ 71 w 93"/>
                    <a:gd name="T25" fmla="*/ 65 h 106"/>
                    <a:gd name="T26" fmla="*/ 40 w 93"/>
                    <a:gd name="T27" fmla="*/ 63 h 106"/>
                    <a:gd name="T28" fmla="*/ 49 w 93"/>
                    <a:gd name="T29" fmla="*/ 27 h 106"/>
                    <a:gd name="T30" fmla="*/ 49 w 93"/>
                    <a:gd name="T31" fmla="*/ 23 h 106"/>
                    <a:gd name="T32" fmla="*/ 29 w 93"/>
                    <a:gd name="T33" fmla="*/ 2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3" h="106">
                      <a:moveTo>
                        <a:pt x="29" y="2"/>
                      </a:moveTo>
                      <a:cubicBezTo>
                        <a:pt x="28" y="0"/>
                        <a:pt x="25" y="0"/>
                        <a:pt x="24" y="2"/>
                      </a:cubicBezTo>
                      <a:cubicBezTo>
                        <a:pt x="18" y="10"/>
                        <a:pt x="4" y="30"/>
                        <a:pt x="2" y="51"/>
                      </a:cubicBezTo>
                      <a:cubicBezTo>
                        <a:pt x="0" y="71"/>
                        <a:pt x="10" y="93"/>
                        <a:pt x="32" y="100"/>
                      </a:cubicBezTo>
                      <a:cubicBezTo>
                        <a:pt x="51" y="106"/>
                        <a:pt x="76" y="101"/>
                        <a:pt x="84" y="86"/>
                      </a:cubicBezTo>
                      <a:cubicBezTo>
                        <a:pt x="93" y="69"/>
                        <a:pt x="87" y="52"/>
                        <a:pt x="86" y="46"/>
                      </a:cubicBezTo>
                      <a:cubicBezTo>
                        <a:pt x="86" y="45"/>
                        <a:pt x="86" y="44"/>
                        <a:pt x="86" y="43"/>
                      </a:cubicBezTo>
                      <a:cubicBezTo>
                        <a:pt x="86" y="42"/>
                        <a:pt x="86" y="41"/>
                        <a:pt x="86" y="40"/>
                      </a:cubicBezTo>
                      <a:cubicBezTo>
                        <a:pt x="85" y="38"/>
                        <a:pt x="85" y="34"/>
                        <a:pt x="84" y="31"/>
                      </a:cubicBezTo>
                      <a:cubicBezTo>
                        <a:pt x="83" y="27"/>
                        <a:pt x="77" y="28"/>
                        <a:pt x="77" y="32"/>
                      </a:cubicBezTo>
                      <a:cubicBezTo>
                        <a:pt x="77" y="35"/>
                        <a:pt x="77" y="38"/>
                        <a:pt x="77" y="39"/>
                      </a:cubicBezTo>
                      <a:cubicBezTo>
                        <a:pt x="77" y="40"/>
                        <a:pt x="77" y="41"/>
                        <a:pt x="77" y="42"/>
                      </a:cubicBezTo>
                      <a:cubicBezTo>
                        <a:pt x="76" y="50"/>
                        <a:pt x="74" y="60"/>
                        <a:pt x="71" y="65"/>
                      </a:cubicBezTo>
                      <a:cubicBezTo>
                        <a:pt x="65" y="75"/>
                        <a:pt x="44" y="74"/>
                        <a:pt x="40" y="63"/>
                      </a:cubicBezTo>
                      <a:cubicBezTo>
                        <a:pt x="36" y="52"/>
                        <a:pt x="45" y="34"/>
                        <a:pt x="49" y="27"/>
                      </a:cubicBezTo>
                      <a:cubicBezTo>
                        <a:pt x="50" y="26"/>
                        <a:pt x="50" y="24"/>
                        <a:pt x="49" y="23"/>
                      </a:cubicBezTo>
                      <a:lnTo>
                        <a:pt x="29" y="2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8">
                  <a:extLst>
                    <a:ext uri="{FF2B5EF4-FFF2-40B4-BE49-F238E27FC236}">
                      <a16:creationId xmlns:a16="http://schemas.microsoft.com/office/drawing/2014/main" id="{46D292F1-A608-4E2B-9D26-C7C46910C3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1724" y="101586"/>
                  <a:ext cx="423863" cy="490538"/>
                </a:xfrm>
                <a:custGeom>
                  <a:avLst/>
                  <a:gdLst>
                    <a:gd name="T0" fmla="*/ 114 w 130"/>
                    <a:gd name="T1" fmla="*/ 11 h 154"/>
                    <a:gd name="T2" fmla="*/ 91 w 130"/>
                    <a:gd name="T3" fmla="*/ 0 h 154"/>
                    <a:gd name="T4" fmla="*/ 65 w 130"/>
                    <a:gd name="T5" fmla="*/ 0 h 154"/>
                    <a:gd name="T6" fmla="*/ 39 w 130"/>
                    <a:gd name="T7" fmla="*/ 0 h 154"/>
                    <a:gd name="T8" fmla="*/ 16 w 130"/>
                    <a:gd name="T9" fmla="*/ 11 h 154"/>
                    <a:gd name="T10" fmla="*/ 8 w 130"/>
                    <a:gd name="T11" fmla="*/ 20 h 154"/>
                    <a:gd name="T12" fmla="*/ 0 w 130"/>
                    <a:gd name="T13" fmla="*/ 40 h 154"/>
                    <a:gd name="T14" fmla="*/ 0 w 130"/>
                    <a:gd name="T15" fmla="*/ 79 h 154"/>
                    <a:gd name="T16" fmla="*/ 6 w 130"/>
                    <a:gd name="T17" fmla="*/ 97 h 154"/>
                    <a:gd name="T18" fmla="*/ 37 w 130"/>
                    <a:gd name="T19" fmla="*/ 141 h 154"/>
                    <a:gd name="T20" fmla="*/ 62 w 130"/>
                    <a:gd name="T21" fmla="*/ 154 h 154"/>
                    <a:gd name="T22" fmla="*/ 65 w 130"/>
                    <a:gd name="T23" fmla="*/ 154 h 154"/>
                    <a:gd name="T24" fmla="*/ 68 w 130"/>
                    <a:gd name="T25" fmla="*/ 154 h 154"/>
                    <a:gd name="T26" fmla="*/ 93 w 130"/>
                    <a:gd name="T27" fmla="*/ 141 h 154"/>
                    <a:gd name="T28" fmla="*/ 124 w 130"/>
                    <a:gd name="T29" fmla="*/ 97 h 154"/>
                    <a:gd name="T30" fmla="*/ 130 w 130"/>
                    <a:gd name="T31" fmla="*/ 79 h 154"/>
                    <a:gd name="T32" fmla="*/ 130 w 130"/>
                    <a:gd name="T33" fmla="*/ 40 h 154"/>
                    <a:gd name="T34" fmla="*/ 122 w 130"/>
                    <a:gd name="T35" fmla="*/ 20 h 154"/>
                    <a:gd name="T36" fmla="*/ 114 w 130"/>
                    <a:gd name="T37" fmla="*/ 11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0" h="154">
                      <a:moveTo>
                        <a:pt x="114" y="11"/>
                      </a:moveTo>
                      <a:cubicBezTo>
                        <a:pt x="108" y="4"/>
                        <a:pt x="100" y="0"/>
                        <a:pt x="91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0" y="0"/>
                        <a:pt x="22" y="4"/>
                        <a:pt x="16" y="11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3" y="25"/>
                        <a:pt x="0" y="33"/>
                        <a:pt x="0" y="40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0" y="85"/>
                        <a:pt x="2" y="91"/>
                        <a:pt x="6" y="97"/>
                      </a:cubicBezTo>
                      <a:cubicBezTo>
                        <a:pt x="37" y="141"/>
                        <a:pt x="37" y="141"/>
                        <a:pt x="37" y="141"/>
                      </a:cubicBezTo>
                      <a:cubicBezTo>
                        <a:pt x="43" y="149"/>
                        <a:pt x="52" y="154"/>
                        <a:pt x="62" y="154"/>
                      </a:cubicBezTo>
                      <a:cubicBezTo>
                        <a:pt x="65" y="154"/>
                        <a:pt x="65" y="154"/>
                        <a:pt x="65" y="154"/>
                      </a:cubicBezTo>
                      <a:cubicBezTo>
                        <a:pt x="68" y="154"/>
                        <a:pt x="68" y="154"/>
                        <a:pt x="68" y="154"/>
                      </a:cubicBezTo>
                      <a:cubicBezTo>
                        <a:pt x="78" y="154"/>
                        <a:pt x="87" y="149"/>
                        <a:pt x="93" y="141"/>
                      </a:cubicBezTo>
                      <a:cubicBezTo>
                        <a:pt x="124" y="97"/>
                        <a:pt x="124" y="97"/>
                        <a:pt x="124" y="97"/>
                      </a:cubicBezTo>
                      <a:cubicBezTo>
                        <a:pt x="128" y="91"/>
                        <a:pt x="130" y="85"/>
                        <a:pt x="130" y="79"/>
                      </a:cubicBezTo>
                      <a:cubicBezTo>
                        <a:pt x="130" y="40"/>
                        <a:pt x="130" y="40"/>
                        <a:pt x="130" y="40"/>
                      </a:cubicBezTo>
                      <a:cubicBezTo>
                        <a:pt x="130" y="33"/>
                        <a:pt x="127" y="25"/>
                        <a:pt x="122" y="20"/>
                      </a:cubicBezTo>
                      <a:lnTo>
                        <a:pt x="114" y="1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8" name="Group 305">
                <a:extLst>
                  <a:ext uri="{FF2B5EF4-FFF2-40B4-BE49-F238E27FC236}">
                    <a16:creationId xmlns:a16="http://schemas.microsoft.com/office/drawing/2014/main" id="{1AC2F91C-E5B7-4A50-8B0F-F31FA6E89D5F}"/>
                  </a:ext>
                </a:extLst>
              </p:cNvPr>
              <p:cNvGrpSpPr/>
              <p:nvPr/>
            </p:nvGrpSpPr>
            <p:grpSpPr>
              <a:xfrm>
                <a:off x="9610110" y="1366348"/>
                <a:ext cx="1594783" cy="1254516"/>
                <a:chOff x="4501217" y="2328648"/>
                <a:chExt cx="736600" cy="579437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310" name="Rectangle 105">
                  <a:extLst>
                    <a:ext uri="{FF2B5EF4-FFF2-40B4-BE49-F238E27FC236}">
                      <a16:creationId xmlns:a16="http://schemas.microsoft.com/office/drawing/2014/main" id="{0F67D82C-D745-41B7-8C03-4D3DAB2757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01217" y="2411198"/>
                  <a:ext cx="736600" cy="2413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Rectangle 106">
                  <a:extLst>
                    <a:ext uri="{FF2B5EF4-FFF2-40B4-BE49-F238E27FC236}">
                      <a16:creationId xmlns:a16="http://schemas.microsoft.com/office/drawing/2014/main" id="{21CA633C-ECC8-41BA-8875-2FA7E391FA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72680" y="2328648"/>
                  <a:ext cx="187325" cy="123825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Rectangle 123">
                  <a:extLst>
                    <a:ext uri="{FF2B5EF4-FFF2-40B4-BE49-F238E27FC236}">
                      <a16:creationId xmlns:a16="http://schemas.microsoft.com/office/drawing/2014/main" id="{1FD208C8-AB9B-4862-A10F-E57899335E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01217" y="2665198"/>
                  <a:ext cx="736600" cy="242887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9" name="Group 306">
                <a:extLst>
                  <a:ext uri="{FF2B5EF4-FFF2-40B4-BE49-F238E27FC236}">
                    <a16:creationId xmlns:a16="http://schemas.microsoft.com/office/drawing/2014/main" id="{E8EC36CA-F448-438C-BC8F-DCE6848200CC}"/>
                  </a:ext>
                </a:extLst>
              </p:cNvPr>
              <p:cNvGrpSpPr/>
              <p:nvPr/>
            </p:nvGrpSpPr>
            <p:grpSpPr>
              <a:xfrm>
                <a:off x="9604638" y="1187749"/>
                <a:ext cx="1584213" cy="352460"/>
                <a:chOff x="9590893" y="872582"/>
                <a:chExt cx="1584213" cy="352460"/>
              </a:xfrm>
            </p:grpSpPr>
            <p:cxnSp>
              <p:nvCxnSpPr>
                <p:cNvPr id="308" name="Straight Connector 307">
                  <a:extLst>
                    <a:ext uri="{FF2B5EF4-FFF2-40B4-BE49-F238E27FC236}">
                      <a16:creationId xmlns:a16="http://schemas.microsoft.com/office/drawing/2014/main" id="{48AE3C8A-09BC-45FF-88EC-68DF656B6A23}"/>
                    </a:ext>
                  </a:extLst>
                </p:cNvPr>
                <p:cNvCxnSpPr>
                  <a:cxnSpLocks/>
                  <a:stCxn id="314" idx="3"/>
                </p:cNvCxnSpPr>
                <p:nvPr/>
              </p:nvCxnSpPr>
              <p:spPr>
                <a:xfrm flipH="1">
                  <a:off x="9590893" y="872582"/>
                  <a:ext cx="767126" cy="352460"/>
                </a:xfrm>
                <a:prstGeom prst="line">
                  <a:avLst/>
                </a:prstGeom>
                <a:ln w="2222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>
                  <a:extLst>
                    <a:ext uri="{FF2B5EF4-FFF2-40B4-BE49-F238E27FC236}">
                      <a16:creationId xmlns:a16="http://schemas.microsoft.com/office/drawing/2014/main" id="{4EACFB71-F6EE-4168-AA9C-0DAEF466BA81}"/>
                    </a:ext>
                  </a:extLst>
                </p:cNvPr>
                <p:cNvCxnSpPr>
                  <a:cxnSpLocks/>
                  <a:stCxn id="314" idx="3"/>
                </p:cNvCxnSpPr>
                <p:nvPr/>
              </p:nvCxnSpPr>
              <p:spPr>
                <a:xfrm>
                  <a:off x="10358019" y="872582"/>
                  <a:ext cx="817087" cy="352460"/>
                </a:xfrm>
                <a:prstGeom prst="line">
                  <a:avLst/>
                </a:prstGeom>
                <a:ln w="2222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0" name="Group 433">
            <a:extLst>
              <a:ext uri="{FF2B5EF4-FFF2-40B4-BE49-F238E27FC236}">
                <a16:creationId xmlns:a16="http://schemas.microsoft.com/office/drawing/2014/main" id="{7A150A9D-4AAB-4469-8E16-5E60B541809E}"/>
              </a:ext>
            </a:extLst>
          </p:cNvPr>
          <p:cNvGrpSpPr/>
          <p:nvPr/>
        </p:nvGrpSpPr>
        <p:grpSpPr>
          <a:xfrm flipH="1">
            <a:off x="10447474" y="2828685"/>
            <a:ext cx="1384308" cy="1915149"/>
            <a:chOff x="3175" y="1588"/>
            <a:chExt cx="4360863" cy="4637087"/>
          </a:xfrm>
          <a:solidFill>
            <a:schemeClr val="accent6"/>
          </a:solidFill>
        </p:grpSpPr>
        <p:sp>
          <p:nvSpPr>
            <p:cNvPr id="447" name="Rectangle 5">
              <a:extLst>
                <a:ext uri="{FF2B5EF4-FFF2-40B4-BE49-F238E27FC236}">
                  <a16:creationId xmlns:a16="http://schemas.microsoft.com/office/drawing/2014/main" id="{60EBFBA5-F1FD-4C6D-AA2B-10903A2E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488" y="3094038"/>
              <a:ext cx="98425" cy="133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Rectangle 6">
              <a:extLst>
                <a:ext uri="{FF2B5EF4-FFF2-40B4-BE49-F238E27FC236}">
                  <a16:creationId xmlns:a16="http://schemas.microsoft.com/office/drawing/2014/main" id="{4C167A40-E808-42DF-82E3-1914FAFD6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0975" y="3094038"/>
              <a:ext cx="85725" cy="133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Rectangle 7">
              <a:extLst>
                <a:ext uri="{FF2B5EF4-FFF2-40B4-BE49-F238E27FC236}">
                  <a16:creationId xmlns:a16="http://schemas.microsoft.com/office/drawing/2014/main" id="{CE47508A-9327-40E2-8320-1561748B6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3148013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8">
              <a:extLst>
                <a:ext uri="{FF2B5EF4-FFF2-40B4-BE49-F238E27FC236}">
                  <a16:creationId xmlns:a16="http://schemas.microsoft.com/office/drawing/2014/main" id="{D5D05EC5-C632-4967-9AE4-1E0C7065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176588"/>
              <a:ext cx="306388" cy="306387"/>
            </a:xfrm>
            <a:custGeom>
              <a:avLst/>
              <a:gdLst>
                <a:gd name="T0" fmla="*/ 175 w 193"/>
                <a:gd name="T1" fmla="*/ 193 h 193"/>
                <a:gd name="T2" fmla="*/ 0 w 193"/>
                <a:gd name="T3" fmla="*/ 18 h 193"/>
                <a:gd name="T4" fmla="*/ 18 w 193"/>
                <a:gd name="T5" fmla="*/ 0 h 193"/>
                <a:gd name="T6" fmla="*/ 193 w 193"/>
                <a:gd name="T7" fmla="*/ 175 h 193"/>
                <a:gd name="T8" fmla="*/ 175 w 193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75" y="193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5"/>
                  </a:lnTo>
                  <a:lnTo>
                    <a:pt x="175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9">
              <a:extLst>
                <a:ext uri="{FF2B5EF4-FFF2-40B4-BE49-F238E27FC236}">
                  <a16:creationId xmlns:a16="http://schemas.microsoft.com/office/drawing/2014/main" id="{C941EBD6-2475-456A-B2F6-013528D3E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176588"/>
              <a:ext cx="306388" cy="306387"/>
            </a:xfrm>
            <a:custGeom>
              <a:avLst/>
              <a:gdLst>
                <a:gd name="T0" fmla="*/ 0 w 193"/>
                <a:gd name="T1" fmla="*/ 175 h 193"/>
                <a:gd name="T2" fmla="*/ 175 w 193"/>
                <a:gd name="T3" fmla="*/ 0 h 193"/>
                <a:gd name="T4" fmla="*/ 193 w 193"/>
                <a:gd name="T5" fmla="*/ 18 h 193"/>
                <a:gd name="T6" fmla="*/ 18 w 193"/>
                <a:gd name="T7" fmla="*/ 193 h 193"/>
                <a:gd name="T8" fmla="*/ 0 w 193"/>
                <a:gd name="T9" fmla="*/ 1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0" y="175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3"/>
                  </a:lnTo>
                  <a:lnTo>
                    <a:pt x="0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Rectangle 10">
              <a:extLst>
                <a:ext uri="{FF2B5EF4-FFF2-40B4-BE49-F238E27FC236}">
                  <a16:creationId xmlns:a16="http://schemas.microsoft.com/office/drawing/2014/main" id="{BFB9C2D7-CC3E-4648-A981-B04637657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3441700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11">
              <a:extLst>
                <a:ext uri="{FF2B5EF4-FFF2-40B4-BE49-F238E27FC236}">
                  <a16:creationId xmlns:a16="http://schemas.microsoft.com/office/drawing/2014/main" id="{152FC474-A191-4180-AC48-ACF857696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470275"/>
              <a:ext cx="306388" cy="304800"/>
            </a:xfrm>
            <a:custGeom>
              <a:avLst/>
              <a:gdLst>
                <a:gd name="T0" fmla="*/ 175 w 193"/>
                <a:gd name="T1" fmla="*/ 192 h 192"/>
                <a:gd name="T2" fmla="*/ 0 w 193"/>
                <a:gd name="T3" fmla="*/ 18 h 192"/>
                <a:gd name="T4" fmla="*/ 18 w 193"/>
                <a:gd name="T5" fmla="*/ 0 h 192"/>
                <a:gd name="T6" fmla="*/ 193 w 193"/>
                <a:gd name="T7" fmla="*/ 174 h 192"/>
                <a:gd name="T8" fmla="*/ 175 w 19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75" y="192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4"/>
                  </a:lnTo>
                  <a:lnTo>
                    <a:pt x="175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12">
              <a:extLst>
                <a:ext uri="{FF2B5EF4-FFF2-40B4-BE49-F238E27FC236}">
                  <a16:creationId xmlns:a16="http://schemas.microsoft.com/office/drawing/2014/main" id="{B0084702-E48B-44D0-8591-21918C520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470275"/>
              <a:ext cx="306388" cy="304800"/>
            </a:xfrm>
            <a:custGeom>
              <a:avLst/>
              <a:gdLst>
                <a:gd name="T0" fmla="*/ 0 w 193"/>
                <a:gd name="T1" fmla="*/ 174 h 192"/>
                <a:gd name="T2" fmla="*/ 175 w 193"/>
                <a:gd name="T3" fmla="*/ 0 h 192"/>
                <a:gd name="T4" fmla="*/ 193 w 193"/>
                <a:gd name="T5" fmla="*/ 18 h 192"/>
                <a:gd name="T6" fmla="*/ 18 w 193"/>
                <a:gd name="T7" fmla="*/ 192 h 192"/>
                <a:gd name="T8" fmla="*/ 0 w 193"/>
                <a:gd name="T9" fmla="*/ 1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0" y="174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2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Rectangle 13">
              <a:extLst>
                <a:ext uri="{FF2B5EF4-FFF2-40B4-BE49-F238E27FC236}">
                  <a16:creationId xmlns:a16="http://schemas.microsoft.com/office/drawing/2014/main" id="{BCFD11C0-0F3B-453E-A4EE-2DF22F4AD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3733800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14">
              <a:extLst>
                <a:ext uri="{FF2B5EF4-FFF2-40B4-BE49-F238E27FC236}">
                  <a16:creationId xmlns:a16="http://schemas.microsoft.com/office/drawing/2014/main" id="{59FD8122-8784-4209-BF46-6634167CE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762375"/>
              <a:ext cx="306388" cy="306387"/>
            </a:xfrm>
            <a:custGeom>
              <a:avLst/>
              <a:gdLst>
                <a:gd name="T0" fmla="*/ 175 w 193"/>
                <a:gd name="T1" fmla="*/ 193 h 193"/>
                <a:gd name="T2" fmla="*/ 0 w 193"/>
                <a:gd name="T3" fmla="*/ 18 h 193"/>
                <a:gd name="T4" fmla="*/ 18 w 193"/>
                <a:gd name="T5" fmla="*/ 0 h 193"/>
                <a:gd name="T6" fmla="*/ 193 w 193"/>
                <a:gd name="T7" fmla="*/ 175 h 193"/>
                <a:gd name="T8" fmla="*/ 175 w 193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75" y="193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5"/>
                  </a:lnTo>
                  <a:lnTo>
                    <a:pt x="175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15">
              <a:extLst>
                <a:ext uri="{FF2B5EF4-FFF2-40B4-BE49-F238E27FC236}">
                  <a16:creationId xmlns:a16="http://schemas.microsoft.com/office/drawing/2014/main" id="{BF5FA9DA-E32D-41E0-8EB0-976449DC5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3762375"/>
              <a:ext cx="306388" cy="306387"/>
            </a:xfrm>
            <a:custGeom>
              <a:avLst/>
              <a:gdLst>
                <a:gd name="T0" fmla="*/ 0 w 193"/>
                <a:gd name="T1" fmla="*/ 175 h 193"/>
                <a:gd name="T2" fmla="*/ 175 w 193"/>
                <a:gd name="T3" fmla="*/ 0 h 193"/>
                <a:gd name="T4" fmla="*/ 193 w 193"/>
                <a:gd name="T5" fmla="*/ 18 h 193"/>
                <a:gd name="T6" fmla="*/ 18 w 193"/>
                <a:gd name="T7" fmla="*/ 193 h 193"/>
                <a:gd name="T8" fmla="*/ 0 w 193"/>
                <a:gd name="T9" fmla="*/ 1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0" y="175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3"/>
                  </a:lnTo>
                  <a:lnTo>
                    <a:pt x="0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Rectangle 16">
              <a:extLst>
                <a:ext uri="{FF2B5EF4-FFF2-40B4-BE49-F238E27FC236}">
                  <a16:creationId xmlns:a16="http://schemas.microsoft.com/office/drawing/2014/main" id="{559FDACD-7CEF-4C92-ADAC-3536CB856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4027488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17">
              <a:extLst>
                <a:ext uri="{FF2B5EF4-FFF2-40B4-BE49-F238E27FC236}">
                  <a16:creationId xmlns:a16="http://schemas.microsoft.com/office/drawing/2014/main" id="{4C4A2830-5CD3-45FE-B937-5D309E83E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4056063"/>
              <a:ext cx="306388" cy="304800"/>
            </a:xfrm>
            <a:custGeom>
              <a:avLst/>
              <a:gdLst>
                <a:gd name="T0" fmla="*/ 175 w 193"/>
                <a:gd name="T1" fmla="*/ 192 h 192"/>
                <a:gd name="T2" fmla="*/ 0 w 193"/>
                <a:gd name="T3" fmla="*/ 18 h 192"/>
                <a:gd name="T4" fmla="*/ 18 w 193"/>
                <a:gd name="T5" fmla="*/ 0 h 192"/>
                <a:gd name="T6" fmla="*/ 193 w 193"/>
                <a:gd name="T7" fmla="*/ 174 h 192"/>
                <a:gd name="T8" fmla="*/ 175 w 19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75" y="192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4"/>
                  </a:lnTo>
                  <a:lnTo>
                    <a:pt x="175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18">
              <a:extLst>
                <a:ext uri="{FF2B5EF4-FFF2-40B4-BE49-F238E27FC236}">
                  <a16:creationId xmlns:a16="http://schemas.microsoft.com/office/drawing/2014/main" id="{7F294E87-A409-4220-9FFC-F56C43665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4056063"/>
              <a:ext cx="306388" cy="304800"/>
            </a:xfrm>
            <a:custGeom>
              <a:avLst/>
              <a:gdLst>
                <a:gd name="T0" fmla="*/ 0 w 193"/>
                <a:gd name="T1" fmla="*/ 174 h 192"/>
                <a:gd name="T2" fmla="*/ 175 w 193"/>
                <a:gd name="T3" fmla="*/ 0 h 192"/>
                <a:gd name="T4" fmla="*/ 193 w 193"/>
                <a:gd name="T5" fmla="*/ 18 h 192"/>
                <a:gd name="T6" fmla="*/ 18 w 193"/>
                <a:gd name="T7" fmla="*/ 192 h 192"/>
                <a:gd name="T8" fmla="*/ 0 w 193"/>
                <a:gd name="T9" fmla="*/ 1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0" y="174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2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Rectangle 19">
              <a:extLst>
                <a:ext uri="{FF2B5EF4-FFF2-40B4-BE49-F238E27FC236}">
                  <a16:creationId xmlns:a16="http://schemas.microsoft.com/office/drawing/2014/main" id="{A1758442-B470-4762-A622-B903B2BEE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488" y="1897063"/>
              <a:ext cx="98425" cy="128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Rectangle 20">
              <a:extLst>
                <a:ext uri="{FF2B5EF4-FFF2-40B4-BE49-F238E27FC236}">
                  <a16:creationId xmlns:a16="http://schemas.microsoft.com/office/drawing/2014/main" id="{4C822673-6A0E-4942-82FE-7B66372EC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0975" y="1897063"/>
              <a:ext cx="85725" cy="128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Rectangle 21">
              <a:extLst>
                <a:ext uri="{FF2B5EF4-FFF2-40B4-BE49-F238E27FC236}">
                  <a16:creationId xmlns:a16="http://schemas.microsoft.com/office/drawing/2014/main" id="{BF7C17D1-7CE3-4F1D-8B60-269F7F698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1897063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22">
              <a:extLst>
                <a:ext uri="{FF2B5EF4-FFF2-40B4-BE49-F238E27FC236}">
                  <a16:creationId xmlns:a16="http://schemas.microsoft.com/office/drawing/2014/main" id="{7AE0C300-B6A4-4BA4-A449-632CD884F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1925638"/>
              <a:ext cx="306388" cy="304800"/>
            </a:xfrm>
            <a:custGeom>
              <a:avLst/>
              <a:gdLst>
                <a:gd name="T0" fmla="*/ 175 w 193"/>
                <a:gd name="T1" fmla="*/ 192 h 192"/>
                <a:gd name="T2" fmla="*/ 0 w 193"/>
                <a:gd name="T3" fmla="*/ 18 h 192"/>
                <a:gd name="T4" fmla="*/ 18 w 193"/>
                <a:gd name="T5" fmla="*/ 0 h 192"/>
                <a:gd name="T6" fmla="*/ 193 w 193"/>
                <a:gd name="T7" fmla="*/ 174 h 192"/>
                <a:gd name="T8" fmla="*/ 175 w 19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75" y="192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4"/>
                  </a:lnTo>
                  <a:lnTo>
                    <a:pt x="175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23">
              <a:extLst>
                <a:ext uri="{FF2B5EF4-FFF2-40B4-BE49-F238E27FC236}">
                  <a16:creationId xmlns:a16="http://schemas.microsoft.com/office/drawing/2014/main" id="{43D7208D-F659-475E-AD2C-0493D2776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1925638"/>
              <a:ext cx="306388" cy="304800"/>
            </a:xfrm>
            <a:custGeom>
              <a:avLst/>
              <a:gdLst>
                <a:gd name="T0" fmla="*/ 0 w 193"/>
                <a:gd name="T1" fmla="*/ 174 h 192"/>
                <a:gd name="T2" fmla="*/ 175 w 193"/>
                <a:gd name="T3" fmla="*/ 0 h 192"/>
                <a:gd name="T4" fmla="*/ 193 w 193"/>
                <a:gd name="T5" fmla="*/ 18 h 192"/>
                <a:gd name="T6" fmla="*/ 18 w 193"/>
                <a:gd name="T7" fmla="*/ 192 h 192"/>
                <a:gd name="T8" fmla="*/ 0 w 193"/>
                <a:gd name="T9" fmla="*/ 1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0" y="174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2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Rectangle 24">
              <a:extLst>
                <a:ext uri="{FF2B5EF4-FFF2-40B4-BE49-F238E27FC236}">
                  <a16:creationId xmlns:a16="http://schemas.microsoft.com/office/drawing/2014/main" id="{88014E27-964A-4236-9FF0-19E70CEE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2189163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25">
              <a:extLst>
                <a:ext uri="{FF2B5EF4-FFF2-40B4-BE49-F238E27FC236}">
                  <a16:creationId xmlns:a16="http://schemas.microsoft.com/office/drawing/2014/main" id="{9B0502EC-6877-40B5-9A21-20A2FD5A7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217738"/>
              <a:ext cx="306388" cy="306387"/>
            </a:xfrm>
            <a:custGeom>
              <a:avLst/>
              <a:gdLst>
                <a:gd name="T0" fmla="*/ 175 w 193"/>
                <a:gd name="T1" fmla="*/ 193 h 193"/>
                <a:gd name="T2" fmla="*/ 0 w 193"/>
                <a:gd name="T3" fmla="*/ 18 h 193"/>
                <a:gd name="T4" fmla="*/ 18 w 193"/>
                <a:gd name="T5" fmla="*/ 0 h 193"/>
                <a:gd name="T6" fmla="*/ 193 w 193"/>
                <a:gd name="T7" fmla="*/ 175 h 193"/>
                <a:gd name="T8" fmla="*/ 175 w 193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75" y="193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5"/>
                  </a:lnTo>
                  <a:lnTo>
                    <a:pt x="175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26">
              <a:extLst>
                <a:ext uri="{FF2B5EF4-FFF2-40B4-BE49-F238E27FC236}">
                  <a16:creationId xmlns:a16="http://schemas.microsoft.com/office/drawing/2014/main" id="{A66B7DEC-7EB8-4A55-9639-B06BBBF86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217738"/>
              <a:ext cx="306388" cy="306387"/>
            </a:xfrm>
            <a:custGeom>
              <a:avLst/>
              <a:gdLst>
                <a:gd name="T0" fmla="*/ 0 w 193"/>
                <a:gd name="T1" fmla="*/ 175 h 193"/>
                <a:gd name="T2" fmla="*/ 175 w 193"/>
                <a:gd name="T3" fmla="*/ 0 h 193"/>
                <a:gd name="T4" fmla="*/ 193 w 193"/>
                <a:gd name="T5" fmla="*/ 18 h 193"/>
                <a:gd name="T6" fmla="*/ 18 w 193"/>
                <a:gd name="T7" fmla="*/ 193 h 193"/>
                <a:gd name="T8" fmla="*/ 0 w 193"/>
                <a:gd name="T9" fmla="*/ 1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0" y="175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3"/>
                  </a:lnTo>
                  <a:lnTo>
                    <a:pt x="0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Rectangle 27">
              <a:extLst>
                <a:ext uri="{FF2B5EF4-FFF2-40B4-BE49-F238E27FC236}">
                  <a16:creationId xmlns:a16="http://schemas.microsoft.com/office/drawing/2014/main" id="{0DB382E3-8F39-425B-8464-28065BA22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2482850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28">
              <a:extLst>
                <a:ext uri="{FF2B5EF4-FFF2-40B4-BE49-F238E27FC236}">
                  <a16:creationId xmlns:a16="http://schemas.microsoft.com/office/drawing/2014/main" id="{92D8D82C-D187-41DC-9C83-74E94B90F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511425"/>
              <a:ext cx="306388" cy="304800"/>
            </a:xfrm>
            <a:custGeom>
              <a:avLst/>
              <a:gdLst>
                <a:gd name="T0" fmla="*/ 175 w 193"/>
                <a:gd name="T1" fmla="*/ 192 h 192"/>
                <a:gd name="T2" fmla="*/ 0 w 193"/>
                <a:gd name="T3" fmla="*/ 18 h 192"/>
                <a:gd name="T4" fmla="*/ 18 w 193"/>
                <a:gd name="T5" fmla="*/ 0 h 192"/>
                <a:gd name="T6" fmla="*/ 193 w 193"/>
                <a:gd name="T7" fmla="*/ 174 h 192"/>
                <a:gd name="T8" fmla="*/ 175 w 19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75" y="192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4"/>
                  </a:lnTo>
                  <a:lnTo>
                    <a:pt x="175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29">
              <a:extLst>
                <a:ext uri="{FF2B5EF4-FFF2-40B4-BE49-F238E27FC236}">
                  <a16:creationId xmlns:a16="http://schemas.microsoft.com/office/drawing/2014/main" id="{FCC53013-60A4-406D-B24B-93036851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511425"/>
              <a:ext cx="306388" cy="304800"/>
            </a:xfrm>
            <a:custGeom>
              <a:avLst/>
              <a:gdLst>
                <a:gd name="T0" fmla="*/ 0 w 193"/>
                <a:gd name="T1" fmla="*/ 174 h 192"/>
                <a:gd name="T2" fmla="*/ 175 w 193"/>
                <a:gd name="T3" fmla="*/ 0 h 192"/>
                <a:gd name="T4" fmla="*/ 193 w 193"/>
                <a:gd name="T5" fmla="*/ 18 h 192"/>
                <a:gd name="T6" fmla="*/ 18 w 193"/>
                <a:gd name="T7" fmla="*/ 192 h 192"/>
                <a:gd name="T8" fmla="*/ 0 w 193"/>
                <a:gd name="T9" fmla="*/ 1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0" y="174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2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Rectangle 30">
              <a:extLst>
                <a:ext uri="{FF2B5EF4-FFF2-40B4-BE49-F238E27FC236}">
                  <a16:creationId xmlns:a16="http://schemas.microsoft.com/office/drawing/2014/main" id="{5EF4D85C-E33A-44DD-A4FE-9F04ABE06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763" y="2774950"/>
              <a:ext cx="357188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31">
              <a:extLst>
                <a:ext uri="{FF2B5EF4-FFF2-40B4-BE49-F238E27FC236}">
                  <a16:creationId xmlns:a16="http://schemas.microsoft.com/office/drawing/2014/main" id="{E06F46E0-76CA-4715-B438-1376E07FD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803525"/>
              <a:ext cx="306388" cy="306387"/>
            </a:xfrm>
            <a:custGeom>
              <a:avLst/>
              <a:gdLst>
                <a:gd name="T0" fmla="*/ 175 w 193"/>
                <a:gd name="T1" fmla="*/ 193 h 193"/>
                <a:gd name="T2" fmla="*/ 0 w 193"/>
                <a:gd name="T3" fmla="*/ 18 h 193"/>
                <a:gd name="T4" fmla="*/ 18 w 193"/>
                <a:gd name="T5" fmla="*/ 0 h 193"/>
                <a:gd name="T6" fmla="*/ 193 w 193"/>
                <a:gd name="T7" fmla="*/ 175 h 193"/>
                <a:gd name="T8" fmla="*/ 175 w 193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75" y="193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193" y="175"/>
                  </a:lnTo>
                  <a:lnTo>
                    <a:pt x="175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32">
              <a:extLst>
                <a:ext uri="{FF2B5EF4-FFF2-40B4-BE49-F238E27FC236}">
                  <a16:creationId xmlns:a16="http://schemas.microsoft.com/office/drawing/2014/main" id="{F72D08A0-CA6A-4383-9902-266E5272D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2803525"/>
              <a:ext cx="306388" cy="306387"/>
            </a:xfrm>
            <a:custGeom>
              <a:avLst/>
              <a:gdLst>
                <a:gd name="T0" fmla="*/ 0 w 193"/>
                <a:gd name="T1" fmla="*/ 175 h 193"/>
                <a:gd name="T2" fmla="*/ 175 w 193"/>
                <a:gd name="T3" fmla="*/ 0 h 193"/>
                <a:gd name="T4" fmla="*/ 193 w 193"/>
                <a:gd name="T5" fmla="*/ 18 h 193"/>
                <a:gd name="T6" fmla="*/ 18 w 193"/>
                <a:gd name="T7" fmla="*/ 193 h 193"/>
                <a:gd name="T8" fmla="*/ 0 w 193"/>
                <a:gd name="T9" fmla="*/ 17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0" y="175"/>
                  </a:moveTo>
                  <a:lnTo>
                    <a:pt x="175" y="0"/>
                  </a:lnTo>
                  <a:lnTo>
                    <a:pt x="193" y="18"/>
                  </a:lnTo>
                  <a:lnTo>
                    <a:pt x="18" y="193"/>
                  </a:lnTo>
                  <a:lnTo>
                    <a:pt x="0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Rectangle 33">
              <a:extLst>
                <a:ext uri="{FF2B5EF4-FFF2-40B4-BE49-F238E27FC236}">
                  <a16:creationId xmlns:a16="http://schemas.microsoft.com/office/drawing/2014/main" id="{E9219DE4-781F-4580-B294-E7DBFE5FA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919163"/>
              <a:ext cx="44450" cy="981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Rectangle 34">
              <a:extLst>
                <a:ext uri="{FF2B5EF4-FFF2-40B4-BE49-F238E27FC236}">
                  <a16:creationId xmlns:a16="http://schemas.microsoft.com/office/drawing/2014/main" id="{8BB9904B-0826-4E02-8098-D585C5DDE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2875" y="919163"/>
              <a:ext cx="53975" cy="981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Rectangle 35">
              <a:extLst>
                <a:ext uri="{FF2B5EF4-FFF2-40B4-BE49-F238E27FC236}">
                  <a16:creationId xmlns:a16="http://schemas.microsoft.com/office/drawing/2014/main" id="{6967D846-3467-4318-842A-62B3B5EF2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915988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36">
              <a:extLst>
                <a:ext uri="{FF2B5EF4-FFF2-40B4-BE49-F238E27FC236}">
                  <a16:creationId xmlns:a16="http://schemas.microsoft.com/office/drawing/2014/main" id="{A50476DE-ACC0-48B9-A39A-1925BE2A2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938213"/>
              <a:ext cx="236538" cy="234950"/>
            </a:xfrm>
            <a:custGeom>
              <a:avLst/>
              <a:gdLst>
                <a:gd name="T0" fmla="*/ 135 w 149"/>
                <a:gd name="T1" fmla="*/ 148 h 148"/>
                <a:gd name="T2" fmla="*/ 0 w 149"/>
                <a:gd name="T3" fmla="*/ 14 h 148"/>
                <a:gd name="T4" fmla="*/ 14 w 149"/>
                <a:gd name="T5" fmla="*/ 0 h 148"/>
                <a:gd name="T6" fmla="*/ 149 w 149"/>
                <a:gd name="T7" fmla="*/ 134 h 148"/>
                <a:gd name="T8" fmla="*/ 135 w 14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8">
                  <a:moveTo>
                    <a:pt x="135" y="148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149" y="134"/>
                  </a:lnTo>
                  <a:lnTo>
                    <a:pt x="135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37">
              <a:extLst>
                <a:ext uri="{FF2B5EF4-FFF2-40B4-BE49-F238E27FC236}">
                  <a16:creationId xmlns:a16="http://schemas.microsoft.com/office/drawing/2014/main" id="{4F5EB289-799D-4D35-BFD5-D544799E9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938213"/>
              <a:ext cx="236538" cy="234950"/>
            </a:xfrm>
            <a:custGeom>
              <a:avLst/>
              <a:gdLst>
                <a:gd name="T0" fmla="*/ 0 w 149"/>
                <a:gd name="T1" fmla="*/ 134 h 148"/>
                <a:gd name="T2" fmla="*/ 135 w 149"/>
                <a:gd name="T3" fmla="*/ 0 h 148"/>
                <a:gd name="T4" fmla="*/ 149 w 149"/>
                <a:gd name="T5" fmla="*/ 14 h 148"/>
                <a:gd name="T6" fmla="*/ 14 w 149"/>
                <a:gd name="T7" fmla="*/ 148 h 148"/>
                <a:gd name="T8" fmla="*/ 0 w 149"/>
                <a:gd name="T9" fmla="*/ 1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8">
                  <a:moveTo>
                    <a:pt x="0" y="134"/>
                  </a:moveTo>
                  <a:lnTo>
                    <a:pt x="135" y="0"/>
                  </a:lnTo>
                  <a:lnTo>
                    <a:pt x="149" y="14"/>
                  </a:lnTo>
                  <a:lnTo>
                    <a:pt x="14" y="148"/>
                  </a:lnTo>
                  <a:lnTo>
                    <a:pt x="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Rectangle 38">
              <a:extLst>
                <a:ext uri="{FF2B5EF4-FFF2-40B4-BE49-F238E27FC236}">
                  <a16:creationId xmlns:a16="http://schemas.microsoft.com/office/drawing/2014/main" id="{EEF26C39-F92E-421A-A62E-25B332936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1141413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39">
              <a:extLst>
                <a:ext uri="{FF2B5EF4-FFF2-40B4-BE49-F238E27FC236}">
                  <a16:creationId xmlns:a16="http://schemas.microsoft.com/office/drawing/2014/main" id="{51F2995E-C261-45E7-89C5-8CBA0D060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160463"/>
              <a:ext cx="236538" cy="236537"/>
            </a:xfrm>
            <a:custGeom>
              <a:avLst/>
              <a:gdLst>
                <a:gd name="T0" fmla="*/ 135 w 149"/>
                <a:gd name="T1" fmla="*/ 149 h 149"/>
                <a:gd name="T2" fmla="*/ 0 w 149"/>
                <a:gd name="T3" fmla="*/ 14 h 149"/>
                <a:gd name="T4" fmla="*/ 14 w 149"/>
                <a:gd name="T5" fmla="*/ 0 h 149"/>
                <a:gd name="T6" fmla="*/ 149 w 149"/>
                <a:gd name="T7" fmla="*/ 135 h 149"/>
                <a:gd name="T8" fmla="*/ 135 w 149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35" y="149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149" y="135"/>
                  </a:lnTo>
                  <a:lnTo>
                    <a:pt x="135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0">
              <a:extLst>
                <a:ext uri="{FF2B5EF4-FFF2-40B4-BE49-F238E27FC236}">
                  <a16:creationId xmlns:a16="http://schemas.microsoft.com/office/drawing/2014/main" id="{3DC79AE5-4597-458A-94AF-541969902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160463"/>
              <a:ext cx="236538" cy="236537"/>
            </a:xfrm>
            <a:custGeom>
              <a:avLst/>
              <a:gdLst>
                <a:gd name="T0" fmla="*/ 0 w 149"/>
                <a:gd name="T1" fmla="*/ 135 h 149"/>
                <a:gd name="T2" fmla="*/ 135 w 149"/>
                <a:gd name="T3" fmla="*/ 0 h 149"/>
                <a:gd name="T4" fmla="*/ 149 w 149"/>
                <a:gd name="T5" fmla="*/ 14 h 149"/>
                <a:gd name="T6" fmla="*/ 14 w 149"/>
                <a:gd name="T7" fmla="*/ 149 h 149"/>
                <a:gd name="T8" fmla="*/ 0 w 149"/>
                <a:gd name="T9" fmla="*/ 13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0" y="135"/>
                  </a:moveTo>
                  <a:lnTo>
                    <a:pt x="135" y="0"/>
                  </a:lnTo>
                  <a:lnTo>
                    <a:pt x="149" y="14"/>
                  </a:lnTo>
                  <a:lnTo>
                    <a:pt x="14" y="149"/>
                  </a:ln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Rectangle 41">
              <a:extLst>
                <a:ext uri="{FF2B5EF4-FFF2-40B4-BE49-F238E27FC236}">
                  <a16:creationId xmlns:a16="http://schemas.microsoft.com/office/drawing/2014/main" id="{2ED10F3A-5370-4B60-BED6-59E7A1281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1365250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2">
              <a:extLst>
                <a:ext uri="{FF2B5EF4-FFF2-40B4-BE49-F238E27FC236}">
                  <a16:creationId xmlns:a16="http://schemas.microsoft.com/office/drawing/2014/main" id="{3B259609-FEB4-478A-AF03-6096D5C3D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387475"/>
              <a:ext cx="236538" cy="231775"/>
            </a:xfrm>
            <a:custGeom>
              <a:avLst/>
              <a:gdLst>
                <a:gd name="T0" fmla="*/ 135 w 149"/>
                <a:gd name="T1" fmla="*/ 146 h 146"/>
                <a:gd name="T2" fmla="*/ 0 w 149"/>
                <a:gd name="T3" fmla="*/ 12 h 146"/>
                <a:gd name="T4" fmla="*/ 14 w 149"/>
                <a:gd name="T5" fmla="*/ 0 h 146"/>
                <a:gd name="T6" fmla="*/ 149 w 149"/>
                <a:gd name="T7" fmla="*/ 134 h 146"/>
                <a:gd name="T8" fmla="*/ 135 w 149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135" y="146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149" y="134"/>
                  </a:lnTo>
                  <a:lnTo>
                    <a:pt x="135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3">
              <a:extLst>
                <a:ext uri="{FF2B5EF4-FFF2-40B4-BE49-F238E27FC236}">
                  <a16:creationId xmlns:a16="http://schemas.microsoft.com/office/drawing/2014/main" id="{87E43B47-F1E5-4E11-B0C1-8DAC301A7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387475"/>
              <a:ext cx="236538" cy="231775"/>
            </a:xfrm>
            <a:custGeom>
              <a:avLst/>
              <a:gdLst>
                <a:gd name="T0" fmla="*/ 0 w 149"/>
                <a:gd name="T1" fmla="*/ 134 h 146"/>
                <a:gd name="T2" fmla="*/ 135 w 149"/>
                <a:gd name="T3" fmla="*/ 0 h 146"/>
                <a:gd name="T4" fmla="*/ 149 w 149"/>
                <a:gd name="T5" fmla="*/ 12 h 146"/>
                <a:gd name="T6" fmla="*/ 14 w 149"/>
                <a:gd name="T7" fmla="*/ 146 h 146"/>
                <a:gd name="T8" fmla="*/ 0 w 149"/>
                <a:gd name="T9" fmla="*/ 13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0" y="134"/>
                  </a:moveTo>
                  <a:lnTo>
                    <a:pt x="135" y="0"/>
                  </a:lnTo>
                  <a:lnTo>
                    <a:pt x="149" y="12"/>
                  </a:lnTo>
                  <a:lnTo>
                    <a:pt x="14" y="146"/>
                  </a:lnTo>
                  <a:lnTo>
                    <a:pt x="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Rectangle 44">
              <a:extLst>
                <a:ext uri="{FF2B5EF4-FFF2-40B4-BE49-F238E27FC236}">
                  <a16:creationId xmlns:a16="http://schemas.microsoft.com/office/drawing/2014/main" id="{28C5E958-88A6-40D2-BF38-B5D0D2ED9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513" y="1590675"/>
              <a:ext cx="2746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5">
              <a:extLst>
                <a:ext uri="{FF2B5EF4-FFF2-40B4-BE49-F238E27FC236}">
                  <a16:creationId xmlns:a16="http://schemas.microsoft.com/office/drawing/2014/main" id="{1A521D09-9737-4F2D-8D0A-5832A726F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609725"/>
              <a:ext cx="236538" cy="236537"/>
            </a:xfrm>
            <a:custGeom>
              <a:avLst/>
              <a:gdLst>
                <a:gd name="T0" fmla="*/ 135 w 149"/>
                <a:gd name="T1" fmla="*/ 149 h 149"/>
                <a:gd name="T2" fmla="*/ 0 w 149"/>
                <a:gd name="T3" fmla="*/ 14 h 149"/>
                <a:gd name="T4" fmla="*/ 14 w 149"/>
                <a:gd name="T5" fmla="*/ 0 h 149"/>
                <a:gd name="T6" fmla="*/ 149 w 149"/>
                <a:gd name="T7" fmla="*/ 135 h 149"/>
                <a:gd name="T8" fmla="*/ 135 w 149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35" y="149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149" y="135"/>
                  </a:lnTo>
                  <a:lnTo>
                    <a:pt x="135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">
              <a:extLst>
                <a:ext uri="{FF2B5EF4-FFF2-40B4-BE49-F238E27FC236}">
                  <a16:creationId xmlns:a16="http://schemas.microsoft.com/office/drawing/2014/main" id="{E52EB9ED-59F2-4B28-A917-7E552C3AC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1609725"/>
              <a:ext cx="236538" cy="236537"/>
            </a:xfrm>
            <a:custGeom>
              <a:avLst/>
              <a:gdLst>
                <a:gd name="T0" fmla="*/ 0 w 149"/>
                <a:gd name="T1" fmla="*/ 135 h 149"/>
                <a:gd name="T2" fmla="*/ 135 w 149"/>
                <a:gd name="T3" fmla="*/ 0 h 149"/>
                <a:gd name="T4" fmla="*/ 149 w 149"/>
                <a:gd name="T5" fmla="*/ 14 h 149"/>
                <a:gd name="T6" fmla="*/ 14 w 149"/>
                <a:gd name="T7" fmla="*/ 149 h 149"/>
                <a:gd name="T8" fmla="*/ 0 w 149"/>
                <a:gd name="T9" fmla="*/ 13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0" y="135"/>
                  </a:moveTo>
                  <a:lnTo>
                    <a:pt x="135" y="0"/>
                  </a:lnTo>
                  <a:lnTo>
                    <a:pt x="149" y="14"/>
                  </a:lnTo>
                  <a:lnTo>
                    <a:pt x="14" y="149"/>
                  </a:ln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Rectangle 47">
              <a:extLst>
                <a:ext uri="{FF2B5EF4-FFF2-40B4-BE49-F238E27FC236}">
                  <a16:creationId xmlns:a16="http://schemas.microsoft.com/office/drawing/2014/main" id="{7E9B843F-EB31-4E6A-80CB-251DEDE6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688" y="217488"/>
              <a:ext cx="44450" cy="746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Rectangle 48">
              <a:extLst>
                <a:ext uri="{FF2B5EF4-FFF2-40B4-BE49-F238E27FC236}">
                  <a16:creationId xmlns:a16="http://schemas.microsoft.com/office/drawing/2014/main" id="{59AEF696-9170-4AD0-A84B-34B3D3223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6050" y="217488"/>
              <a:ext cx="53975" cy="746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9">
              <a:extLst>
                <a:ext uri="{FF2B5EF4-FFF2-40B4-BE49-F238E27FC236}">
                  <a16:creationId xmlns:a16="http://schemas.microsoft.com/office/drawing/2014/main" id="{062754E4-4A17-4FF9-84E4-D6AD10DBE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688" y="65088"/>
              <a:ext cx="287338" cy="188912"/>
            </a:xfrm>
            <a:custGeom>
              <a:avLst/>
              <a:gdLst>
                <a:gd name="T0" fmla="*/ 181 w 181"/>
                <a:gd name="T1" fmla="*/ 119 h 119"/>
                <a:gd name="T2" fmla="*/ 0 w 181"/>
                <a:gd name="T3" fmla="*/ 119 h 119"/>
                <a:gd name="T4" fmla="*/ 0 w 181"/>
                <a:gd name="T5" fmla="*/ 80 h 119"/>
                <a:gd name="T6" fmla="*/ 86 w 181"/>
                <a:gd name="T7" fmla="*/ 0 h 119"/>
                <a:gd name="T8" fmla="*/ 181 w 181"/>
                <a:gd name="T9" fmla="*/ 26 h 119"/>
                <a:gd name="T10" fmla="*/ 181 w 181"/>
                <a:gd name="T11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19">
                  <a:moveTo>
                    <a:pt x="181" y="119"/>
                  </a:moveTo>
                  <a:lnTo>
                    <a:pt x="0" y="119"/>
                  </a:lnTo>
                  <a:lnTo>
                    <a:pt x="0" y="80"/>
                  </a:lnTo>
                  <a:lnTo>
                    <a:pt x="86" y="0"/>
                  </a:lnTo>
                  <a:lnTo>
                    <a:pt x="181" y="26"/>
                  </a:lnTo>
                  <a:lnTo>
                    <a:pt x="181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50">
              <a:extLst>
                <a:ext uri="{FF2B5EF4-FFF2-40B4-BE49-F238E27FC236}">
                  <a16:creationId xmlns:a16="http://schemas.microsoft.com/office/drawing/2014/main" id="{12B33079-A43E-48A2-A55A-ECF64D5E7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227013"/>
              <a:ext cx="236538" cy="236537"/>
            </a:xfrm>
            <a:custGeom>
              <a:avLst/>
              <a:gdLst>
                <a:gd name="T0" fmla="*/ 135 w 149"/>
                <a:gd name="T1" fmla="*/ 149 h 149"/>
                <a:gd name="T2" fmla="*/ 0 w 149"/>
                <a:gd name="T3" fmla="*/ 15 h 149"/>
                <a:gd name="T4" fmla="*/ 14 w 149"/>
                <a:gd name="T5" fmla="*/ 0 h 149"/>
                <a:gd name="T6" fmla="*/ 149 w 149"/>
                <a:gd name="T7" fmla="*/ 135 h 149"/>
                <a:gd name="T8" fmla="*/ 135 w 149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35" y="149"/>
                  </a:moveTo>
                  <a:lnTo>
                    <a:pt x="0" y="15"/>
                  </a:lnTo>
                  <a:lnTo>
                    <a:pt x="14" y="0"/>
                  </a:lnTo>
                  <a:lnTo>
                    <a:pt x="149" y="135"/>
                  </a:lnTo>
                  <a:lnTo>
                    <a:pt x="135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51">
              <a:extLst>
                <a:ext uri="{FF2B5EF4-FFF2-40B4-BE49-F238E27FC236}">
                  <a16:creationId xmlns:a16="http://schemas.microsoft.com/office/drawing/2014/main" id="{9AB42E90-C2EC-431A-8CE8-D81640DCE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227013"/>
              <a:ext cx="236538" cy="236537"/>
            </a:xfrm>
            <a:custGeom>
              <a:avLst/>
              <a:gdLst>
                <a:gd name="T0" fmla="*/ 0 w 149"/>
                <a:gd name="T1" fmla="*/ 135 h 149"/>
                <a:gd name="T2" fmla="*/ 135 w 149"/>
                <a:gd name="T3" fmla="*/ 0 h 149"/>
                <a:gd name="T4" fmla="*/ 149 w 149"/>
                <a:gd name="T5" fmla="*/ 15 h 149"/>
                <a:gd name="T6" fmla="*/ 14 w 149"/>
                <a:gd name="T7" fmla="*/ 149 h 149"/>
                <a:gd name="T8" fmla="*/ 0 w 149"/>
                <a:gd name="T9" fmla="*/ 13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0" y="135"/>
                  </a:moveTo>
                  <a:lnTo>
                    <a:pt x="135" y="0"/>
                  </a:lnTo>
                  <a:lnTo>
                    <a:pt x="149" y="15"/>
                  </a:lnTo>
                  <a:lnTo>
                    <a:pt x="14" y="149"/>
                  </a:ln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Rectangle 52">
              <a:extLst>
                <a:ext uri="{FF2B5EF4-FFF2-40B4-BE49-F238E27FC236}">
                  <a16:creationId xmlns:a16="http://schemas.microsoft.com/office/drawing/2014/main" id="{B04D3FF2-BAA1-4860-A351-C5EB50087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688" y="431800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53">
              <a:extLst>
                <a:ext uri="{FF2B5EF4-FFF2-40B4-BE49-F238E27FC236}">
                  <a16:creationId xmlns:a16="http://schemas.microsoft.com/office/drawing/2014/main" id="{D134D1C2-948B-48C9-935A-7DC235A09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450850"/>
              <a:ext cx="236538" cy="234950"/>
            </a:xfrm>
            <a:custGeom>
              <a:avLst/>
              <a:gdLst>
                <a:gd name="T0" fmla="*/ 135 w 149"/>
                <a:gd name="T1" fmla="*/ 148 h 148"/>
                <a:gd name="T2" fmla="*/ 0 w 149"/>
                <a:gd name="T3" fmla="*/ 14 h 148"/>
                <a:gd name="T4" fmla="*/ 14 w 149"/>
                <a:gd name="T5" fmla="*/ 0 h 148"/>
                <a:gd name="T6" fmla="*/ 149 w 149"/>
                <a:gd name="T7" fmla="*/ 134 h 148"/>
                <a:gd name="T8" fmla="*/ 135 w 14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8">
                  <a:moveTo>
                    <a:pt x="135" y="148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149" y="134"/>
                  </a:lnTo>
                  <a:lnTo>
                    <a:pt x="135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54">
              <a:extLst>
                <a:ext uri="{FF2B5EF4-FFF2-40B4-BE49-F238E27FC236}">
                  <a16:creationId xmlns:a16="http://schemas.microsoft.com/office/drawing/2014/main" id="{CA25F4E7-27AB-447D-8AE3-EA03D1005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450850"/>
              <a:ext cx="236538" cy="234950"/>
            </a:xfrm>
            <a:custGeom>
              <a:avLst/>
              <a:gdLst>
                <a:gd name="T0" fmla="*/ 0 w 149"/>
                <a:gd name="T1" fmla="*/ 134 h 148"/>
                <a:gd name="T2" fmla="*/ 135 w 149"/>
                <a:gd name="T3" fmla="*/ 0 h 148"/>
                <a:gd name="T4" fmla="*/ 149 w 149"/>
                <a:gd name="T5" fmla="*/ 14 h 148"/>
                <a:gd name="T6" fmla="*/ 14 w 149"/>
                <a:gd name="T7" fmla="*/ 148 h 148"/>
                <a:gd name="T8" fmla="*/ 0 w 149"/>
                <a:gd name="T9" fmla="*/ 1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8">
                  <a:moveTo>
                    <a:pt x="0" y="134"/>
                  </a:moveTo>
                  <a:lnTo>
                    <a:pt x="135" y="0"/>
                  </a:lnTo>
                  <a:lnTo>
                    <a:pt x="149" y="14"/>
                  </a:lnTo>
                  <a:lnTo>
                    <a:pt x="14" y="148"/>
                  </a:lnTo>
                  <a:lnTo>
                    <a:pt x="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Rectangle 55">
              <a:extLst>
                <a:ext uri="{FF2B5EF4-FFF2-40B4-BE49-F238E27FC236}">
                  <a16:creationId xmlns:a16="http://schemas.microsoft.com/office/drawing/2014/main" id="{48367BF9-F32B-4F0D-A1AA-19F32CE6C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688" y="654050"/>
              <a:ext cx="2746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56">
              <a:extLst>
                <a:ext uri="{FF2B5EF4-FFF2-40B4-BE49-F238E27FC236}">
                  <a16:creationId xmlns:a16="http://schemas.microsoft.com/office/drawing/2014/main" id="{143287C2-5BA6-4DF7-83E3-CC0780658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676275"/>
              <a:ext cx="236538" cy="233362"/>
            </a:xfrm>
            <a:custGeom>
              <a:avLst/>
              <a:gdLst>
                <a:gd name="T0" fmla="*/ 135 w 149"/>
                <a:gd name="T1" fmla="*/ 147 h 147"/>
                <a:gd name="T2" fmla="*/ 0 w 149"/>
                <a:gd name="T3" fmla="*/ 12 h 147"/>
                <a:gd name="T4" fmla="*/ 14 w 149"/>
                <a:gd name="T5" fmla="*/ 0 h 147"/>
                <a:gd name="T6" fmla="*/ 149 w 149"/>
                <a:gd name="T7" fmla="*/ 135 h 147"/>
                <a:gd name="T8" fmla="*/ 135 w 149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135" y="147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149" y="135"/>
                  </a:lnTo>
                  <a:lnTo>
                    <a:pt x="135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57">
              <a:extLst>
                <a:ext uri="{FF2B5EF4-FFF2-40B4-BE49-F238E27FC236}">
                  <a16:creationId xmlns:a16="http://schemas.microsoft.com/office/drawing/2014/main" id="{40FDDA43-5865-41DF-AEFC-BB0BCD4FC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676275"/>
              <a:ext cx="236538" cy="233362"/>
            </a:xfrm>
            <a:custGeom>
              <a:avLst/>
              <a:gdLst>
                <a:gd name="T0" fmla="*/ 0 w 149"/>
                <a:gd name="T1" fmla="*/ 135 h 147"/>
                <a:gd name="T2" fmla="*/ 135 w 149"/>
                <a:gd name="T3" fmla="*/ 0 h 147"/>
                <a:gd name="T4" fmla="*/ 149 w 149"/>
                <a:gd name="T5" fmla="*/ 12 h 147"/>
                <a:gd name="T6" fmla="*/ 14 w 149"/>
                <a:gd name="T7" fmla="*/ 147 h 147"/>
                <a:gd name="T8" fmla="*/ 0 w 149"/>
                <a:gd name="T9" fmla="*/ 13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0" y="135"/>
                  </a:moveTo>
                  <a:lnTo>
                    <a:pt x="135" y="0"/>
                  </a:lnTo>
                  <a:lnTo>
                    <a:pt x="149" y="12"/>
                  </a:lnTo>
                  <a:lnTo>
                    <a:pt x="14" y="147"/>
                  </a:ln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Rectangle 58">
              <a:extLst>
                <a:ext uri="{FF2B5EF4-FFF2-40B4-BE49-F238E27FC236}">
                  <a16:creationId xmlns:a16="http://schemas.microsoft.com/office/drawing/2014/main" id="{40530718-9E8B-4A8E-AC34-6EB7BD502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3" y="755650"/>
              <a:ext cx="825500" cy="396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Rectangle 59">
              <a:extLst>
                <a:ext uri="{FF2B5EF4-FFF2-40B4-BE49-F238E27FC236}">
                  <a16:creationId xmlns:a16="http://schemas.microsoft.com/office/drawing/2014/main" id="{FFD43D1A-12EF-41CB-8FC1-C7DF0420A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3" y="950913"/>
              <a:ext cx="8255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Rectangle 60">
              <a:extLst>
                <a:ext uri="{FF2B5EF4-FFF2-40B4-BE49-F238E27FC236}">
                  <a16:creationId xmlns:a16="http://schemas.microsoft.com/office/drawing/2014/main" id="{EC11095C-D650-4806-B07A-695A53F01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863" y="755650"/>
              <a:ext cx="38100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61">
              <a:extLst>
                <a:ext uri="{FF2B5EF4-FFF2-40B4-BE49-F238E27FC236}">
                  <a16:creationId xmlns:a16="http://schemas.microsoft.com/office/drawing/2014/main" id="{1DF4A90C-8133-474D-BEF8-7D0244D82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3 w 125"/>
                <a:gd name="T3" fmla="*/ 0 h 124"/>
                <a:gd name="T4" fmla="*/ 125 w 125"/>
                <a:gd name="T5" fmla="*/ 12 h 124"/>
                <a:gd name="T6" fmla="*/ 11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3" y="0"/>
                  </a:lnTo>
                  <a:lnTo>
                    <a:pt x="125" y="12"/>
                  </a:lnTo>
                  <a:lnTo>
                    <a:pt x="11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62">
              <a:extLst>
                <a:ext uri="{FF2B5EF4-FFF2-40B4-BE49-F238E27FC236}">
                  <a16:creationId xmlns:a16="http://schemas.microsoft.com/office/drawing/2014/main" id="{A089D17C-DEF7-4732-8560-CA312227B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773113"/>
              <a:ext cx="198438" cy="196850"/>
            </a:xfrm>
            <a:custGeom>
              <a:avLst/>
              <a:gdLst>
                <a:gd name="T0" fmla="*/ 11 w 125"/>
                <a:gd name="T1" fmla="*/ 0 h 124"/>
                <a:gd name="T2" fmla="*/ 125 w 125"/>
                <a:gd name="T3" fmla="*/ 112 h 124"/>
                <a:gd name="T4" fmla="*/ 113 w 125"/>
                <a:gd name="T5" fmla="*/ 124 h 124"/>
                <a:gd name="T6" fmla="*/ 0 w 125"/>
                <a:gd name="T7" fmla="*/ 12 h 124"/>
                <a:gd name="T8" fmla="*/ 11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1" y="0"/>
                  </a:moveTo>
                  <a:lnTo>
                    <a:pt x="125" y="112"/>
                  </a:lnTo>
                  <a:lnTo>
                    <a:pt x="113" y="124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Rectangle 63">
              <a:extLst>
                <a:ext uri="{FF2B5EF4-FFF2-40B4-BE49-F238E27FC236}">
                  <a16:creationId xmlns:a16="http://schemas.microsoft.com/office/drawing/2014/main" id="{1A337C41-3D1E-4EF8-B97C-8C8B5F586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950" y="755650"/>
              <a:ext cx="39688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64">
              <a:extLst>
                <a:ext uri="{FF2B5EF4-FFF2-40B4-BE49-F238E27FC236}">
                  <a16:creationId xmlns:a16="http://schemas.microsoft.com/office/drawing/2014/main" id="{61CCC66D-774C-4662-B475-166A2D828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" y="773113"/>
              <a:ext cx="201613" cy="196850"/>
            </a:xfrm>
            <a:custGeom>
              <a:avLst/>
              <a:gdLst>
                <a:gd name="T0" fmla="*/ 0 w 127"/>
                <a:gd name="T1" fmla="*/ 112 h 124"/>
                <a:gd name="T2" fmla="*/ 114 w 127"/>
                <a:gd name="T3" fmla="*/ 0 h 124"/>
                <a:gd name="T4" fmla="*/ 127 w 127"/>
                <a:gd name="T5" fmla="*/ 12 h 124"/>
                <a:gd name="T6" fmla="*/ 12 w 127"/>
                <a:gd name="T7" fmla="*/ 124 h 124"/>
                <a:gd name="T8" fmla="*/ 0 w 127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4">
                  <a:moveTo>
                    <a:pt x="0" y="112"/>
                  </a:moveTo>
                  <a:lnTo>
                    <a:pt x="114" y="0"/>
                  </a:lnTo>
                  <a:lnTo>
                    <a:pt x="127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65">
              <a:extLst>
                <a:ext uri="{FF2B5EF4-FFF2-40B4-BE49-F238E27FC236}">
                  <a16:creationId xmlns:a16="http://schemas.microsoft.com/office/drawing/2014/main" id="{E5BC73B2-0DBC-42A6-9FBE-A36295541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" y="773113"/>
              <a:ext cx="201613" cy="196850"/>
            </a:xfrm>
            <a:custGeom>
              <a:avLst/>
              <a:gdLst>
                <a:gd name="T0" fmla="*/ 12 w 127"/>
                <a:gd name="T1" fmla="*/ 0 h 124"/>
                <a:gd name="T2" fmla="*/ 127 w 127"/>
                <a:gd name="T3" fmla="*/ 112 h 124"/>
                <a:gd name="T4" fmla="*/ 114 w 127"/>
                <a:gd name="T5" fmla="*/ 124 h 124"/>
                <a:gd name="T6" fmla="*/ 0 w 127"/>
                <a:gd name="T7" fmla="*/ 12 h 124"/>
                <a:gd name="T8" fmla="*/ 12 w 127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4">
                  <a:moveTo>
                    <a:pt x="12" y="0"/>
                  </a:moveTo>
                  <a:lnTo>
                    <a:pt x="127" y="112"/>
                  </a:lnTo>
                  <a:lnTo>
                    <a:pt x="114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Rectangle 66">
              <a:extLst>
                <a:ext uri="{FF2B5EF4-FFF2-40B4-BE49-F238E27FC236}">
                  <a16:creationId xmlns:a16="http://schemas.microsoft.com/office/drawing/2014/main" id="{EA471AAA-D1C6-4E6F-891D-CF81EE26A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450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67">
              <a:extLst>
                <a:ext uri="{FF2B5EF4-FFF2-40B4-BE49-F238E27FC236}">
                  <a16:creationId xmlns:a16="http://schemas.microsoft.com/office/drawing/2014/main" id="{74BFC369-D826-4227-BFC0-17FFE73FD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" y="773113"/>
              <a:ext cx="196850" cy="196850"/>
            </a:xfrm>
            <a:custGeom>
              <a:avLst/>
              <a:gdLst>
                <a:gd name="T0" fmla="*/ 0 w 124"/>
                <a:gd name="T1" fmla="*/ 112 h 124"/>
                <a:gd name="T2" fmla="*/ 114 w 124"/>
                <a:gd name="T3" fmla="*/ 0 h 124"/>
                <a:gd name="T4" fmla="*/ 124 w 124"/>
                <a:gd name="T5" fmla="*/ 12 h 124"/>
                <a:gd name="T6" fmla="*/ 12 w 124"/>
                <a:gd name="T7" fmla="*/ 124 h 124"/>
                <a:gd name="T8" fmla="*/ 0 w 124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0" y="112"/>
                  </a:moveTo>
                  <a:lnTo>
                    <a:pt x="114" y="0"/>
                  </a:lnTo>
                  <a:lnTo>
                    <a:pt x="124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68">
              <a:extLst>
                <a:ext uri="{FF2B5EF4-FFF2-40B4-BE49-F238E27FC236}">
                  <a16:creationId xmlns:a16="http://schemas.microsoft.com/office/drawing/2014/main" id="{9567C1AA-4CD5-4D66-8855-D6702CF70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" y="773113"/>
              <a:ext cx="196850" cy="196850"/>
            </a:xfrm>
            <a:custGeom>
              <a:avLst/>
              <a:gdLst>
                <a:gd name="T0" fmla="*/ 12 w 124"/>
                <a:gd name="T1" fmla="*/ 0 h 124"/>
                <a:gd name="T2" fmla="*/ 124 w 124"/>
                <a:gd name="T3" fmla="*/ 112 h 124"/>
                <a:gd name="T4" fmla="*/ 114 w 124"/>
                <a:gd name="T5" fmla="*/ 124 h 124"/>
                <a:gd name="T6" fmla="*/ 0 w 124"/>
                <a:gd name="T7" fmla="*/ 12 h 124"/>
                <a:gd name="T8" fmla="*/ 12 w 124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12" y="0"/>
                  </a:moveTo>
                  <a:lnTo>
                    <a:pt x="124" y="112"/>
                  </a:lnTo>
                  <a:lnTo>
                    <a:pt x="114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Rectangle 69">
              <a:extLst>
                <a:ext uri="{FF2B5EF4-FFF2-40B4-BE49-F238E27FC236}">
                  <a16:creationId xmlns:a16="http://schemas.microsoft.com/office/drawing/2014/main" id="{C3936345-C342-414C-9485-9CFC2AC25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538" y="755650"/>
              <a:ext cx="42863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70">
              <a:extLst>
                <a:ext uri="{FF2B5EF4-FFF2-40B4-BE49-F238E27FC236}">
                  <a16:creationId xmlns:a16="http://schemas.microsoft.com/office/drawing/2014/main" id="{DC71D559-CB2E-4E46-B3B0-35C5A51CA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3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2 w 125"/>
                <a:gd name="T3" fmla="*/ 0 h 124"/>
                <a:gd name="T4" fmla="*/ 125 w 125"/>
                <a:gd name="T5" fmla="*/ 12 h 124"/>
                <a:gd name="T6" fmla="*/ 12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2" y="0"/>
                  </a:lnTo>
                  <a:lnTo>
                    <a:pt x="125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71">
              <a:extLst>
                <a:ext uri="{FF2B5EF4-FFF2-40B4-BE49-F238E27FC236}">
                  <a16:creationId xmlns:a16="http://schemas.microsoft.com/office/drawing/2014/main" id="{7ED3D787-D1C8-495D-A138-44FF767CF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3" y="773113"/>
              <a:ext cx="198438" cy="196850"/>
            </a:xfrm>
            <a:custGeom>
              <a:avLst/>
              <a:gdLst>
                <a:gd name="T0" fmla="*/ 12 w 125"/>
                <a:gd name="T1" fmla="*/ 0 h 124"/>
                <a:gd name="T2" fmla="*/ 125 w 125"/>
                <a:gd name="T3" fmla="*/ 112 h 124"/>
                <a:gd name="T4" fmla="*/ 112 w 125"/>
                <a:gd name="T5" fmla="*/ 124 h 124"/>
                <a:gd name="T6" fmla="*/ 0 w 125"/>
                <a:gd name="T7" fmla="*/ 12 h 124"/>
                <a:gd name="T8" fmla="*/ 12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2" y="0"/>
                  </a:moveTo>
                  <a:lnTo>
                    <a:pt x="125" y="112"/>
                  </a:lnTo>
                  <a:lnTo>
                    <a:pt x="112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Rectangle 72">
              <a:extLst>
                <a:ext uri="{FF2B5EF4-FFF2-40B4-BE49-F238E27FC236}">
                  <a16:creationId xmlns:a16="http://schemas.microsoft.com/office/drawing/2014/main" id="{473292BC-CB81-41C1-BC70-0EC5BE21D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950" y="755650"/>
              <a:ext cx="822325" cy="396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Rectangle 73">
              <a:extLst>
                <a:ext uri="{FF2B5EF4-FFF2-40B4-BE49-F238E27FC236}">
                  <a16:creationId xmlns:a16="http://schemas.microsoft.com/office/drawing/2014/main" id="{C94B8106-CB59-460A-80DE-117187BF3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950" y="950913"/>
              <a:ext cx="822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Rectangle 74">
              <a:extLst>
                <a:ext uri="{FF2B5EF4-FFF2-40B4-BE49-F238E27FC236}">
                  <a16:creationId xmlns:a16="http://schemas.microsoft.com/office/drawing/2014/main" id="{31BAA94F-01B3-4E12-BB35-137613BC1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2350" y="755650"/>
              <a:ext cx="38100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75">
              <a:extLst>
                <a:ext uri="{FF2B5EF4-FFF2-40B4-BE49-F238E27FC236}">
                  <a16:creationId xmlns:a16="http://schemas.microsoft.com/office/drawing/2014/main" id="{F98DC454-C329-41D9-BB68-FB92C3C9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138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3 w 125"/>
                <a:gd name="T3" fmla="*/ 0 h 124"/>
                <a:gd name="T4" fmla="*/ 125 w 125"/>
                <a:gd name="T5" fmla="*/ 12 h 124"/>
                <a:gd name="T6" fmla="*/ 10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3" y="0"/>
                  </a:lnTo>
                  <a:lnTo>
                    <a:pt x="125" y="12"/>
                  </a:lnTo>
                  <a:lnTo>
                    <a:pt x="10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76">
              <a:extLst>
                <a:ext uri="{FF2B5EF4-FFF2-40B4-BE49-F238E27FC236}">
                  <a16:creationId xmlns:a16="http://schemas.microsoft.com/office/drawing/2014/main" id="{8A95C3CC-E501-4CA6-91BC-C7C2C926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138" y="773113"/>
              <a:ext cx="198438" cy="196850"/>
            </a:xfrm>
            <a:custGeom>
              <a:avLst/>
              <a:gdLst>
                <a:gd name="T0" fmla="*/ 10 w 125"/>
                <a:gd name="T1" fmla="*/ 0 h 124"/>
                <a:gd name="T2" fmla="*/ 125 w 125"/>
                <a:gd name="T3" fmla="*/ 112 h 124"/>
                <a:gd name="T4" fmla="*/ 113 w 125"/>
                <a:gd name="T5" fmla="*/ 124 h 124"/>
                <a:gd name="T6" fmla="*/ 0 w 125"/>
                <a:gd name="T7" fmla="*/ 12 h 124"/>
                <a:gd name="T8" fmla="*/ 10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0" y="0"/>
                  </a:moveTo>
                  <a:lnTo>
                    <a:pt x="125" y="112"/>
                  </a:lnTo>
                  <a:lnTo>
                    <a:pt x="113" y="124"/>
                  </a:lnTo>
                  <a:lnTo>
                    <a:pt x="0" y="12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Rectangle 77">
              <a:extLst>
                <a:ext uri="{FF2B5EF4-FFF2-40B4-BE49-F238E27FC236}">
                  <a16:creationId xmlns:a16="http://schemas.microsoft.com/office/drawing/2014/main" id="{3B1BF837-6632-475F-BDF3-50830F0D8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263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78">
              <a:extLst>
                <a:ext uri="{FF2B5EF4-FFF2-40B4-BE49-F238E27FC236}">
                  <a16:creationId xmlns:a16="http://schemas.microsoft.com/office/drawing/2014/main" id="{4394731D-D589-437F-B616-CAE18D909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5638" y="773113"/>
              <a:ext cx="200025" cy="196850"/>
            </a:xfrm>
            <a:custGeom>
              <a:avLst/>
              <a:gdLst>
                <a:gd name="T0" fmla="*/ 0 w 126"/>
                <a:gd name="T1" fmla="*/ 112 h 124"/>
                <a:gd name="T2" fmla="*/ 114 w 126"/>
                <a:gd name="T3" fmla="*/ 0 h 124"/>
                <a:gd name="T4" fmla="*/ 126 w 126"/>
                <a:gd name="T5" fmla="*/ 12 h 124"/>
                <a:gd name="T6" fmla="*/ 12 w 126"/>
                <a:gd name="T7" fmla="*/ 124 h 124"/>
                <a:gd name="T8" fmla="*/ 0 w 126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4">
                  <a:moveTo>
                    <a:pt x="0" y="112"/>
                  </a:moveTo>
                  <a:lnTo>
                    <a:pt x="114" y="0"/>
                  </a:lnTo>
                  <a:lnTo>
                    <a:pt x="126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79">
              <a:extLst>
                <a:ext uri="{FF2B5EF4-FFF2-40B4-BE49-F238E27FC236}">
                  <a16:creationId xmlns:a16="http://schemas.microsoft.com/office/drawing/2014/main" id="{68454A81-1CFD-4EF2-B52B-B8C8ACFD2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5638" y="773113"/>
              <a:ext cx="200025" cy="196850"/>
            </a:xfrm>
            <a:custGeom>
              <a:avLst/>
              <a:gdLst>
                <a:gd name="T0" fmla="*/ 12 w 126"/>
                <a:gd name="T1" fmla="*/ 0 h 124"/>
                <a:gd name="T2" fmla="*/ 126 w 126"/>
                <a:gd name="T3" fmla="*/ 112 h 124"/>
                <a:gd name="T4" fmla="*/ 114 w 126"/>
                <a:gd name="T5" fmla="*/ 124 h 124"/>
                <a:gd name="T6" fmla="*/ 0 w 126"/>
                <a:gd name="T7" fmla="*/ 12 h 124"/>
                <a:gd name="T8" fmla="*/ 12 w 126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4">
                  <a:moveTo>
                    <a:pt x="12" y="0"/>
                  </a:moveTo>
                  <a:lnTo>
                    <a:pt x="126" y="112"/>
                  </a:lnTo>
                  <a:lnTo>
                    <a:pt x="114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Rectangle 80">
              <a:extLst>
                <a:ext uri="{FF2B5EF4-FFF2-40B4-BE49-F238E27FC236}">
                  <a16:creationId xmlns:a16="http://schemas.microsoft.com/office/drawing/2014/main" id="{48648EA1-ABBD-4D5B-93F3-05624BAB9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2938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81">
              <a:extLst>
                <a:ext uri="{FF2B5EF4-FFF2-40B4-BE49-F238E27FC236}">
                  <a16:creationId xmlns:a16="http://schemas.microsoft.com/office/drawing/2014/main" id="{85109FE4-59B0-4D4E-AD39-07FBB06F8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5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3 w 125"/>
                <a:gd name="T3" fmla="*/ 0 h 124"/>
                <a:gd name="T4" fmla="*/ 125 w 125"/>
                <a:gd name="T5" fmla="*/ 12 h 124"/>
                <a:gd name="T6" fmla="*/ 12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3" y="0"/>
                  </a:lnTo>
                  <a:lnTo>
                    <a:pt x="125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82">
              <a:extLst>
                <a:ext uri="{FF2B5EF4-FFF2-40B4-BE49-F238E27FC236}">
                  <a16:creationId xmlns:a16="http://schemas.microsoft.com/office/drawing/2014/main" id="{CD193E21-CA8A-422C-971C-0AD65642D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5" y="773113"/>
              <a:ext cx="198438" cy="196850"/>
            </a:xfrm>
            <a:custGeom>
              <a:avLst/>
              <a:gdLst>
                <a:gd name="T0" fmla="*/ 12 w 125"/>
                <a:gd name="T1" fmla="*/ 0 h 124"/>
                <a:gd name="T2" fmla="*/ 125 w 125"/>
                <a:gd name="T3" fmla="*/ 112 h 124"/>
                <a:gd name="T4" fmla="*/ 113 w 125"/>
                <a:gd name="T5" fmla="*/ 124 h 124"/>
                <a:gd name="T6" fmla="*/ 0 w 125"/>
                <a:gd name="T7" fmla="*/ 12 h 124"/>
                <a:gd name="T8" fmla="*/ 12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2" y="0"/>
                  </a:moveTo>
                  <a:lnTo>
                    <a:pt x="125" y="112"/>
                  </a:lnTo>
                  <a:lnTo>
                    <a:pt x="113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Rectangle 83">
              <a:extLst>
                <a:ext uri="{FF2B5EF4-FFF2-40B4-BE49-F238E27FC236}">
                  <a16:creationId xmlns:a16="http://schemas.microsoft.com/office/drawing/2014/main" id="{1AA31CA4-46C3-4A11-8D64-30C745935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4025" y="755650"/>
              <a:ext cx="38100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84">
              <a:extLst>
                <a:ext uri="{FF2B5EF4-FFF2-40B4-BE49-F238E27FC236}">
                  <a16:creationId xmlns:a16="http://schemas.microsoft.com/office/drawing/2014/main" id="{A13092E1-6600-4EFF-B4AE-9CCBECAD0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400" y="773113"/>
              <a:ext cx="196850" cy="196850"/>
            </a:xfrm>
            <a:custGeom>
              <a:avLst/>
              <a:gdLst>
                <a:gd name="T0" fmla="*/ 0 w 124"/>
                <a:gd name="T1" fmla="*/ 112 h 124"/>
                <a:gd name="T2" fmla="*/ 112 w 124"/>
                <a:gd name="T3" fmla="*/ 0 h 124"/>
                <a:gd name="T4" fmla="*/ 124 w 124"/>
                <a:gd name="T5" fmla="*/ 12 h 124"/>
                <a:gd name="T6" fmla="*/ 12 w 124"/>
                <a:gd name="T7" fmla="*/ 124 h 124"/>
                <a:gd name="T8" fmla="*/ 0 w 124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0" y="112"/>
                  </a:moveTo>
                  <a:lnTo>
                    <a:pt x="112" y="0"/>
                  </a:lnTo>
                  <a:lnTo>
                    <a:pt x="124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85">
              <a:extLst>
                <a:ext uri="{FF2B5EF4-FFF2-40B4-BE49-F238E27FC236}">
                  <a16:creationId xmlns:a16="http://schemas.microsoft.com/office/drawing/2014/main" id="{604EFDF3-6643-4F83-9CA1-F588F56D4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400" y="773113"/>
              <a:ext cx="196850" cy="196850"/>
            </a:xfrm>
            <a:custGeom>
              <a:avLst/>
              <a:gdLst>
                <a:gd name="T0" fmla="*/ 12 w 124"/>
                <a:gd name="T1" fmla="*/ 0 h 124"/>
                <a:gd name="T2" fmla="*/ 124 w 124"/>
                <a:gd name="T3" fmla="*/ 112 h 124"/>
                <a:gd name="T4" fmla="*/ 112 w 124"/>
                <a:gd name="T5" fmla="*/ 124 h 124"/>
                <a:gd name="T6" fmla="*/ 0 w 124"/>
                <a:gd name="T7" fmla="*/ 12 h 124"/>
                <a:gd name="T8" fmla="*/ 12 w 124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12" y="0"/>
                  </a:moveTo>
                  <a:lnTo>
                    <a:pt x="124" y="112"/>
                  </a:lnTo>
                  <a:lnTo>
                    <a:pt x="112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Rectangle 86">
              <a:extLst>
                <a:ext uri="{FF2B5EF4-FFF2-40B4-BE49-F238E27FC236}">
                  <a16:creationId xmlns:a16="http://schemas.microsoft.com/office/drawing/2014/main" id="{D9EFC523-6332-4469-A40F-AE70AB6A5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755650"/>
              <a:ext cx="825500" cy="396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87">
              <a:extLst>
                <a:ext uri="{FF2B5EF4-FFF2-40B4-BE49-F238E27FC236}">
                  <a16:creationId xmlns:a16="http://schemas.microsoft.com/office/drawing/2014/main" id="{E2841F4A-FB43-4CA0-A3FE-DB03F0BF8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950913"/>
              <a:ext cx="1379538" cy="44450"/>
            </a:xfrm>
            <a:custGeom>
              <a:avLst/>
              <a:gdLst>
                <a:gd name="T0" fmla="*/ 869 w 869"/>
                <a:gd name="T1" fmla="*/ 0 h 28"/>
                <a:gd name="T2" fmla="*/ 869 w 869"/>
                <a:gd name="T3" fmla="*/ 28 h 28"/>
                <a:gd name="T4" fmla="*/ 0 w 869"/>
                <a:gd name="T5" fmla="*/ 28 h 28"/>
                <a:gd name="T6" fmla="*/ 0 w 869"/>
                <a:gd name="T7" fmla="*/ 0 h 28"/>
                <a:gd name="T8" fmla="*/ 777 w 869"/>
                <a:gd name="T9" fmla="*/ 0 h 28"/>
                <a:gd name="T10" fmla="*/ 869 w 86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9" h="28">
                  <a:moveTo>
                    <a:pt x="869" y="0"/>
                  </a:moveTo>
                  <a:lnTo>
                    <a:pt x="869" y="2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777" y="0"/>
                  </a:lnTo>
                  <a:lnTo>
                    <a:pt x="8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88">
              <a:extLst>
                <a:ext uri="{FF2B5EF4-FFF2-40B4-BE49-F238E27FC236}">
                  <a16:creationId xmlns:a16="http://schemas.microsoft.com/office/drawing/2014/main" id="{5ADDB0BC-57EF-4298-8DB6-351A9AEDA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950913"/>
              <a:ext cx="1379538" cy="44450"/>
            </a:xfrm>
            <a:custGeom>
              <a:avLst/>
              <a:gdLst>
                <a:gd name="T0" fmla="*/ 869 w 869"/>
                <a:gd name="T1" fmla="*/ 0 h 28"/>
                <a:gd name="T2" fmla="*/ 869 w 869"/>
                <a:gd name="T3" fmla="*/ 28 h 28"/>
                <a:gd name="T4" fmla="*/ 0 w 869"/>
                <a:gd name="T5" fmla="*/ 28 h 28"/>
                <a:gd name="T6" fmla="*/ 0 w 869"/>
                <a:gd name="T7" fmla="*/ 0 h 28"/>
                <a:gd name="T8" fmla="*/ 777 w 869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9" h="28">
                  <a:moveTo>
                    <a:pt x="869" y="0"/>
                  </a:moveTo>
                  <a:lnTo>
                    <a:pt x="869" y="2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77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Rectangle 89">
              <a:extLst>
                <a:ext uri="{FF2B5EF4-FFF2-40B4-BE49-F238E27FC236}">
                  <a16:creationId xmlns:a16="http://schemas.microsoft.com/office/drawing/2014/main" id="{11F4A208-51BF-417C-9784-CEFAF5509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4350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90">
              <a:extLst>
                <a:ext uri="{FF2B5EF4-FFF2-40B4-BE49-F238E27FC236}">
                  <a16:creationId xmlns:a16="http://schemas.microsoft.com/office/drawing/2014/main" id="{FD13803C-A04D-49EC-911D-2E2F75416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773113"/>
              <a:ext cx="198438" cy="196850"/>
            </a:xfrm>
            <a:custGeom>
              <a:avLst/>
              <a:gdLst>
                <a:gd name="T0" fmla="*/ 0 w 125"/>
                <a:gd name="T1" fmla="*/ 112 h 124"/>
                <a:gd name="T2" fmla="*/ 113 w 125"/>
                <a:gd name="T3" fmla="*/ 0 h 124"/>
                <a:gd name="T4" fmla="*/ 125 w 125"/>
                <a:gd name="T5" fmla="*/ 12 h 124"/>
                <a:gd name="T6" fmla="*/ 12 w 125"/>
                <a:gd name="T7" fmla="*/ 124 h 124"/>
                <a:gd name="T8" fmla="*/ 0 w 125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0" y="112"/>
                  </a:moveTo>
                  <a:lnTo>
                    <a:pt x="113" y="0"/>
                  </a:lnTo>
                  <a:lnTo>
                    <a:pt x="125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91">
              <a:extLst>
                <a:ext uri="{FF2B5EF4-FFF2-40B4-BE49-F238E27FC236}">
                  <a16:creationId xmlns:a16="http://schemas.microsoft.com/office/drawing/2014/main" id="{D412C0D7-EF10-4D82-A230-8C75F5CAF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773113"/>
              <a:ext cx="198438" cy="196850"/>
            </a:xfrm>
            <a:custGeom>
              <a:avLst/>
              <a:gdLst>
                <a:gd name="T0" fmla="*/ 12 w 125"/>
                <a:gd name="T1" fmla="*/ 0 h 124"/>
                <a:gd name="T2" fmla="*/ 125 w 125"/>
                <a:gd name="T3" fmla="*/ 112 h 124"/>
                <a:gd name="T4" fmla="*/ 113 w 125"/>
                <a:gd name="T5" fmla="*/ 124 h 124"/>
                <a:gd name="T6" fmla="*/ 0 w 125"/>
                <a:gd name="T7" fmla="*/ 12 h 124"/>
                <a:gd name="T8" fmla="*/ 12 w 12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12" y="0"/>
                  </a:moveTo>
                  <a:lnTo>
                    <a:pt x="125" y="112"/>
                  </a:lnTo>
                  <a:lnTo>
                    <a:pt x="113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Rectangle 92">
              <a:extLst>
                <a:ext uri="{FF2B5EF4-FFF2-40B4-BE49-F238E27FC236}">
                  <a16:creationId xmlns:a16="http://schemas.microsoft.com/office/drawing/2014/main" id="{847E5E56-A3C5-4311-9DA5-A55B061F5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438" y="755650"/>
              <a:ext cx="38100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93">
              <a:extLst>
                <a:ext uri="{FF2B5EF4-FFF2-40B4-BE49-F238E27FC236}">
                  <a16:creationId xmlns:a16="http://schemas.microsoft.com/office/drawing/2014/main" id="{06DAD7AF-F967-4317-993C-B1F555FF1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773113"/>
              <a:ext cx="196850" cy="196850"/>
            </a:xfrm>
            <a:custGeom>
              <a:avLst/>
              <a:gdLst>
                <a:gd name="T0" fmla="*/ 0 w 124"/>
                <a:gd name="T1" fmla="*/ 112 h 124"/>
                <a:gd name="T2" fmla="*/ 112 w 124"/>
                <a:gd name="T3" fmla="*/ 0 h 124"/>
                <a:gd name="T4" fmla="*/ 124 w 124"/>
                <a:gd name="T5" fmla="*/ 12 h 124"/>
                <a:gd name="T6" fmla="*/ 10 w 124"/>
                <a:gd name="T7" fmla="*/ 124 h 124"/>
                <a:gd name="T8" fmla="*/ 0 w 124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0" y="112"/>
                  </a:moveTo>
                  <a:lnTo>
                    <a:pt x="112" y="0"/>
                  </a:lnTo>
                  <a:lnTo>
                    <a:pt x="124" y="12"/>
                  </a:lnTo>
                  <a:lnTo>
                    <a:pt x="10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94">
              <a:extLst>
                <a:ext uri="{FF2B5EF4-FFF2-40B4-BE49-F238E27FC236}">
                  <a16:creationId xmlns:a16="http://schemas.microsoft.com/office/drawing/2014/main" id="{54A25C79-A102-4379-B78C-0056A18CC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773113"/>
              <a:ext cx="196850" cy="196850"/>
            </a:xfrm>
            <a:custGeom>
              <a:avLst/>
              <a:gdLst>
                <a:gd name="T0" fmla="*/ 10 w 124"/>
                <a:gd name="T1" fmla="*/ 0 h 124"/>
                <a:gd name="T2" fmla="*/ 124 w 124"/>
                <a:gd name="T3" fmla="*/ 112 h 124"/>
                <a:gd name="T4" fmla="*/ 112 w 124"/>
                <a:gd name="T5" fmla="*/ 124 h 124"/>
                <a:gd name="T6" fmla="*/ 0 w 124"/>
                <a:gd name="T7" fmla="*/ 12 h 124"/>
                <a:gd name="T8" fmla="*/ 10 w 124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10" y="0"/>
                  </a:moveTo>
                  <a:lnTo>
                    <a:pt x="124" y="112"/>
                  </a:lnTo>
                  <a:lnTo>
                    <a:pt x="112" y="124"/>
                  </a:lnTo>
                  <a:lnTo>
                    <a:pt x="0" y="12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Rectangle 95">
              <a:extLst>
                <a:ext uri="{FF2B5EF4-FFF2-40B4-BE49-F238E27FC236}">
                  <a16:creationId xmlns:a16="http://schemas.microsoft.com/office/drawing/2014/main" id="{A2FAD824-07AC-4228-AA1E-409FC57B6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4938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96">
              <a:extLst>
                <a:ext uri="{FF2B5EF4-FFF2-40B4-BE49-F238E27FC236}">
                  <a16:creationId xmlns:a16="http://schemas.microsoft.com/office/drawing/2014/main" id="{D977FE73-1AA6-494D-BD92-0CCB64FB5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773113"/>
              <a:ext cx="201613" cy="196850"/>
            </a:xfrm>
            <a:custGeom>
              <a:avLst/>
              <a:gdLst>
                <a:gd name="T0" fmla="*/ 0 w 127"/>
                <a:gd name="T1" fmla="*/ 112 h 124"/>
                <a:gd name="T2" fmla="*/ 115 w 127"/>
                <a:gd name="T3" fmla="*/ 0 h 124"/>
                <a:gd name="T4" fmla="*/ 127 w 127"/>
                <a:gd name="T5" fmla="*/ 12 h 124"/>
                <a:gd name="T6" fmla="*/ 12 w 127"/>
                <a:gd name="T7" fmla="*/ 124 h 124"/>
                <a:gd name="T8" fmla="*/ 0 w 127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4">
                  <a:moveTo>
                    <a:pt x="0" y="112"/>
                  </a:moveTo>
                  <a:lnTo>
                    <a:pt x="115" y="0"/>
                  </a:lnTo>
                  <a:lnTo>
                    <a:pt x="127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97">
              <a:extLst>
                <a:ext uri="{FF2B5EF4-FFF2-40B4-BE49-F238E27FC236}">
                  <a16:creationId xmlns:a16="http://schemas.microsoft.com/office/drawing/2014/main" id="{81CB3F32-31BB-4869-8DEF-3941CF55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773113"/>
              <a:ext cx="201613" cy="196850"/>
            </a:xfrm>
            <a:custGeom>
              <a:avLst/>
              <a:gdLst>
                <a:gd name="T0" fmla="*/ 12 w 127"/>
                <a:gd name="T1" fmla="*/ 0 h 124"/>
                <a:gd name="T2" fmla="*/ 127 w 127"/>
                <a:gd name="T3" fmla="*/ 112 h 124"/>
                <a:gd name="T4" fmla="*/ 115 w 127"/>
                <a:gd name="T5" fmla="*/ 124 h 124"/>
                <a:gd name="T6" fmla="*/ 0 w 127"/>
                <a:gd name="T7" fmla="*/ 12 h 124"/>
                <a:gd name="T8" fmla="*/ 12 w 127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4">
                  <a:moveTo>
                    <a:pt x="12" y="0"/>
                  </a:moveTo>
                  <a:lnTo>
                    <a:pt x="127" y="112"/>
                  </a:lnTo>
                  <a:lnTo>
                    <a:pt x="115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Rectangle 98">
              <a:extLst>
                <a:ext uri="{FF2B5EF4-FFF2-40B4-BE49-F238E27FC236}">
                  <a16:creationId xmlns:a16="http://schemas.microsoft.com/office/drawing/2014/main" id="{2FB97C5C-648D-4A0F-80DB-C0878F0B1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025" y="755650"/>
              <a:ext cx="41275" cy="2301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99">
              <a:extLst>
                <a:ext uri="{FF2B5EF4-FFF2-40B4-BE49-F238E27FC236}">
                  <a16:creationId xmlns:a16="http://schemas.microsoft.com/office/drawing/2014/main" id="{3C83D742-14E0-46E9-8A4D-231F7CD8C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400" y="773113"/>
              <a:ext cx="196850" cy="196850"/>
            </a:xfrm>
            <a:custGeom>
              <a:avLst/>
              <a:gdLst>
                <a:gd name="T0" fmla="*/ 0 w 124"/>
                <a:gd name="T1" fmla="*/ 112 h 124"/>
                <a:gd name="T2" fmla="*/ 112 w 124"/>
                <a:gd name="T3" fmla="*/ 0 h 124"/>
                <a:gd name="T4" fmla="*/ 124 w 124"/>
                <a:gd name="T5" fmla="*/ 12 h 124"/>
                <a:gd name="T6" fmla="*/ 12 w 124"/>
                <a:gd name="T7" fmla="*/ 124 h 124"/>
                <a:gd name="T8" fmla="*/ 0 w 124"/>
                <a:gd name="T9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0" y="112"/>
                  </a:moveTo>
                  <a:lnTo>
                    <a:pt x="112" y="0"/>
                  </a:lnTo>
                  <a:lnTo>
                    <a:pt x="124" y="12"/>
                  </a:lnTo>
                  <a:lnTo>
                    <a:pt x="12" y="12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100">
              <a:extLst>
                <a:ext uri="{FF2B5EF4-FFF2-40B4-BE49-F238E27FC236}">
                  <a16:creationId xmlns:a16="http://schemas.microsoft.com/office/drawing/2014/main" id="{6AB0EF97-B3AE-469B-BB22-75AE38E3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400" y="773113"/>
              <a:ext cx="196850" cy="196850"/>
            </a:xfrm>
            <a:custGeom>
              <a:avLst/>
              <a:gdLst>
                <a:gd name="T0" fmla="*/ 12 w 124"/>
                <a:gd name="T1" fmla="*/ 0 h 124"/>
                <a:gd name="T2" fmla="*/ 124 w 124"/>
                <a:gd name="T3" fmla="*/ 112 h 124"/>
                <a:gd name="T4" fmla="*/ 112 w 124"/>
                <a:gd name="T5" fmla="*/ 124 h 124"/>
                <a:gd name="T6" fmla="*/ 0 w 124"/>
                <a:gd name="T7" fmla="*/ 12 h 124"/>
                <a:gd name="T8" fmla="*/ 12 w 124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24">
                  <a:moveTo>
                    <a:pt x="12" y="0"/>
                  </a:moveTo>
                  <a:lnTo>
                    <a:pt x="124" y="112"/>
                  </a:lnTo>
                  <a:lnTo>
                    <a:pt x="112" y="124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101">
              <a:extLst>
                <a:ext uri="{FF2B5EF4-FFF2-40B4-BE49-F238E27FC236}">
                  <a16:creationId xmlns:a16="http://schemas.microsoft.com/office/drawing/2014/main" id="{35E77D74-2626-4B77-A309-A11904D72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3" y="628650"/>
              <a:ext cx="652463" cy="474662"/>
            </a:xfrm>
            <a:custGeom>
              <a:avLst/>
              <a:gdLst>
                <a:gd name="T0" fmla="*/ 205 w 205"/>
                <a:gd name="T1" fmla="*/ 149 h 149"/>
                <a:gd name="T2" fmla="*/ 0 w 205"/>
                <a:gd name="T3" fmla="*/ 149 h 149"/>
                <a:gd name="T4" fmla="*/ 0 w 205"/>
                <a:gd name="T5" fmla="*/ 0 h 149"/>
                <a:gd name="T6" fmla="*/ 125 w 205"/>
                <a:gd name="T7" fmla="*/ 0 h 149"/>
                <a:gd name="T8" fmla="*/ 205 w 205"/>
                <a:gd name="T9" fmla="*/ 67 h 149"/>
                <a:gd name="T10" fmla="*/ 205 w 205"/>
                <a:gd name="T11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149">
                  <a:moveTo>
                    <a:pt x="205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9" y="0"/>
                    <a:pt x="205" y="30"/>
                    <a:pt x="205" y="67"/>
                  </a:cubicBezTo>
                  <a:lnTo>
                    <a:pt x="205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Rectangle 102">
              <a:extLst>
                <a:ext uri="{FF2B5EF4-FFF2-40B4-BE49-F238E27FC236}">
                  <a16:creationId xmlns:a16="http://schemas.microsoft.com/office/drawing/2014/main" id="{6DA545C0-6477-40F0-8545-E070FFDA1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8" y="698500"/>
              <a:ext cx="219075" cy="4905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103">
              <a:extLst>
                <a:ext uri="{FF2B5EF4-FFF2-40B4-BE49-F238E27FC236}">
                  <a16:creationId xmlns:a16="http://schemas.microsoft.com/office/drawing/2014/main" id="{072AF5ED-FCAF-4C3B-9685-6C84DE985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3" y="1588"/>
              <a:ext cx="3952875" cy="977900"/>
            </a:xfrm>
            <a:custGeom>
              <a:avLst/>
              <a:gdLst>
                <a:gd name="T0" fmla="*/ 2474 w 2490"/>
                <a:gd name="T1" fmla="*/ 616 h 616"/>
                <a:gd name="T2" fmla="*/ 580 w 2490"/>
                <a:gd name="T3" fmla="*/ 48 h 616"/>
                <a:gd name="T4" fmla="*/ 28 w 2490"/>
                <a:gd name="T5" fmla="*/ 469 h 616"/>
                <a:gd name="T6" fmla="*/ 0 w 2490"/>
                <a:gd name="T7" fmla="*/ 437 h 616"/>
                <a:gd name="T8" fmla="*/ 572 w 2490"/>
                <a:gd name="T9" fmla="*/ 0 h 616"/>
                <a:gd name="T10" fmla="*/ 2490 w 2490"/>
                <a:gd name="T11" fmla="*/ 578 h 616"/>
                <a:gd name="T12" fmla="*/ 2474 w 2490"/>
                <a:gd name="T13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0" h="616">
                  <a:moveTo>
                    <a:pt x="2474" y="616"/>
                  </a:moveTo>
                  <a:lnTo>
                    <a:pt x="580" y="48"/>
                  </a:lnTo>
                  <a:lnTo>
                    <a:pt x="28" y="469"/>
                  </a:lnTo>
                  <a:lnTo>
                    <a:pt x="0" y="437"/>
                  </a:lnTo>
                  <a:lnTo>
                    <a:pt x="572" y="0"/>
                  </a:lnTo>
                  <a:lnTo>
                    <a:pt x="2490" y="578"/>
                  </a:lnTo>
                  <a:lnTo>
                    <a:pt x="2474" y="6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Rectangle 107">
              <a:extLst>
                <a:ext uri="{FF2B5EF4-FFF2-40B4-BE49-F238E27FC236}">
                  <a16:creationId xmlns:a16="http://schemas.microsoft.com/office/drawing/2014/main" id="{83554BC6-1939-47F5-9044-D3EAC60F6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825" y="752475"/>
              <a:ext cx="771525" cy="36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108">
              <a:extLst>
                <a:ext uri="{FF2B5EF4-FFF2-40B4-BE49-F238E27FC236}">
                  <a16:creationId xmlns:a16="http://schemas.microsoft.com/office/drawing/2014/main" id="{BF2520E0-F452-4C03-B420-2811FD87A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25" y="900113"/>
              <a:ext cx="1287463" cy="88900"/>
            </a:xfrm>
            <a:custGeom>
              <a:avLst/>
              <a:gdLst>
                <a:gd name="T0" fmla="*/ 0 w 811"/>
                <a:gd name="T1" fmla="*/ 56 h 56"/>
                <a:gd name="T2" fmla="*/ 0 w 811"/>
                <a:gd name="T3" fmla="*/ 30 h 56"/>
                <a:gd name="T4" fmla="*/ 725 w 811"/>
                <a:gd name="T5" fmla="*/ 30 h 56"/>
                <a:gd name="T6" fmla="*/ 735 w 811"/>
                <a:gd name="T7" fmla="*/ 0 h 56"/>
                <a:gd name="T8" fmla="*/ 811 w 811"/>
                <a:gd name="T9" fmla="*/ 30 h 56"/>
                <a:gd name="T10" fmla="*/ 811 w 811"/>
                <a:gd name="T11" fmla="*/ 56 h 56"/>
                <a:gd name="T12" fmla="*/ 0 w 811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1" h="56">
                  <a:moveTo>
                    <a:pt x="0" y="56"/>
                  </a:moveTo>
                  <a:lnTo>
                    <a:pt x="0" y="30"/>
                  </a:lnTo>
                  <a:lnTo>
                    <a:pt x="725" y="30"/>
                  </a:lnTo>
                  <a:lnTo>
                    <a:pt x="735" y="0"/>
                  </a:lnTo>
                  <a:lnTo>
                    <a:pt x="811" y="30"/>
                  </a:lnTo>
                  <a:lnTo>
                    <a:pt x="811" y="56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Rectangle 109">
              <a:extLst>
                <a:ext uri="{FF2B5EF4-FFF2-40B4-BE49-F238E27FC236}">
                  <a16:creationId xmlns:a16="http://schemas.microsoft.com/office/drawing/2014/main" id="{2473D6CC-8485-4041-9D1A-79E1E9EFE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425" y="752475"/>
              <a:ext cx="34925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Rectangle 110">
              <a:extLst>
                <a:ext uri="{FF2B5EF4-FFF2-40B4-BE49-F238E27FC236}">
                  <a16:creationId xmlns:a16="http://schemas.microsoft.com/office/drawing/2014/main" id="{E0C05D52-BF1F-416B-AA62-8AFB97124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700" y="820738"/>
              <a:ext cx="38100" cy="133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111">
              <a:extLst>
                <a:ext uri="{FF2B5EF4-FFF2-40B4-BE49-F238E27FC236}">
                  <a16:creationId xmlns:a16="http://schemas.microsoft.com/office/drawing/2014/main" id="{E073CD91-5EB3-454B-9BF2-69A723E0A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738" y="768350"/>
              <a:ext cx="185738" cy="185737"/>
            </a:xfrm>
            <a:custGeom>
              <a:avLst/>
              <a:gdLst>
                <a:gd name="T0" fmla="*/ 0 w 117"/>
                <a:gd name="T1" fmla="*/ 105 h 117"/>
                <a:gd name="T2" fmla="*/ 107 w 117"/>
                <a:gd name="T3" fmla="*/ 0 h 117"/>
                <a:gd name="T4" fmla="*/ 117 w 117"/>
                <a:gd name="T5" fmla="*/ 11 h 117"/>
                <a:gd name="T6" fmla="*/ 12 w 117"/>
                <a:gd name="T7" fmla="*/ 117 h 117"/>
                <a:gd name="T8" fmla="*/ 0 w 117"/>
                <a:gd name="T9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0" y="105"/>
                  </a:moveTo>
                  <a:lnTo>
                    <a:pt x="107" y="0"/>
                  </a:lnTo>
                  <a:lnTo>
                    <a:pt x="117" y="11"/>
                  </a:lnTo>
                  <a:lnTo>
                    <a:pt x="12" y="117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112">
              <a:extLst>
                <a:ext uri="{FF2B5EF4-FFF2-40B4-BE49-F238E27FC236}">
                  <a16:creationId xmlns:a16="http://schemas.microsoft.com/office/drawing/2014/main" id="{5AD9E5D1-B31C-4B73-85B1-1EE0BDB02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300" y="814388"/>
              <a:ext cx="142875" cy="139700"/>
            </a:xfrm>
            <a:custGeom>
              <a:avLst/>
              <a:gdLst>
                <a:gd name="T0" fmla="*/ 0 w 90"/>
                <a:gd name="T1" fmla="*/ 78 h 88"/>
                <a:gd name="T2" fmla="*/ 78 w 90"/>
                <a:gd name="T3" fmla="*/ 0 h 88"/>
                <a:gd name="T4" fmla="*/ 90 w 90"/>
                <a:gd name="T5" fmla="*/ 10 h 88"/>
                <a:gd name="T6" fmla="*/ 12 w 90"/>
                <a:gd name="T7" fmla="*/ 88 h 88"/>
                <a:gd name="T8" fmla="*/ 0 w 90"/>
                <a:gd name="T9" fmla="*/ 7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8">
                  <a:moveTo>
                    <a:pt x="0" y="78"/>
                  </a:moveTo>
                  <a:lnTo>
                    <a:pt x="78" y="0"/>
                  </a:lnTo>
                  <a:lnTo>
                    <a:pt x="90" y="10"/>
                  </a:lnTo>
                  <a:lnTo>
                    <a:pt x="12" y="8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113">
              <a:extLst>
                <a:ext uri="{FF2B5EF4-FFF2-40B4-BE49-F238E27FC236}">
                  <a16:creationId xmlns:a16="http://schemas.microsoft.com/office/drawing/2014/main" id="{9E9FB48E-A6F5-4CC0-AEAD-6B22EFEA0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738" y="768350"/>
              <a:ext cx="185738" cy="185737"/>
            </a:xfrm>
            <a:custGeom>
              <a:avLst/>
              <a:gdLst>
                <a:gd name="T0" fmla="*/ 12 w 117"/>
                <a:gd name="T1" fmla="*/ 0 h 117"/>
                <a:gd name="T2" fmla="*/ 117 w 117"/>
                <a:gd name="T3" fmla="*/ 105 h 117"/>
                <a:gd name="T4" fmla="*/ 107 w 117"/>
                <a:gd name="T5" fmla="*/ 117 h 117"/>
                <a:gd name="T6" fmla="*/ 0 w 117"/>
                <a:gd name="T7" fmla="*/ 11 h 117"/>
                <a:gd name="T8" fmla="*/ 12 w 117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12" y="0"/>
                  </a:moveTo>
                  <a:lnTo>
                    <a:pt x="117" y="105"/>
                  </a:lnTo>
                  <a:lnTo>
                    <a:pt x="107" y="117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Rectangle 114">
              <a:extLst>
                <a:ext uri="{FF2B5EF4-FFF2-40B4-BE49-F238E27FC236}">
                  <a16:creationId xmlns:a16="http://schemas.microsoft.com/office/drawing/2014/main" id="{73BAA50B-AA4E-4C85-A588-650B75929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2038" y="752475"/>
              <a:ext cx="38100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115">
              <a:extLst>
                <a:ext uri="{FF2B5EF4-FFF2-40B4-BE49-F238E27FC236}">
                  <a16:creationId xmlns:a16="http://schemas.microsoft.com/office/drawing/2014/main" id="{85E3DFFD-1575-4A69-98CA-C2B18F572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768350"/>
              <a:ext cx="184150" cy="185737"/>
            </a:xfrm>
            <a:custGeom>
              <a:avLst/>
              <a:gdLst>
                <a:gd name="T0" fmla="*/ 0 w 116"/>
                <a:gd name="T1" fmla="*/ 105 h 117"/>
                <a:gd name="T2" fmla="*/ 104 w 116"/>
                <a:gd name="T3" fmla="*/ 0 h 117"/>
                <a:gd name="T4" fmla="*/ 116 w 116"/>
                <a:gd name="T5" fmla="*/ 11 h 117"/>
                <a:gd name="T6" fmla="*/ 10 w 116"/>
                <a:gd name="T7" fmla="*/ 117 h 117"/>
                <a:gd name="T8" fmla="*/ 0 w 116"/>
                <a:gd name="T9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0" y="105"/>
                  </a:moveTo>
                  <a:lnTo>
                    <a:pt x="104" y="0"/>
                  </a:lnTo>
                  <a:lnTo>
                    <a:pt x="116" y="11"/>
                  </a:lnTo>
                  <a:lnTo>
                    <a:pt x="10" y="117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116">
              <a:extLst>
                <a:ext uri="{FF2B5EF4-FFF2-40B4-BE49-F238E27FC236}">
                  <a16:creationId xmlns:a16="http://schemas.microsoft.com/office/drawing/2014/main" id="{402C03CB-13E7-4920-A07D-7EF64199A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768350"/>
              <a:ext cx="184150" cy="185737"/>
            </a:xfrm>
            <a:custGeom>
              <a:avLst/>
              <a:gdLst>
                <a:gd name="T0" fmla="*/ 10 w 116"/>
                <a:gd name="T1" fmla="*/ 0 h 117"/>
                <a:gd name="T2" fmla="*/ 116 w 116"/>
                <a:gd name="T3" fmla="*/ 105 h 117"/>
                <a:gd name="T4" fmla="*/ 104 w 116"/>
                <a:gd name="T5" fmla="*/ 117 h 117"/>
                <a:gd name="T6" fmla="*/ 0 w 116"/>
                <a:gd name="T7" fmla="*/ 11 h 117"/>
                <a:gd name="T8" fmla="*/ 10 w 116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10" y="0"/>
                  </a:moveTo>
                  <a:lnTo>
                    <a:pt x="116" y="105"/>
                  </a:lnTo>
                  <a:lnTo>
                    <a:pt x="104" y="117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Rectangle 117">
              <a:extLst>
                <a:ext uri="{FF2B5EF4-FFF2-40B4-BE49-F238E27FC236}">
                  <a16:creationId xmlns:a16="http://schemas.microsoft.com/office/drawing/2014/main" id="{B619557F-7D22-4BE3-822E-08E89EB74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7413" y="752475"/>
              <a:ext cx="38100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118">
              <a:extLst>
                <a:ext uri="{FF2B5EF4-FFF2-40B4-BE49-F238E27FC236}">
                  <a16:creationId xmlns:a16="http://schemas.microsoft.com/office/drawing/2014/main" id="{4261A2D5-1DC0-488A-9C9A-4CF548897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0725" y="768350"/>
              <a:ext cx="188913" cy="185737"/>
            </a:xfrm>
            <a:custGeom>
              <a:avLst/>
              <a:gdLst>
                <a:gd name="T0" fmla="*/ 0 w 119"/>
                <a:gd name="T1" fmla="*/ 105 h 117"/>
                <a:gd name="T2" fmla="*/ 107 w 119"/>
                <a:gd name="T3" fmla="*/ 0 h 117"/>
                <a:gd name="T4" fmla="*/ 119 w 119"/>
                <a:gd name="T5" fmla="*/ 11 h 117"/>
                <a:gd name="T6" fmla="*/ 12 w 119"/>
                <a:gd name="T7" fmla="*/ 117 h 117"/>
                <a:gd name="T8" fmla="*/ 0 w 119"/>
                <a:gd name="T9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7">
                  <a:moveTo>
                    <a:pt x="0" y="105"/>
                  </a:moveTo>
                  <a:lnTo>
                    <a:pt x="107" y="0"/>
                  </a:lnTo>
                  <a:lnTo>
                    <a:pt x="119" y="11"/>
                  </a:lnTo>
                  <a:lnTo>
                    <a:pt x="12" y="117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119">
              <a:extLst>
                <a:ext uri="{FF2B5EF4-FFF2-40B4-BE49-F238E27FC236}">
                  <a16:creationId xmlns:a16="http://schemas.microsoft.com/office/drawing/2014/main" id="{37910041-9361-46E8-870D-6B09322E5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0725" y="768350"/>
              <a:ext cx="188913" cy="185737"/>
            </a:xfrm>
            <a:custGeom>
              <a:avLst/>
              <a:gdLst>
                <a:gd name="T0" fmla="*/ 12 w 119"/>
                <a:gd name="T1" fmla="*/ 0 h 117"/>
                <a:gd name="T2" fmla="*/ 119 w 119"/>
                <a:gd name="T3" fmla="*/ 105 h 117"/>
                <a:gd name="T4" fmla="*/ 107 w 119"/>
                <a:gd name="T5" fmla="*/ 117 h 117"/>
                <a:gd name="T6" fmla="*/ 0 w 119"/>
                <a:gd name="T7" fmla="*/ 11 h 117"/>
                <a:gd name="T8" fmla="*/ 12 w 119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7">
                  <a:moveTo>
                    <a:pt x="12" y="0"/>
                  </a:moveTo>
                  <a:lnTo>
                    <a:pt x="119" y="105"/>
                  </a:lnTo>
                  <a:lnTo>
                    <a:pt x="107" y="117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Rectangle 120">
              <a:extLst>
                <a:ext uri="{FF2B5EF4-FFF2-40B4-BE49-F238E27FC236}">
                  <a16:creationId xmlns:a16="http://schemas.microsoft.com/office/drawing/2014/main" id="{BF89B4E4-1CD9-4ADE-850F-F2BE08B01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200" y="752475"/>
              <a:ext cx="34925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121">
              <a:extLst>
                <a:ext uri="{FF2B5EF4-FFF2-40B4-BE49-F238E27FC236}">
                  <a16:creationId xmlns:a16="http://schemas.microsoft.com/office/drawing/2014/main" id="{07253CD2-DDD1-45AD-A949-C82BC7534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768350"/>
              <a:ext cx="184150" cy="185737"/>
            </a:xfrm>
            <a:custGeom>
              <a:avLst/>
              <a:gdLst>
                <a:gd name="T0" fmla="*/ 0 w 116"/>
                <a:gd name="T1" fmla="*/ 105 h 117"/>
                <a:gd name="T2" fmla="*/ 106 w 116"/>
                <a:gd name="T3" fmla="*/ 0 h 117"/>
                <a:gd name="T4" fmla="*/ 116 w 116"/>
                <a:gd name="T5" fmla="*/ 11 h 117"/>
                <a:gd name="T6" fmla="*/ 12 w 116"/>
                <a:gd name="T7" fmla="*/ 117 h 117"/>
                <a:gd name="T8" fmla="*/ 0 w 116"/>
                <a:gd name="T9" fmla="*/ 10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0" y="105"/>
                  </a:moveTo>
                  <a:lnTo>
                    <a:pt x="106" y="0"/>
                  </a:lnTo>
                  <a:lnTo>
                    <a:pt x="116" y="11"/>
                  </a:lnTo>
                  <a:lnTo>
                    <a:pt x="12" y="117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122">
              <a:extLst>
                <a:ext uri="{FF2B5EF4-FFF2-40B4-BE49-F238E27FC236}">
                  <a16:creationId xmlns:a16="http://schemas.microsoft.com/office/drawing/2014/main" id="{B20022FA-A592-4BF8-AB38-3D19517AA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768350"/>
              <a:ext cx="184150" cy="185737"/>
            </a:xfrm>
            <a:custGeom>
              <a:avLst/>
              <a:gdLst>
                <a:gd name="T0" fmla="*/ 12 w 116"/>
                <a:gd name="T1" fmla="*/ 0 h 117"/>
                <a:gd name="T2" fmla="*/ 116 w 116"/>
                <a:gd name="T3" fmla="*/ 105 h 117"/>
                <a:gd name="T4" fmla="*/ 106 w 116"/>
                <a:gd name="T5" fmla="*/ 117 h 117"/>
                <a:gd name="T6" fmla="*/ 0 w 116"/>
                <a:gd name="T7" fmla="*/ 11 h 117"/>
                <a:gd name="T8" fmla="*/ 12 w 116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7">
                  <a:moveTo>
                    <a:pt x="12" y="0"/>
                  </a:moveTo>
                  <a:lnTo>
                    <a:pt x="116" y="105"/>
                  </a:lnTo>
                  <a:lnTo>
                    <a:pt x="106" y="117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Rectangle 124">
              <a:extLst>
                <a:ext uri="{FF2B5EF4-FFF2-40B4-BE49-F238E27FC236}">
                  <a16:creationId xmlns:a16="http://schemas.microsoft.com/office/drawing/2014/main" id="{5E491AB2-CC7B-48C6-AC2F-8EAF25B99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695325"/>
              <a:ext cx="206375" cy="676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125">
              <a:extLst>
                <a:ext uri="{FF2B5EF4-FFF2-40B4-BE49-F238E27FC236}">
                  <a16:creationId xmlns:a16="http://schemas.microsoft.com/office/drawing/2014/main" id="{C4FC7E12-EDB8-4515-A565-32C5E905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" y="4430713"/>
              <a:ext cx="1154113" cy="207962"/>
            </a:xfrm>
            <a:custGeom>
              <a:avLst/>
              <a:gdLst>
                <a:gd name="T0" fmla="*/ 362 w 362"/>
                <a:gd name="T1" fmla="*/ 31 h 65"/>
                <a:gd name="T2" fmla="*/ 362 w 362"/>
                <a:gd name="T3" fmla="*/ 65 h 65"/>
                <a:gd name="T4" fmla="*/ 0 w 362"/>
                <a:gd name="T5" fmla="*/ 65 h 65"/>
                <a:gd name="T6" fmla="*/ 0 w 362"/>
                <a:gd name="T7" fmla="*/ 31 h 65"/>
                <a:gd name="T8" fmla="*/ 30 w 362"/>
                <a:gd name="T9" fmla="*/ 0 h 65"/>
                <a:gd name="T10" fmla="*/ 332 w 362"/>
                <a:gd name="T11" fmla="*/ 0 h 65"/>
                <a:gd name="T12" fmla="*/ 362 w 362"/>
                <a:gd name="T13" fmla="*/ 3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" h="65">
                  <a:moveTo>
                    <a:pt x="362" y="31"/>
                  </a:moveTo>
                  <a:cubicBezTo>
                    <a:pt x="362" y="65"/>
                    <a:pt x="362" y="65"/>
                    <a:pt x="362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9" y="0"/>
                    <a:pt x="362" y="14"/>
                    <a:pt x="36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4" name="Freeform 5">
            <a:extLst>
              <a:ext uri="{FF2B5EF4-FFF2-40B4-BE49-F238E27FC236}">
                <a16:creationId xmlns:a16="http://schemas.microsoft.com/office/drawing/2014/main" id="{AD703DDB-AC0B-4988-BF1F-9707EC777BD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308530" y="3898275"/>
            <a:ext cx="3271081" cy="1192866"/>
          </a:xfrm>
          <a:custGeom>
            <a:avLst/>
            <a:gdLst>
              <a:gd name="T0" fmla="*/ 692 w 2980"/>
              <a:gd name="T1" fmla="*/ 625 h 1086"/>
              <a:gd name="T2" fmla="*/ 1350 w 2980"/>
              <a:gd name="T3" fmla="*/ 765 h 1086"/>
              <a:gd name="T4" fmla="*/ 1662 w 2980"/>
              <a:gd name="T5" fmla="*/ 831 h 1086"/>
              <a:gd name="T6" fmla="*/ 1686 w 2980"/>
              <a:gd name="T7" fmla="*/ 716 h 1086"/>
              <a:gd name="T8" fmla="*/ 1668 w 2980"/>
              <a:gd name="T9" fmla="*/ 547 h 1086"/>
              <a:gd name="T10" fmla="*/ 1693 w 2980"/>
              <a:gd name="T11" fmla="*/ 451 h 1086"/>
              <a:gd name="T12" fmla="*/ 1732 w 2980"/>
              <a:gd name="T13" fmla="*/ 173 h 1086"/>
              <a:gd name="T14" fmla="*/ 1836 w 2980"/>
              <a:gd name="T15" fmla="*/ 22 h 1086"/>
              <a:gd name="T16" fmla="*/ 1949 w 2980"/>
              <a:gd name="T17" fmla="*/ 123 h 1086"/>
              <a:gd name="T18" fmla="*/ 1876 w 2980"/>
              <a:gd name="T19" fmla="*/ 190 h 1086"/>
              <a:gd name="T20" fmla="*/ 1876 w 2980"/>
              <a:gd name="T21" fmla="*/ 315 h 1086"/>
              <a:gd name="T22" fmla="*/ 1959 w 2980"/>
              <a:gd name="T23" fmla="*/ 445 h 1086"/>
              <a:gd name="T24" fmla="*/ 1963 w 2980"/>
              <a:gd name="T25" fmla="*/ 549 h 1086"/>
              <a:gd name="T26" fmla="*/ 1947 w 2980"/>
              <a:gd name="T27" fmla="*/ 572 h 1086"/>
              <a:gd name="T28" fmla="*/ 1921 w 2980"/>
              <a:gd name="T29" fmla="*/ 587 h 1086"/>
              <a:gd name="T30" fmla="*/ 1880 w 2980"/>
              <a:gd name="T31" fmla="*/ 612 h 1086"/>
              <a:gd name="T32" fmla="*/ 2031 w 2980"/>
              <a:gd name="T33" fmla="*/ 662 h 1086"/>
              <a:gd name="T34" fmla="*/ 2195 w 2980"/>
              <a:gd name="T35" fmla="*/ 411 h 1086"/>
              <a:gd name="T36" fmla="*/ 2174 w 2980"/>
              <a:gd name="T37" fmla="*/ 364 h 1086"/>
              <a:gd name="T38" fmla="*/ 2163 w 2980"/>
              <a:gd name="T39" fmla="*/ 250 h 1086"/>
              <a:gd name="T40" fmla="*/ 2289 w 2980"/>
              <a:gd name="T41" fmla="*/ 309 h 1086"/>
              <a:gd name="T42" fmla="*/ 2341 w 2980"/>
              <a:gd name="T43" fmla="*/ 468 h 1086"/>
              <a:gd name="T44" fmla="*/ 2382 w 2980"/>
              <a:gd name="T45" fmla="*/ 504 h 1086"/>
              <a:gd name="T46" fmla="*/ 2451 w 2980"/>
              <a:gd name="T47" fmla="*/ 331 h 1086"/>
              <a:gd name="T48" fmla="*/ 2514 w 2980"/>
              <a:gd name="T49" fmla="*/ 246 h 1086"/>
              <a:gd name="T50" fmla="*/ 2622 w 2980"/>
              <a:gd name="T51" fmla="*/ 226 h 1086"/>
              <a:gd name="T52" fmla="*/ 2684 w 2980"/>
              <a:gd name="T53" fmla="*/ 335 h 1086"/>
              <a:gd name="T54" fmla="*/ 2710 w 2980"/>
              <a:gd name="T55" fmla="*/ 558 h 1086"/>
              <a:gd name="T56" fmla="*/ 2757 w 2980"/>
              <a:gd name="T57" fmla="*/ 626 h 1086"/>
              <a:gd name="T58" fmla="*/ 2773 w 2980"/>
              <a:gd name="T59" fmla="*/ 697 h 1086"/>
              <a:gd name="T60" fmla="*/ 2727 w 2980"/>
              <a:gd name="T61" fmla="*/ 770 h 1086"/>
              <a:gd name="T62" fmla="*/ 2664 w 2980"/>
              <a:gd name="T63" fmla="*/ 906 h 1086"/>
              <a:gd name="T64" fmla="*/ 2980 w 2980"/>
              <a:gd name="T65" fmla="*/ 998 h 1086"/>
              <a:gd name="T66" fmla="*/ 2343 w 2980"/>
              <a:gd name="T67" fmla="*/ 754 h 1086"/>
              <a:gd name="T68" fmla="*/ 2434 w 2980"/>
              <a:gd name="T69" fmla="*/ 842 h 1086"/>
              <a:gd name="T70" fmla="*/ 2466 w 2980"/>
              <a:gd name="T71" fmla="*/ 584 h 1086"/>
              <a:gd name="T72" fmla="*/ 2476 w 2980"/>
              <a:gd name="T73" fmla="*/ 480 h 1086"/>
              <a:gd name="T74" fmla="*/ 2385 w 2980"/>
              <a:gd name="T75" fmla="*/ 557 h 1086"/>
              <a:gd name="T76" fmla="*/ 2337 w 2980"/>
              <a:gd name="T77" fmla="*/ 621 h 1086"/>
              <a:gd name="T78" fmla="*/ 2338 w 2980"/>
              <a:gd name="T79" fmla="*/ 706 h 1086"/>
              <a:gd name="T80" fmla="*/ 2101 w 2980"/>
              <a:gd name="T81" fmla="*/ 618 h 1086"/>
              <a:gd name="T82" fmla="*/ 2156 w 2980"/>
              <a:gd name="T83" fmla="*/ 738 h 1086"/>
              <a:gd name="T84" fmla="*/ 2186 w 2980"/>
              <a:gd name="T85" fmla="*/ 671 h 1086"/>
              <a:gd name="T86" fmla="*/ 2185 w 2980"/>
              <a:gd name="T87" fmla="*/ 524 h 1086"/>
              <a:gd name="T88" fmla="*/ 1875 w 2980"/>
              <a:gd name="T89" fmla="*/ 494 h 1086"/>
              <a:gd name="T90" fmla="*/ 1898 w 2980"/>
              <a:gd name="T91" fmla="*/ 550 h 1086"/>
              <a:gd name="T92" fmla="*/ 1900 w 2980"/>
              <a:gd name="T93" fmla="*/ 515 h 1086"/>
              <a:gd name="T94" fmla="*/ 2712 w 2980"/>
              <a:gd name="T95" fmla="*/ 705 h 1086"/>
              <a:gd name="T96" fmla="*/ 2681 w 2980"/>
              <a:gd name="T97" fmla="*/ 766 h 1086"/>
              <a:gd name="T98" fmla="*/ 2717 w 2980"/>
              <a:gd name="T99" fmla="*/ 679 h 1086"/>
              <a:gd name="T100" fmla="*/ 1878 w 2980"/>
              <a:gd name="T101" fmla="*/ 592 h 1086"/>
              <a:gd name="T102" fmla="*/ 2768 w 2980"/>
              <a:gd name="T103" fmla="*/ 671 h 1086"/>
              <a:gd name="T104" fmla="*/ 2724 w 2980"/>
              <a:gd name="T105" fmla="*/ 758 h 1086"/>
              <a:gd name="T106" fmla="*/ 2714 w 2980"/>
              <a:gd name="T107" fmla="*/ 764 h 1086"/>
              <a:gd name="T108" fmla="*/ 2697 w 2980"/>
              <a:gd name="T109" fmla="*/ 805 h 1086"/>
              <a:gd name="T110" fmla="*/ 2360 w 2980"/>
              <a:gd name="T111" fmla="*/ 608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80" h="1086">
                <a:moveTo>
                  <a:pt x="0" y="806"/>
                </a:moveTo>
                <a:cubicBezTo>
                  <a:pt x="23" y="800"/>
                  <a:pt x="45" y="795"/>
                  <a:pt x="68" y="789"/>
                </a:cubicBezTo>
                <a:cubicBezTo>
                  <a:pt x="216" y="750"/>
                  <a:pt x="364" y="710"/>
                  <a:pt x="513" y="671"/>
                </a:cubicBezTo>
                <a:cubicBezTo>
                  <a:pt x="568" y="656"/>
                  <a:pt x="624" y="641"/>
                  <a:pt x="680" y="626"/>
                </a:cubicBezTo>
                <a:cubicBezTo>
                  <a:pt x="684" y="625"/>
                  <a:pt x="688" y="624"/>
                  <a:pt x="692" y="625"/>
                </a:cubicBezTo>
                <a:cubicBezTo>
                  <a:pt x="739" y="636"/>
                  <a:pt x="785" y="647"/>
                  <a:pt x="832" y="657"/>
                </a:cubicBezTo>
                <a:cubicBezTo>
                  <a:pt x="902" y="673"/>
                  <a:pt x="972" y="689"/>
                  <a:pt x="1041" y="705"/>
                </a:cubicBezTo>
                <a:cubicBezTo>
                  <a:pt x="1096" y="717"/>
                  <a:pt x="1151" y="729"/>
                  <a:pt x="1205" y="742"/>
                </a:cubicBezTo>
                <a:cubicBezTo>
                  <a:pt x="1243" y="750"/>
                  <a:pt x="1280" y="760"/>
                  <a:pt x="1318" y="767"/>
                </a:cubicBezTo>
                <a:cubicBezTo>
                  <a:pt x="1328" y="769"/>
                  <a:pt x="1340" y="766"/>
                  <a:pt x="1350" y="765"/>
                </a:cubicBezTo>
                <a:cubicBezTo>
                  <a:pt x="1396" y="759"/>
                  <a:pt x="1441" y="755"/>
                  <a:pt x="1486" y="770"/>
                </a:cubicBezTo>
                <a:cubicBezTo>
                  <a:pt x="1508" y="778"/>
                  <a:pt x="1528" y="788"/>
                  <a:pt x="1541" y="808"/>
                </a:cubicBezTo>
                <a:cubicBezTo>
                  <a:pt x="1549" y="821"/>
                  <a:pt x="1562" y="822"/>
                  <a:pt x="1574" y="825"/>
                </a:cubicBezTo>
                <a:cubicBezTo>
                  <a:pt x="1599" y="830"/>
                  <a:pt x="1623" y="835"/>
                  <a:pt x="1647" y="840"/>
                </a:cubicBezTo>
                <a:cubicBezTo>
                  <a:pt x="1655" y="842"/>
                  <a:pt x="1661" y="839"/>
                  <a:pt x="1662" y="831"/>
                </a:cubicBezTo>
                <a:cubicBezTo>
                  <a:pt x="1663" y="826"/>
                  <a:pt x="1662" y="821"/>
                  <a:pt x="1663" y="816"/>
                </a:cubicBezTo>
                <a:cubicBezTo>
                  <a:pt x="1665" y="808"/>
                  <a:pt x="1667" y="799"/>
                  <a:pt x="1672" y="792"/>
                </a:cubicBezTo>
                <a:cubicBezTo>
                  <a:pt x="1678" y="781"/>
                  <a:pt x="1686" y="770"/>
                  <a:pt x="1692" y="760"/>
                </a:cubicBezTo>
                <a:cubicBezTo>
                  <a:pt x="1694" y="757"/>
                  <a:pt x="1694" y="753"/>
                  <a:pt x="1694" y="750"/>
                </a:cubicBezTo>
                <a:cubicBezTo>
                  <a:pt x="1691" y="739"/>
                  <a:pt x="1687" y="727"/>
                  <a:pt x="1686" y="716"/>
                </a:cubicBezTo>
                <a:cubicBezTo>
                  <a:pt x="1685" y="707"/>
                  <a:pt x="1689" y="698"/>
                  <a:pt x="1690" y="690"/>
                </a:cubicBezTo>
                <a:cubicBezTo>
                  <a:pt x="1690" y="685"/>
                  <a:pt x="1691" y="679"/>
                  <a:pt x="1690" y="675"/>
                </a:cubicBezTo>
                <a:cubicBezTo>
                  <a:pt x="1683" y="649"/>
                  <a:pt x="1674" y="624"/>
                  <a:pt x="1675" y="597"/>
                </a:cubicBezTo>
                <a:cubicBezTo>
                  <a:pt x="1676" y="585"/>
                  <a:pt x="1675" y="572"/>
                  <a:pt x="1674" y="559"/>
                </a:cubicBezTo>
                <a:cubicBezTo>
                  <a:pt x="1674" y="555"/>
                  <a:pt x="1671" y="551"/>
                  <a:pt x="1668" y="547"/>
                </a:cubicBezTo>
                <a:cubicBezTo>
                  <a:pt x="1665" y="542"/>
                  <a:pt x="1658" y="536"/>
                  <a:pt x="1659" y="532"/>
                </a:cubicBezTo>
                <a:cubicBezTo>
                  <a:pt x="1661" y="523"/>
                  <a:pt x="1667" y="515"/>
                  <a:pt x="1671" y="506"/>
                </a:cubicBezTo>
                <a:cubicBezTo>
                  <a:pt x="1674" y="501"/>
                  <a:pt x="1679" y="496"/>
                  <a:pt x="1681" y="491"/>
                </a:cubicBezTo>
                <a:cubicBezTo>
                  <a:pt x="1687" y="480"/>
                  <a:pt x="1692" y="468"/>
                  <a:pt x="1698" y="454"/>
                </a:cubicBezTo>
                <a:cubicBezTo>
                  <a:pt x="1697" y="454"/>
                  <a:pt x="1695" y="452"/>
                  <a:pt x="1693" y="451"/>
                </a:cubicBezTo>
                <a:cubicBezTo>
                  <a:pt x="1689" y="447"/>
                  <a:pt x="1687" y="443"/>
                  <a:pt x="1692" y="438"/>
                </a:cubicBezTo>
                <a:cubicBezTo>
                  <a:pt x="1706" y="422"/>
                  <a:pt x="1708" y="404"/>
                  <a:pt x="1704" y="384"/>
                </a:cubicBezTo>
                <a:cubicBezTo>
                  <a:pt x="1699" y="365"/>
                  <a:pt x="1694" y="346"/>
                  <a:pt x="1692" y="327"/>
                </a:cubicBezTo>
                <a:cubicBezTo>
                  <a:pt x="1690" y="298"/>
                  <a:pt x="1695" y="269"/>
                  <a:pt x="1701" y="241"/>
                </a:cubicBezTo>
                <a:cubicBezTo>
                  <a:pt x="1707" y="216"/>
                  <a:pt x="1715" y="192"/>
                  <a:pt x="1732" y="173"/>
                </a:cubicBezTo>
                <a:cubicBezTo>
                  <a:pt x="1738" y="167"/>
                  <a:pt x="1744" y="161"/>
                  <a:pt x="1752" y="156"/>
                </a:cubicBezTo>
                <a:cubicBezTo>
                  <a:pt x="1761" y="149"/>
                  <a:pt x="1772" y="146"/>
                  <a:pt x="1780" y="138"/>
                </a:cubicBezTo>
                <a:cubicBezTo>
                  <a:pt x="1794" y="126"/>
                  <a:pt x="1803" y="111"/>
                  <a:pt x="1806" y="92"/>
                </a:cubicBezTo>
                <a:cubicBezTo>
                  <a:pt x="1808" y="76"/>
                  <a:pt x="1811" y="60"/>
                  <a:pt x="1822" y="47"/>
                </a:cubicBezTo>
                <a:cubicBezTo>
                  <a:pt x="1828" y="40"/>
                  <a:pt x="1832" y="31"/>
                  <a:pt x="1836" y="22"/>
                </a:cubicBezTo>
                <a:cubicBezTo>
                  <a:pt x="1845" y="5"/>
                  <a:pt x="1860" y="0"/>
                  <a:pt x="1876" y="10"/>
                </a:cubicBezTo>
                <a:cubicBezTo>
                  <a:pt x="1898" y="23"/>
                  <a:pt x="1919" y="38"/>
                  <a:pt x="1939" y="53"/>
                </a:cubicBezTo>
                <a:cubicBezTo>
                  <a:pt x="1950" y="61"/>
                  <a:pt x="1949" y="72"/>
                  <a:pt x="1942" y="84"/>
                </a:cubicBezTo>
                <a:cubicBezTo>
                  <a:pt x="1933" y="97"/>
                  <a:pt x="1933" y="101"/>
                  <a:pt x="1940" y="111"/>
                </a:cubicBezTo>
                <a:cubicBezTo>
                  <a:pt x="1943" y="115"/>
                  <a:pt x="1946" y="119"/>
                  <a:pt x="1949" y="123"/>
                </a:cubicBezTo>
                <a:cubicBezTo>
                  <a:pt x="1955" y="132"/>
                  <a:pt x="1952" y="138"/>
                  <a:pt x="1940" y="138"/>
                </a:cubicBezTo>
                <a:cubicBezTo>
                  <a:pt x="1935" y="138"/>
                  <a:pt x="1930" y="136"/>
                  <a:pt x="1924" y="135"/>
                </a:cubicBezTo>
                <a:cubicBezTo>
                  <a:pt x="1919" y="142"/>
                  <a:pt x="1908" y="145"/>
                  <a:pt x="1907" y="157"/>
                </a:cubicBezTo>
                <a:cubicBezTo>
                  <a:pt x="1907" y="161"/>
                  <a:pt x="1899" y="163"/>
                  <a:pt x="1895" y="167"/>
                </a:cubicBezTo>
                <a:cubicBezTo>
                  <a:pt x="1889" y="175"/>
                  <a:pt x="1883" y="183"/>
                  <a:pt x="1876" y="190"/>
                </a:cubicBezTo>
                <a:cubicBezTo>
                  <a:pt x="1869" y="198"/>
                  <a:pt x="1860" y="195"/>
                  <a:pt x="1851" y="194"/>
                </a:cubicBezTo>
                <a:cubicBezTo>
                  <a:pt x="1849" y="193"/>
                  <a:pt x="1847" y="194"/>
                  <a:pt x="1844" y="194"/>
                </a:cubicBezTo>
                <a:cubicBezTo>
                  <a:pt x="1844" y="196"/>
                  <a:pt x="1844" y="199"/>
                  <a:pt x="1845" y="201"/>
                </a:cubicBezTo>
                <a:cubicBezTo>
                  <a:pt x="1845" y="204"/>
                  <a:pt x="1847" y="206"/>
                  <a:pt x="1849" y="209"/>
                </a:cubicBezTo>
                <a:cubicBezTo>
                  <a:pt x="1873" y="240"/>
                  <a:pt x="1878" y="277"/>
                  <a:pt x="1876" y="315"/>
                </a:cubicBezTo>
                <a:cubicBezTo>
                  <a:pt x="1875" y="331"/>
                  <a:pt x="1878" y="347"/>
                  <a:pt x="1879" y="362"/>
                </a:cubicBezTo>
                <a:cubicBezTo>
                  <a:pt x="1879" y="384"/>
                  <a:pt x="1894" y="395"/>
                  <a:pt x="1909" y="407"/>
                </a:cubicBezTo>
                <a:cubicBezTo>
                  <a:pt x="1916" y="413"/>
                  <a:pt x="1925" y="418"/>
                  <a:pt x="1933" y="423"/>
                </a:cubicBezTo>
                <a:cubicBezTo>
                  <a:pt x="1935" y="425"/>
                  <a:pt x="1938" y="427"/>
                  <a:pt x="1938" y="429"/>
                </a:cubicBezTo>
                <a:cubicBezTo>
                  <a:pt x="1941" y="439"/>
                  <a:pt x="1950" y="442"/>
                  <a:pt x="1959" y="445"/>
                </a:cubicBezTo>
                <a:cubicBezTo>
                  <a:pt x="1962" y="447"/>
                  <a:pt x="1965" y="449"/>
                  <a:pt x="1969" y="449"/>
                </a:cubicBezTo>
                <a:cubicBezTo>
                  <a:pt x="1986" y="453"/>
                  <a:pt x="1992" y="465"/>
                  <a:pt x="1995" y="480"/>
                </a:cubicBezTo>
                <a:cubicBezTo>
                  <a:pt x="1998" y="493"/>
                  <a:pt x="1989" y="511"/>
                  <a:pt x="1977" y="517"/>
                </a:cubicBezTo>
                <a:cubicBezTo>
                  <a:pt x="1971" y="520"/>
                  <a:pt x="1967" y="521"/>
                  <a:pt x="1970" y="530"/>
                </a:cubicBezTo>
                <a:cubicBezTo>
                  <a:pt x="1971" y="535"/>
                  <a:pt x="1965" y="542"/>
                  <a:pt x="1963" y="549"/>
                </a:cubicBezTo>
                <a:cubicBezTo>
                  <a:pt x="1962" y="549"/>
                  <a:pt x="1961" y="549"/>
                  <a:pt x="1959" y="548"/>
                </a:cubicBezTo>
                <a:cubicBezTo>
                  <a:pt x="1961" y="551"/>
                  <a:pt x="1963" y="553"/>
                  <a:pt x="1965" y="555"/>
                </a:cubicBezTo>
                <a:cubicBezTo>
                  <a:pt x="1966" y="557"/>
                  <a:pt x="1967" y="560"/>
                  <a:pt x="1968" y="563"/>
                </a:cubicBezTo>
                <a:cubicBezTo>
                  <a:pt x="1965" y="564"/>
                  <a:pt x="1962" y="566"/>
                  <a:pt x="1959" y="565"/>
                </a:cubicBezTo>
                <a:cubicBezTo>
                  <a:pt x="1953" y="564"/>
                  <a:pt x="1949" y="566"/>
                  <a:pt x="1947" y="572"/>
                </a:cubicBezTo>
                <a:cubicBezTo>
                  <a:pt x="1942" y="586"/>
                  <a:pt x="1935" y="599"/>
                  <a:pt x="1928" y="612"/>
                </a:cubicBezTo>
                <a:cubicBezTo>
                  <a:pt x="1927" y="614"/>
                  <a:pt x="1927" y="617"/>
                  <a:pt x="1925" y="619"/>
                </a:cubicBezTo>
                <a:cubicBezTo>
                  <a:pt x="1922" y="621"/>
                  <a:pt x="1918" y="621"/>
                  <a:pt x="1914" y="622"/>
                </a:cubicBezTo>
                <a:cubicBezTo>
                  <a:pt x="1913" y="619"/>
                  <a:pt x="1911" y="616"/>
                  <a:pt x="1912" y="613"/>
                </a:cubicBezTo>
                <a:cubicBezTo>
                  <a:pt x="1914" y="604"/>
                  <a:pt x="1918" y="596"/>
                  <a:pt x="1921" y="587"/>
                </a:cubicBezTo>
                <a:cubicBezTo>
                  <a:pt x="1922" y="585"/>
                  <a:pt x="1922" y="583"/>
                  <a:pt x="1923" y="582"/>
                </a:cubicBezTo>
                <a:cubicBezTo>
                  <a:pt x="1922" y="581"/>
                  <a:pt x="1922" y="581"/>
                  <a:pt x="1921" y="580"/>
                </a:cubicBezTo>
                <a:cubicBezTo>
                  <a:pt x="1918" y="582"/>
                  <a:pt x="1915" y="585"/>
                  <a:pt x="1912" y="587"/>
                </a:cubicBezTo>
                <a:cubicBezTo>
                  <a:pt x="1903" y="593"/>
                  <a:pt x="1894" y="600"/>
                  <a:pt x="1885" y="606"/>
                </a:cubicBezTo>
                <a:cubicBezTo>
                  <a:pt x="1883" y="608"/>
                  <a:pt x="1880" y="611"/>
                  <a:pt x="1880" y="612"/>
                </a:cubicBezTo>
                <a:cubicBezTo>
                  <a:pt x="1881" y="617"/>
                  <a:pt x="1883" y="623"/>
                  <a:pt x="1887" y="624"/>
                </a:cubicBezTo>
                <a:cubicBezTo>
                  <a:pt x="1899" y="631"/>
                  <a:pt x="1913" y="636"/>
                  <a:pt x="1926" y="642"/>
                </a:cubicBezTo>
                <a:cubicBezTo>
                  <a:pt x="1957" y="654"/>
                  <a:pt x="1987" y="666"/>
                  <a:pt x="2017" y="679"/>
                </a:cubicBezTo>
                <a:cubicBezTo>
                  <a:pt x="2024" y="682"/>
                  <a:pt x="2027" y="681"/>
                  <a:pt x="2027" y="673"/>
                </a:cubicBezTo>
                <a:cubicBezTo>
                  <a:pt x="2027" y="669"/>
                  <a:pt x="2030" y="666"/>
                  <a:pt x="2031" y="662"/>
                </a:cubicBezTo>
                <a:cubicBezTo>
                  <a:pt x="2045" y="633"/>
                  <a:pt x="2059" y="604"/>
                  <a:pt x="2075" y="575"/>
                </a:cubicBezTo>
                <a:cubicBezTo>
                  <a:pt x="2085" y="557"/>
                  <a:pt x="2098" y="540"/>
                  <a:pt x="2112" y="523"/>
                </a:cubicBezTo>
                <a:cubicBezTo>
                  <a:pt x="2128" y="503"/>
                  <a:pt x="2146" y="485"/>
                  <a:pt x="2162" y="465"/>
                </a:cubicBezTo>
                <a:cubicBezTo>
                  <a:pt x="2167" y="459"/>
                  <a:pt x="2170" y="452"/>
                  <a:pt x="2174" y="446"/>
                </a:cubicBezTo>
                <a:cubicBezTo>
                  <a:pt x="2181" y="434"/>
                  <a:pt x="2187" y="422"/>
                  <a:pt x="2195" y="411"/>
                </a:cubicBezTo>
                <a:cubicBezTo>
                  <a:pt x="2200" y="406"/>
                  <a:pt x="2207" y="402"/>
                  <a:pt x="2212" y="397"/>
                </a:cubicBezTo>
                <a:cubicBezTo>
                  <a:pt x="2215" y="395"/>
                  <a:pt x="2216" y="391"/>
                  <a:pt x="2218" y="388"/>
                </a:cubicBezTo>
                <a:cubicBezTo>
                  <a:pt x="2214" y="386"/>
                  <a:pt x="2209" y="383"/>
                  <a:pt x="2205" y="381"/>
                </a:cubicBezTo>
                <a:cubicBezTo>
                  <a:pt x="2204" y="381"/>
                  <a:pt x="2203" y="382"/>
                  <a:pt x="2202" y="382"/>
                </a:cubicBezTo>
                <a:cubicBezTo>
                  <a:pt x="2188" y="385"/>
                  <a:pt x="2183" y="382"/>
                  <a:pt x="2174" y="364"/>
                </a:cubicBezTo>
                <a:cubicBezTo>
                  <a:pt x="2170" y="357"/>
                  <a:pt x="2167" y="348"/>
                  <a:pt x="2156" y="348"/>
                </a:cubicBezTo>
                <a:cubicBezTo>
                  <a:pt x="2159" y="339"/>
                  <a:pt x="2154" y="337"/>
                  <a:pt x="2147" y="335"/>
                </a:cubicBezTo>
                <a:cubicBezTo>
                  <a:pt x="2128" y="330"/>
                  <a:pt x="2126" y="327"/>
                  <a:pt x="2139" y="312"/>
                </a:cubicBezTo>
                <a:cubicBezTo>
                  <a:pt x="2151" y="298"/>
                  <a:pt x="2151" y="282"/>
                  <a:pt x="2154" y="266"/>
                </a:cubicBezTo>
                <a:cubicBezTo>
                  <a:pt x="2155" y="260"/>
                  <a:pt x="2159" y="253"/>
                  <a:pt x="2163" y="250"/>
                </a:cubicBezTo>
                <a:cubicBezTo>
                  <a:pt x="2182" y="239"/>
                  <a:pt x="2204" y="234"/>
                  <a:pt x="2225" y="233"/>
                </a:cubicBezTo>
                <a:cubicBezTo>
                  <a:pt x="2237" y="233"/>
                  <a:pt x="2249" y="238"/>
                  <a:pt x="2255" y="249"/>
                </a:cubicBezTo>
                <a:cubicBezTo>
                  <a:pt x="2259" y="256"/>
                  <a:pt x="2261" y="265"/>
                  <a:pt x="2261" y="273"/>
                </a:cubicBezTo>
                <a:cubicBezTo>
                  <a:pt x="2261" y="282"/>
                  <a:pt x="2265" y="285"/>
                  <a:pt x="2271" y="290"/>
                </a:cubicBezTo>
                <a:cubicBezTo>
                  <a:pt x="2277" y="294"/>
                  <a:pt x="2282" y="301"/>
                  <a:pt x="2289" y="309"/>
                </a:cubicBezTo>
                <a:cubicBezTo>
                  <a:pt x="2280" y="313"/>
                  <a:pt x="2274" y="316"/>
                  <a:pt x="2267" y="319"/>
                </a:cubicBezTo>
                <a:cubicBezTo>
                  <a:pt x="2261" y="322"/>
                  <a:pt x="2260" y="327"/>
                  <a:pt x="2262" y="333"/>
                </a:cubicBezTo>
                <a:cubicBezTo>
                  <a:pt x="2266" y="348"/>
                  <a:pt x="2271" y="362"/>
                  <a:pt x="2284" y="372"/>
                </a:cubicBezTo>
                <a:cubicBezTo>
                  <a:pt x="2292" y="379"/>
                  <a:pt x="2299" y="388"/>
                  <a:pt x="2306" y="395"/>
                </a:cubicBezTo>
                <a:cubicBezTo>
                  <a:pt x="2329" y="414"/>
                  <a:pt x="2337" y="441"/>
                  <a:pt x="2341" y="468"/>
                </a:cubicBezTo>
                <a:cubicBezTo>
                  <a:pt x="2343" y="487"/>
                  <a:pt x="2341" y="506"/>
                  <a:pt x="2340" y="525"/>
                </a:cubicBezTo>
                <a:cubicBezTo>
                  <a:pt x="2340" y="539"/>
                  <a:pt x="2338" y="553"/>
                  <a:pt x="2338" y="566"/>
                </a:cubicBezTo>
                <a:cubicBezTo>
                  <a:pt x="2338" y="567"/>
                  <a:pt x="2339" y="568"/>
                  <a:pt x="2341" y="571"/>
                </a:cubicBezTo>
                <a:cubicBezTo>
                  <a:pt x="2348" y="562"/>
                  <a:pt x="2355" y="553"/>
                  <a:pt x="2360" y="544"/>
                </a:cubicBezTo>
                <a:cubicBezTo>
                  <a:pt x="2368" y="531"/>
                  <a:pt x="2375" y="518"/>
                  <a:pt x="2382" y="504"/>
                </a:cubicBezTo>
                <a:cubicBezTo>
                  <a:pt x="2389" y="491"/>
                  <a:pt x="2396" y="478"/>
                  <a:pt x="2403" y="465"/>
                </a:cubicBezTo>
                <a:cubicBezTo>
                  <a:pt x="2416" y="441"/>
                  <a:pt x="2430" y="418"/>
                  <a:pt x="2443" y="395"/>
                </a:cubicBezTo>
                <a:cubicBezTo>
                  <a:pt x="2448" y="387"/>
                  <a:pt x="2451" y="378"/>
                  <a:pt x="2455" y="370"/>
                </a:cubicBezTo>
                <a:cubicBezTo>
                  <a:pt x="2456" y="368"/>
                  <a:pt x="2456" y="366"/>
                  <a:pt x="2456" y="363"/>
                </a:cubicBezTo>
                <a:cubicBezTo>
                  <a:pt x="2454" y="352"/>
                  <a:pt x="2452" y="342"/>
                  <a:pt x="2451" y="331"/>
                </a:cubicBezTo>
                <a:cubicBezTo>
                  <a:pt x="2450" y="328"/>
                  <a:pt x="2452" y="326"/>
                  <a:pt x="2453" y="323"/>
                </a:cubicBezTo>
                <a:cubicBezTo>
                  <a:pt x="2457" y="315"/>
                  <a:pt x="2462" y="307"/>
                  <a:pt x="2466" y="298"/>
                </a:cubicBezTo>
                <a:cubicBezTo>
                  <a:pt x="2474" y="280"/>
                  <a:pt x="2486" y="268"/>
                  <a:pt x="2508" y="271"/>
                </a:cubicBezTo>
                <a:cubicBezTo>
                  <a:pt x="2513" y="271"/>
                  <a:pt x="2518" y="271"/>
                  <a:pt x="2524" y="271"/>
                </a:cubicBezTo>
                <a:cubicBezTo>
                  <a:pt x="2520" y="261"/>
                  <a:pt x="2517" y="253"/>
                  <a:pt x="2514" y="246"/>
                </a:cubicBezTo>
                <a:cubicBezTo>
                  <a:pt x="2521" y="240"/>
                  <a:pt x="2523" y="224"/>
                  <a:pt x="2518" y="213"/>
                </a:cubicBezTo>
                <a:cubicBezTo>
                  <a:pt x="2513" y="200"/>
                  <a:pt x="2514" y="196"/>
                  <a:pt x="2524" y="187"/>
                </a:cubicBezTo>
                <a:cubicBezTo>
                  <a:pt x="2546" y="166"/>
                  <a:pt x="2571" y="161"/>
                  <a:pt x="2600" y="170"/>
                </a:cubicBezTo>
                <a:cubicBezTo>
                  <a:pt x="2612" y="173"/>
                  <a:pt x="2617" y="183"/>
                  <a:pt x="2619" y="193"/>
                </a:cubicBezTo>
                <a:cubicBezTo>
                  <a:pt x="2621" y="204"/>
                  <a:pt x="2620" y="215"/>
                  <a:pt x="2622" y="226"/>
                </a:cubicBezTo>
                <a:cubicBezTo>
                  <a:pt x="2623" y="233"/>
                  <a:pt x="2628" y="240"/>
                  <a:pt x="2631" y="247"/>
                </a:cubicBezTo>
                <a:cubicBezTo>
                  <a:pt x="2625" y="246"/>
                  <a:pt x="2621" y="245"/>
                  <a:pt x="2621" y="254"/>
                </a:cubicBezTo>
                <a:cubicBezTo>
                  <a:pt x="2621" y="261"/>
                  <a:pt x="2619" y="268"/>
                  <a:pt x="2617" y="274"/>
                </a:cubicBezTo>
                <a:cubicBezTo>
                  <a:pt x="2615" y="285"/>
                  <a:pt x="2623" y="291"/>
                  <a:pt x="2630" y="296"/>
                </a:cubicBezTo>
                <a:cubicBezTo>
                  <a:pt x="2648" y="309"/>
                  <a:pt x="2667" y="321"/>
                  <a:pt x="2684" y="335"/>
                </a:cubicBezTo>
                <a:cubicBezTo>
                  <a:pt x="2698" y="346"/>
                  <a:pt x="2710" y="359"/>
                  <a:pt x="2710" y="379"/>
                </a:cubicBezTo>
                <a:cubicBezTo>
                  <a:pt x="2710" y="382"/>
                  <a:pt x="2711" y="385"/>
                  <a:pt x="2712" y="388"/>
                </a:cubicBezTo>
                <a:cubicBezTo>
                  <a:pt x="2721" y="410"/>
                  <a:pt x="2717" y="431"/>
                  <a:pt x="2715" y="453"/>
                </a:cubicBezTo>
                <a:cubicBezTo>
                  <a:pt x="2712" y="481"/>
                  <a:pt x="2705" y="508"/>
                  <a:pt x="2708" y="537"/>
                </a:cubicBezTo>
                <a:cubicBezTo>
                  <a:pt x="2709" y="544"/>
                  <a:pt x="2710" y="551"/>
                  <a:pt x="2710" y="558"/>
                </a:cubicBezTo>
                <a:cubicBezTo>
                  <a:pt x="2709" y="592"/>
                  <a:pt x="2707" y="626"/>
                  <a:pt x="2706" y="660"/>
                </a:cubicBezTo>
                <a:cubicBezTo>
                  <a:pt x="2706" y="664"/>
                  <a:pt x="2705" y="668"/>
                  <a:pt x="2704" y="673"/>
                </a:cubicBezTo>
                <a:cubicBezTo>
                  <a:pt x="2706" y="673"/>
                  <a:pt x="2707" y="674"/>
                  <a:pt x="2708" y="674"/>
                </a:cubicBezTo>
                <a:cubicBezTo>
                  <a:pt x="2712" y="669"/>
                  <a:pt x="2716" y="664"/>
                  <a:pt x="2720" y="660"/>
                </a:cubicBezTo>
                <a:cubicBezTo>
                  <a:pt x="2732" y="648"/>
                  <a:pt x="2743" y="635"/>
                  <a:pt x="2757" y="626"/>
                </a:cubicBezTo>
                <a:cubicBezTo>
                  <a:pt x="2770" y="618"/>
                  <a:pt x="2777" y="607"/>
                  <a:pt x="2788" y="598"/>
                </a:cubicBezTo>
                <a:cubicBezTo>
                  <a:pt x="2797" y="590"/>
                  <a:pt x="2804" y="592"/>
                  <a:pt x="2811" y="602"/>
                </a:cubicBezTo>
                <a:cubicBezTo>
                  <a:pt x="2812" y="605"/>
                  <a:pt x="2814" y="609"/>
                  <a:pt x="2816" y="612"/>
                </a:cubicBezTo>
                <a:cubicBezTo>
                  <a:pt x="2821" y="619"/>
                  <a:pt x="2818" y="625"/>
                  <a:pt x="2814" y="631"/>
                </a:cubicBezTo>
                <a:cubicBezTo>
                  <a:pt x="2800" y="653"/>
                  <a:pt x="2787" y="675"/>
                  <a:pt x="2773" y="697"/>
                </a:cubicBezTo>
                <a:cubicBezTo>
                  <a:pt x="2771" y="702"/>
                  <a:pt x="2770" y="708"/>
                  <a:pt x="2770" y="711"/>
                </a:cubicBezTo>
                <a:cubicBezTo>
                  <a:pt x="2766" y="713"/>
                  <a:pt x="2761" y="715"/>
                  <a:pt x="2760" y="718"/>
                </a:cubicBezTo>
                <a:cubicBezTo>
                  <a:pt x="2757" y="722"/>
                  <a:pt x="2751" y="726"/>
                  <a:pt x="2759" y="734"/>
                </a:cubicBezTo>
                <a:cubicBezTo>
                  <a:pt x="2754" y="739"/>
                  <a:pt x="2747" y="743"/>
                  <a:pt x="2742" y="749"/>
                </a:cubicBezTo>
                <a:cubicBezTo>
                  <a:pt x="2736" y="755"/>
                  <a:pt x="2732" y="763"/>
                  <a:pt x="2727" y="770"/>
                </a:cubicBezTo>
                <a:cubicBezTo>
                  <a:pt x="2713" y="792"/>
                  <a:pt x="2700" y="814"/>
                  <a:pt x="2686" y="836"/>
                </a:cubicBezTo>
                <a:cubicBezTo>
                  <a:pt x="2681" y="844"/>
                  <a:pt x="2672" y="850"/>
                  <a:pt x="2664" y="857"/>
                </a:cubicBezTo>
                <a:cubicBezTo>
                  <a:pt x="2660" y="861"/>
                  <a:pt x="2659" y="864"/>
                  <a:pt x="2661" y="870"/>
                </a:cubicBezTo>
                <a:cubicBezTo>
                  <a:pt x="2665" y="878"/>
                  <a:pt x="2666" y="887"/>
                  <a:pt x="2663" y="896"/>
                </a:cubicBezTo>
                <a:cubicBezTo>
                  <a:pt x="2662" y="899"/>
                  <a:pt x="2663" y="903"/>
                  <a:pt x="2664" y="906"/>
                </a:cubicBezTo>
                <a:cubicBezTo>
                  <a:pt x="2668" y="918"/>
                  <a:pt x="2672" y="931"/>
                  <a:pt x="2677" y="943"/>
                </a:cubicBezTo>
                <a:cubicBezTo>
                  <a:pt x="2679" y="949"/>
                  <a:pt x="2683" y="955"/>
                  <a:pt x="2688" y="957"/>
                </a:cubicBezTo>
                <a:cubicBezTo>
                  <a:pt x="2720" y="971"/>
                  <a:pt x="2752" y="984"/>
                  <a:pt x="2784" y="997"/>
                </a:cubicBezTo>
                <a:cubicBezTo>
                  <a:pt x="2788" y="999"/>
                  <a:pt x="2793" y="998"/>
                  <a:pt x="2797" y="998"/>
                </a:cubicBezTo>
                <a:cubicBezTo>
                  <a:pt x="2858" y="998"/>
                  <a:pt x="2918" y="998"/>
                  <a:pt x="2980" y="998"/>
                </a:cubicBezTo>
                <a:cubicBezTo>
                  <a:pt x="2980" y="1027"/>
                  <a:pt x="2980" y="1056"/>
                  <a:pt x="2980" y="1086"/>
                </a:cubicBezTo>
                <a:cubicBezTo>
                  <a:pt x="1987" y="1086"/>
                  <a:pt x="994" y="1086"/>
                  <a:pt x="0" y="1086"/>
                </a:cubicBezTo>
                <a:cubicBezTo>
                  <a:pt x="0" y="992"/>
                  <a:pt x="0" y="899"/>
                  <a:pt x="0" y="806"/>
                </a:cubicBezTo>
                <a:close/>
                <a:moveTo>
                  <a:pt x="2347" y="754"/>
                </a:moveTo>
                <a:cubicBezTo>
                  <a:pt x="2345" y="754"/>
                  <a:pt x="2344" y="754"/>
                  <a:pt x="2343" y="754"/>
                </a:cubicBezTo>
                <a:cubicBezTo>
                  <a:pt x="2339" y="757"/>
                  <a:pt x="2333" y="761"/>
                  <a:pt x="2331" y="765"/>
                </a:cubicBezTo>
                <a:cubicBezTo>
                  <a:pt x="2326" y="774"/>
                  <a:pt x="2323" y="784"/>
                  <a:pt x="2318" y="793"/>
                </a:cubicBezTo>
                <a:cubicBezTo>
                  <a:pt x="2314" y="801"/>
                  <a:pt x="2317" y="804"/>
                  <a:pt x="2324" y="807"/>
                </a:cubicBezTo>
                <a:cubicBezTo>
                  <a:pt x="2357" y="821"/>
                  <a:pt x="2390" y="835"/>
                  <a:pt x="2423" y="848"/>
                </a:cubicBezTo>
                <a:cubicBezTo>
                  <a:pt x="2430" y="852"/>
                  <a:pt x="2433" y="850"/>
                  <a:pt x="2434" y="842"/>
                </a:cubicBezTo>
                <a:cubicBezTo>
                  <a:pt x="2435" y="825"/>
                  <a:pt x="2436" y="808"/>
                  <a:pt x="2438" y="791"/>
                </a:cubicBezTo>
                <a:cubicBezTo>
                  <a:pt x="2438" y="789"/>
                  <a:pt x="2437" y="786"/>
                  <a:pt x="2436" y="784"/>
                </a:cubicBezTo>
                <a:cubicBezTo>
                  <a:pt x="2429" y="769"/>
                  <a:pt x="2430" y="753"/>
                  <a:pt x="2433" y="737"/>
                </a:cubicBezTo>
                <a:cubicBezTo>
                  <a:pt x="2439" y="704"/>
                  <a:pt x="2445" y="671"/>
                  <a:pt x="2451" y="638"/>
                </a:cubicBezTo>
                <a:cubicBezTo>
                  <a:pt x="2455" y="620"/>
                  <a:pt x="2462" y="602"/>
                  <a:pt x="2466" y="584"/>
                </a:cubicBezTo>
                <a:cubicBezTo>
                  <a:pt x="2468" y="579"/>
                  <a:pt x="2469" y="572"/>
                  <a:pt x="2467" y="569"/>
                </a:cubicBezTo>
                <a:cubicBezTo>
                  <a:pt x="2460" y="560"/>
                  <a:pt x="2462" y="552"/>
                  <a:pt x="2468" y="544"/>
                </a:cubicBezTo>
                <a:cubicBezTo>
                  <a:pt x="2470" y="541"/>
                  <a:pt x="2472" y="538"/>
                  <a:pt x="2472" y="534"/>
                </a:cubicBezTo>
                <a:cubicBezTo>
                  <a:pt x="2473" y="526"/>
                  <a:pt x="2473" y="518"/>
                  <a:pt x="2473" y="510"/>
                </a:cubicBezTo>
                <a:cubicBezTo>
                  <a:pt x="2474" y="500"/>
                  <a:pt x="2476" y="490"/>
                  <a:pt x="2476" y="480"/>
                </a:cubicBezTo>
                <a:cubicBezTo>
                  <a:pt x="2477" y="478"/>
                  <a:pt x="2474" y="475"/>
                  <a:pt x="2473" y="472"/>
                </a:cubicBezTo>
                <a:cubicBezTo>
                  <a:pt x="2471" y="474"/>
                  <a:pt x="2469" y="475"/>
                  <a:pt x="2467" y="477"/>
                </a:cubicBezTo>
                <a:cubicBezTo>
                  <a:pt x="2456" y="487"/>
                  <a:pt x="2447" y="497"/>
                  <a:pt x="2436" y="506"/>
                </a:cubicBezTo>
                <a:cubicBezTo>
                  <a:pt x="2423" y="518"/>
                  <a:pt x="2408" y="528"/>
                  <a:pt x="2395" y="540"/>
                </a:cubicBezTo>
                <a:cubicBezTo>
                  <a:pt x="2390" y="544"/>
                  <a:pt x="2384" y="552"/>
                  <a:pt x="2385" y="557"/>
                </a:cubicBezTo>
                <a:cubicBezTo>
                  <a:pt x="2388" y="569"/>
                  <a:pt x="2383" y="578"/>
                  <a:pt x="2376" y="588"/>
                </a:cubicBezTo>
                <a:cubicBezTo>
                  <a:pt x="2374" y="590"/>
                  <a:pt x="2374" y="593"/>
                  <a:pt x="2373" y="596"/>
                </a:cubicBezTo>
                <a:cubicBezTo>
                  <a:pt x="2370" y="606"/>
                  <a:pt x="2367" y="616"/>
                  <a:pt x="2364" y="626"/>
                </a:cubicBezTo>
                <a:cubicBezTo>
                  <a:pt x="2363" y="628"/>
                  <a:pt x="2360" y="629"/>
                  <a:pt x="2357" y="630"/>
                </a:cubicBezTo>
                <a:cubicBezTo>
                  <a:pt x="2349" y="633"/>
                  <a:pt x="2345" y="627"/>
                  <a:pt x="2337" y="621"/>
                </a:cubicBezTo>
                <a:cubicBezTo>
                  <a:pt x="2338" y="630"/>
                  <a:pt x="2338" y="637"/>
                  <a:pt x="2339" y="643"/>
                </a:cubicBezTo>
                <a:cubicBezTo>
                  <a:pt x="2340" y="647"/>
                  <a:pt x="2340" y="652"/>
                  <a:pt x="2342" y="654"/>
                </a:cubicBezTo>
                <a:cubicBezTo>
                  <a:pt x="2351" y="664"/>
                  <a:pt x="2350" y="667"/>
                  <a:pt x="2338" y="671"/>
                </a:cubicBezTo>
                <a:cubicBezTo>
                  <a:pt x="2336" y="672"/>
                  <a:pt x="2333" y="676"/>
                  <a:pt x="2333" y="678"/>
                </a:cubicBezTo>
                <a:cubicBezTo>
                  <a:pt x="2334" y="687"/>
                  <a:pt x="2337" y="696"/>
                  <a:pt x="2338" y="706"/>
                </a:cubicBezTo>
                <a:cubicBezTo>
                  <a:pt x="2341" y="722"/>
                  <a:pt x="2344" y="738"/>
                  <a:pt x="2347" y="754"/>
                </a:cubicBezTo>
                <a:close/>
                <a:moveTo>
                  <a:pt x="2185" y="524"/>
                </a:moveTo>
                <a:cubicBezTo>
                  <a:pt x="2174" y="534"/>
                  <a:pt x="2160" y="543"/>
                  <a:pt x="2151" y="556"/>
                </a:cubicBezTo>
                <a:cubicBezTo>
                  <a:pt x="2137" y="576"/>
                  <a:pt x="2125" y="599"/>
                  <a:pt x="2104" y="614"/>
                </a:cubicBezTo>
                <a:cubicBezTo>
                  <a:pt x="2103" y="615"/>
                  <a:pt x="2102" y="616"/>
                  <a:pt x="2101" y="618"/>
                </a:cubicBezTo>
                <a:cubicBezTo>
                  <a:pt x="2094" y="628"/>
                  <a:pt x="2086" y="638"/>
                  <a:pt x="2079" y="649"/>
                </a:cubicBezTo>
                <a:cubicBezTo>
                  <a:pt x="2076" y="653"/>
                  <a:pt x="2075" y="659"/>
                  <a:pt x="2075" y="664"/>
                </a:cubicBezTo>
                <a:cubicBezTo>
                  <a:pt x="2073" y="673"/>
                  <a:pt x="2073" y="683"/>
                  <a:pt x="2071" y="692"/>
                </a:cubicBezTo>
                <a:cubicBezTo>
                  <a:pt x="2069" y="699"/>
                  <a:pt x="2070" y="702"/>
                  <a:pt x="2077" y="704"/>
                </a:cubicBezTo>
                <a:cubicBezTo>
                  <a:pt x="2103" y="715"/>
                  <a:pt x="2130" y="726"/>
                  <a:pt x="2156" y="738"/>
                </a:cubicBezTo>
                <a:cubicBezTo>
                  <a:pt x="2162" y="740"/>
                  <a:pt x="2165" y="739"/>
                  <a:pt x="2167" y="733"/>
                </a:cubicBezTo>
                <a:cubicBezTo>
                  <a:pt x="2169" y="729"/>
                  <a:pt x="2172" y="724"/>
                  <a:pt x="2174" y="719"/>
                </a:cubicBezTo>
                <a:cubicBezTo>
                  <a:pt x="2179" y="711"/>
                  <a:pt x="2189" y="705"/>
                  <a:pt x="2183" y="693"/>
                </a:cubicBezTo>
                <a:cubicBezTo>
                  <a:pt x="2182" y="692"/>
                  <a:pt x="2183" y="689"/>
                  <a:pt x="2184" y="688"/>
                </a:cubicBezTo>
                <a:cubicBezTo>
                  <a:pt x="2190" y="683"/>
                  <a:pt x="2201" y="679"/>
                  <a:pt x="2186" y="671"/>
                </a:cubicBezTo>
                <a:cubicBezTo>
                  <a:pt x="2186" y="671"/>
                  <a:pt x="2187" y="671"/>
                  <a:pt x="2186" y="670"/>
                </a:cubicBezTo>
                <a:cubicBezTo>
                  <a:pt x="2182" y="652"/>
                  <a:pt x="2178" y="635"/>
                  <a:pt x="2185" y="616"/>
                </a:cubicBezTo>
                <a:cubicBezTo>
                  <a:pt x="2186" y="613"/>
                  <a:pt x="2186" y="609"/>
                  <a:pt x="2186" y="605"/>
                </a:cubicBezTo>
                <a:cubicBezTo>
                  <a:pt x="2186" y="589"/>
                  <a:pt x="2186" y="573"/>
                  <a:pt x="2192" y="558"/>
                </a:cubicBezTo>
                <a:cubicBezTo>
                  <a:pt x="2197" y="547"/>
                  <a:pt x="2199" y="534"/>
                  <a:pt x="2185" y="524"/>
                </a:cubicBezTo>
                <a:close/>
                <a:moveTo>
                  <a:pt x="1366" y="777"/>
                </a:moveTo>
                <a:cubicBezTo>
                  <a:pt x="1379" y="785"/>
                  <a:pt x="1522" y="814"/>
                  <a:pt x="1529" y="811"/>
                </a:cubicBezTo>
                <a:cubicBezTo>
                  <a:pt x="1499" y="768"/>
                  <a:pt x="1404" y="762"/>
                  <a:pt x="1366" y="777"/>
                </a:cubicBezTo>
                <a:close/>
                <a:moveTo>
                  <a:pt x="1885" y="487"/>
                </a:moveTo>
                <a:cubicBezTo>
                  <a:pt x="1880" y="491"/>
                  <a:pt x="1878" y="493"/>
                  <a:pt x="1875" y="494"/>
                </a:cubicBezTo>
                <a:cubicBezTo>
                  <a:pt x="1867" y="498"/>
                  <a:pt x="1866" y="504"/>
                  <a:pt x="1870" y="512"/>
                </a:cubicBezTo>
                <a:cubicBezTo>
                  <a:pt x="1872" y="518"/>
                  <a:pt x="1872" y="524"/>
                  <a:pt x="1873" y="530"/>
                </a:cubicBezTo>
                <a:cubicBezTo>
                  <a:pt x="1874" y="536"/>
                  <a:pt x="1874" y="542"/>
                  <a:pt x="1875" y="548"/>
                </a:cubicBezTo>
                <a:cubicBezTo>
                  <a:pt x="1876" y="551"/>
                  <a:pt x="1879" y="555"/>
                  <a:pt x="1881" y="555"/>
                </a:cubicBezTo>
                <a:cubicBezTo>
                  <a:pt x="1887" y="554"/>
                  <a:pt x="1896" y="554"/>
                  <a:pt x="1898" y="550"/>
                </a:cubicBezTo>
                <a:cubicBezTo>
                  <a:pt x="1906" y="538"/>
                  <a:pt x="1910" y="523"/>
                  <a:pt x="1918" y="511"/>
                </a:cubicBezTo>
                <a:cubicBezTo>
                  <a:pt x="1923" y="501"/>
                  <a:pt x="1919" y="494"/>
                  <a:pt x="1913" y="487"/>
                </a:cubicBezTo>
                <a:cubicBezTo>
                  <a:pt x="1912" y="485"/>
                  <a:pt x="1908" y="484"/>
                  <a:pt x="1906" y="484"/>
                </a:cubicBezTo>
                <a:cubicBezTo>
                  <a:pt x="1905" y="485"/>
                  <a:pt x="1903" y="488"/>
                  <a:pt x="1903" y="491"/>
                </a:cubicBezTo>
                <a:cubicBezTo>
                  <a:pt x="1902" y="499"/>
                  <a:pt x="1902" y="507"/>
                  <a:pt x="1900" y="515"/>
                </a:cubicBezTo>
                <a:cubicBezTo>
                  <a:pt x="1900" y="518"/>
                  <a:pt x="1896" y="521"/>
                  <a:pt x="1894" y="523"/>
                </a:cubicBezTo>
                <a:cubicBezTo>
                  <a:pt x="1891" y="521"/>
                  <a:pt x="1887" y="518"/>
                  <a:pt x="1887" y="515"/>
                </a:cubicBezTo>
                <a:cubicBezTo>
                  <a:pt x="1886" y="510"/>
                  <a:pt x="1887" y="505"/>
                  <a:pt x="1887" y="499"/>
                </a:cubicBezTo>
                <a:cubicBezTo>
                  <a:pt x="1887" y="496"/>
                  <a:pt x="1886" y="492"/>
                  <a:pt x="1885" y="487"/>
                </a:cubicBezTo>
                <a:close/>
                <a:moveTo>
                  <a:pt x="2712" y="705"/>
                </a:moveTo>
                <a:cubicBezTo>
                  <a:pt x="2710" y="705"/>
                  <a:pt x="2709" y="704"/>
                  <a:pt x="2707" y="704"/>
                </a:cubicBezTo>
                <a:cubicBezTo>
                  <a:pt x="2705" y="708"/>
                  <a:pt x="2703" y="713"/>
                  <a:pt x="2700" y="717"/>
                </a:cubicBezTo>
                <a:cubicBezTo>
                  <a:pt x="2695" y="725"/>
                  <a:pt x="2690" y="735"/>
                  <a:pt x="2683" y="741"/>
                </a:cubicBezTo>
                <a:cubicBezTo>
                  <a:pt x="2675" y="749"/>
                  <a:pt x="2672" y="761"/>
                  <a:pt x="2679" y="767"/>
                </a:cubicBezTo>
                <a:cubicBezTo>
                  <a:pt x="2680" y="766"/>
                  <a:pt x="2681" y="766"/>
                  <a:pt x="2681" y="766"/>
                </a:cubicBezTo>
                <a:cubicBezTo>
                  <a:pt x="2691" y="749"/>
                  <a:pt x="2702" y="733"/>
                  <a:pt x="2711" y="716"/>
                </a:cubicBezTo>
                <a:cubicBezTo>
                  <a:pt x="2713" y="713"/>
                  <a:pt x="2712" y="709"/>
                  <a:pt x="2712" y="705"/>
                </a:cubicBezTo>
                <a:close/>
                <a:moveTo>
                  <a:pt x="2759" y="641"/>
                </a:moveTo>
                <a:cubicBezTo>
                  <a:pt x="2758" y="640"/>
                  <a:pt x="2756" y="639"/>
                  <a:pt x="2755" y="638"/>
                </a:cubicBezTo>
                <a:cubicBezTo>
                  <a:pt x="2743" y="652"/>
                  <a:pt x="2730" y="665"/>
                  <a:pt x="2717" y="679"/>
                </a:cubicBezTo>
                <a:cubicBezTo>
                  <a:pt x="2721" y="683"/>
                  <a:pt x="2724" y="687"/>
                  <a:pt x="2728" y="692"/>
                </a:cubicBezTo>
                <a:cubicBezTo>
                  <a:pt x="2739" y="674"/>
                  <a:pt x="2749" y="657"/>
                  <a:pt x="2759" y="641"/>
                </a:cubicBezTo>
                <a:close/>
                <a:moveTo>
                  <a:pt x="1911" y="568"/>
                </a:moveTo>
                <a:cubicBezTo>
                  <a:pt x="1902" y="564"/>
                  <a:pt x="1879" y="565"/>
                  <a:pt x="1879" y="570"/>
                </a:cubicBezTo>
                <a:cubicBezTo>
                  <a:pt x="1877" y="577"/>
                  <a:pt x="1878" y="585"/>
                  <a:pt x="1878" y="592"/>
                </a:cubicBezTo>
                <a:cubicBezTo>
                  <a:pt x="1879" y="593"/>
                  <a:pt x="1880" y="593"/>
                  <a:pt x="1881" y="593"/>
                </a:cubicBezTo>
                <a:cubicBezTo>
                  <a:pt x="1891" y="585"/>
                  <a:pt x="1900" y="577"/>
                  <a:pt x="1911" y="568"/>
                </a:cubicBezTo>
                <a:close/>
                <a:moveTo>
                  <a:pt x="2789" y="650"/>
                </a:moveTo>
                <a:cubicBezTo>
                  <a:pt x="2787" y="649"/>
                  <a:pt x="2785" y="649"/>
                  <a:pt x="2784" y="648"/>
                </a:cubicBezTo>
                <a:cubicBezTo>
                  <a:pt x="2778" y="656"/>
                  <a:pt x="2772" y="663"/>
                  <a:pt x="2768" y="671"/>
                </a:cubicBezTo>
                <a:cubicBezTo>
                  <a:pt x="2766" y="674"/>
                  <a:pt x="2769" y="680"/>
                  <a:pt x="2770" y="684"/>
                </a:cubicBezTo>
                <a:cubicBezTo>
                  <a:pt x="2773" y="682"/>
                  <a:pt x="2776" y="680"/>
                  <a:pt x="2779" y="678"/>
                </a:cubicBezTo>
                <a:cubicBezTo>
                  <a:pt x="2781" y="674"/>
                  <a:pt x="2784" y="670"/>
                  <a:pt x="2785" y="666"/>
                </a:cubicBezTo>
                <a:cubicBezTo>
                  <a:pt x="2787" y="661"/>
                  <a:pt x="2788" y="655"/>
                  <a:pt x="2789" y="650"/>
                </a:cubicBezTo>
                <a:close/>
                <a:moveTo>
                  <a:pt x="2724" y="758"/>
                </a:moveTo>
                <a:cubicBezTo>
                  <a:pt x="2738" y="748"/>
                  <a:pt x="2743" y="734"/>
                  <a:pt x="2736" y="726"/>
                </a:cubicBezTo>
                <a:cubicBezTo>
                  <a:pt x="2721" y="740"/>
                  <a:pt x="2718" y="749"/>
                  <a:pt x="2724" y="758"/>
                </a:cubicBezTo>
                <a:close/>
                <a:moveTo>
                  <a:pt x="2714" y="764"/>
                </a:moveTo>
                <a:cubicBezTo>
                  <a:pt x="2699" y="777"/>
                  <a:pt x="2696" y="788"/>
                  <a:pt x="2704" y="793"/>
                </a:cubicBezTo>
                <a:cubicBezTo>
                  <a:pt x="2718" y="778"/>
                  <a:pt x="2720" y="773"/>
                  <a:pt x="2714" y="764"/>
                </a:cubicBezTo>
                <a:close/>
                <a:moveTo>
                  <a:pt x="2747" y="723"/>
                </a:moveTo>
                <a:cubicBezTo>
                  <a:pt x="2761" y="711"/>
                  <a:pt x="2763" y="703"/>
                  <a:pt x="2756" y="696"/>
                </a:cubicBezTo>
                <a:cubicBezTo>
                  <a:pt x="2742" y="708"/>
                  <a:pt x="2740" y="712"/>
                  <a:pt x="2747" y="723"/>
                </a:cubicBezTo>
                <a:close/>
                <a:moveTo>
                  <a:pt x="2687" y="826"/>
                </a:moveTo>
                <a:cubicBezTo>
                  <a:pt x="2690" y="818"/>
                  <a:pt x="2694" y="811"/>
                  <a:pt x="2697" y="805"/>
                </a:cubicBezTo>
                <a:cubicBezTo>
                  <a:pt x="2683" y="811"/>
                  <a:pt x="2680" y="819"/>
                  <a:pt x="2687" y="826"/>
                </a:cubicBezTo>
                <a:close/>
                <a:moveTo>
                  <a:pt x="2360" y="608"/>
                </a:moveTo>
                <a:cubicBezTo>
                  <a:pt x="2361" y="600"/>
                  <a:pt x="2361" y="595"/>
                  <a:pt x="2362" y="590"/>
                </a:cubicBezTo>
                <a:cubicBezTo>
                  <a:pt x="2360" y="590"/>
                  <a:pt x="2356" y="590"/>
                  <a:pt x="2355" y="591"/>
                </a:cubicBezTo>
                <a:cubicBezTo>
                  <a:pt x="2351" y="596"/>
                  <a:pt x="2352" y="601"/>
                  <a:pt x="2360" y="60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5" name="TextBox 564">
            <a:extLst>
              <a:ext uri="{FF2B5EF4-FFF2-40B4-BE49-F238E27FC236}">
                <a16:creationId xmlns:a16="http://schemas.microsoft.com/office/drawing/2014/main" id="{6F53B91C-6686-4931-8B4F-26678552BF2E}"/>
              </a:ext>
            </a:extLst>
          </p:cNvPr>
          <p:cNvSpPr txBox="1"/>
          <p:nvPr/>
        </p:nvSpPr>
        <p:spPr>
          <a:xfrm>
            <a:off x="304799" y="5310664"/>
            <a:ext cx="5860473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Prepared by:  </a:t>
            </a:r>
            <a:r>
              <a:rPr lang="en-US" altLang="ko-KR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Ghaithaa</a:t>
            </a:r>
            <a:r>
              <a:rPr lang="en-US" altLang="ko-K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altLang="ko-KR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Lahlooh</a:t>
            </a:r>
            <a:endParaRPr lang="en-US" altLang="ko-KR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altLang="ko-KR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Rabab</a:t>
            </a:r>
            <a:r>
              <a:rPr lang="en-US" altLang="ko-K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Jarrar</a:t>
            </a:r>
            <a:endParaRPr lang="en-US" altLang="ko-KR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Salam </a:t>
            </a:r>
            <a:r>
              <a:rPr lang="en-US" altLang="ko-KR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Kharrousheh</a:t>
            </a:r>
            <a:endParaRPr lang="en-US" altLang="ko-KR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6" name="Rectangle 565">
            <a:extLst>
              <a:ext uri="{FF2B5EF4-FFF2-40B4-BE49-F238E27FC236}">
                <a16:creationId xmlns:a16="http://schemas.microsoft.com/office/drawing/2014/main" id="{15C7DB6F-EFE6-4BBE-B51A-1BC81D620C67}"/>
              </a:ext>
            </a:extLst>
          </p:cNvPr>
          <p:cNvSpPr/>
          <p:nvPr/>
        </p:nvSpPr>
        <p:spPr>
          <a:xfrm>
            <a:off x="5973670" y="5347855"/>
            <a:ext cx="94621" cy="1262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0" name="TextBox 564">
            <a:extLst>
              <a:ext uri="{FF2B5EF4-FFF2-40B4-BE49-F238E27FC236}">
                <a16:creationId xmlns:a16="http://schemas.microsoft.com/office/drawing/2014/main" id="{6F53B91C-6686-4931-8B4F-26678552BF2E}"/>
              </a:ext>
            </a:extLst>
          </p:cNvPr>
          <p:cNvSpPr txBox="1"/>
          <p:nvPr/>
        </p:nvSpPr>
        <p:spPr>
          <a:xfrm>
            <a:off x="6331527" y="5393794"/>
            <a:ext cx="58604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Supervised by :  Dr.  </a:t>
            </a:r>
            <a:r>
              <a:rPr lang="en-US" altLang="ko-KR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Monther</a:t>
            </a:r>
            <a:r>
              <a:rPr lang="en-US" altLang="ko-K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Diab</a:t>
            </a:r>
            <a:endParaRPr lang="en-US" altLang="ko-KR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5" name="مستطيل 574"/>
          <p:cNvSpPr/>
          <p:nvPr/>
        </p:nvSpPr>
        <p:spPr>
          <a:xfrm>
            <a:off x="2968561" y="1106214"/>
            <a:ext cx="80883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Assessment and Design </a:t>
            </a:r>
            <a:endParaRPr lang="en-US" sz="40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of Al- </a:t>
            </a:r>
            <a:r>
              <a:rPr lang="en-US" sz="40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Jam’a</a:t>
            </a:r>
            <a:r>
              <a:rPr lang="en-US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Tower</a:t>
            </a:r>
            <a:endParaRPr lang="ar-SA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310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0827" y="456474"/>
            <a:ext cx="5987356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1.7 </a:t>
            </a:r>
            <a:r>
              <a:rPr lang="en-US" sz="25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Seismicity of site and </a:t>
            </a:r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structure</a:t>
            </a:r>
            <a:endParaRPr lang="en-US" sz="2500" dirty="0"/>
          </a:p>
        </p:txBody>
      </p:sp>
      <p:sp>
        <p:nvSpPr>
          <p:cNvPr id="3" name="Rectangle 2"/>
          <p:cNvSpPr/>
          <p:nvPr/>
        </p:nvSpPr>
        <p:spPr>
          <a:xfrm>
            <a:off x="969071" y="768462"/>
            <a:ext cx="4711546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Select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most appropriate risk category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7676"/>
          <a:stretch/>
        </p:blipFill>
        <p:spPr>
          <a:xfrm>
            <a:off x="1819268" y="1080496"/>
            <a:ext cx="6535478" cy="375426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80578" y="4854029"/>
            <a:ext cx="31838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2- Find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importance factor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30636"/>
          <a:stretch/>
        </p:blipFill>
        <p:spPr>
          <a:xfrm>
            <a:off x="1701143" y="5167848"/>
            <a:ext cx="6267231" cy="1458926"/>
          </a:xfrm>
          <a:prstGeom prst="rect">
            <a:avLst/>
          </a:prstGeom>
        </p:spPr>
      </p:pic>
      <p:sp>
        <p:nvSpPr>
          <p:cNvPr id="10" name="Frame 224"/>
          <p:cNvSpPr>
            <a:spLocks/>
          </p:cNvSpPr>
          <p:nvPr/>
        </p:nvSpPr>
        <p:spPr bwMode="auto">
          <a:xfrm>
            <a:off x="7105651" y="6144337"/>
            <a:ext cx="419100" cy="307975"/>
          </a:xfrm>
          <a:custGeom>
            <a:avLst/>
            <a:gdLst>
              <a:gd name="T0" fmla="*/ 0 w 419100"/>
              <a:gd name="T1" fmla="*/ 0 h 219075"/>
              <a:gd name="T2" fmla="*/ 419100 w 419100"/>
              <a:gd name="T3" fmla="*/ 0 h 219075"/>
              <a:gd name="T4" fmla="*/ 419100 w 419100"/>
              <a:gd name="T5" fmla="*/ 219075 h 219075"/>
              <a:gd name="T6" fmla="*/ 0 w 419100"/>
              <a:gd name="T7" fmla="*/ 219075 h 219075"/>
              <a:gd name="T8" fmla="*/ 0 w 419100"/>
              <a:gd name="T9" fmla="*/ 0 h 219075"/>
              <a:gd name="T10" fmla="*/ 27384 w 419100"/>
              <a:gd name="T11" fmla="*/ 27384 h 219075"/>
              <a:gd name="T12" fmla="*/ 27384 w 419100"/>
              <a:gd name="T13" fmla="*/ 191691 h 219075"/>
              <a:gd name="T14" fmla="*/ 391716 w 419100"/>
              <a:gd name="T15" fmla="*/ 191691 h 219075"/>
              <a:gd name="T16" fmla="*/ 391716 w 419100"/>
              <a:gd name="T17" fmla="*/ 27384 h 219075"/>
              <a:gd name="T18" fmla="*/ 27384 w 419100"/>
              <a:gd name="T19" fmla="*/ 27384 h 2190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19100" h="219075">
                <a:moveTo>
                  <a:pt x="0" y="0"/>
                </a:moveTo>
                <a:lnTo>
                  <a:pt x="419100" y="0"/>
                </a:lnTo>
                <a:lnTo>
                  <a:pt x="419100" y="219075"/>
                </a:lnTo>
                <a:lnTo>
                  <a:pt x="0" y="219075"/>
                </a:lnTo>
                <a:lnTo>
                  <a:pt x="0" y="0"/>
                </a:lnTo>
                <a:close/>
                <a:moveTo>
                  <a:pt x="27384" y="27384"/>
                </a:moveTo>
                <a:lnTo>
                  <a:pt x="27384" y="191691"/>
                </a:lnTo>
                <a:lnTo>
                  <a:pt x="391716" y="191691"/>
                </a:lnTo>
                <a:lnTo>
                  <a:pt x="391716" y="27384"/>
                </a:lnTo>
                <a:lnTo>
                  <a:pt x="27384" y="27384"/>
                </a:lnTo>
                <a:close/>
              </a:path>
            </a:pathLst>
          </a:custGeom>
          <a:solidFill>
            <a:srgbClr val="C00000"/>
          </a:solidFill>
          <a:ln w="12700">
            <a:solidFill>
              <a:srgbClr val="70AD47">
                <a:lumMod val="50000"/>
                <a:lumOff val="0"/>
              </a:srgb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ame 3"/>
          <p:cNvSpPr/>
          <p:nvPr/>
        </p:nvSpPr>
        <p:spPr>
          <a:xfrm>
            <a:off x="7378262" y="2028496"/>
            <a:ext cx="557048" cy="409904"/>
          </a:xfrm>
          <a:prstGeom prst="fra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72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03" y="959768"/>
            <a:ext cx="3821069" cy="3917031"/>
          </a:xfrm>
          <a:prstGeom prst="rect">
            <a:avLst/>
          </a:prstGeom>
        </p:spPr>
      </p:pic>
      <p:sp>
        <p:nvSpPr>
          <p:cNvPr id="4" name="Frame 197"/>
          <p:cNvSpPr>
            <a:spLocks/>
          </p:cNvSpPr>
          <p:nvPr/>
        </p:nvSpPr>
        <p:spPr bwMode="auto">
          <a:xfrm>
            <a:off x="945930" y="4525526"/>
            <a:ext cx="4235670" cy="371475"/>
          </a:xfrm>
          <a:custGeom>
            <a:avLst/>
            <a:gdLst>
              <a:gd name="T0" fmla="*/ 0 w 2207123"/>
              <a:gd name="T1" fmla="*/ 0 h 371475"/>
              <a:gd name="T2" fmla="*/ 2207123 w 2207123"/>
              <a:gd name="T3" fmla="*/ 0 h 371475"/>
              <a:gd name="T4" fmla="*/ 2207123 w 2207123"/>
              <a:gd name="T5" fmla="*/ 371475 h 371475"/>
              <a:gd name="T6" fmla="*/ 0 w 2207123"/>
              <a:gd name="T7" fmla="*/ 371475 h 371475"/>
              <a:gd name="T8" fmla="*/ 0 w 2207123"/>
              <a:gd name="T9" fmla="*/ 0 h 371475"/>
              <a:gd name="T10" fmla="*/ 46434 w 2207123"/>
              <a:gd name="T11" fmla="*/ 46434 h 371475"/>
              <a:gd name="T12" fmla="*/ 46434 w 2207123"/>
              <a:gd name="T13" fmla="*/ 325041 h 371475"/>
              <a:gd name="T14" fmla="*/ 2160689 w 2207123"/>
              <a:gd name="T15" fmla="*/ 325041 h 371475"/>
              <a:gd name="T16" fmla="*/ 2160689 w 2207123"/>
              <a:gd name="T17" fmla="*/ 46434 h 371475"/>
              <a:gd name="T18" fmla="*/ 46434 w 2207123"/>
              <a:gd name="T19" fmla="*/ 46434 h 3714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207123" h="371475">
                <a:moveTo>
                  <a:pt x="0" y="0"/>
                </a:moveTo>
                <a:lnTo>
                  <a:pt x="2207123" y="0"/>
                </a:lnTo>
                <a:lnTo>
                  <a:pt x="2207123" y="371475"/>
                </a:lnTo>
                <a:lnTo>
                  <a:pt x="0" y="371475"/>
                </a:lnTo>
                <a:lnTo>
                  <a:pt x="0" y="0"/>
                </a:lnTo>
                <a:close/>
                <a:moveTo>
                  <a:pt x="46434" y="46434"/>
                </a:moveTo>
                <a:lnTo>
                  <a:pt x="46434" y="325041"/>
                </a:lnTo>
                <a:lnTo>
                  <a:pt x="2160689" y="325041"/>
                </a:lnTo>
                <a:lnTo>
                  <a:pt x="2160689" y="46434"/>
                </a:lnTo>
                <a:lnTo>
                  <a:pt x="46434" y="46434"/>
                </a:lnTo>
                <a:close/>
              </a:path>
            </a:pathLst>
          </a:custGeom>
          <a:solidFill>
            <a:srgbClr val="C00000"/>
          </a:solidFill>
          <a:ln w="19050">
            <a:solidFill>
              <a:sysClr val="window" lastClr="FFFFFF">
                <a:lumMod val="100000"/>
                <a:lumOff val="0"/>
              </a:sys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55173" y="1064962"/>
            <a:ext cx="48873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located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Jenin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zone 2B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factor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0.2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59096" y="4968030"/>
            <a:ext cx="5931367" cy="6002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4- Determine Acceleration parameters maps:</a:t>
            </a:r>
            <a:endParaRPr lang="en-US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79101" y="5409281"/>
            <a:ext cx="3058510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=2.5Z =2.5*0.2=0.5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S1=1.25Z =1.25*0.2=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56696" y="473730"/>
            <a:ext cx="66014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3- Find peak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ground acceleration which expressed by Z factor </a:t>
            </a: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89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3455" y="358114"/>
            <a:ext cx="52822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5- Calculate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Response accelerations (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Sms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&amp;Sm1)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999054" y="704107"/>
            <a:ext cx="20820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=Fa*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Sm1 =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*S1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169" y="1799425"/>
            <a:ext cx="5943600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3247697" y="645042"/>
            <a:ext cx="37593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=1.2*0.5 =0.6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Sm1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=0.25*1.55=0.3758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7486" y="5545999"/>
            <a:ext cx="61430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6- Calculate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design spectral acceleration ( SDs &amp;SD1)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10171" y="5879163"/>
            <a:ext cx="6263594" cy="504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SDs =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0.6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SD1=Sm1=0.3875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Frame 6"/>
          <p:cNvSpPr/>
          <p:nvPr/>
        </p:nvSpPr>
        <p:spPr>
          <a:xfrm>
            <a:off x="1429408" y="2869323"/>
            <a:ext cx="3058510" cy="210208"/>
          </a:xfrm>
          <a:prstGeom prst="fra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ame 7"/>
          <p:cNvSpPr/>
          <p:nvPr/>
        </p:nvSpPr>
        <p:spPr>
          <a:xfrm>
            <a:off x="4193627" y="4687614"/>
            <a:ext cx="1923394" cy="157656"/>
          </a:xfrm>
          <a:prstGeom prst="fra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7257" y="435456"/>
            <a:ext cx="2140340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1.8 Loads</a:t>
            </a:r>
            <a:endParaRPr lang="en-US" sz="2500" dirty="0"/>
          </a:p>
        </p:txBody>
      </p:sp>
      <p:sp>
        <p:nvSpPr>
          <p:cNvPr id="5" name="Rectangle 4"/>
          <p:cNvSpPr/>
          <p:nvPr/>
        </p:nvSpPr>
        <p:spPr>
          <a:xfrm>
            <a:off x="813949" y="946694"/>
            <a:ext cx="1571264" cy="4001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Gravity loads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746233" y="1323200"/>
            <a:ext cx="36766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Dead load (DL) 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6808" y="1769573"/>
            <a:ext cx="2930610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2-Superimposed load (SD)</a:t>
            </a:r>
            <a:endParaRPr lang="en-US" sz="2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0287" y="2337359"/>
            <a:ext cx="7167011" cy="1015663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A-floor layer</a:t>
            </a:r>
          </a:p>
          <a:p>
            <a:pPr lvl="0" algn="just">
              <a:lnSpc>
                <a:spcPct val="150000"/>
              </a:lnSpc>
              <a:spcAft>
                <a:spcPts val="800"/>
              </a:spcAft>
              <a:buClr>
                <a:srgbClr val="2E74B5"/>
              </a:buClr>
              <a:buSzPts val="1200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z="20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SD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W tile + W mortar + W fill + W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plastering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5930" y="5500894"/>
            <a:ext cx="726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Total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weight of layers = 0.675+0.345+1.26+0.345=2.625 KN/m^2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Consider the superimposed load for the Tower as 3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KN/m</a:t>
            </a:r>
            <a:r>
              <a:rPr lang="en-US" sz="20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453" y="3436883"/>
            <a:ext cx="4888953" cy="217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2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74460" y="622436"/>
            <a:ext cx="2930610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2-Superimposed load (SD)</a:t>
            </a:r>
            <a:endParaRPr lang="en-US" sz="2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46234" y="1298600"/>
                <a:ext cx="7241627" cy="3426579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B- External 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wall</a:t>
                </a:r>
                <a:endParaRPr lang="en-US" sz="20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>
                  <a:lnSpc>
                    <a:spcPct val="150000"/>
                  </a:lnSpc>
                  <a:buFont typeface="Wingdings" panose="05000000000000000000" pitchFamily="2" charset="2"/>
                  <a:buChar char=""/>
                </a:pPr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for story  with height 3.38 m ,and this value will equal to all floor except floor with h=5.56:</a:t>
                </a:r>
                <a:endParaRPr lang="en-US" sz="2000" dirty="0"/>
              </a:p>
              <a:p>
                <a:pPr lvl="0"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2000" baseline="-25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SD2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=( t </a:t>
                </a:r>
                <a:r>
                  <a:rPr lang="en-US" sz="2000" baseline="-25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stone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*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ɣ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RC</m:t>
                    </m:r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</m:t>
                    </m:r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ɣ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c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t </a:t>
                </a:r>
                <a:r>
                  <a:rPr lang="en-US" sz="2000" baseline="-25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block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*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ɣ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t </a:t>
                </a:r>
                <a:r>
                  <a:rPr lang="en-US" sz="2000" baseline="-25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plastering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*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ɣ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)*story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height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= 20.48 KN/m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20KN/m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For story of 5.56 m height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2000" baseline="-25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SD2 </a:t>
                </a:r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=33.6936 KN/m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33 </a:t>
                </a:r>
                <a:r>
                  <a:rPr lang="en-US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KN/m</a:t>
                </a:r>
                <a:endParaRPr lang="en-US" sz="20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234" y="1298600"/>
                <a:ext cx="7241627" cy="3426579"/>
              </a:xfrm>
              <a:prstGeom prst="rect">
                <a:avLst/>
              </a:prstGeom>
              <a:blipFill>
                <a:blip r:embed="rId2"/>
                <a:stretch>
                  <a:fillRect l="-756" r="-756" b="-532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809297" y="4923444"/>
            <a:ext cx="7178565" cy="5078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C- Glass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Load: We assume it to be 10 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KN/m</a:t>
            </a: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62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0243" y="1013999"/>
            <a:ext cx="1984839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Live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 (LL)</a:t>
            </a:r>
            <a:endParaRPr lang="en-US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84914" y="4775897"/>
            <a:ext cx="4329477" cy="1015663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 be more conservative take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LL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equal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 4 KN/m</a:t>
            </a:r>
            <a:r>
              <a:rPr lang="en-US" sz="20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826833"/>
              </p:ext>
            </p:extLst>
          </p:nvPr>
        </p:nvGraphicFramePr>
        <p:xfrm>
          <a:off x="1269726" y="2016886"/>
          <a:ext cx="7495902" cy="22860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4647598">
                  <a:extLst>
                    <a:ext uri="{9D8B030D-6E8A-4147-A177-3AD203B41FA5}">
                      <a16:colId xmlns:a16="http://schemas.microsoft.com/office/drawing/2014/main" val="3001104152"/>
                    </a:ext>
                  </a:extLst>
                </a:gridCol>
                <a:gridCol w="2848304">
                  <a:extLst>
                    <a:ext uri="{9D8B030D-6E8A-4147-A177-3AD203B41FA5}">
                      <a16:colId xmlns:a16="http://schemas.microsoft.com/office/drawing/2014/main" val="37607242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Uses in Tower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Uniform (KN/m^2)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7816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Office use 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2.4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667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garages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1.92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4403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Residential private room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1.92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29335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Office building, corridor above first floor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3.83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608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2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3372" y="820768"/>
            <a:ext cx="1383712" cy="5078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Lateral loads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>
                <a:spLocks noChangeArrowheads="1"/>
              </p:cNvSpPr>
              <p:nvPr/>
            </p:nvSpPr>
            <p:spPr bwMode="auto">
              <a:xfrm>
                <a:off x="903890" y="1423201"/>
                <a:ext cx="7598980" cy="4875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285750" marR="0" lvl="0" indent="-28575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</a:pP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bearing capacity =225 KN/m</a:t>
                </a:r>
                <a:r>
                  <a:rPr kumimoji="0" lang="en-US" altLang="en-US" b="0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kumimoji="0" lang="en-US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</a:pP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soil is subject on the basement one and basement two</a:t>
                </a:r>
              </a:p>
              <a:p>
                <a:pPr marL="285750" marR="0" lvl="0" indent="-28575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</a:pPr>
                <a:r>
                  <a:rPr lang="en-US" alt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3.25+3.35= 6.6 m</a:t>
                </a:r>
                <a:endParaRPr kumimoji="0" lang="en-US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</a:pP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γ soil = 19 KN/m3</a:t>
                </a:r>
                <a:endParaRPr kumimoji="0" lang="en-US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</a:pP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Lateral pressure depend on ∅=30</a:t>
                </a:r>
                <a:r>
                  <a:rPr kumimoji="0" lang="en-US" altLang="en-US" b="0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kumimoji="0" lang="en-US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</a:pP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Surcharge load =20 KN/m2</a:t>
                </a:r>
                <a:endParaRPr kumimoji="0" lang="en-US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</a:pP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q = load due to surcharge load +soil pressure </a:t>
                </a:r>
                <a:endParaRPr kumimoji="0" lang="en-US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q=surcharge load*</a:t>
                </a:r>
                <a:r>
                  <a:rPr kumimoji="0" lang="en-US" altLang="en-US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Ka+γ</a:t>
                </a:r>
                <a:r>
                  <a:rPr kumimoji="0" lang="en-US" alt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*z*</a:t>
                </a:r>
                <a:r>
                  <a:rPr kumimoji="0" lang="en-US" altLang="en-US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Ka</a:t>
                </a:r>
                <a:endParaRPr kumimoji="0" lang="en-US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</a:t>
                </a:r>
                <a:r>
                  <a:rPr lang="en-US" dirty="0" err="1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Ka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∅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∅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30</m:t>
                            </m:r>
                          </m:e>
                        </m:func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1+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30</m:t>
                            </m:r>
                          </m:e>
                        </m:func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0.333</a:t>
                </a:r>
                <a:endParaRPr kumimoji="0" lang="en-US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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at z =6.6, q= 20*0.333+19*6.6*0.333 = 6.66 + 41.76 = 48.42 KN/m2</a:t>
                </a:r>
                <a:endParaRPr lang="en-US" dirty="0"/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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at z = 0, q = 20*0.333+0 =6.66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KN/m2</a:t>
                </a: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3890" y="1423201"/>
                <a:ext cx="7598980" cy="4875887"/>
              </a:xfrm>
              <a:prstGeom prst="rect">
                <a:avLst/>
              </a:prstGeom>
              <a:blipFill>
                <a:blip r:embed="rId2"/>
                <a:stretch>
                  <a:fillRect l="-481" b="-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1644870"/>
            <a:ext cx="2413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02311" y="900527"/>
            <a:ext cx="1200970" cy="40011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Soil loads</a:t>
            </a: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3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2239" y="488591"/>
            <a:ext cx="3517310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Schoolbook" panose="02040604050505020304"/>
                <a:ea typeface="+mn-ea"/>
                <a:cs typeface="+mn-cs"/>
              </a:rPr>
              <a:t>1.9 </a:t>
            </a:r>
            <a:r>
              <a:rPr kumimoji="0" lang="en-US" sz="25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Schoolbook" panose="02040604050505020304"/>
                <a:ea typeface="+mn-ea"/>
                <a:cs typeface="+mn-cs"/>
              </a:rPr>
              <a:t>Load combinations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422853"/>
              </p:ext>
            </p:extLst>
          </p:nvPr>
        </p:nvGraphicFramePr>
        <p:xfrm>
          <a:off x="1206144" y="3778948"/>
          <a:ext cx="8915317" cy="22860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359630">
                  <a:extLst>
                    <a:ext uri="{9D8B030D-6E8A-4147-A177-3AD203B41FA5}">
                      <a16:colId xmlns:a16="http://schemas.microsoft.com/office/drawing/2014/main" val="608696245"/>
                    </a:ext>
                  </a:extLst>
                </a:gridCol>
                <a:gridCol w="5022992">
                  <a:extLst>
                    <a:ext uri="{9D8B030D-6E8A-4147-A177-3AD203B41FA5}">
                      <a16:colId xmlns:a16="http://schemas.microsoft.com/office/drawing/2014/main" val="3136876666"/>
                    </a:ext>
                  </a:extLst>
                </a:gridCol>
                <a:gridCol w="2532695">
                  <a:extLst>
                    <a:ext uri="{9D8B030D-6E8A-4147-A177-3AD203B41FA5}">
                      <a16:colId xmlns:a16="http://schemas.microsoft.com/office/drawing/2014/main" val="2321896195"/>
                    </a:ext>
                  </a:extLst>
                </a:gridCol>
              </a:tblGrid>
              <a:tr h="198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Comb. number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Ultimate Load </a:t>
                      </a:r>
                      <a:r>
                        <a:rPr lang="en-US" sz="2000" dirty="0">
                          <a:effectLst/>
                        </a:rPr>
                        <a:t>combination under lateral loads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modification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534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1.2D+1.6L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1.2D+1.6L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608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1.2D+L+E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1.32D+L+1.3Q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5684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0.9D+E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0.78D +1.6Q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90162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758170"/>
              </p:ext>
            </p:extLst>
          </p:nvPr>
        </p:nvGraphicFramePr>
        <p:xfrm>
          <a:off x="4005945" y="1858382"/>
          <a:ext cx="3293205" cy="73152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3293205">
                  <a:extLst>
                    <a:ext uri="{9D8B030D-6E8A-4147-A177-3AD203B41FA5}">
                      <a16:colId xmlns:a16="http://schemas.microsoft.com/office/drawing/2014/main" val="614228958"/>
                    </a:ext>
                  </a:extLst>
                </a:gridCol>
              </a:tblGrid>
              <a:tr h="3583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Service Load Combinations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28742"/>
                  </a:ext>
                </a:extLst>
              </a:tr>
              <a:tr h="3583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D+L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47068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74654" y="1061204"/>
            <a:ext cx="4373313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1- Load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combination under gravity loads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9350" y="3063788"/>
            <a:ext cx="4286751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2-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Load combination under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lateral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loads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345608"/>
              </p:ext>
            </p:extLst>
          </p:nvPr>
        </p:nvGraphicFramePr>
        <p:xfrm>
          <a:off x="1061249" y="1840312"/>
          <a:ext cx="2859405" cy="82296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859405">
                  <a:extLst>
                    <a:ext uri="{9D8B030D-6E8A-4147-A177-3AD203B41FA5}">
                      <a16:colId xmlns:a16="http://schemas.microsoft.com/office/drawing/2014/main" val="37229664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Ultimate load combination </a:t>
                      </a:r>
                      <a:endParaRPr lang="en-US" sz="1800" i="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4638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1.2D+1.6L</a:t>
                      </a:r>
                      <a:endParaRPr lang="en-US" sz="18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023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456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524751"/>
              </p:ext>
            </p:extLst>
          </p:nvPr>
        </p:nvGraphicFramePr>
        <p:xfrm>
          <a:off x="1296056" y="1639564"/>
          <a:ext cx="8100191" cy="18288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890045">
                  <a:extLst>
                    <a:ext uri="{9D8B030D-6E8A-4147-A177-3AD203B41FA5}">
                      <a16:colId xmlns:a16="http://schemas.microsoft.com/office/drawing/2014/main" val="3854183161"/>
                    </a:ext>
                  </a:extLst>
                </a:gridCol>
                <a:gridCol w="2970070">
                  <a:extLst>
                    <a:ext uri="{9D8B030D-6E8A-4147-A177-3AD203B41FA5}">
                      <a16:colId xmlns:a16="http://schemas.microsoft.com/office/drawing/2014/main" val="1672085734"/>
                    </a:ext>
                  </a:extLst>
                </a:gridCol>
                <a:gridCol w="3240076">
                  <a:extLst>
                    <a:ext uri="{9D8B030D-6E8A-4147-A177-3AD203B41FA5}">
                      <a16:colId xmlns:a16="http://schemas.microsoft.com/office/drawing/2014/main" val="14178984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Comb. number</a:t>
                      </a:r>
                      <a:endParaRPr lang="en-US" sz="20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Load Combination</a:t>
                      </a:r>
                      <a:endParaRPr lang="en-US" sz="20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Modifications</a:t>
                      </a:r>
                      <a:endParaRPr lang="en-US" sz="20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8477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D+0.75L+0.75*0.7E</a:t>
                      </a:r>
                      <a:endParaRPr lang="en-US" sz="20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1.063D+0.75L+ 0.6825Q</a:t>
                      </a:r>
                      <a:endParaRPr lang="en-US" sz="20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297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D+0.7L</a:t>
                      </a:r>
                      <a:endParaRPr lang="en-US" sz="20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1.084D+0.91Q</a:t>
                      </a:r>
                      <a:endParaRPr lang="en-US" sz="20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4956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0.6D+0.7E</a:t>
                      </a:r>
                      <a:endParaRPr lang="en-US" sz="20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0.684 D+0.91Q</a:t>
                      </a:r>
                      <a:endParaRPr lang="en-US" sz="20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23518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666627" y="843096"/>
            <a:ext cx="3092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Service </a:t>
            </a:r>
            <a:r>
              <a:rPr lang="en-US" sz="2000" b="1" dirty="0">
                <a:solidFill>
                  <a:srgbClr val="C00000"/>
                </a:solidFill>
              </a:rPr>
              <a:t>Load combination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0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54827" y="2572386"/>
            <a:ext cx="3675308" cy="279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1- slabs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2- beams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3- columns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4- shear wall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5- Foundation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590" r="49908"/>
          <a:stretch/>
        </p:blipFill>
        <p:spPr>
          <a:xfrm>
            <a:off x="7088497" y="1961877"/>
            <a:ext cx="3657600" cy="41293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24910" y="705746"/>
            <a:ext cx="10227999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Chapter </a:t>
            </a:r>
            <a:r>
              <a:rPr kumimoji="0" lang="en-US" sz="2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Two</a:t>
            </a:r>
            <a:r>
              <a:rPr kumimoji="0" lang="en-US" sz="2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STRUCTURAL SYSTEM FOR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940595" y="1630542"/>
            <a:ext cx="2497800" cy="5078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Schoolbook" panose="02040604050505020304"/>
                <a:ea typeface="+mn-ea"/>
                <a:cs typeface="+mn-cs"/>
              </a:rPr>
              <a:t>2.1 Structural system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6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1AE3FB-4EB9-4FE6-8E65-B5FAA422F1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2442" y="413379"/>
            <a:ext cx="11219558" cy="72424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             OUT LINE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7" name="Up Arrow 3">
            <a:extLst>
              <a:ext uri="{FF2B5EF4-FFF2-40B4-BE49-F238E27FC236}">
                <a16:creationId xmlns:a16="http://schemas.microsoft.com/office/drawing/2014/main" id="{ED3B4AD0-75BD-4271-8083-F2DB9B482E71}"/>
              </a:ext>
            </a:extLst>
          </p:cNvPr>
          <p:cNvSpPr/>
          <p:nvPr/>
        </p:nvSpPr>
        <p:spPr>
          <a:xfrm>
            <a:off x="943796" y="457200"/>
            <a:ext cx="2188737" cy="5708107"/>
          </a:xfrm>
          <a:prstGeom prst="upArrow">
            <a:avLst>
              <a:gd name="adj1" fmla="val 66553"/>
              <a:gd name="adj2" fmla="val 30688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CCDA4DC-D7D8-49EF-A0E7-38BC11053A0D}"/>
              </a:ext>
            </a:extLst>
          </p:cNvPr>
          <p:cNvSpPr/>
          <p:nvPr/>
        </p:nvSpPr>
        <p:spPr>
          <a:xfrm>
            <a:off x="1763486" y="2520498"/>
            <a:ext cx="6518366" cy="720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r>
              <a:rPr kumimoji="0" lang="en-US" sz="2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Chapter</a:t>
            </a:r>
            <a:r>
              <a:rPr kumimoji="0" lang="en-US" sz="18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two: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STRUCTURAL SYSTEM  FOR  ASSESSMENT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3A8422E-5D2B-47B7-8D4C-D8B46A917A95}"/>
              </a:ext>
            </a:extLst>
          </p:cNvPr>
          <p:cNvSpPr/>
          <p:nvPr/>
        </p:nvSpPr>
        <p:spPr>
          <a:xfrm>
            <a:off x="1748989" y="3392747"/>
            <a:ext cx="6519800" cy="720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Chapter three: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MODELING AND CHECKS FOR ASSESSMENT 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7DE5AF1-E100-4E17-ACEB-ADD0A0AC7FCD}"/>
              </a:ext>
            </a:extLst>
          </p:cNvPr>
          <p:cNvSpPr/>
          <p:nvPr/>
        </p:nvSpPr>
        <p:spPr>
          <a:xfrm>
            <a:off x="1748990" y="4263272"/>
            <a:ext cx="6532861" cy="720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Chapter four: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REDESIGN THE  TOWER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0DBEA89-C330-4416-9D3D-E4A711527DD2}"/>
              </a:ext>
            </a:extLst>
          </p:cNvPr>
          <p:cNvSpPr/>
          <p:nvPr/>
        </p:nvSpPr>
        <p:spPr>
          <a:xfrm>
            <a:off x="1748989" y="5129020"/>
            <a:ext cx="6572051" cy="720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</a:t>
            </a:r>
            <a:r>
              <a:rPr kumimoji="0" lang="en-US" sz="2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Chapter Five: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kumimoji="0" lang="en-US" sz="2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3" name="Group 81">
            <a:extLst>
              <a:ext uri="{FF2B5EF4-FFF2-40B4-BE49-F238E27FC236}">
                <a16:creationId xmlns:a16="http://schemas.microsoft.com/office/drawing/2014/main" id="{8B06390E-6439-4687-9FA7-07D1585A2766}"/>
              </a:ext>
            </a:extLst>
          </p:cNvPr>
          <p:cNvGrpSpPr/>
          <p:nvPr/>
        </p:nvGrpSpPr>
        <p:grpSpPr>
          <a:xfrm>
            <a:off x="1273804" y="2310140"/>
            <a:ext cx="1493509" cy="756162"/>
            <a:chOff x="4333508" y="1848856"/>
            <a:chExt cx="1493509" cy="756162"/>
          </a:xfrm>
        </p:grpSpPr>
        <p:pic>
          <p:nvPicPr>
            <p:cNvPr id="83" name="Picture 2" descr="E:\002-KIMS BUSINESS\007-04-1-FIVERR\01-PPT-TEMPLATE\COVER-PSD\05-cut-01.png">
              <a:extLst>
                <a:ext uri="{FF2B5EF4-FFF2-40B4-BE49-F238E27FC236}">
                  <a16:creationId xmlns:a16="http://schemas.microsoft.com/office/drawing/2014/main" id="{56E6EE6A-D6F3-49A0-943D-35CB1AC940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900000">
              <a:off x="4567017" y="2249621"/>
              <a:ext cx="1260000" cy="355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D864A9EB-59D4-4078-96C7-71FB696DE0B2}"/>
                </a:ext>
              </a:extLst>
            </p:cNvPr>
            <p:cNvSpPr/>
            <p:nvPr/>
          </p:nvSpPr>
          <p:spPr>
            <a:xfrm rot="18900000">
              <a:off x="4333508" y="1848856"/>
              <a:ext cx="1272933" cy="633311"/>
            </a:xfrm>
            <a:prstGeom prst="triangle">
              <a:avLst>
                <a:gd name="adj" fmla="val 511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/>
                <a:ea typeface="맑은 고딕" panose="020B0503020000020004" pitchFamily="34" charset="-127"/>
                <a:cs typeface="+mn-cs"/>
              </a:endParaRPr>
            </a:p>
          </p:txBody>
        </p:sp>
      </p:grpSp>
      <p:grpSp>
        <p:nvGrpSpPr>
          <p:cNvPr id="4" name="Group 84">
            <a:extLst>
              <a:ext uri="{FF2B5EF4-FFF2-40B4-BE49-F238E27FC236}">
                <a16:creationId xmlns:a16="http://schemas.microsoft.com/office/drawing/2014/main" id="{F0C9A127-B0E2-4107-8D7B-C69DDCE64FF7}"/>
              </a:ext>
            </a:extLst>
          </p:cNvPr>
          <p:cNvGrpSpPr/>
          <p:nvPr/>
        </p:nvGrpSpPr>
        <p:grpSpPr>
          <a:xfrm>
            <a:off x="1273804" y="3186808"/>
            <a:ext cx="1493509" cy="756162"/>
            <a:chOff x="4333508" y="1848856"/>
            <a:chExt cx="1493509" cy="756162"/>
          </a:xfrm>
        </p:grpSpPr>
        <p:pic>
          <p:nvPicPr>
            <p:cNvPr id="86" name="Picture 2" descr="E:\002-KIMS BUSINESS\007-04-1-FIVERR\01-PPT-TEMPLATE\COVER-PSD\05-cut-01.png">
              <a:extLst>
                <a:ext uri="{FF2B5EF4-FFF2-40B4-BE49-F238E27FC236}">
                  <a16:creationId xmlns:a16="http://schemas.microsoft.com/office/drawing/2014/main" id="{5991CD24-BA5C-49AF-839F-4D4D101B2C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900000">
              <a:off x="4567017" y="2249621"/>
              <a:ext cx="1260000" cy="355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10178FC6-9A06-42F8-96E7-165F305B2F0D}"/>
                </a:ext>
              </a:extLst>
            </p:cNvPr>
            <p:cNvSpPr/>
            <p:nvPr/>
          </p:nvSpPr>
          <p:spPr>
            <a:xfrm rot="18900000">
              <a:off x="4333508" y="1848856"/>
              <a:ext cx="1272933" cy="633311"/>
            </a:xfrm>
            <a:prstGeom prst="triangle">
              <a:avLst>
                <a:gd name="adj" fmla="val 511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/>
                <a:ea typeface="맑은 고딕" panose="020B0503020000020004" pitchFamily="34" charset="-127"/>
                <a:cs typeface="+mn-cs"/>
              </a:endParaRPr>
            </a:p>
          </p:txBody>
        </p:sp>
      </p:grpSp>
      <p:grpSp>
        <p:nvGrpSpPr>
          <p:cNvPr id="5" name="Group 87">
            <a:extLst>
              <a:ext uri="{FF2B5EF4-FFF2-40B4-BE49-F238E27FC236}">
                <a16:creationId xmlns:a16="http://schemas.microsoft.com/office/drawing/2014/main" id="{8FAAFC4F-DCA3-49C2-A30A-A73132E92820}"/>
              </a:ext>
            </a:extLst>
          </p:cNvPr>
          <p:cNvGrpSpPr/>
          <p:nvPr/>
        </p:nvGrpSpPr>
        <p:grpSpPr>
          <a:xfrm>
            <a:off x="1273804" y="4063474"/>
            <a:ext cx="1493509" cy="756162"/>
            <a:chOff x="4333508" y="1848856"/>
            <a:chExt cx="1493509" cy="756162"/>
          </a:xfrm>
        </p:grpSpPr>
        <p:pic>
          <p:nvPicPr>
            <p:cNvPr id="89" name="Picture 2" descr="E:\002-KIMS BUSINESS\007-04-1-FIVERR\01-PPT-TEMPLATE\COVER-PSD\05-cut-01.png">
              <a:extLst>
                <a:ext uri="{FF2B5EF4-FFF2-40B4-BE49-F238E27FC236}">
                  <a16:creationId xmlns:a16="http://schemas.microsoft.com/office/drawing/2014/main" id="{AF66EEEF-A3CE-4FD0-82FC-AD08B9B297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900000">
              <a:off x="4567017" y="2249621"/>
              <a:ext cx="1260000" cy="355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id="{030FD53E-D932-4A13-8205-AF441D550509}"/>
                </a:ext>
              </a:extLst>
            </p:cNvPr>
            <p:cNvSpPr/>
            <p:nvPr/>
          </p:nvSpPr>
          <p:spPr>
            <a:xfrm rot="18900000">
              <a:off x="4333508" y="1848856"/>
              <a:ext cx="1272933" cy="633311"/>
            </a:xfrm>
            <a:prstGeom prst="triangle">
              <a:avLst>
                <a:gd name="adj" fmla="val 511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/>
                <a:ea typeface="맑은 고딕" panose="020B0503020000020004" pitchFamily="34" charset="-127"/>
                <a:cs typeface="+mn-cs"/>
              </a:endParaRPr>
            </a:p>
          </p:txBody>
        </p:sp>
      </p:grpSp>
      <p:grpSp>
        <p:nvGrpSpPr>
          <p:cNvPr id="6" name="Group 90">
            <a:extLst>
              <a:ext uri="{FF2B5EF4-FFF2-40B4-BE49-F238E27FC236}">
                <a16:creationId xmlns:a16="http://schemas.microsoft.com/office/drawing/2014/main" id="{EFB6465F-E585-46F0-8714-7E7636ABEA14}"/>
              </a:ext>
            </a:extLst>
          </p:cNvPr>
          <p:cNvGrpSpPr/>
          <p:nvPr/>
        </p:nvGrpSpPr>
        <p:grpSpPr>
          <a:xfrm>
            <a:off x="1273804" y="4940142"/>
            <a:ext cx="1493509" cy="756162"/>
            <a:chOff x="4333508" y="1848856"/>
            <a:chExt cx="1493509" cy="756162"/>
          </a:xfrm>
        </p:grpSpPr>
        <p:pic>
          <p:nvPicPr>
            <p:cNvPr id="92" name="Picture 2" descr="E:\002-KIMS BUSINESS\007-04-1-FIVERR\01-PPT-TEMPLATE\COVER-PSD\05-cut-01.png">
              <a:extLst>
                <a:ext uri="{FF2B5EF4-FFF2-40B4-BE49-F238E27FC236}">
                  <a16:creationId xmlns:a16="http://schemas.microsoft.com/office/drawing/2014/main" id="{77E53DDA-0A77-4487-8A7B-7B6F00793B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900000">
              <a:off x="4567017" y="2249621"/>
              <a:ext cx="1260000" cy="355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3" name="Isosceles Triangle 92">
              <a:extLst>
                <a:ext uri="{FF2B5EF4-FFF2-40B4-BE49-F238E27FC236}">
                  <a16:creationId xmlns:a16="http://schemas.microsoft.com/office/drawing/2014/main" id="{77EEA66B-F612-48EA-87E9-79B7EA1CEA5F}"/>
                </a:ext>
              </a:extLst>
            </p:cNvPr>
            <p:cNvSpPr/>
            <p:nvPr/>
          </p:nvSpPr>
          <p:spPr>
            <a:xfrm rot="18900000">
              <a:off x="4333508" y="1848856"/>
              <a:ext cx="1272933" cy="633311"/>
            </a:xfrm>
            <a:prstGeom prst="triangle">
              <a:avLst>
                <a:gd name="adj" fmla="val 511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/>
                <a:ea typeface="맑은 고딕" panose="020B0503020000020004" pitchFamily="34" charset="-127"/>
                <a:cs typeface="+mn-cs"/>
              </a:endParaRPr>
            </a:p>
          </p:txBody>
        </p:sp>
      </p:grpSp>
      <p:sp>
        <p:nvSpPr>
          <p:cNvPr id="55" name="Rectangle 78">
            <a:extLst>
              <a:ext uri="{FF2B5EF4-FFF2-40B4-BE49-F238E27FC236}">
                <a16:creationId xmlns:a16="http://schemas.microsoft.com/office/drawing/2014/main" id="{D3A8422E-5D2B-47B7-8D4C-D8B46A917A95}"/>
              </a:ext>
            </a:extLst>
          </p:cNvPr>
          <p:cNvSpPr/>
          <p:nvPr/>
        </p:nvSpPr>
        <p:spPr>
          <a:xfrm>
            <a:off x="1662545" y="1425401"/>
            <a:ext cx="6567055" cy="69434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Chapter One: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grpSp>
        <p:nvGrpSpPr>
          <p:cNvPr id="15" name="Group 81">
            <a:extLst>
              <a:ext uri="{FF2B5EF4-FFF2-40B4-BE49-F238E27FC236}">
                <a16:creationId xmlns:a16="http://schemas.microsoft.com/office/drawing/2014/main" id="{8B06390E-6439-4687-9FA7-07D1585A2766}"/>
              </a:ext>
            </a:extLst>
          </p:cNvPr>
          <p:cNvGrpSpPr/>
          <p:nvPr/>
        </p:nvGrpSpPr>
        <p:grpSpPr>
          <a:xfrm>
            <a:off x="1190677" y="1284903"/>
            <a:ext cx="1493509" cy="756162"/>
            <a:chOff x="4333508" y="1848856"/>
            <a:chExt cx="1493509" cy="756162"/>
          </a:xfrm>
        </p:grpSpPr>
        <p:pic>
          <p:nvPicPr>
            <p:cNvPr id="57" name="Picture 2" descr="E:\002-KIMS BUSINESS\007-04-1-FIVERR\01-PPT-TEMPLATE\COVER-PSD\05-cut-01.png">
              <a:extLst>
                <a:ext uri="{FF2B5EF4-FFF2-40B4-BE49-F238E27FC236}">
                  <a16:creationId xmlns:a16="http://schemas.microsoft.com/office/drawing/2014/main" id="{56E6EE6A-D6F3-49A0-943D-35CB1AC940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900000">
              <a:off x="4567017" y="2249621"/>
              <a:ext cx="1260000" cy="355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Isosceles Triangle 83">
              <a:extLst>
                <a:ext uri="{FF2B5EF4-FFF2-40B4-BE49-F238E27FC236}">
                  <a16:creationId xmlns:a16="http://schemas.microsoft.com/office/drawing/2014/main" id="{D864A9EB-59D4-4078-96C7-71FB696DE0B2}"/>
                </a:ext>
              </a:extLst>
            </p:cNvPr>
            <p:cNvSpPr/>
            <p:nvPr/>
          </p:nvSpPr>
          <p:spPr>
            <a:xfrm rot="18900000">
              <a:off x="4333508" y="1848856"/>
              <a:ext cx="1272933" cy="633311"/>
            </a:xfrm>
            <a:prstGeom prst="triangle">
              <a:avLst>
                <a:gd name="adj" fmla="val 511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/>
                <a:ea typeface="맑은 고딕" panose="020B0503020000020004" pitchFamily="34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809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5552" y="757200"/>
            <a:ext cx="6591869" cy="4001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Schoolbook" panose="02040604050505020304"/>
                <a:ea typeface="+mn-ea"/>
                <a:cs typeface="+mn-cs"/>
              </a:rPr>
              <a:t>2.2 Data collection and structural </a:t>
            </a:r>
            <a:r>
              <a:rPr kumimoji="0" lang="en-US" sz="2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Schoolbook" panose="02040604050505020304"/>
                <a:ea typeface="+mn-ea"/>
                <a:cs typeface="+mn-cs"/>
              </a:rPr>
              <a:t>element dimensions</a:t>
            </a:r>
            <a:endParaRPr kumimoji="0" lang="en-US" sz="20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4163" y="1312183"/>
            <a:ext cx="9952382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considering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 element and dimensions as its build in the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Tower</a:t>
            </a:r>
          </a:p>
        </p:txBody>
      </p:sp>
      <p:sp>
        <p:nvSpPr>
          <p:cNvPr id="6" name="Rectangle 5"/>
          <p:cNvSpPr/>
          <p:nvPr/>
        </p:nvSpPr>
        <p:spPr>
          <a:xfrm>
            <a:off x="929622" y="2399125"/>
            <a:ext cx="2159941" cy="5871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slab system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0054" y="3075516"/>
            <a:ext cx="6654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System of slab used is two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way ribbed slab with thickness 350 mm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441"/>
          <a:stretch/>
        </p:blipFill>
        <p:spPr>
          <a:xfrm>
            <a:off x="2814474" y="3626069"/>
            <a:ext cx="5848350" cy="259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08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141" y="656421"/>
            <a:ext cx="1711695" cy="57996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068622" y="2341419"/>
          <a:ext cx="5793117" cy="3330965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613470">
                  <a:extLst>
                    <a:ext uri="{9D8B030D-6E8A-4147-A177-3AD203B41FA5}">
                      <a16:colId xmlns:a16="http://schemas.microsoft.com/office/drawing/2014/main" val="2599557378"/>
                    </a:ext>
                  </a:extLst>
                </a:gridCol>
                <a:gridCol w="1747447">
                  <a:extLst>
                    <a:ext uri="{9D8B030D-6E8A-4147-A177-3AD203B41FA5}">
                      <a16:colId xmlns:a16="http://schemas.microsoft.com/office/drawing/2014/main" val="3205906526"/>
                    </a:ext>
                  </a:extLst>
                </a:gridCol>
                <a:gridCol w="1432200">
                  <a:extLst>
                    <a:ext uri="{9D8B030D-6E8A-4147-A177-3AD203B41FA5}">
                      <a16:colId xmlns:a16="http://schemas.microsoft.com/office/drawing/2014/main" val="2287239749"/>
                    </a:ext>
                  </a:extLst>
                </a:gridCol>
              </a:tblGrid>
              <a:tr h="450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Section name </a:t>
                      </a:r>
                      <a:endParaRPr lang="en-US" sz="18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Depth(mm)</a:t>
                      </a:r>
                      <a:endParaRPr lang="en-US" sz="18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Width(mm)</a:t>
                      </a:r>
                      <a:endParaRPr lang="en-US" sz="18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3105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B35*40</a:t>
                      </a:r>
                      <a:endParaRPr lang="en-US" sz="18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350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400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63060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B35*50</a:t>
                      </a:r>
                      <a:endParaRPr lang="en-US" sz="18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350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500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8994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B35*60</a:t>
                      </a:r>
                      <a:endParaRPr lang="en-US" sz="18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350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600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3131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B35*80</a:t>
                      </a:r>
                      <a:endParaRPr lang="en-US" sz="18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350</a:t>
                      </a:r>
                      <a:endParaRPr lang="en-US" sz="1800" b="1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800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445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B35*90</a:t>
                      </a:r>
                      <a:endParaRPr lang="en-US" sz="18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350</a:t>
                      </a:r>
                      <a:endParaRPr lang="en-US" sz="1800" b="1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900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056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B35*100</a:t>
                      </a:r>
                      <a:endParaRPr lang="en-US" sz="18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350</a:t>
                      </a:r>
                      <a:endParaRPr lang="en-US" sz="1800" b="1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1000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777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B35*120</a:t>
                      </a:r>
                      <a:endParaRPr lang="en-US" sz="18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350</a:t>
                      </a:r>
                      <a:endParaRPr lang="en-US" sz="1800" b="1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1200</a:t>
                      </a:r>
                      <a:endParaRPr lang="en-US" sz="18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2820737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282261" y="1327327"/>
            <a:ext cx="85133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System of beam used is hidden beams between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all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column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33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8097" y="576431"/>
            <a:ext cx="1226618" cy="57996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588206" y="1271619"/>
          <a:ext cx="6133552" cy="329184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244725">
                  <a:extLst>
                    <a:ext uri="{9D8B030D-6E8A-4147-A177-3AD203B41FA5}">
                      <a16:colId xmlns:a16="http://schemas.microsoft.com/office/drawing/2014/main" val="2353564275"/>
                    </a:ext>
                  </a:extLst>
                </a:gridCol>
                <a:gridCol w="2154620">
                  <a:extLst>
                    <a:ext uri="{9D8B030D-6E8A-4147-A177-3AD203B41FA5}">
                      <a16:colId xmlns:a16="http://schemas.microsoft.com/office/drawing/2014/main" val="3842070195"/>
                    </a:ext>
                  </a:extLst>
                </a:gridCol>
                <a:gridCol w="1734207">
                  <a:extLst>
                    <a:ext uri="{9D8B030D-6E8A-4147-A177-3AD203B41FA5}">
                      <a16:colId xmlns:a16="http://schemas.microsoft.com/office/drawing/2014/main" val="23996305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sections</a:t>
                      </a:r>
                      <a:endParaRPr lang="en-US" sz="16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column dimensions</a:t>
                      </a:r>
                      <a:endParaRPr lang="en-US" sz="16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7155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Rectangular</a:t>
                      </a:r>
                      <a:endParaRPr lang="en-US" sz="16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Width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depth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3097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Rectangular</a:t>
                      </a:r>
                      <a:endParaRPr lang="en-US" sz="16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300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700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913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Rectangular</a:t>
                      </a:r>
                      <a:endParaRPr lang="en-US" sz="16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700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5524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Rectangular</a:t>
                      </a:r>
                      <a:endParaRPr lang="en-US" sz="16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900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291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Rectangular</a:t>
                      </a:r>
                      <a:endParaRPr lang="en-US" sz="16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700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300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719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Rectangular</a:t>
                      </a:r>
                      <a:endParaRPr lang="en-US" sz="16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700</a:t>
                      </a:r>
                      <a:endParaRPr lang="en-US" sz="1600" b="1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201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Rectangular</a:t>
                      </a:r>
                      <a:endParaRPr lang="en-US" sz="16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900</a:t>
                      </a:r>
                      <a:endParaRPr lang="en-US" sz="1600" b="1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400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57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circular section</a:t>
                      </a:r>
                      <a:endParaRPr lang="en-US" sz="16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Diameter equal to 700 mm</a:t>
                      </a:r>
                      <a:endParaRPr lang="en-US" sz="1600" b="1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20750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224024" y="5596035"/>
            <a:ext cx="5242141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thickness of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shear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wall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used is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200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3007" y="5084146"/>
            <a:ext cx="1747594" cy="57996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22860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shear wall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3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91055" y="535088"/>
            <a:ext cx="10946763" cy="47705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Chapter Three: MODELING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AND CHECKS FOR ASSESSMENT THE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TOWER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0512" y="1400245"/>
            <a:ext cx="2808782" cy="36933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Schoolbook" panose="020406040505050203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3.1 Modeling on ETABS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5" name="Rectangle 12"/>
          <p:cNvSpPr/>
          <p:nvPr/>
        </p:nvSpPr>
        <p:spPr>
          <a:xfrm>
            <a:off x="665018" y="2381781"/>
            <a:ext cx="61237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Define the material property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683697" y="2852835"/>
            <a:ext cx="7226658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Define structural elements sections (dimensions and modifiers)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3"/>
          <p:cNvGraphicFramePr>
            <a:graphicFrameLocks noGrp="1"/>
          </p:cNvGraphicFramePr>
          <p:nvPr>
            <p:extLst/>
          </p:nvPr>
        </p:nvGraphicFramePr>
        <p:xfrm>
          <a:off x="1185918" y="3529226"/>
          <a:ext cx="8127999" cy="2147697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44615251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96236902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9661324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Element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Stiffness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Mass&amp; weight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140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1.29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8435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0.714286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162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0.7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49025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Shear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0.7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9045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0.35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739176"/>
                  </a:ext>
                </a:extLst>
              </a:tr>
            </a:tbl>
          </a:graphicData>
        </a:graphic>
      </p:graphicFrame>
      <p:sp>
        <p:nvSpPr>
          <p:cNvPr id="8" name="Rectangle 12"/>
          <p:cNvSpPr/>
          <p:nvPr/>
        </p:nvSpPr>
        <p:spPr>
          <a:xfrm>
            <a:off x="678874" y="1896871"/>
            <a:ext cx="6123708" cy="504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Import drawings from AutoCAD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42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6513" y="608193"/>
            <a:ext cx="7697453" cy="5375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Add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load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1- On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slab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179388" marR="0" lvl="0" indent="8413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SD =3 KN/m2  ,  LL =4 KN/m2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2- On external beams </a:t>
            </a:r>
          </a:p>
          <a:p>
            <a:pPr marL="539750" marR="0" lvl="0" indent="-276225" algn="l" defTabSz="539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Glass load =10 KN/m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9750" marR="0" lvl="0" indent="-276225" algn="l" defTabSz="539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Stone load for height 3.38m: SD =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20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KN/m</a:t>
            </a:r>
          </a:p>
          <a:p>
            <a:pPr marL="539750" marR="0" lvl="0" indent="-276225" algn="l" defTabSz="539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Stone load for height 5.56 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SD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33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KN/m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3-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soil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load on the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basement shear wall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  <a:p>
            <a:pPr marL="0" marR="0" lvl="0" indent="2635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z =6.6, q =48.42 KN/m2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2635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At z = 0, q =6.66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KN/m2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8438" y="750241"/>
            <a:ext cx="6628738" cy="46166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3.2 Checks and Structural Model Verification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41784" y="1402635"/>
            <a:ext cx="3082895" cy="58714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Check: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38511" t="20034" r="17734" b="21225"/>
          <a:stretch/>
        </p:blipFill>
        <p:spPr bwMode="auto">
          <a:xfrm>
            <a:off x="4594156" y="2017270"/>
            <a:ext cx="5894213" cy="41174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091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3712" y="1094968"/>
            <a:ext cx="2821606" cy="47705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Equilibrium check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233213" y="2506425"/>
          <a:ext cx="8128000" cy="15849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85708192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61168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4105668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3030855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Load type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Manual results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ETABS results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% Error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391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Dead 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117156.3011</a:t>
                      </a:r>
                      <a:endParaRPr 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114971.2559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1.87%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356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Live 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44070.76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44101.0391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0.068%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560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Super dead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54599.604 </a:t>
                      </a:r>
                      <a:endParaRPr 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54996.85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0.73%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8769702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61242" y="4603531"/>
            <a:ext cx="6180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Error is less than 5%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 ok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60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4122" y="692056"/>
            <a:ext cx="2887329" cy="46166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Internal force check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50346" y="1199116"/>
            <a:ext cx="1386918" cy="504625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1- Columns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1532" y="1870391"/>
            <a:ext cx="89806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 = (tributary area *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Wu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Wu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Wu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)*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story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83820" y="2386910"/>
            <a:ext cx="5572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Pu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=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5544.837+349.272+579.0528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 6473.162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272923" y="5601948"/>
            <a:ext cx="8057428" cy="498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 =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7.8 %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Less than 10%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ok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/>
          <p:nvPr/>
        </p:nvPicPr>
        <p:blipFill rotWithShape="1">
          <a:blip r:embed="rId2">
            <a:extLst/>
          </a:blip>
          <a:srcRect l="31174" t="24899" r="36170" b="28601"/>
          <a:stretch/>
        </p:blipFill>
        <p:spPr bwMode="auto">
          <a:xfrm>
            <a:off x="7676493" y="2868174"/>
            <a:ext cx="3733800" cy="3076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63305" y="3153086"/>
            <a:ext cx="562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Axial load from ETABS =5967.1374 KN</a:t>
            </a: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193" name="Picture 9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41" y="3562052"/>
            <a:ext cx="58293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0111" y="604344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299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39769" y="493554"/>
            <a:ext cx="2018501" cy="50462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2- Frame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58655" y="5787748"/>
            <a:ext cx="432682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=5.398%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less than 10%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ok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3652" y="2576930"/>
            <a:ext cx="2517913" cy="2743200"/>
          </a:xfrm>
          <a:prstGeom prst="rect">
            <a:avLst/>
          </a:prstGeom>
        </p:spPr>
      </p:pic>
      <p:sp>
        <p:nvSpPr>
          <p:cNvPr id="8" name="Rectangle 3"/>
          <p:cNvSpPr/>
          <p:nvPr/>
        </p:nvSpPr>
        <p:spPr>
          <a:xfrm>
            <a:off x="1267477" y="1075444"/>
            <a:ext cx="2026517" cy="50462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Hand calculations</a:t>
            </a:r>
            <a:endParaRPr kumimoji="0" lang="en-US" sz="2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191492" y="1607128"/>
            <a:ext cx="6165271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slab = 18.388 KN .m2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L2= 5 m  ,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5.7 m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beam= 3.24 KN .m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=(( Wu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slab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* l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+ Wu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)* ln^2) /8 = 300.07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/>
          <p:nvPr/>
        </p:nvSpPr>
        <p:spPr>
          <a:xfrm>
            <a:off x="1336751" y="3513849"/>
            <a:ext cx="1484702" cy="50462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results</a:t>
            </a:r>
            <a:endParaRPr kumimoji="0" lang="en-US" sz="2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3"/>
          <p:cNvSpPr/>
          <p:nvPr/>
        </p:nvSpPr>
        <p:spPr>
          <a:xfrm>
            <a:off x="1031952" y="4031676"/>
            <a:ext cx="6574194" cy="1631216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93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238.01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93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129.39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93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33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238.01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93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moment = (M1+M3)/2 +M2 =366.75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08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8777" y="1347844"/>
            <a:ext cx="2741456" cy="50462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1- Immediate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deflections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807302"/>
              </p:ext>
            </p:extLst>
          </p:nvPr>
        </p:nvGraphicFramePr>
        <p:xfrm>
          <a:off x="782779" y="2631507"/>
          <a:ext cx="8610603" cy="1053465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489605">
                  <a:extLst>
                    <a:ext uri="{9D8B030D-6E8A-4147-A177-3AD203B41FA5}">
                      <a16:colId xmlns:a16="http://schemas.microsoft.com/office/drawing/2014/main" val="1001145270"/>
                    </a:ext>
                  </a:extLst>
                </a:gridCol>
                <a:gridCol w="1391298">
                  <a:extLst>
                    <a:ext uri="{9D8B030D-6E8A-4147-A177-3AD203B41FA5}">
                      <a16:colId xmlns:a16="http://schemas.microsoft.com/office/drawing/2014/main" val="1687872970"/>
                    </a:ext>
                  </a:extLst>
                </a:gridCol>
                <a:gridCol w="1891991">
                  <a:extLst>
                    <a:ext uri="{9D8B030D-6E8A-4147-A177-3AD203B41FA5}">
                      <a16:colId xmlns:a16="http://schemas.microsoft.com/office/drawing/2014/main" val="3375896863"/>
                    </a:ext>
                  </a:extLst>
                </a:gridCol>
                <a:gridCol w="1385454">
                  <a:extLst>
                    <a:ext uri="{9D8B030D-6E8A-4147-A177-3AD203B41FA5}">
                      <a16:colId xmlns:a16="http://schemas.microsoft.com/office/drawing/2014/main" val="4261479500"/>
                    </a:ext>
                  </a:extLst>
                </a:gridCol>
                <a:gridCol w="2452255">
                  <a:extLst>
                    <a:ext uri="{9D8B030D-6E8A-4147-A177-3AD203B41FA5}">
                      <a16:colId xmlns:a16="http://schemas.microsoft.com/office/drawing/2014/main" val="3943661410"/>
                    </a:ext>
                  </a:extLst>
                </a:gridCol>
              </a:tblGrid>
              <a:tr h="5411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∆middle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∆ 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avg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corner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∆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∆allowable = L/240</a:t>
                      </a: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6400076"/>
                  </a:ext>
                </a:extLst>
              </a:tr>
              <a:tr h="3219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27.075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7.7425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19.33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17.125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1664923"/>
                  </a:ext>
                </a:extLst>
              </a:tr>
            </a:tbl>
          </a:graphicData>
        </a:graphic>
      </p:graphicFrame>
      <p:sp>
        <p:nvSpPr>
          <p:cNvPr id="10" name="Rectangle 10"/>
          <p:cNvSpPr/>
          <p:nvPr/>
        </p:nvSpPr>
        <p:spPr>
          <a:xfrm>
            <a:off x="839999" y="4263748"/>
            <a:ext cx="6572181" cy="498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actual deflection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∆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(mm)&gt;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∆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allowable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not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9999" y="1756076"/>
            <a:ext cx="657218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service combination ( D+SD+L 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7" name="Rectangle 1"/>
          <p:cNvSpPr/>
          <p:nvPr/>
        </p:nvSpPr>
        <p:spPr>
          <a:xfrm>
            <a:off x="951194" y="587824"/>
            <a:ext cx="2694969" cy="48365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5671" y="3920030"/>
            <a:ext cx="2861113" cy="211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36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3775" y="547581"/>
            <a:ext cx="5399161" cy="1015663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Chapter One: INTRODUCTION</a:t>
            </a:r>
            <a:br>
              <a:rPr kumimoji="0" lang="en-US" sz="2400" b="0" i="0" u="none" strike="noStrike" kern="0" cap="none" spc="0" normalizeH="0" baseline="0" noProof="0" dirty="0" smtClean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</a:br>
            <a:r>
              <a:rPr kumimoji="0" lang="en-US" b="0" i="0" u="none" strike="noStrike" kern="0" cap="none" spc="0" normalizeH="0" baseline="0" noProof="0" dirty="0" smtClean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  </a:t>
            </a:r>
            <a:r>
              <a:rPr kumimoji="0" lang="en-US" b="0" i="0" u="none" strike="noStrike" kern="0" cap="none" spc="0" normalizeH="0" baseline="0" noProof="0" dirty="0" smtClean="0">
                <a:ln w="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Schoolbook" panose="02040604050505020304"/>
                <a:ea typeface="+mn-ea"/>
                <a:cs typeface="+mn-cs"/>
              </a:rPr>
              <a:t> 1.1 Project Description</a:t>
            </a:r>
            <a:r>
              <a:rPr kumimoji="0" lang="en-US" b="0" i="0" u="none" strike="noStrike" kern="0" cap="none" spc="0" normalizeH="0" baseline="0" noProof="0" dirty="0" smtClean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/>
            </a:r>
            <a:br>
              <a:rPr kumimoji="0" lang="en-US" b="0" i="0" u="none" strike="noStrike" kern="0" cap="none" spc="0" normalizeH="0" baseline="0" noProof="0" dirty="0" smtClean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</a:br>
            <a:endParaRPr kumimoji="0" lang="en-US" b="0" i="0" u="none" strike="noStrike" kern="0" cap="none" spc="0" normalizeH="0" baseline="0" noProof="0" dirty="0" smtClean="0">
              <a:ln w="22225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8801" y="1520814"/>
            <a:ext cx="915748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Al- 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Jam’a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Tower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located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Jenin city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a total area about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11018 m</a:t>
            </a:r>
            <a:r>
              <a:rPr lang="en-US" sz="2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Tower have 9 floor and roof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Bearing capacity =225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KN/m2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16187" y="3514088"/>
            <a:ext cx="4602426" cy="2743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8876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23770" y="966732"/>
            <a:ext cx="2722220" cy="507896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Long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term deflections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4966" y="1862709"/>
            <a:ext cx="368787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long term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=Δ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λ∞ Δ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λt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Δ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60"/>
          <a:stretch/>
        </p:blipFill>
        <p:spPr bwMode="auto">
          <a:xfrm>
            <a:off x="7280748" y="3547893"/>
            <a:ext cx="3657600" cy="2743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028280" y="2879917"/>
                <a:ext cx="7472625" cy="2169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-2500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𝜆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assume no compression steel ρ' = 0, the value of ε will be taken as 2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λ = 2 / (1+0) = 2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  <a:p>
                <a:pPr marL="22860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Assume sustained live load = 50% live load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  <a:p>
                <a:pPr marL="22860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∆long-term =0.5 ∆L + 2∆D + 2∆SD + (0.5)2 ∆LS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  <a:p>
                <a:pPr marL="22860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= 2 ∆D + 2∆SD + 1.5 ∆L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280" y="2879917"/>
                <a:ext cx="7472625" cy="2169825"/>
              </a:xfrm>
              <a:prstGeom prst="rect">
                <a:avLst/>
              </a:prstGeom>
              <a:blipFill>
                <a:blip r:embed="rId3"/>
                <a:stretch>
                  <a:fillRect b="-1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749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66830" y="919751"/>
            <a:ext cx="2722220" cy="507896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 Long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term deflections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7091" y="3529208"/>
            <a:ext cx="2843707" cy="277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91053" y="1904298"/>
          <a:ext cx="10295601" cy="109728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723000">
                  <a:extLst>
                    <a:ext uri="{9D8B030D-6E8A-4147-A177-3AD203B41FA5}">
                      <a16:colId xmlns:a16="http://schemas.microsoft.com/office/drawing/2014/main" val="4003950915"/>
                    </a:ext>
                  </a:extLst>
                </a:gridCol>
                <a:gridCol w="1814577">
                  <a:extLst>
                    <a:ext uri="{9D8B030D-6E8A-4147-A177-3AD203B41FA5}">
                      <a16:colId xmlns:a16="http://schemas.microsoft.com/office/drawing/2014/main" val="54009716"/>
                    </a:ext>
                  </a:extLst>
                </a:gridCol>
                <a:gridCol w="2975734">
                  <a:extLst>
                    <a:ext uri="{9D8B030D-6E8A-4147-A177-3AD203B41FA5}">
                      <a16:colId xmlns:a16="http://schemas.microsoft.com/office/drawing/2014/main" val="1039349259"/>
                    </a:ext>
                  </a:extLst>
                </a:gridCol>
                <a:gridCol w="1357745">
                  <a:extLst>
                    <a:ext uri="{9D8B030D-6E8A-4147-A177-3AD203B41FA5}">
                      <a16:colId xmlns:a16="http://schemas.microsoft.com/office/drawing/2014/main" val="1467403759"/>
                    </a:ext>
                  </a:extLst>
                </a:gridCol>
                <a:gridCol w="2424545">
                  <a:extLst>
                    <a:ext uri="{9D8B030D-6E8A-4147-A177-3AD203B41FA5}">
                      <a16:colId xmlns:a16="http://schemas.microsoft.com/office/drawing/2014/main" val="31101214"/>
                    </a:ext>
                  </a:extLst>
                </a:gridCol>
              </a:tblGrid>
              <a:tr h="6310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Story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∆middle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∆</a:t>
                      </a:r>
                      <a:r>
                        <a:rPr lang="en-US" sz="1600" dirty="0" err="1" smtClean="0">
                          <a:effectLst/>
                        </a:rPr>
                        <a:t>avg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the corner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∆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∆allowable = L/240</a:t>
                      </a: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860367"/>
                  </a:ext>
                </a:extLst>
              </a:tr>
              <a:tr h="3305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Story6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40.065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15.423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24.642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10.41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376245"/>
                  </a:ext>
                </a:extLst>
              </a:tr>
            </a:tbl>
          </a:graphicData>
        </a:graphic>
      </p:graphicFrame>
      <p:sp>
        <p:nvSpPr>
          <p:cNvPr id="8" name="Rectangle 10"/>
          <p:cNvSpPr/>
          <p:nvPr/>
        </p:nvSpPr>
        <p:spPr>
          <a:xfrm>
            <a:off x="701455" y="4097493"/>
            <a:ext cx="6572181" cy="498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actual deflection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∆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(mm) &gt;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∆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allowable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not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310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8744" y="752342"/>
            <a:ext cx="3095719" cy="47705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Check Shear of slab 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4" y="848564"/>
            <a:ext cx="582211" cy="3693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V13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46236" y="1741189"/>
                <a:ext cx="4025461" cy="21312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Vc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∅</m:t>
                          </m:r>
                        </m:num>
                        <m:den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fc</m:t>
                          </m:r>
                        </m:e>
                      </m:rad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bw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d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-    cover=40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mm, </a:t>
                </a: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  <a:sym typeface="Wingdings" panose="05000000000000000000" pitchFamily="2" charset="2"/>
                  </a:rPr>
                  <a:t></a:t>
                </a: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d=310mm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Times New Roman" panose="02020603050405020304" pitchFamily="18" charset="0"/>
                  <a:cs typeface="+mn-cs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Times New Roman" panose="02020603050405020304" pitchFamily="18" charset="0"/>
                  <a:buChar char="-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75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 , fc=24 MPa,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bw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 =150mm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Times New Roman" panose="02020603050405020304" pitchFamily="18" charset="0"/>
                  <a:cs typeface="+mn-cs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Times New Roman" panose="02020603050405020304" pitchFamily="18" charset="0"/>
                  <a:buChar char="-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Vc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 =31.32 KN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Times New Roman" panose="020206030504050203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236" y="1741189"/>
                <a:ext cx="4025461" cy="2131289"/>
              </a:xfrm>
              <a:prstGeom prst="rect">
                <a:avLst/>
              </a:prstGeom>
              <a:blipFill>
                <a:blip r:embed="rId2"/>
                <a:stretch>
                  <a:fillRect l="-1210" b="-1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rcRect l="30291" t="57964" r="25473" b="1039"/>
          <a:stretch>
            <a:fillRect/>
          </a:stretch>
        </p:blipFill>
        <p:spPr>
          <a:xfrm>
            <a:off x="7855527" y="751746"/>
            <a:ext cx="3408218" cy="2642617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9156" t="65527" r="31072" b="3867"/>
          <a:stretch>
            <a:fillRect/>
          </a:stretch>
        </p:blipFill>
        <p:spPr>
          <a:xfrm>
            <a:off x="7827819" y="3735773"/>
            <a:ext cx="3408218" cy="2512627"/>
          </a:xfrm>
          <a:prstGeom prst="rect">
            <a:avLst/>
          </a:prstGeom>
        </p:spPr>
      </p:pic>
      <p:sp>
        <p:nvSpPr>
          <p:cNvPr id="7" name="Rectangle 1"/>
          <p:cNvSpPr/>
          <p:nvPr/>
        </p:nvSpPr>
        <p:spPr>
          <a:xfrm>
            <a:off x="7200377" y="3724340"/>
            <a:ext cx="582211" cy="3693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V23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13" name="Rectangle 10"/>
          <p:cNvSpPr/>
          <p:nvPr/>
        </p:nvSpPr>
        <p:spPr>
          <a:xfrm>
            <a:off x="853855" y="4249893"/>
            <a:ext cx="6572181" cy="498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value of V13 &amp; V23 is less than 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OK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16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81180" y="1849330"/>
            <a:ext cx="9472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knowing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type of seismic force resisting system, we add load with value equal to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100 KN/m2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298200" y="2309445"/>
                <a:ext cx="6096000" cy="13257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% of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columns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ar-SA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of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all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reaction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for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columns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nary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total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load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%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walls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of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all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reaction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for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walls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nary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total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load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200" y="2309445"/>
                <a:ext cx="6096000" cy="1325748"/>
              </a:xfrm>
              <a:prstGeom prst="rect">
                <a:avLst/>
              </a:prstGeom>
              <a:blipFill>
                <a:blip r:embed="rId2"/>
                <a:stretch>
                  <a:fillRect l="-900" t="-12903" b="-17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229256" y="705155"/>
            <a:ext cx="2414444" cy="60773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3.3Seismic Force</a:t>
            </a:r>
            <a:endParaRPr lang="en-US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80796" y="1341961"/>
            <a:ext cx="4450257" cy="40011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 sz="20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 </a:t>
            </a:r>
            <a:r>
              <a:rPr lang="en-US" sz="2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3.3.1 </a:t>
            </a:r>
            <a:r>
              <a:rPr lang="en-US" sz="20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Seismic force resisting system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1149589" y="3823674"/>
            <a:ext cx="4284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Type of system: Building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frame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73348" y="4256111"/>
            <a:ext cx="7234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category (D)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823" y="4665045"/>
            <a:ext cx="4273666" cy="17740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767" y="4684699"/>
            <a:ext cx="4279763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7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646" y="1940258"/>
            <a:ext cx="5803895" cy="1316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2281316"/>
                  </p:ext>
                </p:extLst>
              </p:nvPr>
            </p:nvGraphicFramePr>
            <p:xfrm>
              <a:off x="2906347" y="3953792"/>
              <a:ext cx="3347308" cy="1473750"/>
            </p:xfrm>
            <a:graphic>
              <a:graphicData uri="http://schemas.openxmlformats.org/drawingml/2006/table">
                <a:tbl>
                  <a:tblPr firstRow="1" firstCol="1" bandRow="1">
                    <a:tableStyleId>{17292A2E-F333-43FB-9621-5CBBE7FDCDCB}</a:tableStyleId>
                  </a:tblPr>
                  <a:tblGrid>
                    <a:gridCol w="2396225">
                      <a:extLst>
                        <a:ext uri="{9D8B030D-6E8A-4147-A177-3AD203B41FA5}">
                          <a16:colId xmlns:a16="http://schemas.microsoft.com/office/drawing/2014/main" val="2876913467"/>
                        </a:ext>
                      </a:extLst>
                    </a:gridCol>
                    <a:gridCol w="951083">
                      <a:extLst>
                        <a:ext uri="{9D8B030D-6E8A-4147-A177-3AD203B41FA5}">
                          <a16:colId xmlns:a16="http://schemas.microsoft.com/office/drawing/2014/main" val="3519174954"/>
                        </a:ext>
                      </a:extLst>
                    </a:gridCol>
                  </a:tblGrid>
                  <a:tr h="37647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Design Coefficients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value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823148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R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2739992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</a:rPr>
                                  <m:t>Ωo</m:t>
                                </m:r>
                              </m:oMath>
                            </m:oMathPara>
                          </a14:m>
                          <a:endParaRPr lang="en-US" sz="1600" b="0" i="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2.5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0126211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Cd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158348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2281316"/>
                  </p:ext>
                </p:extLst>
              </p:nvPr>
            </p:nvGraphicFramePr>
            <p:xfrm>
              <a:off x="2906347" y="3953792"/>
              <a:ext cx="3347308" cy="1473750"/>
            </p:xfrm>
            <a:graphic>
              <a:graphicData uri="http://schemas.openxmlformats.org/drawingml/2006/table">
                <a:tbl>
                  <a:tblPr firstRow="1" firstCol="1" bandRow="1">
                    <a:tableStyleId>{17292A2E-F333-43FB-9621-5CBBE7FDCDCB}</a:tableStyleId>
                  </a:tblPr>
                  <a:tblGrid>
                    <a:gridCol w="2396225">
                      <a:extLst>
                        <a:ext uri="{9D8B030D-6E8A-4147-A177-3AD203B41FA5}">
                          <a16:colId xmlns:a16="http://schemas.microsoft.com/office/drawing/2014/main" val="2876913467"/>
                        </a:ext>
                      </a:extLst>
                    </a:gridCol>
                    <a:gridCol w="951083">
                      <a:extLst>
                        <a:ext uri="{9D8B030D-6E8A-4147-A177-3AD203B41FA5}">
                          <a16:colId xmlns:a16="http://schemas.microsoft.com/office/drawing/2014/main" val="3519174954"/>
                        </a:ext>
                      </a:extLst>
                    </a:gridCol>
                  </a:tblGrid>
                  <a:tr h="37647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Design Coefficients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value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823148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R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2739992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4" t="-201639" r="-40102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2.5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012621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Cd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5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158348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/>
          <p:cNvSpPr/>
          <p:nvPr/>
        </p:nvSpPr>
        <p:spPr>
          <a:xfrm>
            <a:off x="1502979" y="120346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ASCE, find Design Coefficients, according to structural limitation height and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78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49828" y="1419394"/>
            <a:ext cx="6096000" cy="20378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three method for seismic force: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Equivalent lateral force analysis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/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 response spectrum analysis MRS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Seismic response history procedures</a:t>
            </a:r>
            <a:endParaRPr lang="en-US" dirty="0">
              <a:effectLst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30"/>
          <a:stretch/>
        </p:blipFill>
        <p:spPr bwMode="auto">
          <a:xfrm>
            <a:off x="1318325" y="3679322"/>
            <a:ext cx="5486400" cy="2743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7107535" y="3718784"/>
            <a:ext cx="39958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will use the </a:t>
            </a:r>
            <a:r>
              <a:rPr lang="en-US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modal response spectrum analysis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because it’s permitted in all types of structures according to ASCE code.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39028" y="810257"/>
            <a:ext cx="4083169" cy="60773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3.3.2 Seismic analysis method</a:t>
            </a:r>
            <a:endParaRPr lang="en-US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71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1581" y="2190272"/>
            <a:ext cx="4572000" cy="306412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512627"/>
              </p:ext>
            </p:extLst>
          </p:nvPr>
        </p:nvGraphicFramePr>
        <p:xfrm>
          <a:off x="5875358" y="2488557"/>
          <a:ext cx="4004366" cy="256032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4004366">
                  <a:extLst>
                    <a:ext uri="{9D8B030D-6E8A-4147-A177-3AD203B41FA5}">
                      <a16:colId xmlns:a16="http://schemas.microsoft.com/office/drawing/2014/main" val="22522376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parameter to design response spectrum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278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S1=0.5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4431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Ss =0.25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63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SD1=0.3785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065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SDs=0.6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3649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TL= 4 sec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837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 = the fundamental </a:t>
                      </a:r>
                      <a:r>
                        <a:rPr lang="en-US" sz="1600" dirty="0" smtClean="0">
                          <a:effectLst/>
                        </a:rPr>
                        <a:t>period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66805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039998" y="999444"/>
            <a:ext cx="4435830" cy="60773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3.3.3 Design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Response Spectrum</a:t>
            </a:r>
            <a:endParaRPr lang="en-US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12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573" y="747163"/>
            <a:ext cx="3623108" cy="519373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defTabSz="914400">
              <a:lnSpc>
                <a:spcPct val="111000"/>
              </a:lnSpc>
              <a:defRPr/>
            </a:pP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3.3.4 Modeling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ETABS</a:t>
            </a:r>
            <a:endParaRPr lang="en-US" sz="25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3211" y="1425582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define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function with type response spectrum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20108" y="1345196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define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load case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95405" y="5771333"/>
                <a:ext cx="5094514" cy="638893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457200" marR="0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scale</m:t>
                    </m:r>
                    <m:r>
                      <a:rPr lang="en-US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factor</m:t>
                    </m:r>
                    <m:r>
                      <a:rPr lang="en-US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g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I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9810∗1.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2043.75</a:t>
                </a:r>
                <a:endParaRPr lang="en-US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405" y="5771333"/>
                <a:ext cx="5094514" cy="638893"/>
              </a:xfrm>
              <a:prstGeom prst="rect">
                <a:avLst/>
              </a:prstGeom>
              <a:blipFill>
                <a:blip r:embed="rId2"/>
                <a:stretch>
                  <a:fillRect b="-3738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0226" y="1936531"/>
            <a:ext cx="5132705" cy="36576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5"/>
          <a:srcRect l="45528" t="32629" r="27056" b="16805"/>
          <a:stretch/>
        </p:blipFill>
        <p:spPr bwMode="auto">
          <a:xfrm>
            <a:off x="6646895" y="1779697"/>
            <a:ext cx="4405630" cy="45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24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25555" y="1005630"/>
            <a:ext cx="6769802" cy="4663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"/>
            </a:pPr>
            <a:r>
              <a:rPr lang="en-US" dirty="0">
                <a:latin typeface="Times New Roman" panose="02020603050405020304" pitchFamily="18" charset="0"/>
              </a:rPr>
              <a:t>Define equivalent lateral static force in X-direction and y-direction </a:t>
            </a:r>
            <a:endParaRPr lang="en-US" dirty="0">
              <a:effectLst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466" y="1645853"/>
            <a:ext cx="5677065" cy="41873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54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0749" y="832729"/>
            <a:ext cx="5474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Define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diaphragms with type semi rigid for each story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39635" y="3079485"/>
            <a:ext cx="2281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Define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mass source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4520" t="26338" r="22076" b="30855"/>
          <a:stretch/>
        </p:blipFill>
        <p:spPr bwMode="auto">
          <a:xfrm>
            <a:off x="1135464" y="3555610"/>
            <a:ext cx="2743200" cy="25603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20954" y="3074601"/>
            <a:ext cx="3191899" cy="4663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Checks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Number of Modes</a:t>
            </a:r>
            <a:endParaRPr lang="en-US" dirty="0"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08078" y="3586947"/>
            <a:ext cx="6000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modal mass participation ratio is reach 90% at the mode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25</a:t>
            </a:r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1537215" y="1158240"/>
            <a:ext cx="497649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2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131" y="1441890"/>
            <a:ext cx="7560441" cy="42527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81048" y="609600"/>
            <a:ext cx="2659118" cy="4770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3D-view 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74927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637572" y="1647454"/>
                <a:ext cx="1460272" cy="36933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Ct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h</m:t>
                    </m:r>
                    <m:sSup>
                      <m:sSupPr>
                        <m:ctrlPr>
                          <a:rPr lang="en-US" b="1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sup>
                    </m:sSup>
                  </m:oMath>
                </a14:m>
                <a:r>
                  <a:rPr lang="en-US" b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7572" y="1647454"/>
                <a:ext cx="1460272" cy="369332"/>
              </a:xfrm>
              <a:prstGeom prst="rect">
                <a:avLst/>
              </a:prstGeom>
              <a:blipFill>
                <a:blip r:embed="rId2"/>
                <a:stretch>
                  <a:fillRect l="-3320" t="-7937" b="-20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888" y="2317713"/>
            <a:ext cx="5944115" cy="19996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200442" y="1793297"/>
            <a:ext cx="813043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Ct &amp; x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14722948"/>
                  </p:ext>
                </p:extLst>
              </p:nvPr>
            </p:nvGraphicFramePr>
            <p:xfrm>
              <a:off x="777478" y="2417843"/>
              <a:ext cx="4477693" cy="777240"/>
            </p:xfrm>
            <a:graphic>
              <a:graphicData uri="http://schemas.openxmlformats.org/drawingml/2006/table">
                <a:tbl>
                  <a:tblPr firstRow="1" firstCol="1" bandRow="1">
                    <a:tableStyleId>{17292A2E-F333-43FB-9621-5CBBE7FDCDCB}</a:tableStyleId>
                  </a:tblPr>
                  <a:tblGrid>
                    <a:gridCol w="1526912">
                      <a:extLst>
                        <a:ext uri="{9D8B030D-6E8A-4147-A177-3AD203B41FA5}">
                          <a16:colId xmlns:a16="http://schemas.microsoft.com/office/drawing/2014/main" val="1816473366"/>
                        </a:ext>
                      </a:extLst>
                    </a:gridCol>
                    <a:gridCol w="2950781">
                      <a:extLst>
                        <a:ext uri="{9D8B030D-6E8A-4147-A177-3AD203B41FA5}">
                          <a16:colId xmlns:a16="http://schemas.microsoft.com/office/drawing/2014/main" val="359198696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height </a:t>
                          </a:r>
                          <a:r>
                            <a:rPr lang="en-US" sz="1600" dirty="0">
                              <a:effectLst/>
                            </a:rPr>
                            <a:t>(m)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Ta= </a:t>
                          </a:r>
                          <a14:m>
                            <m:oMath xmlns:m="http://schemas.openxmlformats.org/officeDocument/2006/math"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𝐂𝐭</m:t>
                              </m:r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</a:rPr>
                                <m:t>𝐡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𝐧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𝐱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 (sec)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26558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35.1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=0.0488*35.1^0.75 =</a:t>
                          </a:r>
                          <a:r>
                            <a:rPr lang="en-US" sz="18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0.7348 </a:t>
                          </a:r>
                          <a:r>
                            <a:rPr lang="en-US" sz="1600" b="1" dirty="0" smtClean="0">
                              <a:effectLst/>
                            </a:rPr>
                            <a:t> </a:t>
                          </a:r>
                          <a:r>
                            <a:rPr lang="en-US" sz="1600" b="1" dirty="0">
                              <a:effectLst/>
                            </a:rPr>
                            <a:t>sec</a:t>
                          </a:r>
                          <a:endParaRPr lang="en-US" sz="1600" b="1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9364057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14722948"/>
                  </p:ext>
                </p:extLst>
              </p:nvPr>
            </p:nvGraphicFramePr>
            <p:xfrm>
              <a:off x="777478" y="2417843"/>
              <a:ext cx="4477693" cy="777240"/>
            </p:xfrm>
            <a:graphic>
              <a:graphicData uri="http://schemas.openxmlformats.org/drawingml/2006/table">
                <a:tbl>
                  <a:tblPr firstRow="1" firstCol="1" bandRow="1">
                    <a:tableStyleId>{17292A2E-F333-43FB-9621-5CBBE7FDCDCB}</a:tableStyleId>
                  </a:tblPr>
                  <a:tblGrid>
                    <a:gridCol w="1526912">
                      <a:extLst>
                        <a:ext uri="{9D8B030D-6E8A-4147-A177-3AD203B41FA5}">
                          <a16:colId xmlns:a16="http://schemas.microsoft.com/office/drawing/2014/main" val="1816473366"/>
                        </a:ext>
                      </a:extLst>
                    </a:gridCol>
                    <a:gridCol w="2950781">
                      <a:extLst>
                        <a:ext uri="{9D8B030D-6E8A-4147-A177-3AD203B41FA5}">
                          <a16:colId xmlns:a16="http://schemas.microsoft.com/office/drawing/2014/main" val="3591986966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height </a:t>
                          </a:r>
                          <a:r>
                            <a:rPr lang="en-US" sz="1600" dirty="0">
                              <a:effectLst/>
                            </a:rPr>
                            <a:t>(m)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959" t="-1639" r="-412" b="-1393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265588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35.1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=0.0488*35.1^0.75 =</a:t>
                          </a:r>
                          <a:r>
                            <a:rPr lang="en-US" sz="18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0.7348 </a:t>
                          </a:r>
                          <a:r>
                            <a:rPr lang="en-US" sz="1600" b="1" dirty="0" smtClean="0">
                              <a:effectLst/>
                            </a:rPr>
                            <a:t> </a:t>
                          </a:r>
                          <a:r>
                            <a:rPr lang="en-US" sz="1600" b="1" dirty="0">
                              <a:effectLst/>
                            </a:rPr>
                            <a:t>sec</a:t>
                          </a:r>
                          <a:endParaRPr lang="en-US" sz="1600" b="1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93640578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795297"/>
              </p:ext>
            </p:extLst>
          </p:nvPr>
        </p:nvGraphicFramePr>
        <p:xfrm>
          <a:off x="671571" y="4407405"/>
          <a:ext cx="4927086" cy="109728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1978488">
                  <a:extLst>
                    <a:ext uri="{9D8B030D-6E8A-4147-A177-3AD203B41FA5}">
                      <a16:colId xmlns:a16="http://schemas.microsoft.com/office/drawing/2014/main" val="2593165075"/>
                    </a:ext>
                  </a:extLst>
                </a:gridCol>
                <a:gridCol w="1883473">
                  <a:extLst>
                    <a:ext uri="{9D8B030D-6E8A-4147-A177-3AD203B41FA5}">
                      <a16:colId xmlns:a16="http://schemas.microsoft.com/office/drawing/2014/main" val="2872579701"/>
                    </a:ext>
                  </a:extLst>
                </a:gridCol>
                <a:gridCol w="1065125">
                  <a:extLst>
                    <a:ext uri="{9D8B030D-6E8A-4147-A177-3AD203B41FA5}">
                      <a16:colId xmlns:a16="http://schemas.microsoft.com/office/drawing/2014/main" val="20553302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Cu Ta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fundamental period from ETABs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 be use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629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1.4*0.7348 =1.028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2.464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1.028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738753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4383" y="4534870"/>
            <a:ext cx="3773751" cy="171312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283605" y="4188099"/>
            <a:ext cx="423514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5679281" y="3778180"/>
            <a:ext cx="5747657" cy="241161"/>
          </a:xfrm>
          <a:prstGeom prst="fram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7420765" y="5086084"/>
            <a:ext cx="3125037" cy="462224"/>
          </a:xfrm>
          <a:prstGeom prst="fram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23386" y="953907"/>
            <a:ext cx="5258106" cy="483659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3.3.5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Approximate Fundamental Period</a:t>
            </a:r>
            <a:endParaRPr lang="en-US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4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0936" y="980045"/>
            <a:ext cx="2287806" cy="6077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3.3.6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Base shear</a:t>
            </a:r>
            <a:endParaRPr lang="en-US" sz="25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2135" y="1622968"/>
            <a:ext cx="5750485" cy="66941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3.3.6.1 Calculation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Seismic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Response Coefficient</a:t>
            </a:r>
            <a:endParaRPr lang="en-US" sz="2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4473711"/>
                  </p:ext>
                </p:extLst>
              </p:nvPr>
            </p:nvGraphicFramePr>
            <p:xfrm>
              <a:off x="1013463" y="2525900"/>
              <a:ext cx="8939833" cy="1593533"/>
            </p:xfrm>
            <a:graphic>
              <a:graphicData uri="http://schemas.openxmlformats.org/drawingml/2006/table">
                <a:tbl>
                  <a:tblPr firstRow="1" firstCol="1" bandRow="1">
                    <a:tableStyleId>{17292A2E-F333-43FB-9621-5CBBE7FDCDCB}</a:tableStyleId>
                  </a:tblPr>
                  <a:tblGrid>
                    <a:gridCol w="1398589">
                      <a:extLst>
                        <a:ext uri="{9D8B030D-6E8A-4147-A177-3AD203B41FA5}">
                          <a16:colId xmlns:a16="http://schemas.microsoft.com/office/drawing/2014/main" val="694058585"/>
                        </a:ext>
                      </a:extLst>
                    </a:gridCol>
                    <a:gridCol w="3011358">
                      <a:extLst>
                        <a:ext uri="{9D8B030D-6E8A-4147-A177-3AD203B41FA5}">
                          <a16:colId xmlns:a16="http://schemas.microsoft.com/office/drawing/2014/main" val="3385042241"/>
                        </a:ext>
                      </a:extLst>
                    </a:gridCol>
                    <a:gridCol w="3208401">
                      <a:extLst>
                        <a:ext uri="{9D8B030D-6E8A-4147-A177-3AD203B41FA5}">
                          <a16:colId xmlns:a16="http://schemas.microsoft.com/office/drawing/2014/main" val="4164178753"/>
                        </a:ext>
                      </a:extLst>
                    </a:gridCol>
                    <a:gridCol w="1321485">
                      <a:extLst>
                        <a:ext uri="{9D8B030D-6E8A-4147-A177-3AD203B41FA5}">
                          <a16:colId xmlns:a16="http://schemas.microsoft.com/office/drawing/2014/main" val="593710240"/>
                        </a:ext>
                      </a:extLst>
                    </a:gridCol>
                  </a:tblGrid>
                  <a:tr h="42227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Cs=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𝒔𝒅𝒔</m:t>
                                  </m:r>
                                </m:num>
                                <m:den>
                                  <m:f>
                                    <m:f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𝑹</m:t>
                                      </m:r>
                                    </m:num>
                                    <m:den>
                                      <m:r>
                                        <a:rPr lang="en-US" sz="1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𝑰</m:t>
                                      </m:r>
                                    </m:den>
                                  </m:f>
                                </m:den>
                              </m:f>
                            </m:oMath>
                          </a14:m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Cs max</a:t>
                          </a:r>
                          <a:r>
                            <a:rPr lang="en-US" sz="1800" dirty="0">
                              <a:effectLst/>
                            </a:rPr>
                            <a:t>=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𝑺𝑫</m:t>
                                  </m:r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∗(</m:t>
                                  </m:r>
                                  <m:f>
                                    <m:f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𝑹</m:t>
                                      </m:r>
                                    </m:num>
                                    <m:den>
                                      <m:r>
                                        <a:rPr lang="en-US" sz="1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𝑰</m:t>
                                      </m:r>
                                    </m:den>
                                  </m:f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800" dirty="0">
                              <a:effectLst/>
                            </a:rPr>
                            <a:t>, T ≤ TL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Cs min = 0.044SDs*Ie</a:t>
                          </a:r>
                          <a:endParaRPr lang="en-US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Cs final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723965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0.6</m:t>
                                  </m:r>
                                </m:num>
                                <m:den>
                                  <m:f>
                                    <m:fPr>
                                      <m:ctrlPr>
                                        <a:rPr lang="en-US" sz="1800" b="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6</m:t>
                                      </m:r>
                                    </m:num>
                                    <m:den>
                                      <m:r>
                                        <a:rPr lang="en-US" sz="1800" b="0" i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1.25</m:t>
                                      </m:r>
                                    </m:den>
                                  </m:f>
                                </m:den>
                              </m:f>
                            </m:oMath>
                          </a14:m>
                          <a:r>
                            <a:rPr lang="en-US" sz="1800" b="0" i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=0.125</a:t>
                          </a:r>
                          <a:endParaRPr lang="en-US" sz="1800" b="0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0.3875</m:t>
                                  </m:r>
                                </m:num>
                                <m:den>
                                  <m:f>
                                    <m:fPr>
                                      <m:ctrlPr>
                                        <a:rPr lang="en-US" sz="1800" b="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1.028∗6</m:t>
                                      </m:r>
                                    </m:num>
                                    <m:den>
                                      <m:r>
                                        <a:rPr lang="en-US" sz="1800" b="0" i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1.25</m:t>
                                      </m:r>
                                    </m:den>
                                  </m:f>
                                </m:den>
                              </m:f>
                            </m:oMath>
                          </a14:m>
                          <a:r>
                            <a:rPr lang="en-US" sz="1800" b="0" i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 =0.0785</a:t>
                          </a:r>
                          <a:endParaRPr lang="en-US" sz="1800" b="0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=0.044*0.6*1.25=0.033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≥ 0.01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0.0785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03024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4473711"/>
                  </p:ext>
                </p:extLst>
              </p:nvPr>
            </p:nvGraphicFramePr>
            <p:xfrm>
              <a:off x="1013463" y="2525900"/>
              <a:ext cx="8939833" cy="1593533"/>
            </p:xfrm>
            <a:graphic>
              <a:graphicData uri="http://schemas.openxmlformats.org/drawingml/2006/table">
                <a:tbl>
                  <a:tblPr firstRow="1" firstCol="1" bandRow="1">
                    <a:tableStyleId>{17292A2E-F333-43FB-9621-5CBBE7FDCDCB}</a:tableStyleId>
                  </a:tblPr>
                  <a:tblGrid>
                    <a:gridCol w="1398589">
                      <a:extLst>
                        <a:ext uri="{9D8B030D-6E8A-4147-A177-3AD203B41FA5}">
                          <a16:colId xmlns:a16="http://schemas.microsoft.com/office/drawing/2014/main" val="694058585"/>
                        </a:ext>
                      </a:extLst>
                    </a:gridCol>
                    <a:gridCol w="3011358">
                      <a:extLst>
                        <a:ext uri="{9D8B030D-6E8A-4147-A177-3AD203B41FA5}">
                          <a16:colId xmlns:a16="http://schemas.microsoft.com/office/drawing/2014/main" val="3385042241"/>
                        </a:ext>
                      </a:extLst>
                    </a:gridCol>
                    <a:gridCol w="3208401">
                      <a:extLst>
                        <a:ext uri="{9D8B030D-6E8A-4147-A177-3AD203B41FA5}">
                          <a16:colId xmlns:a16="http://schemas.microsoft.com/office/drawing/2014/main" val="4164178753"/>
                        </a:ext>
                      </a:extLst>
                    </a:gridCol>
                    <a:gridCol w="1321485">
                      <a:extLst>
                        <a:ext uri="{9D8B030D-6E8A-4147-A177-3AD203B41FA5}">
                          <a16:colId xmlns:a16="http://schemas.microsoft.com/office/drawing/2014/main" val="593710240"/>
                        </a:ext>
                      </a:extLst>
                    </a:gridCol>
                  </a:tblGrid>
                  <a:tr h="7705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35" t="-787" r="-538696" b="-1181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6761" t="-787" r="-150810" b="-1181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Cs min = 0.044SDs*Ie</a:t>
                          </a:r>
                          <a:endParaRPr lang="en-US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Cs final</a:t>
                          </a:r>
                          <a:endParaRPr lang="en-US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7239657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35" t="-94815" r="-538696" b="-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6761" t="-94815" r="-150810" b="-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=0.044*0.6*1.25=0.033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≥ 0.01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0.0785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3030241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2873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2858" y="802584"/>
            <a:ext cx="4161717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3.3.6.2Calculate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base shear</a:t>
            </a:r>
            <a:endParaRPr lang="en-US" sz="25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9657" y="1356737"/>
            <a:ext cx="5558701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 shear for response spectrum from ETABS results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688094"/>
              </p:ext>
            </p:extLst>
          </p:nvPr>
        </p:nvGraphicFramePr>
        <p:xfrm>
          <a:off x="1285009" y="2009661"/>
          <a:ext cx="6471625" cy="114501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3112102">
                  <a:extLst>
                    <a:ext uri="{9D8B030D-6E8A-4147-A177-3AD203B41FA5}">
                      <a16:colId xmlns:a16="http://schemas.microsoft.com/office/drawing/2014/main" val="442510010"/>
                    </a:ext>
                  </a:extLst>
                </a:gridCol>
                <a:gridCol w="3359523">
                  <a:extLst>
                    <a:ext uri="{9D8B030D-6E8A-4147-A177-3AD203B41FA5}">
                      <a16:colId xmlns:a16="http://schemas.microsoft.com/office/drawing/2014/main" val="2194157252"/>
                    </a:ext>
                  </a:extLst>
                </a:gridCol>
              </a:tblGrid>
              <a:tr h="7335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V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Response </a:t>
                      </a:r>
                      <a:r>
                        <a:rPr lang="en-US" sz="1600" dirty="0">
                          <a:effectLst/>
                        </a:rPr>
                        <a:t>value in X- </a:t>
                      </a:r>
                      <a:r>
                        <a:rPr lang="en-US" sz="1600" dirty="0" err="1">
                          <a:effectLst/>
                        </a:rPr>
                        <a:t>dir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V Response </a:t>
                      </a:r>
                      <a:r>
                        <a:rPr lang="en-US" sz="1600" dirty="0">
                          <a:effectLst/>
                        </a:rPr>
                        <a:t>value in Y- </a:t>
                      </a:r>
                      <a:r>
                        <a:rPr lang="en-US" sz="1600" dirty="0" err="1">
                          <a:effectLst/>
                        </a:rPr>
                        <a:t>dir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548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5284.5674 KN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7057.3438 KN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71163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964462" y="3508517"/>
            <a:ext cx="6038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Base shear form hand checks using equivalent static method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166781"/>
              </p:ext>
            </p:extLst>
          </p:nvPr>
        </p:nvGraphicFramePr>
        <p:xfrm>
          <a:off x="1253969" y="4141854"/>
          <a:ext cx="5735411" cy="77724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1762486">
                  <a:extLst>
                    <a:ext uri="{9D8B030D-6E8A-4147-A177-3AD203B41FA5}">
                      <a16:colId xmlns:a16="http://schemas.microsoft.com/office/drawing/2014/main" val="2680121351"/>
                    </a:ext>
                  </a:extLst>
                </a:gridCol>
                <a:gridCol w="1762486">
                  <a:extLst>
                    <a:ext uri="{9D8B030D-6E8A-4147-A177-3AD203B41FA5}">
                      <a16:colId xmlns:a16="http://schemas.microsoft.com/office/drawing/2014/main" val="2542633642"/>
                    </a:ext>
                  </a:extLst>
                </a:gridCol>
                <a:gridCol w="2210439">
                  <a:extLst>
                    <a:ext uri="{9D8B030D-6E8A-4147-A177-3AD203B41FA5}">
                      <a16:colId xmlns:a16="http://schemas.microsoft.com/office/drawing/2014/main" val="11613903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Weight (KN)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V= Cs*W (KN)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185154"/>
                  </a:ext>
                </a:extLst>
              </a:tr>
              <a:tr h="2879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180993.3657 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0.0785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14207.97921KN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39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03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9515439"/>
                  </p:ext>
                </p:extLst>
              </p:nvPr>
            </p:nvGraphicFramePr>
            <p:xfrm>
              <a:off x="950043" y="1556753"/>
              <a:ext cx="8015281" cy="1732569"/>
            </p:xfrm>
            <a:graphic>
              <a:graphicData uri="http://schemas.openxmlformats.org/drawingml/2006/table">
                <a:tbl>
                  <a:tblPr firstRow="1" firstCol="1" bandRow="1">
                    <a:tableStyleId>{17292A2E-F333-43FB-9621-5CBBE7FDCDCB}</a:tableStyleId>
                  </a:tblPr>
                  <a:tblGrid>
                    <a:gridCol w="3907146">
                      <a:extLst>
                        <a:ext uri="{9D8B030D-6E8A-4147-A177-3AD203B41FA5}">
                          <a16:colId xmlns:a16="http://schemas.microsoft.com/office/drawing/2014/main" val="1400992971"/>
                        </a:ext>
                      </a:extLst>
                    </a:gridCol>
                    <a:gridCol w="4108135">
                      <a:extLst>
                        <a:ext uri="{9D8B030D-6E8A-4147-A177-3AD203B41FA5}">
                          <a16:colId xmlns:a16="http://schemas.microsoft.com/office/drawing/2014/main" val="565502546"/>
                        </a:ext>
                      </a:extLst>
                    </a:gridCol>
                  </a:tblGrid>
                  <a:tr h="364842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Modification</a:t>
                          </a:r>
                          <a:endParaRPr lang="en-US" dirty="0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4491622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For X-direction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For Y-direction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58749806"/>
                      </a:ext>
                    </a:extLst>
                  </a:tr>
                  <a:tr h="87805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6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𝑔𝐼</m:t>
                                  </m:r>
                                </m:num>
                                <m:den>
                                  <m:r>
                                    <a:rPr lang="en-GB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a:rPr lang="en-GB" sz="1600" b="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600" b="0" i="1">
                                  <a:effectLst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b="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0.85</m:t>
                              </m:r>
                              <m:f>
                                <m:fPr>
                                  <m:ctrlPr>
                                    <a:rPr lang="en-US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GB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𝑉𝑡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600" b="0" dirty="0">
                              <a:effectLst/>
                            </a:rPr>
                            <a:t>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GB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9810∗1.25</m:t>
                                  </m:r>
                                </m:num>
                                <m:den>
                                  <m:r>
                                    <a:rPr lang="en-GB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en-GB" sz="1800" b="1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0.85∗14207.97921</m:t>
                                  </m:r>
                                </m:num>
                                <m:den>
                                  <m:r>
                                    <a:rPr lang="en-US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5284.5674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800" b="1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en-GB" sz="1800" b="1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800" b="0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4670.566</a:t>
                          </a:r>
                          <a:endParaRPr lang="en-US" sz="1600" b="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6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𝑔𝐼</m:t>
                                  </m:r>
                                </m:num>
                                <m:den>
                                  <m:r>
                                    <a:rPr lang="en-GB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a:rPr lang="en-GB" sz="1600" b="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600" b="0" i="1">
                                  <a:effectLst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6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0.85</m:t>
                              </m:r>
                              <m:r>
                                <a:rPr lang="en-GB" sz="1600" b="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US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GB" sz="1600" b="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𝑉𝑡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600" b="0" dirty="0">
                              <a:effectLst/>
                            </a:rPr>
                            <a:t>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GB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9810∗1.25</m:t>
                                  </m:r>
                                </m:num>
                                <m:den>
                                  <m:r>
                                    <a:rPr lang="en-GB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en-GB" sz="18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GB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0.85</m:t>
                                  </m:r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∗14207.97921</m:t>
                                  </m:r>
                                </m:num>
                                <m:den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7057.3438 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80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en-GB" sz="18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8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lang="en-US" sz="180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3497.339</a:t>
                          </a:r>
                          <a:endParaRPr lang="en-US" sz="1600" b="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67568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9515439"/>
                  </p:ext>
                </p:extLst>
              </p:nvPr>
            </p:nvGraphicFramePr>
            <p:xfrm>
              <a:off x="950043" y="1556753"/>
              <a:ext cx="8015281" cy="1701454"/>
            </p:xfrm>
            <a:graphic>
              <a:graphicData uri="http://schemas.openxmlformats.org/drawingml/2006/table">
                <a:tbl>
                  <a:tblPr firstRow="1" firstCol="1" bandRow="1">
                    <a:tableStyleId>{17292A2E-F333-43FB-9621-5CBBE7FDCDCB}</a:tableStyleId>
                  </a:tblPr>
                  <a:tblGrid>
                    <a:gridCol w="3907146">
                      <a:extLst>
                        <a:ext uri="{9D8B030D-6E8A-4147-A177-3AD203B41FA5}">
                          <a16:colId xmlns:a16="http://schemas.microsoft.com/office/drawing/2014/main" val="1400992971"/>
                        </a:ext>
                      </a:extLst>
                    </a:gridCol>
                    <a:gridCol w="4108135">
                      <a:extLst>
                        <a:ext uri="{9D8B030D-6E8A-4147-A177-3AD203B41FA5}">
                          <a16:colId xmlns:a16="http://schemas.microsoft.com/office/drawing/2014/main" val="565502546"/>
                        </a:ext>
                      </a:extLst>
                    </a:gridCol>
                  </a:tblGrid>
                  <a:tr h="364842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Modification</a:t>
                          </a:r>
                          <a:endParaRPr lang="en-US" dirty="0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4491622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For X-direction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For Y-direction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58749806"/>
                      </a:ext>
                    </a:extLst>
                  </a:tr>
                  <a:tr h="9708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56" t="-83125" r="-105296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5401" t="-83125" r="-297" b="-1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7568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1082081" y="914401"/>
            <a:ext cx="5184949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Scaling of Forces</a:t>
            </a:r>
            <a:endParaRPr lang="en-US" sz="2000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384922"/>
              </p:ext>
            </p:extLst>
          </p:nvPr>
        </p:nvGraphicFramePr>
        <p:xfrm>
          <a:off x="931217" y="3936075"/>
          <a:ext cx="9862906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866110">
                  <a:extLst>
                    <a:ext uri="{9D8B030D-6E8A-4147-A177-3AD203B41FA5}">
                      <a16:colId xmlns:a16="http://schemas.microsoft.com/office/drawing/2014/main" val="2056419475"/>
                    </a:ext>
                  </a:extLst>
                </a:gridCol>
                <a:gridCol w="3972161">
                  <a:extLst>
                    <a:ext uri="{9D8B030D-6E8A-4147-A177-3AD203B41FA5}">
                      <a16:colId xmlns:a16="http://schemas.microsoft.com/office/drawing/2014/main" val="3476174439"/>
                    </a:ext>
                  </a:extLst>
                </a:gridCol>
                <a:gridCol w="2144370">
                  <a:extLst>
                    <a:ext uri="{9D8B030D-6E8A-4147-A177-3AD203B41FA5}">
                      <a16:colId xmlns:a16="http://schemas.microsoft.com/office/drawing/2014/main" val="3991430549"/>
                    </a:ext>
                  </a:extLst>
                </a:gridCol>
                <a:gridCol w="2880265">
                  <a:extLst>
                    <a:ext uri="{9D8B030D-6E8A-4147-A177-3AD203B41FA5}">
                      <a16:colId xmlns:a16="http://schemas.microsoft.com/office/drawing/2014/main" val="284945749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axis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Base shear from response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 modification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Base shear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static(hand)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Base shear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After modification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5949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x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5284.5674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0.85*14207.97921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=12076.78232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12076.7822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998427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7057.3438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0.85*14207.97921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=12076.78232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12076.7823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1606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flipH="1">
            <a:off x="1012670" y="3426373"/>
            <a:ext cx="5020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C00000"/>
                </a:solidFill>
              </a:rPr>
              <a:t>Final result </a:t>
            </a:r>
            <a:endParaRPr lang="en-US" sz="2000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4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52432" y="1387807"/>
            <a:ext cx="1689886" cy="4986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endParaRPr lang="en-US" sz="2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24194" y="2023787"/>
                <a:ext cx="1673856" cy="4993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δx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Cd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δxe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Ie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194" y="2023787"/>
                <a:ext cx="1673856" cy="499304"/>
              </a:xfrm>
              <a:prstGeom prst="rect">
                <a:avLst/>
              </a:prstGeom>
              <a:blipFill>
                <a:blip r:embed="rId2"/>
                <a:stretch>
                  <a:fillRect l="-2555"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https://scontent.fjrs1-1.fna.fbcdn.net/v/t1.15752-9/58734100_455809728503129_6843424138657267712_n.png?_nc_cat=100&amp;_nc_ht=scontent.fjrs1-1.fna&amp;oh=b8222dc095a9bc15843d927ae74ec6b0&amp;oe=5D2E883E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70" t="47668" r="28227" b="20001"/>
          <a:stretch/>
        </p:blipFill>
        <p:spPr bwMode="auto">
          <a:xfrm>
            <a:off x="1317704" y="2900942"/>
            <a:ext cx="7814862" cy="2743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292310" y="5458760"/>
                <a:ext cx="7599442" cy="11650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drift that taken from ETABs results is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in</m:t>
                        </m:r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story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story</m:t>
                        </m:r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height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, so compare the design drift directly with </a:t>
                </a:r>
                <a:r>
                  <a:rPr lang="en-US" b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0.015</a:t>
                </a:r>
                <a:endParaRPr lang="en-US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310" y="5458760"/>
                <a:ext cx="7599442" cy="1165063"/>
              </a:xfrm>
              <a:prstGeom prst="rect">
                <a:avLst/>
              </a:prstGeom>
              <a:blipFill>
                <a:blip r:embed="rId5"/>
                <a:stretch>
                  <a:fillRect l="-561" b="-2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365019" y="2574711"/>
            <a:ext cx="2371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Allowable story drift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31570" y="2074650"/>
            <a:ext cx="2249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Δ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story=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Δ</a:t>
            </a:r>
            <a:r>
              <a:rPr lang="en-US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Δ 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x-1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60938" y="726863"/>
            <a:ext cx="2207172" cy="50398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3.3.7 Checks</a:t>
            </a:r>
            <a:endParaRPr lang="en-US" sz="25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ame 9"/>
          <p:cNvSpPr/>
          <p:nvPr/>
        </p:nvSpPr>
        <p:spPr>
          <a:xfrm>
            <a:off x="7683062" y="5202621"/>
            <a:ext cx="735724" cy="325820"/>
          </a:xfrm>
          <a:prstGeom prst="fra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3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6745" y="844272"/>
            <a:ext cx="1689886" cy="4986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endParaRPr lang="en-US" sz="2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27057" y="964417"/>
            <a:ext cx="2050561" cy="3740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Drift in X- direction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649941"/>
              </p:ext>
            </p:extLst>
          </p:nvPr>
        </p:nvGraphicFramePr>
        <p:xfrm>
          <a:off x="1068135" y="1604355"/>
          <a:ext cx="8832608" cy="37719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370265">
                  <a:extLst>
                    <a:ext uri="{9D8B030D-6E8A-4147-A177-3AD203B41FA5}">
                      <a16:colId xmlns:a16="http://schemas.microsoft.com/office/drawing/2014/main" val="99499504"/>
                    </a:ext>
                  </a:extLst>
                </a:gridCol>
                <a:gridCol w="2550636">
                  <a:extLst>
                    <a:ext uri="{9D8B030D-6E8A-4147-A177-3AD203B41FA5}">
                      <a16:colId xmlns:a16="http://schemas.microsoft.com/office/drawing/2014/main" val="671915999"/>
                    </a:ext>
                  </a:extLst>
                </a:gridCol>
                <a:gridCol w="1131251">
                  <a:extLst>
                    <a:ext uri="{9D8B030D-6E8A-4147-A177-3AD203B41FA5}">
                      <a16:colId xmlns:a16="http://schemas.microsoft.com/office/drawing/2014/main" val="3718676494"/>
                    </a:ext>
                  </a:extLst>
                </a:gridCol>
                <a:gridCol w="1127403">
                  <a:extLst>
                    <a:ext uri="{9D8B030D-6E8A-4147-A177-3AD203B41FA5}">
                      <a16:colId xmlns:a16="http://schemas.microsoft.com/office/drawing/2014/main" val="1110013216"/>
                    </a:ext>
                  </a:extLst>
                </a:gridCol>
                <a:gridCol w="1571823">
                  <a:extLst>
                    <a:ext uri="{9D8B030D-6E8A-4147-A177-3AD203B41FA5}">
                      <a16:colId xmlns:a16="http://schemas.microsoft.com/office/drawing/2014/main" val="4173806609"/>
                    </a:ext>
                  </a:extLst>
                </a:gridCol>
                <a:gridCol w="1081230">
                  <a:extLst>
                    <a:ext uri="{9D8B030D-6E8A-4147-A177-3AD203B41FA5}">
                      <a16:colId xmlns:a16="http://schemas.microsoft.com/office/drawing/2014/main" val="388817627"/>
                    </a:ext>
                  </a:extLst>
                </a:gridCol>
              </a:tblGrid>
              <a:tr h="177165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Load Case/Combo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Direction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Drift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design drift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&lt; 0.015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633786"/>
                  </a:ext>
                </a:extLst>
              </a:tr>
              <a:tr h="232410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X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0.005842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0.023368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8650663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0.005505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0.02202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46904"/>
                  </a:ext>
                </a:extLst>
              </a:tr>
              <a:tr h="159385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X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0.00683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0.02732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099981"/>
                  </a:ext>
                </a:extLst>
              </a:tr>
              <a:tr h="153670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0.007438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0.029752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2115917"/>
                  </a:ext>
                </a:extLst>
              </a:tr>
              <a:tr h="96520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0.007833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0.031332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35086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0.008011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0.032044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9107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0.007639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0.030556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9660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0.007127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0.028508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966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0.001069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0.004276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06928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0.000255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0.00102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 smtClean="0">
                          <a:effectLst/>
                        </a:rPr>
                        <a:t>oK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9491699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98482" y="5573900"/>
            <a:ext cx="8765627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story (3 to 10) the drift is larger than the allowable value=0.015.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4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6745" y="844272"/>
            <a:ext cx="1689886" cy="4986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endParaRPr lang="en-US" sz="2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84712" y="974928"/>
            <a:ext cx="2016386" cy="388696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Drift in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Y-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direction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514099"/>
              </p:ext>
            </p:extLst>
          </p:nvPr>
        </p:nvGraphicFramePr>
        <p:xfrm>
          <a:off x="1493727" y="1646396"/>
          <a:ext cx="8543652" cy="37719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208007">
                  <a:extLst>
                    <a:ext uri="{9D8B030D-6E8A-4147-A177-3AD203B41FA5}">
                      <a16:colId xmlns:a16="http://schemas.microsoft.com/office/drawing/2014/main" val="2246423870"/>
                    </a:ext>
                  </a:extLst>
                </a:gridCol>
                <a:gridCol w="2015804">
                  <a:extLst>
                    <a:ext uri="{9D8B030D-6E8A-4147-A177-3AD203B41FA5}">
                      <a16:colId xmlns:a16="http://schemas.microsoft.com/office/drawing/2014/main" val="2126175802"/>
                    </a:ext>
                  </a:extLst>
                </a:gridCol>
                <a:gridCol w="1416411">
                  <a:extLst>
                    <a:ext uri="{9D8B030D-6E8A-4147-A177-3AD203B41FA5}">
                      <a16:colId xmlns:a16="http://schemas.microsoft.com/office/drawing/2014/main" val="2464297758"/>
                    </a:ext>
                  </a:extLst>
                </a:gridCol>
                <a:gridCol w="1387825">
                  <a:extLst>
                    <a:ext uri="{9D8B030D-6E8A-4147-A177-3AD203B41FA5}">
                      <a16:colId xmlns:a16="http://schemas.microsoft.com/office/drawing/2014/main" val="1347766217"/>
                    </a:ext>
                  </a:extLst>
                </a:gridCol>
                <a:gridCol w="1575942">
                  <a:extLst>
                    <a:ext uri="{9D8B030D-6E8A-4147-A177-3AD203B41FA5}">
                      <a16:colId xmlns:a16="http://schemas.microsoft.com/office/drawing/2014/main" val="2741697792"/>
                    </a:ext>
                  </a:extLst>
                </a:gridCol>
                <a:gridCol w="939663">
                  <a:extLst>
                    <a:ext uri="{9D8B030D-6E8A-4147-A177-3AD203B41FA5}">
                      <a16:colId xmlns:a16="http://schemas.microsoft.com/office/drawing/2014/main" val="128636634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Combination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Direction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Drift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design drift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&lt; 0.015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3079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    </a:t>
                      </a:r>
                      <a:r>
                        <a:rPr lang="en-US" sz="1500" dirty="0" smtClean="0">
                          <a:effectLst/>
                        </a:rPr>
                        <a:t>   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0.005999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0.023996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9644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0.004682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0.018728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148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0.005249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0.020996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3460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0.005449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0.021796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0771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0.005483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0.021932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5388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0.005306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0.021224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859417"/>
                  </a:ext>
                </a:extLst>
              </a:tr>
              <a:tr h="205105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0.004949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0.019796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025776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0.004455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0.01782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1401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0.001214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0.004856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547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0.000279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0.001116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oK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73879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397874" y="5458287"/>
            <a:ext cx="8765627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story (3 to 10) the drift is larger than the allowable value=0.015.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02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63167" y="946880"/>
            <a:ext cx="2097241" cy="4001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P-Delta Effects</a:t>
            </a:r>
            <a:endParaRPr lang="en-US" sz="20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329087" y="1546476"/>
                <a:ext cx="5513147" cy="8897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the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stability coefficient (θ) is equal to or less than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0.10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Px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∗∆∗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Ie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Vx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hx</m:t>
                          </m:r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Cd</m:t>
                          </m:r>
                        </m:den>
                      </m:f>
                    </m:oMath>
                  </m:oMathPara>
                </a14:m>
                <a:endParaRPr lang="en-U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087" y="1546476"/>
                <a:ext cx="5513147" cy="889795"/>
              </a:xfrm>
              <a:prstGeom prst="rect">
                <a:avLst/>
              </a:prstGeom>
              <a:blipFill>
                <a:blip r:embed="rId2"/>
                <a:stretch>
                  <a:fillRect l="-664" t="-4110" r="-9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328828" y="1503149"/>
                <a:ext cx="3286620" cy="5231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θ &lt; </a:t>
                </a:r>
                <a:r>
                  <a:rPr lang="en-US" dirty="0" err="1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θmax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0.5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β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Cd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=0.1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≤0.25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8828" y="1503149"/>
                <a:ext cx="3286620" cy="523157"/>
              </a:xfrm>
              <a:prstGeom prst="rect">
                <a:avLst/>
              </a:prstGeom>
              <a:blipFill>
                <a:blip r:embed="rId3"/>
                <a:stretch>
                  <a:fillRect l="-1113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522627" y="2529630"/>
            <a:ext cx="1505540" cy="466346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</a:rPr>
              <a:t>In x-direction </a:t>
            </a:r>
            <a:endParaRPr lang="en-US" dirty="0">
              <a:effectLst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052797"/>
              </p:ext>
            </p:extLst>
          </p:nvPr>
        </p:nvGraphicFramePr>
        <p:xfrm>
          <a:off x="2355902" y="2518754"/>
          <a:ext cx="8722002" cy="37719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545416">
                  <a:extLst>
                    <a:ext uri="{9D8B030D-6E8A-4147-A177-3AD203B41FA5}">
                      <a16:colId xmlns:a16="http://schemas.microsoft.com/office/drawing/2014/main" val="3007771701"/>
                    </a:ext>
                  </a:extLst>
                </a:gridCol>
                <a:gridCol w="1551475">
                  <a:extLst>
                    <a:ext uri="{9D8B030D-6E8A-4147-A177-3AD203B41FA5}">
                      <a16:colId xmlns:a16="http://schemas.microsoft.com/office/drawing/2014/main" val="2002108019"/>
                    </a:ext>
                  </a:extLst>
                </a:gridCol>
                <a:gridCol w="1465620">
                  <a:extLst>
                    <a:ext uri="{9D8B030D-6E8A-4147-A177-3AD203B41FA5}">
                      <a16:colId xmlns:a16="http://schemas.microsoft.com/office/drawing/2014/main" val="975105325"/>
                    </a:ext>
                  </a:extLst>
                </a:gridCol>
                <a:gridCol w="1523194">
                  <a:extLst>
                    <a:ext uri="{9D8B030D-6E8A-4147-A177-3AD203B41FA5}">
                      <a16:colId xmlns:a16="http://schemas.microsoft.com/office/drawing/2014/main" val="2472044384"/>
                    </a:ext>
                  </a:extLst>
                </a:gridCol>
                <a:gridCol w="1662584">
                  <a:extLst>
                    <a:ext uri="{9D8B030D-6E8A-4147-A177-3AD203B41FA5}">
                      <a16:colId xmlns:a16="http://schemas.microsoft.com/office/drawing/2014/main" val="3438064462"/>
                    </a:ext>
                  </a:extLst>
                </a:gridCol>
                <a:gridCol w="973713">
                  <a:extLst>
                    <a:ext uri="{9D8B030D-6E8A-4147-A177-3AD203B41FA5}">
                      <a16:colId xmlns:a16="http://schemas.microsoft.com/office/drawing/2014/main" val="2699120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P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VX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drift elastic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delta elastic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&lt; 0.1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8622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1841.928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361.1909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0.005842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0.029791845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9926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22336.1205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3192.905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0.005505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0.038510492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43157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45779.4936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5196.6839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0.00683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0.060167974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367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69228.9781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6216.7167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0.007438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0.082829114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2296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92643.0968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6862.1933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0.007833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0.105749481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4186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115608.7822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7586.6756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0.008011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0.122074806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1341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139702.6054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8646.0452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0.007639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0.123430792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5455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164196.1509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9791.5762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0.007127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0.119513543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1610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191408.9543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10936.7695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0.001069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0.018709014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8389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214069.1451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12076.7822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0.000255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0.004520048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OK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6280259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61181" y="3265354"/>
            <a:ext cx="1788034" cy="144033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story 3, 4, 5 and 6 is more than </a:t>
            </a: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0.1</a:t>
            </a:r>
          </a:p>
          <a:p>
            <a:pPr>
              <a:lnSpc>
                <a:spcPct val="150000"/>
              </a:lnSpc>
            </a:pP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not ok, there is p-delta effect</a:t>
            </a:r>
            <a:endParaRPr lang="en-US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5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7330" y="1047671"/>
            <a:ext cx="1505540" cy="466346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</a:rPr>
              <a:t>In </a:t>
            </a:r>
            <a:r>
              <a:rPr lang="en-US" dirty="0" smtClean="0">
                <a:latin typeface="Times New Roman" panose="02020603050405020304" pitchFamily="18" charset="0"/>
              </a:rPr>
              <a:t>y-direction </a:t>
            </a:r>
            <a:endParaRPr lang="en-US" dirty="0">
              <a:effectLst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608517"/>
              </p:ext>
            </p:extLst>
          </p:nvPr>
        </p:nvGraphicFramePr>
        <p:xfrm>
          <a:off x="1278340" y="1719969"/>
          <a:ext cx="8706486" cy="37719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584463">
                  <a:extLst>
                    <a:ext uri="{9D8B030D-6E8A-4147-A177-3AD203B41FA5}">
                      <a16:colId xmlns:a16="http://schemas.microsoft.com/office/drawing/2014/main" val="4096349534"/>
                    </a:ext>
                  </a:extLst>
                </a:gridCol>
                <a:gridCol w="1464988">
                  <a:extLst>
                    <a:ext uri="{9D8B030D-6E8A-4147-A177-3AD203B41FA5}">
                      <a16:colId xmlns:a16="http://schemas.microsoft.com/office/drawing/2014/main" val="243263579"/>
                    </a:ext>
                  </a:extLst>
                </a:gridCol>
                <a:gridCol w="1442231">
                  <a:extLst>
                    <a:ext uri="{9D8B030D-6E8A-4147-A177-3AD203B41FA5}">
                      <a16:colId xmlns:a16="http://schemas.microsoft.com/office/drawing/2014/main" val="1418499935"/>
                    </a:ext>
                  </a:extLst>
                </a:gridCol>
                <a:gridCol w="1357840">
                  <a:extLst>
                    <a:ext uri="{9D8B030D-6E8A-4147-A177-3AD203B41FA5}">
                      <a16:colId xmlns:a16="http://schemas.microsoft.com/office/drawing/2014/main" val="3935603832"/>
                    </a:ext>
                  </a:extLst>
                </a:gridCol>
                <a:gridCol w="1826257">
                  <a:extLst>
                    <a:ext uri="{9D8B030D-6E8A-4147-A177-3AD203B41FA5}">
                      <a16:colId xmlns:a16="http://schemas.microsoft.com/office/drawing/2014/main" val="3729425976"/>
                    </a:ext>
                  </a:extLst>
                </a:gridCol>
                <a:gridCol w="1030707">
                  <a:extLst>
                    <a:ext uri="{9D8B030D-6E8A-4147-A177-3AD203B41FA5}">
                      <a16:colId xmlns:a16="http://schemas.microsoft.com/office/drawing/2014/main" val="369577152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VY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drift elastic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delta elastic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&lt; 0.1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0464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1841.928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374.5373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0.005999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0.029502338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9127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22336.1205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3339.7521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0.004682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0.031313018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0706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45779.4936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5565.7892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0.005249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0.043173852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9135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69228.9781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6989.0959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0.005449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0.053973891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22880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92643.0968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8085.4473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0.005483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0.062824242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27573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115608.7822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9109.8329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0.005306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0.067336054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76342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139702.6054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10247.0615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0.004949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0.06747185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20342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164196.1509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11363.0763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0.004455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0.064374632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3190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191408.9543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11822.2672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0.001214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0.019655322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4598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214069.1451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12076.7823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0.000279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0.004945464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OK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2634836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40221" y="5521349"/>
            <a:ext cx="891277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story in y-direction is less than 0.1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ok, no p-delta effect in this direction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84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91039" y="762391"/>
            <a:ext cx="2549096" cy="4001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Irregular Classification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396" y="1828800"/>
            <a:ext cx="4450702" cy="48463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88254" y="1316140"/>
            <a:ext cx="2531462" cy="50783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Horizontal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Irregularity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4" r="2863" b="3251"/>
          <a:stretch/>
        </p:blipFill>
        <p:spPr bwMode="auto">
          <a:xfrm>
            <a:off x="5877363" y="1828800"/>
            <a:ext cx="4572000" cy="48463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6092455" y="1326189"/>
            <a:ext cx="2258054" cy="50783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Vertical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Irregularity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64582" y="718155"/>
            <a:ext cx="2478564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Irregularity check</a:t>
            </a:r>
            <a:endParaRPr lang="en-US" sz="2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59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54378" y="753933"/>
            <a:ext cx="9708817" cy="1177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area and height of each floor in </a:t>
            </a:r>
            <a:r>
              <a:rPr lang="en-US" sz="2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Tower is </a:t>
            </a:r>
            <a:r>
              <a:rPr lang="en-US" sz="2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shown in the following tables</a:t>
            </a:r>
            <a:r>
              <a:rPr lang="en-US" sz="2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6004"/>
              </p:ext>
            </p:extLst>
          </p:nvPr>
        </p:nvGraphicFramePr>
        <p:xfrm>
          <a:off x="3205983" y="2309392"/>
          <a:ext cx="4067175" cy="3771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8750">
                  <a:extLst>
                    <a:ext uri="{9D8B030D-6E8A-4147-A177-3AD203B41FA5}">
                      <a16:colId xmlns:a16="http://schemas.microsoft.com/office/drawing/2014/main" val="2480986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8846710"/>
                    </a:ext>
                  </a:extLst>
                </a:gridCol>
                <a:gridCol w="1724025">
                  <a:extLst>
                    <a:ext uri="{9D8B030D-6E8A-4147-A177-3AD203B41FA5}">
                      <a16:colId xmlns:a16="http://schemas.microsoft.com/office/drawing/2014/main" val="446617433"/>
                    </a:ext>
                  </a:extLst>
                </a:gridCol>
              </a:tblGrid>
              <a:tr h="2051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Floor name 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Area(m</a:t>
                      </a:r>
                      <a:r>
                        <a:rPr lang="en-US" sz="1500" baseline="30000">
                          <a:effectLst/>
                        </a:rPr>
                        <a:t>2</a:t>
                      </a:r>
                      <a:r>
                        <a:rPr lang="en-US" sz="1500">
                          <a:effectLst/>
                        </a:rPr>
                        <a:t>) 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Height (m)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725607"/>
                  </a:ext>
                </a:extLst>
              </a:tr>
              <a:tr h="1761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Roof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59.37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2.66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09183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sixth floor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1207.72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3.38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953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Fifth floor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1204.41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3.38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222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fourth floor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1207.42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3.38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70078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Third floor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1199.76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3.38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9516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Second floor 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1219.77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3.38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41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First floor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1272.84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3.38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7850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Ground floor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1200.52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5.56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7544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ysClr val="windowText" lastClr="000000"/>
                          </a:solidFill>
                          <a:effectLst/>
                        </a:rPr>
                        <a:t>Basement one</a:t>
                      </a:r>
                      <a:endParaRPr lang="en-US" sz="15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1219.65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3.35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264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ysClr val="windowText" lastClr="000000"/>
                          </a:solidFill>
                          <a:effectLst/>
                        </a:rPr>
                        <a:t>Basement two</a:t>
                      </a:r>
                      <a:endParaRPr lang="en-US" sz="15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1226.24</a:t>
                      </a:r>
                      <a:endParaRPr lang="en-US" sz="15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3.25</a:t>
                      </a:r>
                      <a:endParaRPr lang="en-US" sz="15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9153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24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0195" y="655092"/>
            <a:ext cx="2029851" cy="4001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Irregularity check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63210" y="590147"/>
            <a:ext cx="3148301" cy="46339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0070C0"/>
              </a:buClr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Horizontal irregularity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09711" y="1326736"/>
            <a:ext cx="2162708" cy="3886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Torsional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Irregularity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03682" y="1309234"/>
            <a:ext cx="1505540" cy="45807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x-direction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742864"/>
              </p:ext>
            </p:extLst>
          </p:nvPr>
        </p:nvGraphicFramePr>
        <p:xfrm>
          <a:off x="1306512" y="1923392"/>
          <a:ext cx="6986150" cy="315468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300351">
                  <a:extLst>
                    <a:ext uri="{9D8B030D-6E8A-4147-A177-3AD203B41FA5}">
                      <a16:colId xmlns:a16="http://schemas.microsoft.com/office/drawing/2014/main" val="2527732776"/>
                    </a:ext>
                  </a:extLst>
                </a:gridCol>
                <a:gridCol w="1303692">
                  <a:extLst>
                    <a:ext uri="{9D8B030D-6E8A-4147-A177-3AD203B41FA5}">
                      <a16:colId xmlns:a16="http://schemas.microsoft.com/office/drawing/2014/main" val="328484010"/>
                    </a:ext>
                  </a:extLst>
                </a:gridCol>
                <a:gridCol w="999692">
                  <a:extLst>
                    <a:ext uri="{9D8B030D-6E8A-4147-A177-3AD203B41FA5}">
                      <a16:colId xmlns:a16="http://schemas.microsoft.com/office/drawing/2014/main" val="3607588561"/>
                    </a:ext>
                  </a:extLst>
                </a:gridCol>
                <a:gridCol w="1277801">
                  <a:extLst>
                    <a:ext uri="{9D8B030D-6E8A-4147-A177-3AD203B41FA5}">
                      <a16:colId xmlns:a16="http://schemas.microsoft.com/office/drawing/2014/main" val="3633816725"/>
                    </a:ext>
                  </a:extLst>
                </a:gridCol>
                <a:gridCol w="1127472">
                  <a:extLst>
                    <a:ext uri="{9D8B030D-6E8A-4147-A177-3AD203B41FA5}">
                      <a16:colId xmlns:a16="http://schemas.microsoft.com/office/drawing/2014/main" val="3352575660"/>
                    </a:ext>
                  </a:extLst>
                </a:gridCol>
                <a:gridCol w="977142">
                  <a:extLst>
                    <a:ext uri="{9D8B030D-6E8A-4147-A177-3AD203B41FA5}">
                      <a16:colId xmlns:a16="http://schemas.microsoft.com/office/drawing/2014/main" val="761078291"/>
                    </a:ext>
                  </a:extLst>
                </a:gridCol>
              </a:tblGrid>
              <a:tr h="13521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Load Case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Direction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Max Drift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Avg</a:t>
                      </a:r>
                      <a:r>
                        <a:rPr lang="en-US" sz="1500" dirty="0">
                          <a:effectLst/>
                        </a:rPr>
                        <a:t> Drift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Ratio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52136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mm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mm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37201"/>
                  </a:ext>
                </a:extLst>
              </a:tr>
              <a:tr h="216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17.611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15.636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1.126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8038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X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21.569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20.94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1.03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7752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X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25.808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25.242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1.022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3308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180.939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104.396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1.733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427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33.14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31.699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1.045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68253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35.105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33.199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1.057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90290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34.419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31.608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1.089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1328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51.315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46.143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1.112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7078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4.391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2.38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1.845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8614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0.734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2.444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8556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198178" y="5150255"/>
                <a:ext cx="7746125" cy="7455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∆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max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∆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avg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in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(story 1,2)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in x-direction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&gt;1.2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so there is torsional Irregularity.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178" y="5150255"/>
                <a:ext cx="7746125" cy="745525"/>
              </a:xfrm>
              <a:prstGeom prst="rect">
                <a:avLst/>
              </a:prstGeom>
              <a:blipFill>
                <a:blip r:embed="rId2"/>
                <a:stretch>
                  <a:fillRect l="-5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177158" y="5854318"/>
                <a:ext cx="8397766" cy="527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∆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max</m:t>
                        </m:r>
                      </m:num>
                      <m:den>
                        <m:r>
                          <a:rPr lang="en-US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∆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avg</m:t>
                        </m:r>
                      </m:den>
                    </m:f>
                  </m:oMath>
                </a14:m>
                <a:r>
                  <a:rPr lang="en-US" dirty="0" smtClean="0"/>
                  <a:t> in </a:t>
                </a:r>
                <a:r>
                  <a:rPr lang="en-US" dirty="0"/>
                  <a:t>story 1 to 8 in y-direction </a:t>
                </a:r>
                <a:r>
                  <a:rPr lang="en-US" dirty="0" smtClean="0"/>
                  <a:t>&gt;1.2</a:t>
                </a:r>
                <a:r>
                  <a:rPr lang="en-US" dirty="0"/>
                  <a:t>, so there is torsional Irregularity.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158" y="5854318"/>
                <a:ext cx="8397766" cy="527773"/>
              </a:xfrm>
              <a:prstGeom prst="rect">
                <a:avLst/>
              </a:prstGeom>
              <a:blipFill>
                <a:blip r:embed="rId3"/>
                <a:stretch>
                  <a:fillRect l="-435" b="-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057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82159" y="684312"/>
            <a:ext cx="2786725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Vertical irregularity</a:t>
            </a:r>
            <a:endParaRPr lang="en-US" sz="2500" dirty="0"/>
          </a:p>
        </p:txBody>
      </p:sp>
      <p:sp>
        <p:nvSpPr>
          <p:cNvPr id="5" name="Rectangle 4"/>
          <p:cNvSpPr/>
          <p:nvPr/>
        </p:nvSpPr>
        <p:spPr>
          <a:xfrm>
            <a:off x="4760957" y="1382807"/>
            <a:ext cx="1505540" cy="45807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x-direction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10084" y="1404551"/>
            <a:ext cx="3117200" cy="36933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Stiffness-Soft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Story Irregularity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631503"/>
              </p:ext>
            </p:extLst>
          </p:nvPr>
        </p:nvGraphicFramePr>
        <p:xfrm>
          <a:off x="1372214" y="2166553"/>
          <a:ext cx="8770270" cy="315468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908384">
                  <a:extLst>
                    <a:ext uri="{9D8B030D-6E8A-4147-A177-3AD203B41FA5}">
                      <a16:colId xmlns:a16="http://schemas.microsoft.com/office/drawing/2014/main" val="3843745394"/>
                    </a:ext>
                  </a:extLst>
                </a:gridCol>
                <a:gridCol w="1763181">
                  <a:extLst>
                    <a:ext uri="{9D8B030D-6E8A-4147-A177-3AD203B41FA5}">
                      <a16:colId xmlns:a16="http://schemas.microsoft.com/office/drawing/2014/main" val="171371685"/>
                    </a:ext>
                  </a:extLst>
                </a:gridCol>
                <a:gridCol w="1530856">
                  <a:extLst>
                    <a:ext uri="{9D8B030D-6E8A-4147-A177-3AD203B41FA5}">
                      <a16:colId xmlns:a16="http://schemas.microsoft.com/office/drawing/2014/main" val="3935032100"/>
                    </a:ext>
                  </a:extLst>
                </a:gridCol>
                <a:gridCol w="1617978">
                  <a:extLst>
                    <a:ext uri="{9D8B030D-6E8A-4147-A177-3AD203B41FA5}">
                      <a16:colId xmlns:a16="http://schemas.microsoft.com/office/drawing/2014/main" val="2981606527"/>
                    </a:ext>
                  </a:extLst>
                </a:gridCol>
                <a:gridCol w="1949871">
                  <a:extLst>
                    <a:ext uri="{9D8B030D-6E8A-4147-A177-3AD203B41FA5}">
                      <a16:colId xmlns:a16="http://schemas.microsoft.com/office/drawing/2014/main" val="829784386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Load Case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Stiffness X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0.7*Stiffness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6674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KN/m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7477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29835.588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57525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194203.184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20884.9116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soft 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5303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259793.61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135942.2288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soft 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6103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283861.625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181855.527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soft 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7868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296861.83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198703.1375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soft 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57936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319913.311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207803.281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soft 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5432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381902.752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223939.3177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soft 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88252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287389.655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267331.9264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soft 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24628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6998444.788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201172.7585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soft 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51679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EQx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28926026.29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4898911.352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no soft story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33490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659912" y="5518694"/>
            <a:ext cx="3694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 Stiffness-Soft Story Irregularity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57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4608" y="806763"/>
            <a:ext cx="6229911" cy="483659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CHAPTER FOUR: REDESIGN THE TOWER</a:t>
            </a:r>
            <a:endParaRPr lang="en-US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010412"/>
              </p:ext>
            </p:extLst>
          </p:nvPr>
        </p:nvGraphicFramePr>
        <p:xfrm>
          <a:off x="1103584" y="1822707"/>
          <a:ext cx="6988066" cy="2400300"/>
        </p:xfrm>
        <a:graphic>
          <a:graphicData uri="http://schemas.openxmlformats.org/drawingml/2006/table">
            <a:tbl>
              <a:tblPr firstRow="1" firstCol="1" bandRow="1"/>
              <a:tblGrid>
                <a:gridCol w="2217684">
                  <a:extLst>
                    <a:ext uri="{9D8B030D-6E8A-4147-A177-3AD203B41FA5}">
                      <a16:colId xmlns:a16="http://schemas.microsoft.com/office/drawing/2014/main" val="3237830661"/>
                    </a:ext>
                  </a:extLst>
                </a:gridCol>
                <a:gridCol w="4770382">
                  <a:extLst>
                    <a:ext uri="{9D8B030D-6E8A-4147-A177-3AD203B41FA5}">
                      <a16:colId xmlns:a16="http://schemas.microsoft.com/office/drawing/2014/main" val="35510386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Due to</a:t>
                      </a:r>
                      <a:endParaRPr lang="en-US" sz="15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problem</a:t>
                      </a:r>
                      <a:endParaRPr lang="en-US" sz="15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4289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Gravity load</a:t>
                      </a:r>
                      <a:endParaRPr lang="en-US" sz="15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Immediate and  Long term deflection is more than the allowable</a:t>
                      </a:r>
                      <a:endParaRPr lang="en-US" sz="15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333822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lateral load</a:t>
                      </a:r>
                      <a:endParaRPr lang="en-US" sz="15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 period</a:t>
                      </a:r>
                      <a:endParaRPr lang="en-US" sz="15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05316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The drift is more than the allowable</a:t>
                      </a:r>
                      <a:endParaRPr lang="en-US" sz="15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9921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p-delta effect</a:t>
                      </a:r>
                      <a:endParaRPr lang="en-US" sz="15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5229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94363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Torsion irregularities</a:t>
                      </a:r>
                      <a:endParaRPr lang="en-US" sz="15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25261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065716" y="1321768"/>
            <a:ext cx="1736373" cy="38869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4.1 Introduction: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35422" y="4182159"/>
            <a:ext cx="3184633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4.2 Preliminary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design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4.2.1 Slab preliminary design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 t="24024"/>
          <a:stretch>
            <a:fillRect/>
          </a:stretch>
        </p:blipFill>
        <p:spPr>
          <a:xfrm>
            <a:off x="6728088" y="4320868"/>
            <a:ext cx="3780790" cy="20840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956442" y="5208251"/>
                <a:ext cx="4025461" cy="9182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buFont typeface="Wingdings" panose="05000000000000000000" pitchFamily="2" charset="2"/>
                  <a:buChar char="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𝑙𝑛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39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h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𝑙𝑛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39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7.6/39 =0.19 m, try h=0.25 m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442" y="5208251"/>
                <a:ext cx="4025461" cy="918200"/>
              </a:xfrm>
              <a:prstGeom prst="rect">
                <a:avLst/>
              </a:prstGeom>
              <a:blipFill>
                <a:blip r:embed="rId3"/>
                <a:stretch>
                  <a:fillRect l="-1061" b="-2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917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56441" y="609629"/>
            <a:ext cx="69473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curved cantilevers, we will use h= 0.35 m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1505" name="Picture 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503" y="1098331"/>
            <a:ext cx="22193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2286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89820" y="3112023"/>
            <a:ext cx="312777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4.2.2 Beams preliminary design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rcRect t="26577"/>
          <a:stretch>
            <a:fillRect/>
          </a:stretch>
        </p:blipFill>
        <p:spPr>
          <a:xfrm>
            <a:off x="2834322" y="3850880"/>
            <a:ext cx="4084955" cy="13423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313794" y="5095719"/>
                <a:ext cx="6096000" cy="105695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largest span =7.7 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h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18.5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=7.7/18.5=0.42m, try h=0.65 m and width b=0.3 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794" y="5095719"/>
                <a:ext cx="6096000" cy="1056956"/>
              </a:xfrm>
              <a:prstGeom prst="rect">
                <a:avLst/>
              </a:prstGeom>
              <a:blipFill>
                <a:blip r:embed="rId4"/>
                <a:stretch>
                  <a:fillRect l="-900" b="-28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639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1849" y="7230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4.2.3Columns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preliminary design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No change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columns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dimensions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6747" y="1871715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4.2.4 </a:t>
            </a:r>
            <a:r>
              <a:rPr lang="en-US" sz="2000" dirty="0">
                <a:solidFill>
                  <a:srgbClr val="C00000"/>
                </a:solidFill>
              </a:rPr>
              <a:t>Walls preliminary </a:t>
            </a:r>
            <a:r>
              <a:rPr lang="en-US" sz="2000" dirty="0" smtClean="0">
                <a:solidFill>
                  <a:srgbClr val="C00000"/>
                </a:solidFill>
              </a:rPr>
              <a:t>design</a:t>
            </a:r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Minimum thickness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dirty="0"/>
              <a:t> walls, h </a:t>
            </a:r>
            <a:r>
              <a:rPr lang="en-US" dirty="0" smtClean="0"/>
              <a:t>=L/25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h =l/25 = </a:t>
            </a:r>
            <a:r>
              <a:rPr lang="en-US" dirty="0" smtClean="0"/>
              <a:t>5.56/25</a:t>
            </a:r>
            <a:r>
              <a:rPr lang="en-US" dirty="0"/>
              <a:t>= 0.2 m. </a:t>
            </a:r>
          </a:p>
          <a:p>
            <a:pPr>
              <a:lnSpc>
                <a:spcPct val="150000"/>
              </a:lnSpc>
            </a:pPr>
            <a:r>
              <a:rPr lang="en-US" dirty="0"/>
              <a:t>h =l/25 = 3.38/25= 0.13 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h =</a:t>
            </a:r>
            <a:r>
              <a:rPr lang="en-US" dirty="0"/>
              <a:t>0.30 m for walls around stairs and elevators and external walls in basement </a:t>
            </a:r>
            <a:r>
              <a:rPr lang="en-US" dirty="0" smtClean="0"/>
              <a:t>floors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h=0.25 </a:t>
            </a:r>
            <a:r>
              <a:rPr lang="en-US" dirty="0"/>
              <a:t>m for </a:t>
            </a:r>
            <a:r>
              <a:rPr lang="en-US" dirty="0" smtClean="0"/>
              <a:t>others wall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786" y="2879431"/>
            <a:ext cx="3883489" cy="20240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98786" y="5323517"/>
            <a:ext cx="6096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 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change the fc for columns and walls to be 35 MPa</a:t>
            </a:r>
            <a:endParaRPr lang="en-US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70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99904" y="789237"/>
            <a:ext cx="2287806" cy="50783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4.4 Gravity load check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91178" y="1325264"/>
            <a:ext cx="2326278" cy="5078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4.4.1 Deflection Check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3586" y="1958341"/>
            <a:ext cx="89863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"/>
            </a:pPr>
            <a:r>
              <a:rPr lang="en-US" dirty="0">
                <a:latin typeface="Times New Roman" panose="02020603050405020304" pitchFamily="18" charset="0"/>
              </a:rPr>
              <a:t>all panel in the structure </a:t>
            </a:r>
            <a:r>
              <a:rPr lang="en-US" dirty="0" smtClean="0">
                <a:latin typeface="Times New Roman" panose="02020603050405020304" pitchFamily="18" charset="0"/>
              </a:rPr>
              <a:t>have </a:t>
            </a:r>
            <a:r>
              <a:rPr lang="en-US" dirty="0">
                <a:latin typeface="Times New Roman" panose="02020603050405020304" pitchFamily="18" charset="0"/>
              </a:rPr>
              <a:t>deflection less than the allowable </a:t>
            </a:r>
            <a:endParaRPr lang="en-US" dirty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09647" y="1325264"/>
            <a:ext cx="2576346" cy="46634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US" u="sng" dirty="0">
                <a:solidFill>
                  <a:srgbClr val="C00000"/>
                </a:solidFill>
                <a:latin typeface="Times New Roman" panose="02020603050405020304" pitchFamily="18" charset="0"/>
              </a:rPr>
              <a:t>immediate deflections</a:t>
            </a:r>
            <a:endParaRPr lang="en-US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50950" y="1314754"/>
            <a:ext cx="2454518" cy="46634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u="sng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2. Long </a:t>
            </a:r>
            <a:r>
              <a:rPr lang="en-US" u="sng" dirty="0">
                <a:solidFill>
                  <a:srgbClr val="C00000"/>
                </a:solidFill>
                <a:latin typeface="Times New Roman" panose="02020603050405020304" pitchFamily="18" charset="0"/>
              </a:rPr>
              <a:t>term deflections</a:t>
            </a:r>
            <a:endParaRPr lang="en-US" dirty="0">
              <a:solidFill>
                <a:srgbClr val="C00000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5074" y="2698625"/>
            <a:ext cx="2614818" cy="38869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4.4.2 Check Shear of slab </a:t>
            </a:r>
            <a:endParaRPr lang="en-US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72055" y="3328250"/>
                <a:ext cx="6096000" cy="213128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Vc</m:t>
                      </m:r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∅</m:t>
                          </m:r>
                        </m:num>
                        <m:den>
                          <m:r>
                            <a:rPr lang="en-US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fc</m:t>
                          </m:r>
                        </m:e>
                      </m:ra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bw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d</m:t>
                      </m:r>
                    </m:oMath>
                  </m:oMathPara>
                </a14:m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Times New Roman" panose="02020603050405020304" pitchFamily="18" charset="0"/>
                  <a:buChar char="-"/>
                </a:pP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H= 250mm so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d=210mm</a:t>
                </a:r>
                <a:endParaRPr lang="en-US" dirty="0">
                  <a:effectLst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Times New Roman" panose="02020603050405020304" pitchFamily="18" charset="0"/>
                  <a:buChar char="-"/>
                </a:pPr>
                <a14:m>
                  <m:oMath xmlns:m="http://schemas.openxmlformats.org/officeDocument/2006/math">
                    <m: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∅=0.75</m:t>
                    </m:r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, fc=24 MPa, </a:t>
                </a:r>
                <a:r>
                  <a:rPr lang="en-U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bw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=1000mm</a:t>
                </a:r>
                <a:endParaRPr lang="en-US" dirty="0">
                  <a:effectLst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Times New Roman" panose="02020603050405020304" pitchFamily="18" charset="0"/>
                  <a:buChar char="-"/>
                </a:pPr>
                <a14:m>
                  <m:oMath xmlns:m="http://schemas.openxmlformats.org/officeDocument/2006/math">
                    <m: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Vc</m:t>
                    </m:r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=128.59 KN</a:t>
                </a:r>
                <a:endParaRPr lang="en-US" dirty="0">
                  <a:effectLst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055" y="3328250"/>
                <a:ext cx="6096000" cy="2131289"/>
              </a:xfrm>
              <a:prstGeom prst="rect">
                <a:avLst/>
              </a:prstGeom>
              <a:blipFill>
                <a:blip r:embed="rId2"/>
                <a:stretch>
                  <a:fillRect l="-700" b="-1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99711" y="5536418"/>
                <a:ext cx="3171061" cy="3737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</a:pPr>
                <a:r>
                  <a:rPr lang="en-US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V13 &amp;V23 is less than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Vc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ok</a:t>
                </a:r>
                <a:endParaRPr lang="en-US" sz="16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711" y="5536418"/>
                <a:ext cx="3171061" cy="373757"/>
              </a:xfrm>
              <a:prstGeom prst="rect">
                <a:avLst/>
              </a:prstGeom>
              <a:blipFill>
                <a:blip r:embed="rId3"/>
                <a:stretch>
                  <a:fillRect l="-1731" t="-8065" r="-577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50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0820" y="908975"/>
            <a:ext cx="2704587" cy="46339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lvl="1">
              <a:lnSpc>
                <a:spcPct val="150000"/>
              </a:lnSpc>
              <a:spcBef>
                <a:spcPts val="200"/>
              </a:spcBef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4.5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SEISMIC FORCE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flipH="1">
                <a:off x="1222878" y="1734208"/>
                <a:ext cx="6975191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Same system as Assessment model: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Building frame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system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R=6,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>
                        <a:latin typeface="Cambria Math" panose="02040503050406030204" pitchFamily="18" charset="0"/>
                      </a:rPr>
                      <m:t>Ωo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=2.5,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Cd=5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Approximate </a:t>
                </a:r>
                <a:r>
                  <a:rPr lang="en-US" dirty="0"/>
                  <a:t>Fundamental </a:t>
                </a:r>
                <a:r>
                  <a:rPr lang="en-US" dirty="0" smtClean="0"/>
                  <a:t>Period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i="0" dirty="0" smtClean="0">
                    <a:latin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0.7348</m:t>
                    </m:r>
                  </m:oMath>
                </a14:m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CuTa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=1.4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0.7348=1.028</m:t>
                    </m:r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Fundamental period from </a:t>
                </a:r>
                <a:r>
                  <a:rPr lang="en-US" dirty="0" smtClean="0"/>
                  <a:t>ETABs, which </a:t>
                </a:r>
                <a:r>
                  <a:rPr lang="en-US" dirty="0"/>
                  <a:t>equal to 1.038 </a:t>
                </a:r>
                <a:r>
                  <a:rPr lang="en-US" dirty="0" smtClean="0"/>
                  <a:t>sec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CuTa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=1.4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0.7348=1.028</m:t>
                    </m:r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fundamental period of the structure (T) is the minimum =1.028 </a:t>
                </a:r>
                <a:r>
                  <a:rPr lang="en-US" dirty="0" smtClean="0"/>
                  <a:t>sec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Cs =</a:t>
                </a:r>
                <a:r>
                  <a:rPr lang="en-US" dirty="0" smtClean="0"/>
                  <a:t>0.0785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222878" y="1734208"/>
                <a:ext cx="6975191" cy="2585323"/>
              </a:xfrm>
              <a:prstGeom prst="rect">
                <a:avLst/>
              </a:prstGeom>
              <a:blipFill>
                <a:blip r:embed="rId2"/>
                <a:stretch>
                  <a:fillRect l="-787" t="-1176" b="-2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200047"/>
              </p:ext>
            </p:extLst>
          </p:nvPr>
        </p:nvGraphicFramePr>
        <p:xfrm>
          <a:off x="1165258" y="4372524"/>
          <a:ext cx="7894662" cy="1765808"/>
        </p:xfrm>
        <a:graphic>
          <a:graphicData uri="http://schemas.openxmlformats.org/drawingml/2006/table">
            <a:tbl>
              <a:tblPr firstRow="1" firstCol="1" bandRow="1"/>
              <a:tblGrid>
                <a:gridCol w="938211">
                  <a:extLst>
                    <a:ext uri="{9D8B030D-6E8A-4147-A177-3AD203B41FA5}">
                      <a16:colId xmlns:a16="http://schemas.microsoft.com/office/drawing/2014/main" val="262136675"/>
                    </a:ext>
                  </a:extLst>
                </a:gridCol>
                <a:gridCol w="2609273">
                  <a:extLst>
                    <a:ext uri="{9D8B030D-6E8A-4147-A177-3AD203B41FA5}">
                      <a16:colId xmlns:a16="http://schemas.microsoft.com/office/drawing/2014/main" val="1923757956"/>
                    </a:ext>
                  </a:extLst>
                </a:gridCol>
                <a:gridCol w="1886891">
                  <a:extLst>
                    <a:ext uri="{9D8B030D-6E8A-4147-A177-3AD203B41FA5}">
                      <a16:colId xmlns:a16="http://schemas.microsoft.com/office/drawing/2014/main" val="4285017837"/>
                    </a:ext>
                  </a:extLst>
                </a:gridCol>
                <a:gridCol w="2460287">
                  <a:extLst>
                    <a:ext uri="{9D8B030D-6E8A-4147-A177-3AD203B41FA5}">
                      <a16:colId xmlns:a16="http://schemas.microsoft.com/office/drawing/2014/main" val="2251664937"/>
                    </a:ext>
                  </a:extLst>
                </a:gridCol>
              </a:tblGrid>
              <a:tr h="4222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axis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 from response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Before modification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static(hand)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After modification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18588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8413.909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0.85*13918.5797 = 11830.79273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11830.7927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04563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9885.887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0.85*13918.5797 = 11830.79273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11830.7928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193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1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6944" y="775231"/>
            <a:ext cx="2531462" cy="37407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Checks for seismic force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34891" y="1304244"/>
            <a:ext cx="2704587" cy="46634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</a:rPr>
              <a:t>Drift </a:t>
            </a:r>
            <a:r>
              <a:rPr lang="en-US" dirty="0" smtClean="0">
                <a:latin typeface="Times New Roman" panose="02020603050405020304" pitchFamily="18" charset="0"/>
              </a:rPr>
              <a:t> check in </a:t>
            </a:r>
            <a:r>
              <a:rPr lang="en-US" dirty="0">
                <a:latin typeface="Times New Roman" panose="02020603050405020304" pitchFamily="18" charset="0"/>
              </a:rPr>
              <a:t>X- direction</a:t>
            </a:r>
            <a:endParaRPr lang="en-US" dirty="0">
              <a:effectLst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641038"/>
              </p:ext>
            </p:extLst>
          </p:nvPr>
        </p:nvGraphicFramePr>
        <p:xfrm>
          <a:off x="981151" y="1803657"/>
          <a:ext cx="9571235" cy="37719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366235">
                  <a:extLst>
                    <a:ext uri="{9D8B030D-6E8A-4147-A177-3AD203B41FA5}">
                      <a16:colId xmlns:a16="http://schemas.microsoft.com/office/drawing/2014/main" val="2859723195"/>
                    </a:ext>
                  </a:extLst>
                </a:gridCol>
                <a:gridCol w="2537293">
                  <a:extLst>
                    <a:ext uri="{9D8B030D-6E8A-4147-A177-3AD203B41FA5}">
                      <a16:colId xmlns:a16="http://schemas.microsoft.com/office/drawing/2014/main" val="4269025838"/>
                    </a:ext>
                  </a:extLst>
                </a:gridCol>
                <a:gridCol w="1658999">
                  <a:extLst>
                    <a:ext uri="{9D8B030D-6E8A-4147-A177-3AD203B41FA5}">
                      <a16:colId xmlns:a16="http://schemas.microsoft.com/office/drawing/2014/main" val="4150074095"/>
                    </a:ext>
                  </a:extLst>
                </a:gridCol>
                <a:gridCol w="1212263">
                  <a:extLst>
                    <a:ext uri="{9D8B030D-6E8A-4147-A177-3AD203B41FA5}">
                      <a16:colId xmlns:a16="http://schemas.microsoft.com/office/drawing/2014/main" val="1500788798"/>
                    </a:ext>
                  </a:extLst>
                </a:gridCol>
                <a:gridCol w="1853092">
                  <a:extLst>
                    <a:ext uri="{9D8B030D-6E8A-4147-A177-3AD203B41FA5}">
                      <a16:colId xmlns:a16="http://schemas.microsoft.com/office/drawing/2014/main" val="1547182774"/>
                    </a:ext>
                  </a:extLst>
                </a:gridCol>
                <a:gridCol w="943353">
                  <a:extLst>
                    <a:ext uri="{9D8B030D-6E8A-4147-A177-3AD203B41FA5}">
                      <a16:colId xmlns:a16="http://schemas.microsoft.com/office/drawing/2014/main" val="329371515"/>
                    </a:ext>
                  </a:extLst>
                </a:gridCol>
              </a:tblGrid>
              <a:tr h="234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Comb.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Direction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Drift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design drift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&lt;0.015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221428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X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0.001659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0.006636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43167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0.002122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0.008488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938475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0.00249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0.00996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56825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0.002578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0.010312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6717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0.0104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85726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0.002512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0.010048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187655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0.002193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0.008772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039356"/>
                  </a:ext>
                </a:extLst>
              </a:tr>
              <a:tr h="210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0.002179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0.008716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9644434"/>
                  </a:ext>
                </a:extLst>
              </a:tr>
              <a:tr h="965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0.000565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0.00226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880764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envelop ser Max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0.000277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0.001108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OK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13880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154603" y="5640692"/>
            <a:ext cx="6152646" cy="424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drift </a:t>
            </a:r>
            <a:r>
              <a:rPr lang="en-US" sz="15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sz="1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X- direction </a:t>
            </a:r>
            <a:r>
              <a:rPr lang="en-US" sz="1600" dirty="0" smtClean="0">
                <a:solidFill>
                  <a:srgbClr val="002060"/>
                </a:solidFill>
              </a:rPr>
              <a:t>for </a:t>
            </a:r>
            <a:r>
              <a:rPr lang="en-US" sz="15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 </a:t>
            </a:r>
            <a:r>
              <a:rPr lang="en-US" sz="15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story is less than the allowable value=0.015</a:t>
            </a:r>
            <a:endParaRPr lang="en-US" sz="15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70369" y="5950747"/>
            <a:ext cx="6129883" cy="424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drift </a:t>
            </a:r>
            <a:r>
              <a:rPr lang="en-US" sz="15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Y</a:t>
            </a:r>
            <a:r>
              <a:rPr lang="en-US" sz="1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- direction </a:t>
            </a:r>
            <a:r>
              <a:rPr lang="en-US" sz="1600" dirty="0" smtClean="0">
                <a:solidFill>
                  <a:srgbClr val="002060"/>
                </a:solidFill>
              </a:rPr>
              <a:t>for </a:t>
            </a:r>
            <a:r>
              <a:rPr lang="en-US" sz="15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 </a:t>
            </a:r>
            <a:r>
              <a:rPr lang="en-US" sz="15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story is less than the allowable value=0.015</a:t>
            </a:r>
            <a:endParaRPr lang="en-US" sz="15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88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24616" y="764721"/>
            <a:ext cx="3072316" cy="38869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P-Delta Effects in X- direction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643446"/>
              </p:ext>
            </p:extLst>
          </p:nvPr>
        </p:nvGraphicFramePr>
        <p:xfrm>
          <a:off x="1110800" y="1467326"/>
          <a:ext cx="9346993" cy="37719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666805">
                  <a:extLst>
                    <a:ext uri="{9D8B030D-6E8A-4147-A177-3AD203B41FA5}">
                      <a16:colId xmlns:a16="http://schemas.microsoft.com/office/drawing/2014/main" val="1555232733"/>
                    </a:ext>
                  </a:extLst>
                </a:gridCol>
                <a:gridCol w="1672086">
                  <a:extLst>
                    <a:ext uri="{9D8B030D-6E8A-4147-A177-3AD203B41FA5}">
                      <a16:colId xmlns:a16="http://schemas.microsoft.com/office/drawing/2014/main" val="1897019826"/>
                    </a:ext>
                  </a:extLst>
                </a:gridCol>
                <a:gridCol w="1579134">
                  <a:extLst>
                    <a:ext uri="{9D8B030D-6E8A-4147-A177-3AD203B41FA5}">
                      <a16:colId xmlns:a16="http://schemas.microsoft.com/office/drawing/2014/main" val="3690964571"/>
                    </a:ext>
                  </a:extLst>
                </a:gridCol>
                <a:gridCol w="1486181">
                  <a:extLst>
                    <a:ext uri="{9D8B030D-6E8A-4147-A177-3AD203B41FA5}">
                      <a16:colId xmlns:a16="http://schemas.microsoft.com/office/drawing/2014/main" val="2862096952"/>
                    </a:ext>
                  </a:extLst>
                </a:gridCol>
                <a:gridCol w="1948831">
                  <a:extLst>
                    <a:ext uri="{9D8B030D-6E8A-4147-A177-3AD203B41FA5}">
                      <a16:colId xmlns:a16="http://schemas.microsoft.com/office/drawing/2014/main" val="249042447"/>
                    </a:ext>
                  </a:extLst>
                </a:gridCol>
                <a:gridCol w="993956">
                  <a:extLst>
                    <a:ext uri="{9D8B030D-6E8A-4147-A177-3AD203B41FA5}">
                      <a16:colId xmlns:a16="http://schemas.microsoft.com/office/drawing/2014/main" val="41448042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P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VX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drift elastic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delta elastic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&lt; 0.1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34692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1662.2022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250.5057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0.002231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0.014803548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44801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21777.7388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3159.8794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0.002513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0.017319477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7869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44470.014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5967.3981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0.002822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0.02103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9198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67162.1654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8074.8259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0.003116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0.025917253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59439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89815.9478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9697.8948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0.003184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0.029488253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5494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112058.501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10994.0278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0.002937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0.029935873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9283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135289.5843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12179.1871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0.002741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0.030447742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1008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159685.3175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13218.0176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0.00246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0.029718971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94361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187338.3251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13592.0781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0.000695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0.009579119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OK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7060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210382.5227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13918.5797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0.000236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0.003567194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OK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26259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098684" y="5335892"/>
            <a:ext cx="82408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stability coefficient (θ)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X- 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direction&amp;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Y-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direction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 story is less than the allowable value=0.1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0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4045" y="705154"/>
            <a:ext cx="2063385" cy="5078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228600" marR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Irregularity check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75362" y="795424"/>
            <a:ext cx="1364476" cy="36933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X- direction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176850"/>
              </p:ext>
            </p:extLst>
          </p:nvPr>
        </p:nvGraphicFramePr>
        <p:xfrm>
          <a:off x="1180772" y="1376854"/>
          <a:ext cx="6460250" cy="418251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130231">
                  <a:extLst>
                    <a:ext uri="{9D8B030D-6E8A-4147-A177-3AD203B41FA5}">
                      <a16:colId xmlns:a16="http://schemas.microsoft.com/office/drawing/2014/main" val="4245972503"/>
                    </a:ext>
                  </a:extLst>
                </a:gridCol>
                <a:gridCol w="1161927">
                  <a:extLst>
                    <a:ext uri="{9D8B030D-6E8A-4147-A177-3AD203B41FA5}">
                      <a16:colId xmlns:a16="http://schemas.microsoft.com/office/drawing/2014/main" val="2486491886"/>
                    </a:ext>
                  </a:extLst>
                </a:gridCol>
                <a:gridCol w="1010952">
                  <a:extLst>
                    <a:ext uri="{9D8B030D-6E8A-4147-A177-3AD203B41FA5}">
                      <a16:colId xmlns:a16="http://schemas.microsoft.com/office/drawing/2014/main" val="960071253"/>
                    </a:ext>
                  </a:extLst>
                </a:gridCol>
                <a:gridCol w="1130231">
                  <a:extLst>
                    <a:ext uri="{9D8B030D-6E8A-4147-A177-3AD203B41FA5}">
                      <a16:colId xmlns:a16="http://schemas.microsoft.com/office/drawing/2014/main" val="687233574"/>
                    </a:ext>
                  </a:extLst>
                </a:gridCol>
                <a:gridCol w="975919">
                  <a:extLst>
                    <a:ext uri="{9D8B030D-6E8A-4147-A177-3AD203B41FA5}">
                      <a16:colId xmlns:a16="http://schemas.microsoft.com/office/drawing/2014/main" val="3880149822"/>
                    </a:ext>
                  </a:extLst>
                </a:gridCol>
                <a:gridCol w="1050990">
                  <a:extLst>
                    <a:ext uri="{9D8B030D-6E8A-4147-A177-3AD203B41FA5}">
                      <a16:colId xmlns:a16="http://schemas.microsoft.com/office/drawing/2014/main" val="914351588"/>
                    </a:ext>
                  </a:extLst>
                </a:gridCol>
              </a:tblGrid>
              <a:tr h="18286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Comb.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Drift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Avg. Drift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055541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21232"/>
                  </a:ext>
                </a:extLst>
              </a:tr>
              <a:tr h="4106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Story10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3.686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3.39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1.087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525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Story9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</a:t>
                      </a: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5.309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4.47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1.188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533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Story8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6.205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5.246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1.183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84931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Story7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6.46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5.478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1.179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3368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Story6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6.571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5.553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1.183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4311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Story5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6.417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5.429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1.182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782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Story4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5.797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4.689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1.236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03560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Story3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9.658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7.627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1.266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5611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Story2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1.699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0.886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1.917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1991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qx 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0.788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0.426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1.85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67929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32843" y="5714265"/>
            <a:ext cx="4371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story 1 to 4 in x-direction is more than 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3924" y="658036"/>
            <a:ext cx="5445722" cy="52322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1.2 Objectives and Methodology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823749" y="1160436"/>
            <a:ext cx="9186042" cy="1177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main objective of this projects is to make assessment and design </a:t>
            </a:r>
            <a:r>
              <a:rPr lang="en-US" sz="2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Al- </a:t>
            </a:r>
            <a:r>
              <a:rPr lang="en-US" sz="25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Jam’a</a:t>
            </a:r>
            <a:r>
              <a:rPr lang="en-US" sz="2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Tower </a:t>
            </a:r>
            <a:endParaRPr lang="en-US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778469" y="1921871"/>
            <a:ext cx="6400800" cy="446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65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83171" y="543501"/>
                <a:ext cx="10205545" cy="1349024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5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Torsional Irregularity shall have the effects accounted for by multiplying diaphragm eccentricity at each level by a torsional amplification factor </a:t>
                </a:r>
                <a:r>
                  <a:rPr lang="en-US" sz="15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(Ax) 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5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Ax</m:t>
                      </m:r>
                      <m:r>
                        <a:rPr lang="en-US" sz="15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5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5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500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500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∆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500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max</m:t>
                                  </m:r>
                                </m:num>
                                <m:den>
                                  <m:r>
                                    <a:rPr lang="en-US" sz="1500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1.2</m:t>
                                  </m:r>
                                  <m:r>
                                    <a:rPr lang="en-US" sz="1500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  <m:r>
                                    <a:rPr lang="en-US" sz="1500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∆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500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avg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5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71" y="543501"/>
                <a:ext cx="10205545" cy="1349024"/>
              </a:xfrm>
              <a:prstGeom prst="rect">
                <a:avLst/>
              </a:prstGeom>
              <a:blipFill>
                <a:blip r:embed="rId2"/>
                <a:stretch>
                  <a:fillRect l="-179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797579"/>
              </p:ext>
            </p:extLst>
          </p:nvPr>
        </p:nvGraphicFramePr>
        <p:xfrm>
          <a:off x="1805162" y="2110430"/>
          <a:ext cx="7696189" cy="426056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927392">
                  <a:extLst>
                    <a:ext uri="{9D8B030D-6E8A-4147-A177-3AD203B41FA5}">
                      <a16:colId xmlns:a16="http://schemas.microsoft.com/office/drawing/2014/main" val="116217515"/>
                    </a:ext>
                  </a:extLst>
                </a:gridCol>
                <a:gridCol w="714207">
                  <a:extLst>
                    <a:ext uri="{9D8B030D-6E8A-4147-A177-3AD203B41FA5}">
                      <a16:colId xmlns:a16="http://schemas.microsoft.com/office/drawing/2014/main" val="4166084328"/>
                    </a:ext>
                  </a:extLst>
                </a:gridCol>
                <a:gridCol w="558261">
                  <a:extLst>
                    <a:ext uri="{9D8B030D-6E8A-4147-A177-3AD203B41FA5}">
                      <a16:colId xmlns:a16="http://schemas.microsoft.com/office/drawing/2014/main" val="107438087"/>
                    </a:ext>
                  </a:extLst>
                </a:gridCol>
                <a:gridCol w="1051818">
                  <a:extLst>
                    <a:ext uri="{9D8B030D-6E8A-4147-A177-3AD203B41FA5}">
                      <a16:colId xmlns:a16="http://schemas.microsoft.com/office/drawing/2014/main" val="2356566747"/>
                    </a:ext>
                  </a:extLst>
                </a:gridCol>
                <a:gridCol w="1051818">
                  <a:extLst>
                    <a:ext uri="{9D8B030D-6E8A-4147-A177-3AD203B41FA5}">
                      <a16:colId xmlns:a16="http://schemas.microsoft.com/office/drawing/2014/main" val="3115070472"/>
                    </a:ext>
                  </a:extLst>
                </a:gridCol>
                <a:gridCol w="605542">
                  <a:extLst>
                    <a:ext uri="{9D8B030D-6E8A-4147-A177-3AD203B41FA5}">
                      <a16:colId xmlns:a16="http://schemas.microsoft.com/office/drawing/2014/main" val="551531838"/>
                    </a:ext>
                  </a:extLst>
                </a:gridCol>
                <a:gridCol w="1150529">
                  <a:extLst>
                    <a:ext uri="{9D8B030D-6E8A-4147-A177-3AD203B41FA5}">
                      <a16:colId xmlns:a16="http://schemas.microsoft.com/office/drawing/2014/main" val="260217957"/>
                    </a:ext>
                  </a:extLst>
                </a:gridCol>
                <a:gridCol w="1636622">
                  <a:extLst>
                    <a:ext uri="{9D8B030D-6E8A-4147-A177-3AD203B41FA5}">
                      <a16:colId xmlns:a16="http://schemas.microsoft.com/office/drawing/2014/main" val="4130803964"/>
                    </a:ext>
                  </a:extLst>
                </a:gridCol>
              </a:tblGrid>
              <a:tr h="17873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Comb.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Dir.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Max Drift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Avg. Drift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Ratio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Ax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new e=0.05*Ax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049885"/>
                  </a:ext>
                </a:extLst>
              </a:tr>
              <a:tr h="178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mm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mm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580163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3.686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3.39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1.087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0.821010617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0.041050531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530052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5.309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4.47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1.188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0.979598051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0.048979903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106003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6.205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5.246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1.183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0.971548548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0.048577427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358598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6.46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5.478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1.179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0.965736149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0.048286807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244250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6.571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5.553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1.183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0.972400325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0.048620016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677201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6.417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5.429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1.182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0.970201414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0.048510071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4981001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5.797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4.689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1.236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1.061411144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0.053070557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600179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9.658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7.627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1.266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1.113536398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0.05567682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083212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1.699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0.886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1.917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2.553623239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0.127681162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140453"/>
                  </a:ext>
                </a:extLst>
              </a:tr>
              <a:tr h="357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Story1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qx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0.788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0.426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1.85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2.376132993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0.11880665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747" marR="4874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054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3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4910" y="665569"/>
            <a:ext cx="8660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adjust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ratio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that exceeding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1.2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increase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value of diaphragm eccentricity to be 0.127098 for all story in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x-direction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b="6091"/>
          <a:stretch/>
        </p:blipFill>
        <p:spPr bwMode="auto">
          <a:xfrm>
            <a:off x="1831428" y="1349758"/>
            <a:ext cx="5334000" cy="1762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51034" y="3384331"/>
            <a:ext cx="759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Step for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diaphragm eccentricity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=0.114101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 all story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0651"/>
          <a:stretch/>
        </p:blipFill>
        <p:spPr>
          <a:xfrm>
            <a:off x="1632863" y="4290867"/>
            <a:ext cx="5352752" cy="9958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53036" y="5613484"/>
            <a:ext cx="2140394" cy="46634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</a:rPr>
              <a:t>Vertical irregularities</a:t>
            </a:r>
            <a:endParaRPr lang="en-US" dirty="0"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38885" y="5592465"/>
            <a:ext cx="3552191" cy="4687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no </a:t>
            </a:r>
            <a:r>
              <a:rPr lang="en-US" dirty="0"/>
              <a:t>Stiffness-Soft Story Irregularity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455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9102" y="705153"/>
            <a:ext cx="4261662" cy="60773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CHAPTER  </a:t>
            </a: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FIVE: DESIGN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0567" y="1822058"/>
            <a:ext cx="82401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system is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building frame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with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special reinforced concrete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shear wall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two models will be used to determine the final dimensions of the structural members. </a:t>
            </a:r>
          </a:p>
          <a:p>
            <a:pPr marL="285750" marR="0" lvl="0" indent="-28575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first model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“full model”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design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frames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second model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“ walls model”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 for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design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shear walls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0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8659" y="694645"/>
            <a:ext cx="2113079" cy="504625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5.1 Frames Design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1383" y="1602356"/>
            <a:ext cx="2255746" cy="5078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5.1.1 Design of beams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555585"/>
              </p:ext>
            </p:extLst>
          </p:nvPr>
        </p:nvGraphicFramePr>
        <p:xfrm>
          <a:off x="2934272" y="2905153"/>
          <a:ext cx="4786531" cy="24003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550578">
                  <a:extLst>
                    <a:ext uri="{9D8B030D-6E8A-4147-A177-3AD203B41FA5}">
                      <a16:colId xmlns:a16="http://schemas.microsoft.com/office/drawing/2014/main" val="4073379585"/>
                    </a:ext>
                  </a:extLst>
                </a:gridCol>
                <a:gridCol w="3235953">
                  <a:extLst>
                    <a:ext uri="{9D8B030D-6E8A-4147-A177-3AD203B41FA5}">
                      <a16:colId xmlns:a16="http://schemas.microsoft.com/office/drawing/2014/main" val="2117195415"/>
                    </a:ext>
                  </a:extLst>
                </a:gridCol>
              </a:tblGrid>
              <a:tr h="1814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number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(mm) (depth*width)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257524"/>
                  </a:ext>
                </a:extLst>
              </a:tr>
              <a:tr h="220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650*300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598529"/>
                  </a:ext>
                </a:extLst>
              </a:tr>
              <a:tr h="663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350*300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4063574"/>
                  </a:ext>
                </a:extLst>
              </a:tr>
              <a:tr h="133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250*300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131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450*300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2648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750*300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370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1000*300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0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69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3634" y="575208"/>
            <a:ext cx="4835683" cy="4633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5.1.1.1 Verification of Structural Design for beam.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30396" y="1535273"/>
            <a:ext cx="928822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Choose B650*300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story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=21.7241 &lt;=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0.1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f′</a:t>
            </a:r>
            <a:r>
              <a:rPr kumimoji="0" lang="en-GB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0.1(650*300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)(24)/1000 = 468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treat as beam</a:t>
            </a:r>
            <a:r>
              <a:rPr kumimoji="0" lang="en-GB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8166" y="2575995"/>
            <a:ext cx="228780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"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Design for flexure: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t="8646"/>
          <a:stretch/>
        </p:blipFill>
        <p:spPr bwMode="auto">
          <a:xfrm rot="5400000">
            <a:off x="8209515" y="3305006"/>
            <a:ext cx="1190094" cy="4419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104710" y="3117273"/>
            <a:ext cx="4326272" cy="1098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</a:rPr>
              <a:t>Check on top side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 = 78.27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KN.m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/>
          <a:srcRect t="53070" r="8975" b="30770"/>
          <a:stretch/>
        </p:blipFill>
        <p:spPr bwMode="auto">
          <a:xfrm>
            <a:off x="6501418" y="2940030"/>
            <a:ext cx="4656455" cy="9868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117" y="4040397"/>
            <a:ext cx="3560373" cy="218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17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222" y="652602"/>
            <a:ext cx="209544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"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Design for Shear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t="12750" b="13148"/>
          <a:stretch/>
        </p:blipFill>
        <p:spPr bwMode="auto">
          <a:xfrm rot="5400000">
            <a:off x="6896900" y="3521243"/>
            <a:ext cx="1123315" cy="25654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1150" t="34792" r="7683" b="50095"/>
          <a:stretch/>
        </p:blipFill>
        <p:spPr bwMode="auto">
          <a:xfrm>
            <a:off x="5501687" y="2107802"/>
            <a:ext cx="5460603" cy="1371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209" y="1508179"/>
            <a:ext cx="627405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01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6147" y="558009"/>
            <a:ext cx="2499402" cy="5078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5.1.2 Design of Columns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768436" y="1510145"/>
          <a:ext cx="4020206" cy="411480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716428">
                  <a:extLst>
                    <a:ext uri="{9D8B030D-6E8A-4147-A177-3AD203B41FA5}">
                      <a16:colId xmlns:a16="http://schemas.microsoft.com/office/drawing/2014/main" val="4265686249"/>
                    </a:ext>
                  </a:extLst>
                </a:gridCol>
                <a:gridCol w="2303778">
                  <a:extLst>
                    <a:ext uri="{9D8B030D-6E8A-4147-A177-3AD203B41FA5}">
                      <a16:colId xmlns:a16="http://schemas.microsoft.com/office/drawing/2014/main" val="494981813"/>
                    </a:ext>
                  </a:extLst>
                </a:gridCol>
              </a:tblGrid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Group number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Dimensions (mm)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801839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300*700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197696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400*700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250245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400*900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534094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500*1000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070638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600*1100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78340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700*400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742129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700*300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41876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900*400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264198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1000*500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4137123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1100*600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951846"/>
                  </a:ext>
                </a:extLst>
              </a:tr>
              <a:tr h="337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C85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12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389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2351" y="659617"/>
            <a:ext cx="5028043" cy="38869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5.1.2.1 Verification of Structural Design for column.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3159" y="1510128"/>
            <a:ext cx="2884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Choose C30*70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in story 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408386" y="2133728"/>
                <a:ext cx="4298730" cy="32754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marR="0" lvl="0" indent="-1714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Slenderness effect can be ignored if: 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K</m:t>
                          </m:r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Lu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r</m:t>
                          </m:r>
                        </m:den>
                      </m:f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34</m:t>
                      </m:r>
                      <m:r>
                        <a:rPr kumimoji="0" lang="en-US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</m:t>
                      </m:r>
                      <m:f>
                        <m:fPr>
                          <m:ctrlPr>
                            <a:rPr kumimoji="0" 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40</m:t>
                      </m:r>
                    </m:oMath>
                  </m:oMathPara>
                </a14:m>
                <a:endParaRPr kumimoji="0" 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To determine value of K.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07000"/>
                  </a:lnSpc>
                  <a:buFont typeface="Times New Roman" panose="02020603050405020304" pitchFamily="18" charset="0"/>
                  <a:buChar char="-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φA</m:t>
                    </m:r>
                    <m:r>
                      <a:rPr kumimoji="0" lang="en-US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φb</m:t>
                    </m:r>
                    <m:r>
                      <a:rPr lang="en-US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kumimoji="0" 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US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kumimoji="0" lang="en-US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I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kumimoji="0" lang="en-US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L</m:t>
                                </m:r>
                              </m:den>
                            </m:f>
                          </m:e>
                        </m:d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num>
                      <m:den>
                        <m:d>
                          <m:dPr>
                            <m:ctrlPr>
                              <a:rPr kumimoji="0" 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US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kumimoji="0" lang="en-US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I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kumimoji="0" lang="en-US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L</m:t>
                                </m:r>
                              </m:den>
                            </m:f>
                          </m:e>
                        </m:d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den>
                    </m:f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45</m:t>
                    </m:r>
                  </m:oMath>
                </a14:m>
                <a:endParaRPr kumimoji="0" 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07000"/>
                  </a:lnSpc>
                  <a:buFont typeface="Times New Roman" panose="02020603050405020304" pitchFamily="18" charset="0"/>
                  <a:buChar char="-"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K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r</m:t>
                        </m:r>
                      </m:den>
                    </m:f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0.925*2.73/0.09=28.058</a:t>
                </a:r>
              </a:p>
              <a:p>
                <a:pPr lvl="0">
                  <a:lnSpc>
                    <a:spcPct val="107000"/>
                  </a:lnSpc>
                </a:pP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Times New Roman" panose="02020603050405020304" pitchFamily="18" charset="0"/>
                  <a:buChar char="-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 </a:t>
                </a: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short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8386" y="2133728"/>
                <a:ext cx="4298730" cy="3275448"/>
              </a:xfrm>
              <a:prstGeom prst="rect">
                <a:avLst/>
              </a:prstGeom>
              <a:blipFill>
                <a:blip r:embed="rId2"/>
                <a:stretch>
                  <a:fillRect l="-1135" b="-2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514" y="1844790"/>
            <a:ext cx="3067349" cy="325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4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55379" y="705154"/>
            <a:ext cx="2076209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forces on column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1095458"/>
            <a:ext cx="6096000" cy="12196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 =909.0941 KN comp.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M3-3 = 55.9675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KN.m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M2-2 = 47.6706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KN.m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567559" y="2551512"/>
                <a:ext cx="6096000" cy="2191497"/>
              </a:xfrm>
              <a:prstGeom prst="rect">
                <a:avLst/>
              </a:prstGeom>
              <a:ln>
                <a:noFill/>
              </a:ln>
            </p:spPr>
            <p:txBody>
              <a:bodyPr>
                <a:spAutoFit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Using equation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check adequacy </a:t>
                </a: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on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ETABS reinforcing design result which is 1% for the column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</m:t>
                          </m:r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Pn</m:t>
                          </m:r>
                        </m:den>
                      </m:f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</m:t>
                          </m:r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Pn</m:t>
                          </m:r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kumimoji="0" 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</m:t>
                          </m:r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Pn</m:t>
                          </m:r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kumimoji="0" lang="en-US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kumimoji="0" 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</m:t>
                          </m:r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Pno</m:t>
                          </m:r>
                        </m:den>
                      </m:f>
                    </m:oMath>
                  </m:oMathPara>
                </a14:m>
                <a:endParaRPr kumimoji="0" 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</m:t>
                      </m:r>
                      <m:r>
                        <m:rPr>
                          <m:sty m:val="p"/>
                        </m:rP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Pno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=0.65∗0.8 ∗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(0.85 </m:t>
                      </m:r>
                      <m:r>
                        <a:rPr kumimoji="0" lang="en-US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f</m:t>
                      </m:r>
                      <m:sSup>
                        <m:sSupPr>
                          <m:ctrlPr>
                            <a:rPr kumimoji="0" 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0" lang="en-US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kumimoji="0" 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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Ag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(1</m:t>
                      </m:r>
                      <m:r>
                        <a:rPr kumimoji="0" lang="en-US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fy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r>
                        <m:rPr>
                          <m:sty m:val="p"/>
                        </m:rP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Ag</m:t>
                      </m:r>
                      <m:r>
                        <a:rPr kumimoji="0" lang="en-US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 panose="02020404030301010803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559" y="2551512"/>
                <a:ext cx="6096000" cy="2191497"/>
              </a:xfrm>
              <a:prstGeom prst="rect">
                <a:avLst/>
              </a:prstGeom>
              <a:blipFill>
                <a:blip r:embed="rId2"/>
                <a:stretch>
                  <a:fillRect l="-6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912515606"/>
              </p:ext>
            </p:extLst>
          </p:nvPr>
        </p:nvGraphicFramePr>
        <p:xfrm>
          <a:off x="7068207" y="5859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070442292"/>
              </p:ext>
            </p:extLst>
          </p:nvPr>
        </p:nvGraphicFramePr>
        <p:xfrm>
          <a:off x="7107292" y="3400917"/>
          <a:ext cx="4514850" cy="2809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252248" y="5000870"/>
                <a:ext cx="706295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Symbol" panose="05050102010706020507" pitchFamily="18" charset="2"/>
                      </a:rPr>
                      <m:t>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Symbol" panose="05050102010706020507" pitchFamily="18" charset="2"/>
                      </a:rPr>
                      <m:t>pn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=3674.853 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KN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more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than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909.0941 , 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then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1% 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is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adequate</m:t>
                    </m:r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48" y="5000870"/>
                <a:ext cx="7062951" cy="369332"/>
              </a:xfrm>
              <a:prstGeom prst="rect">
                <a:avLst/>
              </a:prstGeom>
              <a:blipFill>
                <a:blip r:embed="rId5"/>
                <a:stretch>
                  <a:fillRect l="-518" t="-1639" b="-19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995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8416" y="726174"/>
            <a:ext cx="2636299" cy="5078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5.3 Design of Shear walls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E74B5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452624"/>
              </p:ext>
            </p:extLst>
          </p:nvPr>
        </p:nvGraphicFramePr>
        <p:xfrm>
          <a:off x="2259156" y="2554014"/>
          <a:ext cx="5108596" cy="164592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026230">
                  <a:extLst>
                    <a:ext uri="{9D8B030D-6E8A-4147-A177-3AD203B41FA5}">
                      <a16:colId xmlns:a16="http://schemas.microsoft.com/office/drawing/2014/main" val="3460153513"/>
                    </a:ext>
                  </a:extLst>
                </a:gridCol>
                <a:gridCol w="3082366">
                  <a:extLst>
                    <a:ext uri="{9D8B030D-6E8A-4147-A177-3AD203B41FA5}">
                      <a16:colId xmlns:a16="http://schemas.microsoft.com/office/drawing/2014/main" val="2073553061"/>
                    </a:ext>
                  </a:extLst>
                </a:gridCol>
              </a:tblGrid>
              <a:tr h="416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Group number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Thickness (mm)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501718"/>
                  </a:ext>
                </a:extLst>
              </a:tr>
              <a:tr h="416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851598"/>
                  </a:ext>
                </a:extLst>
              </a:tr>
              <a:tr h="416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92972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959127" y="1772886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final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dimensions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109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3585" y="635152"/>
            <a:ext cx="4005127" cy="52322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1.3 Materials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013240" y="1172766"/>
            <a:ext cx="2744662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A- Structural 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endParaRPr lang="en-US" sz="2000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86471" y="1625740"/>
            <a:ext cx="1521570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Concrete: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76826" y="1598437"/>
            <a:ext cx="2585964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2-Reinforcement steel: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5037" y="4605291"/>
            <a:ext cx="3236784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B- Non 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–structural material</a:t>
            </a:r>
            <a:endParaRPr lang="en-US" sz="2000" b="1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069646"/>
              </p:ext>
            </p:extLst>
          </p:nvPr>
        </p:nvGraphicFramePr>
        <p:xfrm>
          <a:off x="512981" y="2207173"/>
          <a:ext cx="5540977" cy="2245092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3409401">
                  <a:extLst>
                    <a:ext uri="{9D8B030D-6E8A-4147-A177-3AD203B41FA5}">
                      <a16:colId xmlns:a16="http://schemas.microsoft.com/office/drawing/2014/main" val="2951136281"/>
                    </a:ext>
                  </a:extLst>
                </a:gridCol>
                <a:gridCol w="2131576">
                  <a:extLst>
                    <a:ext uri="{9D8B030D-6E8A-4147-A177-3AD203B41FA5}">
                      <a16:colId xmlns:a16="http://schemas.microsoft.com/office/drawing/2014/main" val="136496456"/>
                    </a:ext>
                  </a:extLst>
                </a:gridCol>
              </a:tblGrid>
              <a:tr h="324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Concrete properties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Property Value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355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Compressive strength of concrete, (</a:t>
                      </a:r>
                      <a:r>
                        <a:rPr lang="en-US" sz="1400" dirty="0" err="1">
                          <a:effectLst/>
                        </a:rPr>
                        <a:t>f’c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For slab and beam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24MPa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1947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Compressive strength of concrete, (</a:t>
                      </a:r>
                      <a:r>
                        <a:rPr lang="en-US" sz="1400" dirty="0" err="1">
                          <a:effectLst/>
                        </a:rPr>
                        <a:t>f’c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For column, walls and footing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 MPa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119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Unit weight of plain concrete, 𝛾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23𝑘𝑁/𝑚3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384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Unit weight of reinforced concrete, 𝛾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 𝑘𝑁/𝑚3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956235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413658"/>
              </p:ext>
            </p:extLst>
          </p:nvPr>
        </p:nvGraphicFramePr>
        <p:xfrm>
          <a:off x="6465231" y="2315511"/>
          <a:ext cx="4885941" cy="96012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662859">
                  <a:extLst>
                    <a:ext uri="{9D8B030D-6E8A-4147-A177-3AD203B41FA5}">
                      <a16:colId xmlns:a16="http://schemas.microsoft.com/office/drawing/2014/main" val="1527521667"/>
                    </a:ext>
                  </a:extLst>
                </a:gridCol>
                <a:gridCol w="2223082">
                  <a:extLst>
                    <a:ext uri="{9D8B030D-6E8A-4147-A177-3AD203B41FA5}">
                      <a16:colId xmlns:a16="http://schemas.microsoft.com/office/drawing/2014/main" val="40096590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Property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Value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6238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Yield strength (</a:t>
                      </a:r>
                      <a:r>
                        <a:rPr lang="en-US" sz="1400" dirty="0" err="1">
                          <a:effectLst/>
                        </a:rPr>
                        <a:t>fy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420 𝑀𝑝𝑎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623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Modulus of elasticity, (Es)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200000 𝑀𝑃𝑎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363589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824747"/>
              </p:ext>
            </p:extLst>
          </p:nvPr>
        </p:nvGraphicFramePr>
        <p:xfrm>
          <a:off x="6657975" y="3810344"/>
          <a:ext cx="3143250" cy="288036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565910">
                  <a:extLst>
                    <a:ext uri="{9D8B030D-6E8A-4147-A177-3AD203B41FA5}">
                      <a16:colId xmlns:a16="http://schemas.microsoft.com/office/drawing/2014/main" val="1982203369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6361112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Materials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 dirty="0">
                          <a:effectLst/>
                        </a:rPr>
                        <a:t>𝜸𝒊𝒏𝑲𝑵/𝒎𝟑.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0362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Block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7257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Tiles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27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2086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Plastering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23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647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Sand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3774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Aggregate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18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35345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Concrete mortar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23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9445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Polyethylene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822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>
                          <a:effectLst/>
                        </a:rPr>
                        <a:t>Stone</a:t>
                      </a:r>
                      <a:endParaRPr lang="en-US" sz="140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70"/>
                        </a:spcBef>
                        <a:spcAft>
                          <a:spcPts val="70"/>
                        </a:spcAft>
                      </a:pPr>
                      <a:r>
                        <a:rPr lang="en-US" sz="1400" dirty="0">
                          <a:effectLst/>
                        </a:rPr>
                        <a:t>26</a:t>
                      </a:r>
                      <a:endParaRPr lang="en-US" sz="1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309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4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25324" y="694644"/>
            <a:ext cx="5175519" cy="46339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5.3.1 Verification of Structural Design for Shear walls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2E74B5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347" y="1478595"/>
            <a:ext cx="350128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Wall in story 6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Lw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 = 4.3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,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h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= 0.40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,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hw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= 3.38m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20111" y="2280652"/>
                <a:ext cx="7840716" cy="22520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0000"/>
                  </a:buClr>
                  <a:buSzPts val="1200"/>
                  <a:buFont typeface="Wingdings" panose="05000000000000000000" pitchFamily="2" charset="2"/>
                  <a:buChar char=""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Shear design: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GB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Minor, out of plane shear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0.8 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Lw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=0.8*4.3. Then, d= 3.44 m.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mbol" panose="05050102010706020507" pitchFamily="18" charset="2"/>
                  <a:buChar char="f"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Vc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6</m:t>
                        </m:r>
                      </m:den>
                    </m:f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Symbol" panose="05050102010706020507" pitchFamily="18" charset="2"/>
                      </a:rPr>
                      <m:t>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Symbol" panose="05050102010706020507" pitchFamily="18" charset="2"/>
                      </a:rPr>
                      <m:t>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ad>
                      <m:radPr>
                        <m:degHide m:val="on"/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fc</m:t>
                            </m:r>
                          </m:e>
                          <m:sup>
                            <m: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′</m:t>
                            </m:r>
                          </m:sup>
                        </m:sSup>
                      </m:e>
                    </m:rad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  <a:sym typeface="Symbol" panose="05050102010706020507" pitchFamily="18" charset="2"/>
                      </a:rPr>
                      <m:t>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Lw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∗(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h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  <m:r>
                      <m:rPr>
                        <m:sty m:val="p"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cover</m:t>
                    </m:r>
                    <m: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endPara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  <a:sym typeface="Symbol" panose="05050102010706020507" pitchFamily="18" charset="2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Symbol" panose="05050102010706020507" pitchFamily="18" charset="2"/>
                        </a:rPr>
                        <m:t>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Vc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Symbol" panose="05050102010706020507" pitchFamily="18" charset="2"/>
                        </a:rPr>
                        <m:t>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0.6 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∗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radPr>
                        <m:deg/>
                        <m:e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35</m:t>
                          </m:r>
                        </m:e>
                      </m:rad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∗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4300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∗</m:t>
                      </m:r>
                      <m:d>
                        <m:d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400</m:t>
                          </m:r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40</m:t>
                          </m:r>
                        </m:e>
                      </m:d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=915.81 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KN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&gt;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32.4365 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OK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11" y="2280652"/>
                <a:ext cx="7840716" cy="2252091"/>
              </a:xfrm>
              <a:prstGeom prst="rect">
                <a:avLst/>
              </a:prstGeom>
              <a:blipFill>
                <a:blip r:embed="rId2"/>
                <a:stretch>
                  <a:fillRect l="-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 rotWithShape="1">
          <a:blip r:embed="rId3"/>
          <a:srcRect t="68678"/>
          <a:stretch/>
        </p:blipFill>
        <p:spPr>
          <a:xfrm>
            <a:off x="1081950" y="4761186"/>
            <a:ext cx="6432945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1355" y="1460897"/>
            <a:ext cx="2402032" cy="33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7530" y="684133"/>
            <a:ext cx="269535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2- Major</a:t>
            </a: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in of plane shear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888" y="4196495"/>
            <a:ext cx="5718975" cy="1268884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09601" y="1270786"/>
                <a:ext cx="6096000" cy="418742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Vc</a:t>
                </a:r>
                <a14:m>
                  <m:oMath xmlns:m="http://schemas.openxmlformats.org/officeDocument/2006/math"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fc</m:t>
                        </m:r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rad>
                    <m:r>
                      <a:rPr kumimoji="0" 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×0.8</m:t>
                    </m:r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d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×√35×400×</m:t>
                    </m:r>
                    <m:r>
                      <a:rPr kumimoji="0" 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3440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1356.75 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kN</a:t>
                </a:r>
                <a:endParaRPr kumimoji="0" 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</a:t>
                </a:r>
                <a:r>
                  <a:rPr kumimoji="0" lang="en-US" b="0" i="0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=892.47 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kN</a:t>
                </a:r>
                <a:r>
                  <a:rPr kumimoji="0" lang="en-US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endParaRPr kumimoji="0" lang="en-US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Vn</m:t>
                    </m:r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Vu</m:t>
                        </m:r>
                      </m:num>
                      <m:den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∅</m:t>
                        </m:r>
                      </m:den>
                    </m:f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892.47</m:t>
                        </m:r>
                      </m:num>
                      <m:den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0.6</m:t>
                        </m:r>
                      </m:den>
                    </m:f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=1487.45 </m:t>
                    </m:r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</m:oMath>
                </a14:m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Vu</m:t>
                        </m:r>
                      </m:num>
                      <m:den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∅</m:t>
                        </m:r>
                      </m:den>
                    </m:f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&gt;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Vc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Vs =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Vn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- 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Vc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1487.45-1356.75= 130.7 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kN</a:t>
                </a:r>
                <a:r>
                  <a:rPr kumimoji="0" lang="en-US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Av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den>
                    </m:f>
                    <m: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</m:t>
                    </m:r>
                    <m:f>
                      <m:f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Vs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Fy</m:t>
                        </m:r>
                        <m: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d</m:t>
                        </m:r>
                        <m:r>
                          <a:rPr kumimoji="0" lang="en-US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130.7*1000/420*3340= </a:t>
                </a: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93.1mm2/m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r>
                  <a:rPr kumimoji="0" lang="en-US" b="0" i="0" u="none" strike="noStrike" kern="120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</a:t>
                </a:r>
                <a:r>
                  <a:rPr kumimoji="0" lang="en-US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shear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0.0025*4300*400 = </a:t>
                </a: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4300mm2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For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 m strip taken, A</a:t>
                </a:r>
                <a:r>
                  <a:rPr kumimoji="0" lang="en-US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4300/3.4 = 1000 mm2/m 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1" y="1270786"/>
                <a:ext cx="6096000" cy="4187428"/>
              </a:xfrm>
              <a:prstGeom prst="rect">
                <a:avLst/>
              </a:prstGeom>
              <a:blipFill>
                <a:blip r:embed="rId3"/>
                <a:stretch>
                  <a:fillRect l="-600" b="-1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/>
          <p:nvPr/>
        </p:nvPicPr>
        <p:blipFill rotWithShape="1">
          <a:blip r:embed="rId4"/>
          <a:srcRect t="65291"/>
          <a:stretch/>
        </p:blipFill>
        <p:spPr>
          <a:xfrm>
            <a:off x="5594606" y="1891859"/>
            <a:ext cx="6176979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7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945930" y="1428417"/>
                <a:ext cx="6957849" cy="3000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Spacing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of horizontal shear reinforcement </a:t>
                </a: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,the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smallest of: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lw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/5 =4300/5= 860mm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3h=3*400 = 1200mm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450 mm 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Then, 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Smax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=450 mm for horizontal steel. 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for each layer =1000/2=500mm2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Spacing=1000*113/500=226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200mm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</a:t>
                </a:r>
                <a14:m>
                  <m:oMath xmlns:m="http://schemas.openxmlformats.org/officeDocument/2006/math">
                    <m:r>
                      <a:rPr kumimoji="0" 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12mm/200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930" y="1428417"/>
                <a:ext cx="6957849" cy="3000821"/>
              </a:xfrm>
              <a:prstGeom prst="rect">
                <a:avLst/>
              </a:prstGeom>
              <a:blipFill>
                <a:blip r:embed="rId2"/>
                <a:stretch>
                  <a:fillRect l="-701" b="-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532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966951" y="588860"/>
                <a:ext cx="7977351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0000"/>
                  </a:buClr>
                  <a:buSzPts val="1200"/>
                  <a:buFont typeface="Wingdings" panose="05000000000000000000" pitchFamily="2" charset="2"/>
                  <a:buChar char=""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Flexural design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: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R="0" lvl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b="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For vertical steel( longitudinal</a:t>
                </a:r>
                <a:r>
                  <a:rPr kumimoji="0" lang="en-US" b="0" i="0" u="sng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L=0.0025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area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of vertical steel = 0.0025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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h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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Lw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0.0025*400*4300=4300</a:t>
                </a:r>
                <a14:m>
                  <m:oMath xmlns:m="http://schemas.openxmlformats.org/officeDocument/2006/math">
                    <m:r>
                      <a:rPr kumimoji="0" 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951" y="588860"/>
                <a:ext cx="7977351" cy="1754326"/>
              </a:xfrm>
              <a:prstGeom prst="rect">
                <a:avLst/>
              </a:prstGeom>
              <a:blipFill>
                <a:blip r:embed="rId2"/>
                <a:stretch>
                  <a:fillRect l="-688" b="-2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/>
          <p:nvPr/>
        </p:nvPicPr>
        <p:blipFill rotWithShape="1">
          <a:blip r:embed="rId3"/>
          <a:srcRect r="13307" b="48868"/>
          <a:stretch/>
        </p:blipFill>
        <p:spPr bwMode="auto">
          <a:xfrm>
            <a:off x="5814849" y="2753719"/>
            <a:ext cx="5683469" cy="1208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893379" y="2311963"/>
                <a:ext cx="6999889" cy="38318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Spacing of </a:t>
                </a: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vertical steel reinforcement , smallest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of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lw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/3 = 4300/3=1433.3mm 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3h =1200mm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450 mm 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Then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Smax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450mm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for each layer =4300/2=2150 mm2 along </a:t>
                </a: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for the wall, 3.34m.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As/m=2150/4.3=500mm2/m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Spacing=1000*113/500=226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200mm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</a:t>
                </a:r>
                <a14:m>
                  <m:oMath xmlns:m="http://schemas.openxmlformats.org/officeDocument/2006/math">
                    <m:r>
                      <a:rPr kumimoji="0" 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12mm/200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379" y="2311963"/>
                <a:ext cx="6999889" cy="3831818"/>
              </a:xfrm>
              <a:prstGeom prst="rect">
                <a:avLst/>
              </a:prstGeom>
              <a:blipFill>
                <a:blip r:embed="rId4"/>
                <a:stretch>
                  <a:fillRect l="-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35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3205"/>
          <a:stretch/>
        </p:blipFill>
        <p:spPr bwMode="auto">
          <a:xfrm>
            <a:off x="6552544" y="483476"/>
            <a:ext cx="5261084" cy="2963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056642"/>
              </p:ext>
            </p:extLst>
          </p:nvPr>
        </p:nvGraphicFramePr>
        <p:xfrm>
          <a:off x="6442512" y="3224046"/>
          <a:ext cx="5339585" cy="2998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556800" y="5182562"/>
                <a:ext cx="4390946" cy="4633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</a:t>
                </a:r>
                <a:r>
                  <a:rPr kumimoji="0" lang="en-US" sz="18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22929.87 KN. &gt; 2538.2592 KN →OK.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800" y="5182562"/>
                <a:ext cx="4390946" cy="463397"/>
              </a:xfrm>
              <a:prstGeom prst="rect">
                <a:avLst/>
              </a:prstGeom>
              <a:blipFill>
                <a:blip r:embed="rId4"/>
                <a:stretch>
                  <a:fillRect r="-277"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472965" y="2273651"/>
                <a:ext cx="6589987" cy="27238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1/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1/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nx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+ 1/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baseline="-250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ny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1/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(0.85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fc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Ag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As</m:t>
                        </m:r>
                      </m:e>
                    </m:d>
                    <m: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fy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As</m:t>
                    </m:r>
                    <m:r>
                      <a:rPr lang="en-US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0.65*0.8*(0.85*35*(1-0.0025)*4300*400 + 0.0025*400*4300*420) = 27480.999 </a:t>
                </a: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</a:p>
              <a:p>
                <a:pPr>
                  <a:lnSpc>
                    <a:spcPct val="150000"/>
                  </a:lnSpc>
                </a:pPr>
                <a:endParaRPr lang="en-US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interaction diagrams will be developed using the indicated current area of steel in order to determine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nx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ny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65" y="2273651"/>
                <a:ext cx="6589987" cy="2723823"/>
              </a:xfrm>
              <a:prstGeom prst="rect">
                <a:avLst/>
              </a:prstGeom>
              <a:blipFill>
                <a:blip r:embed="rId5"/>
                <a:stretch>
                  <a:fillRect l="-833" b="-26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25518" y="854757"/>
            <a:ext cx="6096000" cy="12943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P= 2538.2592KN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M3=1154.39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Kn.m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M2 =88.33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KN.m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63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2869" y="1025331"/>
            <a:ext cx="44248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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Boundary element check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Stress method: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If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compressive stresses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&gt; 0.2fc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stress is to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 calculated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factored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forces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limit of stress =0.2Fc =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0.2*35=7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Stress=4.6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Mpa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Error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 Stress =4.91-4.6/4.6=6.7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%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l="31216" t="22880" r="35929" b="32142"/>
          <a:stretch/>
        </p:blipFill>
        <p:spPr bwMode="auto">
          <a:xfrm>
            <a:off x="5928750" y="633248"/>
            <a:ext cx="4749800" cy="3657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62904" y="4649602"/>
            <a:ext cx="5943600" cy="1300480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5433848" y="5528441"/>
            <a:ext cx="5854262" cy="178676"/>
          </a:xfrm>
          <a:prstGeom prst="fra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72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177158" y="1123272"/>
                <a:ext cx="7062952" cy="4884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"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design and verification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will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be done on “full model”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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Design basis will be strip based.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Flexural design: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As, min 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b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d</m:t>
                    </m:r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strips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 =1000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mm, cover =40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mm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d= 210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As, min =0.0018*1000*210 = 378 mm2/m (4Ø12)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a</m:t>
                    </m:r>
                    <m: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As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min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fy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0.85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fc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b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4*113*420/0.85*24*1000=9.3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Mn</m:t>
                    </m:r>
                    <m: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=∅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fy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As</m:t>
                    </m:r>
                    <m: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d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=0.9*420*4*113*(210-9.3/2) =35.1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KN.m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Assume Top mesh: 1Ø16/100 mm and Bottom mesh: 1Ø16/100mm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158" y="1123272"/>
                <a:ext cx="7062952" cy="4884158"/>
              </a:xfrm>
              <a:prstGeom prst="rect">
                <a:avLst/>
              </a:prstGeom>
              <a:blipFill>
                <a:blip r:embed="rId2"/>
                <a:stretch>
                  <a:fillRect l="-690" b="-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185209" y="763892"/>
            <a:ext cx="2506071" cy="47705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 sz="2500" dirty="0"/>
              <a:t>5.4 Design of Slab</a:t>
            </a:r>
          </a:p>
        </p:txBody>
      </p:sp>
    </p:spTree>
    <p:extLst>
      <p:ext uri="{BB962C8B-B14F-4D97-AF65-F5344CB8AC3E}">
        <p14:creationId xmlns:p14="http://schemas.microsoft.com/office/powerpoint/2010/main" val="309298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0827" y="1148906"/>
            <a:ext cx="699988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"/>
            </a:pPr>
            <a:r>
              <a:rPr lang="en-US" dirty="0" smtClean="0">
                <a:latin typeface="Times New Roman" panose="02020603050405020304" pitchFamily="18" charset="0"/>
              </a:rPr>
              <a:t>use </a:t>
            </a:r>
            <a:r>
              <a:rPr lang="en-US" dirty="0">
                <a:latin typeface="Times New Roman" panose="02020603050405020304" pitchFamily="18" charset="0"/>
              </a:rPr>
              <a:t>mat foundation</a:t>
            </a:r>
            <a:endParaRPr lang="en-US" dirty="0"/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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thickness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be 1 meter</a:t>
            </a:r>
            <a:endParaRPr lang="en-US" dirty="0"/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"/>
            </a:pPr>
            <a:r>
              <a:rPr lang="en-US" dirty="0">
                <a:latin typeface="Times New Roman" panose="02020603050405020304" pitchFamily="18" charset="0"/>
              </a:rPr>
              <a:t>The type of mat </a:t>
            </a:r>
            <a:r>
              <a:rPr lang="en-US" dirty="0" smtClean="0">
                <a:latin typeface="Times New Roman" panose="02020603050405020304" pitchFamily="18" charset="0"/>
              </a:rPr>
              <a:t>is </a:t>
            </a:r>
            <a:r>
              <a:rPr lang="en-US" dirty="0">
                <a:latin typeface="Times New Roman" panose="02020603050405020304" pitchFamily="18" charset="0"/>
              </a:rPr>
              <a:t>Flat plate mat, with area = 1431.61 m2.</a:t>
            </a:r>
            <a:endParaRPr lang="en-US" dirty="0"/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"/>
            </a:pPr>
            <a:r>
              <a:rPr lang="en-US" dirty="0" smtClean="0">
                <a:latin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</a:rPr>
              <a:t>f’c</a:t>
            </a:r>
            <a:r>
              <a:rPr lang="en-US" dirty="0">
                <a:latin typeface="Times New Roman" panose="02020603050405020304" pitchFamily="18" charset="0"/>
              </a:rPr>
              <a:t>) for the mat is 35 </a:t>
            </a:r>
            <a:r>
              <a:rPr lang="en-US" dirty="0" err="1" smtClean="0">
                <a:latin typeface="Times New Roman" panose="02020603050405020304" pitchFamily="18" charset="0"/>
              </a:rPr>
              <a:t>Mpa</a:t>
            </a:r>
            <a:endParaRPr lang="en-US" dirty="0" smtClean="0">
              <a:latin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Wingdings" panose="05000000000000000000" pitchFamily="2" charset="2"/>
              <a:buChar char="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spring with stiffness =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*100= 225*100=22500 KN/m2</a:t>
            </a:r>
            <a:endParaRPr lang="en-US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841499" y="3297621"/>
            <a:ext cx="4241800" cy="27432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 rotWithShape="1">
          <a:blip r:embed="rId3"/>
          <a:srcRect l="42274" t="20072" r="19829" b="19951"/>
          <a:stretch/>
        </p:blipFill>
        <p:spPr bwMode="auto">
          <a:xfrm>
            <a:off x="7073462" y="1326930"/>
            <a:ext cx="4628941" cy="42120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948217" y="789237"/>
            <a:ext cx="2601994" cy="5078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5.5 Design of Foundation.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1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0000" y="700831"/>
            <a:ext cx="3132589" cy="504625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Checks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mat foundation </a:t>
            </a:r>
            <a:endParaRPr lang="en-US" sz="2000" b="1" i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32497" y="799550"/>
            <a:ext cx="2236510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Check on pressure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86716" y="1283223"/>
            <a:ext cx="402706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buSzPts val="1200"/>
              <a:buFont typeface="Wingdings" panose="05000000000000000000" pitchFamily="2" charset="2"/>
              <a:buChar char=""/>
            </a:pPr>
            <a:r>
              <a:rPr lang="en-US" dirty="0">
                <a:latin typeface="Times New Roman" panose="02020603050405020304" pitchFamily="18" charset="0"/>
              </a:rPr>
              <a:t>pressure under the mat is less than </a:t>
            </a:r>
            <a:r>
              <a:rPr lang="en-US" dirty="0" err="1">
                <a:latin typeface="Times New Roman" panose="02020603050405020304" pitchFamily="18" charset="0"/>
              </a:rPr>
              <a:t>q</a:t>
            </a:r>
            <a:r>
              <a:rPr lang="en-US" baseline="-25000" dirty="0" err="1">
                <a:latin typeface="Times New Roman" panose="02020603050405020304" pitchFamily="18" charset="0"/>
              </a:rPr>
              <a:t>all</a:t>
            </a:r>
            <a:endParaRPr lang="en-US" dirty="0">
              <a:effectLst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51081" y="2008679"/>
            <a:ext cx="7207622" cy="367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7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103586" y="1088493"/>
                <a:ext cx="6096000" cy="146976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Shear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capacity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ØV</a:t>
                </a:r>
                <a:r>
                  <a:rPr lang="en-US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0.75*(1/6)*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𝑓𝑐</m:t>
                        </m:r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*b*d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Where fc=35 MPa, take cover 100 mm so d=900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=0.75*(1/6)*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35</m:t>
                        </m:r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*1000*900=665.55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kN.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586" y="1088493"/>
                <a:ext cx="6096000" cy="1469761"/>
              </a:xfrm>
              <a:prstGeom prst="rect">
                <a:avLst/>
              </a:prstGeom>
              <a:blipFill>
                <a:blip r:embed="rId2"/>
                <a:stretch>
                  <a:fillRect l="-800" b="-1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141304" y="631582"/>
            <a:ext cx="2730235" cy="4633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Check wide beam shear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2260" t="29186" r="26774" b="6536"/>
          <a:stretch/>
        </p:blipFill>
        <p:spPr bwMode="auto">
          <a:xfrm>
            <a:off x="1065542" y="2494082"/>
            <a:ext cx="7216611" cy="38541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43035" y="2915279"/>
            <a:ext cx="582211" cy="36933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V13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145519" y="3600412"/>
            <a:ext cx="3457902" cy="92333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Not that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V13,V23 &lt; Shear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capacity 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 =1m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is adequate for the mat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05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0628" y="1478596"/>
            <a:ext cx="184731" cy="336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20441" y="3412499"/>
            <a:ext cx="2557269" cy="33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45929" y="572091"/>
            <a:ext cx="6329514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1.4 Philosophy </a:t>
            </a:r>
            <a:r>
              <a:rPr lang="en-US" sz="25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of analysis and </a:t>
            </a:r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design</a:t>
            </a:r>
            <a:endParaRPr lang="en-US" sz="25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50" y="1157386"/>
            <a:ext cx="6133108" cy="159119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45515" y="2917735"/>
            <a:ext cx="5554068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5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1.5 Codes and </a:t>
            </a:r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Standards</a:t>
            </a:r>
            <a:endParaRPr lang="en-US" sz="2500" dirty="0"/>
          </a:p>
        </p:txBody>
      </p:sp>
      <p:sp>
        <p:nvSpPr>
          <p:cNvPr id="16" name="Rectangle 15"/>
          <p:cNvSpPr/>
          <p:nvPr/>
        </p:nvSpPr>
        <p:spPr>
          <a:xfrm>
            <a:off x="1141629" y="3375374"/>
            <a:ext cx="35397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SzPts val="1200"/>
              <a:buFont typeface="Wingdings" panose="05000000000000000000" pitchFamily="2" charset="2"/>
              <a:buChar char="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ACI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318-14 </a:t>
            </a:r>
          </a:p>
          <a:p>
            <a:pPr marL="342900" lvl="0" indent="-342900">
              <a:lnSpc>
                <a:spcPct val="150000"/>
              </a:lnSpc>
              <a:buSzPts val="1200"/>
              <a:buFont typeface="Wingdings" panose="05000000000000000000" pitchFamily="2" charset="2"/>
              <a:buChar char="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ASCE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7-10 </a:t>
            </a:r>
            <a:endParaRPr lang="en-US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200"/>
              <a:buFont typeface="Wingdings" panose="05000000000000000000" pitchFamily="2" charset="2"/>
              <a:buChar char="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IBC2012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01306" y="4913577"/>
            <a:ext cx="3708066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1.6 </a:t>
            </a:r>
            <a:r>
              <a:rPr lang="en-US" sz="25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Computer programs</a:t>
            </a:r>
            <a:endParaRPr lang="en-US" sz="2500" dirty="0"/>
          </a:p>
        </p:txBody>
      </p:sp>
      <p:sp>
        <p:nvSpPr>
          <p:cNvPr id="19" name="Rectangle 18"/>
          <p:cNvSpPr/>
          <p:nvPr/>
        </p:nvSpPr>
        <p:spPr>
          <a:xfrm>
            <a:off x="1155589" y="5380672"/>
            <a:ext cx="96681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50000"/>
              </a:lnSpc>
              <a:buClr>
                <a:srgbClr val="2E74B5"/>
              </a:buClr>
              <a:buSzPts val="1200"/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 2016 </a:t>
            </a:r>
            <a:endParaRPr lang="en-US" sz="20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buClr>
                <a:srgbClr val="2E74B5"/>
              </a:buClr>
              <a:buSzPts val="1200"/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AutoCAD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3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8387" y="1855697"/>
            <a:ext cx="6096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thickness of mat foundation is adequate for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punching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03582" y="1083527"/>
            <a:ext cx="1947969" cy="4633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Punching shear 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24304" y="3222043"/>
            <a:ext cx="6096000" cy="8788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baseline="-25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s,min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0.0018bh = 0.0018*1000*1000 = 1800 mm2/m 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→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use 1Ø16/100mm top and bottom.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1754" y="2607526"/>
            <a:ext cx="1903085" cy="5078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Flexural design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0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946" y="652603"/>
            <a:ext cx="2140330" cy="5078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5.6 Design of Stairs.</a:t>
            </a:r>
            <a:endParaRPr lang="en-US" b="1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t="9005" b="3505"/>
          <a:stretch/>
        </p:blipFill>
        <p:spPr bwMode="auto">
          <a:xfrm>
            <a:off x="6616579" y="667254"/>
            <a:ext cx="4571365" cy="23914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924911" y="1287858"/>
            <a:ext cx="5171089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US" sz="1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</a:t>
            </a:r>
            <a:r>
              <a:rPr lang="en-US" sz="15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flight</a:t>
            </a:r>
            <a:r>
              <a:rPr lang="en-US" sz="1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spcBef>
                <a:spcPts val="200"/>
              </a:spcBef>
            </a:pPr>
            <a:r>
              <a:rPr lang="en-US" sz="1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500" b="1" dirty="0">
              <a:solidFill>
                <a:srgbClr val="1F4D7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marR="0" lvl="0" indent="-171450" algn="justLow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Preliminary dimensions</a:t>
            </a:r>
          </a:p>
          <a:p>
            <a:pPr algn="justLow">
              <a:spcAft>
                <a:spcPts val="600"/>
              </a:spcAft>
            </a:pP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length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flight =3.3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endParaRPr lang="en-US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Low">
              <a:spcAft>
                <a:spcPts val="600"/>
              </a:spcAft>
            </a:pP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of flight = L/20=3.3/20 =0.165 m, try 0.16 m</a:t>
            </a:r>
            <a:endParaRPr lang="en-US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Low">
              <a:spcAft>
                <a:spcPts val="600"/>
              </a:spcAft>
            </a:pP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rise of stair =16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cm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run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30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cm</a:t>
            </a:r>
            <a:endParaRPr lang="en-US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5723" y="3094719"/>
            <a:ext cx="6096000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justLow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"/>
            </a:pP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Loads on stair</a:t>
            </a:r>
            <a:endParaRPr lang="en-US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Low">
              <a:spcBef>
                <a:spcPts val="0"/>
              </a:spcBef>
              <a:spcAft>
                <a:spcPts val="1000"/>
              </a:spcAft>
            </a:pP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1-Dead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</a:t>
            </a:r>
            <a:endParaRPr lang="en-US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Low">
              <a:spcAft>
                <a:spcPts val="600"/>
              </a:spcAft>
            </a:pP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Slab = 0.16 x 25 = 4. KN/m2</a:t>
            </a:r>
            <a:endParaRPr lang="en-US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Low">
              <a:spcAft>
                <a:spcPts val="600"/>
              </a:spcAft>
            </a:pP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Stairs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(forming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triangle shape) = ½ x 0.16 x 0.30 x 25/1m = 0.6 KN/m2 </a:t>
            </a:r>
            <a:endParaRPr lang="en-US" sz="15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Low">
              <a:spcAft>
                <a:spcPts val="600"/>
              </a:spcAft>
            </a:pP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 Super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imposed dead load </a:t>
            </a:r>
            <a:endParaRPr lang="en-US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Low">
              <a:spcAft>
                <a:spcPts val="1000"/>
              </a:spcAft>
            </a:pP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 SD = Thickness of layer *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γ =2.2 K/m2</a:t>
            </a:r>
          </a:p>
          <a:p>
            <a:pPr lvl="0" algn="justLow">
              <a:spcAft>
                <a:spcPts val="1000"/>
              </a:spcAft>
            </a:pP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3- Live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 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marR="0" algn="justLow">
              <a:spcBef>
                <a:spcPts val="0"/>
              </a:spcBef>
              <a:spcAft>
                <a:spcPts val="600"/>
              </a:spcAft>
            </a:pP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corridors and stairs, live load = 4.79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KN/m2 take it 5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KN/m2</a:t>
            </a:r>
            <a:endParaRPr lang="en-US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8123958"/>
                  </p:ext>
                </p:extLst>
              </p:nvPr>
            </p:nvGraphicFramePr>
            <p:xfrm>
              <a:off x="6199210" y="4375670"/>
              <a:ext cx="5090795" cy="1447800"/>
            </p:xfrm>
            <a:graphic>
              <a:graphicData uri="http://schemas.openxmlformats.org/drawingml/2006/table">
                <a:tbl>
                  <a:tblPr firstRow="1" firstCol="1" bandRow="1">
                    <a:tableStyleId>{912C8C85-51F0-491E-9774-3900AFEF0FD7}</a:tableStyleId>
                  </a:tblPr>
                  <a:tblGrid>
                    <a:gridCol w="1314450">
                      <a:extLst>
                        <a:ext uri="{9D8B030D-6E8A-4147-A177-3AD203B41FA5}">
                          <a16:colId xmlns:a16="http://schemas.microsoft.com/office/drawing/2014/main" val="1699675015"/>
                        </a:ext>
                      </a:extLst>
                    </a:gridCol>
                    <a:gridCol w="1428750">
                      <a:extLst>
                        <a:ext uri="{9D8B030D-6E8A-4147-A177-3AD203B41FA5}">
                          <a16:colId xmlns:a16="http://schemas.microsoft.com/office/drawing/2014/main" val="2116711573"/>
                        </a:ext>
                      </a:extLst>
                    </a:gridCol>
                    <a:gridCol w="993140">
                      <a:extLst>
                        <a:ext uri="{9D8B030D-6E8A-4147-A177-3AD203B41FA5}">
                          <a16:colId xmlns:a16="http://schemas.microsoft.com/office/drawing/2014/main" val="2329606565"/>
                        </a:ext>
                      </a:extLst>
                    </a:gridCol>
                    <a:gridCol w="1354455">
                      <a:extLst>
                        <a:ext uri="{9D8B030D-6E8A-4147-A177-3AD203B41FA5}">
                          <a16:colId xmlns:a16="http://schemas.microsoft.com/office/drawing/2014/main" val="4163344908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Layer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Thickness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𝜸</m:t>
                                </m:r>
                              </m:oMath>
                            </m:oMathPara>
                          </a14:m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Load SD(KN/m2)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69982533"/>
                      </a:ext>
                    </a:extLst>
                  </a:tr>
                  <a:tr h="26797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Sand layer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 mm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15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0.45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5535362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Cement mortar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 mm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1907673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Tiles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 mm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1.35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6921538"/>
                      </a:ext>
                    </a:extLst>
                  </a:tr>
                  <a:tr h="199390"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sum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2.2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676767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8123958"/>
                  </p:ext>
                </p:extLst>
              </p:nvPr>
            </p:nvGraphicFramePr>
            <p:xfrm>
              <a:off x="6199210" y="4375670"/>
              <a:ext cx="5090795" cy="1362394"/>
            </p:xfrm>
            <a:graphic>
              <a:graphicData uri="http://schemas.openxmlformats.org/drawingml/2006/table">
                <a:tbl>
                  <a:tblPr firstRow="1" firstCol="1" bandRow="1">
                    <a:tableStyleId>{912C8C85-51F0-491E-9774-3900AFEF0FD7}</a:tableStyleId>
                  </a:tblPr>
                  <a:tblGrid>
                    <a:gridCol w="1314450">
                      <a:extLst>
                        <a:ext uri="{9D8B030D-6E8A-4147-A177-3AD203B41FA5}">
                          <a16:colId xmlns:a16="http://schemas.microsoft.com/office/drawing/2014/main" val="1699675015"/>
                        </a:ext>
                      </a:extLst>
                    </a:gridCol>
                    <a:gridCol w="1428750">
                      <a:extLst>
                        <a:ext uri="{9D8B030D-6E8A-4147-A177-3AD203B41FA5}">
                          <a16:colId xmlns:a16="http://schemas.microsoft.com/office/drawing/2014/main" val="2116711573"/>
                        </a:ext>
                      </a:extLst>
                    </a:gridCol>
                    <a:gridCol w="993140">
                      <a:extLst>
                        <a:ext uri="{9D8B030D-6E8A-4147-A177-3AD203B41FA5}">
                          <a16:colId xmlns:a16="http://schemas.microsoft.com/office/drawing/2014/main" val="2329606565"/>
                        </a:ext>
                      </a:extLst>
                    </a:gridCol>
                    <a:gridCol w="1354455">
                      <a:extLst>
                        <a:ext uri="{9D8B030D-6E8A-4147-A177-3AD203B41FA5}">
                          <a16:colId xmlns:a16="http://schemas.microsoft.com/office/drawing/2014/main" val="4163344908"/>
                        </a:ext>
                      </a:extLst>
                    </a:gridCol>
                  </a:tblGrid>
                  <a:tr h="35052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Layer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Thickness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7301" t="-1724" r="-138037" b="-3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Load SD(KN/m2)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0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69982533"/>
                      </a:ext>
                    </a:extLst>
                  </a:tr>
                  <a:tr h="26797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Sand layer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 mm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15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0.45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55353629"/>
                      </a:ext>
                    </a:extLst>
                  </a:tr>
                  <a:tr h="24796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Cement mortar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 mm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19076737"/>
                      </a:ext>
                    </a:extLst>
                  </a:tr>
                  <a:tr h="24796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Tiles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 mm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1.35</a:t>
                          </a:r>
                          <a:endParaRPr lang="en-US" sz="110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6921538"/>
                      </a:ext>
                    </a:extLst>
                  </a:tr>
                  <a:tr h="247968"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sum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2.2</a:t>
                          </a:r>
                          <a:endParaRPr lang="en-US" sz="1100" dirty="0">
                            <a:solidFill>
                              <a:srgbClr val="C4591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6767674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6698210" y="2869816"/>
            <a:ext cx="467398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946" y="652603"/>
            <a:ext cx="2140330" cy="5078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5.6 Design of Stairs.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E74B5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00248" y="730810"/>
            <a:ext cx="2469931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966952" y="1256946"/>
                <a:ext cx="8902262" cy="5204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7150" marR="0" algn="justLow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5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Mu = </a:t>
                </a:r>
                <a:r>
                  <a:rPr lang="en-US" sz="15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wu</a:t>
                </a:r>
                <a:r>
                  <a:rPr lang="en-US" sz="15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l</a:t>
                </a:r>
                <a:r>
                  <a:rPr lang="en-US" sz="15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/8 = 16.16 x 3.3</a:t>
                </a:r>
                <a:r>
                  <a:rPr lang="en-US" sz="15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/8 = 21.99 </a:t>
                </a:r>
                <a:r>
                  <a:rPr lang="en-US" sz="15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KN.m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7150" marR="0" algn="justLow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Vu = </a:t>
                </a:r>
                <a:r>
                  <a:rPr lang="en-US" sz="15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wu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l/2 = 16.16 x 3.3 /2 = 26.66 KN.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justLow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"/>
                </a:pPr>
                <a:r>
                  <a:rPr lang="en-US" sz="15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Check shear:</a:t>
                </a:r>
                <a:endParaRPr lang="en-US" sz="1500" u="sng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Low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Taking a cover 2 cm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Low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5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0.75 x 1/6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  <m: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</m:rad>
                    <m:r>
                      <a:rPr lang="en-US" sz="15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x </a:t>
                </a:r>
                <a:r>
                  <a:rPr lang="en-US" sz="15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bw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x d 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Low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5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0.75 x 1/6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24</m:t>
                        </m:r>
                      </m:e>
                    </m:rad>
                    <m:r>
                      <a:rPr lang="en-US" sz="15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x 1000 x 140 = 85.5 KN &gt; Vu = 26.66 KN, ok.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 algn="justLow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"/>
                </a:pPr>
                <a:r>
                  <a:rPr lang="en-US" sz="15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Flexural design:</a:t>
                </a:r>
                <a:endParaRPr lang="en-US" sz="1500" u="sng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Low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5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As,min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0.0018 </a:t>
                </a:r>
                <a:r>
                  <a:rPr lang="en-US" sz="15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bd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0.0018 x 1000 x 140 = 252 mm2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Low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Mu = 21.99 </a:t>
                </a:r>
                <a:r>
                  <a:rPr lang="en-US" sz="15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kN.m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 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5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0.85 </m:t>
                        </m:r>
                        <m:r>
                          <m:rPr>
                            <m:sty m:val="p"/>
                          </m:rPr>
                          <a:rPr lang="en-US" sz="15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f</m:t>
                        </m:r>
                        <m:r>
                          <a:rPr lang="en-US" sz="15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’</m:t>
                        </m:r>
                        <m:r>
                          <m:rPr>
                            <m:sty m:val="p"/>
                          </m:rPr>
                          <a:rPr lang="en-US" sz="15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</m:t>
                        </m:r>
                      </m:num>
                      <m:den>
                        <m: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𝑓𝑦</m:t>
                        </m:r>
                      </m:den>
                    </m:f>
                    <m:r>
                      <a:rPr lang="en-US" sz="15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(1−</m:t>
                    </m:r>
                    <m:rad>
                      <m:radPr>
                        <m:degHide m:val="on"/>
                        <m:ctrlP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5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15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5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2.61 </m:t>
                            </m:r>
                            <m:r>
                              <a:rPr lang="en-US" sz="15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𝑀𝑢</m:t>
                            </m:r>
                          </m:num>
                          <m:den>
                            <m:r>
                              <a:rPr lang="en-US" sz="15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US" sz="15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15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5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5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15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5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US" sz="15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5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den>
                        </m:f>
                      </m:e>
                    </m:rad>
                    <m:r>
                      <a:rPr lang="en-US" sz="15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0.00305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Low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r>
                  <a:rPr lang="en-US" sz="15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ρ*b*d = 0.00305*140*1000= 427 mm2, use 1Ø12/250 mm.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5750" indent="-285750" algn="justLow">
                  <a:lnSpc>
                    <a:spcPct val="15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v"/>
                </a:pPr>
                <a:r>
                  <a:rPr lang="en-US" dirty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Use 1Ø12/250 mm in longitudinal direction and 1Ø10/300 mm in transverse direction</a:t>
                </a:r>
                <a:r>
                  <a:rPr lang="en-US" sz="15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endParaRPr lang="en-US" sz="1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952" y="1256946"/>
                <a:ext cx="8902262" cy="5204886"/>
              </a:xfrm>
              <a:prstGeom prst="rect">
                <a:avLst/>
              </a:prstGeom>
              <a:blipFill>
                <a:blip r:embed="rId2"/>
                <a:stretch>
                  <a:fillRect l="-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395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2055" y="767751"/>
            <a:ext cx="6096000" cy="1259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v"/>
            </a:pPr>
            <a:r>
              <a:rPr lang="en-US" sz="15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of landing: </a:t>
            </a:r>
            <a:endParaRPr lang="en-US" sz="1500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>
              <a:lnSpc>
                <a:spcPct val="150000"/>
              </a:lnSpc>
              <a:spcAft>
                <a:spcPts val="1000"/>
              </a:spcAft>
            </a:pP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length of landing =3 m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Thickness 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landing 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L/20=3/20 =0.15 m, try 0.16 m</a:t>
            </a:r>
            <a:endParaRPr lang="en-US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2056" y="2085043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Loads on stair:</a:t>
            </a:r>
            <a:endParaRPr lang="en-US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1- Dead load</a:t>
            </a:r>
            <a:r>
              <a:rPr lang="en-US" sz="15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0.16 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x 25 = 4 KN/m2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2- SD 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will be as same for the flight  </a:t>
            </a:r>
            <a:endParaRPr lang="en-US" sz="15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3- </a:t>
            </a: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Live 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load= 5 KN/m2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Wu </a:t>
            </a: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 (4+2.2) + 1.6 (5) = 15.44 KN/m2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Reaction from flight =16.16*3.3/2 per 1m=26.664 KN/m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5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Total load on landing =15.44+ 26.664 = 42.104 KN/m</a:t>
            </a:r>
            <a:endParaRPr lang="en-US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310477" y="1523836"/>
            <a:ext cx="4552950" cy="18764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61544" y="4743584"/>
            <a:ext cx="9049408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Use 1Ø16/200 mm in longitudinal direction and 1Ø10/300 mm in transverse direction.</a:t>
            </a:r>
            <a:endParaRPr lang="en-US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8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thank you :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56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7255" y="551068"/>
            <a:ext cx="5987356" cy="4770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1.7 </a:t>
            </a:r>
            <a:r>
              <a:rPr lang="en-US" sz="25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Seismicity of site and </a:t>
            </a:r>
            <a:r>
              <a:rPr lang="en-US" sz="25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Schoolbook" panose="02040604050505020304"/>
              </a:rPr>
              <a:t>structure</a:t>
            </a:r>
            <a:endParaRPr lang="en-US" sz="2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649" y="2599192"/>
            <a:ext cx="9044414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138" y="1119663"/>
            <a:ext cx="9909755" cy="457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129820" y="1636251"/>
                <a:ext cx="4981428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𝜎</m:t>
                    </m:r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𝑎𝑙𝑙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225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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Su 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=225/2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=112.5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820" y="1636251"/>
                <a:ext cx="4981428" cy="553998"/>
              </a:xfrm>
              <a:prstGeom prst="rect">
                <a:avLst/>
              </a:prstGeom>
              <a:blipFill>
                <a:blip r:embed="rId4"/>
                <a:stretch>
                  <a:fillRect b="-8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ame 7"/>
          <p:cNvSpPr/>
          <p:nvPr/>
        </p:nvSpPr>
        <p:spPr>
          <a:xfrm>
            <a:off x="1008993" y="3615559"/>
            <a:ext cx="3205655" cy="262758"/>
          </a:xfrm>
          <a:prstGeom prst="fra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70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4">
      <a:dk1>
        <a:sysClr val="windowText" lastClr="000000"/>
      </a:dk1>
      <a:lt1>
        <a:sysClr val="window" lastClr="FFFFFF"/>
      </a:lt1>
      <a:dk2>
        <a:srgbClr val="736059"/>
      </a:dk2>
      <a:lt2>
        <a:srgbClr val="FFFFFF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1_Savon">
  <a:themeElements>
    <a:clrScheme name="Custom 4">
      <a:dk1>
        <a:sysClr val="windowText" lastClr="000000"/>
      </a:dk1>
      <a:lt1>
        <a:sysClr val="window" lastClr="FFFFFF"/>
      </a:lt1>
      <a:dk2>
        <a:srgbClr val="736059"/>
      </a:dk2>
      <a:lt2>
        <a:srgbClr val="FFFFFF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3723</TotalTime>
  <Words>4073</Words>
  <Application>Microsoft Office PowerPoint</Application>
  <PresentationFormat>Widescreen</PresentationFormat>
  <Paragraphs>1498</Paragraphs>
  <Slides>84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84</vt:i4>
      </vt:variant>
    </vt:vector>
  </HeadingPairs>
  <TitlesOfParts>
    <vt:vector size="98" baseType="lpstr">
      <vt:lpstr>Malgun Gothic</vt:lpstr>
      <vt:lpstr>Arial</vt:lpstr>
      <vt:lpstr>Calibri</vt:lpstr>
      <vt:lpstr>Calibri Light</vt:lpstr>
      <vt:lpstr>Cambria Math</vt:lpstr>
      <vt:lpstr>Century Schoolbook</vt:lpstr>
      <vt:lpstr>Garamond</vt:lpstr>
      <vt:lpstr>Symbol</vt:lpstr>
      <vt:lpstr>Tahoma</vt:lpstr>
      <vt:lpstr>Times New Roman</vt:lpstr>
      <vt:lpstr>Trebuchet MS</vt:lpstr>
      <vt:lpstr>Wingdings</vt:lpstr>
      <vt:lpstr>Savon</vt:lpstr>
      <vt:lpstr>1_Savon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250</cp:revision>
  <dcterms:created xsi:type="dcterms:W3CDTF">2019-05-14T09:26:01Z</dcterms:created>
  <dcterms:modified xsi:type="dcterms:W3CDTF">2019-12-28T22:20:31Z</dcterms:modified>
</cp:coreProperties>
</file>