
<file path=[Content_Types].xml><?xml version="1.0" encoding="utf-8"?>
<Types xmlns="http://schemas.openxmlformats.org/package/2006/content-types">
  <Default ContentType="application/x-fontdata" Extension="fntdata"/>
  <Default ContentType="image/gif" Extension="gif"/>
  <Default ContentType="image/jpeg" Extension="jpeg"/>
  <Default ContentType="video/mp4" Extension="mp4"/>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Lst>
  <p:sldSz cx="18288000" cy="10287000"/>
  <p:notesSz cx="6858000" cy="9144000"/>
  <p:embeddedFontLst>
    <p:embeddedFont>
      <p:font typeface="29LT Riwaya Informal" charset="1" panose="00000500000000000000"/>
      <p:regular r:id="rId60"/>
    </p:embeddedFont>
    <p:embeddedFont>
      <p:font typeface="Arbutus Slab" charset="1" panose="02000000000000000000"/>
      <p:regular r:id="rId61"/>
    </p:embeddedFont>
    <p:embeddedFont>
      <p:font typeface="Barlow Bold" charset="1" panose="00000800000000000000"/>
      <p:regular r:id="rId62"/>
    </p:embeddedFont>
    <p:embeddedFont>
      <p:font typeface="Barlow" charset="1" panose="00000500000000000000"/>
      <p:regular r:id="rId6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fonts/font60.fntdata" Type="http://schemas.openxmlformats.org/officeDocument/2006/relationships/font"/><Relationship Id="rId61" Target="fonts/font61.fntdata" Type="http://schemas.openxmlformats.org/officeDocument/2006/relationships/font"/><Relationship Id="rId62" Target="fonts/font62.fntdata" Type="http://schemas.openxmlformats.org/officeDocument/2006/relationships/font"/><Relationship Id="rId63" Target="fonts/font63.fntdata" Type="http://schemas.openxmlformats.org/officeDocument/2006/relationships/font"/><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6.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7.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8.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9.png" Type="http://schemas.openxmlformats.org/officeDocument/2006/relationships/image"/><Relationship Id="rId4" Target="../media/image30.png" Type="http://schemas.openxmlformats.org/officeDocument/2006/relationships/image"/><Relationship Id="rId5" Target="../media/image31.png" Type="http://schemas.openxmlformats.org/officeDocument/2006/relationships/image"/><Relationship Id="rId6" Target="../media/image32.png" Type="http://schemas.openxmlformats.org/officeDocument/2006/relationships/image"/><Relationship Id="rId7" Target="../media/image33.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png" Type="http://schemas.openxmlformats.org/officeDocument/2006/relationships/image"/><Relationship Id="rId4" Target="../media/image6.png" Type="http://schemas.openxmlformats.org/officeDocument/2006/relationships/image"/><Relationship Id="rId5" Target="../media/image7.png" Type="http://schemas.openxmlformats.org/officeDocument/2006/relationships/image"/><Relationship Id="rId6" Target="../media/image34.jpeg" Type="http://schemas.openxmlformats.org/officeDocument/2006/relationships/image"/><Relationship Id="rId7" Target="../media/VAGrW2gsa0c.mp4" Type="http://schemas.openxmlformats.org/officeDocument/2006/relationships/video"/><Relationship Id="rId8" Target="../media/VAGrW2gsa0c.mp4" Type="http://schemas.microsoft.com/office/2007/relationships/media"/></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5.png" Type="http://schemas.openxmlformats.org/officeDocument/2006/relationships/image"/><Relationship Id="rId4" Target="../media/image36.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7.png" Type="http://schemas.openxmlformats.org/officeDocument/2006/relationships/image"/><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8.jpeg" Type="http://schemas.openxmlformats.org/officeDocument/2006/relationships/image"/><Relationship Id="rId4" Target="../media/VAGrW03Zcuo.mp4" Type="http://schemas.openxmlformats.org/officeDocument/2006/relationships/video"/><Relationship Id="rId5" Target="../media/VAGrW03Zcuo.mp4" Type="http://schemas.microsoft.com/office/2007/relationships/media"/></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png" Type="http://schemas.openxmlformats.org/officeDocument/2006/relationships/image"/><Relationship Id="rId4" Target="../media/image6.png" Type="http://schemas.openxmlformats.org/officeDocument/2006/relationships/image"/><Relationship Id="rId5" Target="../media/image7.png" Type="http://schemas.openxmlformats.org/officeDocument/2006/relationships/image"/><Relationship Id="rId6" Target="../media/image39.jpeg" Type="http://schemas.openxmlformats.org/officeDocument/2006/relationships/image"/><Relationship Id="rId7" Target="../media/VAGrZGVpGEk.mp4" Type="http://schemas.openxmlformats.org/officeDocument/2006/relationships/video"/><Relationship Id="rId8" Target="../media/VAGrZGVpGEk.mp4" Type="http://schemas.microsoft.com/office/2007/relationships/media"/></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png" Type="http://schemas.openxmlformats.org/officeDocument/2006/relationships/image"/><Relationship Id="rId4" Target="../media/image6.png" Type="http://schemas.openxmlformats.org/officeDocument/2006/relationships/image"/><Relationship Id="rId5" Target="../media/image7.png" Type="http://schemas.openxmlformats.org/officeDocument/2006/relationships/image"/><Relationship Id="rId6" Target="../media/image40.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41.png" Type="http://schemas.openxmlformats.org/officeDocument/2006/relationships/image"/><Relationship Id="rId4" Target="../media/image42.png" Type="http://schemas.openxmlformats.org/officeDocument/2006/relationships/image"/><Relationship Id="rId5" Target="../media/image43.png" Type="http://schemas.openxmlformats.org/officeDocument/2006/relationships/image"/><Relationship Id="rId6" Target="../media/image44.svg" Type="http://schemas.openxmlformats.org/officeDocument/2006/relationships/image"/><Relationship Id="rId7" Target="../media/image45.png" Type="http://schemas.openxmlformats.org/officeDocument/2006/relationships/image"/><Relationship Id="rId8" Target="../media/image46.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47.png" Type="http://schemas.openxmlformats.org/officeDocument/2006/relationships/image"/><Relationship Id="rId4" Target="../media/image48.png" Type="http://schemas.openxmlformats.org/officeDocument/2006/relationships/image"/><Relationship Id="rId5" Target="../media/image49.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0.jpeg" Type="http://schemas.openxmlformats.org/officeDocument/2006/relationships/image"/><Relationship Id="rId4" Target="../media/VAGrZDZmvXA.mp4" Type="http://schemas.openxmlformats.org/officeDocument/2006/relationships/video"/><Relationship Id="rId5" Target="../media/VAGrZDZmvXA.mp4" Type="http://schemas.microsoft.com/office/2007/relationships/media"/></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1.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2.png" Type="http://schemas.openxmlformats.org/officeDocument/2006/relationships/image"/><Relationship Id="rId4" Target="../media/image53.png" Type="http://schemas.openxmlformats.org/officeDocument/2006/relationships/image"/><Relationship Id="rId5" Target="../media/image54.gif" Type="http://schemas.openxmlformats.org/officeDocument/2006/relationships/image"/><Relationship Id="rId6" Target="../media/image55.jpe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6.jpe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4.gif" Type="http://schemas.openxmlformats.org/officeDocument/2006/relationships/image"/><Relationship Id="rId4" Target="../media/image57.png" Type="http://schemas.openxmlformats.org/officeDocument/2006/relationships/image"/><Relationship Id="rId5" Target="../media/image58.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59.jpeg" Type="http://schemas.openxmlformats.org/officeDocument/2006/relationships/image"/><Relationship Id="rId4" Target="../media/VAGrZCS6RF0.mp4" Type="http://schemas.openxmlformats.org/officeDocument/2006/relationships/video"/><Relationship Id="rId5" Target="../media/VAGrZCS6RF0.mp4" Type="http://schemas.microsoft.com/office/2007/relationships/media"/></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60.jpeg" Type="http://schemas.openxmlformats.org/officeDocument/2006/relationships/image"/><Relationship Id="rId4" Target="../media/VAGrZEwf9iw.mp4" Type="http://schemas.openxmlformats.org/officeDocument/2006/relationships/video"/><Relationship Id="rId5" Target="../media/VAGrZEwf9iw.mp4" Type="http://schemas.microsoft.com/office/2007/relationships/media"/></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61.png" Type="http://schemas.openxmlformats.org/officeDocument/2006/relationships/image"/><Relationship Id="rId4" Target="../media/image62.png" Type="http://schemas.openxmlformats.org/officeDocument/2006/relationships/image"/><Relationship Id="rId5" Target="../media/image63.png" Type="http://schemas.openxmlformats.org/officeDocument/2006/relationships/image"/><Relationship Id="rId6" Target="../media/image43.png" Type="http://schemas.openxmlformats.org/officeDocument/2006/relationships/image"/><Relationship Id="rId7" Target="../media/image44.svg" Type="http://schemas.openxmlformats.org/officeDocument/2006/relationships/image"/><Relationship Id="rId8" Target="../media/image54.gif"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64.png" Type="http://schemas.openxmlformats.org/officeDocument/2006/relationships/image"/><Relationship Id="rId4" Target="../media/image65.png" Type="http://schemas.openxmlformats.org/officeDocument/2006/relationships/image"/><Relationship Id="rId5" Target="../media/image54.gif"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66.png" Type="http://schemas.openxmlformats.org/officeDocument/2006/relationships/image"/><Relationship Id="rId4" Target="../media/image67.png" Type="http://schemas.openxmlformats.org/officeDocument/2006/relationships/image"/><Relationship Id="rId5" Target="../media/image54.gif"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68.png" Type="http://schemas.openxmlformats.org/officeDocument/2006/relationships/image"/><Relationship Id="rId4" Target="../media/image69.png" Type="http://schemas.openxmlformats.org/officeDocument/2006/relationships/image"/><Relationship Id="rId5" Target="../media/image70.gif"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71.png" Type="http://schemas.openxmlformats.org/officeDocument/2006/relationships/image"/><Relationship Id="rId4" Target="../media/image49.png" Type="http://schemas.openxmlformats.org/officeDocument/2006/relationships/image"/><Relationship Id="rId5" Target="../media/image54.gif"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72.png" Type="http://schemas.openxmlformats.org/officeDocument/2006/relationships/image"/><Relationship Id="rId4" Target="../media/image73.png" Type="http://schemas.openxmlformats.org/officeDocument/2006/relationships/image"/><Relationship Id="rId5" Target="../media/image74.png" Type="http://schemas.openxmlformats.org/officeDocument/2006/relationships/image"/><Relationship Id="rId6" Target="../media/image75.jpe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76.png" Type="http://schemas.openxmlformats.org/officeDocument/2006/relationships/image"/><Relationship Id="rId4" Target="../media/image77.png" Type="http://schemas.openxmlformats.org/officeDocument/2006/relationships/image"/><Relationship Id="rId5" Target="../media/image78.pn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79.png" Type="http://schemas.openxmlformats.org/officeDocument/2006/relationships/image"/><Relationship Id="rId4" Target="../media/image80.png" Type="http://schemas.openxmlformats.org/officeDocument/2006/relationships/image"/><Relationship Id="rId5" Target="../media/image81.gif"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82.png" Type="http://schemas.openxmlformats.org/officeDocument/2006/relationships/image"/><Relationship Id="rId4" Target="../media/image83.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84.png" Type="http://schemas.openxmlformats.org/officeDocument/2006/relationships/image"/><Relationship Id="rId4" Target="../media/image85.png" Type="http://schemas.openxmlformats.org/officeDocument/2006/relationships/image"/><Relationship Id="rId5" Target="../media/image86.gif"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87.png" Type="http://schemas.openxmlformats.org/officeDocument/2006/relationships/image"/><Relationship Id="rId4" Target="../media/image88.pn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89.png" Type="http://schemas.openxmlformats.org/officeDocument/2006/relationships/image"/><Relationship Id="rId4" Target="../media/image90.pn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1.png" Type="http://schemas.openxmlformats.org/officeDocument/2006/relationships/image"/><Relationship Id="rId4" Target="../media/image92.pn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3.pn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4.png" Type="http://schemas.openxmlformats.org/officeDocument/2006/relationships/image"/><Relationship Id="rId4" Target="../media/image95.pn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96.jpeg" Type="http://schemas.openxmlformats.org/officeDocument/2006/relationships/image"/><Relationship Id="rId4" Target="../media/image97.jpeg" Type="http://schemas.openxmlformats.org/officeDocument/2006/relationships/image"/><Relationship Id="rId5" Target="../media/image98.jpeg" Type="http://schemas.openxmlformats.org/officeDocument/2006/relationships/image"/><Relationship Id="rId6" Target="../media/image99.jpe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00.jpeg" Type="http://schemas.openxmlformats.org/officeDocument/2006/relationships/image"/><Relationship Id="rId4" Target="../media/image101.jpeg" Type="http://schemas.openxmlformats.org/officeDocument/2006/relationships/image"/><Relationship Id="rId5" Target="../media/image102.jpe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03.jpeg" Type="http://schemas.openxmlformats.org/officeDocument/2006/relationships/image"/><Relationship Id="rId4" Target="../media/image104.jpeg" Type="http://schemas.openxmlformats.org/officeDocument/2006/relationships/image"/><Relationship Id="rId5" Target="../media/image105.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0.pn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06.jpeg" Type="http://schemas.openxmlformats.org/officeDocument/2006/relationships/image"/><Relationship Id="rId4" Target="../media/image107.jpeg" Type="http://schemas.openxmlformats.org/officeDocument/2006/relationships/image"/><Relationship Id="rId5" Target="../media/image108.jpeg" Type="http://schemas.openxmlformats.org/officeDocument/2006/relationships/image"/><Relationship Id="rId6" Target="../media/image109.jpe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1.png" Type="http://schemas.openxmlformats.org/officeDocument/2006/relationships/image"/><Relationship Id="rId4" Target="../media/image12.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3.png" Type="http://schemas.openxmlformats.org/officeDocument/2006/relationships/image"/><Relationship Id="rId4" Target="../media/image14.png" Type="http://schemas.openxmlformats.org/officeDocument/2006/relationships/image"/><Relationship Id="rId5" Target="../media/image15.png" Type="http://schemas.openxmlformats.org/officeDocument/2006/relationships/image"/><Relationship Id="rId6" Target="../media/image16.png" Type="http://schemas.openxmlformats.org/officeDocument/2006/relationships/image"/><Relationship Id="rId7" Target="../media/image17.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8.png" Type="http://schemas.openxmlformats.org/officeDocument/2006/relationships/image"/><Relationship Id="rId4" Target="../media/image19.png" Type="http://schemas.openxmlformats.org/officeDocument/2006/relationships/image"/><Relationship Id="rId5" Target="../media/image20.png" Type="http://schemas.openxmlformats.org/officeDocument/2006/relationships/image"/><Relationship Id="rId6" Target="../media/image21.png" Type="http://schemas.openxmlformats.org/officeDocument/2006/relationships/image"/><Relationship Id="rId7" Target="../media/image22.png" Type="http://schemas.openxmlformats.org/officeDocument/2006/relationships/image"/><Relationship Id="rId8" Target="../media/image23.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4.png" Type="http://schemas.openxmlformats.org/officeDocument/2006/relationships/image"/><Relationship Id="rId4" Target="../media/image25.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TextBox 10" id="10"/>
          <p:cNvSpPr txBox="true"/>
          <p:nvPr/>
        </p:nvSpPr>
        <p:spPr>
          <a:xfrm rot="0">
            <a:off x="5683892" y="5632012"/>
            <a:ext cx="7265543" cy="1888949"/>
          </a:xfrm>
          <a:prstGeom prst="rect">
            <a:avLst/>
          </a:prstGeom>
        </p:spPr>
        <p:txBody>
          <a:bodyPr anchor="t" rtlCol="false" tIns="0" lIns="0" bIns="0" rIns="0">
            <a:spAutoFit/>
          </a:bodyPr>
          <a:lstStyle/>
          <a:p>
            <a:pPr algn="ctr">
              <a:lnSpc>
                <a:spcPts val="5084"/>
              </a:lnSpc>
            </a:pPr>
            <a:r>
              <a:rPr lang="en-US" sz="3631">
                <a:solidFill>
                  <a:srgbClr val="4A7D63"/>
                </a:solidFill>
                <a:latin typeface="29LT Riwaya Informal"/>
                <a:ea typeface="29LT Riwaya Informal"/>
                <a:cs typeface="29LT Riwaya Informal"/>
                <a:sym typeface="29LT Riwaya Informal"/>
              </a:rPr>
              <a:t>Smart Farm</a:t>
            </a:r>
            <a:r>
              <a:rPr lang="en-US" sz="3631">
                <a:solidFill>
                  <a:srgbClr val="4A7D63"/>
                </a:solidFill>
                <a:latin typeface="29LT Riwaya Informal"/>
                <a:ea typeface="29LT Riwaya Informal"/>
                <a:cs typeface="29LT Riwaya Informal"/>
                <a:sym typeface="29LT Riwaya Informal"/>
              </a:rPr>
              <a:t> Management System</a:t>
            </a:r>
          </a:p>
          <a:p>
            <a:pPr algn="ctr">
              <a:lnSpc>
                <a:spcPts val="5084"/>
              </a:lnSpc>
            </a:pPr>
            <a:r>
              <a:rPr lang="en-US" sz="3631">
                <a:solidFill>
                  <a:srgbClr val="4A7D63"/>
                </a:solidFill>
                <a:latin typeface="29LT Riwaya Informal"/>
                <a:ea typeface="29LT Riwaya Informal"/>
                <a:cs typeface="29LT Riwaya Informal"/>
                <a:sym typeface="29LT Riwaya Informal"/>
              </a:rPr>
              <a:t> Presented by: Samaa &amp; Tala</a:t>
            </a:r>
          </a:p>
          <a:p>
            <a:pPr algn="ctr">
              <a:lnSpc>
                <a:spcPts val="5084"/>
              </a:lnSpc>
            </a:pPr>
          </a:p>
        </p:txBody>
      </p:sp>
      <p:sp>
        <p:nvSpPr>
          <p:cNvPr name="TextBox 11" id="11"/>
          <p:cNvSpPr txBox="true"/>
          <p:nvPr/>
        </p:nvSpPr>
        <p:spPr>
          <a:xfrm rot="0">
            <a:off x="1639090" y="2845637"/>
            <a:ext cx="15009820" cy="2627950"/>
          </a:xfrm>
          <a:prstGeom prst="rect">
            <a:avLst/>
          </a:prstGeom>
        </p:spPr>
        <p:txBody>
          <a:bodyPr anchor="t" rtlCol="false" tIns="0" lIns="0" bIns="0" rIns="0">
            <a:spAutoFit/>
          </a:bodyPr>
          <a:lstStyle/>
          <a:p>
            <a:pPr algn="ctr">
              <a:lnSpc>
                <a:spcPts val="21528"/>
              </a:lnSpc>
            </a:pPr>
            <a:r>
              <a:rPr lang="en-US" sz="15377" spc="-307">
                <a:solidFill>
                  <a:srgbClr val="34624B"/>
                </a:solidFill>
                <a:latin typeface="Arbutus Slab"/>
                <a:ea typeface="Arbutus Slab"/>
                <a:cs typeface="Arbutus Slab"/>
                <a:sym typeface="Arbutus Slab"/>
              </a:rPr>
              <a:t>FarmX</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376563" y="1743353"/>
            <a:ext cx="17534874" cy="8037141"/>
          </a:xfrm>
          <a:custGeom>
            <a:avLst/>
            <a:gdLst/>
            <a:ahLst/>
            <a:cxnLst/>
            <a:rect r="r" b="b" t="t" l="l"/>
            <a:pathLst>
              <a:path h="8037141" w="17534874">
                <a:moveTo>
                  <a:pt x="0" y="0"/>
                </a:moveTo>
                <a:lnTo>
                  <a:pt x="17534874" y="0"/>
                </a:lnTo>
                <a:lnTo>
                  <a:pt x="17534874" y="8037141"/>
                </a:lnTo>
                <a:lnTo>
                  <a:pt x="0" y="8037141"/>
                </a:lnTo>
                <a:lnTo>
                  <a:pt x="0" y="0"/>
                </a:lnTo>
                <a:close/>
              </a:path>
            </a:pathLst>
          </a:custGeom>
          <a:blipFill>
            <a:blip r:embed="rId3"/>
            <a:stretch>
              <a:fillRect l="-24713" t="-30538" r="-5030" b="0"/>
            </a:stretch>
          </a:blipFill>
        </p:spPr>
      </p:sp>
      <p:sp>
        <p:nvSpPr>
          <p:cNvPr name="TextBox 4" id="4"/>
          <p:cNvSpPr txBox="true"/>
          <p:nvPr/>
        </p:nvSpPr>
        <p:spPr>
          <a:xfrm rot="0">
            <a:off x="5824702" y="365140"/>
            <a:ext cx="8391217" cy="1193769"/>
          </a:xfrm>
          <a:prstGeom prst="rect">
            <a:avLst/>
          </a:prstGeom>
        </p:spPr>
        <p:txBody>
          <a:bodyPr anchor="t" rtlCol="false" tIns="0" lIns="0" bIns="0" rIns="0">
            <a:spAutoFit/>
          </a:bodyPr>
          <a:lstStyle/>
          <a:p>
            <a:pPr algn="ctr">
              <a:lnSpc>
                <a:spcPts val="9766"/>
              </a:lnSpc>
              <a:spcBef>
                <a:spcPct val="0"/>
              </a:spcBef>
            </a:pPr>
            <a:r>
              <a:rPr lang="en-US" sz="6976">
                <a:solidFill>
                  <a:srgbClr val="34624B"/>
                </a:solidFill>
                <a:latin typeface="29LT Riwaya Informal"/>
                <a:ea typeface="29LT Riwaya Informal"/>
                <a:cs typeface="29LT Riwaya Informal"/>
                <a:sym typeface="29LT Riwaya Informal"/>
              </a:rPr>
              <a:t>Bakend Deployment</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211814" y="2214038"/>
            <a:ext cx="17864372" cy="7239808"/>
          </a:xfrm>
          <a:custGeom>
            <a:avLst/>
            <a:gdLst/>
            <a:ahLst/>
            <a:cxnLst/>
            <a:rect r="r" b="b" t="t" l="l"/>
            <a:pathLst>
              <a:path h="7239808" w="17864372">
                <a:moveTo>
                  <a:pt x="0" y="0"/>
                </a:moveTo>
                <a:lnTo>
                  <a:pt x="17864372" y="0"/>
                </a:lnTo>
                <a:lnTo>
                  <a:pt x="17864372" y="7239808"/>
                </a:lnTo>
                <a:lnTo>
                  <a:pt x="0" y="7239808"/>
                </a:lnTo>
                <a:lnTo>
                  <a:pt x="0" y="0"/>
                </a:lnTo>
                <a:close/>
              </a:path>
            </a:pathLst>
          </a:custGeom>
          <a:blipFill>
            <a:blip r:embed="rId3"/>
            <a:stretch>
              <a:fillRect l="0" t="-30543" r="0" b="-8254"/>
            </a:stretch>
          </a:blipFill>
        </p:spPr>
      </p:sp>
      <p:sp>
        <p:nvSpPr>
          <p:cNvPr name="TextBox 4" id="4"/>
          <p:cNvSpPr txBox="true"/>
          <p:nvPr/>
        </p:nvSpPr>
        <p:spPr>
          <a:xfrm rot="0">
            <a:off x="5533750" y="365140"/>
            <a:ext cx="8492655" cy="1193769"/>
          </a:xfrm>
          <a:prstGeom prst="rect">
            <a:avLst/>
          </a:prstGeom>
        </p:spPr>
        <p:txBody>
          <a:bodyPr anchor="t" rtlCol="false" tIns="0" lIns="0" bIns="0" rIns="0">
            <a:spAutoFit/>
          </a:bodyPr>
          <a:lstStyle/>
          <a:p>
            <a:pPr algn="ctr">
              <a:lnSpc>
                <a:spcPts val="9766"/>
              </a:lnSpc>
              <a:spcBef>
                <a:spcPct val="0"/>
              </a:spcBef>
            </a:pPr>
            <a:r>
              <a:rPr lang="en-US" sz="6976">
                <a:solidFill>
                  <a:srgbClr val="34624B"/>
                </a:solidFill>
                <a:latin typeface="29LT Riwaya Informal"/>
                <a:ea typeface="29LT Riwaya Informal"/>
                <a:cs typeface="29LT Riwaya Informal"/>
                <a:sym typeface="29LT Riwaya Informal"/>
              </a:rPr>
              <a:t>Frontend Deployment</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619435" y="1780136"/>
            <a:ext cx="17358847" cy="9067689"/>
          </a:xfrm>
          <a:custGeom>
            <a:avLst/>
            <a:gdLst/>
            <a:ahLst/>
            <a:cxnLst/>
            <a:rect r="r" b="b" t="t" l="l"/>
            <a:pathLst>
              <a:path h="9067689" w="17358847">
                <a:moveTo>
                  <a:pt x="0" y="0"/>
                </a:moveTo>
                <a:lnTo>
                  <a:pt x="17358847" y="0"/>
                </a:lnTo>
                <a:lnTo>
                  <a:pt x="17358847" y="9067690"/>
                </a:lnTo>
                <a:lnTo>
                  <a:pt x="0" y="9067690"/>
                </a:lnTo>
                <a:lnTo>
                  <a:pt x="0" y="0"/>
                </a:lnTo>
                <a:close/>
              </a:path>
            </a:pathLst>
          </a:custGeom>
          <a:blipFill>
            <a:blip r:embed="rId3"/>
            <a:stretch>
              <a:fillRect l="-6399" t="-28" r="-2742" b="0"/>
            </a:stretch>
          </a:blipFill>
        </p:spPr>
      </p:sp>
      <p:sp>
        <p:nvSpPr>
          <p:cNvPr name="TextBox 4" id="4"/>
          <p:cNvSpPr txBox="true"/>
          <p:nvPr/>
        </p:nvSpPr>
        <p:spPr>
          <a:xfrm rot="0">
            <a:off x="5500480" y="365140"/>
            <a:ext cx="7758417" cy="1193769"/>
          </a:xfrm>
          <a:prstGeom prst="rect">
            <a:avLst/>
          </a:prstGeom>
        </p:spPr>
        <p:txBody>
          <a:bodyPr anchor="t" rtlCol="false" tIns="0" lIns="0" bIns="0" rIns="0">
            <a:spAutoFit/>
          </a:bodyPr>
          <a:lstStyle/>
          <a:p>
            <a:pPr algn="ctr">
              <a:lnSpc>
                <a:spcPts val="9766"/>
              </a:lnSpc>
              <a:spcBef>
                <a:spcPct val="0"/>
              </a:spcBef>
            </a:pPr>
            <a:r>
              <a:rPr lang="en-US" sz="6976">
                <a:solidFill>
                  <a:srgbClr val="34624B"/>
                </a:solidFill>
                <a:latin typeface="29LT Riwaya Informal"/>
                <a:ea typeface="29LT Riwaya Informal"/>
                <a:cs typeface="29LT Riwaya Informal"/>
                <a:sym typeface="29LT Riwaya Informal"/>
              </a:rPr>
              <a:t>Database Deployment</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13551368" y="4443664"/>
            <a:ext cx="4262262" cy="1416500"/>
          </a:xfrm>
          <a:custGeom>
            <a:avLst/>
            <a:gdLst/>
            <a:ahLst/>
            <a:cxnLst/>
            <a:rect r="r" b="b" t="t" l="l"/>
            <a:pathLst>
              <a:path h="1416500" w="4262262">
                <a:moveTo>
                  <a:pt x="0" y="0"/>
                </a:moveTo>
                <a:lnTo>
                  <a:pt x="4262262" y="0"/>
                </a:lnTo>
                <a:lnTo>
                  <a:pt x="4262262" y="1416500"/>
                </a:lnTo>
                <a:lnTo>
                  <a:pt x="0" y="1416500"/>
                </a:lnTo>
                <a:lnTo>
                  <a:pt x="0" y="0"/>
                </a:lnTo>
                <a:close/>
              </a:path>
            </a:pathLst>
          </a:custGeom>
          <a:blipFill>
            <a:blip r:embed="rId3"/>
            <a:stretch>
              <a:fillRect l="0" t="0" r="0" b="0"/>
            </a:stretch>
          </a:blipFill>
        </p:spPr>
      </p:sp>
      <p:sp>
        <p:nvSpPr>
          <p:cNvPr name="Freeform 4" id="4"/>
          <p:cNvSpPr/>
          <p:nvPr/>
        </p:nvSpPr>
        <p:spPr>
          <a:xfrm flipH="false" flipV="false" rot="0">
            <a:off x="6987905" y="4443664"/>
            <a:ext cx="4116926" cy="1242102"/>
          </a:xfrm>
          <a:custGeom>
            <a:avLst/>
            <a:gdLst/>
            <a:ahLst/>
            <a:cxnLst/>
            <a:rect r="r" b="b" t="t" l="l"/>
            <a:pathLst>
              <a:path h="1242102" w="4116926">
                <a:moveTo>
                  <a:pt x="0" y="0"/>
                </a:moveTo>
                <a:lnTo>
                  <a:pt x="4116926" y="0"/>
                </a:lnTo>
                <a:lnTo>
                  <a:pt x="4116926" y="1242102"/>
                </a:lnTo>
                <a:lnTo>
                  <a:pt x="0" y="1242102"/>
                </a:lnTo>
                <a:lnTo>
                  <a:pt x="0" y="0"/>
                </a:lnTo>
                <a:close/>
              </a:path>
            </a:pathLst>
          </a:custGeom>
          <a:blipFill>
            <a:blip r:embed="rId4"/>
            <a:stretch>
              <a:fillRect l="0" t="-16310" r="0" b="-12685"/>
            </a:stretch>
          </a:blipFill>
        </p:spPr>
      </p:sp>
      <p:sp>
        <p:nvSpPr>
          <p:cNvPr name="Freeform 5" id="5"/>
          <p:cNvSpPr/>
          <p:nvPr/>
        </p:nvSpPr>
        <p:spPr>
          <a:xfrm flipH="false" flipV="false" rot="0">
            <a:off x="1341176" y="4443664"/>
            <a:ext cx="3200192" cy="1399673"/>
          </a:xfrm>
          <a:custGeom>
            <a:avLst/>
            <a:gdLst/>
            <a:ahLst/>
            <a:cxnLst/>
            <a:rect r="r" b="b" t="t" l="l"/>
            <a:pathLst>
              <a:path h="1399673" w="3200192">
                <a:moveTo>
                  <a:pt x="0" y="0"/>
                </a:moveTo>
                <a:lnTo>
                  <a:pt x="3200192" y="0"/>
                </a:lnTo>
                <a:lnTo>
                  <a:pt x="3200192" y="1399672"/>
                </a:lnTo>
                <a:lnTo>
                  <a:pt x="0" y="1399672"/>
                </a:lnTo>
                <a:lnTo>
                  <a:pt x="0" y="0"/>
                </a:lnTo>
                <a:close/>
              </a:path>
            </a:pathLst>
          </a:custGeom>
          <a:blipFill>
            <a:blip r:embed="rId5"/>
            <a:stretch>
              <a:fillRect l="0" t="-14474" r="0" b="-15550"/>
            </a:stretch>
          </a:blipFill>
        </p:spPr>
      </p:sp>
      <p:sp>
        <p:nvSpPr>
          <p:cNvPr name="Freeform 6" id="6"/>
          <p:cNvSpPr/>
          <p:nvPr/>
        </p:nvSpPr>
        <p:spPr>
          <a:xfrm flipH="false" flipV="false" rot="0">
            <a:off x="7445163" y="0"/>
            <a:ext cx="3869050" cy="2115006"/>
          </a:xfrm>
          <a:custGeom>
            <a:avLst/>
            <a:gdLst/>
            <a:ahLst/>
            <a:cxnLst/>
            <a:rect r="r" b="b" t="t" l="l"/>
            <a:pathLst>
              <a:path h="2115006" w="3869050">
                <a:moveTo>
                  <a:pt x="0" y="0"/>
                </a:moveTo>
                <a:lnTo>
                  <a:pt x="3869050" y="0"/>
                </a:lnTo>
                <a:lnTo>
                  <a:pt x="3869050" y="2115006"/>
                </a:lnTo>
                <a:lnTo>
                  <a:pt x="0" y="211500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7" id="7"/>
          <p:cNvSpPr txBox="true"/>
          <p:nvPr/>
        </p:nvSpPr>
        <p:spPr>
          <a:xfrm rot="0">
            <a:off x="7445163" y="365140"/>
            <a:ext cx="3869050" cy="1193769"/>
          </a:xfrm>
          <a:prstGeom prst="rect">
            <a:avLst/>
          </a:prstGeom>
        </p:spPr>
        <p:txBody>
          <a:bodyPr anchor="t" rtlCol="false" tIns="0" lIns="0" bIns="0" rIns="0">
            <a:spAutoFit/>
          </a:bodyPr>
          <a:lstStyle/>
          <a:p>
            <a:pPr algn="ctr">
              <a:lnSpc>
                <a:spcPts val="9766"/>
              </a:lnSpc>
              <a:spcBef>
                <a:spcPct val="0"/>
              </a:spcBef>
            </a:pPr>
            <a:r>
              <a:rPr lang="en-US" sz="6976">
                <a:solidFill>
                  <a:srgbClr val="34624B"/>
                </a:solidFill>
                <a:latin typeface="29LT Riwaya Informal"/>
                <a:ea typeface="29LT Riwaya Informal"/>
                <a:cs typeface="29LT Riwaya Informal"/>
                <a:sym typeface="29LT Riwaya Informal"/>
              </a:rPr>
              <a:t>Other Tools</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TextBox 10" id="10"/>
          <p:cNvSpPr txBox="true"/>
          <p:nvPr/>
        </p:nvSpPr>
        <p:spPr>
          <a:xfrm rot="0">
            <a:off x="3586942" y="3741978"/>
            <a:ext cx="12129224" cy="3656888"/>
          </a:xfrm>
          <a:prstGeom prst="rect">
            <a:avLst/>
          </a:prstGeom>
        </p:spPr>
        <p:txBody>
          <a:bodyPr anchor="t" rtlCol="false" tIns="0" lIns="0" bIns="0" rIns="0">
            <a:spAutoFit/>
          </a:bodyPr>
          <a:lstStyle/>
          <a:p>
            <a:pPr algn="ctr">
              <a:lnSpc>
                <a:spcPts val="14692"/>
              </a:lnSpc>
              <a:spcBef>
                <a:spcPct val="0"/>
              </a:spcBef>
            </a:pPr>
            <a:r>
              <a:rPr lang="en-US" sz="10494">
                <a:solidFill>
                  <a:srgbClr val="34624B"/>
                </a:solidFill>
                <a:latin typeface="29LT Riwaya Informal"/>
                <a:ea typeface="29LT Riwaya Informal"/>
                <a:cs typeface="29LT Riwaya Informal"/>
                <a:sym typeface="29LT Riwaya Informal"/>
              </a:rPr>
              <a:t>Authentication  Authorization</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TextBox 10" id="10"/>
          <p:cNvSpPr txBox="true"/>
          <p:nvPr/>
        </p:nvSpPr>
        <p:spPr>
          <a:xfrm rot="0">
            <a:off x="3746027" y="3704328"/>
            <a:ext cx="5712225" cy="4109027"/>
          </a:xfrm>
          <a:prstGeom prst="rect">
            <a:avLst/>
          </a:prstGeom>
        </p:spPr>
        <p:txBody>
          <a:bodyPr anchor="t" rtlCol="false" tIns="0" lIns="0" bIns="0" rIns="0">
            <a:spAutoFit/>
          </a:bodyPr>
          <a:lstStyle/>
          <a:p>
            <a:pPr algn="l" marL="1263504" indent="-631752" lvl="1">
              <a:lnSpc>
                <a:spcPts val="8193"/>
              </a:lnSpc>
              <a:buAutoNum type="arabicPeriod" startAt="1"/>
            </a:pPr>
            <a:r>
              <a:rPr lang="en-US" sz="5852" spc="-117">
                <a:solidFill>
                  <a:srgbClr val="34624B"/>
                </a:solidFill>
                <a:latin typeface="Arbutus Slab"/>
                <a:ea typeface="Arbutus Slab"/>
                <a:cs typeface="Arbutus Slab"/>
                <a:sym typeface="Arbutus Slab"/>
              </a:rPr>
              <a:t> Farmer</a:t>
            </a:r>
          </a:p>
          <a:p>
            <a:pPr algn="l" marL="1263504" indent="-631752" lvl="1">
              <a:lnSpc>
                <a:spcPts val="8193"/>
              </a:lnSpc>
              <a:buAutoNum type="arabicPeriod" startAt="1"/>
            </a:pPr>
            <a:r>
              <a:rPr lang="en-US" sz="5852" spc="-117">
                <a:solidFill>
                  <a:srgbClr val="34624B"/>
                </a:solidFill>
                <a:latin typeface="Arbutus Slab"/>
                <a:ea typeface="Arbutus Slab"/>
                <a:cs typeface="Arbutus Slab"/>
                <a:sym typeface="Arbutus Slab"/>
              </a:rPr>
              <a:t> Consumer</a:t>
            </a:r>
          </a:p>
          <a:p>
            <a:pPr algn="l" marL="1263504" indent="-631752" lvl="1">
              <a:lnSpc>
                <a:spcPts val="8193"/>
              </a:lnSpc>
              <a:buAutoNum type="arabicPeriod" startAt="1"/>
            </a:pPr>
            <a:r>
              <a:rPr lang="en-US" sz="5852" spc="-117">
                <a:solidFill>
                  <a:srgbClr val="34624B"/>
                </a:solidFill>
                <a:latin typeface="Arbutus Slab"/>
                <a:ea typeface="Arbutus Slab"/>
                <a:cs typeface="Arbutus Slab"/>
                <a:sym typeface="Arbutus Slab"/>
              </a:rPr>
              <a:t> Handler</a:t>
            </a:r>
          </a:p>
          <a:p>
            <a:pPr algn="l" marL="1263504" indent="-631752" lvl="1">
              <a:lnSpc>
                <a:spcPts val="8193"/>
              </a:lnSpc>
              <a:buAutoNum type="arabicPeriod" startAt="1"/>
            </a:pPr>
            <a:r>
              <a:rPr lang="en-US" sz="5852" spc="-117">
                <a:solidFill>
                  <a:srgbClr val="34624B"/>
                </a:solidFill>
                <a:latin typeface="Arbutus Slab"/>
                <a:ea typeface="Arbutus Slab"/>
                <a:cs typeface="Arbutus Slab"/>
                <a:sym typeface="Arbutus Slab"/>
              </a:rPr>
              <a:t> Admin</a:t>
            </a:r>
          </a:p>
        </p:txBody>
      </p:sp>
      <p:sp>
        <p:nvSpPr>
          <p:cNvPr name="TextBox 11" id="11"/>
          <p:cNvSpPr txBox="true"/>
          <p:nvPr/>
        </p:nvSpPr>
        <p:spPr>
          <a:xfrm rot="0">
            <a:off x="969348" y="385378"/>
            <a:ext cx="3967078" cy="2203277"/>
          </a:xfrm>
          <a:prstGeom prst="rect">
            <a:avLst/>
          </a:prstGeom>
        </p:spPr>
        <p:txBody>
          <a:bodyPr anchor="t" rtlCol="false" tIns="0" lIns="0" bIns="0" rIns="0">
            <a:spAutoFit/>
          </a:bodyPr>
          <a:lstStyle/>
          <a:p>
            <a:pPr algn="ctr">
              <a:lnSpc>
                <a:spcPts val="18012"/>
              </a:lnSpc>
              <a:spcBef>
                <a:spcPct val="0"/>
              </a:spcBef>
            </a:pPr>
            <a:r>
              <a:rPr lang="en-US" sz="12865">
                <a:solidFill>
                  <a:srgbClr val="34624B"/>
                </a:solidFill>
                <a:latin typeface="29LT Riwaya Informal"/>
                <a:ea typeface="29LT Riwaya Informal"/>
                <a:cs typeface="29LT Riwaya Informal"/>
                <a:sym typeface="29LT Riwaya Informal"/>
              </a:rPr>
              <a:t>Roles</a:t>
            </a:r>
            <a:r>
              <a:rPr lang="en-US" sz="12865">
                <a:solidFill>
                  <a:srgbClr val="34624B"/>
                </a:solidFill>
                <a:latin typeface="29LT Riwaya Informal"/>
                <a:ea typeface="29LT Riwaya Informal"/>
                <a:cs typeface="29LT Riwaya Informal"/>
                <a:sym typeface="29LT Riwaya Informal"/>
              </a:rPr>
              <a:t> :</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3"/>
            <a:stretch>
              <a:fillRect l="0" t="0" r="0" b="0"/>
            </a:stretch>
          </a:blipFill>
        </p:spPr>
      </p:sp>
      <p:sp>
        <p:nvSpPr>
          <p:cNvPr name="Freeform 4" id="4"/>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4"/>
            <a:stretch>
              <a:fillRect l="0" t="0" r="0" b="0"/>
            </a:stretch>
          </a:blipFill>
        </p:spPr>
      </p:sp>
      <p:sp>
        <p:nvSpPr>
          <p:cNvPr name="Freeform 5" id="5"/>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5"/>
            <a:stretch>
              <a:fillRect l="0" t="0" r="0" b="0"/>
            </a:stretch>
          </a:blipFill>
        </p:spPr>
      </p:sp>
      <p:pic>
        <p:nvPicPr>
          <p:cNvPr name="Picture 6" id="6">
            <a:hlinkClick action="ppaction://media"/>
          </p:cNvPr>
          <p:cNvPicPr>
            <a:picLocks noChangeAspect="true"/>
          </p:cNvPicPr>
          <p:nvPr>
            <a:videoFile r:link="rId7"/>
            <p:extLst>
              <p:ext uri="{DAA4B4D4-6D71-4841-9C94-3DE7FCFB9230}">
                <p14:media xmlns:p14="http://schemas.microsoft.com/office/powerpoint/2010/main" r:embed="rId8"/>
              </p:ext>
            </p:extLst>
          </p:nvPr>
        </p:nvPicPr>
        <p:blipFill>
          <a:blip r:embed="rId6"/>
          <a:srcRect l="0" t="0" r="0" b="5196"/>
          <a:stretch>
            <a:fillRect/>
          </a:stretch>
        </p:blipFill>
        <p:spPr>
          <a:xfrm flipH="false" flipV="false" rot="0">
            <a:off x="3730564" y="2624642"/>
            <a:ext cx="14063735" cy="7499725"/>
          </a:xfrm>
          <a:prstGeom prst="rect">
            <a:avLst/>
          </a:prstGeom>
        </p:spPr>
      </p:pic>
      <p:sp>
        <p:nvSpPr>
          <p:cNvPr name="TextBox 7" id="7"/>
          <p:cNvSpPr txBox="true"/>
          <p:nvPr/>
        </p:nvSpPr>
        <p:spPr>
          <a:xfrm rot="0">
            <a:off x="530640" y="923222"/>
            <a:ext cx="5884155"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Login &amp; Sign up</a:t>
            </a:r>
          </a:p>
        </p:txBody>
      </p:sp>
    </p:spTree>
  </p:cSld>
  <p:clrMapOvr>
    <a:masterClrMapping/>
  </p:clrMapOvr>
  <p:timing>
    <p:tnLst>
      <p:par>
        <p:cTn dur="indefinite" restart="never" nodeType="tmRoot">
          <p:childTnLst>
            <p:video>
              <p:cMediaNode vol="100000">
                <p:cTn fill="hold" display="false">
                  <p:stCondLst>
                    <p:cond delay="indefinite"/>
                  </p:stCondLst>
                </p:cTn>
                <p:tgtEl>
                  <p:spTgt spid="6"/>
                </p:tgtEl>
              </p:cMediaNode>
            </p:video>
          </p:childTnLst>
        </p:cTn>
      </p:par>
    </p:tnLst>
  </p:timing>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7574972" y="0"/>
            <a:ext cx="10713028" cy="4983971"/>
          </a:xfrm>
          <a:custGeom>
            <a:avLst/>
            <a:gdLst/>
            <a:ahLst/>
            <a:cxnLst/>
            <a:rect r="r" b="b" t="t" l="l"/>
            <a:pathLst>
              <a:path h="4983971" w="10713028">
                <a:moveTo>
                  <a:pt x="0" y="0"/>
                </a:moveTo>
                <a:lnTo>
                  <a:pt x="10713028" y="0"/>
                </a:lnTo>
                <a:lnTo>
                  <a:pt x="10713028" y="4983971"/>
                </a:lnTo>
                <a:lnTo>
                  <a:pt x="0" y="4983971"/>
                </a:lnTo>
                <a:lnTo>
                  <a:pt x="0" y="0"/>
                </a:lnTo>
                <a:close/>
              </a:path>
            </a:pathLst>
          </a:custGeom>
          <a:blipFill>
            <a:blip r:embed="rId3"/>
            <a:stretch>
              <a:fillRect l="0" t="-8034" r="0" b="0"/>
            </a:stretch>
          </a:blipFill>
        </p:spPr>
      </p:sp>
      <p:sp>
        <p:nvSpPr>
          <p:cNvPr name="Freeform 4" id="4"/>
          <p:cNvSpPr/>
          <p:nvPr/>
        </p:nvSpPr>
        <p:spPr>
          <a:xfrm flipH="false" flipV="false" rot="0">
            <a:off x="0" y="4983971"/>
            <a:ext cx="11093917" cy="5303029"/>
          </a:xfrm>
          <a:custGeom>
            <a:avLst/>
            <a:gdLst/>
            <a:ahLst/>
            <a:cxnLst/>
            <a:rect r="r" b="b" t="t" l="l"/>
            <a:pathLst>
              <a:path h="5303029" w="11093917">
                <a:moveTo>
                  <a:pt x="0" y="0"/>
                </a:moveTo>
                <a:lnTo>
                  <a:pt x="11093917" y="0"/>
                </a:lnTo>
                <a:lnTo>
                  <a:pt x="11093917" y="5303029"/>
                </a:lnTo>
                <a:lnTo>
                  <a:pt x="0" y="5303029"/>
                </a:lnTo>
                <a:lnTo>
                  <a:pt x="0" y="0"/>
                </a:lnTo>
                <a:close/>
              </a:path>
            </a:pathLst>
          </a:custGeom>
          <a:blipFill>
            <a:blip r:embed="rId4"/>
            <a:stretch>
              <a:fillRect l="0" t="-4599" r="0" b="0"/>
            </a:stretch>
          </a:blipFill>
        </p:spPr>
      </p:sp>
      <p:sp>
        <p:nvSpPr>
          <p:cNvPr name="TextBox 5" id="5"/>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Profile :</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Freeform 10" id="10"/>
          <p:cNvSpPr/>
          <p:nvPr/>
        </p:nvSpPr>
        <p:spPr>
          <a:xfrm flipH="false" flipV="false" rot="0">
            <a:off x="11972329" y="6076553"/>
            <a:ext cx="6315671" cy="4210447"/>
          </a:xfrm>
          <a:custGeom>
            <a:avLst/>
            <a:gdLst/>
            <a:ahLst/>
            <a:cxnLst/>
            <a:rect r="r" b="b" t="t" l="l"/>
            <a:pathLst>
              <a:path h="4210447" w="6315671">
                <a:moveTo>
                  <a:pt x="0" y="0"/>
                </a:moveTo>
                <a:lnTo>
                  <a:pt x="6315671" y="0"/>
                </a:lnTo>
                <a:lnTo>
                  <a:pt x="6315671" y="4210447"/>
                </a:lnTo>
                <a:lnTo>
                  <a:pt x="0" y="4210447"/>
                </a:lnTo>
                <a:lnTo>
                  <a:pt x="0" y="0"/>
                </a:lnTo>
                <a:close/>
              </a:path>
            </a:pathLst>
          </a:custGeom>
          <a:blipFill>
            <a:blip r:embed="rId10"/>
            <a:stretch>
              <a:fillRect l="0" t="0" r="0" b="0"/>
            </a:stretch>
          </a:blipFill>
        </p:spPr>
      </p:sp>
      <p:sp>
        <p:nvSpPr>
          <p:cNvPr name="TextBox 11" id="11"/>
          <p:cNvSpPr txBox="true"/>
          <p:nvPr/>
        </p:nvSpPr>
        <p:spPr>
          <a:xfrm rot="0">
            <a:off x="4936426" y="3741978"/>
            <a:ext cx="8783128" cy="1795178"/>
          </a:xfrm>
          <a:prstGeom prst="rect">
            <a:avLst/>
          </a:prstGeom>
        </p:spPr>
        <p:txBody>
          <a:bodyPr anchor="t" rtlCol="false" tIns="0" lIns="0" bIns="0" rIns="0">
            <a:spAutoFit/>
          </a:bodyPr>
          <a:lstStyle/>
          <a:p>
            <a:pPr algn="ctr">
              <a:lnSpc>
                <a:spcPts val="14692"/>
              </a:lnSpc>
              <a:spcBef>
                <a:spcPct val="0"/>
              </a:spcBef>
            </a:pPr>
            <a:r>
              <a:rPr lang="en-US" sz="10494">
                <a:solidFill>
                  <a:srgbClr val="34624B"/>
                </a:solidFill>
                <a:latin typeface="29LT Riwaya Informal"/>
                <a:ea typeface="29LT Riwaya Informal"/>
                <a:cs typeface="29LT Riwaya Informal"/>
                <a:sym typeface="29LT Riwaya Informal"/>
              </a:rPr>
              <a:t>Home Page</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pic>
        <p:nvPicPr>
          <p:cNvPr name="Picture 3" id="3">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3104" r="0" b="2844"/>
          <a:stretch>
            <a:fillRect/>
          </a:stretch>
        </p:blipFill>
        <p:spPr>
          <a:xfrm flipH="false" flipV="false" rot="0">
            <a:off x="1366097" y="1395310"/>
            <a:ext cx="15555805" cy="8229600"/>
          </a:xfrm>
          <a:prstGeom prst="rect">
            <a:avLst/>
          </a:prstGeom>
        </p:spPr>
      </p:pic>
      <p:sp>
        <p:nvSpPr>
          <p:cNvPr name="TextBox 4" id="4"/>
          <p:cNvSpPr txBox="true"/>
          <p:nvPr/>
        </p:nvSpPr>
        <p:spPr>
          <a:xfrm rot="0">
            <a:off x="4351165" y="-171450"/>
            <a:ext cx="9204070" cy="1566760"/>
          </a:xfrm>
          <a:prstGeom prst="rect">
            <a:avLst/>
          </a:prstGeom>
        </p:spPr>
        <p:txBody>
          <a:bodyPr anchor="t" rtlCol="false" tIns="0" lIns="0" bIns="0" rIns="0">
            <a:spAutoFit/>
          </a:bodyPr>
          <a:lstStyle/>
          <a:p>
            <a:pPr algn="ctr">
              <a:lnSpc>
                <a:spcPts val="12851"/>
              </a:lnSpc>
              <a:spcBef>
                <a:spcPct val="0"/>
              </a:spcBef>
            </a:pPr>
            <a:r>
              <a:rPr lang="en-US" sz="9179">
                <a:solidFill>
                  <a:srgbClr val="34624B"/>
                </a:solidFill>
                <a:latin typeface="29LT Riwaya Informal"/>
                <a:ea typeface="29LT Riwaya Informal"/>
                <a:cs typeface="29LT Riwaya Informal"/>
                <a:sym typeface="29LT Riwaya Informal"/>
              </a:rPr>
              <a:t>3D Design For Home </a:t>
            </a:r>
          </a:p>
        </p:txBody>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TextBox 10" id="10"/>
          <p:cNvSpPr txBox="true"/>
          <p:nvPr/>
        </p:nvSpPr>
        <p:spPr>
          <a:xfrm rot="0">
            <a:off x="4936426" y="396968"/>
            <a:ext cx="8344469" cy="937514"/>
          </a:xfrm>
          <a:prstGeom prst="rect">
            <a:avLst/>
          </a:prstGeom>
        </p:spPr>
        <p:txBody>
          <a:bodyPr anchor="t" rtlCol="false" tIns="0" lIns="0" bIns="0" rIns="0">
            <a:spAutoFit/>
          </a:bodyPr>
          <a:lstStyle/>
          <a:p>
            <a:pPr algn="ctr">
              <a:lnSpc>
                <a:spcPts val="7685"/>
              </a:lnSpc>
            </a:pPr>
            <a:r>
              <a:rPr lang="en-US" sz="5489" spc="-109">
                <a:solidFill>
                  <a:srgbClr val="34624B"/>
                </a:solidFill>
                <a:latin typeface="Arbutus Slab"/>
                <a:ea typeface="Arbutus Slab"/>
                <a:cs typeface="Arbutus Slab"/>
                <a:sym typeface="Arbutus Slab"/>
              </a:rPr>
              <a:t>Table of contents</a:t>
            </a:r>
          </a:p>
        </p:txBody>
      </p:sp>
      <p:sp>
        <p:nvSpPr>
          <p:cNvPr name="TextBox 11" id="11"/>
          <p:cNvSpPr txBox="true"/>
          <p:nvPr/>
        </p:nvSpPr>
        <p:spPr>
          <a:xfrm rot="0">
            <a:off x="415597" y="2226850"/>
            <a:ext cx="643221" cy="864584"/>
          </a:xfrm>
          <a:prstGeom prst="rect">
            <a:avLst/>
          </a:prstGeom>
        </p:spPr>
        <p:txBody>
          <a:bodyPr anchor="t" rtlCol="false" tIns="0" lIns="0" bIns="0" rIns="0">
            <a:spAutoFit/>
          </a:bodyPr>
          <a:lstStyle/>
          <a:p>
            <a:pPr algn="ctr">
              <a:lnSpc>
                <a:spcPts val="6990"/>
              </a:lnSpc>
            </a:pPr>
            <a:r>
              <a:rPr lang="en-US" b="true" sz="4993">
                <a:solidFill>
                  <a:srgbClr val="4A7D63"/>
                </a:solidFill>
                <a:latin typeface="Barlow Bold"/>
                <a:ea typeface="Barlow Bold"/>
                <a:cs typeface="Barlow Bold"/>
                <a:sym typeface="Barlow Bold"/>
              </a:rPr>
              <a:t>1. </a:t>
            </a:r>
          </a:p>
        </p:txBody>
      </p:sp>
      <p:sp>
        <p:nvSpPr>
          <p:cNvPr name="TextBox 12" id="12"/>
          <p:cNvSpPr txBox="true"/>
          <p:nvPr/>
        </p:nvSpPr>
        <p:spPr>
          <a:xfrm rot="0">
            <a:off x="5359405" y="2226850"/>
            <a:ext cx="572666" cy="864584"/>
          </a:xfrm>
          <a:prstGeom prst="rect">
            <a:avLst/>
          </a:prstGeom>
        </p:spPr>
        <p:txBody>
          <a:bodyPr anchor="t" rtlCol="false" tIns="0" lIns="0" bIns="0" rIns="0">
            <a:spAutoFit/>
          </a:bodyPr>
          <a:lstStyle/>
          <a:p>
            <a:pPr algn="ctr">
              <a:lnSpc>
                <a:spcPts val="6990"/>
              </a:lnSpc>
            </a:pPr>
            <a:r>
              <a:rPr lang="en-US" b="true" sz="4993">
                <a:solidFill>
                  <a:srgbClr val="4A7D63"/>
                </a:solidFill>
                <a:latin typeface="Barlow Bold"/>
                <a:ea typeface="Barlow Bold"/>
                <a:cs typeface="Barlow Bold"/>
                <a:sym typeface="Barlow Bold"/>
              </a:rPr>
              <a:t>2.</a:t>
            </a:r>
          </a:p>
        </p:txBody>
      </p:sp>
      <p:sp>
        <p:nvSpPr>
          <p:cNvPr name="TextBox 13" id="13"/>
          <p:cNvSpPr txBox="true"/>
          <p:nvPr/>
        </p:nvSpPr>
        <p:spPr>
          <a:xfrm rot="0">
            <a:off x="11554842" y="2135266"/>
            <a:ext cx="695362" cy="809010"/>
          </a:xfrm>
          <a:prstGeom prst="rect">
            <a:avLst/>
          </a:prstGeom>
        </p:spPr>
        <p:txBody>
          <a:bodyPr anchor="t" rtlCol="false" tIns="0" lIns="0" bIns="0" rIns="0">
            <a:spAutoFit/>
          </a:bodyPr>
          <a:lstStyle/>
          <a:p>
            <a:pPr algn="ctr">
              <a:lnSpc>
                <a:spcPts val="6566"/>
              </a:lnSpc>
            </a:pPr>
            <a:r>
              <a:rPr lang="en-US" b="true" sz="4690">
                <a:solidFill>
                  <a:srgbClr val="4A7D63"/>
                </a:solidFill>
                <a:latin typeface="Barlow Bold"/>
                <a:ea typeface="Barlow Bold"/>
                <a:cs typeface="Barlow Bold"/>
                <a:sym typeface="Barlow Bold"/>
              </a:rPr>
              <a:t>3.</a:t>
            </a:r>
          </a:p>
        </p:txBody>
      </p:sp>
      <p:sp>
        <p:nvSpPr>
          <p:cNvPr name="TextBox 14" id="14"/>
          <p:cNvSpPr txBox="true"/>
          <p:nvPr/>
        </p:nvSpPr>
        <p:spPr>
          <a:xfrm rot="0">
            <a:off x="1338180" y="2340747"/>
            <a:ext cx="2909530" cy="763107"/>
          </a:xfrm>
          <a:prstGeom prst="rect">
            <a:avLst/>
          </a:prstGeom>
        </p:spPr>
        <p:txBody>
          <a:bodyPr anchor="t" rtlCol="false" tIns="0" lIns="0" bIns="0" rIns="0">
            <a:spAutoFit/>
          </a:bodyPr>
          <a:lstStyle/>
          <a:p>
            <a:pPr algn="ctr">
              <a:lnSpc>
                <a:spcPts val="6238"/>
              </a:lnSpc>
              <a:spcBef>
                <a:spcPct val="0"/>
              </a:spcBef>
            </a:pPr>
            <a:r>
              <a:rPr lang="en-US" sz="4456">
                <a:solidFill>
                  <a:srgbClr val="34624B"/>
                </a:solidFill>
                <a:latin typeface="29LT Riwaya Informal"/>
                <a:ea typeface="29LT Riwaya Informal"/>
                <a:cs typeface="29LT Riwaya Informal"/>
                <a:sym typeface="29LT Riwaya Informal"/>
              </a:rPr>
              <a:t>Introduction</a:t>
            </a:r>
          </a:p>
        </p:txBody>
      </p:sp>
      <p:sp>
        <p:nvSpPr>
          <p:cNvPr name="TextBox 15" id="15"/>
          <p:cNvSpPr txBox="true"/>
          <p:nvPr/>
        </p:nvSpPr>
        <p:spPr>
          <a:xfrm rot="0">
            <a:off x="6208296" y="2245900"/>
            <a:ext cx="4446032" cy="763107"/>
          </a:xfrm>
          <a:prstGeom prst="rect">
            <a:avLst/>
          </a:prstGeom>
        </p:spPr>
        <p:txBody>
          <a:bodyPr anchor="t" rtlCol="false" tIns="0" lIns="0" bIns="0" rIns="0">
            <a:spAutoFit/>
          </a:bodyPr>
          <a:lstStyle/>
          <a:p>
            <a:pPr algn="ctr">
              <a:lnSpc>
                <a:spcPts val="6238"/>
              </a:lnSpc>
              <a:spcBef>
                <a:spcPct val="0"/>
              </a:spcBef>
            </a:pPr>
            <a:r>
              <a:rPr lang="en-US" sz="4456">
                <a:solidFill>
                  <a:srgbClr val="34624B"/>
                </a:solidFill>
                <a:latin typeface="29LT Riwaya Informal"/>
                <a:ea typeface="29LT Riwaya Informal"/>
                <a:cs typeface="29LT Riwaya Informal"/>
                <a:sym typeface="29LT Riwaya Informal"/>
              </a:rPr>
              <a:t>Problem &amp; Solution </a:t>
            </a:r>
          </a:p>
        </p:txBody>
      </p:sp>
      <p:sp>
        <p:nvSpPr>
          <p:cNvPr name="TextBox 16" id="16"/>
          <p:cNvSpPr txBox="true"/>
          <p:nvPr/>
        </p:nvSpPr>
        <p:spPr>
          <a:xfrm rot="0">
            <a:off x="12535955" y="2181168"/>
            <a:ext cx="2622590" cy="763107"/>
          </a:xfrm>
          <a:prstGeom prst="rect">
            <a:avLst/>
          </a:prstGeom>
        </p:spPr>
        <p:txBody>
          <a:bodyPr anchor="t" rtlCol="false" tIns="0" lIns="0" bIns="0" rIns="0">
            <a:spAutoFit/>
          </a:bodyPr>
          <a:lstStyle/>
          <a:p>
            <a:pPr algn="ctr">
              <a:lnSpc>
                <a:spcPts val="6238"/>
              </a:lnSpc>
              <a:spcBef>
                <a:spcPct val="0"/>
              </a:spcBef>
            </a:pPr>
            <a:r>
              <a:rPr lang="en-US" sz="4456">
                <a:solidFill>
                  <a:srgbClr val="34624B"/>
                </a:solidFill>
                <a:latin typeface="29LT Riwaya Informal"/>
                <a:ea typeface="29LT Riwaya Informal"/>
                <a:cs typeface="29LT Riwaya Informal"/>
                <a:sym typeface="29LT Riwaya Informal"/>
              </a:rPr>
              <a:t>Technology </a:t>
            </a:r>
          </a:p>
        </p:txBody>
      </p:sp>
      <p:sp>
        <p:nvSpPr>
          <p:cNvPr name="TextBox 17" id="17"/>
          <p:cNvSpPr txBox="true"/>
          <p:nvPr/>
        </p:nvSpPr>
        <p:spPr>
          <a:xfrm rot="0">
            <a:off x="285024" y="3986784"/>
            <a:ext cx="666424" cy="891992"/>
          </a:xfrm>
          <a:prstGeom prst="rect">
            <a:avLst/>
          </a:prstGeom>
        </p:spPr>
        <p:txBody>
          <a:bodyPr anchor="t" rtlCol="false" tIns="0" lIns="0" bIns="0" rIns="0">
            <a:spAutoFit/>
          </a:bodyPr>
          <a:lstStyle/>
          <a:p>
            <a:pPr algn="ctr">
              <a:lnSpc>
                <a:spcPts val="7242"/>
              </a:lnSpc>
            </a:pPr>
            <a:r>
              <a:rPr lang="en-US" b="true" sz="5173">
                <a:solidFill>
                  <a:srgbClr val="4A7D63"/>
                </a:solidFill>
                <a:latin typeface="Barlow Bold"/>
                <a:ea typeface="Barlow Bold"/>
                <a:cs typeface="Barlow Bold"/>
                <a:sym typeface="Barlow Bold"/>
              </a:rPr>
              <a:t>4.</a:t>
            </a:r>
          </a:p>
        </p:txBody>
      </p:sp>
      <p:sp>
        <p:nvSpPr>
          <p:cNvPr name="TextBox 18" id="18"/>
          <p:cNvSpPr txBox="true"/>
          <p:nvPr/>
        </p:nvSpPr>
        <p:spPr>
          <a:xfrm rot="0">
            <a:off x="5373218" y="3986784"/>
            <a:ext cx="558853" cy="891992"/>
          </a:xfrm>
          <a:prstGeom prst="rect">
            <a:avLst/>
          </a:prstGeom>
        </p:spPr>
        <p:txBody>
          <a:bodyPr anchor="t" rtlCol="false" tIns="0" lIns="0" bIns="0" rIns="0">
            <a:spAutoFit/>
          </a:bodyPr>
          <a:lstStyle/>
          <a:p>
            <a:pPr algn="ctr">
              <a:lnSpc>
                <a:spcPts val="7242"/>
              </a:lnSpc>
            </a:pPr>
            <a:r>
              <a:rPr lang="en-US" b="true" sz="5173">
                <a:solidFill>
                  <a:srgbClr val="4A7D63"/>
                </a:solidFill>
                <a:latin typeface="Barlow Bold"/>
                <a:ea typeface="Barlow Bold"/>
                <a:cs typeface="Barlow Bold"/>
                <a:sym typeface="Barlow Bold"/>
              </a:rPr>
              <a:t>5.</a:t>
            </a:r>
          </a:p>
        </p:txBody>
      </p:sp>
      <p:sp>
        <p:nvSpPr>
          <p:cNvPr name="TextBox 19" id="19"/>
          <p:cNvSpPr txBox="true"/>
          <p:nvPr/>
        </p:nvSpPr>
        <p:spPr>
          <a:xfrm rot="0">
            <a:off x="1234058" y="4179304"/>
            <a:ext cx="3702368" cy="763107"/>
          </a:xfrm>
          <a:prstGeom prst="rect">
            <a:avLst/>
          </a:prstGeom>
        </p:spPr>
        <p:txBody>
          <a:bodyPr anchor="t" rtlCol="false" tIns="0" lIns="0" bIns="0" rIns="0">
            <a:spAutoFit/>
          </a:bodyPr>
          <a:lstStyle/>
          <a:p>
            <a:pPr algn="ctr">
              <a:lnSpc>
                <a:spcPts val="6238"/>
              </a:lnSpc>
              <a:spcBef>
                <a:spcPct val="0"/>
              </a:spcBef>
            </a:pPr>
            <a:r>
              <a:rPr lang="en-US" sz="4456">
                <a:solidFill>
                  <a:srgbClr val="34624B"/>
                </a:solidFill>
                <a:latin typeface="29LT Riwaya Informal"/>
                <a:ea typeface="29LT Riwaya Informal"/>
                <a:cs typeface="29LT Riwaya Informal"/>
                <a:sym typeface="29LT Riwaya Informal"/>
              </a:rPr>
              <a:t>Features &amp; Roles</a:t>
            </a:r>
          </a:p>
        </p:txBody>
      </p:sp>
      <p:sp>
        <p:nvSpPr>
          <p:cNvPr name="TextBox 20" id="20"/>
          <p:cNvSpPr txBox="true"/>
          <p:nvPr/>
        </p:nvSpPr>
        <p:spPr>
          <a:xfrm rot="0">
            <a:off x="6370221" y="4115669"/>
            <a:ext cx="4608433" cy="763107"/>
          </a:xfrm>
          <a:prstGeom prst="rect">
            <a:avLst/>
          </a:prstGeom>
        </p:spPr>
        <p:txBody>
          <a:bodyPr anchor="t" rtlCol="false" tIns="0" lIns="0" bIns="0" rIns="0">
            <a:spAutoFit/>
          </a:bodyPr>
          <a:lstStyle/>
          <a:p>
            <a:pPr algn="ctr">
              <a:lnSpc>
                <a:spcPts val="6238"/>
              </a:lnSpc>
              <a:spcBef>
                <a:spcPct val="0"/>
              </a:spcBef>
            </a:pPr>
            <a:r>
              <a:rPr lang="en-US" sz="4456">
                <a:solidFill>
                  <a:srgbClr val="34624B"/>
                </a:solidFill>
                <a:latin typeface="29LT Riwaya Informal"/>
                <a:ea typeface="29LT Riwaya Informal"/>
                <a:cs typeface="29LT Riwaya Informal"/>
                <a:sym typeface="29LT Riwaya Informal"/>
              </a:rPr>
              <a:t>Constrains &amp; Limits</a:t>
            </a:r>
          </a:p>
        </p:txBody>
      </p:sp>
      <p:sp>
        <p:nvSpPr>
          <p:cNvPr name="TextBox 21" id="21"/>
          <p:cNvSpPr txBox="true"/>
          <p:nvPr/>
        </p:nvSpPr>
        <p:spPr>
          <a:xfrm rot="0">
            <a:off x="11623097" y="4041701"/>
            <a:ext cx="558853" cy="891992"/>
          </a:xfrm>
          <a:prstGeom prst="rect">
            <a:avLst/>
          </a:prstGeom>
        </p:spPr>
        <p:txBody>
          <a:bodyPr anchor="t" rtlCol="false" tIns="0" lIns="0" bIns="0" rIns="0">
            <a:spAutoFit/>
          </a:bodyPr>
          <a:lstStyle/>
          <a:p>
            <a:pPr algn="ctr">
              <a:lnSpc>
                <a:spcPts val="7242"/>
              </a:lnSpc>
            </a:pPr>
            <a:r>
              <a:rPr lang="en-US" b="true" sz="5173">
                <a:solidFill>
                  <a:srgbClr val="4A7D63"/>
                </a:solidFill>
                <a:latin typeface="Barlow Bold"/>
                <a:ea typeface="Barlow Bold"/>
                <a:cs typeface="Barlow Bold"/>
                <a:sym typeface="Barlow Bold"/>
              </a:rPr>
              <a:t>6.</a:t>
            </a:r>
          </a:p>
        </p:txBody>
      </p:sp>
      <p:sp>
        <p:nvSpPr>
          <p:cNvPr name="TextBox 22" id="22"/>
          <p:cNvSpPr txBox="true"/>
          <p:nvPr/>
        </p:nvSpPr>
        <p:spPr>
          <a:xfrm rot="0">
            <a:off x="12673472" y="4115669"/>
            <a:ext cx="2485072" cy="763107"/>
          </a:xfrm>
          <a:prstGeom prst="rect">
            <a:avLst/>
          </a:prstGeom>
        </p:spPr>
        <p:txBody>
          <a:bodyPr anchor="t" rtlCol="false" tIns="0" lIns="0" bIns="0" rIns="0">
            <a:spAutoFit/>
          </a:bodyPr>
          <a:lstStyle/>
          <a:p>
            <a:pPr algn="ctr">
              <a:lnSpc>
                <a:spcPts val="6238"/>
              </a:lnSpc>
              <a:spcBef>
                <a:spcPct val="0"/>
              </a:spcBef>
            </a:pPr>
            <a:r>
              <a:rPr lang="en-US" sz="4456">
                <a:solidFill>
                  <a:srgbClr val="34624B"/>
                </a:solidFill>
                <a:latin typeface="29LT Riwaya Informal"/>
                <a:ea typeface="29LT Riwaya Informal"/>
                <a:cs typeface="29LT Riwaya Informal"/>
                <a:sym typeface="29LT Riwaya Informal"/>
              </a:rPr>
              <a:t>Conclusion</a:t>
            </a:r>
          </a:p>
        </p:txBody>
      </p:sp>
      <p:sp>
        <p:nvSpPr>
          <p:cNvPr name="TextBox 23" id="23"/>
          <p:cNvSpPr txBox="true"/>
          <p:nvPr/>
        </p:nvSpPr>
        <p:spPr>
          <a:xfrm rot="0">
            <a:off x="392595" y="6062435"/>
            <a:ext cx="558853" cy="891992"/>
          </a:xfrm>
          <a:prstGeom prst="rect">
            <a:avLst/>
          </a:prstGeom>
        </p:spPr>
        <p:txBody>
          <a:bodyPr anchor="t" rtlCol="false" tIns="0" lIns="0" bIns="0" rIns="0">
            <a:spAutoFit/>
          </a:bodyPr>
          <a:lstStyle/>
          <a:p>
            <a:pPr algn="ctr">
              <a:lnSpc>
                <a:spcPts val="7242"/>
              </a:lnSpc>
            </a:pPr>
            <a:r>
              <a:rPr lang="en-US" b="true" sz="5173">
                <a:solidFill>
                  <a:srgbClr val="4A7D63"/>
                </a:solidFill>
                <a:latin typeface="Barlow Bold"/>
                <a:ea typeface="Barlow Bold"/>
                <a:cs typeface="Barlow Bold"/>
                <a:sym typeface="Barlow Bold"/>
              </a:rPr>
              <a:t>7.</a:t>
            </a:r>
          </a:p>
        </p:txBody>
      </p:sp>
      <p:sp>
        <p:nvSpPr>
          <p:cNvPr name="TextBox 24" id="24"/>
          <p:cNvSpPr txBox="true"/>
          <p:nvPr/>
        </p:nvSpPr>
        <p:spPr>
          <a:xfrm rot="0">
            <a:off x="1254369" y="6136402"/>
            <a:ext cx="2754511" cy="763107"/>
          </a:xfrm>
          <a:prstGeom prst="rect">
            <a:avLst/>
          </a:prstGeom>
        </p:spPr>
        <p:txBody>
          <a:bodyPr anchor="t" rtlCol="false" tIns="0" lIns="0" bIns="0" rIns="0">
            <a:spAutoFit/>
          </a:bodyPr>
          <a:lstStyle/>
          <a:p>
            <a:pPr algn="ctr">
              <a:lnSpc>
                <a:spcPts val="6238"/>
              </a:lnSpc>
              <a:spcBef>
                <a:spcPct val="0"/>
              </a:spcBef>
            </a:pPr>
            <a:r>
              <a:rPr lang="en-US" sz="4456">
                <a:solidFill>
                  <a:srgbClr val="34624B"/>
                </a:solidFill>
                <a:latin typeface="29LT Riwaya Informal"/>
                <a:ea typeface="29LT Riwaya Informal"/>
                <a:cs typeface="29LT Riwaya Informal"/>
                <a:sym typeface="29LT Riwaya Informal"/>
              </a:rPr>
              <a:t>Future Work</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3"/>
            <a:stretch>
              <a:fillRect l="0" t="0" r="0" b="0"/>
            </a:stretch>
          </a:blipFill>
        </p:spPr>
      </p:sp>
      <p:sp>
        <p:nvSpPr>
          <p:cNvPr name="Freeform 4" id="4"/>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4"/>
            <a:stretch>
              <a:fillRect l="0" t="0" r="0" b="0"/>
            </a:stretch>
          </a:blipFill>
        </p:spPr>
      </p:sp>
      <p:sp>
        <p:nvSpPr>
          <p:cNvPr name="Freeform 5" id="5"/>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5"/>
            <a:stretch>
              <a:fillRect l="0" t="0" r="0" b="0"/>
            </a:stretch>
          </a:blipFill>
        </p:spPr>
      </p:sp>
      <p:pic>
        <p:nvPicPr>
          <p:cNvPr name="Picture 6" id="6">
            <a:hlinkClick action="ppaction://media"/>
          </p:cNvPr>
          <p:cNvPicPr>
            <a:picLocks noChangeAspect="true"/>
          </p:cNvPicPr>
          <p:nvPr>
            <a:videoFile r:link="rId7"/>
            <p:extLst>
              <p:ext uri="{DAA4B4D4-6D71-4841-9C94-3DE7FCFB9230}">
                <p14:media xmlns:p14="http://schemas.microsoft.com/office/powerpoint/2010/main" r:embed="rId8"/>
              </p:ext>
            </p:extLst>
          </p:nvPr>
        </p:nvPicPr>
        <p:blipFill>
          <a:blip r:embed="rId6"/>
          <a:srcRect l="0" t="0" r="0" b="6017"/>
          <a:stretch>
            <a:fillRect/>
          </a:stretch>
        </p:blipFill>
        <p:spPr>
          <a:xfrm flipH="false" flipV="false" rot="0">
            <a:off x="1671230" y="1544879"/>
            <a:ext cx="15849052" cy="8378621"/>
          </a:xfrm>
          <a:prstGeom prst="rect">
            <a:avLst/>
          </a:prstGeom>
        </p:spPr>
      </p:pic>
      <p:sp>
        <p:nvSpPr>
          <p:cNvPr name="TextBox 7" id="7"/>
          <p:cNvSpPr txBox="true"/>
          <p:nvPr/>
        </p:nvSpPr>
        <p:spPr>
          <a:xfrm rot="0">
            <a:off x="922928" y="194504"/>
            <a:ext cx="5569015"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Add Farm :</a:t>
            </a:r>
          </a:p>
        </p:txBody>
      </p:sp>
    </p:spTree>
  </p:cSld>
  <p:clrMapOvr>
    <a:masterClrMapping/>
  </p:clrMapOvr>
  <p:timing>
    <p:tnLst>
      <p:par>
        <p:cTn dur="indefinite" restart="never" nodeType="tmRoot">
          <p:childTnLst>
            <p:video>
              <p:cMediaNode vol="100000">
                <p:cTn fill="hold" display="false">
                  <p:stCondLst>
                    <p:cond delay="indefinite"/>
                  </p:stCondLst>
                </p:cTn>
                <p:tgtEl>
                  <p:spTgt spid="6"/>
                </p:tgtEl>
              </p:cMediaNode>
            </p:video>
          </p:childTnLst>
        </p:cTn>
      </p:par>
    </p:tnLst>
  </p:timing>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3"/>
            <a:stretch>
              <a:fillRect l="0" t="0" r="0" b="0"/>
            </a:stretch>
          </a:blipFill>
        </p:spPr>
      </p:sp>
      <p:sp>
        <p:nvSpPr>
          <p:cNvPr name="Freeform 4" id="4"/>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4"/>
            <a:stretch>
              <a:fillRect l="0" t="0" r="0" b="0"/>
            </a:stretch>
          </a:blipFill>
        </p:spPr>
      </p:sp>
      <p:sp>
        <p:nvSpPr>
          <p:cNvPr name="Freeform 5" id="5"/>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5"/>
            <a:stretch>
              <a:fillRect l="0" t="0" r="0" b="0"/>
            </a:stretch>
          </a:blipFill>
        </p:spPr>
      </p:sp>
      <p:sp>
        <p:nvSpPr>
          <p:cNvPr name="Freeform 6" id="6"/>
          <p:cNvSpPr/>
          <p:nvPr/>
        </p:nvSpPr>
        <p:spPr>
          <a:xfrm flipH="false" flipV="false" rot="0">
            <a:off x="1591554" y="1635050"/>
            <a:ext cx="15472924" cy="7808991"/>
          </a:xfrm>
          <a:custGeom>
            <a:avLst/>
            <a:gdLst/>
            <a:ahLst/>
            <a:cxnLst/>
            <a:rect r="r" b="b" t="t" l="l"/>
            <a:pathLst>
              <a:path h="7808991" w="15472924">
                <a:moveTo>
                  <a:pt x="0" y="0"/>
                </a:moveTo>
                <a:lnTo>
                  <a:pt x="15472924" y="0"/>
                </a:lnTo>
                <a:lnTo>
                  <a:pt x="15472924" y="7808991"/>
                </a:lnTo>
                <a:lnTo>
                  <a:pt x="0" y="7808991"/>
                </a:lnTo>
                <a:lnTo>
                  <a:pt x="0" y="0"/>
                </a:lnTo>
                <a:close/>
              </a:path>
            </a:pathLst>
          </a:custGeom>
          <a:blipFill>
            <a:blip r:embed="rId6"/>
            <a:stretch>
              <a:fillRect l="0" t="0" r="0" b="0"/>
            </a:stretch>
          </a:blipFill>
        </p:spPr>
      </p:sp>
      <p:sp>
        <p:nvSpPr>
          <p:cNvPr name="TextBox 7" id="7"/>
          <p:cNvSpPr txBox="true"/>
          <p:nvPr/>
        </p:nvSpPr>
        <p:spPr>
          <a:xfrm rot="0">
            <a:off x="472727" y="377918"/>
            <a:ext cx="5569015"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Admin approval:</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7010179" y="315141"/>
            <a:ext cx="11052721" cy="5101477"/>
          </a:xfrm>
          <a:custGeom>
            <a:avLst/>
            <a:gdLst/>
            <a:ahLst/>
            <a:cxnLst/>
            <a:rect r="r" b="b" t="t" l="l"/>
            <a:pathLst>
              <a:path h="5101477" w="11052721">
                <a:moveTo>
                  <a:pt x="0" y="0"/>
                </a:moveTo>
                <a:lnTo>
                  <a:pt x="11052721" y="0"/>
                </a:lnTo>
                <a:lnTo>
                  <a:pt x="11052721" y="5101476"/>
                </a:lnTo>
                <a:lnTo>
                  <a:pt x="0" y="5101476"/>
                </a:lnTo>
                <a:lnTo>
                  <a:pt x="0" y="0"/>
                </a:lnTo>
                <a:close/>
              </a:path>
            </a:pathLst>
          </a:custGeom>
          <a:blipFill>
            <a:blip r:embed="rId3"/>
            <a:stretch>
              <a:fillRect l="0" t="-14119" r="0" b="-7749"/>
            </a:stretch>
          </a:blipFill>
        </p:spPr>
      </p:sp>
      <p:sp>
        <p:nvSpPr>
          <p:cNvPr name="Freeform 4" id="4"/>
          <p:cNvSpPr/>
          <p:nvPr/>
        </p:nvSpPr>
        <p:spPr>
          <a:xfrm flipH="false" flipV="false" rot="0">
            <a:off x="0" y="4438345"/>
            <a:ext cx="11441231" cy="5489223"/>
          </a:xfrm>
          <a:custGeom>
            <a:avLst/>
            <a:gdLst/>
            <a:ahLst/>
            <a:cxnLst/>
            <a:rect r="r" b="b" t="t" l="l"/>
            <a:pathLst>
              <a:path h="5489223" w="11441231">
                <a:moveTo>
                  <a:pt x="0" y="0"/>
                </a:moveTo>
                <a:lnTo>
                  <a:pt x="11441231" y="0"/>
                </a:lnTo>
                <a:lnTo>
                  <a:pt x="11441231" y="5489223"/>
                </a:lnTo>
                <a:lnTo>
                  <a:pt x="0" y="5489223"/>
                </a:lnTo>
                <a:lnTo>
                  <a:pt x="0" y="0"/>
                </a:lnTo>
                <a:close/>
              </a:path>
            </a:pathLst>
          </a:custGeom>
          <a:blipFill>
            <a:blip r:embed="rId4"/>
            <a:stretch>
              <a:fillRect l="0" t="-6971" r="-1377" b="0"/>
            </a:stretch>
          </a:blipFill>
        </p:spPr>
      </p:sp>
      <p:sp>
        <p:nvSpPr>
          <p:cNvPr name="Freeform 5" id="5"/>
          <p:cNvSpPr/>
          <p:nvPr/>
        </p:nvSpPr>
        <p:spPr>
          <a:xfrm flipH="false" flipV="false" rot="0">
            <a:off x="-256333" y="4438345"/>
            <a:ext cx="3774071" cy="1180255"/>
          </a:xfrm>
          <a:custGeom>
            <a:avLst/>
            <a:gdLst/>
            <a:ahLst/>
            <a:cxnLst/>
            <a:rect r="r" b="b" t="t" l="l"/>
            <a:pathLst>
              <a:path h="1180255" w="3774071">
                <a:moveTo>
                  <a:pt x="0" y="0"/>
                </a:moveTo>
                <a:lnTo>
                  <a:pt x="3774071" y="0"/>
                </a:lnTo>
                <a:lnTo>
                  <a:pt x="3774071" y="1180255"/>
                </a:lnTo>
                <a:lnTo>
                  <a:pt x="0" y="118025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1632669" y="2959464"/>
            <a:ext cx="1659969" cy="1478881"/>
          </a:xfrm>
          <a:custGeom>
            <a:avLst/>
            <a:gdLst/>
            <a:ahLst/>
            <a:cxnLst/>
            <a:rect r="r" b="b" t="t" l="l"/>
            <a:pathLst>
              <a:path h="1478881" w="1659969">
                <a:moveTo>
                  <a:pt x="0" y="0"/>
                </a:moveTo>
                <a:lnTo>
                  <a:pt x="1659968" y="0"/>
                </a:lnTo>
                <a:lnTo>
                  <a:pt x="1659968" y="1478881"/>
                </a:lnTo>
                <a:lnTo>
                  <a:pt x="0" y="147888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7" id="7"/>
          <p:cNvSpPr txBox="true"/>
          <p:nvPr/>
        </p:nvSpPr>
        <p:spPr>
          <a:xfrm rot="0">
            <a:off x="508130" y="442114"/>
            <a:ext cx="5569015"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Farms Page:</a:t>
            </a:r>
          </a:p>
        </p:txBody>
      </p:sp>
      <p:sp>
        <p:nvSpPr>
          <p:cNvPr name="TextBox 8" id="8"/>
          <p:cNvSpPr txBox="true"/>
          <p:nvPr/>
        </p:nvSpPr>
        <p:spPr>
          <a:xfrm rot="0">
            <a:off x="1284074" y="2228410"/>
            <a:ext cx="3532874" cy="731055"/>
          </a:xfrm>
          <a:prstGeom prst="rect">
            <a:avLst/>
          </a:prstGeom>
        </p:spPr>
        <p:txBody>
          <a:bodyPr anchor="t" rtlCol="false" tIns="0" lIns="0" bIns="0" rIns="0">
            <a:spAutoFit/>
          </a:bodyPr>
          <a:lstStyle/>
          <a:p>
            <a:pPr algn="ctr">
              <a:lnSpc>
                <a:spcPts val="5943"/>
              </a:lnSpc>
              <a:spcBef>
                <a:spcPct val="0"/>
              </a:spcBef>
            </a:pPr>
            <a:r>
              <a:rPr lang="en-US" sz="4245" spc="-84">
                <a:solidFill>
                  <a:srgbClr val="000000"/>
                </a:solidFill>
                <a:latin typeface="Arbutus Slab"/>
                <a:ea typeface="Arbutus Slab"/>
                <a:cs typeface="Arbutus Slab"/>
                <a:sym typeface="Arbutus Slab"/>
              </a:rPr>
              <a:t>Pending Farm</a:t>
            </a:r>
          </a:p>
        </p:txBody>
      </p:sp>
      <p:sp>
        <p:nvSpPr>
          <p:cNvPr name="Freeform 9" id="9"/>
          <p:cNvSpPr/>
          <p:nvPr/>
        </p:nvSpPr>
        <p:spPr>
          <a:xfrm flipH="false" flipV="false" rot="0">
            <a:off x="10201662" y="1382773"/>
            <a:ext cx="2978190" cy="931361"/>
          </a:xfrm>
          <a:custGeom>
            <a:avLst/>
            <a:gdLst/>
            <a:ahLst/>
            <a:cxnLst/>
            <a:rect r="r" b="b" t="t" l="l"/>
            <a:pathLst>
              <a:path h="931361" w="2978190">
                <a:moveTo>
                  <a:pt x="0" y="0"/>
                </a:moveTo>
                <a:lnTo>
                  <a:pt x="2978189" y="0"/>
                </a:lnTo>
                <a:lnTo>
                  <a:pt x="2978189" y="931362"/>
                </a:lnTo>
                <a:lnTo>
                  <a:pt x="0" y="93136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0" id="10"/>
          <p:cNvSpPr/>
          <p:nvPr/>
        </p:nvSpPr>
        <p:spPr>
          <a:xfrm flipH="true" flipV="false" rot="8100000">
            <a:off x="12428674" y="914087"/>
            <a:ext cx="1052154" cy="937373"/>
          </a:xfrm>
          <a:custGeom>
            <a:avLst/>
            <a:gdLst/>
            <a:ahLst/>
            <a:cxnLst/>
            <a:rect r="r" b="b" t="t" l="l"/>
            <a:pathLst>
              <a:path h="937373" w="1052154">
                <a:moveTo>
                  <a:pt x="1052154" y="0"/>
                </a:moveTo>
                <a:lnTo>
                  <a:pt x="0" y="0"/>
                </a:lnTo>
                <a:lnTo>
                  <a:pt x="0" y="937373"/>
                </a:lnTo>
                <a:lnTo>
                  <a:pt x="1052154" y="937373"/>
                </a:lnTo>
                <a:lnTo>
                  <a:pt x="1052154"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1" id="11"/>
          <p:cNvSpPr txBox="true"/>
          <p:nvPr/>
        </p:nvSpPr>
        <p:spPr>
          <a:xfrm rot="0">
            <a:off x="13658155" y="960076"/>
            <a:ext cx="3156240" cy="600118"/>
          </a:xfrm>
          <a:prstGeom prst="rect">
            <a:avLst/>
          </a:prstGeom>
        </p:spPr>
        <p:txBody>
          <a:bodyPr anchor="t" rtlCol="false" tIns="0" lIns="0" bIns="0" rIns="0">
            <a:spAutoFit/>
          </a:bodyPr>
          <a:lstStyle/>
          <a:p>
            <a:pPr algn="ctr">
              <a:lnSpc>
                <a:spcPts val="4913"/>
              </a:lnSpc>
              <a:spcBef>
                <a:spcPct val="0"/>
              </a:spcBef>
            </a:pPr>
            <a:r>
              <a:rPr lang="en-US" sz="3509" spc="-70">
                <a:solidFill>
                  <a:srgbClr val="000000"/>
                </a:solidFill>
                <a:latin typeface="Arbutus Slab"/>
                <a:ea typeface="Arbutus Slab"/>
                <a:cs typeface="Arbutus Slab"/>
                <a:sym typeface="Arbutus Slab"/>
              </a:rPr>
              <a:t>approved Farm</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269401" y="5143500"/>
            <a:ext cx="10354925" cy="4911798"/>
          </a:xfrm>
          <a:custGeom>
            <a:avLst/>
            <a:gdLst/>
            <a:ahLst/>
            <a:cxnLst/>
            <a:rect r="r" b="b" t="t" l="l"/>
            <a:pathLst>
              <a:path h="4911798" w="10354925">
                <a:moveTo>
                  <a:pt x="0" y="0"/>
                </a:moveTo>
                <a:lnTo>
                  <a:pt x="10354925" y="0"/>
                </a:lnTo>
                <a:lnTo>
                  <a:pt x="10354925" y="4911798"/>
                </a:lnTo>
                <a:lnTo>
                  <a:pt x="0" y="4911798"/>
                </a:lnTo>
                <a:lnTo>
                  <a:pt x="0" y="0"/>
                </a:lnTo>
                <a:close/>
              </a:path>
            </a:pathLst>
          </a:custGeom>
          <a:blipFill>
            <a:blip r:embed="rId3"/>
            <a:stretch>
              <a:fillRect l="0" t="-5957" r="0" b="0"/>
            </a:stretch>
          </a:blipFill>
        </p:spPr>
      </p:sp>
      <p:sp>
        <p:nvSpPr>
          <p:cNvPr name="Freeform 4" id="4"/>
          <p:cNvSpPr/>
          <p:nvPr/>
        </p:nvSpPr>
        <p:spPr>
          <a:xfrm flipH="false" flipV="false" rot="0">
            <a:off x="8270289" y="363349"/>
            <a:ext cx="9792611" cy="4577561"/>
          </a:xfrm>
          <a:custGeom>
            <a:avLst/>
            <a:gdLst/>
            <a:ahLst/>
            <a:cxnLst/>
            <a:rect r="r" b="b" t="t" l="l"/>
            <a:pathLst>
              <a:path h="4577561" w="9792611">
                <a:moveTo>
                  <a:pt x="0" y="0"/>
                </a:moveTo>
                <a:lnTo>
                  <a:pt x="9792611" y="0"/>
                </a:lnTo>
                <a:lnTo>
                  <a:pt x="9792611" y="4577561"/>
                </a:lnTo>
                <a:lnTo>
                  <a:pt x="0" y="4577561"/>
                </a:lnTo>
                <a:lnTo>
                  <a:pt x="0" y="0"/>
                </a:lnTo>
                <a:close/>
              </a:path>
            </a:pathLst>
          </a:custGeom>
          <a:blipFill>
            <a:blip r:embed="rId4"/>
            <a:stretch>
              <a:fillRect l="0" t="-8745" r="0" b="0"/>
            </a:stretch>
          </a:blipFill>
        </p:spPr>
      </p:sp>
      <p:sp>
        <p:nvSpPr>
          <p:cNvPr name="Freeform 5" id="5"/>
          <p:cNvSpPr/>
          <p:nvPr/>
        </p:nvSpPr>
        <p:spPr>
          <a:xfrm flipH="false" flipV="false" rot="0">
            <a:off x="13802656" y="6726627"/>
            <a:ext cx="4260243" cy="2531673"/>
          </a:xfrm>
          <a:custGeom>
            <a:avLst/>
            <a:gdLst/>
            <a:ahLst/>
            <a:cxnLst/>
            <a:rect r="r" b="b" t="t" l="l"/>
            <a:pathLst>
              <a:path h="2531673" w="4260243">
                <a:moveTo>
                  <a:pt x="0" y="0"/>
                </a:moveTo>
                <a:lnTo>
                  <a:pt x="4260244" y="0"/>
                </a:lnTo>
                <a:lnTo>
                  <a:pt x="4260244" y="2531673"/>
                </a:lnTo>
                <a:lnTo>
                  <a:pt x="0" y="2531673"/>
                </a:lnTo>
                <a:lnTo>
                  <a:pt x="0" y="0"/>
                </a:lnTo>
                <a:close/>
              </a:path>
            </a:pathLst>
          </a:custGeom>
          <a:blipFill>
            <a:blip r:embed="rId5"/>
            <a:stretch>
              <a:fillRect l="-626848" t="-105252" r="-6340" b="-425138"/>
            </a:stretch>
          </a:blipFill>
        </p:spPr>
      </p:sp>
      <p:sp>
        <p:nvSpPr>
          <p:cNvPr name="TextBox 6" id="6"/>
          <p:cNvSpPr txBox="true"/>
          <p:nvPr/>
        </p:nvSpPr>
        <p:spPr>
          <a:xfrm rot="0">
            <a:off x="508130" y="442114"/>
            <a:ext cx="5569015"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Farm Rejection :</a:t>
            </a:r>
          </a:p>
        </p:txBody>
      </p:sp>
      <p:sp>
        <p:nvSpPr>
          <p:cNvPr name="TextBox 7" id="7"/>
          <p:cNvSpPr txBox="true"/>
          <p:nvPr/>
        </p:nvSpPr>
        <p:spPr>
          <a:xfrm rot="0">
            <a:off x="1888755" y="4280353"/>
            <a:ext cx="6156433" cy="863147"/>
          </a:xfrm>
          <a:prstGeom prst="rect">
            <a:avLst/>
          </a:prstGeom>
        </p:spPr>
        <p:txBody>
          <a:bodyPr anchor="t" rtlCol="false" tIns="0" lIns="0" bIns="0" rIns="0">
            <a:spAutoFit/>
          </a:bodyPr>
          <a:lstStyle/>
          <a:p>
            <a:pPr algn="ctr" rtl="true">
              <a:lnSpc>
                <a:spcPts val="7024"/>
              </a:lnSpc>
              <a:spcBef>
                <a:spcPct val="0"/>
              </a:spcBef>
            </a:pPr>
            <a:r>
              <a:rPr lang="en-US" sz="5017" spc="-100">
                <a:solidFill>
                  <a:srgbClr val="000000"/>
                </a:solidFill>
                <a:latin typeface="29LT Riwaya Informal"/>
                <a:ea typeface="29LT Riwaya Informal"/>
                <a:cs typeface="29LT Riwaya Informal"/>
                <a:sym typeface="29LT Riwaya Informal"/>
              </a:rPr>
              <a:t>Reason for rejection</a:t>
            </a:r>
          </a:p>
        </p:txBody>
      </p:sp>
      <p:sp>
        <p:nvSpPr>
          <p:cNvPr name="TextBox 8" id="8"/>
          <p:cNvSpPr txBox="true"/>
          <p:nvPr/>
        </p:nvSpPr>
        <p:spPr>
          <a:xfrm rot="0">
            <a:off x="10842580" y="4836135"/>
            <a:ext cx="6156433" cy="863147"/>
          </a:xfrm>
          <a:prstGeom prst="rect">
            <a:avLst/>
          </a:prstGeom>
        </p:spPr>
        <p:txBody>
          <a:bodyPr anchor="t" rtlCol="false" tIns="0" lIns="0" bIns="0" rIns="0">
            <a:spAutoFit/>
          </a:bodyPr>
          <a:lstStyle/>
          <a:p>
            <a:pPr algn="ctr" rtl="true">
              <a:lnSpc>
                <a:spcPts val="7024"/>
              </a:lnSpc>
              <a:spcBef>
                <a:spcPct val="0"/>
              </a:spcBef>
            </a:pPr>
            <a:r>
              <a:rPr lang="ar-EG" sz="5017" spc="-100">
                <a:solidFill>
                  <a:srgbClr val="000000"/>
                </a:solidFill>
                <a:latin typeface="29LT Riwaya Informal"/>
                <a:ea typeface="29LT Riwaya Informal"/>
                <a:cs typeface="29LT Riwaya Informal"/>
                <a:sym typeface="29LT Riwaya Informal"/>
                <a:rtl val="true"/>
              </a:rPr>
              <a:t> </a:t>
            </a:r>
            <a:r>
              <a:rPr lang="en-US" sz="5017" spc="-100">
                <a:solidFill>
                  <a:srgbClr val="000000"/>
                </a:solidFill>
                <a:latin typeface="29LT Riwaya Informal"/>
                <a:ea typeface="29LT Riwaya Informal"/>
                <a:cs typeface="29LT Riwaya Informal"/>
                <a:sym typeface="29LT Riwaya Informal"/>
              </a:rPr>
              <a:t>after rejection</a:t>
            </a:r>
            <a:r>
              <a:rPr lang="ar-EG" sz="5017" spc="-100">
                <a:solidFill>
                  <a:srgbClr val="000000"/>
                </a:solidFill>
                <a:latin typeface="29LT Riwaya Informal"/>
                <a:ea typeface="29LT Riwaya Informal"/>
                <a:cs typeface="29LT Riwaya Informal"/>
                <a:sym typeface="29LT Riwaya Informal"/>
                <a:rtl val="true"/>
              </a:rPr>
              <a:t> </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pic>
        <p:nvPicPr>
          <p:cNvPr name="Picture 3" id="3">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0" r="0" b="6153"/>
          <a:stretch>
            <a:fillRect/>
          </a:stretch>
        </p:blipFill>
        <p:spPr>
          <a:xfrm flipH="false" flipV="false" rot="0">
            <a:off x="769107" y="1028700"/>
            <a:ext cx="16729962" cy="8831496"/>
          </a:xfrm>
          <a:prstGeom prst="rect">
            <a:avLst/>
          </a:prstGeom>
        </p:spPr>
      </p:pic>
      <p:sp>
        <p:nvSpPr>
          <p:cNvPr name="TextBox 4" id="4"/>
          <p:cNvSpPr txBox="true"/>
          <p:nvPr/>
        </p:nvSpPr>
        <p:spPr>
          <a:xfrm rot="0">
            <a:off x="769107" y="-16750"/>
            <a:ext cx="4601083"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Crops :</a:t>
            </a:r>
          </a:p>
        </p:txBody>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2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704626" y="1876387"/>
            <a:ext cx="17232319" cy="8050173"/>
          </a:xfrm>
          <a:custGeom>
            <a:avLst/>
            <a:gdLst/>
            <a:ahLst/>
            <a:cxnLst/>
            <a:rect r="r" b="b" t="t" l="l"/>
            <a:pathLst>
              <a:path h="8050173" w="17232319">
                <a:moveTo>
                  <a:pt x="0" y="0"/>
                </a:moveTo>
                <a:lnTo>
                  <a:pt x="17232319" y="0"/>
                </a:lnTo>
                <a:lnTo>
                  <a:pt x="17232319" y="8050173"/>
                </a:lnTo>
                <a:lnTo>
                  <a:pt x="0" y="8050173"/>
                </a:lnTo>
                <a:lnTo>
                  <a:pt x="0" y="0"/>
                </a:lnTo>
                <a:close/>
              </a:path>
            </a:pathLst>
          </a:custGeom>
          <a:blipFill>
            <a:blip r:embed="rId3"/>
            <a:stretch>
              <a:fillRect l="0" t="-12890" r="0" b="-7519"/>
            </a:stretch>
          </a:blipFill>
        </p:spPr>
      </p:sp>
      <p:sp>
        <p:nvSpPr>
          <p:cNvPr name="TextBox 4" id="4"/>
          <p:cNvSpPr txBox="true"/>
          <p:nvPr/>
        </p:nvSpPr>
        <p:spPr>
          <a:xfrm rot="0">
            <a:off x="337651" y="-16750"/>
            <a:ext cx="5456465"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All Planted Crops :</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337651" y="3947981"/>
            <a:ext cx="11300590" cy="6015210"/>
          </a:xfrm>
          <a:custGeom>
            <a:avLst/>
            <a:gdLst/>
            <a:ahLst/>
            <a:cxnLst/>
            <a:rect r="r" b="b" t="t" l="l"/>
            <a:pathLst>
              <a:path h="6015210" w="11300590">
                <a:moveTo>
                  <a:pt x="0" y="0"/>
                </a:moveTo>
                <a:lnTo>
                  <a:pt x="11300590" y="0"/>
                </a:lnTo>
                <a:lnTo>
                  <a:pt x="11300590" y="6015210"/>
                </a:lnTo>
                <a:lnTo>
                  <a:pt x="0" y="6015210"/>
                </a:lnTo>
                <a:lnTo>
                  <a:pt x="0" y="0"/>
                </a:lnTo>
                <a:close/>
              </a:path>
            </a:pathLst>
          </a:custGeom>
          <a:blipFill>
            <a:blip r:embed="rId3"/>
            <a:stretch>
              <a:fillRect l="0" t="0" r="0" b="0"/>
            </a:stretch>
          </a:blipFill>
        </p:spPr>
      </p:sp>
      <p:sp>
        <p:nvSpPr>
          <p:cNvPr name="Freeform 4" id="4"/>
          <p:cNvSpPr/>
          <p:nvPr/>
        </p:nvSpPr>
        <p:spPr>
          <a:xfrm flipH="false" flipV="false" rot="0">
            <a:off x="7548683" y="107075"/>
            <a:ext cx="10739317" cy="5697029"/>
          </a:xfrm>
          <a:custGeom>
            <a:avLst/>
            <a:gdLst/>
            <a:ahLst/>
            <a:cxnLst/>
            <a:rect r="r" b="b" t="t" l="l"/>
            <a:pathLst>
              <a:path h="5697029" w="10739317">
                <a:moveTo>
                  <a:pt x="0" y="0"/>
                </a:moveTo>
                <a:lnTo>
                  <a:pt x="10739317" y="0"/>
                </a:lnTo>
                <a:lnTo>
                  <a:pt x="10739317" y="5697029"/>
                </a:lnTo>
                <a:lnTo>
                  <a:pt x="0" y="5697029"/>
                </a:lnTo>
                <a:lnTo>
                  <a:pt x="0" y="0"/>
                </a:lnTo>
                <a:close/>
              </a:path>
            </a:pathLst>
          </a:custGeom>
          <a:blipFill>
            <a:blip r:embed="rId4"/>
            <a:stretch>
              <a:fillRect l="-167" t="-3471" r="-2952" b="0"/>
            </a:stretch>
          </a:blipFill>
        </p:spPr>
      </p:sp>
      <p:pic>
        <p:nvPicPr>
          <p:cNvPr name="Picture 5" id="5"/>
          <p:cNvPicPr>
            <a:picLocks noChangeAspect="true"/>
          </p:cNvPicPr>
          <p:nvPr/>
        </p:nvPicPr>
        <p:blipFill>
          <a:blip r:embed="rId5"/>
          <a:srcRect l="0" t="0" r="0" b="0"/>
          <a:stretch>
            <a:fillRect/>
          </a:stretch>
        </p:blipFill>
        <p:spPr>
          <a:xfrm flipH="false" flipV="false" rot="0">
            <a:off x="4436970" y="1028700"/>
            <a:ext cx="3101952" cy="2993384"/>
          </a:xfrm>
          <a:prstGeom prst="rect">
            <a:avLst/>
          </a:prstGeom>
        </p:spPr>
      </p:pic>
      <p:sp>
        <p:nvSpPr>
          <p:cNvPr name="Freeform 6" id="6"/>
          <p:cNvSpPr/>
          <p:nvPr/>
        </p:nvSpPr>
        <p:spPr>
          <a:xfrm flipH="false" flipV="false" rot="0">
            <a:off x="13105898" y="5923628"/>
            <a:ext cx="3427660" cy="4363372"/>
          </a:xfrm>
          <a:custGeom>
            <a:avLst/>
            <a:gdLst/>
            <a:ahLst/>
            <a:cxnLst/>
            <a:rect r="r" b="b" t="t" l="l"/>
            <a:pathLst>
              <a:path h="4363372" w="3427660">
                <a:moveTo>
                  <a:pt x="0" y="0"/>
                </a:moveTo>
                <a:lnTo>
                  <a:pt x="3427660" y="0"/>
                </a:lnTo>
                <a:lnTo>
                  <a:pt x="3427660" y="4363372"/>
                </a:lnTo>
                <a:lnTo>
                  <a:pt x="0" y="4363372"/>
                </a:lnTo>
                <a:lnTo>
                  <a:pt x="0" y="0"/>
                </a:lnTo>
                <a:close/>
              </a:path>
            </a:pathLst>
          </a:custGeom>
          <a:blipFill>
            <a:blip r:embed="rId6"/>
            <a:stretch>
              <a:fillRect l="0" t="0" r="0" b="0"/>
            </a:stretch>
          </a:blipFill>
        </p:spPr>
      </p:sp>
      <p:sp>
        <p:nvSpPr>
          <p:cNvPr name="TextBox 7" id="7"/>
          <p:cNvSpPr txBox="true"/>
          <p:nvPr/>
        </p:nvSpPr>
        <p:spPr>
          <a:xfrm rot="0">
            <a:off x="337651" y="-16750"/>
            <a:ext cx="5456465"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Add Planted Crop :</a:t>
            </a:r>
          </a:p>
        </p:txBody>
      </p:sp>
      <p:sp>
        <p:nvSpPr>
          <p:cNvPr name="TextBox 8" id="8"/>
          <p:cNvSpPr txBox="true"/>
          <p:nvPr/>
        </p:nvSpPr>
        <p:spPr>
          <a:xfrm rot="0">
            <a:off x="3086367" y="1835154"/>
            <a:ext cx="2066692" cy="690238"/>
          </a:xfrm>
          <a:prstGeom prst="rect">
            <a:avLst/>
          </a:prstGeom>
        </p:spPr>
        <p:txBody>
          <a:bodyPr anchor="t" rtlCol="false" tIns="0" lIns="0" bIns="0" rIns="0">
            <a:spAutoFit/>
          </a:bodyPr>
          <a:lstStyle/>
          <a:p>
            <a:pPr algn="ctr">
              <a:lnSpc>
                <a:spcPts val="5681"/>
              </a:lnSpc>
              <a:spcBef>
                <a:spcPct val="0"/>
              </a:spcBef>
            </a:pPr>
            <a:r>
              <a:rPr lang="en-US" sz="4057" spc="-81">
                <a:solidFill>
                  <a:srgbClr val="000000"/>
                </a:solidFill>
                <a:latin typeface="29LT Riwaya Informal"/>
                <a:ea typeface="29LT Riwaya Informal"/>
                <a:cs typeface="29LT Riwaya Informal"/>
                <a:sym typeface="29LT Riwaya Informal"/>
              </a:rPr>
              <a:t>After Add</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3952310" y="1243189"/>
            <a:ext cx="10383380" cy="8886241"/>
          </a:xfrm>
          <a:custGeom>
            <a:avLst/>
            <a:gdLst/>
            <a:ahLst/>
            <a:cxnLst/>
            <a:rect r="r" b="b" t="t" l="l"/>
            <a:pathLst>
              <a:path h="8886241" w="10383380">
                <a:moveTo>
                  <a:pt x="0" y="0"/>
                </a:moveTo>
                <a:lnTo>
                  <a:pt x="10383380" y="0"/>
                </a:lnTo>
                <a:lnTo>
                  <a:pt x="10383380" y="8886241"/>
                </a:lnTo>
                <a:lnTo>
                  <a:pt x="0" y="8886241"/>
                </a:lnTo>
                <a:lnTo>
                  <a:pt x="0" y="0"/>
                </a:lnTo>
                <a:close/>
              </a:path>
            </a:pathLst>
          </a:custGeom>
          <a:blipFill>
            <a:blip r:embed="rId3"/>
            <a:stretch>
              <a:fillRect l="0" t="0" r="0" b="0"/>
            </a:stretch>
          </a:blipFill>
        </p:spPr>
      </p:sp>
      <p:sp>
        <p:nvSpPr>
          <p:cNvPr name="TextBox 4" id="4"/>
          <p:cNvSpPr txBox="true"/>
          <p:nvPr/>
        </p:nvSpPr>
        <p:spPr>
          <a:xfrm rot="0">
            <a:off x="337651" y="-16750"/>
            <a:ext cx="6356866"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Add Planted Crop  Ai :</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pic>
        <p:nvPicPr>
          <p:cNvPr name="Picture 3" id="3"/>
          <p:cNvPicPr>
            <a:picLocks noChangeAspect="true"/>
          </p:cNvPicPr>
          <p:nvPr/>
        </p:nvPicPr>
        <p:blipFill>
          <a:blip r:embed="rId3"/>
          <a:srcRect l="0" t="0" r="0" b="0"/>
          <a:stretch>
            <a:fillRect/>
          </a:stretch>
        </p:blipFill>
        <p:spPr>
          <a:xfrm flipH="false" flipV="true" rot="-4400909">
            <a:off x="10604721" y="5348110"/>
            <a:ext cx="3101952" cy="2993384"/>
          </a:xfrm>
          <a:prstGeom prst="rect">
            <a:avLst/>
          </a:prstGeom>
        </p:spPr>
      </p:pic>
      <p:sp>
        <p:nvSpPr>
          <p:cNvPr name="Freeform 4" id="4"/>
          <p:cNvSpPr/>
          <p:nvPr/>
        </p:nvSpPr>
        <p:spPr>
          <a:xfrm flipH="false" flipV="false" rot="0">
            <a:off x="0" y="5102578"/>
            <a:ext cx="10368845" cy="5184422"/>
          </a:xfrm>
          <a:custGeom>
            <a:avLst/>
            <a:gdLst/>
            <a:ahLst/>
            <a:cxnLst/>
            <a:rect r="r" b="b" t="t" l="l"/>
            <a:pathLst>
              <a:path h="5184422" w="10368845">
                <a:moveTo>
                  <a:pt x="0" y="0"/>
                </a:moveTo>
                <a:lnTo>
                  <a:pt x="10368845" y="0"/>
                </a:lnTo>
                <a:lnTo>
                  <a:pt x="10368845" y="5184422"/>
                </a:lnTo>
                <a:lnTo>
                  <a:pt x="0" y="5184422"/>
                </a:lnTo>
                <a:lnTo>
                  <a:pt x="0" y="0"/>
                </a:lnTo>
                <a:close/>
              </a:path>
            </a:pathLst>
          </a:custGeom>
          <a:blipFill>
            <a:blip r:embed="rId4"/>
            <a:stretch>
              <a:fillRect l="0" t="0" r="0" b="0"/>
            </a:stretch>
          </a:blipFill>
        </p:spPr>
      </p:sp>
      <p:sp>
        <p:nvSpPr>
          <p:cNvPr name="Freeform 5" id="5"/>
          <p:cNvSpPr/>
          <p:nvPr/>
        </p:nvSpPr>
        <p:spPr>
          <a:xfrm flipH="false" flipV="false" rot="0">
            <a:off x="7827722" y="107075"/>
            <a:ext cx="10460278" cy="5241035"/>
          </a:xfrm>
          <a:custGeom>
            <a:avLst/>
            <a:gdLst/>
            <a:ahLst/>
            <a:cxnLst/>
            <a:rect r="r" b="b" t="t" l="l"/>
            <a:pathLst>
              <a:path h="5241035" w="10460278">
                <a:moveTo>
                  <a:pt x="0" y="0"/>
                </a:moveTo>
                <a:lnTo>
                  <a:pt x="10460278" y="0"/>
                </a:lnTo>
                <a:lnTo>
                  <a:pt x="10460278" y="5241035"/>
                </a:lnTo>
                <a:lnTo>
                  <a:pt x="0" y="5241035"/>
                </a:lnTo>
                <a:lnTo>
                  <a:pt x="0" y="0"/>
                </a:lnTo>
                <a:close/>
              </a:path>
            </a:pathLst>
          </a:custGeom>
          <a:blipFill>
            <a:blip r:embed="rId5"/>
            <a:stretch>
              <a:fillRect l="0" t="0" r="0" b="0"/>
            </a:stretch>
          </a:blipFill>
        </p:spPr>
      </p:sp>
      <p:sp>
        <p:nvSpPr>
          <p:cNvPr name="TextBox 6" id="6"/>
          <p:cNvSpPr txBox="true"/>
          <p:nvPr/>
        </p:nvSpPr>
        <p:spPr>
          <a:xfrm rot="0">
            <a:off x="337651" y="-1675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Send Crop to store :</a:t>
            </a:r>
          </a:p>
        </p:txBody>
      </p:sp>
      <p:sp>
        <p:nvSpPr>
          <p:cNvPr name="TextBox 7" id="7"/>
          <p:cNvSpPr txBox="true"/>
          <p:nvPr/>
        </p:nvSpPr>
        <p:spPr>
          <a:xfrm rot="0">
            <a:off x="12921038" y="7316440"/>
            <a:ext cx="2911706" cy="969876"/>
          </a:xfrm>
          <a:prstGeom prst="rect">
            <a:avLst/>
          </a:prstGeom>
        </p:spPr>
        <p:txBody>
          <a:bodyPr anchor="t" rtlCol="false" tIns="0" lIns="0" bIns="0" rIns="0">
            <a:spAutoFit/>
          </a:bodyPr>
          <a:lstStyle/>
          <a:p>
            <a:pPr algn="ctr">
              <a:lnSpc>
                <a:spcPts val="8003"/>
              </a:lnSpc>
              <a:spcBef>
                <a:spcPct val="0"/>
              </a:spcBef>
            </a:pPr>
            <a:r>
              <a:rPr lang="en-US" sz="5717" spc="-114">
                <a:solidFill>
                  <a:srgbClr val="000000"/>
                </a:solidFill>
                <a:latin typeface="29LT Riwaya Informal"/>
                <a:ea typeface="29LT Riwaya Informal"/>
                <a:cs typeface="29LT Riwaya Informal"/>
                <a:sym typeface="29LT Riwaya Informal"/>
              </a:rPr>
              <a:t>After Send </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pic>
        <p:nvPicPr>
          <p:cNvPr name="Picture 3" id="3">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0" r="0" b="3158"/>
          <a:stretch>
            <a:fillRect/>
          </a:stretch>
        </p:blipFill>
        <p:spPr>
          <a:xfrm flipH="false" flipV="false" rot="0">
            <a:off x="1529080" y="1388861"/>
            <a:ext cx="15730220" cy="8568765"/>
          </a:xfrm>
          <a:prstGeom prst="rect">
            <a:avLst/>
          </a:prstGeom>
        </p:spPr>
      </p:pic>
      <p:sp>
        <p:nvSpPr>
          <p:cNvPr name="TextBox 4" id="4"/>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ADD To Cart :</a:t>
            </a:r>
          </a:p>
        </p:txBody>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grpSp>
        <p:nvGrpSpPr>
          <p:cNvPr name="Group 10" id="10"/>
          <p:cNvGrpSpPr/>
          <p:nvPr/>
        </p:nvGrpSpPr>
        <p:grpSpPr>
          <a:xfrm rot="0">
            <a:off x="11371854" y="2765163"/>
            <a:ext cx="5246370" cy="5246370"/>
            <a:chOff x="0" y="0"/>
            <a:chExt cx="6350000" cy="6350000"/>
          </a:xfrm>
        </p:grpSpPr>
        <p:sp>
          <p:nvSpPr>
            <p:cNvPr name="Freeform 11" id="11"/>
            <p:cNvSpPr/>
            <p:nvPr/>
          </p:nvSpPr>
          <p:spPr>
            <a:xfrm flipH="false" flipV="false" rot="0">
              <a:off x="0" y="0"/>
              <a:ext cx="6350000" cy="6350000"/>
            </a:xfrm>
            <a:custGeom>
              <a:avLst/>
              <a:gdLst/>
              <a:ahLst/>
              <a:cxnLst/>
              <a:rect r="r" b="b" t="t" l="l"/>
              <a:pathLst>
                <a:path h="6350000" w="6350000">
                  <a:moveTo>
                    <a:pt x="5080000" y="6350000"/>
                  </a:moveTo>
                  <a:lnTo>
                    <a:pt x="1270000" y="6350000"/>
                  </a:lnTo>
                  <a:cubicBezTo>
                    <a:pt x="568960" y="6350000"/>
                    <a:pt x="0" y="5781040"/>
                    <a:pt x="0" y="5080000"/>
                  </a:cubicBezTo>
                  <a:lnTo>
                    <a:pt x="0" y="1270000"/>
                  </a:lnTo>
                  <a:cubicBezTo>
                    <a:pt x="0" y="568960"/>
                    <a:pt x="568960" y="0"/>
                    <a:pt x="1270000" y="0"/>
                  </a:cubicBezTo>
                  <a:lnTo>
                    <a:pt x="5080000" y="0"/>
                  </a:lnTo>
                  <a:cubicBezTo>
                    <a:pt x="5781040" y="0"/>
                    <a:pt x="6350000" y="568960"/>
                    <a:pt x="6350000" y="1270000"/>
                  </a:cubicBezTo>
                  <a:lnTo>
                    <a:pt x="6350000" y="5080000"/>
                  </a:lnTo>
                  <a:cubicBezTo>
                    <a:pt x="6350000" y="5781040"/>
                    <a:pt x="5781040" y="6350000"/>
                    <a:pt x="5080000" y="6350000"/>
                  </a:cubicBezTo>
                  <a:close/>
                </a:path>
              </a:pathLst>
            </a:custGeom>
            <a:blipFill>
              <a:blip r:embed="rId10"/>
              <a:stretch>
                <a:fillRect l="0" t="-25000" r="0" b="-25000"/>
              </a:stretch>
            </a:blipFill>
          </p:spPr>
        </p:sp>
      </p:grpSp>
      <p:sp>
        <p:nvSpPr>
          <p:cNvPr name="TextBox 12" id="12"/>
          <p:cNvSpPr txBox="true"/>
          <p:nvPr/>
        </p:nvSpPr>
        <p:spPr>
          <a:xfrm rot="0">
            <a:off x="1559223" y="3246304"/>
            <a:ext cx="8010229" cy="3119591"/>
          </a:xfrm>
          <a:prstGeom prst="rect">
            <a:avLst/>
          </a:prstGeom>
        </p:spPr>
        <p:txBody>
          <a:bodyPr anchor="t" rtlCol="false" tIns="0" lIns="0" bIns="0" rIns="0">
            <a:spAutoFit/>
          </a:bodyPr>
          <a:lstStyle/>
          <a:p>
            <a:pPr algn="l">
              <a:lnSpc>
                <a:spcPts val="4979"/>
              </a:lnSpc>
            </a:pPr>
          </a:p>
          <a:p>
            <a:pPr algn="l">
              <a:lnSpc>
                <a:spcPts val="4979"/>
              </a:lnSpc>
            </a:pPr>
            <a:r>
              <a:rPr lang="en-US" sz="3556">
                <a:solidFill>
                  <a:srgbClr val="4A7D63"/>
                </a:solidFill>
                <a:latin typeface="Barlow"/>
                <a:ea typeface="Barlow"/>
                <a:cs typeface="Barlow"/>
                <a:sym typeface="Barlow"/>
              </a:rPr>
              <a:t> A smart and user-friendly system that helps farmers manage their farms, crops, orders, and sales – all in one place.</a:t>
            </a:r>
          </a:p>
          <a:p>
            <a:pPr algn="l">
              <a:lnSpc>
                <a:spcPts val="4979"/>
              </a:lnSpc>
            </a:pPr>
          </a:p>
        </p:txBody>
      </p:sp>
      <p:sp>
        <p:nvSpPr>
          <p:cNvPr name="TextBox 13" id="13"/>
          <p:cNvSpPr txBox="true"/>
          <p:nvPr/>
        </p:nvSpPr>
        <p:spPr>
          <a:xfrm rot="0">
            <a:off x="1559223" y="1526961"/>
            <a:ext cx="9760841" cy="1633618"/>
          </a:xfrm>
          <a:prstGeom prst="rect">
            <a:avLst/>
          </a:prstGeom>
        </p:spPr>
        <p:txBody>
          <a:bodyPr anchor="t" rtlCol="false" tIns="0" lIns="0" bIns="0" rIns="0">
            <a:spAutoFit/>
          </a:bodyPr>
          <a:lstStyle/>
          <a:p>
            <a:pPr algn="l">
              <a:lnSpc>
                <a:spcPts val="13383"/>
              </a:lnSpc>
            </a:pPr>
            <a:r>
              <a:rPr lang="en-US" sz="9559" spc="-191">
                <a:solidFill>
                  <a:srgbClr val="34624B"/>
                </a:solidFill>
                <a:latin typeface="Arbutus Slab"/>
                <a:ea typeface="Arbutus Slab"/>
                <a:cs typeface="Arbutus Slab"/>
                <a:sym typeface="Arbutus Slab"/>
              </a:rPr>
              <a:t>What is FarmX ?</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pic>
        <p:nvPicPr>
          <p:cNvPr name="Picture 3" id="3">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0" r="0" b="5470"/>
          <a:stretch>
            <a:fillRect/>
          </a:stretch>
        </p:blipFill>
        <p:spPr>
          <a:xfrm flipH="false" flipV="false" rot="0">
            <a:off x="1693740" y="1658981"/>
            <a:ext cx="15333452" cy="8153232"/>
          </a:xfrm>
          <a:prstGeom prst="rect">
            <a:avLst/>
          </a:prstGeom>
        </p:spPr>
      </p:pic>
      <p:sp>
        <p:nvSpPr>
          <p:cNvPr name="TextBox 4" id="4"/>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Cart &amp; CheckOut:</a:t>
            </a:r>
          </a:p>
        </p:txBody>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3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449146" y="2253341"/>
            <a:ext cx="4855696" cy="5780317"/>
          </a:xfrm>
          <a:custGeom>
            <a:avLst/>
            <a:gdLst/>
            <a:ahLst/>
            <a:cxnLst/>
            <a:rect r="r" b="b" t="t" l="l"/>
            <a:pathLst>
              <a:path h="5780317" w="4855696">
                <a:moveTo>
                  <a:pt x="0" y="0"/>
                </a:moveTo>
                <a:lnTo>
                  <a:pt x="4855696" y="0"/>
                </a:lnTo>
                <a:lnTo>
                  <a:pt x="4855696" y="5780318"/>
                </a:lnTo>
                <a:lnTo>
                  <a:pt x="0" y="5780318"/>
                </a:lnTo>
                <a:lnTo>
                  <a:pt x="0" y="0"/>
                </a:lnTo>
                <a:close/>
              </a:path>
            </a:pathLst>
          </a:custGeom>
          <a:blipFill>
            <a:blip r:embed="rId3"/>
            <a:stretch>
              <a:fillRect l="-156765" t="-1443" r="0" b="0"/>
            </a:stretch>
          </a:blipFill>
        </p:spPr>
      </p:sp>
      <p:sp>
        <p:nvSpPr>
          <p:cNvPr name="Freeform 4" id="4"/>
          <p:cNvSpPr/>
          <p:nvPr/>
        </p:nvSpPr>
        <p:spPr>
          <a:xfrm flipH="false" flipV="false" rot="0">
            <a:off x="7427016" y="17619"/>
            <a:ext cx="10817797" cy="5125881"/>
          </a:xfrm>
          <a:custGeom>
            <a:avLst/>
            <a:gdLst/>
            <a:ahLst/>
            <a:cxnLst/>
            <a:rect r="r" b="b" t="t" l="l"/>
            <a:pathLst>
              <a:path h="5125881" w="10817797">
                <a:moveTo>
                  <a:pt x="0" y="0"/>
                </a:moveTo>
                <a:lnTo>
                  <a:pt x="10817798" y="0"/>
                </a:lnTo>
                <a:lnTo>
                  <a:pt x="10817798" y="5125881"/>
                </a:lnTo>
                <a:lnTo>
                  <a:pt x="0" y="5125881"/>
                </a:lnTo>
                <a:lnTo>
                  <a:pt x="0" y="0"/>
                </a:lnTo>
                <a:close/>
              </a:path>
            </a:pathLst>
          </a:custGeom>
          <a:blipFill>
            <a:blip r:embed="rId4"/>
            <a:stretch>
              <a:fillRect l="0" t="-12068" r="0" b="-6642"/>
            </a:stretch>
          </a:blipFill>
        </p:spPr>
      </p:sp>
      <p:sp>
        <p:nvSpPr>
          <p:cNvPr name="Freeform 5" id="5"/>
          <p:cNvSpPr/>
          <p:nvPr/>
        </p:nvSpPr>
        <p:spPr>
          <a:xfrm flipH="false" flipV="false" rot="0">
            <a:off x="7383830" y="5278560"/>
            <a:ext cx="10904170" cy="5143500"/>
          </a:xfrm>
          <a:custGeom>
            <a:avLst/>
            <a:gdLst/>
            <a:ahLst/>
            <a:cxnLst/>
            <a:rect r="r" b="b" t="t" l="l"/>
            <a:pathLst>
              <a:path h="5143500" w="10904170">
                <a:moveTo>
                  <a:pt x="0" y="0"/>
                </a:moveTo>
                <a:lnTo>
                  <a:pt x="10904170" y="0"/>
                </a:lnTo>
                <a:lnTo>
                  <a:pt x="10904170" y="5143500"/>
                </a:lnTo>
                <a:lnTo>
                  <a:pt x="0" y="5143500"/>
                </a:lnTo>
                <a:lnTo>
                  <a:pt x="0" y="0"/>
                </a:lnTo>
                <a:close/>
              </a:path>
            </a:pathLst>
          </a:custGeom>
          <a:blipFill>
            <a:blip r:embed="rId5"/>
            <a:stretch>
              <a:fillRect l="0" t="-12491" r="0" b="-6757"/>
            </a:stretch>
          </a:blipFill>
        </p:spPr>
      </p:sp>
      <p:sp>
        <p:nvSpPr>
          <p:cNvPr name="Freeform 6" id="6"/>
          <p:cNvSpPr/>
          <p:nvPr/>
        </p:nvSpPr>
        <p:spPr>
          <a:xfrm flipH="false" flipV="false" rot="0">
            <a:off x="2085031" y="5143500"/>
            <a:ext cx="3654920" cy="1142993"/>
          </a:xfrm>
          <a:custGeom>
            <a:avLst/>
            <a:gdLst/>
            <a:ahLst/>
            <a:cxnLst/>
            <a:rect r="r" b="b" t="t" l="l"/>
            <a:pathLst>
              <a:path h="1142993" w="3654920">
                <a:moveTo>
                  <a:pt x="0" y="0"/>
                </a:moveTo>
                <a:lnTo>
                  <a:pt x="3654920" y="0"/>
                </a:lnTo>
                <a:lnTo>
                  <a:pt x="3654920" y="1142993"/>
                </a:lnTo>
                <a:lnTo>
                  <a:pt x="0" y="11429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pic>
        <p:nvPicPr>
          <p:cNvPr name="Picture 7" id="7"/>
          <p:cNvPicPr>
            <a:picLocks noChangeAspect="true"/>
          </p:cNvPicPr>
          <p:nvPr/>
        </p:nvPicPr>
        <p:blipFill>
          <a:blip r:embed="rId8"/>
          <a:srcRect l="0" t="0" r="0" b="0"/>
          <a:stretch>
            <a:fillRect/>
          </a:stretch>
        </p:blipFill>
        <p:spPr>
          <a:xfrm flipH="false" flipV="false" rot="0">
            <a:off x="5596418" y="3359440"/>
            <a:ext cx="2161220" cy="2083726"/>
          </a:xfrm>
          <a:prstGeom prst="rect">
            <a:avLst/>
          </a:prstGeom>
        </p:spPr>
      </p:pic>
      <p:sp>
        <p:nvSpPr>
          <p:cNvPr name="TextBox 8" id="8"/>
          <p:cNvSpPr txBox="true"/>
          <p:nvPr/>
        </p:nvSpPr>
        <p:spPr>
          <a:xfrm rot="0">
            <a:off x="157570" y="-1675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Farm orders :</a:t>
            </a:r>
          </a:p>
        </p:txBody>
      </p:sp>
      <p:pic>
        <p:nvPicPr>
          <p:cNvPr name="Picture 9" id="9"/>
          <p:cNvPicPr>
            <a:picLocks noChangeAspect="true"/>
          </p:cNvPicPr>
          <p:nvPr/>
        </p:nvPicPr>
        <p:blipFill>
          <a:blip r:embed="rId8"/>
          <a:srcRect l="0" t="0" r="0" b="0"/>
          <a:stretch>
            <a:fillRect/>
          </a:stretch>
        </p:blipFill>
        <p:spPr>
          <a:xfrm flipH="false" flipV="true" rot="0">
            <a:off x="5596418" y="5766584"/>
            <a:ext cx="2161220" cy="2083726"/>
          </a:xfrm>
          <a:prstGeom prst="rect">
            <a:avLst/>
          </a:prstGeom>
        </p:spPr>
      </p:pic>
      <p:sp>
        <p:nvSpPr>
          <p:cNvPr name="TextBox 10" id="10"/>
          <p:cNvSpPr txBox="true"/>
          <p:nvPr/>
        </p:nvSpPr>
        <p:spPr>
          <a:xfrm rot="0">
            <a:off x="5596418" y="2997949"/>
            <a:ext cx="1486542" cy="713661"/>
          </a:xfrm>
          <a:prstGeom prst="rect">
            <a:avLst/>
          </a:prstGeom>
        </p:spPr>
        <p:txBody>
          <a:bodyPr anchor="t" rtlCol="false" tIns="0" lIns="0" bIns="0" rIns="0">
            <a:spAutoFit/>
          </a:bodyPr>
          <a:lstStyle/>
          <a:p>
            <a:pPr algn="l">
              <a:lnSpc>
                <a:spcPts val="5814"/>
              </a:lnSpc>
            </a:pPr>
            <a:r>
              <a:rPr lang="en-US" sz="4153" spc="-83">
                <a:solidFill>
                  <a:srgbClr val="000000"/>
                </a:solidFill>
                <a:latin typeface="29LT Riwaya Informal"/>
                <a:ea typeface="29LT Riwaya Informal"/>
                <a:cs typeface="29LT Riwaya Informal"/>
                <a:sym typeface="29LT Riwaya Informal"/>
              </a:rPr>
              <a:t>Ready</a:t>
            </a:r>
          </a:p>
        </p:txBody>
      </p:sp>
      <p:sp>
        <p:nvSpPr>
          <p:cNvPr name="TextBox 11" id="11"/>
          <p:cNvSpPr txBox="true"/>
          <p:nvPr/>
        </p:nvSpPr>
        <p:spPr>
          <a:xfrm rot="0">
            <a:off x="5303787" y="7450617"/>
            <a:ext cx="1779172" cy="713661"/>
          </a:xfrm>
          <a:prstGeom prst="rect">
            <a:avLst/>
          </a:prstGeom>
        </p:spPr>
        <p:txBody>
          <a:bodyPr anchor="t" rtlCol="false" tIns="0" lIns="0" bIns="0" rIns="0">
            <a:spAutoFit/>
          </a:bodyPr>
          <a:lstStyle/>
          <a:p>
            <a:pPr algn="l">
              <a:lnSpc>
                <a:spcPts val="5814"/>
              </a:lnSpc>
            </a:pPr>
            <a:r>
              <a:rPr lang="en-US" sz="4153" spc="-83">
                <a:solidFill>
                  <a:srgbClr val="000000"/>
                </a:solidFill>
                <a:latin typeface="29LT Riwaya Informal"/>
                <a:ea typeface="29LT Riwaya Informal"/>
                <a:cs typeface="29LT Riwaya Informal"/>
                <a:sym typeface="29LT Riwaya Informal"/>
              </a:rPr>
              <a:t>Pending</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472711" y="5319607"/>
            <a:ext cx="3642845" cy="2340230"/>
          </a:xfrm>
          <a:custGeom>
            <a:avLst/>
            <a:gdLst/>
            <a:ahLst/>
            <a:cxnLst/>
            <a:rect r="r" b="b" t="t" l="l"/>
            <a:pathLst>
              <a:path h="2340230" w="3642845">
                <a:moveTo>
                  <a:pt x="0" y="0"/>
                </a:moveTo>
                <a:lnTo>
                  <a:pt x="3642845" y="0"/>
                </a:lnTo>
                <a:lnTo>
                  <a:pt x="3642845" y="2340230"/>
                </a:lnTo>
                <a:lnTo>
                  <a:pt x="0" y="2340230"/>
                </a:lnTo>
                <a:lnTo>
                  <a:pt x="0" y="0"/>
                </a:lnTo>
                <a:close/>
              </a:path>
            </a:pathLst>
          </a:custGeom>
          <a:blipFill>
            <a:blip r:embed="rId3"/>
            <a:stretch>
              <a:fillRect l="-269415" t="-17313" r="0" b="-174099"/>
            </a:stretch>
          </a:blipFill>
        </p:spPr>
      </p:sp>
      <p:sp>
        <p:nvSpPr>
          <p:cNvPr name="Freeform 4" id="4"/>
          <p:cNvSpPr/>
          <p:nvPr/>
        </p:nvSpPr>
        <p:spPr>
          <a:xfrm flipH="false" flipV="false" rot="0">
            <a:off x="5964132" y="1508641"/>
            <a:ext cx="12323868" cy="6540636"/>
          </a:xfrm>
          <a:custGeom>
            <a:avLst/>
            <a:gdLst/>
            <a:ahLst/>
            <a:cxnLst/>
            <a:rect r="r" b="b" t="t" l="l"/>
            <a:pathLst>
              <a:path h="6540636" w="12323868">
                <a:moveTo>
                  <a:pt x="0" y="0"/>
                </a:moveTo>
                <a:lnTo>
                  <a:pt x="12323868" y="0"/>
                </a:lnTo>
                <a:lnTo>
                  <a:pt x="12323868" y="6540636"/>
                </a:lnTo>
                <a:lnTo>
                  <a:pt x="0" y="6540636"/>
                </a:lnTo>
                <a:lnTo>
                  <a:pt x="0" y="0"/>
                </a:lnTo>
                <a:close/>
              </a:path>
            </a:pathLst>
          </a:custGeom>
          <a:blipFill>
            <a:blip r:embed="rId4"/>
            <a:stretch>
              <a:fillRect l="0" t="0" r="0" b="0"/>
            </a:stretch>
          </a:blipFill>
        </p:spPr>
      </p:sp>
      <p:pic>
        <p:nvPicPr>
          <p:cNvPr name="Picture 5" id="5"/>
          <p:cNvPicPr>
            <a:picLocks noChangeAspect="true"/>
          </p:cNvPicPr>
          <p:nvPr/>
        </p:nvPicPr>
        <p:blipFill>
          <a:blip r:embed="rId5"/>
          <a:srcRect l="0" t="0" r="0" b="0"/>
          <a:stretch>
            <a:fillRect/>
          </a:stretch>
        </p:blipFill>
        <p:spPr>
          <a:xfrm flipH="false" flipV="false" rot="0">
            <a:off x="4115556" y="3608844"/>
            <a:ext cx="2119460" cy="2043464"/>
          </a:xfrm>
          <a:prstGeom prst="rect">
            <a:avLst/>
          </a:prstGeom>
        </p:spPr>
      </p:pic>
      <p:sp>
        <p:nvSpPr>
          <p:cNvPr name="TextBox 6" id="6"/>
          <p:cNvSpPr txBox="true"/>
          <p:nvPr/>
        </p:nvSpPr>
        <p:spPr>
          <a:xfrm rot="0">
            <a:off x="157570" y="-1675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Handler :</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8374318" y="0"/>
            <a:ext cx="9913682" cy="4977495"/>
          </a:xfrm>
          <a:custGeom>
            <a:avLst/>
            <a:gdLst/>
            <a:ahLst/>
            <a:cxnLst/>
            <a:rect r="r" b="b" t="t" l="l"/>
            <a:pathLst>
              <a:path h="4977495" w="9913682">
                <a:moveTo>
                  <a:pt x="0" y="0"/>
                </a:moveTo>
                <a:lnTo>
                  <a:pt x="9913682" y="0"/>
                </a:lnTo>
                <a:lnTo>
                  <a:pt x="9913682" y="4977495"/>
                </a:lnTo>
                <a:lnTo>
                  <a:pt x="0" y="4977495"/>
                </a:lnTo>
                <a:lnTo>
                  <a:pt x="0" y="0"/>
                </a:lnTo>
                <a:close/>
              </a:path>
            </a:pathLst>
          </a:custGeom>
          <a:blipFill>
            <a:blip r:embed="rId3"/>
            <a:stretch>
              <a:fillRect l="0" t="0" r="0" b="0"/>
            </a:stretch>
          </a:blipFill>
        </p:spPr>
      </p:sp>
      <p:sp>
        <p:nvSpPr>
          <p:cNvPr name="Freeform 4" id="4"/>
          <p:cNvSpPr/>
          <p:nvPr/>
        </p:nvSpPr>
        <p:spPr>
          <a:xfrm flipH="false" flipV="false" rot="0">
            <a:off x="0" y="5143500"/>
            <a:ext cx="9776017" cy="5143500"/>
          </a:xfrm>
          <a:custGeom>
            <a:avLst/>
            <a:gdLst/>
            <a:ahLst/>
            <a:cxnLst/>
            <a:rect r="r" b="b" t="t" l="l"/>
            <a:pathLst>
              <a:path h="5143500" w="9776017">
                <a:moveTo>
                  <a:pt x="0" y="0"/>
                </a:moveTo>
                <a:lnTo>
                  <a:pt x="9776017" y="0"/>
                </a:lnTo>
                <a:lnTo>
                  <a:pt x="9776017" y="5143500"/>
                </a:lnTo>
                <a:lnTo>
                  <a:pt x="0" y="5143500"/>
                </a:lnTo>
                <a:lnTo>
                  <a:pt x="0" y="0"/>
                </a:lnTo>
                <a:close/>
              </a:path>
            </a:pathLst>
          </a:custGeom>
          <a:blipFill>
            <a:blip r:embed="rId4"/>
            <a:stretch>
              <a:fillRect l="0" t="0" r="0" b="-6911"/>
            </a:stretch>
          </a:blipFill>
        </p:spPr>
      </p:sp>
      <p:pic>
        <p:nvPicPr>
          <p:cNvPr name="Picture 5" id="5"/>
          <p:cNvPicPr>
            <a:picLocks noChangeAspect="true"/>
          </p:cNvPicPr>
          <p:nvPr/>
        </p:nvPicPr>
        <p:blipFill>
          <a:blip r:embed="rId5"/>
          <a:srcRect l="0" t="0" r="0" b="0"/>
          <a:stretch>
            <a:fillRect/>
          </a:stretch>
        </p:blipFill>
        <p:spPr>
          <a:xfrm flipH="true" flipV="false" rot="-5512810">
            <a:off x="5472783" y="2179999"/>
            <a:ext cx="2901535" cy="2797496"/>
          </a:xfrm>
          <a:prstGeom prst="rect">
            <a:avLst/>
          </a:prstGeom>
        </p:spPr>
      </p:pic>
      <p:sp>
        <p:nvSpPr>
          <p:cNvPr name="TextBox 6" id="6"/>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Consumer order:</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0" y="4600410"/>
            <a:ext cx="11990858" cy="5686590"/>
          </a:xfrm>
          <a:custGeom>
            <a:avLst/>
            <a:gdLst/>
            <a:ahLst/>
            <a:cxnLst/>
            <a:rect r="r" b="b" t="t" l="l"/>
            <a:pathLst>
              <a:path h="5686590" w="11990858">
                <a:moveTo>
                  <a:pt x="0" y="0"/>
                </a:moveTo>
                <a:lnTo>
                  <a:pt x="11990858" y="0"/>
                </a:lnTo>
                <a:lnTo>
                  <a:pt x="11990858" y="5686590"/>
                </a:lnTo>
                <a:lnTo>
                  <a:pt x="0" y="5686590"/>
                </a:lnTo>
                <a:lnTo>
                  <a:pt x="0" y="0"/>
                </a:lnTo>
                <a:close/>
              </a:path>
            </a:pathLst>
          </a:custGeom>
          <a:blipFill>
            <a:blip r:embed="rId3"/>
            <a:stretch>
              <a:fillRect l="0" t="-11471" r="0" b="0"/>
            </a:stretch>
          </a:blipFill>
        </p:spPr>
      </p:sp>
      <p:sp>
        <p:nvSpPr>
          <p:cNvPr name="Freeform 4" id="4"/>
          <p:cNvSpPr/>
          <p:nvPr/>
        </p:nvSpPr>
        <p:spPr>
          <a:xfrm flipH="false" flipV="false" rot="0">
            <a:off x="7638540" y="0"/>
            <a:ext cx="10649460" cy="5143500"/>
          </a:xfrm>
          <a:custGeom>
            <a:avLst/>
            <a:gdLst/>
            <a:ahLst/>
            <a:cxnLst/>
            <a:rect r="r" b="b" t="t" l="l"/>
            <a:pathLst>
              <a:path h="5143500" w="10649460">
                <a:moveTo>
                  <a:pt x="0" y="0"/>
                </a:moveTo>
                <a:lnTo>
                  <a:pt x="10649460" y="0"/>
                </a:lnTo>
                <a:lnTo>
                  <a:pt x="10649460" y="5143500"/>
                </a:lnTo>
                <a:lnTo>
                  <a:pt x="0" y="5143500"/>
                </a:lnTo>
                <a:lnTo>
                  <a:pt x="0" y="0"/>
                </a:lnTo>
                <a:close/>
              </a:path>
            </a:pathLst>
          </a:custGeom>
          <a:blipFill>
            <a:blip r:embed="rId4"/>
            <a:stretch>
              <a:fillRect l="0" t="-9885" r="0" b="0"/>
            </a:stretch>
          </a:blipFill>
        </p:spPr>
      </p:sp>
      <p:pic>
        <p:nvPicPr>
          <p:cNvPr name="Picture 5" id="5"/>
          <p:cNvPicPr>
            <a:picLocks noChangeAspect="true"/>
          </p:cNvPicPr>
          <p:nvPr/>
        </p:nvPicPr>
        <p:blipFill>
          <a:blip r:embed="rId5"/>
          <a:srcRect l="0" t="0" r="0" b="0"/>
          <a:stretch>
            <a:fillRect/>
          </a:stretch>
        </p:blipFill>
        <p:spPr>
          <a:xfrm flipH="false" flipV="false" rot="0">
            <a:off x="360161" y="6341973"/>
            <a:ext cx="2091755" cy="1265512"/>
          </a:xfrm>
          <a:prstGeom prst="rect">
            <a:avLst/>
          </a:prstGeom>
        </p:spPr>
      </p:pic>
      <p:sp>
        <p:nvSpPr>
          <p:cNvPr name="TextBox 6" id="6"/>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Confirm Order:</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10451646" y="471470"/>
            <a:ext cx="7386153" cy="6518292"/>
          </a:xfrm>
          <a:custGeom>
            <a:avLst/>
            <a:gdLst/>
            <a:ahLst/>
            <a:cxnLst/>
            <a:rect r="r" b="b" t="t" l="l"/>
            <a:pathLst>
              <a:path h="6518292" w="7386153">
                <a:moveTo>
                  <a:pt x="0" y="0"/>
                </a:moveTo>
                <a:lnTo>
                  <a:pt x="7386153" y="0"/>
                </a:lnTo>
                <a:lnTo>
                  <a:pt x="7386153" y="6518292"/>
                </a:lnTo>
                <a:lnTo>
                  <a:pt x="0" y="6518292"/>
                </a:lnTo>
                <a:lnTo>
                  <a:pt x="0" y="0"/>
                </a:lnTo>
                <a:close/>
              </a:path>
            </a:pathLst>
          </a:custGeom>
          <a:blipFill>
            <a:blip r:embed="rId3"/>
            <a:stretch>
              <a:fillRect l="-303215" t="-33134" r="-5054" b="-99625"/>
            </a:stretch>
          </a:blipFill>
        </p:spPr>
      </p:sp>
      <p:sp>
        <p:nvSpPr>
          <p:cNvPr name="Freeform 4" id="4"/>
          <p:cNvSpPr/>
          <p:nvPr/>
        </p:nvSpPr>
        <p:spPr>
          <a:xfrm flipH="false" flipV="false" rot="0">
            <a:off x="337651" y="3084753"/>
            <a:ext cx="7095461" cy="7202247"/>
          </a:xfrm>
          <a:custGeom>
            <a:avLst/>
            <a:gdLst/>
            <a:ahLst/>
            <a:cxnLst/>
            <a:rect r="r" b="b" t="t" l="l"/>
            <a:pathLst>
              <a:path h="7202247" w="7095461">
                <a:moveTo>
                  <a:pt x="0" y="0"/>
                </a:moveTo>
                <a:lnTo>
                  <a:pt x="7095461" y="0"/>
                </a:lnTo>
                <a:lnTo>
                  <a:pt x="7095461" y="7202247"/>
                </a:lnTo>
                <a:lnTo>
                  <a:pt x="0" y="7202247"/>
                </a:lnTo>
                <a:lnTo>
                  <a:pt x="0" y="0"/>
                </a:lnTo>
                <a:close/>
              </a:path>
            </a:pathLst>
          </a:custGeom>
          <a:blipFill>
            <a:blip r:embed="rId4"/>
            <a:stretch>
              <a:fillRect l="-112295" t="-7987" r="-2237" b="0"/>
            </a:stretch>
          </a:blipFill>
        </p:spPr>
      </p:sp>
      <p:pic>
        <p:nvPicPr>
          <p:cNvPr name="Picture 5" id="5"/>
          <p:cNvPicPr>
            <a:picLocks noChangeAspect="true"/>
          </p:cNvPicPr>
          <p:nvPr/>
        </p:nvPicPr>
        <p:blipFill>
          <a:blip r:embed="rId5"/>
          <a:srcRect l="0" t="0" r="0" b="0"/>
          <a:stretch>
            <a:fillRect/>
          </a:stretch>
        </p:blipFill>
        <p:spPr>
          <a:xfrm flipH="false" flipV="false" rot="3033599">
            <a:off x="7891179" y="2987107"/>
            <a:ext cx="3406043" cy="3286831"/>
          </a:xfrm>
          <a:prstGeom prst="rect">
            <a:avLst/>
          </a:prstGeom>
        </p:spPr>
      </p:pic>
      <p:sp>
        <p:nvSpPr>
          <p:cNvPr name="TextBox 6" id="6"/>
          <p:cNvSpPr txBox="true"/>
          <p:nvPr/>
        </p:nvSpPr>
        <p:spPr>
          <a:xfrm rot="0">
            <a:off x="508130" y="442114"/>
            <a:ext cx="4601083"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Notification :</a:t>
            </a: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12591504" y="0"/>
            <a:ext cx="5215394" cy="3580914"/>
          </a:xfrm>
          <a:custGeom>
            <a:avLst/>
            <a:gdLst/>
            <a:ahLst/>
            <a:cxnLst/>
            <a:rect r="r" b="b" t="t" l="l"/>
            <a:pathLst>
              <a:path h="3580914" w="5215394">
                <a:moveTo>
                  <a:pt x="0" y="0"/>
                </a:moveTo>
                <a:lnTo>
                  <a:pt x="5215394" y="0"/>
                </a:lnTo>
                <a:lnTo>
                  <a:pt x="5215394" y="3580914"/>
                </a:lnTo>
                <a:lnTo>
                  <a:pt x="0" y="3580914"/>
                </a:lnTo>
                <a:lnTo>
                  <a:pt x="0" y="0"/>
                </a:lnTo>
                <a:close/>
              </a:path>
            </a:pathLst>
          </a:custGeom>
          <a:blipFill>
            <a:blip r:embed="rId3"/>
            <a:stretch>
              <a:fillRect l="-387314" t="-48213" r="-7448" b="-216962"/>
            </a:stretch>
          </a:blipFill>
        </p:spPr>
      </p:sp>
      <p:sp>
        <p:nvSpPr>
          <p:cNvPr name="Freeform 4" id="4"/>
          <p:cNvSpPr/>
          <p:nvPr/>
        </p:nvSpPr>
        <p:spPr>
          <a:xfrm flipH="false" flipV="false" rot="0">
            <a:off x="6689409" y="0"/>
            <a:ext cx="5019222" cy="4252930"/>
          </a:xfrm>
          <a:custGeom>
            <a:avLst/>
            <a:gdLst/>
            <a:ahLst/>
            <a:cxnLst/>
            <a:rect r="r" b="b" t="t" l="l"/>
            <a:pathLst>
              <a:path h="4252930" w="5019222">
                <a:moveTo>
                  <a:pt x="0" y="0"/>
                </a:moveTo>
                <a:lnTo>
                  <a:pt x="5019221" y="0"/>
                </a:lnTo>
                <a:lnTo>
                  <a:pt x="5019221" y="4252930"/>
                </a:lnTo>
                <a:lnTo>
                  <a:pt x="0" y="4252930"/>
                </a:lnTo>
                <a:lnTo>
                  <a:pt x="0" y="0"/>
                </a:lnTo>
                <a:close/>
              </a:path>
            </a:pathLst>
          </a:custGeom>
          <a:blipFill>
            <a:blip r:embed="rId4"/>
            <a:stretch>
              <a:fillRect l="-245903" t="-13232" r="0" b="-90882"/>
            </a:stretch>
          </a:blipFill>
        </p:spPr>
      </p:sp>
      <p:sp>
        <p:nvSpPr>
          <p:cNvPr name="Freeform 5" id="5"/>
          <p:cNvSpPr/>
          <p:nvPr/>
        </p:nvSpPr>
        <p:spPr>
          <a:xfrm flipH="false" flipV="false" rot="0">
            <a:off x="0" y="567887"/>
            <a:ext cx="5751753" cy="2937291"/>
          </a:xfrm>
          <a:custGeom>
            <a:avLst/>
            <a:gdLst/>
            <a:ahLst/>
            <a:cxnLst/>
            <a:rect r="r" b="b" t="t" l="l"/>
            <a:pathLst>
              <a:path h="2937291" w="5751753">
                <a:moveTo>
                  <a:pt x="0" y="0"/>
                </a:moveTo>
                <a:lnTo>
                  <a:pt x="5751753" y="0"/>
                </a:lnTo>
                <a:lnTo>
                  <a:pt x="5751753" y="2937291"/>
                </a:lnTo>
                <a:lnTo>
                  <a:pt x="0" y="2937291"/>
                </a:lnTo>
                <a:lnTo>
                  <a:pt x="0" y="0"/>
                </a:lnTo>
                <a:close/>
              </a:path>
            </a:pathLst>
          </a:custGeom>
          <a:blipFill>
            <a:blip r:embed="rId5"/>
            <a:stretch>
              <a:fillRect l="-279352" t="-41067" r="-12452" b="-164224"/>
            </a:stretch>
          </a:blipFill>
        </p:spPr>
      </p:sp>
      <p:sp>
        <p:nvSpPr>
          <p:cNvPr name="Freeform 6" id="6"/>
          <p:cNvSpPr/>
          <p:nvPr/>
        </p:nvSpPr>
        <p:spPr>
          <a:xfrm flipH="false" flipV="false" rot="0">
            <a:off x="6342467" y="5143500"/>
            <a:ext cx="5366163" cy="3762482"/>
          </a:xfrm>
          <a:custGeom>
            <a:avLst/>
            <a:gdLst/>
            <a:ahLst/>
            <a:cxnLst/>
            <a:rect r="r" b="b" t="t" l="l"/>
            <a:pathLst>
              <a:path h="3762482" w="5366163">
                <a:moveTo>
                  <a:pt x="0" y="0"/>
                </a:moveTo>
                <a:lnTo>
                  <a:pt x="5366163" y="0"/>
                </a:lnTo>
                <a:lnTo>
                  <a:pt x="5366163" y="3762482"/>
                </a:lnTo>
                <a:lnTo>
                  <a:pt x="0" y="3762482"/>
                </a:lnTo>
                <a:lnTo>
                  <a:pt x="0" y="0"/>
                </a:lnTo>
                <a:close/>
              </a:path>
            </a:pathLst>
          </a:custGeom>
          <a:blipFill>
            <a:blip r:embed="rId6"/>
            <a:stretch>
              <a:fillRect l="0" t="0" r="0" b="0"/>
            </a:stretch>
          </a:blipFill>
        </p:spPr>
      </p:sp>
      <p:sp>
        <p:nvSpPr>
          <p:cNvPr name="TextBox 7" id="7"/>
          <p:cNvSpPr txBox="true"/>
          <p:nvPr/>
        </p:nvSpPr>
        <p:spPr>
          <a:xfrm rot="0">
            <a:off x="12991202" y="4176730"/>
            <a:ext cx="4415997" cy="728001"/>
          </a:xfrm>
          <a:prstGeom prst="rect">
            <a:avLst/>
          </a:prstGeom>
        </p:spPr>
        <p:txBody>
          <a:bodyPr anchor="t" rtlCol="false" tIns="0" lIns="0" bIns="0" rIns="0">
            <a:spAutoFit/>
          </a:bodyPr>
          <a:lstStyle/>
          <a:p>
            <a:pPr algn="l">
              <a:lnSpc>
                <a:spcPts val="6073"/>
              </a:lnSpc>
            </a:pPr>
            <a:r>
              <a:rPr lang="en-US" sz="4338" spc="-86">
                <a:solidFill>
                  <a:srgbClr val="000000"/>
                </a:solidFill>
                <a:latin typeface="29LT Riwaya Informal"/>
                <a:ea typeface="29LT Riwaya Informal"/>
                <a:cs typeface="29LT Riwaya Informal"/>
                <a:sym typeface="29LT Riwaya Informal"/>
              </a:rPr>
              <a:t>Handler Notification </a:t>
            </a:r>
          </a:p>
        </p:txBody>
      </p:sp>
      <p:sp>
        <p:nvSpPr>
          <p:cNvPr name="TextBox 8" id="8"/>
          <p:cNvSpPr txBox="true"/>
          <p:nvPr/>
        </p:nvSpPr>
        <p:spPr>
          <a:xfrm rot="0">
            <a:off x="6991021" y="9182100"/>
            <a:ext cx="4415997" cy="728001"/>
          </a:xfrm>
          <a:prstGeom prst="rect">
            <a:avLst/>
          </a:prstGeom>
        </p:spPr>
        <p:txBody>
          <a:bodyPr anchor="t" rtlCol="false" tIns="0" lIns="0" bIns="0" rIns="0">
            <a:spAutoFit/>
          </a:bodyPr>
          <a:lstStyle/>
          <a:p>
            <a:pPr algn="l">
              <a:lnSpc>
                <a:spcPts val="6073"/>
              </a:lnSpc>
            </a:pPr>
            <a:r>
              <a:rPr lang="en-US" sz="4338" spc="-86">
                <a:solidFill>
                  <a:srgbClr val="000000"/>
                </a:solidFill>
                <a:latin typeface="29LT Riwaya Informal"/>
                <a:ea typeface="29LT Riwaya Informal"/>
                <a:cs typeface="29LT Riwaya Informal"/>
                <a:sym typeface="29LT Riwaya Informal"/>
              </a:rPr>
              <a:t>Farmer Notification </a:t>
            </a:r>
          </a:p>
        </p:txBody>
      </p:sp>
      <p:sp>
        <p:nvSpPr>
          <p:cNvPr name="TextBox 9" id="9"/>
          <p:cNvSpPr txBox="true"/>
          <p:nvPr/>
        </p:nvSpPr>
        <p:spPr>
          <a:xfrm rot="0">
            <a:off x="458993" y="4176730"/>
            <a:ext cx="4814206" cy="728001"/>
          </a:xfrm>
          <a:prstGeom prst="rect">
            <a:avLst/>
          </a:prstGeom>
        </p:spPr>
        <p:txBody>
          <a:bodyPr anchor="t" rtlCol="false" tIns="0" lIns="0" bIns="0" rIns="0">
            <a:spAutoFit/>
          </a:bodyPr>
          <a:lstStyle/>
          <a:p>
            <a:pPr algn="l">
              <a:lnSpc>
                <a:spcPts val="6073"/>
              </a:lnSpc>
            </a:pPr>
            <a:r>
              <a:rPr lang="en-US" sz="4338" spc="-86">
                <a:solidFill>
                  <a:srgbClr val="000000"/>
                </a:solidFill>
                <a:latin typeface="29LT Riwaya Informal"/>
                <a:ea typeface="29LT Riwaya Informal"/>
                <a:cs typeface="29LT Riwaya Informal"/>
                <a:sym typeface="29LT Riwaya Informal"/>
              </a:rPr>
              <a:t>Consumer Notification </a:t>
            </a: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7842959" y="0"/>
            <a:ext cx="10445041" cy="5029083"/>
          </a:xfrm>
          <a:custGeom>
            <a:avLst/>
            <a:gdLst/>
            <a:ahLst/>
            <a:cxnLst/>
            <a:rect r="r" b="b" t="t" l="l"/>
            <a:pathLst>
              <a:path h="5029083" w="10445041">
                <a:moveTo>
                  <a:pt x="0" y="0"/>
                </a:moveTo>
                <a:lnTo>
                  <a:pt x="10445041" y="0"/>
                </a:lnTo>
                <a:lnTo>
                  <a:pt x="10445041" y="5029083"/>
                </a:lnTo>
                <a:lnTo>
                  <a:pt x="0" y="5029083"/>
                </a:lnTo>
                <a:lnTo>
                  <a:pt x="0" y="0"/>
                </a:lnTo>
                <a:close/>
              </a:path>
            </a:pathLst>
          </a:custGeom>
          <a:blipFill>
            <a:blip r:embed="rId3"/>
            <a:stretch>
              <a:fillRect l="0" t="-5901" r="0" b="0"/>
            </a:stretch>
          </a:blipFill>
        </p:spPr>
      </p:sp>
      <p:sp>
        <p:nvSpPr>
          <p:cNvPr name="Freeform 4" id="4"/>
          <p:cNvSpPr/>
          <p:nvPr/>
        </p:nvSpPr>
        <p:spPr>
          <a:xfrm flipH="false" flipV="false" rot="0">
            <a:off x="7842959" y="5029083"/>
            <a:ext cx="10470012" cy="4963420"/>
          </a:xfrm>
          <a:custGeom>
            <a:avLst/>
            <a:gdLst/>
            <a:ahLst/>
            <a:cxnLst/>
            <a:rect r="r" b="b" t="t" l="l"/>
            <a:pathLst>
              <a:path h="4963420" w="10470012">
                <a:moveTo>
                  <a:pt x="0" y="0"/>
                </a:moveTo>
                <a:lnTo>
                  <a:pt x="10470012" y="0"/>
                </a:lnTo>
                <a:lnTo>
                  <a:pt x="10470012" y="4963420"/>
                </a:lnTo>
                <a:lnTo>
                  <a:pt x="0" y="4963420"/>
                </a:lnTo>
                <a:lnTo>
                  <a:pt x="0" y="0"/>
                </a:lnTo>
                <a:close/>
              </a:path>
            </a:pathLst>
          </a:custGeom>
          <a:blipFill>
            <a:blip r:embed="rId4"/>
            <a:stretch>
              <a:fillRect l="0" t="-4615" r="0" b="-856"/>
            </a:stretch>
          </a:blipFill>
        </p:spPr>
      </p:sp>
      <p:sp>
        <p:nvSpPr>
          <p:cNvPr name="Freeform 5" id="5"/>
          <p:cNvSpPr/>
          <p:nvPr/>
        </p:nvSpPr>
        <p:spPr>
          <a:xfrm flipH="false" flipV="false" rot="0">
            <a:off x="360161" y="3230709"/>
            <a:ext cx="6794250" cy="3596749"/>
          </a:xfrm>
          <a:custGeom>
            <a:avLst/>
            <a:gdLst/>
            <a:ahLst/>
            <a:cxnLst/>
            <a:rect r="r" b="b" t="t" l="l"/>
            <a:pathLst>
              <a:path h="3596749" w="6794250">
                <a:moveTo>
                  <a:pt x="0" y="0"/>
                </a:moveTo>
                <a:lnTo>
                  <a:pt x="6794250" y="0"/>
                </a:lnTo>
                <a:lnTo>
                  <a:pt x="6794250" y="3596749"/>
                </a:lnTo>
                <a:lnTo>
                  <a:pt x="0" y="3596749"/>
                </a:lnTo>
                <a:lnTo>
                  <a:pt x="0" y="0"/>
                </a:lnTo>
                <a:close/>
              </a:path>
            </a:pathLst>
          </a:custGeom>
          <a:blipFill>
            <a:blip r:embed="rId5"/>
            <a:stretch>
              <a:fillRect l="-31805" t="-29414" r="-66262" b="-58829"/>
            </a:stretch>
          </a:blipFill>
        </p:spPr>
      </p:sp>
      <p:sp>
        <p:nvSpPr>
          <p:cNvPr name="TextBox 6" id="6"/>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Rate &amp; Feedback :</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4106683" y="555989"/>
            <a:ext cx="13883735" cy="7021410"/>
          </a:xfrm>
          <a:custGeom>
            <a:avLst/>
            <a:gdLst/>
            <a:ahLst/>
            <a:cxnLst/>
            <a:rect r="r" b="b" t="t" l="l"/>
            <a:pathLst>
              <a:path h="7021410" w="13883735">
                <a:moveTo>
                  <a:pt x="0" y="0"/>
                </a:moveTo>
                <a:lnTo>
                  <a:pt x="13883735" y="0"/>
                </a:lnTo>
                <a:lnTo>
                  <a:pt x="13883735" y="7021410"/>
                </a:lnTo>
                <a:lnTo>
                  <a:pt x="0" y="7021410"/>
                </a:lnTo>
                <a:lnTo>
                  <a:pt x="0" y="0"/>
                </a:lnTo>
                <a:close/>
              </a:path>
            </a:pathLst>
          </a:custGeom>
          <a:blipFill>
            <a:blip r:embed="rId3"/>
            <a:stretch>
              <a:fillRect l="0" t="0" r="0" b="0"/>
            </a:stretch>
          </a:blipFill>
        </p:spPr>
      </p:sp>
      <p:sp>
        <p:nvSpPr>
          <p:cNvPr name="Freeform 4" id="4"/>
          <p:cNvSpPr/>
          <p:nvPr/>
        </p:nvSpPr>
        <p:spPr>
          <a:xfrm flipH="false" flipV="false" rot="0">
            <a:off x="360161" y="7577399"/>
            <a:ext cx="4858717" cy="2205675"/>
          </a:xfrm>
          <a:custGeom>
            <a:avLst/>
            <a:gdLst/>
            <a:ahLst/>
            <a:cxnLst/>
            <a:rect r="r" b="b" t="t" l="l"/>
            <a:pathLst>
              <a:path h="2205675" w="4858717">
                <a:moveTo>
                  <a:pt x="0" y="0"/>
                </a:moveTo>
                <a:lnTo>
                  <a:pt x="4858717" y="0"/>
                </a:lnTo>
                <a:lnTo>
                  <a:pt x="4858717" y="2205674"/>
                </a:lnTo>
                <a:lnTo>
                  <a:pt x="0" y="2205674"/>
                </a:lnTo>
                <a:lnTo>
                  <a:pt x="0" y="0"/>
                </a:lnTo>
                <a:close/>
              </a:path>
            </a:pathLst>
          </a:custGeom>
          <a:blipFill>
            <a:blip r:embed="rId4"/>
            <a:stretch>
              <a:fillRect l="-130972" t="-17349" r="0" b="-142877"/>
            </a:stretch>
          </a:blipFill>
        </p:spPr>
      </p:sp>
      <p:pic>
        <p:nvPicPr>
          <p:cNvPr name="Picture 5" id="5"/>
          <p:cNvPicPr>
            <a:picLocks noChangeAspect="true"/>
          </p:cNvPicPr>
          <p:nvPr/>
        </p:nvPicPr>
        <p:blipFill>
          <a:blip r:embed="rId5"/>
          <a:srcRect l="0" t="0" r="0" b="0"/>
          <a:stretch>
            <a:fillRect/>
          </a:stretch>
        </p:blipFill>
        <p:spPr>
          <a:xfrm flipH="false" flipV="false" rot="4289358">
            <a:off x="120232" y="6468873"/>
            <a:ext cx="2385154" cy="512808"/>
          </a:xfrm>
          <a:prstGeom prst="rect">
            <a:avLst/>
          </a:prstGeom>
        </p:spPr>
      </p:pic>
      <p:sp>
        <p:nvSpPr>
          <p:cNvPr name="TextBox 6" id="6"/>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Chatting :</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7723684" y="0"/>
            <a:ext cx="10564316" cy="5226933"/>
          </a:xfrm>
          <a:custGeom>
            <a:avLst/>
            <a:gdLst/>
            <a:ahLst/>
            <a:cxnLst/>
            <a:rect r="r" b="b" t="t" l="l"/>
            <a:pathLst>
              <a:path h="5226933" w="10564316">
                <a:moveTo>
                  <a:pt x="0" y="0"/>
                </a:moveTo>
                <a:lnTo>
                  <a:pt x="10564316" y="0"/>
                </a:lnTo>
                <a:lnTo>
                  <a:pt x="10564316" y="5226933"/>
                </a:lnTo>
                <a:lnTo>
                  <a:pt x="0" y="5226933"/>
                </a:lnTo>
                <a:lnTo>
                  <a:pt x="0" y="0"/>
                </a:lnTo>
                <a:close/>
              </a:path>
            </a:pathLst>
          </a:custGeom>
          <a:blipFill>
            <a:blip r:embed="rId3"/>
            <a:stretch>
              <a:fillRect l="-5083" t="-8405" r="0" b="0"/>
            </a:stretch>
          </a:blipFill>
        </p:spPr>
      </p:sp>
      <p:sp>
        <p:nvSpPr>
          <p:cNvPr name="Freeform 4" id="4"/>
          <p:cNvSpPr/>
          <p:nvPr/>
        </p:nvSpPr>
        <p:spPr>
          <a:xfrm flipH="false" flipV="false" rot="0">
            <a:off x="0" y="5226933"/>
            <a:ext cx="10676768" cy="5060067"/>
          </a:xfrm>
          <a:custGeom>
            <a:avLst/>
            <a:gdLst/>
            <a:ahLst/>
            <a:cxnLst/>
            <a:rect r="r" b="b" t="t" l="l"/>
            <a:pathLst>
              <a:path h="5060067" w="10676768">
                <a:moveTo>
                  <a:pt x="0" y="0"/>
                </a:moveTo>
                <a:lnTo>
                  <a:pt x="10676768" y="0"/>
                </a:lnTo>
                <a:lnTo>
                  <a:pt x="10676768" y="5060067"/>
                </a:lnTo>
                <a:lnTo>
                  <a:pt x="0" y="5060067"/>
                </a:lnTo>
                <a:lnTo>
                  <a:pt x="0" y="0"/>
                </a:lnTo>
                <a:close/>
              </a:path>
            </a:pathLst>
          </a:custGeom>
          <a:blipFill>
            <a:blip r:embed="rId4"/>
            <a:stretch>
              <a:fillRect l="0" t="-554" r="0" b="0"/>
            </a:stretch>
          </a:blipFill>
        </p:spPr>
      </p:sp>
      <p:sp>
        <p:nvSpPr>
          <p:cNvPr name="TextBox 5" id="5"/>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Posts :</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TextBox 10" id="10"/>
          <p:cNvSpPr txBox="true"/>
          <p:nvPr/>
        </p:nvSpPr>
        <p:spPr>
          <a:xfrm rot="0">
            <a:off x="1531007" y="4874866"/>
            <a:ext cx="4430040" cy="1233641"/>
          </a:xfrm>
          <a:prstGeom prst="rect">
            <a:avLst/>
          </a:prstGeom>
        </p:spPr>
        <p:txBody>
          <a:bodyPr anchor="t" rtlCol="false" tIns="0" lIns="0" bIns="0" rIns="0">
            <a:spAutoFit/>
          </a:bodyPr>
          <a:lstStyle/>
          <a:p>
            <a:pPr algn="ctr">
              <a:lnSpc>
                <a:spcPts val="4979"/>
              </a:lnSpc>
            </a:pPr>
            <a:r>
              <a:rPr lang="en-US" sz="3556">
                <a:solidFill>
                  <a:srgbClr val="4A7D63"/>
                </a:solidFill>
                <a:latin typeface="Barlow"/>
                <a:ea typeface="Barlow"/>
                <a:cs typeface="Barlow"/>
                <a:sym typeface="Barlow"/>
              </a:rPr>
              <a:t>Farming is essential but full of challenges</a:t>
            </a:r>
          </a:p>
        </p:txBody>
      </p:sp>
      <p:sp>
        <p:nvSpPr>
          <p:cNvPr name="TextBox 11" id="11"/>
          <p:cNvSpPr txBox="true"/>
          <p:nvPr/>
        </p:nvSpPr>
        <p:spPr>
          <a:xfrm rot="0">
            <a:off x="2273797" y="1086595"/>
            <a:ext cx="14530414" cy="1631042"/>
          </a:xfrm>
          <a:prstGeom prst="rect">
            <a:avLst/>
          </a:prstGeom>
        </p:spPr>
        <p:txBody>
          <a:bodyPr anchor="t" rtlCol="false" tIns="0" lIns="0" bIns="0" rIns="0">
            <a:spAutoFit/>
          </a:bodyPr>
          <a:lstStyle/>
          <a:p>
            <a:pPr algn="ctr">
              <a:lnSpc>
                <a:spcPts val="13383"/>
              </a:lnSpc>
            </a:pPr>
            <a:r>
              <a:rPr lang="en-US" sz="9559" spc="-191">
                <a:solidFill>
                  <a:srgbClr val="34624B"/>
                </a:solidFill>
                <a:latin typeface="Arbutus Slab"/>
                <a:ea typeface="Arbutus Slab"/>
                <a:cs typeface="Arbutus Slab"/>
                <a:sym typeface="Arbutus Slab"/>
              </a:rPr>
              <a:t>Why We Created FarmX</a:t>
            </a:r>
          </a:p>
        </p:txBody>
      </p:sp>
      <p:sp>
        <p:nvSpPr>
          <p:cNvPr name="TextBox 12" id="12"/>
          <p:cNvSpPr txBox="true"/>
          <p:nvPr/>
        </p:nvSpPr>
        <p:spPr>
          <a:xfrm rot="0">
            <a:off x="1531007" y="3565362"/>
            <a:ext cx="4430040" cy="1202644"/>
          </a:xfrm>
          <a:prstGeom prst="rect">
            <a:avLst/>
          </a:prstGeom>
        </p:spPr>
        <p:txBody>
          <a:bodyPr anchor="t" rtlCol="false" tIns="0" lIns="0" bIns="0" rIns="0">
            <a:spAutoFit/>
          </a:bodyPr>
          <a:lstStyle/>
          <a:p>
            <a:pPr algn="ctr">
              <a:lnSpc>
                <a:spcPts val="9837"/>
              </a:lnSpc>
            </a:pPr>
            <a:r>
              <a:rPr lang="en-US" b="true" sz="7026">
                <a:solidFill>
                  <a:srgbClr val="4A7D63"/>
                </a:solidFill>
                <a:latin typeface="Barlow Bold"/>
                <a:ea typeface="Barlow Bold"/>
                <a:cs typeface="Barlow Bold"/>
                <a:sym typeface="Barlow Bold"/>
              </a:rPr>
              <a:t>1.</a:t>
            </a:r>
          </a:p>
        </p:txBody>
      </p:sp>
      <p:sp>
        <p:nvSpPr>
          <p:cNvPr name="TextBox 13" id="13"/>
          <p:cNvSpPr txBox="true"/>
          <p:nvPr/>
        </p:nvSpPr>
        <p:spPr>
          <a:xfrm rot="0">
            <a:off x="6928980" y="5076825"/>
            <a:ext cx="4430040" cy="3748241"/>
          </a:xfrm>
          <a:prstGeom prst="rect">
            <a:avLst/>
          </a:prstGeom>
        </p:spPr>
        <p:txBody>
          <a:bodyPr anchor="t" rtlCol="false" tIns="0" lIns="0" bIns="0" rIns="0">
            <a:spAutoFit/>
          </a:bodyPr>
          <a:lstStyle/>
          <a:p>
            <a:pPr algn="ctr">
              <a:lnSpc>
                <a:spcPts val="4979"/>
              </a:lnSpc>
            </a:pPr>
            <a:r>
              <a:rPr lang="en-US" sz="3556">
                <a:solidFill>
                  <a:srgbClr val="4A7D63"/>
                </a:solidFill>
                <a:latin typeface="Barlow"/>
                <a:ea typeface="Barlow"/>
                <a:cs typeface="Barlow"/>
                <a:sym typeface="Barlow"/>
              </a:rPr>
              <a:t>Farmers need support with planning, selling, and making smart decisions.</a:t>
            </a:r>
          </a:p>
          <a:p>
            <a:pPr algn="ctr">
              <a:lnSpc>
                <a:spcPts val="4979"/>
              </a:lnSpc>
            </a:pPr>
          </a:p>
          <a:p>
            <a:pPr algn="ctr">
              <a:lnSpc>
                <a:spcPts val="4979"/>
              </a:lnSpc>
            </a:pPr>
          </a:p>
        </p:txBody>
      </p:sp>
      <p:sp>
        <p:nvSpPr>
          <p:cNvPr name="TextBox 14" id="14"/>
          <p:cNvSpPr txBox="true"/>
          <p:nvPr/>
        </p:nvSpPr>
        <p:spPr>
          <a:xfrm rot="0">
            <a:off x="6719782" y="3738898"/>
            <a:ext cx="4430040" cy="1202644"/>
          </a:xfrm>
          <a:prstGeom prst="rect">
            <a:avLst/>
          </a:prstGeom>
        </p:spPr>
        <p:txBody>
          <a:bodyPr anchor="t" rtlCol="false" tIns="0" lIns="0" bIns="0" rIns="0">
            <a:spAutoFit/>
          </a:bodyPr>
          <a:lstStyle/>
          <a:p>
            <a:pPr algn="ctr">
              <a:lnSpc>
                <a:spcPts val="9837"/>
              </a:lnSpc>
            </a:pPr>
            <a:r>
              <a:rPr lang="en-US" b="true" sz="7026">
                <a:solidFill>
                  <a:srgbClr val="4A7D63"/>
                </a:solidFill>
                <a:latin typeface="Barlow Bold"/>
                <a:ea typeface="Barlow Bold"/>
                <a:cs typeface="Barlow Bold"/>
                <a:sym typeface="Barlow Bold"/>
              </a:rPr>
              <a:t>2.</a:t>
            </a:r>
          </a:p>
        </p:txBody>
      </p:sp>
      <p:sp>
        <p:nvSpPr>
          <p:cNvPr name="TextBox 15" id="15"/>
          <p:cNvSpPr txBox="true"/>
          <p:nvPr/>
        </p:nvSpPr>
        <p:spPr>
          <a:xfrm rot="0">
            <a:off x="12589732" y="3738898"/>
            <a:ext cx="4430040" cy="1202644"/>
          </a:xfrm>
          <a:prstGeom prst="rect">
            <a:avLst/>
          </a:prstGeom>
        </p:spPr>
        <p:txBody>
          <a:bodyPr anchor="t" rtlCol="false" tIns="0" lIns="0" bIns="0" rIns="0">
            <a:spAutoFit/>
          </a:bodyPr>
          <a:lstStyle/>
          <a:p>
            <a:pPr algn="ctr">
              <a:lnSpc>
                <a:spcPts val="9837"/>
              </a:lnSpc>
            </a:pPr>
            <a:r>
              <a:rPr lang="en-US" b="true" sz="7026">
                <a:solidFill>
                  <a:srgbClr val="4A7D63"/>
                </a:solidFill>
                <a:latin typeface="Barlow Bold"/>
                <a:ea typeface="Barlow Bold"/>
                <a:cs typeface="Barlow Bold"/>
                <a:sym typeface="Barlow Bold"/>
              </a:rPr>
              <a:t>3.</a:t>
            </a:r>
          </a:p>
        </p:txBody>
      </p:sp>
      <p:sp>
        <p:nvSpPr>
          <p:cNvPr name="TextBox 16" id="16"/>
          <p:cNvSpPr txBox="true"/>
          <p:nvPr/>
        </p:nvSpPr>
        <p:spPr>
          <a:xfrm rot="0">
            <a:off x="12589732" y="4874866"/>
            <a:ext cx="4430040" cy="3119591"/>
          </a:xfrm>
          <a:prstGeom prst="rect">
            <a:avLst/>
          </a:prstGeom>
        </p:spPr>
        <p:txBody>
          <a:bodyPr anchor="t" rtlCol="false" tIns="0" lIns="0" bIns="0" rIns="0">
            <a:spAutoFit/>
          </a:bodyPr>
          <a:lstStyle/>
          <a:p>
            <a:pPr algn="ctr">
              <a:lnSpc>
                <a:spcPts val="4979"/>
              </a:lnSpc>
            </a:pPr>
            <a:r>
              <a:rPr lang="en-US" sz="3556">
                <a:solidFill>
                  <a:srgbClr val="4A7D63"/>
                </a:solidFill>
                <a:latin typeface="Barlow"/>
                <a:ea typeface="Barlow"/>
                <a:cs typeface="Barlow"/>
                <a:sym typeface="Barlow"/>
              </a:rPr>
              <a:t>We wanted to create a tool that really helps them.</a:t>
            </a:r>
          </a:p>
          <a:p>
            <a:pPr algn="ctr">
              <a:lnSpc>
                <a:spcPts val="4979"/>
              </a:lnSpc>
            </a:pPr>
          </a:p>
          <a:p>
            <a:pPr algn="ctr">
              <a:lnSpc>
                <a:spcPts val="4979"/>
              </a:lnSpc>
            </a:pP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6147626" y="0"/>
            <a:ext cx="12351576" cy="5693195"/>
          </a:xfrm>
          <a:custGeom>
            <a:avLst/>
            <a:gdLst/>
            <a:ahLst/>
            <a:cxnLst/>
            <a:rect r="r" b="b" t="t" l="l"/>
            <a:pathLst>
              <a:path h="5693195" w="12351576">
                <a:moveTo>
                  <a:pt x="0" y="0"/>
                </a:moveTo>
                <a:lnTo>
                  <a:pt x="12351576" y="0"/>
                </a:lnTo>
                <a:lnTo>
                  <a:pt x="12351576" y="5693195"/>
                </a:lnTo>
                <a:lnTo>
                  <a:pt x="0" y="5693195"/>
                </a:lnTo>
                <a:lnTo>
                  <a:pt x="0" y="0"/>
                </a:lnTo>
                <a:close/>
              </a:path>
            </a:pathLst>
          </a:custGeom>
          <a:blipFill>
            <a:blip r:embed="rId3"/>
            <a:stretch>
              <a:fillRect l="0" t="-8476" r="0" b="0"/>
            </a:stretch>
          </a:blipFill>
        </p:spPr>
      </p:sp>
      <p:sp>
        <p:nvSpPr>
          <p:cNvPr name="Freeform 4" id="4"/>
          <p:cNvSpPr/>
          <p:nvPr/>
        </p:nvSpPr>
        <p:spPr>
          <a:xfrm flipH="false" flipV="false" rot="0">
            <a:off x="-177535" y="5143500"/>
            <a:ext cx="10834876" cy="5570504"/>
          </a:xfrm>
          <a:custGeom>
            <a:avLst/>
            <a:gdLst/>
            <a:ahLst/>
            <a:cxnLst/>
            <a:rect r="r" b="b" t="t" l="l"/>
            <a:pathLst>
              <a:path h="5570504" w="10834876">
                <a:moveTo>
                  <a:pt x="0" y="0"/>
                </a:moveTo>
                <a:lnTo>
                  <a:pt x="10834875" y="0"/>
                </a:lnTo>
                <a:lnTo>
                  <a:pt x="10834875" y="5570504"/>
                </a:lnTo>
                <a:lnTo>
                  <a:pt x="0" y="5570504"/>
                </a:lnTo>
                <a:lnTo>
                  <a:pt x="0" y="0"/>
                </a:lnTo>
                <a:close/>
              </a:path>
            </a:pathLst>
          </a:custGeom>
          <a:blipFill>
            <a:blip r:embed="rId4"/>
            <a:stretch>
              <a:fillRect l="0" t="0" r="0" b="-9408"/>
            </a:stretch>
          </a:blipFill>
        </p:spPr>
      </p:sp>
      <p:pic>
        <p:nvPicPr>
          <p:cNvPr name="Picture 5" id="5"/>
          <p:cNvPicPr>
            <a:picLocks noChangeAspect="true"/>
          </p:cNvPicPr>
          <p:nvPr/>
        </p:nvPicPr>
        <p:blipFill>
          <a:blip r:embed="rId5"/>
          <a:srcRect l="0" t="0" r="0" b="0"/>
          <a:stretch>
            <a:fillRect/>
          </a:stretch>
        </p:blipFill>
        <p:spPr>
          <a:xfrm flipH="false" flipV="false" rot="0">
            <a:off x="8187718" y="1680534"/>
            <a:ext cx="2782941" cy="640077"/>
          </a:xfrm>
          <a:prstGeom prst="rect">
            <a:avLst/>
          </a:prstGeom>
        </p:spPr>
      </p:pic>
      <p:sp>
        <p:nvSpPr>
          <p:cNvPr name="TextBox 6" id="6"/>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Admin :</a:t>
            </a:r>
          </a:p>
        </p:txBody>
      </p:sp>
      <p:sp>
        <p:nvSpPr>
          <p:cNvPr name="TextBox 7" id="7"/>
          <p:cNvSpPr txBox="true"/>
          <p:nvPr/>
        </p:nvSpPr>
        <p:spPr>
          <a:xfrm rot="0">
            <a:off x="4104393" y="1151630"/>
            <a:ext cx="4086467" cy="558933"/>
          </a:xfrm>
          <a:prstGeom prst="rect">
            <a:avLst/>
          </a:prstGeom>
        </p:spPr>
        <p:txBody>
          <a:bodyPr anchor="t" rtlCol="false" tIns="0" lIns="0" bIns="0" rIns="0">
            <a:spAutoFit/>
          </a:bodyPr>
          <a:lstStyle/>
          <a:p>
            <a:pPr algn="l">
              <a:lnSpc>
                <a:spcPts val="4645"/>
              </a:lnSpc>
            </a:pPr>
            <a:r>
              <a:rPr lang="en-US" sz="3318" spc="-66">
                <a:solidFill>
                  <a:srgbClr val="000000"/>
                </a:solidFill>
                <a:latin typeface="29LT Riwaya Informal"/>
                <a:ea typeface="29LT Riwaya Informal"/>
                <a:cs typeface="29LT Riwaya Informal"/>
                <a:sym typeface="29LT Riwaya Informal"/>
              </a:rPr>
              <a:t>added by the admin only</a:t>
            </a:r>
          </a:p>
        </p:txBody>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6986741" y="0"/>
            <a:ext cx="11301259" cy="5143500"/>
          </a:xfrm>
          <a:custGeom>
            <a:avLst/>
            <a:gdLst/>
            <a:ahLst/>
            <a:cxnLst/>
            <a:rect r="r" b="b" t="t" l="l"/>
            <a:pathLst>
              <a:path h="5143500" w="11301259">
                <a:moveTo>
                  <a:pt x="0" y="0"/>
                </a:moveTo>
                <a:lnTo>
                  <a:pt x="11301259" y="0"/>
                </a:lnTo>
                <a:lnTo>
                  <a:pt x="11301259" y="5143500"/>
                </a:lnTo>
                <a:lnTo>
                  <a:pt x="0" y="5143500"/>
                </a:lnTo>
                <a:lnTo>
                  <a:pt x="0" y="0"/>
                </a:lnTo>
                <a:close/>
              </a:path>
            </a:pathLst>
          </a:custGeom>
          <a:blipFill>
            <a:blip r:embed="rId3"/>
            <a:stretch>
              <a:fillRect l="0" t="-8629" r="0" b="-3427"/>
            </a:stretch>
          </a:blipFill>
        </p:spPr>
      </p:sp>
      <p:sp>
        <p:nvSpPr>
          <p:cNvPr name="Freeform 4" id="4"/>
          <p:cNvSpPr/>
          <p:nvPr/>
        </p:nvSpPr>
        <p:spPr>
          <a:xfrm flipH="false" flipV="false" rot="0">
            <a:off x="0" y="4811474"/>
            <a:ext cx="11447264" cy="5475526"/>
          </a:xfrm>
          <a:custGeom>
            <a:avLst/>
            <a:gdLst/>
            <a:ahLst/>
            <a:cxnLst/>
            <a:rect r="r" b="b" t="t" l="l"/>
            <a:pathLst>
              <a:path h="5475526" w="11447264">
                <a:moveTo>
                  <a:pt x="0" y="0"/>
                </a:moveTo>
                <a:lnTo>
                  <a:pt x="11447264" y="0"/>
                </a:lnTo>
                <a:lnTo>
                  <a:pt x="11447264" y="5475526"/>
                </a:lnTo>
                <a:lnTo>
                  <a:pt x="0" y="5475526"/>
                </a:lnTo>
                <a:lnTo>
                  <a:pt x="0" y="0"/>
                </a:lnTo>
                <a:close/>
              </a:path>
            </a:pathLst>
          </a:custGeom>
          <a:blipFill>
            <a:blip r:embed="rId4"/>
            <a:stretch>
              <a:fillRect l="0" t="-5293" r="0" b="0"/>
            </a:stretch>
          </a:blipFill>
        </p:spPr>
      </p:sp>
      <p:sp>
        <p:nvSpPr>
          <p:cNvPr name="TextBox 5" id="5"/>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Admin :</a:t>
            </a: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6663610" y="0"/>
            <a:ext cx="11624390" cy="5536390"/>
          </a:xfrm>
          <a:custGeom>
            <a:avLst/>
            <a:gdLst/>
            <a:ahLst/>
            <a:cxnLst/>
            <a:rect r="r" b="b" t="t" l="l"/>
            <a:pathLst>
              <a:path h="5536390" w="11624390">
                <a:moveTo>
                  <a:pt x="0" y="0"/>
                </a:moveTo>
                <a:lnTo>
                  <a:pt x="11624390" y="0"/>
                </a:lnTo>
                <a:lnTo>
                  <a:pt x="11624390" y="5536390"/>
                </a:lnTo>
                <a:lnTo>
                  <a:pt x="0" y="5536390"/>
                </a:lnTo>
                <a:lnTo>
                  <a:pt x="0" y="0"/>
                </a:lnTo>
                <a:close/>
              </a:path>
            </a:pathLst>
          </a:custGeom>
          <a:blipFill>
            <a:blip r:embed="rId3"/>
            <a:stretch>
              <a:fillRect l="0" t="-5747" r="0" b="0"/>
            </a:stretch>
          </a:blipFill>
        </p:spPr>
      </p:sp>
      <p:sp>
        <p:nvSpPr>
          <p:cNvPr name="Freeform 4" id="4"/>
          <p:cNvSpPr/>
          <p:nvPr/>
        </p:nvSpPr>
        <p:spPr>
          <a:xfrm flipH="false" flipV="false" rot="0">
            <a:off x="0" y="4406348"/>
            <a:ext cx="11059734" cy="5880652"/>
          </a:xfrm>
          <a:custGeom>
            <a:avLst/>
            <a:gdLst/>
            <a:ahLst/>
            <a:cxnLst/>
            <a:rect r="r" b="b" t="t" l="l"/>
            <a:pathLst>
              <a:path h="5880652" w="11059734">
                <a:moveTo>
                  <a:pt x="0" y="0"/>
                </a:moveTo>
                <a:lnTo>
                  <a:pt x="11059734" y="0"/>
                </a:lnTo>
                <a:lnTo>
                  <a:pt x="11059734" y="5880652"/>
                </a:lnTo>
                <a:lnTo>
                  <a:pt x="0" y="5880652"/>
                </a:lnTo>
                <a:lnTo>
                  <a:pt x="0" y="0"/>
                </a:lnTo>
                <a:close/>
              </a:path>
            </a:pathLst>
          </a:custGeom>
          <a:blipFill>
            <a:blip r:embed="rId4"/>
            <a:stretch>
              <a:fillRect l="0" t="0" r="0" b="-5789"/>
            </a:stretch>
          </a:blipFill>
        </p:spPr>
      </p:sp>
      <p:sp>
        <p:nvSpPr>
          <p:cNvPr name="TextBox 5" id="5"/>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Admin :</a:t>
            </a: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6949022" y="0"/>
            <a:ext cx="11526242" cy="5401129"/>
          </a:xfrm>
          <a:custGeom>
            <a:avLst/>
            <a:gdLst/>
            <a:ahLst/>
            <a:cxnLst/>
            <a:rect r="r" b="b" t="t" l="l"/>
            <a:pathLst>
              <a:path h="5401129" w="11526242">
                <a:moveTo>
                  <a:pt x="0" y="0"/>
                </a:moveTo>
                <a:lnTo>
                  <a:pt x="11526242" y="0"/>
                </a:lnTo>
                <a:lnTo>
                  <a:pt x="11526242" y="5401129"/>
                </a:lnTo>
                <a:lnTo>
                  <a:pt x="0" y="5401129"/>
                </a:lnTo>
                <a:lnTo>
                  <a:pt x="0" y="0"/>
                </a:lnTo>
                <a:close/>
              </a:path>
            </a:pathLst>
          </a:custGeom>
          <a:blipFill>
            <a:blip r:embed="rId3"/>
            <a:stretch>
              <a:fillRect l="0" t="-7369" r="0" b="0"/>
            </a:stretch>
          </a:blipFill>
        </p:spPr>
      </p:sp>
      <p:sp>
        <p:nvSpPr>
          <p:cNvPr name="Freeform 4" id="4"/>
          <p:cNvSpPr/>
          <p:nvPr/>
        </p:nvSpPr>
        <p:spPr>
          <a:xfrm flipH="false" flipV="false" rot="0">
            <a:off x="-231624" y="5060590"/>
            <a:ext cx="10996190" cy="5226410"/>
          </a:xfrm>
          <a:custGeom>
            <a:avLst/>
            <a:gdLst/>
            <a:ahLst/>
            <a:cxnLst/>
            <a:rect r="r" b="b" t="t" l="l"/>
            <a:pathLst>
              <a:path h="5226410" w="10996190">
                <a:moveTo>
                  <a:pt x="0" y="0"/>
                </a:moveTo>
                <a:lnTo>
                  <a:pt x="10996190" y="0"/>
                </a:lnTo>
                <a:lnTo>
                  <a:pt x="10996190" y="5226410"/>
                </a:lnTo>
                <a:lnTo>
                  <a:pt x="0" y="5226410"/>
                </a:lnTo>
                <a:lnTo>
                  <a:pt x="0" y="0"/>
                </a:lnTo>
                <a:close/>
              </a:path>
            </a:pathLst>
          </a:custGeom>
          <a:blipFill>
            <a:blip r:embed="rId4"/>
            <a:stretch>
              <a:fillRect l="0" t="-5088" r="0" b="0"/>
            </a:stretch>
          </a:blipFill>
        </p:spPr>
      </p:sp>
      <p:sp>
        <p:nvSpPr>
          <p:cNvPr name="TextBox 5" id="5"/>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Admin :</a:t>
            </a:r>
          </a:p>
        </p:txBody>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463002" y="1624258"/>
            <a:ext cx="17361996" cy="8209206"/>
          </a:xfrm>
          <a:custGeom>
            <a:avLst/>
            <a:gdLst/>
            <a:ahLst/>
            <a:cxnLst/>
            <a:rect r="r" b="b" t="t" l="l"/>
            <a:pathLst>
              <a:path h="8209206" w="17361996">
                <a:moveTo>
                  <a:pt x="0" y="0"/>
                </a:moveTo>
                <a:lnTo>
                  <a:pt x="17361996" y="0"/>
                </a:lnTo>
                <a:lnTo>
                  <a:pt x="17361996" y="8209206"/>
                </a:lnTo>
                <a:lnTo>
                  <a:pt x="0" y="8209206"/>
                </a:lnTo>
                <a:lnTo>
                  <a:pt x="0" y="0"/>
                </a:lnTo>
                <a:close/>
              </a:path>
            </a:pathLst>
          </a:custGeom>
          <a:blipFill>
            <a:blip r:embed="rId3"/>
            <a:stretch>
              <a:fillRect l="0" t="-5747" r="0" b="0"/>
            </a:stretch>
          </a:blipFill>
        </p:spPr>
      </p:sp>
      <p:sp>
        <p:nvSpPr>
          <p:cNvPr name="TextBox 4" id="4"/>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Admin :</a:t>
            </a:r>
          </a:p>
        </p:txBody>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6860209" y="0"/>
            <a:ext cx="11427791" cy="5354846"/>
          </a:xfrm>
          <a:custGeom>
            <a:avLst/>
            <a:gdLst/>
            <a:ahLst/>
            <a:cxnLst/>
            <a:rect r="r" b="b" t="t" l="l"/>
            <a:pathLst>
              <a:path h="5354846" w="11427791">
                <a:moveTo>
                  <a:pt x="0" y="0"/>
                </a:moveTo>
                <a:lnTo>
                  <a:pt x="11427791" y="0"/>
                </a:lnTo>
                <a:lnTo>
                  <a:pt x="11427791" y="5354846"/>
                </a:lnTo>
                <a:lnTo>
                  <a:pt x="0" y="5354846"/>
                </a:lnTo>
                <a:lnTo>
                  <a:pt x="0" y="0"/>
                </a:lnTo>
                <a:close/>
              </a:path>
            </a:pathLst>
          </a:custGeom>
          <a:blipFill>
            <a:blip r:embed="rId3"/>
            <a:stretch>
              <a:fillRect l="0" t="-7038" r="0" b="0"/>
            </a:stretch>
          </a:blipFill>
        </p:spPr>
      </p:sp>
      <p:sp>
        <p:nvSpPr>
          <p:cNvPr name="Freeform 4" id="4"/>
          <p:cNvSpPr/>
          <p:nvPr/>
        </p:nvSpPr>
        <p:spPr>
          <a:xfrm flipH="false" flipV="false" rot="0">
            <a:off x="0" y="4796104"/>
            <a:ext cx="10708644" cy="5638770"/>
          </a:xfrm>
          <a:custGeom>
            <a:avLst/>
            <a:gdLst/>
            <a:ahLst/>
            <a:cxnLst/>
            <a:rect r="r" b="b" t="t" l="l"/>
            <a:pathLst>
              <a:path h="5638770" w="10708644">
                <a:moveTo>
                  <a:pt x="0" y="0"/>
                </a:moveTo>
                <a:lnTo>
                  <a:pt x="10708644" y="0"/>
                </a:lnTo>
                <a:lnTo>
                  <a:pt x="10708644" y="5638770"/>
                </a:lnTo>
                <a:lnTo>
                  <a:pt x="0" y="5638770"/>
                </a:lnTo>
                <a:lnTo>
                  <a:pt x="0" y="0"/>
                </a:lnTo>
                <a:close/>
              </a:path>
            </a:pathLst>
          </a:custGeom>
          <a:blipFill>
            <a:blip r:embed="rId4"/>
            <a:stretch>
              <a:fillRect l="0" t="0" r="0" b="0"/>
            </a:stretch>
          </a:blipFill>
        </p:spPr>
      </p:sp>
      <p:sp>
        <p:nvSpPr>
          <p:cNvPr name="TextBox 5" id="5"/>
          <p:cNvSpPr txBox="true"/>
          <p:nvPr/>
        </p:nvSpPr>
        <p:spPr>
          <a:xfrm rot="0">
            <a:off x="360161" y="163330"/>
            <a:ext cx="5438848" cy="1045450"/>
          </a:xfrm>
          <a:prstGeom prst="rect">
            <a:avLst/>
          </a:prstGeom>
        </p:spPr>
        <p:txBody>
          <a:bodyPr anchor="t" rtlCol="false" tIns="0" lIns="0" bIns="0" rIns="0">
            <a:spAutoFit/>
          </a:bodyPr>
          <a:lstStyle/>
          <a:p>
            <a:pPr algn="l">
              <a:lnSpc>
                <a:spcPts val="8526"/>
              </a:lnSpc>
            </a:pPr>
            <a:r>
              <a:rPr lang="en-US" sz="6090" spc="-121">
                <a:solidFill>
                  <a:srgbClr val="34624B"/>
                </a:solidFill>
                <a:latin typeface="29LT Riwaya Informal"/>
                <a:ea typeface="29LT Riwaya Informal"/>
                <a:cs typeface="29LT Riwaya Informal"/>
                <a:sym typeface="29LT Riwaya Informal"/>
              </a:rPr>
              <a:t>Admin :</a:t>
            </a:r>
          </a:p>
        </p:txBody>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TextBox 10" id="10"/>
          <p:cNvSpPr txBox="true"/>
          <p:nvPr/>
        </p:nvSpPr>
        <p:spPr>
          <a:xfrm rot="0">
            <a:off x="2940062" y="3766244"/>
            <a:ext cx="11010959" cy="1923802"/>
          </a:xfrm>
          <a:prstGeom prst="rect">
            <a:avLst/>
          </a:prstGeom>
        </p:spPr>
        <p:txBody>
          <a:bodyPr anchor="t" rtlCol="false" tIns="0" lIns="0" bIns="0" rIns="0">
            <a:spAutoFit/>
          </a:bodyPr>
          <a:lstStyle/>
          <a:p>
            <a:pPr algn="ctr">
              <a:lnSpc>
                <a:spcPts val="15793"/>
              </a:lnSpc>
            </a:pPr>
            <a:r>
              <a:rPr lang="en-US" sz="11280" spc="-225">
                <a:solidFill>
                  <a:srgbClr val="34624B"/>
                </a:solidFill>
                <a:latin typeface="29LT Riwaya Informal"/>
                <a:ea typeface="29LT Riwaya Informal"/>
                <a:cs typeface="29LT Riwaya Informal"/>
                <a:sym typeface="29LT Riwaya Informal"/>
              </a:rPr>
              <a:t>Mobile Application</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856554" y="1648847"/>
            <a:ext cx="3284575" cy="7326735"/>
          </a:xfrm>
          <a:custGeom>
            <a:avLst/>
            <a:gdLst/>
            <a:ahLst/>
            <a:cxnLst/>
            <a:rect r="r" b="b" t="t" l="l"/>
            <a:pathLst>
              <a:path h="7326735" w="3284575">
                <a:moveTo>
                  <a:pt x="0" y="0"/>
                </a:moveTo>
                <a:lnTo>
                  <a:pt x="3284574" y="0"/>
                </a:lnTo>
                <a:lnTo>
                  <a:pt x="3284574" y="7326735"/>
                </a:lnTo>
                <a:lnTo>
                  <a:pt x="0" y="7326735"/>
                </a:lnTo>
                <a:lnTo>
                  <a:pt x="0" y="0"/>
                </a:lnTo>
                <a:close/>
              </a:path>
            </a:pathLst>
          </a:custGeom>
          <a:blipFill>
            <a:blip r:embed="rId3"/>
            <a:stretch>
              <a:fillRect l="-1476" t="0" r="-1476" b="0"/>
            </a:stretch>
          </a:blipFill>
        </p:spPr>
      </p:sp>
      <p:sp>
        <p:nvSpPr>
          <p:cNvPr name="Freeform 4" id="4"/>
          <p:cNvSpPr/>
          <p:nvPr/>
        </p:nvSpPr>
        <p:spPr>
          <a:xfrm flipH="false" flipV="false" rot="0">
            <a:off x="5379378" y="1648847"/>
            <a:ext cx="3349960" cy="7258246"/>
          </a:xfrm>
          <a:custGeom>
            <a:avLst/>
            <a:gdLst/>
            <a:ahLst/>
            <a:cxnLst/>
            <a:rect r="r" b="b" t="t" l="l"/>
            <a:pathLst>
              <a:path h="7258246" w="3349960">
                <a:moveTo>
                  <a:pt x="0" y="0"/>
                </a:moveTo>
                <a:lnTo>
                  <a:pt x="3349960" y="0"/>
                </a:lnTo>
                <a:lnTo>
                  <a:pt x="3349960" y="7258247"/>
                </a:lnTo>
                <a:lnTo>
                  <a:pt x="0" y="7258247"/>
                </a:lnTo>
                <a:lnTo>
                  <a:pt x="0" y="0"/>
                </a:lnTo>
                <a:close/>
              </a:path>
            </a:pathLst>
          </a:custGeom>
          <a:blipFill>
            <a:blip r:embed="rId4"/>
            <a:stretch>
              <a:fillRect l="0" t="0" r="0" b="0"/>
            </a:stretch>
          </a:blipFill>
        </p:spPr>
      </p:sp>
      <p:sp>
        <p:nvSpPr>
          <p:cNvPr name="Freeform 5" id="5"/>
          <p:cNvSpPr/>
          <p:nvPr/>
        </p:nvSpPr>
        <p:spPr>
          <a:xfrm flipH="false" flipV="false" rot="0">
            <a:off x="9968831" y="1648847"/>
            <a:ext cx="3349960" cy="7258246"/>
          </a:xfrm>
          <a:custGeom>
            <a:avLst/>
            <a:gdLst/>
            <a:ahLst/>
            <a:cxnLst/>
            <a:rect r="r" b="b" t="t" l="l"/>
            <a:pathLst>
              <a:path h="7258246" w="3349960">
                <a:moveTo>
                  <a:pt x="0" y="0"/>
                </a:moveTo>
                <a:lnTo>
                  <a:pt x="3349959" y="0"/>
                </a:lnTo>
                <a:lnTo>
                  <a:pt x="3349959" y="7258247"/>
                </a:lnTo>
                <a:lnTo>
                  <a:pt x="0" y="7258247"/>
                </a:lnTo>
                <a:lnTo>
                  <a:pt x="0" y="0"/>
                </a:lnTo>
                <a:close/>
              </a:path>
            </a:pathLst>
          </a:custGeom>
          <a:blipFill>
            <a:blip r:embed="rId5"/>
            <a:stretch>
              <a:fillRect l="0" t="0" r="0" b="0"/>
            </a:stretch>
          </a:blipFill>
        </p:spPr>
      </p:sp>
      <p:sp>
        <p:nvSpPr>
          <p:cNvPr name="Freeform 6" id="6"/>
          <p:cNvSpPr/>
          <p:nvPr/>
        </p:nvSpPr>
        <p:spPr>
          <a:xfrm flipH="false" flipV="false" rot="0">
            <a:off x="14380747" y="1648847"/>
            <a:ext cx="3381570" cy="7326735"/>
          </a:xfrm>
          <a:custGeom>
            <a:avLst/>
            <a:gdLst/>
            <a:ahLst/>
            <a:cxnLst/>
            <a:rect r="r" b="b" t="t" l="l"/>
            <a:pathLst>
              <a:path h="7326735" w="3381570">
                <a:moveTo>
                  <a:pt x="0" y="0"/>
                </a:moveTo>
                <a:lnTo>
                  <a:pt x="3381570" y="0"/>
                </a:lnTo>
                <a:lnTo>
                  <a:pt x="3381570" y="7326735"/>
                </a:lnTo>
                <a:lnTo>
                  <a:pt x="0" y="7326735"/>
                </a:lnTo>
                <a:lnTo>
                  <a:pt x="0" y="0"/>
                </a:lnTo>
                <a:close/>
              </a:path>
            </a:pathLst>
          </a:custGeom>
          <a:blipFill>
            <a:blip r:embed="rId6"/>
            <a:stretch>
              <a:fillRect l="0" t="0" r="0" b="0"/>
            </a:stretch>
          </a:blipFill>
        </p:spPr>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1324592" y="1028700"/>
            <a:ext cx="3381570" cy="7326735"/>
          </a:xfrm>
          <a:custGeom>
            <a:avLst/>
            <a:gdLst/>
            <a:ahLst/>
            <a:cxnLst/>
            <a:rect r="r" b="b" t="t" l="l"/>
            <a:pathLst>
              <a:path h="7326735" w="3381570">
                <a:moveTo>
                  <a:pt x="0" y="0"/>
                </a:moveTo>
                <a:lnTo>
                  <a:pt x="3381570" y="0"/>
                </a:lnTo>
                <a:lnTo>
                  <a:pt x="3381570" y="7326735"/>
                </a:lnTo>
                <a:lnTo>
                  <a:pt x="0" y="7326735"/>
                </a:lnTo>
                <a:lnTo>
                  <a:pt x="0" y="0"/>
                </a:lnTo>
                <a:close/>
              </a:path>
            </a:pathLst>
          </a:custGeom>
          <a:blipFill>
            <a:blip r:embed="rId3"/>
            <a:stretch>
              <a:fillRect l="0" t="0" r="0" b="0"/>
            </a:stretch>
          </a:blipFill>
        </p:spPr>
      </p:sp>
      <p:sp>
        <p:nvSpPr>
          <p:cNvPr name="Freeform 4" id="4"/>
          <p:cNvSpPr/>
          <p:nvPr/>
        </p:nvSpPr>
        <p:spPr>
          <a:xfrm flipH="false" flipV="false" rot="0">
            <a:off x="7510569" y="1028700"/>
            <a:ext cx="3381570" cy="7326735"/>
          </a:xfrm>
          <a:custGeom>
            <a:avLst/>
            <a:gdLst/>
            <a:ahLst/>
            <a:cxnLst/>
            <a:rect r="r" b="b" t="t" l="l"/>
            <a:pathLst>
              <a:path h="7326735" w="3381570">
                <a:moveTo>
                  <a:pt x="0" y="0"/>
                </a:moveTo>
                <a:lnTo>
                  <a:pt x="3381569" y="0"/>
                </a:lnTo>
                <a:lnTo>
                  <a:pt x="3381569" y="7326735"/>
                </a:lnTo>
                <a:lnTo>
                  <a:pt x="0" y="7326735"/>
                </a:lnTo>
                <a:lnTo>
                  <a:pt x="0" y="0"/>
                </a:lnTo>
                <a:close/>
              </a:path>
            </a:pathLst>
          </a:custGeom>
          <a:blipFill>
            <a:blip r:embed="rId4"/>
            <a:stretch>
              <a:fillRect l="0" t="0" r="0" b="0"/>
            </a:stretch>
          </a:blipFill>
        </p:spPr>
      </p:sp>
      <p:sp>
        <p:nvSpPr>
          <p:cNvPr name="Freeform 5" id="5"/>
          <p:cNvSpPr/>
          <p:nvPr/>
        </p:nvSpPr>
        <p:spPr>
          <a:xfrm flipH="false" flipV="false" rot="0">
            <a:off x="13696545" y="1028700"/>
            <a:ext cx="3381570" cy="7326735"/>
          </a:xfrm>
          <a:custGeom>
            <a:avLst/>
            <a:gdLst/>
            <a:ahLst/>
            <a:cxnLst/>
            <a:rect r="r" b="b" t="t" l="l"/>
            <a:pathLst>
              <a:path h="7326735" w="3381570">
                <a:moveTo>
                  <a:pt x="0" y="0"/>
                </a:moveTo>
                <a:lnTo>
                  <a:pt x="3381570" y="0"/>
                </a:lnTo>
                <a:lnTo>
                  <a:pt x="3381570" y="7326735"/>
                </a:lnTo>
                <a:lnTo>
                  <a:pt x="0" y="7326735"/>
                </a:lnTo>
                <a:lnTo>
                  <a:pt x="0" y="0"/>
                </a:lnTo>
                <a:close/>
              </a:path>
            </a:pathLst>
          </a:custGeom>
          <a:blipFill>
            <a:blip r:embed="rId5"/>
            <a:stretch>
              <a:fillRect l="0" t="0" r="0" b="0"/>
            </a:stretch>
          </a:blipFill>
        </p:spPr>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2659758" y="1480133"/>
            <a:ext cx="3381570" cy="7326735"/>
          </a:xfrm>
          <a:custGeom>
            <a:avLst/>
            <a:gdLst/>
            <a:ahLst/>
            <a:cxnLst/>
            <a:rect r="r" b="b" t="t" l="l"/>
            <a:pathLst>
              <a:path h="7326735" w="3381570">
                <a:moveTo>
                  <a:pt x="0" y="0"/>
                </a:moveTo>
                <a:lnTo>
                  <a:pt x="3381570" y="0"/>
                </a:lnTo>
                <a:lnTo>
                  <a:pt x="3381570" y="7326734"/>
                </a:lnTo>
                <a:lnTo>
                  <a:pt x="0" y="7326734"/>
                </a:lnTo>
                <a:lnTo>
                  <a:pt x="0" y="0"/>
                </a:lnTo>
                <a:close/>
              </a:path>
            </a:pathLst>
          </a:custGeom>
          <a:blipFill>
            <a:blip r:embed="rId3"/>
            <a:stretch>
              <a:fillRect l="0" t="0" r="0" b="0"/>
            </a:stretch>
          </a:blipFill>
        </p:spPr>
      </p:sp>
      <p:sp>
        <p:nvSpPr>
          <p:cNvPr name="Freeform 4" id="4"/>
          <p:cNvSpPr/>
          <p:nvPr/>
        </p:nvSpPr>
        <p:spPr>
          <a:xfrm flipH="false" flipV="false" rot="0">
            <a:off x="12244485" y="1480133"/>
            <a:ext cx="3381570" cy="7326735"/>
          </a:xfrm>
          <a:custGeom>
            <a:avLst/>
            <a:gdLst/>
            <a:ahLst/>
            <a:cxnLst/>
            <a:rect r="r" b="b" t="t" l="l"/>
            <a:pathLst>
              <a:path h="7326735" w="3381570">
                <a:moveTo>
                  <a:pt x="0" y="0"/>
                </a:moveTo>
                <a:lnTo>
                  <a:pt x="3381570" y="0"/>
                </a:lnTo>
                <a:lnTo>
                  <a:pt x="3381570" y="7326734"/>
                </a:lnTo>
                <a:lnTo>
                  <a:pt x="0" y="7326734"/>
                </a:lnTo>
                <a:lnTo>
                  <a:pt x="0" y="0"/>
                </a:lnTo>
                <a:close/>
              </a:path>
            </a:pathLst>
          </a:custGeom>
          <a:blipFill>
            <a:blip r:embed="rId4"/>
            <a:stretch>
              <a:fillRect l="0" t="0" r="0" b="0"/>
            </a:stretch>
          </a:blipFill>
        </p:spPr>
      </p:sp>
      <p:sp>
        <p:nvSpPr>
          <p:cNvPr name="Freeform 5" id="5"/>
          <p:cNvSpPr/>
          <p:nvPr/>
        </p:nvSpPr>
        <p:spPr>
          <a:xfrm flipH="false" flipV="false" rot="0">
            <a:off x="7453215" y="1480133"/>
            <a:ext cx="3381570" cy="7326735"/>
          </a:xfrm>
          <a:custGeom>
            <a:avLst/>
            <a:gdLst/>
            <a:ahLst/>
            <a:cxnLst/>
            <a:rect r="r" b="b" t="t" l="l"/>
            <a:pathLst>
              <a:path h="7326735" w="3381570">
                <a:moveTo>
                  <a:pt x="0" y="0"/>
                </a:moveTo>
                <a:lnTo>
                  <a:pt x="3381570" y="0"/>
                </a:lnTo>
                <a:lnTo>
                  <a:pt x="3381570" y="7326734"/>
                </a:lnTo>
                <a:lnTo>
                  <a:pt x="0" y="7326734"/>
                </a:lnTo>
                <a:lnTo>
                  <a:pt x="0" y="0"/>
                </a:lnTo>
                <a:close/>
              </a:path>
            </a:pathLst>
          </a:custGeom>
          <a:blipFill>
            <a:blip r:embed="rId5"/>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4772215" y="2230798"/>
            <a:ext cx="8743570" cy="6157244"/>
          </a:xfrm>
          <a:custGeom>
            <a:avLst/>
            <a:gdLst/>
            <a:ahLst/>
            <a:cxnLst/>
            <a:rect r="r" b="b" t="t" l="l"/>
            <a:pathLst>
              <a:path h="6157244" w="8743570">
                <a:moveTo>
                  <a:pt x="0" y="0"/>
                </a:moveTo>
                <a:lnTo>
                  <a:pt x="8743570" y="0"/>
                </a:lnTo>
                <a:lnTo>
                  <a:pt x="8743570" y="6157244"/>
                </a:lnTo>
                <a:lnTo>
                  <a:pt x="0" y="6157244"/>
                </a:lnTo>
                <a:lnTo>
                  <a:pt x="0" y="0"/>
                </a:lnTo>
                <a:close/>
              </a:path>
            </a:pathLst>
          </a:custGeom>
          <a:blipFill>
            <a:blip r:embed="rId3"/>
            <a:stretch>
              <a:fillRect l="-2848" t="0" r="-2848" b="0"/>
            </a:stretch>
          </a:blipFill>
        </p:spPr>
      </p:sp>
      <p:sp>
        <p:nvSpPr>
          <p:cNvPr name="TextBox 4" id="4"/>
          <p:cNvSpPr txBox="true"/>
          <p:nvPr/>
        </p:nvSpPr>
        <p:spPr>
          <a:xfrm rot="0">
            <a:off x="6758135" y="365140"/>
            <a:ext cx="5243105" cy="1193769"/>
          </a:xfrm>
          <a:prstGeom prst="rect">
            <a:avLst/>
          </a:prstGeom>
        </p:spPr>
        <p:txBody>
          <a:bodyPr anchor="t" rtlCol="false" tIns="0" lIns="0" bIns="0" rIns="0">
            <a:spAutoFit/>
          </a:bodyPr>
          <a:lstStyle/>
          <a:p>
            <a:pPr algn="ctr">
              <a:lnSpc>
                <a:spcPts val="9766"/>
              </a:lnSpc>
              <a:spcBef>
                <a:spcPct val="0"/>
              </a:spcBef>
            </a:pPr>
            <a:r>
              <a:rPr lang="en-US" sz="6976">
                <a:solidFill>
                  <a:srgbClr val="34624B"/>
                </a:solidFill>
                <a:latin typeface="29LT Riwaya Informal"/>
                <a:ea typeface="29LT Riwaya Informal"/>
                <a:cs typeface="29LT Riwaya Informal"/>
                <a:sym typeface="29LT Riwaya Informal"/>
              </a:rPr>
              <a:t>System Design</a:t>
            </a:r>
          </a:p>
        </p:txBody>
      </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1028700" y="1480133"/>
            <a:ext cx="3381570" cy="7326735"/>
          </a:xfrm>
          <a:custGeom>
            <a:avLst/>
            <a:gdLst/>
            <a:ahLst/>
            <a:cxnLst/>
            <a:rect r="r" b="b" t="t" l="l"/>
            <a:pathLst>
              <a:path h="7326735" w="3381570">
                <a:moveTo>
                  <a:pt x="0" y="0"/>
                </a:moveTo>
                <a:lnTo>
                  <a:pt x="3381570" y="0"/>
                </a:lnTo>
                <a:lnTo>
                  <a:pt x="3381570" y="7326734"/>
                </a:lnTo>
                <a:lnTo>
                  <a:pt x="0" y="7326734"/>
                </a:lnTo>
                <a:lnTo>
                  <a:pt x="0" y="0"/>
                </a:lnTo>
                <a:close/>
              </a:path>
            </a:pathLst>
          </a:custGeom>
          <a:blipFill>
            <a:blip r:embed="rId3"/>
            <a:stretch>
              <a:fillRect l="0" t="0" r="0" b="0"/>
            </a:stretch>
          </a:blipFill>
        </p:spPr>
      </p:sp>
      <p:sp>
        <p:nvSpPr>
          <p:cNvPr name="Freeform 4" id="4"/>
          <p:cNvSpPr/>
          <p:nvPr/>
        </p:nvSpPr>
        <p:spPr>
          <a:xfrm flipH="false" flipV="false" rot="0">
            <a:off x="5204433" y="1480133"/>
            <a:ext cx="3381570" cy="7326735"/>
          </a:xfrm>
          <a:custGeom>
            <a:avLst/>
            <a:gdLst/>
            <a:ahLst/>
            <a:cxnLst/>
            <a:rect r="r" b="b" t="t" l="l"/>
            <a:pathLst>
              <a:path h="7326735" w="3381570">
                <a:moveTo>
                  <a:pt x="0" y="0"/>
                </a:moveTo>
                <a:lnTo>
                  <a:pt x="3381570" y="0"/>
                </a:lnTo>
                <a:lnTo>
                  <a:pt x="3381570" y="7326734"/>
                </a:lnTo>
                <a:lnTo>
                  <a:pt x="0" y="7326734"/>
                </a:lnTo>
                <a:lnTo>
                  <a:pt x="0" y="0"/>
                </a:lnTo>
                <a:close/>
              </a:path>
            </a:pathLst>
          </a:custGeom>
          <a:blipFill>
            <a:blip r:embed="rId4"/>
            <a:stretch>
              <a:fillRect l="0" t="0" r="0" b="0"/>
            </a:stretch>
          </a:blipFill>
        </p:spPr>
      </p:sp>
      <p:sp>
        <p:nvSpPr>
          <p:cNvPr name="Freeform 5" id="5"/>
          <p:cNvSpPr/>
          <p:nvPr/>
        </p:nvSpPr>
        <p:spPr>
          <a:xfrm flipH="false" flipV="false" rot="0">
            <a:off x="9896554" y="1480133"/>
            <a:ext cx="3381570" cy="7326735"/>
          </a:xfrm>
          <a:custGeom>
            <a:avLst/>
            <a:gdLst/>
            <a:ahLst/>
            <a:cxnLst/>
            <a:rect r="r" b="b" t="t" l="l"/>
            <a:pathLst>
              <a:path h="7326735" w="3381570">
                <a:moveTo>
                  <a:pt x="0" y="0"/>
                </a:moveTo>
                <a:lnTo>
                  <a:pt x="3381570" y="0"/>
                </a:lnTo>
                <a:lnTo>
                  <a:pt x="3381570" y="7326734"/>
                </a:lnTo>
                <a:lnTo>
                  <a:pt x="0" y="7326734"/>
                </a:lnTo>
                <a:lnTo>
                  <a:pt x="0" y="0"/>
                </a:lnTo>
                <a:close/>
              </a:path>
            </a:pathLst>
          </a:custGeom>
          <a:blipFill>
            <a:blip r:embed="rId5"/>
            <a:stretch>
              <a:fillRect l="0" t="0" r="0" b="0"/>
            </a:stretch>
          </a:blipFill>
        </p:spPr>
      </p:sp>
      <p:sp>
        <p:nvSpPr>
          <p:cNvPr name="Freeform 6" id="6"/>
          <p:cNvSpPr/>
          <p:nvPr/>
        </p:nvSpPr>
        <p:spPr>
          <a:xfrm flipH="false" flipV="false" rot="0">
            <a:off x="14068699" y="1480133"/>
            <a:ext cx="3381570" cy="7326735"/>
          </a:xfrm>
          <a:custGeom>
            <a:avLst/>
            <a:gdLst/>
            <a:ahLst/>
            <a:cxnLst/>
            <a:rect r="r" b="b" t="t" l="l"/>
            <a:pathLst>
              <a:path h="7326735" w="3381570">
                <a:moveTo>
                  <a:pt x="0" y="0"/>
                </a:moveTo>
                <a:lnTo>
                  <a:pt x="3381570" y="0"/>
                </a:lnTo>
                <a:lnTo>
                  <a:pt x="3381570" y="7326734"/>
                </a:lnTo>
                <a:lnTo>
                  <a:pt x="0" y="7326734"/>
                </a:lnTo>
                <a:lnTo>
                  <a:pt x="0" y="0"/>
                </a:lnTo>
                <a:close/>
              </a:path>
            </a:pathLst>
          </a:custGeom>
          <a:blipFill>
            <a:blip r:embed="rId6"/>
            <a:stretch>
              <a:fillRect l="0" t="0" r="0" b="0"/>
            </a:stretch>
          </a:blipFill>
        </p:spPr>
      </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TextBox 10" id="10"/>
          <p:cNvSpPr txBox="true"/>
          <p:nvPr/>
        </p:nvSpPr>
        <p:spPr>
          <a:xfrm rot="0">
            <a:off x="4478702" y="1791594"/>
            <a:ext cx="9330595" cy="1631042"/>
          </a:xfrm>
          <a:prstGeom prst="rect">
            <a:avLst/>
          </a:prstGeom>
        </p:spPr>
        <p:txBody>
          <a:bodyPr anchor="t" rtlCol="false" tIns="0" lIns="0" bIns="0" rIns="0">
            <a:spAutoFit/>
          </a:bodyPr>
          <a:lstStyle/>
          <a:p>
            <a:pPr algn="ctr">
              <a:lnSpc>
                <a:spcPts val="13383"/>
              </a:lnSpc>
            </a:pPr>
            <a:r>
              <a:rPr lang="en-US" sz="9559" spc="-191">
                <a:solidFill>
                  <a:srgbClr val="34624B"/>
                </a:solidFill>
                <a:latin typeface="Arbutus Slab"/>
                <a:ea typeface="Arbutus Slab"/>
                <a:cs typeface="Arbutus Slab"/>
                <a:sym typeface="Arbutus Slab"/>
              </a:rPr>
              <a:t>Constraints</a:t>
            </a:r>
          </a:p>
        </p:txBody>
      </p:sp>
      <p:sp>
        <p:nvSpPr>
          <p:cNvPr name="TextBox 11" id="11"/>
          <p:cNvSpPr txBox="true"/>
          <p:nvPr/>
        </p:nvSpPr>
        <p:spPr>
          <a:xfrm rot="0">
            <a:off x="2470845" y="3956103"/>
            <a:ext cx="13089613" cy="2563910"/>
          </a:xfrm>
          <a:prstGeom prst="rect">
            <a:avLst/>
          </a:prstGeom>
        </p:spPr>
        <p:txBody>
          <a:bodyPr anchor="t" rtlCol="false" tIns="0" lIns="0" bIns="0" rIns="0">
            <a:spAutoFit/>
          </a:bodyPr>
          <a:lstStyle/>
          <a:p>
            <a:pPr algn="l" marL="795304" indent="-397652" lvl="1">
              <a:lnSpc>
                <a:spcPts val="5157"/>
              </a:lnSpc>
              <a:buAutoNum type="arabicPeriod" startAt="1"/>
            </a:pPr>
            <a:r>
              <a:rPr lang="en-US" sz="3683" spc="-73">
                <a:solidFill>
                  <a:srgbClr val="34624B"/>
                </a:solidFill>
                <a:latin typeface="Arbutus Slab"/>
                <a:ea typeface="Arbutus Slab"/>
                <a:cs typeface="Arbutus Slab"/>
                <a:sym typeface="Arbutus Slab"/>
              </a:rPr>
              <a:t>Limited soil data for all regions → manual entry needed</a:t>
            </a:r>
          </a:p>
          <a:p>
            <a:pPr algn="l" marL="795304" indent="-397652" lvl="1">
              <a:lnSpc>
                <a:spcPts val="5157"/>
              </a:lnSpc>
              <a:buAutoNum type="arabicPeriod" startAt="1"/>
            </a:pPr>
            <a:r>
              <a:rPr lang="en-US" sz="3683" spc="-73">
                <a:solidFill>
                  <a:srgbClr val="34624B"/>
                </a:solidFill>
                <a:latin typeface="Arbutus Slab"/>
                <a:ea typeface="Arbutus Slab"/>
                <a:cs typeface="Arbutus Slab"/>
                <a:sym typeface="Arbutus Slab"/>
              </a:rPr>
              <a:t>Outdated agriculture statistics → weaker AI decisions</a:t>
            </a:r>
          </a:p>
          <a:p>
            <a:pPr algn="l" marL="795304" indent="-397652" lvl="1">
              <a:lnSpc>
                <a:spcPts val="5157"/>
              </a:lnSpc>
              <a:buAutoNum type="arabicPeriod" startAt="1"/>
            </a:pPr>
            <a:r>
              <a:rPr lang="en-US" sz="3683" spc="-73">
                <a:solidFill>
                  <a:srgbClr val="34624B"/>
                </a:solidFill>
                <a:latin typeface="Arbutus Slab"/>
                <a:ea typeface="Arbutus Slab"/>
                <a:cs typeface="Arbutus Slab"/>
                <a:sym typeface="Arbutus Slab"/>
              </a:rPr>
              <a:t> Notification issues → switched to Firebase Notification</a:t>
            </a:r>
          </a:p>
          <a:p>
            <a:pPr algn="l" marL="795304" indent="-397652" lvl="1">
              <a:lnSpc>
                <a:spcPts val="5157"/>
              </a:lnSpc>
              <a:buAutoNum type="arabicPeriod" startAt="1"/>
            </a:pPr>
            <a:r>
              <a:rPr lang="en-US" sz="3683" spc="-73">
                <a:solidFill>
                  <a:srgbClr val="34624B"/>
                </a:solidFill>
                <a:latin typeface="Arbutus Slab"/>
                <a:ea typeface="Arbutus Slab"/>
                <a:cs typeface="Arbutus Slab"/>
                <a:sym typeface="Arbutus Slab"/>
              </a:rPr>
              <a:t> Cloud resource limits → affected performance</a:t>
            </a:r>
          </a:p>
        </p:txBody>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TextBox 10" id="10"/>
          <p:cNvSpPr txBox="true"/>
          <p:nvPr/>
        </p:nvSpPr>
        <p:spPr>
          <a:xfrm rot="0">
            <a:off x="4478702" y="1791594"/>
            <a:ext cx="9330595" cy="1631042"/>
          </a:xfrm>
          <a:prstGeom prst="rect">
            <a:avLst/>
          </a:prstGeom>
        </p:spPr>
        <p:txBody>
          <a:bodyPr anchor="t" rtlCol="false" tIns="0" lIns="0" bIns="0" rIns="0">
            <a:spAutoFit/>
          </a:bodyPr>
          <a:lstStyle/>
          <a:p>
            <a:pPr algn="ctr">
              <a:lnSpc>
                <a:spcPts val="13383"/>
              </a:lnSpc>
            </a:pPr>
            <a:r>
              <a:rPr lang="en-US" sz="9559" spc="-191">
                <a:solidFill>
                  <a:srgbClr val="34624B"/>
                </a:solidFill>
                <a:latin typeface="Arbutus Slab"/>
                <a:ea typeface="Arbutus Slab"/>
                <a:cs typeface="Arbutus Slab"/>
                <a:sym typeface="Arbutus Slab"/>
              </a:rPr>
              <a:t>Future Work</a:t>
            </a:r>
          </a:p>
        </p:txBody>
      </p:sp>
      <p:sp>
        <p:nvSpPr>
          <p:cNvPr name="TextBox 11" id="11"/>
          <p:cNvSpPr txBox="true"/>
          <p:nvPr/>
        </p:nvSpPr>
        <p:spPr>
          <a:xfrm rot="0">
            <a:off x="1472271" y="4688452"/>
            <a:ext cx="15785783" cy="1770800"/>
          </a:xfrm>
          <a:prstGeom prst="rect">
            <a:avLst/>
          </a:prstGeom>
        </p:spPr>
        <p:txBody>
          <a:bodyPr anchor="t" rtlCol="false" tIns="0" lIns="0" bIns="0" rIns="0">
            <a:spAutoFit/>
          </a:bodyPr>
          <a:lstStyle/>
          <a:p>
            <a:pPr algn="l" marL="735888" indent="-367944" lvl="1">
              <a:lnSpc>
                <a:spcPts val="4771"/>
              </a:lnSpc>
              <a:buFont typeface="Arial"/>
              <a:buChar char="•"/>
            </a:pPr>
            <a:r>
              <a:rPr lang="en-US" sz="3408" spc="-68">
                <a:solidFill>
                  <a:srgbClr val="34624B"/>
                </a:solidFill>
                <a:latin typeface="Arbutus Slab"/>
                <a:ea typeface="Arbutus Slab"/>
                <a:cs typeface="Arbutus Slab"/>
                <a:sym typeface="Arbutus Slab"/>
              </a:rPr>
              <a:t>AI Crop Health: Detect diseases from satellite images, suggest treatments</a:t>
            </a:r>
          </a:p>
          <a:p>
            <a:pPr algn="l" marL="735888" indent="-367944" lvl="1">
              <a:lnSpc>
                <a:spcPts val="4771"/>
              </a:lnSpc>
              <a:buFont typeface="Arial"/>
              <a:buChar char="•"/>
            </a:pPr>
            <a:r>
              <a:rPr lang="en-US" sz="3408" spc="-68">
                <a:solidFill>
                  <a:srgbClr val="34624B"/>
                </a:solidFill>
                <a:latin typeface="Arbutus Slab"/>
                <a:ea typeface="Arbutus Slab"/>
                <a:cs typeface="Arbutus Slab"/>
                <a:sym typeface="Arbutus Slab"/>
              </a:rPr>
              <a:t> Livestock Management: Track animal health, feeding, and breeding</a:t>
            </a:r>
          </a:p>
          <a:p>
            <a:pPr algn="l">
              <a:lnSpc>
                <a:spcPts val="4771"/>
              </a:lnSpc>
              <a:spcBef>
                <a:spcPct val="0"/>
              </a:spcBef>
            </a:pPr>
          </a:p>
        </p:txBody>
      </p:sp>
    </p:spTree>
  </p:cSld>
  <p:clrMapOvr>
    <a:masterClrMapping/>
  </p:clrMapOvr>
</p:sld>
</file>

<file path=ppt/slides/slide5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4" id="4"/>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5" id="5"/>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6" id="6"/>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7" id="7"/>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8" id="8"/>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9" id="9"/>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
        <p:nvSpPr>
          <p:cNvPr name="TextBox 10" id="10"/>
          <p:cNvSpPr txBox="true"/>
          <p:nvPr/>
        </p:nvSpPr>
        <p:spPr>
          <a:xfrm rot="0">
            <a:off x="3079504" y="4644968"/>
            <a:ext cx="12128992" cy="3119591"/>
          </a:xfrm>
          <a:prstGeom prst="rect">
            <a:avLst/>
          </a:prstGeom>
        </p:spPr>
        <p:txBody>
          <a:bodyPr anchor="t" rtlCol="false" tIns="0" lIns="0" bIns="0" rIns="0">
            <a:spAutoFit/>
          </a:bodyPr>
          <a:lstStyle/>
          <a:p>
            <a:pPr algn="ctr">
              <a:lnSpc>
                <a:spcPts val="4979"/>
              </a:lnSpc>
            </a:pPr>
            <a:r>
              <a:rPr lang="en-US" sz="3556">
                <a:solidFill>
                  <a:srgbClr val="4A7D63"/>
                </a:solidFill>
                <a:latin typeface="Barlow"/>
                <a:ea typeface="Barlow"/>
                <a:cs typeface="Barlow"/>
                <a:sym typeface="Barlow"/>
              </a:rPr>
              <a:t>In the end, our project aims to help farmers and consumers connect in an easy and modern way. We tried to make the system clear, useful, and comfortable for all users. We enjoyed working on it and learned a lot during the process.</a:t>
            </a:r>
          </a:p>
          <a:p>
            <a:pPr algn="ctr">
              <a:lnSpc>
                <a:spcPts val="4979"/>
              </a:lnSpc>
            </a:pPr>
          </a:p>
        </p:txBody>
      </p:sp>
      <p:sp>
        <p:nvSpPr>
          <p:cNvPr name="TextBox 11" id="11"/>
          <p:cNvSpPr txBox="true"/>
          <p:nvPr/>
        </p:nvSpPr>
        <p:spPr>
          <a:xfrm rot="0">
            <a:off x="4478702" y="2341465"/>
            <a:ext cx="9330595" cy="1631042"/>
          </a:xfrm>
          <a:prstGeom prst="rect">
            <a:avLst/>
          </a:prstGeom>
        </p:spPr>
        <p:txBody>
          <a:bodyPr anchor="t" rtlCol="false" tIns="0" lIns="0" bIns="0" rIns="0">
            <a:spAutoFit/>
          </a:bodyPr>
          <a:lstStyle/>
          <a:p>
            <a:pPr algn="ctr">
              <a:lnSpc>
                <a:spcPts val="13383"/>
              </a:lnSpc>
            </a:pPr>
            <a:r>
              <a:rPr lang="en-US" sz="9559" spc="-191">
                <a:solidFill>
                  <a:srgbClr val="34624B"/>
                </a:solidFill>
                <a:latin typeface="Arbutus Slab"/>
                <a:ea typeface="Arbutus Slab"/>
                <a:cs typeface="Arbutus Slab"/>
                <a:sym typeface="Arbutus Slab"/>
              </a:rPr>
              <a:t>Conclusion</a:t>
            </a:r>
          </a:p>
        </p:txBody>
      </p:sp>
    </p:spTree>
  </p:cSld>
  <p:clrMapOvr>
    <a:masterClrMapping/>
  </p:clrMapOvr>
</p:sld>
</file>

<file path=ppt/slides/slide5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TextBox 3" id="3"/>
          <p:cNvSpPr txBox="true"/>
          <p:nvPr/>
        </p:nvSpPr>
        <p:spPr>
          <a:xfrm rot="0">
            <a:off x="3752242" y="3203110"/>
            <a:ext cx="10783517" cy="4318930"/>
          </a:xfrm>
          <a:prstGeom prst="rect">
            <a:avLst/>
          </a:prstGeom>
        </p:spPr>
        <p:txBody>
          <a:bodyPr anchor="t" rtlCol="false" tIns="0" lIns="0" bIns="0" rIns="0">
            <a:spAutoFit/>
          </a:bodyPr>
          <a:lstStyle/>
          <a:p>
            <a:pPr algn="ctr">
              <a:lnSpc>
                <a:spcPts val="16508"/>
              </a:lnSpc>
            </a:pPr>
            <a:r>
              <a:rPr lang="en-US" sz="17562" spc="-351">
                <a:solidFill>
                  <a:srgbClr val="34624B"/>
                </a:solidFill>
                <a:latin typeface="Arbutus Slab"/>
                <a:ea typeface="Arbutus Slab"/>
                <a:cs typeface="Arbutus Slab"/>
                <a:sym typeface="Arbutus Slab"/>
              </a:rPr>
              <a:t>Thank</a:t>
            </a:r>
          </a:p>
          <a:p>
            <a:pPr algn="ctr">
              <a:lnSpc>
                <a:spcPts val="16508"/>
              </a:lnSpc>
            </a:pPr>
            <a:r>
              <a:rPr lang="en-US" sz="17562" spc="-351">
                <a:solidFill>
                  <a:srgbClr val="34624B"/>
                </a:solidFill>
                <a:latin typeface="Arbutus Slab"/>
                <a:ea typeface="Arbutus Slab"/>
                <a:cs typeface="Arbutus Slab"/>
                <a:sym typeface="Arbutus Slab"/>
              </a:rPr>
              <a:t>You</a:t>
            </a:r>
          </a:p>
        </p:txBody>
      </p:sp>
      <p:sp>
        <p:nvSpPr>
          <p:cNvPr name="Freeform 4" id="4"/>
          <p:cNvSpPr/>
          <p:nvPr/>
        </p:nvSpPr>
        <p:spPr>
          <a:xfrm flipH="true" flipV="false" rot="-2235223">
            <a:off x="-1221091" y="7787833"/>
            <a:ext cx="3916596" cy="4790943"/>
          </a:xfrm>
          <a:custGeom>
            <a:avLst/>
            <a:gdLst/>
            <a:ahLst/>
            <a:cxnLst/>
            <a:rect r="r" b="b" t="t" l="l"/>
            <a:pathLst>
              <a:path h="4790943" w="3916596">
                <a:moveTo>
                  <a:pt x="3916596" y="0"/>
                </a:moveTo>
                <a:lnTo>
                  <a:pt x="0" y="0"/>
                </a:lnTo>
                <a:lnTo>
                  <a:pt x="0" y="4790943"/>
                </a:lnTo>
                <a:lnTo>
                  <a:pt x="3916596" y="4790943"/>
                </a:lnTo>
                <a:lnTo>
                  <a:pt x="3916596" y="0"/>
                </a:lnTo>
                <a:close/>
              </a:path>
            </a:pathLst>
          </a:custGeom>
          <a:blipFill>
            <a:blip r:embed="rId3"/>
            <a:stretch>
              <a:fillRect l="0" t="0" r="0" b="0"/>
            </a:stretch>
          </a:blipFill>
        </p:spPr>
      </p:sp>
      <p:sp>
        <p:nvSpPr>
          <p:cNvPr name="Freeform 5" id="5"/>
          <p:cNvSpPr/>
          <p:nvPr/>
        </p:nvSpPr>
        <p:spPr>
          <a:xfrm flipH="false" flipV="false" rot="0">
            <a:off x="299884" y="9033805"/>
            <a:ext cx="3947827" cy="6419230"/>
          </a:xfrm>
          <a:custGeom>
            <a:avLst/>
            <a:gdLst/>
            <a:ahLst/>
            <a:cxnLst/>
            <a:rect r="r" b="b" t="t" l="l"/>
            <a:pathLst>
              <a:path h="6419230" w="3947827">
                <a:moveTo>
                  <a:pt x="0" y="0"/>
                </a:moveTo>
                <a:lnTo>
                  <a:pt x="3947827" y="0"/>
                </a:lnTo>
                <a:lnTo>
                  <a:pt x="3947827" y="6419230"/>
                </a:lnTo>
                <a:lnTo>
                  <a:pt x="0" y="6419230"/>
                </a:lnTo>
                <a:lnTo>
                  <a:pt x="0" y="0"/>
                </a:lnTo>
                <a:close/>
              </a:path>
            </a:pathLst>
          </a:custGeom>
          <a:blipFill>
            <a:blip r:embed="rId4"/>
            <a:stretch>
              <a:fillRect l="0" t="0" r="0" b="0"/>
            </a:stretch>
          </a:blipFill>
        </p:spPr>
      </p:sp>
      <p:sp>
        <p:nvSpPr>
          <p:cNvPr name="Freeform 6" id="6"/>
          <p:cNvSpPr/>
          <p:nvPr/>
        </p:nvSpPr>
        <p:spPr>
          <a:xfrm flipH="false" flipV="false" rot="0">
            <a:off x="1829343" y="9033805"/>
            <a:ext cx="4359074" cy="7499482"/>
          </a:xfrm>
          <a:custGeom>
            <a:avLst/>
            <a:gdLst/>
            <a:ahLst/>
            <a:cxnLst/>
            <a:rect r="r" b="b" t="t" l="l"/>
            <a:pathLst>
              <a:path h="7499482" w="4359074">
                <a:moveTo>
                  <a:pt x="0" y="0"/>
                </a:moveTo>
                <a:lnTo>
                  <a:pt x="4359074" y="0"/>
                </a:lnTo>
                <a:lnTo>
                  <a:pt x="4359074" y="7499482"/>
                </a:lnTo>
                <a:lnTo>
                  <a:pt x="0" y="7499482"/>
                </a:lnTo>
                <a:lnTo>
                  <a:pt x="0" y="0"/>
                </a:lnTo>
                <a:close/>
              </a:path>
            </a:pathLst>
          </a:custGeom>
          <a:blipFill>
            <a:blip r:embed="rId5"/>
            <a:stretch>
              <a:fillRect l="0" t="0" r="0" b="0"/>
            </a:stretch>
          </a:blipFill>
        </p:spPr>
      </p:sp>
      <p:sp>
        <p:nvSpPr>
          <p:cNvPr name="Freeform 7" id="7"/>
          <p:cNvSpPr/>
          <p:nvPr/>
        </p:nvSpPr>
        <p:spPr>
          <a:xfrm flipH="false" flipV="true" rot="0">
            <a:off x="16391922" y="-1761677"/>
            <a:ext cx="2804755" cy="4526840"/>
          </a:xfrm>
          <a:custGeom>
            <a:avLst/>
            <a:gdLst/>
            <a:ahLst/>
            <a:cxnLst/>
            <a:rect r="r" b="b" t="t" l="l"/>
            <a:pathLst>
              <a:path h="4526840" w="2804755">
                <a:moveTo>
                  <a:pt x="0" y="4526840"/>
                </a:moveTo>
                <a:lnTo>
                  <a:pt x="2804755" y="4526840"/>
                </a:lnTo>
                <a:lnTo>
                  <a:pt x="2804755" y="0"/>
                </a:lnTo>
                <a:lnTo>
                  <a:pt x="0" y="0"/>
                </a:lnTo>
                <a:lnTo>
                  <a:pt x="0" y="4526840"/>
                </a:lnTo>
                <a:close/>
              </a:path>
            </a:pathLst>
          </a:custGeom>
          <a:blipFill>
            <a:blip r:embed="rId6"/>
            <a:stretch>
              <a:fillRect l="0" t="0" r="0" b="0"/>
            </a:stretch>
          </a:blipFill>
        </p:spPr>
      </p:sp>
      <p:sp>
        <p:nvSpPr>
          <p:cNvPr name="Freeform 8" id="8"/>
          <p:cNvSpPr/>
          <p:nvPr/>
        </p:nvSpPr>
        <p:spPr>
          <a:xfrm flipH="true" flipV="true" rot="0">
            <a:off x="15716166" y="-3237872"/>
            <a:ext cx="1804115" cy="5210441"/>
          </a:xfrm>
          <a:custGeom>
            <a:avLst/>
            <a:gdLst/>
            <a:ahLst/>
            <a:cxnLst/>
            <a:rect r="r" b="b" t="t" l="l"/>
            <a:pathLst>
              <a:path h="5210441" w="1804115">
                <a:moveTo>
                  <a:pt x="1804115" y="5210441"/>
                </a:moveTo>
                <a:lnTo>
                  <a:pt x="0" y="5210441"/>
                </a:lnTo>
                <a:lnTo>
                  <a:pt x="0" y="0"/>
                </a:lnTo>
                <a:lnTo>
                  <a:pt x="1804115" y="0"/>
                </a:lnTo>
                <a:lnTo>
                  <a:pt x="1804115" y="5210441"/>
                </a:lnTo>
                <a:close/>
              </a:path>
            </a:pathLst>
          </a:custGeom>
          <a:blipFill>
            <a:blip r:embed="rId7"/>
            <a:stretch>
              <a:fillRect l="0" t="0" r="0" b="0"/>
            </a:stretch>
          </a:blipFill>
        </p:spPr>
      </p:sp>
      <p:sp>
        <p:nvSpPr>
          <p:cNvPr name="Freeform 9" id="9"/>
          <p:cNvSpPr/>
          <p:nvPr/>
        </p:nvSpPr>
        <p:spPr>
          <a:xfrm flipH="false" flipV="false" rot="-8823753">
            <a:off x="14589004" y="-2829196"/>
            <a:ext cx="1801316" cy="4688892"/>
          </a:xfrm>
          <a:custGeom>
            <a:avLst/>
            <a:gdLst/>
            <a:ahLst/>
            <a:cxnLst/>
            <a:rect r="r" b="b" t="t" l="l"/>
            <a:pathLst>
              <a:path h="4688892" w="1801316">
                <a:moveTo>
                  <a:pt x="0" y="0"/>
                </a:moveTo>
                <a:lnTo>
                  <a:pt x="1801316" y="0"/>
                </a:lnTo>
                <a:lnTo>
                  <a:pt x="1801316" y="4688892"/>
                </a:lnTo>
                <a:lnTo>
                  <a:pt x="0" y="4688892"/>
                </a:lnTo>
                <a:lnTo>
                  <a:pt x="0" y="0"/>
                </a:lnTo>
                <a:close/>
              </a:path>
            </a:pathLst>
          </a:custGeom>
          <a:blipFill>
            <a:blip r:embed="rId8"/>
            <a:stretch>
              <a:fillRect l="0" t="0" r="0" b="0"/>
            </a:stretch>
          </a:blipFill>
        </p:spPr>
      </p:sp>
      <p:sp>
        <p:nvSpPr>
          <p:cNvPr name="Freeform 10" id="10"/>
          <p:cNvSpPr/>
          <p:nvPr/>
        </p:nvSpPr>
        <p:spPr>
          <a:xfrm flipH="false" flipV="false" rot="0">
            <a:off x="4008880" y="9651657"/>
            <a:ext cx="1855092" cy="2803665"/>
          </a:xfrm>
          <a:custGeom>
            <a:avLst/>
            <a:gdLst/>
            <a:ahLst/>
            <a:cxnLst/>
            <a:rect r="r" b="b" t="t" l="l"/>
            <a:pathLst>
              <a:path h="2803665" w="1855092">
                <a:moveTo>
                  <a:pt x="0" y="0"/>
                </a:moveTo>
                <a:lnTo>
                  <a:pt x="1855092" y="0"/>
                </a:lnTo>
                <a:lnTo>
                  <a:pt x="1855092" y="2803665"/>
                </a:lnTo>
                <a:lnTo>
                  <a:pt x="0" y="2803665"/>
                </a:lnTo>
                <a:lnTo>
                  <a:pt x="0" y="0"/>
                </a:lnTo>
                <a:close/>
              </a:path>
            </a:pathLst>
          </a:custGeom>
          <a:blipFill>
            <a:blip r:embed="rId9"/>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5486400" y="3347951"/>
            <a:ext cx="7315200" cy="3591098"/>
          </a:xfrm>
          <a:custGeom>
            <a:avLst/>
            <a:gdLst/>
            <a:ahLst/>
            <a:cxnLst/>
            <a:rect r="r" b="b" t="t" l="l"/>
            <a:pathLst>
              <a:path h="3591098" w="7315200">
                <a:moveTo>
                  <a:pt x="0" y="0"/>
                </a:moveTo>
                <a:lnTo>
                  <a:pt x="7315200" y="0"/>
                </a:lnTo>
                <a:lnTo>
                  <a:pt x="7315200" y="3591098"/>
                </a:lnTo>
                <a:lnTo>
                  <a:pt x="0" y="359109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2444604" y="4071274"/>
            <a:ext cx="13566342" cy="1575624"/>
          </a:xfrm>
          <a:prstGeom prst="rect">
            <a:avLst/>
          </a:prstGeom>
        </p:spPr>
        <p:txBody>
          <a:bodyPr anchor="t" rtlCol="false" tIns="0" lIns="0" bIns="0" rIns="0">
            <a:spAutoFit/>
          </a:bodyPr>
          <a:lstStyle/>
          <a:p>
            <a:pPr algn="ctr">
              <a:lnSpc>
                <a:spcPts val="12933"/>
              </a:lnSpc>
              <a:spcBef>
                <a:spcPct val="0"/>
              </a:spcBef>
            </a:pPr>
            <a:r>
              <a:rPr lang="en-US" sz="9237">
                <a:solidFill>
                  <a:srgbClr val="000000"/>
                </a:solidFill>
                <a:latin typeface="29LT Riwaya Informal"/>
                <a:ea typeface="29LT Riwaya Informal"/>
                <a:cs typeface="29LT Riwaya Informal"/>
                <a:sym typeface="29LT Riwaya Informal"/>
              </a:rPr>
              <a:t>Technologies</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7596420" y="3161566"/>
            <a:ext cx="1340358" cy="1304644"/>
          </a:xfrm>
          <a:custGeom>
            <a:avLst/>
            <a:gdLst/>
            <a:ahLst/>
            <a:cxnLst/>
            <a:rect r="r" b="b" t="t" l="l"/>
            <a:pathLst>
              <a:path h="1304644" w="1340358">
                <a:moveTo>
                  <a:pt x="0" y="0"/>
                </a:moveTo>
                <a:lnTo>
                  <a:pt x="1340358" y="0"/>
                </a:lnTo>
                <a:lnTo>
                  <a:pt x="1340358" y="1304645"/>
                </a:lnTo>
                <a:lnTo>
                  <a:pt x="0" y="1304645"/>
                </a:lnTo>
                <a:lnTo>
                  <a:pt x="0" y="0"/>
                </a:lnTo>
                <a:close/>
              </a:path>
            </a:pathLst>
          </a:custGeom>
          <a:blipFill>
            <a:blip r:embed="rId3"/>
            <a:stretch>
              <a:fillRect l="0" t="-2066" r="-4611" b="-2066"/>
            </a:stretch>
          </a:blipFill>
        </p:spPr>
      </p:sp>
      <p:sp>
        <p:nvSpPr>
          <p:cNvPr name="Freeform 4" id="4"/>
          <p:cNvSpPr/>
          <p:nvPr/>
        </p:nvSpPr>
        <p:spPr>
          <a:xfrm flipH="false" flipV="false" rot="0">
            <a:off x="9621708" y="3161566"/>
            <a:ext cx="1310857" cy="1304644"/>
          </a:xfrm>
          <a:custGeom>
            <a:avLst/>
            <a:gdLst/>
            <a:ahLst/>
            <a:cxnLst/>
            <a:rect r="r" b="b" t="t" l="l"/>
            <a:pathLst>
              <a:path h="1304644" w="1310857">
                <a:moveTo>
                  <a:pt x="0" y="0"/>
                </a:moveTo>
                <a:lnTo>
                  <a:pt x="1310856" y="0"/>
                </a:lnTo>
                <a:lnTo>
                  <a:pt x="1310856" y="1304645"/>
                </a:lnTo>
                <a:lnTo>
                  <a:pt x="0" y="1304645"/>
                </a:lnTo>
                <a:lnTo>
                  <a:pt x="0" y="0"/>
                </a:lnTo>
                <a:close/>
              </a:path>
            </a:pathLst>
          </a:custGeom>
          <a:blipFill>
            <a:blip r:embed="rId4"/>
            <a:stretch>
              <a:fillRect l="0" t="0" r="0" b="0"/>
            </a:stretch>
          </a:blipFill>
        </p:spPr>
      </p:sp>
      <p:sp>
        <p:nvSpPr>
          <p:cNvPr name="Freeform 5" id="5"/>
          <p:cNvSpPr/>
          <p:nvPr/>
        </p:nvSpPr>
        <p:spPr>
          <a:xfrm flipH="false" flipV="false" rot="0">
            <a:off x="13660317" y="3112069"/>
            <a:ext cx="2972411" cy="1403639"/>
          </a:xfrm>
          <a:custGeom>
            <a:avLst/>
            <a:gdLst/>
            <a:ahLst/>
            <a:cxnLst/>
            <a:rect r="r" b="b" t="t" l="l"/>
            <a:pathLst>
              <a:path h="1403639" w="2972411">
                <a:moveTo>
                  <a:pt x="0" y="0"/>
                </a:moveTo>
                <a:lnTo>
                  <a:pt x="2972411" y="0"/>
                </a:lnTo>
                <a:lnTo>
                  <a:pt x="2972411" y="1403639"/>
                </a:lnTo>
                <a:lnTo>
                  <a:pt x="0" y="1403639"/>
                </a:lnTo>
                <a:lnTo>
                  <a:pt x="0" y="0"/>
                </a:lnTo>
                <a:close/>
              </a:path>
            </a:pathLst>
          </a:custGeom>
          <a:blipFill>
            <a:blip r:embed="rId5"/>
            <a:stretch>
              <a:fillRect l="0" t="0" r="0" b="0"/>
            </a:stretch>
          </a:blipFill>
        </p:spPr>
      </p:sp>
      <p:sp>
        <p:nvSpPr>
          <p:cNvPr name="Freeform 6" id="6"/>
          <p:cNvSpPr/>
          <p:nvPr/>
        </p:nvSpPr>
        <p:spPr>
          <a:xfrm flipH="false" flipV="false" rot="0">
            <a:off x="11448113" y="2985413"/>
            <a:ext cx="2212204" cy="1480798"/>
          </a:xfrm>
          <a:custGeom>
            <a:avLst/>
            <a:gdLst/>
            <a:ahLst/>
            <a:cxnLst/>
            <a:rect r="r" b="b" t="t" l="l"/>
            <a:pathLst>
              <a:path h="1480798" w="2212204">
                <a:moveTo>
                  <a:pt x="0" y="0"/>
                </a:moveTo>
                <a:lnTo>
                  <a:pt x="2212204" y="0"/>
                </a:lnTo>
                <a:lnTo>
                  <a:pt x="2212204" y="1480798"/>
                </a:lnTo>
                <a:lnTo>
                  <a:pt x="0" y="1480798"/>
                </a:lnTo>
                <a:lnTo>
                  <a:pt x="0" y="0"/>
                </a:lnTo>
                <a:close/>
              </a:path>
            </a:pathLst>
          </a:custGeom>
          <a:blipFill>
            <a:blip r:embed="rId6"/>
            <a:stretch>
              <a:fillRect l="0" t="0" r="0" b="0"/>
            </a:stretch>
          </a:blipFill>
        </p:spPr>
      </p:sp>
      <p:sp>
        <p:nvSpPr>
          <p:cNvPr name="Freeform 7" id="7"/>
          <p:cNvSpPr/>
          <p:nvPr/>
        </p:nvSpPr>
        <p:spPr>
          <a:xfrm flipH="false" flipV="false" rot="0">
            <a:off x="8936778" y="7477747"/>
            <a:ext cx="1340358" cy="1304644"/>
          </a:xfrm>
          <a:custGeom>
            <a:avLst/>
            <a:gdLst/>
            <a:ahLst/>
            <a:cxnLst/>
            <a:rect r="r" b="b" t="t" l="l"/>
            <a:pathLst>
              <a:path h="1304644" w="1340358">
                <a:moveTo>
                  <a:pt x="0" y="0"/>
                </a:moveTo>
                <a:lnTo>
                  <a:pt x="1340358" y="0"/>
                </a:lnTo>
                <a:lnTo>
                  <a:pt x="1340358" y="1304645"/>
                </a:lnTo>
                <a:lnTo>
                  <a:pt x="0" y="1304645"/>
                </a:lnTo>
                <a:lnTo>
                  <a:pt x="0" y="0"/>
                </a:lnTo>
                <a:close/>
              </a:path>
            </a:pathLst>
          </a:custGeom>
          <a:blipFill>
            <a:blip r:embed="rId3"/>
            <a:stretch>
              <a:fillRect l="0" t="-2066" r="-4611" b="-2066"/>
            </a:stretch>
          </a:blipFill>
        </p:spPr>
      </p:sp>
      <p:sp>
        <p:nvSpPr>
          <p:cNvPr name="Freeform 8" id="8"/>
          <p:cNvSpPr/>
          <p:nvPr/>
        </p:nvSpPr>
        <p:spPr>
          <a:xfrm flipH="false" flipV="false" rot="0">
            <a:off x="11171134" y="7401685"/>
            <a:ext cx="1383080" cy="1456769"/>
          </a:xfrm>
          <a:custGeom>
            <a:avLst/>
            <a:gdLst/>
            <a:ahLst/>
            <a:cxnLst/>
            <a:rect r="r" b="b" t="t" l="l"/>
            <a:pathLst>
              <a:path h="1456769" w="1383080">
                <a:moveTo>
                  <a:pt x="0" y="0"/>
                </a:moveTo>
                <a:lnTo>
                  <a:pt x="1383081" y="0"/>
                </a:lnTo>
                <a:lnTo>
                  <a:pt x="1383081" y="1456769"/>
                </a:lnTo>
                <a:lnTo>
                  <a:pt x="0" y="1456769"/>
                </a:lnTo>
                <a:lnTo>
                  <a:pt x="0" y="0"/>
                </a:lnTo>
                <a:close/>
              </a:path>
            </a:pathLst>
          </a:custGeom>
          <a:blipFill>
            <a:blip r:embed="rId7"/>
            <a:stretch>
              <a:fillRect l="0" t="0" r="0" b="0"/>
            </a:stretch>
          </a:blipFill>
        </p:spPr>
      </p:sp>
      <p:sp>
        <p:nvSpPr>
          <p:cNvPr name="TextBox 9" id="9"/>
          <p:cNvSpPr txBox="true"/>
          <p:nvPr/>
        </p:nvSpPr>
        <p:spPr>
          <a:xfrm rot="0">
            <a:off x="743338" y="400050"/>
            <a:ext cx="5993146" cy="1193769"/>
          </a:xfrm>
          <a:prstGeom prst="rect">
            <a:avLst/>
          </a:prstGeom>
        </p:spPr>
        <p:txBody>
          <a:bodyPr anchor="t" rtlCol="false" tIns="0" lIns="0" bIns="0" rIns="0">
            <a:spAutoFit/>
          </a:bodyPr>
          <a:lstStyle/>
          <a:p>
            <a:pPr algn="ctr">
              <a:lnSpc>
                <a:spcPts val="9766"/>
              </a:lnSpc>
              <a:spcBef>
                <a:spcPct val="0"/>
              </a:spcBef>
            </a:pPr>
            <a:r>
              <a:rPr lang="en-US" sz="6976">
                <a:solidFill>
                  <a:srgbClr val="34624B"/>
                </a:solidFill>
                <a:latin typeface="29LT Riwaya Informal"/>
                <a:ea typeface="29LT Riwaya Informal"/>
                <a:cs typeface="29LT Riwaya Informal"/>
                <a:sym typeface="29LT Riwaya Informal"/>
              </a:rPr>
              <a:t>Frontend-Web</a:t>
            </a:r>
          </a:p>
        </p:txBody>
      </p:sp>
      <p:sp>
        <p:nvSpPr>
          <p:cNvPr name="TextBox 10" id="10"/>
          <p:cNvSpPr txBox="true"/>
          <p:nvPr/>
        </p:nvSpPr>
        <p:spPr>
          <a:xfrm rot="0">
            <a:off x="507252" y="5804976"/>
            <a:ext cx="5050007" cy="1119910"/>
          </a:xfrm>
          <a:prstGeom prst="rect">
            <a:avLst/>
          </a:prstGeom>
        </p:spPr>
        <p:txBody>
          <a:bodyPr anchor="t" rtlCol="false" tIns="0" lIns="0" bIns="0" rIns="0">
            <a:spAutoFit/>
          </a:bodyPr>
          <a:lstStyle/>
          <a:p>
            <a:pPr algn="ctr">
              <a:lnSpc>
                <a:spcPts val="9174"/>
              </a:lnSpc>
              <a:spcBef>
                <a:spcPct val="0"/>
              </a:spcBef>
            </a:pPr>
            <a:r>
              <a:rPr lang="en-US" sz="6553">
                <a:solidFill>
                  <a:srgbClr val="34624B"/>
                </a:solidFill>
                <a:latin typeface="29LT Riwaya Informal"/>
                <a:ea typeface="29LT Riwaya Informal"/>
                <a:cs typeface="29LT Riwaya Informal"/>
                <a:sym typeface="29LT Riwaya Informal"/>
              </a:rPr>
              <a:t>Frontend-App</a:t>
            </a:r>
          </a:p>
        </p:txBody>
      </p:sp>
      <p:sp>
        <p:nvSpPr>
          <p:cNvPr name="TextBox 11" id="11"/>
          <p:cNvSpPr txBox="true"/>
          <p:nvPr/>
        </p:nvSpPr>
        <p:spPr>
          <a:xfrm rot="0">
            <a:off x="743338" y="2003394"/>
            <a:ext cx="4577834" cy="3925407"/>
          </a:xfrm>
          <a:prstGeom prst="rect">
            <a:avLst/>
          </a:prstGeom>
        </p:spPr>
        <p:txBody>
          <a:bodyPr anchor="t" rtlCol="false" tIns="0" lIns="0" bIns="0" rIns="0">
            <a:spAutoFit/>
          </a:bodyPr>
          <a:lstStyle/>
          <a:p>
            <a:pPr algn="ctr"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ReactTS + NExt</a:t>
            </a:r>
          </a:p>
          <a:p>
            <a:pPr algn="ctr"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React three fiber</a:t>
            </a:r>
          </a:p>
          <a:p>
            <a:pPr algn="ctr"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Chakra UI</a:t>
            </a:r>
          </a:p>
          <a:p>
            <a:pPr algn="ctr"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TypeScript</a:t>
            </a:r>
          </a:p>
          <a:p>
            <a:pPr algn="ctr">
              <a:lnSpc>
                <a:spcPts val="6238"/>
              </a:lnSpc>
            </a:pPr>
            <a:r>
              <a:rPr lang="en-US" sz="4456">
                <a:solidFill>
                  <a:srgbClr val="000000"/>
                </a:solidFill>
                <a:latin typeface="29LT Riwaya Informal"/>
                <a:ea typeface="29LT Riwaya Informal"/>
                <a:cs typeface="29LT Riwaya Informal"/>
                <a:sym typeface="29LT Riwaya Informal"/>
              </a:rPr>
              <a:t> </a:t>
            </a:r>
          </a:p>
        </p:txBody>
      </p:sp>
      <p:sp>
        <p:nvSpPr>
          <p:cNvPr name="TextBox 12" id="12"/>
          <p:cNvSpPr txBox="true"/>
          <p:nvPr/>
        </p:nvSpPr>
        <p:spPr>
          <a:xfrm rot="0">
            <a:off x="762388" y="7547048"/>
            <a:ext cx="6111597" cy="1553682"/>
          </a:xfrm>
          <a:prstGeom prst="rect">
            <a:avLst/>
          </a:prstGeom>
        </p:spPr>
        <p:txBody>
          <a:bodyPr anchor="t" rtlCol="false" tIns="0" lIns="0" bIns="0" rIns="0">
            <a:spAutoFit/>
          </a:bodyPr>
          <a:lstStyle/>
          <a:p>
            <a:pPr algn="ctr"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React Native with Expo</a:t>
            </a:r>
          </a:p>
          <a:p>
            <a:pPr algn="ctr"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React Native Styles</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9539695" y="1742453"/>
            <a:ext cx="6420172" cy="2036823"/>
          </a:xfrm>
          <a:custGeom>
            <a:avLst/>
            <a:gdLst/>
            <a:ahLst/>
            <a:cxnLst/>
            <a:rect r="r" b="b" t="t" l="l"/>
            <a:pathLst>
              <a:path h="2036823" w="6420172">
                <a:moveTo>
                  <a:pt x="0" y="0"/>
                </a:moveTo>
                <a:lnTo>
                  <a:pt x="6420172" y="0"/>
                </a:lnTo>
                <a:lnTo>
                  <a:pt x="6420172" y="2036823"/>
                </a:lnTo>
                <a:lnTo>
                  <a:pt x="0" y="2036823"/>
                </a:lnTo>
                <a:lnTo>
                  <a:pt x="0" y="0"/>
                </a:lnTo>
                <a:close/>
              </a:path>
            </a:pathLst>
          </a:custGeom>
          <a:blipFill>
            <a:blip r:embed="rId3"/>
            <a:stretch>
              <a:fillRect l="-84822" t="-50296" r="-15939" b="-97912"/>
            </a:stretch>
          </a:blipFill>
        </p:spPr>
      </p:sp>
      <p:sp>
        <p:nvSpPr>
          <p:cNvPr name="Freeform 4" id="4"/>
          <p:cNvSpPr/>
          <p:nvPr/>
        </p:nvSpPr>
        <p:spPr>
          <a:xfrm flipH="false" flipV="false" rot="0">
            <a:off x="7579699" y="2073310"/>
            <a:ext cx="1726734" cy="1492353"/>
          </a:xfrm>
          <a:custGeom>
            <a:avLst/>
            <a:gdLst/>
            <a:ahLst/>
            <a:cxnLst/>
            <a:rect r="r" b="b" t="t" l="l"/>
            <a:pathLst>
              <a:path h="1492353" w="1726734">
                <a:moveTo>
                  <a:pt x="0" y="0"/>
                </a:moveTo>
                <a:lnTo>
                  <a:pt x="1726734" y="0"/>
                </a:lnTo>
                <a:lnTo>
                  <a:pt x="1726734" y="1492354"/>
                </a:lnTo>
                <a:lnTo>
                  <a:pt x="0" y="1492354"/>
                </a:lnTo>
                <a:lnTo>
                  <a:pt x="0" y="0"/>
                </a:lnTo>
                <a:close/>
              </a:path>
            </a:pathLst>
          </a:custGeom>
          <a:blipFill>
            <a:blip r:embed="rId4"/>
            <a:stretch>
              <a:fillRect l="0" t="-11346" r="0" b="-16990"/>
            </a:stretch>
          </a:blipFill>
        </p:spPr>
      </p:sp>
      <p:sp>
        <p:nvSpPr>
          <p:cNvPr name="Freeform 5" id="5"/>
          <p:cNvSpPr/>
          <p:nvPr/>
        </p:nvSpPr>
        <p:spPr>
          <a:xfrm flipH="false" flipV="false" rot="0">
            <a:off x="8497873" y="4126149"/>
            <a:ext cx="1822988" cy="1811376"/>
          </a:xfrm>
          <a:custGeom>
            <a:avLst/>
            <a:gdLst/>
            <a:ahLst/>
            <a:cxnLst/>
            <a:rect r="r" b="b" t="t" l="l"/>
            <a:pathLst>
              <a:path h="1811376" w="1822988">
                <a:moveTo>
                  <a:pt x="0" y="0"/>
                </a:moveTo>
                <a:lnTo>
                  <a:pt x="1822988" y="0"/>
                </a:lnTo>
                <a:lnTo>
                  <a:pt x="1822988" y="1811376"/>
                </a:lnTo>
                <a:lnTo>
                  <a:pt x="0" y="1811376"/>
                </a:lnTo>
                <a:lnTo>
                  <a:pt x="0" y="0"/>
                </a:lnTo>
                <a:close/>
              </a:path>
            </a:pathLst>
          </a:custGeom>
          <a:blipFill>
            <a:blip r:embed="rId5"/>
            <a:stretch>
              <a:fillRect l="0" t="0" r="0" b="0"/>
            </a:stretch>
          </a:blipFill>
        </p:spPr>
      </p:sp>
      <p:sp>
        <p:nvSpPr>
          <p:cNvPr name="Freeform 6" id="6"/>
          <p:cNvSpPr/>
          <p:nvPr/>
        </p:nvSpPr>
        <p:spPr>
          <a:xfrm flipH="false" flipV="false" rot="0">
            <a:off x="10703857" y="4087539"/>
            <a:ext cx="1792174" cy="1849986"/>
          </a:xfrm>
          <a:custGeom>
            <a:avLst/>
            <a:gdLst/>
            <a:ahLst/>
            <a:cxnLst/>
            <a:rect r="r" b="b" t="t" l="l"/>
            <a:pathLst>
              <a:path h="1849986" w="1792174">
                <a:moveTo>
                  <a:pt x="0" y="0"/>
                </a:moveTo>
                <a:lnTo>
                  <a:pt x="1792174" y="0"/>
                </a:lnTo>
                <a:lnTo>
                  <a:pt x="1792174" y="1849986"/>
                </a:lnTo>
                <a:lnTo>
                  <a:pt x="0" y="1849986"/>
                </a:lnTo>
                <a:lnTo>
                  <a:pt x="0" y="0"/>
                </a:lnTo>
                <a:close/>
              </a:path>
            </a:pathLst>
          </a:custGeom>
          <a:blipFill>
            <a:blip r:embed="rId6"/>
            <a:stretch>
              <a:fillRect l="0" t="0" r="0" b="0"/>
            </a:stretch>
          </a:blipFill>
        </p:spPr>
      </p:sp>
      <p:sp>
        <p:nvSpPr>
          <p:cNvPr name="Freeform 7" id="7"/>
          <p:cNvSpPr/>
          <p:nvPr/>
        </p:nvSpPr>
        <p:spPr>
          <a:xfrm flipH="false" flipV="false" rot="0">
            <a:off x="12997391" y="4048929"/>
            <a:ext cx="1597754" cy="1753325"/>
          </a:xfrm>
          <a:custGeom>
            <a:avLst/>
            <a:gdLst/>
            <a:ahLst/>
            <a:cxnLst/>
            <a:rect r="r" b="b" t="t" l="l"/>
            <a:pathLst>
              <a:path h="1753325" w="1597754">
                <a:moveTo>
                  <a:pt x="0" y="0"/>
                </a:moveTo>
                <a:lnTo>
                  <a:pt x="1597755" y="0"/>
                </a:lnTo>
                <a:lnTo>
                  <a:pt x="1597755" y="1753326"/>
                </a:lnTo>
                <a:lnTo>
                  <a:pt x="0" y="1753326"/>
                </a:lnTo>
                <a:lnTo>
                  <a:pt x="0" y="0"/>
                </a:lnTo>
                <a:close/>
              </a:path>
            </a:pathLst>
          </a:custGeom>
          <a:blipFill>
            <a:blip r:embed="rId7"/>
            <a:stretch>
              <a:fillRect l="0" t="0" r="0" b="0"/>
            </a:stretch>
          </a:blipFill>
        </p:spPr>
      </p:sp>
      <p:sp>
        <p:nvSpPr>
          <p:cNvPr name="Freeform 8" id="8"/>
          <p:cNvSpPr/>
          <p:nvPr/>
        </p:nvSpPr>
        <p:spPr>
          <a:xfrm flipH="false" flipV="false" rot="0">
            <a:off x="9788897" y="8106260"/>
            <a:ext cx="3208494" cy="1932828"/>
          </a:xfrm>
          <a:custGeom>
            <a:avLst/>
            <a:gdLst/>
            <a:ahLst/>
            <a:cxnLst/>
            <a:rect r="r" b="b" t="t" l="l"/>
            <a:pathLst>
              <a:path h="1932828" w="3208494">
                <a:moveTo>
                  <a:pt x="0" y="0"/>
                </a:moveTo>
                <a:lnTo>
                  <a:pt x="3208494" y="0"/>
                </a:lnTo>
                <a:lnTo>
                  <a:pt x="3208494" y="1932828"/>
                </a:lnTo>
                <a:lnTo>
                  <a:pt x="0" y="1932828"/>
                </a:lnTo>
                <a:lnTo>
                  <a:pt x="0" y="0"/>
                </a:lnTo>
                <a:close/>
              </a:path>
            </a:pathLst>
          </a:custGeom>
          <a:blipFill>
            <a:blip r:embed="rId8"/>
            <a:stretch>
              <a:fillRect l="0" t="0" r="0" b="0"/>
            </a:stretch>
          </a:blipFill>
        </p:spPr>
      </p:sp>
      <p:sp>
        <p:nvSpPr>
          <p:cNvPr name="TextBox 9" id="9"/>
          <p:cNvSpPr txBox="true"/>
          <p:nvPr/>
        </p:nvSpPr>
        <p:spPr>
          <a:xfrm rot="0">
            <a:off x="1634171" y="358184"/>
            <a:ext cx="2976996" cy="1193769"/>
          </a:xfrm>
          <a:prstGeom prst="rect">
            <a:avLst/>
          </a:prstGeom>
        </p:spPr>
        <p:txBody>
          <a:bodyPr anchor="t" rtlCol="false" tIns="0" lIns="0" bIns="0" rIns="0">
            <a:spAutoFit/>
          </a:bodyPr>
          <a:lstStyle/>
          <a:p>
            <a:pPr algn="ctr">
              <a:lnSpc>
                <a:spcPts val="9766"/>
              </a:lnSpc>
              <a:spcBef>
                <a:spcPct val="0"/>
              </a:spcBef>
            </a:pPr>
            <a:r>
              <a:rPr lang="en-US" sz="6976">
                <a:solidFill>
                  <a:srgbClr val="34624B"/>
                </a:solidFill>
                <a:latin typeface="29LT Riwaya Informal"/>
                <a:ea typeface="29LT Riwaya Informal"/>
                <a:cs typeface="29LT Riwaya Informal"/>
                <a:sym typeface="29LT Riwaya Informal"/>
              </a:rPr>
              <a:t>Backend</a:t>
            </a:r>
          </a:p>
        </p:txBody>
      </p:sp>
      <p:sp>
        <p:nvSpPr>
          <p:cNvPr name="TextBox 10" id="10"/>
          <p:cNvSpPr txBox="true"/>
          <p:nvPr/>
        </p:nvSpPr>
        <p:spPr>
          <a:xfrm rot="0">
            <a:off x="1028700" y="1656728"/>
            <a:ext cx="5804371" cy="6297132"/>
          </a:xfrm>
          <a:prstGeom prst="rect">
            <a:avLst/>
          </a:prstGeom>
        </p:spPr>
        <p:txBody>
          <a:bodyPr anchor="t" rtlCol="false" tIns="0" lIns="0" bIns="0" rIns="0">
            <a:spAutoFit/>
          </a:bodyPr>
          <a:lstStyle/>
          <a:p>
            <a:pPr algn="l"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Spring</a:t>
            </a:r>
            <a:r>
              <a:rPr lang="en-US" sz="4456">
                <a:solidFill>
                  <a:srgbClr val="000000"/>
                </a:solidFill>
                <a:latin typeface="29LT Riwaya Informal"/>
                <a:ea typeface="29LT Riwaya Informal"/>
                <a:cs typeface="29LT Riwaya Informal"/>
                <a:sym typeface="29LT Riwaya Informal"/>
              </a:rPr>
              <a:t> boot</a:t>
            </a:r>
          </a:p>
          <a:p>
            <a:pPr algn="l"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Postman</a:t>
            </a:r>
          </a:p>
          <a:p>
            <a:pPr algn="l"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Docker</a:t>
            </a:r>
          </a:p>
          <a:p>
            <a:pPr algn="l"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Swagger</a:t>
            </a:r>
          </a:p>
          <a:p>
            <a:pPr algn="l"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jwt</a:t>
            </a:r>
          </a:p>
          <a:p>
            <a:pPr algn="l"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Maven</a:t>
            </a:r>
          </a:p>
          <a:p>
            <a:pPr algn="l"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Spring security</a:t>
            </a:r>
          </a:p>
          <a:p>
            <a:pPr algn="ctr" rtl="true">
              <a:lnSpc>
                <a:spcPts val="6238"/>
              </a:lnSpc>
            </a:pPr>
          </a:p>
        </p:txBody>
      </p:sp>
      <p:sp>
        <p:nvSpPr>
          <p:cNvPr name="TextBox 11" id="11"/>
          <p:cNvSpPr txBox="true"/>
          <p:nvPr/>
        </p:nvSpPr>
        <p:spPr>
          <a:xfrm rot="0">
            <a:off x="1342825" y="7982435"/>
            <a:ext cx="3268342" cy="1080674"/>
          </a:xfrm>
          <a:prstGeom prst="rect">
            <a:avLst/>
          </a:prstGeom>
        </p:spPr>
        <p:txBody>
          <a:bodyPr anchor="t" rtlCol="false" tIns="0" lIns="0" bIns="0" rIns="0">
            <a:spAutoFit/>
          </a:bodyPr>
          <a:lstStyle/>
          <a:p>
            <a:pPr algn="ctr">
              <a:lnSpc>
                <a:spcPts val="8812"/>
              </a:lnSpc>
              <a:spcBef>
                <a:spcPct val="0"/>
              </a:spcBef>
            </a:pPr>
            <a:r>
              <a:rPr lang="en-US" sz="6294">
                <a:solidFill>
                  <a:srgbClr val="34624B"/>
                </a:solidFill>
                <a:latin typeface="29LT Riwaya Informal"/>
                <a:ea typeface="29LT Riwaya Informal"/>
                <a:cs typeface="29LT Riwaya Informal"/>
                <a:sym typeface="29LT Riwaya Informal"/>
              </a:rPr>
              <a:t>Database</a:t>
            </a:r>
          </a:p>
        </p:txBody>
      </p:sp>
      <p:sp>
        <p:nvSpPr>
          <p:cNvPr name="TextBox 12" id="12"/>
          <p:cNvSpPr txBox="true"/>
          <p:nvPr/>
        </p:nvSpPr>
        <p:spPr>
          <a:xfrm rot="0">
            <a:off x="1028700" y="9129784"/>
            <a:ext cx="5804371" cy="763107"/>
          </a:xfrm>
          <a:prstGeom prst="rect">
            <a:avLst/>
          </a:prstGeom>
        </p:spPr>
        <p:txBody>
          <a:bodyPr anchor="t" rtlCol="false" tIns="0" lIns="0" bIns="0" rIns="0">
            <a:spAutoFit/>
          </a:bodyPr>
          <a:lstStyle/>
          <a:p>
            <a:pPr algn="l" marL="962141" indent="-481070" lvl="1">
              <a:lnSpc>
                <a:spcPts val="6238"/>
              </a:lnSpc>
              <a:buFont typeface="Arial"/>
              <a:buChar char="•"/>
            </a:pPr>
            <a:r>
              <a:rPr lang="en-US" sz="4456">
                <a:solidFill>
                  <a:srgbClr val="000000"/>
                </a:solidFill>
                <a:latin typeface="29LT Riwaya Informal"/>
                <a:ea typeface="29LT Riwaya Informal"/>
                <a:cs typeface="29LT Riwaya Informal"/>
                <a:sym typeface="29LT Riwaya Informal"/>
              </a:rPr>
              <a:t>MySQL</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16888" r="0" b="-16888"/>
            </a:stretch>
          </a:blipFill>
        </p:spPr>
      </p:sp>
      <p:sp>
        <p:nvSpPr>
          <p:cNvPr name="Freeform 3" id="3"/>
          <p:cNvSpPr/>
          <p:nvPr/>
        </p:nvSpPr>
        <p:spPr>
          <a:xfrm flipH="false" flipV="false" rot="0">
            <a:off x="8243602" y="3532176"/>
            <a:ext cx="3785219" cy="1059387"/>
          </a:xfrm>
          <a:custGeom>
            <a:avLst/>
            <a:gdLst/>
            <a:ahLst/>
            <a:cxnLst/>
            <a:rect r="r" b="b" t="t" l="l"/>
            <a:pathLst>
              <a:path h="1059387" w="3785219">
                <a:moveTo>
                  <a:pt x="0" y="0"/>
                </a:moveTo>
                <a:lnTo>
                  <a:pt x="3785219" y="0"/>
                </a:lnTo>
                <a:lnTo>
                  <a:pt x="3785219" y="1059386"/>
                </a:lnTo>
                <a:lnTo>
                  <a:pt x="0" y="1059386"/>
                </a:lnTo>
                <a:lnTo>
                  <a:pt x="0" y="0"/>
                </a:lnTo>
                <a:close/>
              </a:path>
            </a:pathLst>
          </a:custGeom>
          <a:blipFill>
            <a:blip r:embed="rId3"/>
            <a:stretch>
              <a:fillRect l="-9258" t="-37256" r="-7079" b="-38917"/>
            </a:stretch>
          </a:blipFill>
        </p:spPr>
      </p:sp>
      <p:sp>
        <p:nvSpPr>
          <p:cNvPr name="Freeform 4" id="4"/>
          <p:cNvSpPr/>
          <p:nvPr/>
        </p:nvSpPr>
        <p:spPr>
          <a:xfrm flipH="false" flipV="false" rot="0">
            <a:off x="5401222" y="5143500"/>
            <a:ext cx="4136036" cy="1161963"/>
          </a:xfrm>
          <a:custGeom>
            <a:avLst/>
            <a:gdLst/>
            <a:ahLst/>
            <a:cxnLst/>
            <a:rect r="r" b="b" t="t" l="l"/>
            <a:pathLst>
              <a:path h="1161963" w="4136036">
                <a:moveTo>
                  <a:pt x="0" y="0"/>
                </a:moveTo>
                <a:lnTo>
                  <a:pt x="4136036" y="0"/>
                </a:lnTo>
                <a:lnTo>
                  <a:pt x="4136036" y="1161963"/>
                </a:lnTo>
                <a:lnTo>
                  <a:pt x="0" y="1161963"/>
                </a:lnTo>
                <a:lnTo>
                  <a:pt x="0" y="0"/>
                </a:lnTo>
                <a:close/>
              </a:path>
            </a:pathLst>
          </a:custGeom>
          <a:blipFill>
            <a:blip r:embed="rId4"/>
            <a:stretch>
              <a:fillRect l="0" t="0" r="0" b="0"/>
            </a:stretch>
          </a:blipFill>
        </p:spPr>
      </p:sp>
      <p:sp>
        <p:nvSpPr>
          <p:cNvPr name="TextBox 5" id="5"/>
          <p:cNvSpPr txBox="true"/>
          <p:nvPr/>
        </p:nvSpPr>
        <p:spPr>
          <a:xfrm rot="0">
            <a:off x="7209475" y="365140"/>
            <a:ext cx="4340426" cy="1193769"/>
          </a:xfrm>
          <a:prstGeom prst="rect">
            <a:avLst/>
          </a:prstGeom>
        </p:spPr>
        <p:txBody>
          <a:bodyPr anchor="t" rtlCol="false" tIns="0" lIns="0" bIns="0" rIns="0">
            <a:spAutoFit/>
          </a:bodyPr>
          <a:lstStyle/>
          <a:p>
            <a:pPr algn="ctr">
              <a:lnSpc>
                <a:spcPts val="9766"/>
              </a:lnSpc>
              <a:spcBef>
                <a:spcPct val="0"/>
              </a:spcBef>
            </a:pPr>
            <a:r>
              <a:rPr lang="en-US" sz="6976">
                <a:solidFill>
                  <a:srgbClr val="34624B"/>
                </a:solidFill>
                <a:latin typeface="29LT Riwaya Informal"/>
                <a:ea typeface="29LT Riwaya Informal"/>
                <a:cs typeface="29LT Riwaya Informal"/>
                <a:sym typeface="29LT Riwaya Informal"/>
              </a:rPr>
              <a:t>Deployment</a:t>
            </a:r>
          </a:p>
        </p:txBody>
      </p:sp>
      <p:sp>
        <p:nvSpPr>
          <p:cNvPr name="TextBox 6" id="6"/>
          <p:cNvSpPr txBox="true"/>
          <p:nvPr/>
        </p:nvSpPr>
        <p:spPr>
          <a:xfrm rot="0">
            <a:off x="373651" y="3417876"/>
            <a:ext cx="6938020" cy="3935151"/>
          </a:xfrm>
          <a:prstGeom prst="rect">
            <a:avLst/>
          </a:prstGeom>
        </p:spPr>
        <p:txBody>
          <a:bodyPr anchor="t" rtlCol="false" tIns="0" lIns="0" bIns="0" rIns="0">
            <a:spAutoFit/>
          </a:bodyPr>
          <a:lstStyle/>
          <a:p>
            <a:pPr algn="l">
              <a:lnSpc>
                <a:spcPts val="7801"/>
              </a:lnSpc>
            </a:pPr>
            <a:r>
              <a:rPr lang="en-US" sz="5572">
                <a:solidFill>
                  <a:srgbClr val="34624B"/>
                </a:solidFill>
                <a:latin typeface="29LT Riwaya Informal"/>
                <a:ea typeface="29LT Riwaya Informal"/>
                <a:cs typeface="29LT Riwaya Informal"/>
                <a:sym typeface="29LT Riwaya Informal"/>
              </a:rPr>
              <a:t>For Bakend &amp; Frontend :</a:t>
            </a:r>
          </a:p>
          <a:p>
            <a:pPr algn="l">
              <a:lnSpc>
                <a:spcPts val="7801"/>
              </a:lnSpc>
            </a:pPr>
          </a:p>
          <a:p>
            <a:pPr algn="l">
              <a:lnSpc>
                <a:spcPts val="7801"/>
              </a:lnSpc>
            </a:pPr>
            <a:r>
              <a:rPr lang="en-US" sz="5572">
                <a:solidFill>
                  <a:srgbClr val="34624B"/>
                </a:solidFill>
                <a:latin typeface="29LT Riwaya Informal"/>
                <a:ea typeface="29LT Riwaya Informal"/>
                <a:cs typeface="29LT Riwaya Informal"/>
                <a:sym typeface="29LT Riwaya Informal"/>
              </a:rPr>
              <a:t>For Database :</a:t>
            </a:r>
          </a:p>
          <a:p>
            <a:pPr algn="ctr">
              <a:lnSpc>
                <a:spcPts val="7801"/>
              </a:lnSpc>
              <a:spcBef>
                <a:spcPct val="0"/>
              </a:spcBef>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DAGrWTUVxBY</dc:identifier>
  <dcterms:modified xsi:type="dcterms:W3CDTF">2011-08-01T06:04:30Z</dcterms:modified>
  <cp:revision>1</cp:revision>
  <dc:title>Green Leaf Watercolor Project Presentation</dc:title>
</cp:coreProperties>
</file>