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60" r:id="rId4"/>
    <p:sldId id="258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8" r:id="rId17"/>
    <p:sldId id="270" r:id="rId18"/>
    <p:sldId id="273" r:id="rId19"/>
    <p:sldId id="275" r:id="rId20"/>
    <p:sldId id="276" r:id="rId21"/>
    <p:sldId id="277" r:id="rId22"/>
    <p:sldId id="279" r:id="rId23"/>
    <p:sldId id="280" r:id="rId24"/>
    <p:sldId id="287" r:id="rId25"/>
    <p:sldId id="282" r:id="rId26"/>
    <p:sldId id="283" r:id="rId27"/>
    <p:sldId id="284" r:id="rId28"/>
    <p:sldId id="285" r:id="rId29"/>
    <p:sldId id="290" r:id="rId30"/>
    <p:sldId id="286" r:id="rId31"/>
    <p:sldId id="288" r:id="rId32"/>
    <p:sldId id="289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62" autoAdjust="0"/>
  </p:normalViewPr>
  <p:slideViewPr>
    <p:cSldViewPr>
      <p:cViewPr varScale="1">
        <p:scale>
          <a:sx n="109" d="100"/>
          <a:sy n="109" d="100"/>
        </p:scale>
        <p:origin x="168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32415C2-D806-4B84-91E2-4ABE5985A78D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EC46689-33CD-4C96-A2CF-E766D250E45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8169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557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3628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1302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333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4194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251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055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572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844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5946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057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49FBD-ACC9-437D-A8EA-EDA9D28ABFDA}" type="datetimeFigureOut">
              <a:rPr lang="ar-SA" smtClean="0"/>
              <a:t>09/05/1440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0D706-2E47-41BD-AA13-6B90B21B72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175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9054" y="3733800"/>
            <a:ext cx="712925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600" b="1" cap="all" spc="0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Rehabilitation of</a:t>
            </a:r>
            <a:br>
              <a:rPr lang="en-US" sz="6600" b="1" cap="all" spc="0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sz="6600" b="1" cap="all" spc="0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 Jenin-Haifa Road</a:t>
            </a:r>
            <a:endParaRPr lang="en-US" sz="6600" b="1" cap="all" spc="0" dirty="0">
              <a:ln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ÙØªÙØ¬Ø© Ø¨Ø­Ø« Ø§ÙØµÙØ± Ø¹Ù Ø´Ø¹Ø§Ø± Ø¬Ø§ÙØ¹Ø© Ø§ÙÙØ¬Ø§Ø­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898" y="152400"/>
            <a:ext cx="1793573" cy="179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111714" y="2164140"/>
            <a:ext cx="70865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Faculty of Engineering and Information Technology</a:t>
            </a:r>
          </a:p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Civil Engineering Department</a:t>
            </a:r>
            <a:endParaRPr lang="ar-SA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b="1" dirty="0" smtClean="0"/>
              <a:t>Spring-2018</a:t>
            </a:r>
            <a:endParaRPr lang="ar-SA" sz="1600" b="1" dirty="0"/>
          </a:p>
        </p:txBody>
      </p:sp>
    </p:spTree>
    <p:extLst>
      <p:ext uri="{BB962C8B-B14F-4D97-AF65-F5344CB8AC3E}">
        <p14:creationId xmlns:p14="http://schemas.microsoft.com/office/powerpoint/2010/main" val="235030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1213" y="381000"/>
            <a:ext cx="845526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Silat Al-Harithia Intersection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52" y="2667000"/>
            <a:ext cx="8809327" cy="289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8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Conduct traffic studies and field investigation to classify the soil in the road area, and find relevant CBR values.</a:t>
            </a:r>
            <a:endParaRPr lang="en-US" sz="2200" dirty="0">
              <a:solidFill>
                <a:schemeClr val="accent1">
                  <a:lumMod val="50000"/>
                </a:schemeClr>
              </a:solidFill>
              <a:ea typeface="Calibri"/>
              <a:cs typeface="Arial"/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Define sections that require re-construction and those that require only maintenance.</a:t>
            </a:r>
            <a:endParaRPr lang="en-US" sz="2200" dirty="0">
              <a:solidFill>
                <a:schemeClr val="accent1">
                  <a:lumMod val="50000"/>
                </a:schemeClr>
              </a:solidFill>
              <a:ea typeface="Calibri"/>
              <a:cs typeface="Arial"/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Determine the existing and future LOS.</a:t>
            </a:r>
            <a:endParaRPr lang="en-US" sz="2200" dirty="0">
              <a:solidFill>
                <a:schemeClr val="accent1">
                  <a:lumMod val="50000"/>
                </a:schemeClr>
              </a:solidFill>
              <a:ea typeface="Calibri"/>
              <a:cs typeface="Arial"/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Identify the design criteria in order to propose a new design later.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304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Objectives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80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Data collection:</a:t>
            </a: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Visits and contact with concerned Institutions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Traffic Count Study</a:t>
            </a: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Soil Investigation</a:t>
            </a: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Pavement Inspection</a:t>
            </a: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Design criteria:</a:t>
            </a: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Road Classification</a:t>
            </a: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Summery of Selected Design Criteria</a:t>
            </a:r>
          </a:p>
          <a:p>
            <a:pPr marL="40005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Data Analysis</a:t>
            </a:r>
          </a:p>
          <a:p>
            <a:pPr marL="800100"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PHV and LOS</a:t>
            </a:r>
          </a:p>
          <a:p>
            <a:pPr marL="800100"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CBR Test</a:t>
            </a:r>
          </a:p>
          <a:p>
            <a:pPr marL="800100"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Condition Survey and Detailed Inspection of Pavement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800100"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304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Methodology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Visits and contacts with concerned Institutions: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Jenin Municipality on Feb 5</a:t>
            </a:r>
            <a:r>
              <a:rPr lang="en-US" sz="2200" baseline="30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th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, 2018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MPWH-Jenin on Feb 16</a:t>
            </a:r>
            <a:r>
              <a:rPr lang="en-US" sz="2200" baseline="300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th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2018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MPWH- Ramallah Feb 27</a:t>
            </a:r>
            <a:r>
              <a:rPr lang="en-US" sz="2200" baseline="30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th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, 2018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Universal Group for Engineering and Consulting (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Ma’alem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)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304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Data Collection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9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Traffic Count Study: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Road Link (Jenin Entrance) on Feb 19</a:t>
            </a:r>
            <a:r>
              <a:rPr lang="en-US" sz="2200" baseline="30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th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, 2018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9 hours (7:00-11:00 a.m. and 12:00-5:15 p.m.) to select peak periods.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Peak periods were (7:00-9:00 a.m.) and (1:00-3:00 , 4:15-5:15 p.m.)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Decided to check the critical evening period at the next count (at Burqin Intersection)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304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Data Collection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6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Counting Data of East App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71600"/>
            <a:ext cx="8534400" cy="5334000"/>
          </a:xfrm>
        </p:spPr>
      </p:pic>
    </p:spTree>
    <p:extLst>
      <p:ext uri="{BB962C8B-B14F-4D97-AF65-F5344CB8AC3E}">
        <p14:creationId xmlns:p14="http://schemas.microsoft.com/office/powerpoint/2010/main" val="274637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Counting Data of West App</a:t>
            </a:r>
            <a:endParaRPr lang="ar-S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71600"/>
            <a:ext cx="8534400" cy="5334000"/>
          </a:xfrm>
        </p:spPr>
      </p:pic>
    </p:spTree>
    <p:extLst>
      <p:ext uri="{BB962C8B-B14F-4D97-AF65-F5344CB8AC3E}">
        <p14:creationId xmlns:p14="http://schemas.microsoft.com/office/powerpoint/2010/main" val="279520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Traffic Count Study: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Intersections: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Burqin Intersection on Feb 26</a:t>
            </a:r>
            <a:r>
              <a:rPr lang="en-US" sz="1800" baseline="30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th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, 2018 </a:t>
            </a:r>
            <a:r>
              <a:rPr lang="en-US" sz="18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en-US" sz="1800" dirty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7:00-9:00 a.m.) </a:t>
            </a:r>
            <a:r>
              <a:rPr lang="en-US" sz="18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                          and (1:00-3:00 </a:t>
            </a:r>
            <a:r>
              <a:rPr lang="en-US" sz="1800" dirty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en-US" sz="18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4:00-6:00 </a:t>
            </a:r>
            <a:r>
              <a:rPr lang="en-US" sz="1800" dirty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p.m</a:t>
            </a:r>
            <a:r>
              <a:rPr lang="en-US" sz="18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.)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Kafr Dan Intersection on Feb 28th, 2018 (7:00-9:00 a.m.)                       and (4:00-6:00 p.m.).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Al- Yamoun Circle on Mar 5th, 2018 (7:00-9:00 a.m.)                      and (4:00-6:00 p.m.)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Al- Yamoun Intersection on Mar 12th, 2018 (4:00-6:00 p.m.)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Silat Al- Harithia on Mar 14th, 2018 (7:00-9:00 a.m.)                            and (4:00-6:00 p.m.)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304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Data Collection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50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Soil Investigation: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Same type of soil along the road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Two representative samples from the entrance of Silat Al-Harithia: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1.5m-depth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0.5m-depth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400" dirty="0" smtClean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304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Data Collection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9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Pavement Inspection: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Dividing the study area into 500m-long sections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Checking pavement condition at two stages: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Condition Survey (3 points scale)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Detailed Inspection for average conditions (10 points scale)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400" dirty="0" smtClean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304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Data Collection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82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3000" y="1448937"/>
            <a:ext cx="5736442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48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Prepared by:</a:t>
            </a:r>
          </a:p>
          <a:p>
            <a:pPr algn="l"/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Adan Ateeq</a:t>
            </a:r>
          </a:p>
          <a:p>
            <a:pPr algn="l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Rawan Badad</a:t>
            </a:r>
          </a:p>
          <a:p>
            <a:pPr algn="ctr"/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en-US" sz="48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Under Supervision of:</a:t>
            </a:r>
            <a:endParaRPr lang="en-US" sz="48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Prof. Sameer Abu-Eisheh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b="1" dirty="0" smtClean="0"/>
              <a:t>Spring-2018</a:t>
            </a:r>
            <a:endParaRPr lang="ar-SA" sz="1600" b="1" dirty="0"/>
          </a:p>
        </p:txBody>
      </p:sp>
    </p:spTree>
    <p:extLst>
      <p:ext uri="{BB962C8B-B14F-4D97-AF65-F5344CB8AC3E}">
        <p14:creationId xmlns:p14="http://schemas.microsoft.com/office/powerpoint/2010/main" val="34729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Road Classification: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According to the location, main function (mobility) and criteria of the road, it is classified to be Rural Arterial.</a:t>
            </a:r>
            <a:endParaRPr lang="en-US" sz="1400" dirty="0" smtClean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304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Design Criteria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57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Summery of Selected Design Criteria:</a:t>
            </a: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304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Design Criteria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176903"/>
              </p:ext>
            </p:extLst>
          </p:nvPr>
        </p:nvGraphicFramePr>
        <p:xfrm>
          <a:off x="2546350" y="2491579"/>
          <a:ext cx="4845050" cy="3909220"/>
        </p:xfrm>
        <a:graphic>
          <a:graphicData uri="http://schemas.openxmlformats.org/drawingml/2006/table">
            <a:tbl>
              <a:tblPr firstRow="1" firstCol="1" bandRow="1"/>
              <a:tblGrid>
                <a:gridCol w="9264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6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2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09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Item No.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Item Description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Used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9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Functional Classification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Rural Arterial Road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9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Design Speed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 Km/hr.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9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Design Vehicle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WB-15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9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Stopping sight distance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160 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9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Passing sight distance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280 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09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Max Grade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4%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09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Supper elevation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Less than 12 %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09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Width of Lane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3.6 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09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LOS (after 20 years)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833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Summery of PHV for Road Link                         and Intersections:</a:t>
            </a:r>
          </a:p>
          <a:p>
            <a:pPr marL="1371600" lvl="3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1800" dirty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lvl="3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304800"/>
            <a:ext cx="624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Design Analysis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529282"/>
              </p:ext>
            </p:extLst>
          </p:nvPr>
        </p:nvGraphicFramePr>
        <p:xfrm>
          <a:off x="2895600" y="2819400"/>
          <a:ext cx="3840480" cy="3520440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Intersection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Peak hour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PHV (vph)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Jenin Entrance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4:00-5:00 pm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Burqin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4:00-5:00 pm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1192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Kafr Dan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7:30-8:30 am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856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Al-Yamoun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4:45-5:45 pm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891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Al-Yamoun Circle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4:45-5:45 pm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563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Silat Al-Harithia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4:30-5:30 pm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510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622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Summery of LOS:</a:t>
            </a: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For Road lin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k: D</a:t>
            </a: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For Intersections:</a:t>
            </a:r>
          </a:p>
          <a:p>
            <a:pPr marL="457200" lvl="1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304800"/>
            <a:ext cx="624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Design Analysis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134646"/>
              </p:ext>
            </p:extLst>
          </p:nvPr>
        </p:nvGraphicFramePr>
        <p:xfrm>
          <a:off x="2209800" y="3886200"/>
          <a:ext cx="5120640" cy="2560320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288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Intersection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Major LOS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Minor LOS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North bound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South bound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Burqin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Kafr Dan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Al-Yamoun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Silat Al-Harithia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80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53000"/>
              </a:xfrm>
            </p:spPr>
            <p:txBody>
              <a:bodyPr>
                <a:normAutofit/>
              </a:bodyPr>
              <a:lstStyle/>
              <a:p>
                <a:pPr lvl="1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Times New Roman"/>
                    <a:ea typeface="Calibri"/>
                    <a:cs typeface="Times New Roman"/>
                  </a:rPr>
                  <a:t>In order to get the proposed future level of service (B) after 20 years, 2 lanes in each direction are needed.</a:t>
                </a:r>
              </a:p>
              <a:p>
                <a:pPr lvl="1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Times New Roman"/>
                    <a:ea typeface="Calibri"/>
                    <a:cs typeface="Times New Roman"/>
                  </a:rPr>
                  <a:t>The formula used: </a:t>
                </a:r>
              </a:p>
              <a:p>
                <a:pPr marL="457200" lvl="1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𝐵</m:t>
                          </m:r>
                        </m:sub>
                      </m:sSub>
                      <m:r>
                        <a:rPr lang="en-US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𝑃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𝑃𝐻𝐹</m:t>
                          </m:r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𝑀𝑆𝐹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𝐻𝑉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Times New Roman"/>
                  <a:ea typeface="Calibri"/>
                  <a:cs typeface="Times New Roman"/>
                </a:endParaRPr>
              </a:p>
              <a:p>
                <a:pPr lvl="1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endParaRPr lang="en-US" sz="2000" dirty="0" smtClean="0">
                  <a:solidFill>
                    <a:schemeClr val="accent1">
                      <a:lumMod val="50000"/>
                    </a:schemeClr>
                  </a:solidFill>
                  <a:effectLst/>
                  <a:latin typeface="Times New Roman"/>
                  <a:ea typeface="Calibri"/>
                  <a:cs typeface="Times New Roman"/>
                </a:endParaRPr>
              </a:p>
              <a:p>
                <a:pPr marL="457200" lvl="1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1800" dirty="0" smtClean="0">
                  <a:solidFill>
                    <a:schemeClr val="accent1">
                      <a:lumMod val="50000"/>
                    </a:schemeClr>
                  </a:solidFill>
                  <a:effectLst/>
                  <a:latin typeface="Times New Roman"/>
                  <a:ea typeface="Calibri"/>
                  <a:cs typeface="Times New Roman"/>
                </a:endParaRPr>
              </a:p>
              <a:p>
                <a:pPr lvl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+mj-lt"/>
                  <a:buAutoNum type="arabicPeriod"/>
                </a:pPr>
                <a:endParaRPr lang="en-US" sz="2200" dirty="0">
                  <a:solidFill>
                    <a:srgbClr val="000000"/>
                  </a:solidFill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53000"/>
              </a:xfrm>
              <a:blipFill rotWithShape="1">
                <a:blip r:embed="rId2"/>
                <a:stretch>
                  <a:fillRect t="-739" r="-51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524000" y="304800"/>
            <a:ext cx="624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Design Analysis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09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CBR Test: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1.5m-depth Sample: CBR= 2.77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304800"/>
            <a:ext cx="624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Design Analysis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1" y="3276600"/>
            <a:ext cx="5257800" cy="301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04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CBR Test: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0.5m-depth Sample: CBR= 6.75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304800"/>
            <a:ext cx="624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Design Analysis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6" name="Picture 5" descr="Screen Clippi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1" y="3276600"/>
            <a:ext cx="5486400" cy="297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4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Condition Survey and Detailed Inspection of Pavement: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Stage 1: Condition Survey</a:t>
            </a:r>
          </a:p>
          <a:p>
            <a:pPr marL="914400" lvl="2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304800"/>
            <a:ext cx="624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Design Analysis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432175"/>
            <a:ext cx="374332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54" y="3432175"/>
            <a:ext cx="374332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498" y="5105400"/>
            <a:ext cx="37433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377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Condition Survey and Detailed Inspection of Pavement: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Stage 2: Detailed Inspection for average conditions 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304800"/>
            <a:ext cx="624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Design Analysis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225" y="3791803"/>
            <a:ext cx="6715125" cy="22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347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Condition Survey and Detailed Inspection of Pavement: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Summary of results: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2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304800"/>
            <a:ext cx="624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Design Analysis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219943"/>
              </p:ext>
            </p:extLst>
          </p:nvPr>
        </p:nvGraphicFramePr>
        <p:xfrm>
          <a:off x="3733800" y="2362200"/>
          <a:ext cx="5257800" cy="4290349"/>
        </p:xfrm>
        <a:graphic>
          <a:graphicData uri="http://schemas.openxmlformats.org/drawingml/2006/table">
            <a:tbl>
              <a:tblPr firstRow="1" firstCol="1" bandRow="1"/>
              <a:tblGrid>
                <a:gridCol w="1240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3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16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20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272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Sub-Section </a:t>
                      </a: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Limits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General Condition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M&amp;R No.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Treatment Needed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0+00-0+500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Average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3.200277778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Crack Sealing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0+500-1+000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Average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3.878333333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Surface Patching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1+000-1+500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Good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-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No Treatment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1+500-2+000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Average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2.528333333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Crack Sealing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2+000-2+500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Good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-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No Treatment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2+500-3+000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Average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3.205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Crack Sealing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3+000-3+500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Poor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-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Reconstruction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3+500-4+000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Poor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-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Reconstruction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4+000-4+500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Average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3.063333333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Crack Sealing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4+500-5+000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Poor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-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Reconstruction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5+000-5+500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Poor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-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Reconstruction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5+500-6+000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Average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3.296190476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Crack Sealing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6+000-6+500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Poor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-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Reconstruction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6+500-7+000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Average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2.255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Apply Hot Sand and Roll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7+000-7+500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Average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2.532142857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Crack Sealing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84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7+500-8+000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Good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-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+mj-cs"/>
                        </a:rPr>
                        <a:t>No Treatment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19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Study Area.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Objectives.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Methodology.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Data Collection.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Data Analysis.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Conclusion.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mtClean="0">
                <a:solidFill>
                  <a:schemeClr val="accent1">
                    <a:lumMod val="50000"/>
                  </a:schemeClr>
                </a:solidFill>
              </a:rPr>
              <a:t>Next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Steps in The Project.</a:t>
            </a:r>
          </a:p>
          <a:p>
            <a:pPr marL="514350" indent="-514350" algn="l" rtl="0">
              <a:buFont typeface="+mj-lt"/>
              <a:buAutoNum type="arabicPeriod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09664" y="381000"/>
            <a:ext cx="23246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Outline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78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763000" cy="4953000"/>
          </a:xfrm>
        </p:spPr>
        <p:txBody>
          <a:bodyPr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200" dirty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An overall</a:t>
            </a:r>
            <a:r>
              <a:rPr lang="en-US" sz="2800" dirty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28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view of the obtained results</a:t>
            </a:r>
            <a:r>
              <a:rPr lang="en-US" sz="22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Poor sub-grade quality.</a:t>
            </a: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Bad pavement conditions take over the majority of the road.</a:t>
            </a: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The need for expansion to two lanes in each direction instead of one.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It is recommended to reconstruct the whole facility.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304800"/>
            <a:ext cx="624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Conclusion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8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873155"/>
            <a:ext cx="8763000" cy="4953000"/>
          </a:xfrm>
        </p:spPr>
        <p:txBody>
          <a:bodyPr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200" dirty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marL="457200" lvl="1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 smtClean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Propose a full rehabilitation design.</a:t>
            </a: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dirty="0" smtClean="0">
              <a:solidFill>
                <a:srgbClr val="4F81BD">
                  <a:lumMod val="5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rgbClr val="4F81B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Estimation of project cost.</a:t>
            </a:r>
          </a:p>
          <a:p>
            <a:pPr lvl="2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endParaRPr lang="en-US" sz="1800" dirty="0">
              <a:solidFill>
                <a:srgbClr val="000000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304800"/>
            <a:ext cx="6248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Next Steps in The Project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6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312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07000" y="457200"/>
            <a:ext cx="3330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Study Area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828800"/>
            <a:ext cx="6996896" cy="3962400"/>
          </a:xfrm>
        </p:spPr>
      </p:pic>
      <p:sp>
        <p:nvSpPr>
          <p:cNvPr id="8" name="TextBox 7"/>
          <p:cNvSpPr txBox="1"/>
          <p:nvPr/>
        </p:nvSpPr>
        <p:spPr>
          <a:xfrm>
            <a:off x="-36394" y="3124200"/>
            <a:ext cx="21336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WP: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</a:rPr>
              <a:t>55,412 capita</a:t>
            </a:r>
          </a:p>
          <a:p>
            <a:pPr algn="l" rtl="0"/>
            <a:endParaRPr lang="en-US" dirty="0">
              <a:solidFill>
                <a:schemeClr val="accent1">
                  <a:lumMod val="50000"/>
                </a:schemeClr>
              </a:solidFill>
              <a:latin typeface="Times New Roman"/>
            </a:endParaRPr>
          </a:p>
          <a:p>
            <a:pPr algn="l" rtl="0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Jenin: 49,908 capita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/>
            </a:endParaRPr>
          </a:p>
          <a:p>
            <a:pPr algn="l" rtl="0"/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+mj-cs"/>
              </a:rPr>
              <a:t> </a:t>
            </a:r>
            <a:endParaRPr lang="ar-SA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8929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2398976" y="381000"/>
            <a:ext cx="43597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Jenin Entrance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35" y="2667000"/>
            <a:ext cx="880933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34015" y="381000"/>
            <a:ext cx="56896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Burqin Intersection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667000"/>
            <a:ext cx="8915401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41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49901" y="381000"/>
            <a:ext cx="62578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Kafr Dan Intersection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34" y="2667000"/>
            <a:ext cx="893856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01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4921" y="381000"/>
            <a:ext cx="70678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Al-Yamoun Intersection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51" y="2667000"/>
            <a:ext cx="880933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03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71908" y="381000"/>
            <a:ext cx="52138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F81BD">
                    <a:lumMod val="50000"/>
                  </a:srgbClr>
                </a:solidFill>
              </a:rPr>
              <a:t>Al-Yamoun Circle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51" y="2667000"/>
            <a:ext cx="8809330" cy="289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3267</TotalTime>
  <Words>863</Words>
  <Application>Microsoft Office PowerPoint</Application>
  <PresentationFormat>On-screen Show (4:3)</PresentationFormat>
  <Paragraphs>282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Counting Data of East App</vt:lpstr>
      <vt:lpstr>Counting Data of West App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Rehabilitation of  Jenin-Haifa Road</dc:title>
  <dc:creator>ِAdmin</dc:creator>
  <cp:lastModifiedBy>lab</cp:lastModifiedBy>
  <cp:revision>52</cp:revision>
  <dcterms:created xsi:type="dcterms:W3CDTF">2018-04-27T13:02:35Z</dcterms:created>
  <dcterms:modified xsi:type="dcterms:W3CDTF">2019-01-15T10:07:06Z</dcterms:modified>
</cp:coreProperties>
</file>