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5" r:id="rId6"/>
    <p:sldId id="263" r:id="rId7"/>
    <p:sldId id="264" r:id="rId8"/>
    <p:sldId id="266" r:id="rId9"/>
    <p:sldId id="267" r:id="rId10"/>
    <p:sldId id="260" r:id="rId11"/>
    <p:sldId id="261" r:id="rId12"/>
    <p:sldId id="262" r:id="rId13"/>
    <p:sldId id="268" r:id="rId14"/>
    <p:sldId id="269" r:id="rId15"/>
    <p:sldId id="270" r:id="rId16"/>
    <p:sldId id="271" r:id="rId17"/>
    <p:sldId id="272" r:id="rId18"/>
    <p:sldId id="273" r:id="rId19"/>
    <p:sldId id="275" r:id="rId20"/>
    <p:sldId id="276" r:id="rId21"/>
    <p:sldId id="274"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000" autoAdjust="0"/>
    <p:restoredTop sz="94301" autoAdjust="0"/>
  </p:normalViewPr>
  <p:slideViewPr>
    <p:cSldViewPr snapToGrid="0">
      <p:cViewPr>
        <p:scale>
          <a:sx n="66" d="100"/>
          <a:sy n="66" d="100"/>
        </p:scale>
        <p:origin x="48" y="12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401703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894AE8B-6744-4D4E-88F0-C6DA42EEE435}" type="datetimeFigureOut">
              <a:rPr lang="ar-SA" smtClean="0"/>
              <a:t>21/05/1442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4027261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a:t>انقر لتحرير نمط عنوان الشكل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3798408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a:t>انقر لتحرير نمط عنوان الشكل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a:t>انقر لتحرير أنماط نص الشكل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10704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3384841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405066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192887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923371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243177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140656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168288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894AE8B-6744-4D4E-88F0-C6DA42EEE435}" type="datetimeFigureOut">
              <a:rPr lang="ar-SA" smtClean="0"/>
              <a:t>21/05/1442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072304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5894AE8B-6744-4D4E-88F0-C6DA42EEE435}" type="datetimeFigureOut">
              <a:rPr lang="ar-SA" smtClean="0"/>
              <a:t>21/05/1442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666794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7" name="Date Placeholder 2"/>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94143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654415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7" name="Date Placeholder 4"/>
          <p:cNvSpPr>
            <a:spLocks noGrp="1"/>
          </p:cNvSpPr>
          <p:nvPr>
            <p:ph type="dt" sz="half" idx="10"/>
          </p:nvPr>
        </p:nvSpPr>
        <p:spPr/>
        <p:txBody>
          <a:bodyPr/>
          <a:lstStyle/>
          <a:p>
            <a:fld id="{5894AE8B-6744-4D4E-88F0-C6DA42EEE435}" type="datetimeFigureOut">
              <a:rPr lang="ar-SA" smtClean="0"/>
              <a:t>21/05/1442</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298468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894AE8B-6744-4D4E-88F0-C6DA42EEE435}" type="datetimeFigureOut">
              <a:rPr lang="ar-SA" smtClean="0"/>
              <a:t>21/05/1442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1BFB6-6848-477F-9633-9A4DD42C9F19}" type="slidenum">
              <a:rPr lang="ar-SA" smtClean="0"/>
              <a:t>‹#›</a:t>
            </a:fld>
            <a:endParaRPr lang="ar-SA"/>
          </a:p>
        </p:txBody>
      </p:sp>
    </p:spTree>
    <p:extLst>
      <p:ext uri="{BB962C8B-B14F-4D97-AF65-F5344CB8AC3E}">
        <p14:creationId xmlns:p14="http://schemas.microsoft.com/office/powerpoint/2010/main" val="1345670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894AE8B-6744-4D4E-88F0-C6DA42EEE435}" type="datetimeFigureOut">
              <a:rPr lang="ar-SA" smtClean="0"/>
              <a:t>21/05/1442</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D61BFB6-6848-477F-9633-9A4DD42C9F19}" type="slidenum">
              <a:rPr lang="ar-SA" smtClean="0"/>
              <a:t>‹#›</a:t>
            </a:fld>
            <a:endParaRPr lang="ar-SA"/>
          </a:p>
        </p:txBody>
      </p:sp>
    </p:spTree>
    <p:extLst>
      <p:ext uri="{BB962C8B-B14F-4D97-AF65-F5344CB8AC3E}">
        <p14:creationId xmlns:p14="http://schemas.microsoft.com/office/powerpoint/2010/main" val="1435162662"/>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AC_power" TargetMode="External"/><Relationship Id="rId13" Type="http://schemas.openxmlformats.org/officeDocument/2006/relationships/hyperlink" Target="http://en.wikipedia.org/wiki/Linear_programming" TargetMode="External"/><Relationship Id="rId3" Type="http://schemas.openxmlformats.org/officeDocument/2006/relationships/image" Target="../media/image7.jpeg"/><Relationship Id="rId7" Type="http://schemas.openxmlformats.org/officeDocument/2006/relationships/hyperlink" Target="http://en.wikipedia.org/wiki/Per-unit_system" TargetMode="External"/><Relationship Id="rId12" Type="http://schemas.openxmlformats.org/officeDocument/2006/relationships/hyperlink" Target="http://en.wikipedia.org/wiki/Energy_economics"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One-line_diagram" TargetMode="External"/><Relationship Id="rId11" Type="http://schemas.openxmlformats.org/officeDocument/2006/relationships/hyperlink" Target="http://en.wikipedia.org/wiki/Short-circuit" TargetMode="External"/><Relationship Id="rId5" Type="http://schemas.openxmlformats.org/officeDocument/2006/relationships/hyperlink" Target="http://en.wikipedia.org/wiki/Numerical_analysis" TargetMode="External"/><Relationship Id="rId10" Type="http://schemas.openxmlformats.org/officeDocument/2006/relationships/hyperlink" Target="http://en.wikipedia.org/wiki/Electric_current" TargetMode="External"/><Relationship Id="rId4" Type="http://schemas.openxmlformats.org/officeDocument/2006/relationships/hyperlink" Target="http://en.wikipedia.org/wiki/Power_engineering" TargetMode="External"/><Relationship Id="rId9" Type="http://schemas.openxmlformats.org/officeDocument/2006/relationships/hyperlink" Target="http://en.wikipedia.org/wiki/Voltage" TargetMode="External"/><Relationship Id="rId14" Type="http://schemas.openxmlformats.org/officeDocument/2006/relationships/hyperlink" Target="http://en.wikipedia.org/wiki/Kilowat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a:extLst>
              <a:ext uri="{FF2B5EF4-FFF2-40B4-BE49-F238E27FC236}">
                <a16:creationId xmlns:a16="http://schemas.microsoft.com/office/drawing/2014/main" id="{1FEEF7AC-DF28-4BD1-A915-C08EEDCE5367}"/>
              </a:ext>
            </a:extLst>
          </p:cNvPr>
          <p:cNvSpPr>
            <a:spLocks noGrp="1"/>
          </p:cNvSpPr>
          <p:nvPr>
            <p:ph type="subTitle" idx="1"/>
          </p:nvPr>
        </p:nvSpPr>
        <p:spPr>
          <a:xfrm>
            <a:off x="1524000" y="2961641"/>
            <a:ext cx="9144000" cy="2296159"/>
          </a:xfrm>
        </p:spPr>
        <p:txBody>
          <a:bodyPr>
            <a:normAutofit fontScale="25000" lnSpcReduction="20000"/>
          </a:bodyPr>
          <a:lstStyle/>
          <a:p>
            <a:pPr marL="0" marR="0" algn="ctr" rtl="0">
              <a:spcBef>
                <a:spcPts val="0"/>
              </a:spcBef>
              <a:spcAft>
                <a:spcPts val="0"/>
              </a:spcAft>
            </a:pPr>
            <a:r>
              <a:rPr lang="x-none" sz="7200" b="1" dirty="0">
                <a:effectLst/>
                <a:latin typeface="Times New Roman" panose="02020603050405020304" pitchFamily="18" charset="0"/>
                <a:ea typeface="Times New Roman" panose="02020603050405020304" pitchFamily="18" charset="0"/>
                <a:cs typeface="Times New Roman" panose="02020603050405020304" pitchFamily="18" charset="0"/>
              </a:rPr>
              <a:t>An Najah University – Faculty of engineering</a:t>
            </a:r>
            <a:endParaRPr lang="en-US" sz="7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lnSpc>
                <a:spcPct val="107000"/>
              </a:lnSpc>
              <a:spcBef>
                <a:spcPts val="0"/>
              </a:spcBef>
              <a:spcAft>
                <a:spcPts val="800"/>
              </a:spcAft>
            </a:pPr>
            <a:r>
              <a:rPr lang="en-US" sz="7200" b="1" dirty="0">
                <a:effectLst/>
                <a:latin typeface="Times New Roman" panose="02020603050405020304" pitchFamily="18" charset="0"/>
                <a:ea typeface="Calibri" panose="020F0502020204030204" pitchFamily="34" charset="0"/>
                <a:cs typeface="Arial" panose="020B0604020202020204" pitchFamily="34" charset="0"/>
              </a:rPr>
              <a:t>Electrical Eng. Department</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dirty="0">
                <a:effectLst/>
                <a:latin typeface="Times New Roman" panose="02020603050405020304" pitchFamily="18" charset="0"/>
                <a:ea typeface="Calibri" panose="020F0502020204030204" pitchFamily="34" charset="0"/>
                <a:cs typeface="Arial" panose="020B0604020202020204" pitchFamily="34" charset="0"/>
              </a:rPr>
              <a:t>Introduction to graduation project </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i="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Studying and analyzing the electrical network for Tulkarem</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dirty="0">
                <a:effectLst/>
                <a:latin typeface="Times New Roman" panose="02020603050405020304" pitchFamily="18" charset="0"/>
                <a:ea typeface="Calibri" panose="020F0502020204030204" pitchFamily="34" charset="0"/>
                <a:cs typeface="Arial" panose="020B0604020202020204" pitchFamily="34" charset="0"/>
              </a:rPr>
              <a:t> </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dirty="0">
                <a:effectLst/>
                <a:latin typeface="Times New Roman" panose="02020603050405020304" pitchFamily="18" charset="0"/>
                <a:ea typeface="Calibri" panose="020F0502020204030204" pitchFamily="34" charset="0"/>
                <a:cs typeface="Arial" panose="020B0604020202020204" pitchFamily="34" charset="0"/>
              </a:rPr>
              <a:t>Supervisor:</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i="1" u="sng"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Dr. Moen Omar  </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ar-SA" sz="7200" dirty="0">
                <a:effectLst/>
                <a:latin typeface="Calibri" panose="020F0502020204030204" pitchFamily="34" charset="0"/>
                <a:ea typeface="Calibri" panose="020F0502020204030204" pitchFamily="34" charset="0"/>
                <a:cs typeface="Times New Roman" panose="02020603050405020304" pitchFamily="18" charset="0"/>
              </a:rPr>
              <a:t> </a:t>
            </a:r>
            <a:endParaRPr lang="en-US" sz="7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7200" b="1" dirty="0">
                <a:effectLst/>
                <a:latin typeface="Times New Roman" panose="02020603050405020304" pitchFamily="18" charset="0"/>
                <a:ea typeface="Calibri" panose="020F0502020204030204" pitchFamily="34" charset="0"/>
                <a:cs typeface="Arial" panose="020B0604020202020204" pitchFamily="34" charset="0"/>
              </a:rPr>
              <a:t>Prepared by:</a:t>
            </a:r>
          </a:p>
          <a:p>
            <a:pPr marL="0" marR="0" algn="ctr">
              <a:lnSpc>
                <a:spcPct val="107000"/>
              </a:lnSpc>
              <a:spcBef>
                <a:spcPts val="0"/>
              </a:spcBef>
              <a:spcAft>
                <a:spcPts val="800"/>
              </a:spcAft>
            </a:pPr>
            <a:r>
              <a:rPr lang="en-US" sz="7200" b="1" u="sng" dirty="0">
                <a:solidFill>
                  <a:schemeClr val="accent1"/>
                </a:solidFill>
                <a:latin typeface="Times New Roman" panose="02020603050405020304" pitchFamily="18" charset="0"/>
                <a:ea typeface="Calibri" panose="020F0502020204030204" pitchFamily="34" charset="0"/>
                <a:cs typeface="Arial" panose="020B0604020202020204" pitchFamily="34" charset="0"/>
              </a:rPr>
              <a:t>Moawya sawalmeh</a:t>
            </a:r>
          </a:p>
          <a:p>
            <a:pPr marL="0" marR="0" algn="ctr">
              <a:lnSpc>
                <a:spcPct val="107000"/>
              </a:lnSpc>
              <a:spcBef>
                <a:spcPts val="0"/>
              </a:spcBef>
              <a:spcAft>
                <a:spcPts val="800"/>
              </a:spcAft>
            </a:pPr>
            <a:r>
              <a:rPr lang="en-US" sz="7200" b="1" u="sng" dirty="0">
                <a:solidFill>
                  <a:schemeClr val="accent1"/>
                </a:solidFill>
                <a:latin typeface="Times New Roman" panose="02020603050405020304" pitchFamily="18" charset="0"/>
                <a:ea typeface="Calibri" panose="020F0502020204030204" pitchFamily="34" charset="0"/>
                <a:cs typeface="Arial" panose="020B0604020202020204" pitchFamily="34" charset="0"/>
              </a:rPr>
              <a:t>Ajwad mohsen</a:t>
            </a:r>
          </a:p>
          <a:p>
            <a:pPr marL="0" marR="0" algn="ctr">
              <a:lnSpc>
                <a:spcPct val="107000"/>
              </a:lnSpc>
              <a:spcBef>
                <a:spcPts val="0"/>
              </a:spcBef>
              <a:spcAft>
                <a:spcPts val="800"/>
              </a:spcAft>
            </a:pPr>
            <a:endParaRPr lang="en-US" sz="6400" dirty="0">
              <a:effectLst/>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4" name="صورة 3">
            <a:extLst>
              <a:ext uri="{FF2B5EF4-FFF2-40B4-BE49-F238E27FC236}">
                <a16:creationId xmlns:a16="http://schemas.microsoft.com/office/drawing/2014/main" id="{E55BEB79-EEE0-461D-BB10-5806BAA72D6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953000" y="1210175"/>
            <a:ext cx="2286000" cy="1505341"/>
          </a:xfrm>
          <a:prstGeom prst="rect">
            <a:avLst/>
          </a:prstGeom>
        </p:spPr>
      </p:pic>
    </p:spTree>
    <p:extLst>
      <p:ext uri="{BB962C8B-B14F-4D97-AF65-F5344CB8AC3E}">
        <p14:creationId xmlns:p14="http://schemas.microsoft.com/office/powerpoint/2010/main" val="2577610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8836792-8590-48BE-90CE-E15B57DACE5B}"/>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Energy sector in Palestine</a:t>
            </a:r>
            <a:r>
              <a:rPr lang="en-US" sz="4000" dirty="0">
                <a:solidFill>
                  <a:srgbClr val="2E74B5"/>
                </a:solidFill>
                <a:effectLst/>
                <a:latin typeface="Times New Roman" panose="02020603050405020304" pitchFamily="18" charset="0"/>
                <a:ea typeface="Times New Roman" panose="02020603050405020304" pitchFamily="18" charset="0"/>
              </a:rPr>
              <a:t> </a:t>
            </a:r>
            <a:endParaRPr lang="ar-SA" sz="4000" dirty="0"/>
          </a:p>
        </p:txBody>
      </p:sp>
      <p:sp>
        <p:nvSpPr>
          <p:cNvPr id="3" name="عنصر نائب للمحتوى 2">
            <a:extLst>
              <a:ext uri="{FF2B5EF4-FFF2-40B4-BE49-F238E27FC236}">
                <a16:creationId xmlns:a16="http://schemas.microsoft.com/office/drawing/2014/main" id="{7E7B4779-3815-4071-9AB2-CE120C42BF9D}"/>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cs typeface="Calibri" panose="020F0502020204030204" pitchFamily="34" charset="0"/>
              </a:rPr>
              <a:t>Palestine depends mainly on fossil fuels and electricity. Which are fully controllable by Israel, in which it is used as a weapon to destroy the Palestinians and Palestinian economy. Figure 1 shows the energy needs for Palestine. The largest energy consumed is the fossil fuel. </a:t>
            </a:r>
          </a:p>
          <a:p>
            <a:pPr algn="l"/>
            <a:endParaRPr lang="ar-SA" dirty="0"/>
          </a:p>
        </p:txBody>
      </p:sp>
      <p:pic>
        <p:nvPicPr>
          <p:cNvPr id="4" name="صورة 3">
            <a:extLst>
              <a:ext uri="{FF2B5EF4-FFF2-40B4-BE49-F238E27FC236}">
                <a16:creationId xmlns:a16="http://schemas.microsoft.com/office/drawing/2014/main" id="{60848573-58DB-460B-8CAD-2F1F5DA5C3FE}"/>
              </a:ext>
            </a:extLst>
          </p:cNvPr>
          <p:cNvPicPr/>
          <p:nvPr/>
        </p:nvPicPr>
        <p:blipFill>
          <a:blip r:embed="rId3">
            <a:extLst>
              <a:ext uri="{28A0092B-C50C-407E-A947-70E740481C1C}">
                <a14:useLocalDpi xmlns:a14="http://schemas.microsoft.com/office/drawing/2010/main" val="0"/>
              </a:ext>
            </a:extLst>
          </a:blip>
          <a:stretch>
            <a:fillRect/>
          </a:stretch>
        </p:blipFill>
        <p:spPr>
          <a:xfrm>
            <a:off x="2035277" y="2993923"/>
            <a:ext cx="7034981" cy="3254476"/>
          </a:xfrm>
          <a:prstGeom prst="rect">
            <a:avLst/>
          </a:prstGeom>
        </p:spPr>
      </p:pic>
    </p:spTree>
    <p:extLst>
      <p:ext uri="{BB962C8B-B14F-4D97-AF65-F5344CB8AC3E}">
        <p14:creationId xmlns:p14="http://schemas.microsoft.com/office/powerpoint/2010/main" val="713328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566C9C-12AF-4F87-967D-D390F0867D85}"/>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3200" dirty="0">
                <a:solidFill>
                  <a:srgbClr val="0070C0"/>
                </a:solidFill>
                <a:latin typeface="Times New Roman" panose="02020603050405020304" pitchFamily="18" charset="0"/>
                <a:ea typeface="Calibri" panose="020F0502020204030204" pitchFamily="34" charset="0"/>
              </a:rPr>
              <a:t>Energy consumptions in different sectors in Palestine</a:t>
            </a:r>
            <a:endParaRPr lang="ar-SA" sz="3200" dirty="0">
              <a:solidFill>
                <a:srgbClr val="0070C0"/>
              </a:solidFill>
            </a:endParaRPr>
          </a:p>
        </p:txBody>
      </p:sp>
      <p:sp>
        <p:nvSpPr>
          <p:cNvPr id="3" name="عنصر نائب للمحتوى 2">
            <a:extLst>
              <a:ext uri="{FF2B5EF4-FFF2-40B4-BE49-F238E27FC236}">
                <a16:creationId xmlns:a16="http://schemas.microsoft.com/office/drawing/2014/main" id="{25EFF322-50BE-4401-A486-467E6135E288}"/>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rPr>
              <a:t>Figure 2 shows that most of the energy consumed in Palestine is in the residential sector, it also shows the small amount of energy used in industry. To solve this problem renewable energy must be considered to provide a continuous sustainable source of energy for both residential and industrial sectors</a:t>
            </a:r>
          </a:p>
          <a:p>
            <a:pPr algn="l"/>
            <a:endParaRPr lang="ar-SA" dirty="0"/>
          </a:p>
        </p:txBody>
      </p:sp>
      <p:pic>
        <p:nvPicPr>
          <p:cNvPr id="4" name="صورة 3">
            <a:extLst>
              <a:ext uri="{FF2B5EF4-FFF2-40B4-BE49-F238E27FC236}">
                <a16:creationId xmlns:a16="http://schemas.microsoft.com/office/drawing/2014/main" id="{B10183A5-0186-41CA-BA05-E5DAB7800B25}"/>
              </a:ext>
            </a:extLst>
          </p:cNvPr>
          <p:cNvPicPr/>
          <p:nvPr/>
        </p:nvPicPr>
        <p:blipFill>
          <a:blip r:embed="rId3">
            <a:extLst>
              <a:ext uri="{28A0092B-C50C-407E-A947-70E740481C1C}">
                <a14:useLocalDpi xmlns:a14="http://schemas.microsoft.com/office/drawing/2010/main" val="0"/>
              </a:ext>
            </a:extLst>
          </a:blip>
          <a:stretch>
            <a:fillRect/>
          </a:stretch>
        </p:blipFill>
        <p:spPr>
          <a:xfrm>
            <a:off x="2142147" y="3429000"/>
            <a:ext cx="6529905" cy="2819399"/>
          </a:xfrm>
          <a:prstGeom prst="rect">
            <a:avLst/>
          </a:prstGeom>
        </p:spPr>
      </p:pic>
    </p:spTree>
    <p:extLst>
      <p:ext uri="{BB962C8B-B14F-4D97-AF65-F5344CB8AC3E}">
        <p14:creationId xmlns:p14="http://schemas.microsoft.com/office/powerpoint/2010/main" val="3409848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12DF54F-1E2B-4124-91F4-8AFECE54AF3E}"/>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Close view of Tulkarem electrical network</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F748C61F-EB01-433D-91D9-A0B950A28D3E}"/>
              </a:ext>
            </a:extLst>
          </p:cNvPr>
          <p:cNvSpPr>
            <a:spLocks noGrp="1"/>
          </p:cNvSpPr>
          <p:nvPr>
            <p:ph idx="1"/>
          </p:nvPr>
        </p:nvSpPr>
        <p:spPr/>
        <p:txBody>
          <a:bodyPr/>
          <a:lstStyle/>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Tulkarem Governorate is fed by Israel Company, and it contain two networks 1&amp;2, the capacity of the first one is 16MVA (rated) and the rated voltage is 22KV, the second is 16MVA (rated) and the voltage is 22KV also. These networks contain 132 distribution transformers with different rating power depending on the region (or the residential) and the consumption of energy.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The quantity needed by the city of electrical power is 42 megawatts, while the quantities received from the "Israeli" side are only 32 megawatts, with a deficit of 10 megawatts, and the quantity needed by the city of electrical current 630 Ampere while the quantities received from the "Israeli" side are only 400 Ampere for each line.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p:spTree>
    <p:extLst>
      <p:ext uri="{BB962C8B-B14F-4D97-AF65-F5344CB8AC3E}">
        <p14:creationId xmlns:p14="http://schemas.microsoft.com/office/powerpoint/2010/main" val="133367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EB3CACA-F630-4321-936B-1BBDDDD9ADAE}"/>
              </a:ext>
            </a:extLst>
          </p:cNvPr>
          <p:cNvSpPr>
            <a:spLocks noGrp="1"/>
          </p:cNvSpPr>
          <p:nvPr>
            <p:ph type="title"/>
          </p:nvPr>
        </p:nvSpPr>
        <p:spPr>
          <a:blipFill>
            <a:blip r:embed="rId2"/>
            <a:tile tx="0" ty="0" sx="100000" sy="100000" flip="none" algn="tl"/>
          </a:blipFill>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Energy consumption in Tulkarem city </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29BF172E-87DC-433C-B687-09C501E77BDF}"/>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cs typeface="Calibri" panose="020F0502020204030204" pitchFamily="34" charset="0"/>
              </a:rPr>
              <a:t>The total energy consumption (final energy) for Tulkarem city perimeter is estimated to be 314 GWh/year in 2014, which corresponds to about 3.11 MWh/person/year (equivalent to 1.9 barrel of oil per year per person). The following table and pie chart show distribution among sectors: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a:endParaRPr lang="ar-SA" dirty="0"/>
          </a:p>
        </p:txBody>
      </p:sp>
      <p:pic>
        <p:nvPicPr>
          <p:cNvPr id="4" name="صورة 3">
            <a:extLst>
              <a:ext uri="{FF2B5EF4-FFF2-40B4-BE49-F238E27FC236}">
                <a16:creationId xmlns:a16="http://schemas.microsoft.com/office/drawing/2014/main" id="{D6044A89-8D81-4C65-8CE6-CC7CC4BD8A23}"/>
              </a:ext>
            </a:extLst>
          </p:cNvPr>
          <p:cNvPicPr/>
          <p:nvPr/>
        </p:nvPicPr>
        <p:blipFill>
          <a:blip r:embed="rId3">
            <a:extLst>
              <a:ext uri="{28A0092B-C50C-407E-A947-70E740481C1C}">
                <a14:useLocalDpi xmlns:a14="http://schemas.microsoft.com/office/drawing/2010/main" val="0"/>
              </a:ext>
            </a:extLst>
          </a:blip>
          <a:stretch>
            <a:fillRect/>
          </a:stretch>
        </p:blipFill>
        <p:spPr>
          <a:xfrm>
            <a:off x="1533832" y="3229897"/>
            <a:ext cx="7698657" cy="3018502"/>
          </a:xfrm>
          <a:prstGeom prst="rect">
            <a:avLst/>
          </a:prstGeom>
        </p:spPr>
      </p:pic>
    </p:spTree>
    <p:extLst>
      <p:ext uri="{BB962C8B-B14F-4D97-AF65-F5344CB8AC3E}">
        <p14:creationId xmlns:p14="http://schemas.microsoft.com/office/powerpoint/2010/main" val="550882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933C3B3-4067-4B68-A5EB-0D23C32186CD}"/>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4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Energy consumption in Tulkarem city </a:t>
            </a:r>
            <a:endParaRPr lang="ar-SA" dirty="0"/>
          </a:p>
        </p:txBody>
      </p:sp>
      <p:graphicFrame>
        <p:nvGraphicFramePr>
          <p:cNvPr id="5" name="عنصر نائب للمحتوى 4">
            <a:extLst>
              <a:ext uri="{FF2B5EF4-FFF2-40B4-BE49-F238E27FC236}">
                <a16:creationId xmlns:a16="http://schemas.microsoft.com/office/drawing/2014/main" id="{3DA8061A-B381-43AF-9EE6-5A3311FCA56A}"/>
              </a:ext>
            </a:extLst>
          </p:cNvPr>
          <p:cNvGraphicFramePr>
            <a:graphicFrameLocks noGrp="1"/>
          </p:cNvGraphicFramePr>
          <p:nvPr>
            <p:ph idx="1"/>
            <p:extLst>
              <p:ext uri="{D42A27DB-BD31-4B8C-83A1-F6EECF244321}">
                <p14:modId xmlns:p14="http://schemas.microsoft.com/office/powerpoint/2010/main" val="1888986474"/>
              </p:ext>
            </p:extLst>
          </p:nvPr>
        </p:nvGraphicFramePr>
        <p:xfrm>
          <a:off x="1103315" y="2052637"/>
          <a:ext cx="8947148" cy="3713980"/>
        </p:xfrm>
        <a:graphic>
          <a:graphicData uri="http://schemas.openxmlformats.org/drawingml/2006/table">
            <a:tbl>
              <a:tblPr rtl="1" firstRow="1" firstCol="1" bandRow="1">
                <a:tableStyleId>{5C22544A-7EE6-4342-B048-85BDC9FD1C3A}</a:tableStyleId>
              </a:tblPr>
              <a:tblGrid>
                <a:gridCol w="1105292">
                  <a:extLst>
                    <a:ext uri="{9D8B030D-6E8A-4147-A177-3AD203B41FA5}">
                      <a16:colId xmlns:a16="http://schemas.microsoft.com/office/drawing/2014/main" val="1093253246"/>
                    </a:ext>
                  </a:extLst>
                </a:gridCol>
                <a:gridCol w="1129113">
                  <a:extLst>
                    <a:ext uri="{9D8B030D-6E8A-4147-A177-3AD203B41FA5}">
                      <a16:colId xmlns:a16="http://schemas.microsoft.com/office/drawing/2014/main" val="3550935009"/>
                    </a:ext>
                  </a:extLst>
                </a:gridCol>
                <a:gridCol w="1114820">
                  <a:extLst>
                    <a:ext uri="{9D8B030D-6E8A-4147-A177-3AD203B41FA5}">
                      <a16:colId xmlns:a16="http://schemas.microsoft.com/office/drawing/2014/main" val="2473286977"/>
                    </a:ext>
                  </a:extLst>
                </a:gridCol>
                <a:gridCol w="1071943">
                  <a:extLst>
                    <a:ext uri="{9D8B030D-6E8A-4147-A177-3AD203B41FA5}">
                      <a16:colId xmlns:a16="http://schemas.microsoft.com/office/drawing/2014/main" val="4029083927"/>
                    </a:ext>
                  </a:extLst>
                </a:gridCol>
                <a:gridCol w="1086235">
                  <a:extLst>
                    <a:ext uri="{9D8B030D-6E8A-4147-A177-3AD203B41FA5}">
                      <a16:colId xmlns:a16="http://schemas.microsoft.com/office/drawing/2014/main" val="1790128855"/>
                    </a:ext>
                  </a:extLst>
                </a:gridCol>
                <a:gridCol w="1114820">
                  <a:extLst>
                    <a:ext uri="{9D8B030D-6E8A-4147-A177-3AD203B41FA5}">
                      <a16:colId xmlns:a16="http://schemas.microsoft.com/office/drawing/2014/main" val="4220681641"/>
                    </a:ext>
                  </a:extLst>
                </a:gridCol>
                <a:gridCol w="2324925">
                  <a:extLst>
                    <a:ext uri="{9D8B030D-6E8A-4147-A177-3AD203B41FA5}">
                      <a16:colId xmlns:a16="http://schemas.microsoft.com/office/drawing/2014/main" val="1386893198"/>
                    </a:ext>
                  </a:extLst>
                </a:gridCol>
              </a:tblGrid>
              <a:tr h="371398">
                <a:tc>
                  <a:txBody>
                    <a:bodyPr/>
                    <a:lstStyle/>
                    <a:p>
                      <a:pPr marL="0" marR="0" algn="ctr" rtl="0" fontAlgn="t">
                        <a:lnSpc>
                          <a:spcPct val="107000"/>
                        </a:lnSpc>
                        <a:spcBef>
                          <a:spcPts val="0"/>
                        </a:spcBef>
                        <a:spcAft>
                          <a:spcPts val="0"/>
                        </a:spcAft>
                      </a:pPr>
                      <a:r>
                        <a:rPr lang="en-US" sz="1200" u="none" strike="noStrike">
                          <a:effectLst/>
                        </a:rPr>
                        <a:t>total</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Other </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Fuels </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LPG</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solar</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Electricity </a:t>
                      </a:r>
                      <a:endParaRPr lang="en-US" sz="1800" b="0" i="0" u="none" strike="noStrike">
                        <a:effectLst/>
                        <a:latin typeface="Arial" panose="020B0604020202020204" pitchFamily="34" charset="0"/>
                      </a:endParaRPr>
                    </a:p>
                  </a:txBody>
                  <a:tcPr marL="68580" marR="68580" marT="9525" marB="0"/>
                </a:tc>
                <a:tc>
                  <a:txBody>
                    <a:bodyPr/>
                    <a:lstStyle/>
                    <a:p>
                      <a:pPr marL="0" marR="0" algn="r" rtl="1" fontAlgn="ctr">
                        <a:lnSpc>
                          <a:spcPct val="107000"/>
                        </a:lnSpc>
                        <a:spcBef>
                          <a:spcPts val="0"/>
                        </a:spcBef>
                        <a:spcAft>
                          <a:spcPts val="800"/>
                        </a:spcAft>
                      </a:pPr>
                      <a:r>
                        <a:rPr lang="en-US" sz="1100" u="none" strike="noStrike">
                          <a:effectLst/>
                        </a:rPr>
                        <a:t> </a:t>
                      </a:r>
                      <a:endParaRPr lang="en-US" sz="18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1373075180"/>
                  </a:ext>
                </a:extLst>
              </a:tr>
              <a:tr h="371398">
                <a:tc>
                  <a:txBody>
                    <a:bodyPr/>
                    <a:lstStyle/>
                    <a:p>
                      <a:pPr marL="0" marR="0" algn="ctr" rtl="0" fontAlgn="t">
                        <a:lnSpc>
                          <a:spcPct val="107000"/>
                        </a:lnSpc>
                        <a:spcBef>
                          <a:spcPts val="0"/>
                        </a:spcBef>
                        <a:spcAft>
                          <a:spcPts val="0"/>
                        </a:spcAft>
                      </a:pPr>
                      <a:r>
                        <a:rPr lang="en-US" sz="1200" u="none" strike="noStrike">
                          <a:effectLst/>
                        </a:rPr>
                        <a:t>139.0</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0.7</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0.4</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36.5</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23.9</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77.5</a:t>
                      </a:r>
                      <a:endParaRPr lang="en-US" sz="1800" b="0" i="0" u="none" strike="noStrike">
                        <a:effectLst/>
                        <a:latin typeface="Arial" panose="020B0604020202020204" pitchFamily="34" charset="0"/>
                      </a:endParaRPr>
                    </a:p>
                  </a:txBody>
                  <a:tcPr marL="68580" marR="68580" marT="9525" marB="0"/>
                </a:tc>
                <a:tc>
                  <a:txBody>
                    <a:bodyPr/>
                    <a:lstStyle/>
                    <a:p>
                      <a:pPr marL="0" marR="0" algn="l" rtl="0" fontAlgn="t">
                        <a:lnSpc>
                          <a:spcPct val="107000"/>
                        </a:lnSpc>
                        <a:spcBef>
                          <a:spcPts val="0"/>
                        </a:spcBef>
                        <a:spcAft>
                          <a:spcPts val="0"/>
                        </a:spcAft>
                      </a:pPr>
                      <a:r>
                        <a:rPr lang="en-US" sz="1200" u="none" strike="noStrike">
                          <a:effectLst/>
                        </a:rPr>
                        <a:t>Residential buildings </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1784925863"/>
                  </a:ext>
                </a:extLst>
              </a:tr>
              <a:tr h="371398">
                <a:tc>
                  <a:txBody>
                    <a:bodyPr/>
                    <a:lstStyle/>
                    <a:p>
                      <a:pPr marL="0" marR="0" algn="ctr" rtl="1" fontAlgn="t">
                        <a:lnSpc>
                          <a:spcPct val="107000"/>
                        </a:lnSpc>
                        <a:spcBef>
                          <a:spcPts val="0"/>
                        </a:spcBef>
                        <a:spcAft>
                          <a:spcPts val="0"/>
                        </a:spcAft>
                      </a:pPr>
                      <a:r>
                        <a:rPr lang="ar-SA" sz="1200" u="none" strike="noStrike">
                          <a:effectLst/>
                        </a:rPr>
                        <a:t>22.2</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0.1</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0.4</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2.8</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18.9</a:t>
                      </a:r>
                      <a:endParaRPr lang="en-US"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Tertiary buildings</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717289024"/>
                  </a:ext>
                </a:extLst>
              </a:tr>
              <a:tr h="371398">
                <a:tc>
                  <a:txBody>
                    <a:bodyPr/>
                    <a:lstStyle/>
                    <a:p>
                      <a:pPr marL="0" marR="0" algn="ctr" rtl="1" fontAlgn="t">
                        <a:lnSpc>
                          <a:spcPct val="107000"/>
                        </a:lnSpc>
                        <a:spcBef>
                          <a:spcPts val="0"/>
                        </a:spcBef>
                        <a:spcAft>
                          <a:spcPts val="0"/>
                        </a:spcAft>
                      </a:pPr>
                      <a:r>
                        <a:rPr lang="ar-SA" sz="1200" u="none" strike="noStrike">
                          <a:effectLst/>
                        </a:rPr>
                        <a:t>4.5</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4.5</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Public lighting</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188922240"/>
                  </a:ext>
                </a:extLst>
              </a:tr>
              <a:tr h="371398">
                <a:tc>
                  <a:txBody>
                    <a:bodyPr/>
                    <a:lstStyle/>
                    <a:p>
                      <a:pPr marL="0" marR="0" algn="ctr" rtl="1" fontAlgn="t">
                        <a:lnSpc>
                          <a:spcPct val="107000"/>
                        </a:lnSpc>
                        <a:spcBef>
                          <a:spcPts val="0"/>
                        </a:spcBef>
                        <a:spcAft>
                          <a:spcPts val="0"/>
                        </a:spcAft>
                      </a:pPr>
                      <a:r>
                        <a:rPr lang="ar-SA" sz="1200" u="none" strike="noStrike">
                          <a:effectLst/>
                        </a:rPr>
                        <a:t>18.7</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0.3</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4.3</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2.7</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11.4</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Industry</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466864463"/>
                  </a:ext>
                </a:extLst>
              </a:tr>
              <a:tr h="371398">
                <a:tc>
                  <a:txBody>
                    <a:bodyPr/>
                    <a:lstStyle/>
                    <a:p>
                      <a:pPr marL="0" marR="0" algn="ctr" rtl="1" fontAlgn="t">
                        <a:lnSpc>
                          <a:spcPct val="107000"/>
                        </a:lnSpc>
                        <a:spcBef>
                          <a:spcPts val="0"/>
                        </a:spcBef>
                        <a:spcAft>
                          <a:spcPts val="0"/>
                        </a:spcAft>
                      </a:pPr>
                      <a:r>
                        <a:rPr lang="ar-SA" sz="1200" u="none" strike="noStrike">
                          <a:effectLst/>
                        </a:rPr>
                        <a:t>125.4</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125.4</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Transport</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949321073"/>
                  </a:ext>
                </a:extLst>
              </a:tr>
              <a:tr h="371398">
                <a:tc>
                  <a:txBody>
                    <a:bodyPr/>
                    <a:lstStyle/>
                    <a:p>
                      <a:pPr marL="0" marR="0" algn="ctr" rtl="1" fontAlgn="t">
                        <a:lnSpc>
                          <a:spcPct val="107000"/>
                        </a:lnSpc>
                        <a:spcBef>
                          <a:spcPts val="0"/>
                        </a:spcBef>
                        <a:spcAft>
                          <a:spcPts val="0"/>
                        </a:spcAft>
                      </a:pPr>
                      <a:r>
                        <a:rPr lang="ar-SA" sz="1200" u="none" strike="noStrike">
                          <a:effectLst/>
                        </a:rPr>
                        <a:t>4.2</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4.2</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Water management</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1005615846"/>
                  </a:ext>
                </a:extLst>
              </a:tr>
              <a:tr h="371398">
                <a:tc>
                  <a:txBody>
                    <a:bodyPr/>
                    <a:lstStyle/>
                    <a:p>
                      <a:pPr marL="0" marR="0" algn="ctr" rtl="1" fontAlgn="t">
                        <a:lnSpc>
                          <a:spcPct val="107000"/>
                        </a:lnSpc>
                        <a:spcBef>
                          <a:spcPts val="0"/>
                        </a:spcBef>
                        <a:spcAft>
                          <a:spcPts val="0"/>
                        </a:spcAft>
                      </a:pPr>
                      <a:r>
                        <a:rPr lang="ar-SA" sz="1200" u="none" strike="noStrike">
                          <a:effectLst/>
                        </a:rPr>
                        <a:t>0.1</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0.1</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Waste</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675204566"/>
                  </a:ext>
                </a:extLst>
              </a:tr>
              <a:tr h="371398">
                <a:tc>
                  <a:txBody>
                    <a:bodyPr/>
                    <a:lstStyle/>
                    <a:p>
                      <a:pPr marL="0" marR="0" algn="ctr" rtl="1" fontAlgn="t">
                        <a:lnSpc>
                          <a:spcPct val="107000"/>
                        </a:lnSpc>
                        <a:spcBef>
                          <a:spcPts val="0"/>
                        </a:spcBef>
                        <a:spcAft>
                          <a:spcPts val="0"/>
                        </a:spcAft>
                      </a:pPr>
                      <a:r>
                        <a:rPr lang="ar-SA" sz="1200" u="none" strike="noStrike">
                          <a:effectLst/>
                        </a:rPr>
                        <a:t>0.3</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0.2</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0.1</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Agriculture</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378630732"/>
                  </a:ext>
                </a:extLst>
              </a:tr>
              <a:tr h="371398">
                <a:tc>
                  <a:txBody>
                    <a:bodyPr/>
                    <a:lstStyle/>
                    <a:p>
                      <a:pPr marL="0" marR="0" algn="ctr" rtl="1" fontAlgn="t">
                        <a:lnSpc>
                          <a:spcPct val="107000"/>
                        </a:lnSpc>
                        <a:spcBef>
                          <a:spcPts val="0"/>
                        </a:spcBef>
                        <a:spcAft>
                          <a:spcPts val="0"/>
                        </a:spcAft>
                      </a:pPr>
                      <a:r>
                        <a:rPr lang="ar-SA" sz="1200" u="none" strike="noStrike">
                          <a:effectLst/>
                        </a:rPr>
                        <a:t>314.5</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1.1</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130.9</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42.0</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23.9</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ar-SA" sz="1200" u="none" strike="noStrike">
                          <a:effectLst/>
                        </a:rPr>
                        <a:t>116.6</a:t>
                      </a:r>
                      <a:endParaRPr lang="ar-SA" sz="1800" b="0" i="0" u="none" strike="noStrike">
                        <a:effectLst/>
                        <a:latin typeface="Arial" panose="020B0604020202020204" pitchFamily="34" charset="0"/>
                      </a:endParaRPr>
                    </a:p>
                  </a:txBody>
                  <a:tcPr marL="68580" marR="68580" marT="9525" marB="0"/>
                </a:tc>
                <a:tc>
                  <a:txBody>
                    <a:bodyPr/>
                    <a:lstStyle/>
                    <a:p>
                      <a:pPr marL="0" marR="0" algn="ctr" rtl="0" fontAlgn="t">
                        <a:lnSpc>
                          <a:spcPct val="107000"/>
                        </a:lnSpc>
                        <a:spcBef>
                          <a:spcPts val="0"/>
                        </a:spcBef>
                        <a:spcAft>
                          <a:spcPts val="0"/>
                        </a:spcAft>
                      </a:pPr>
                      <a:r>
                        <a:rPr lang="en-US" sz="1200" u="none" strike="noStrike">
                          <a:effectLst/>
                        </a:rPr>
                        <a:t>Total</a:t>
                      </a:r>
                      <a:endParaRPr lang="en-US" sz="1800" b="0" i="0" u="none" strike="noStrike">
                        <a:effectLst/>
                        <a:latin typeface="Arial" panose="020B0604020202020204" pitchFamily="34" charset="0"/>
                      </a:endParaRPr>
                    </a:p>
                  </a:txBody>
                  <a:tcPr marL="68580" marR="68580" marT="9525" marB="0"/>
                </a:tc>
                <a:extLst>
                  <a:ext uri="{0D108BD9-81ED-4DB2-BD59-A6C34878D82A}">
                    <a16:rowId xmlns:a16="http://schemas.microsoft.com/office/drawing/2014/main" val="1221350151"/>
                  </a:ext>
                </a:extLst>
              </a:tr>
            </a:tbl>
          </a:graphicData>
        </a:graphic>
      </p:graphicFrame>
    </p:spTree>
    <p:extLst>
      <p:ext uri="{BB962C8B-B14F-4D97-AF65-F5344CB8AC3E}">
        <p14:creationId xmlns:p14="http://schemas.microsoft.com/office/powerpoint/2010/main" val="229498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CAB82AC-FF70-456C-9B89-1CF22CDC92FD}"/>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3800" dirty="0">
                <a:solidFill>
                  <a:srgbClr val="0070C0"/>
                </a:solidFill>
              </a:rPr>
              <a:t>The electrical network of Tulkarem city</a:t>
            </a:r>
            <a:endParaRPr lang="ar-SA" sz="3800" dirty="0">
              <a:solidFill>
                <a:srgbClr val="0070C0"/>
              </a:solidFill>
            </a:endParaRPr>
          </a:p>
        </p:txBody>
      </p:sp>
      <p:sp>
        <p:nvSpPr>
          <p:cNvPr id="3" name="عنصر نائب للمحتوى 2">
            <a:extLst>
              <a:ext uri="{FF2B5EF4-FFF2-40B4-BE49-F238E27FC236}">
                <a16:creationId xmlns:a16="http://schemas.microsoft.com/office/drawing/2014/main" id="{45B1E4DB-B7B3-4BB5-9ABC-C8F989E05924}"/>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cs typeface="Calibri" panose="020F0502020204030204" pitchFamily="34" charset="0"/>
              </a:rPr>
              <a:t>Tulkarem Governorate is fed by Israel Company, and it contain two networks 1&amp;2, the capacity of the first one is 16MVA (rated) and the rated voltage is 22KV, the second is 16MVA (rated) and the voltage is 22KV also. These networks contain 132 distribution transformers with different rating power depending on the region (or the residential) and the consumption of energy.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p:pic>
        <p:nvPicPr>
          <p:cNvPr id="4" name="صورة 3">
            <a:extLst>
              <a:ext uri="{FF2B5EF4-FFF2-40B4-BE49-F238E27FC236}">
                <a16:creationId xmlns:a16="http://schemas.microsoft.com/office/drawing/2014/main" id="{B92C42DC-8FF2-485A-8C40-29D50B3D8287}"/>
              </a:ext>
            </a:extLst>
          </p:cNvPr>
          <p:cNvPicPr/>
          <p:nvPr/>
        </p:nvPicPr>
        <p:blipFill>
          <a:blip r:embed="rId3">
            <a:extLst>
              <a:ext uri="{28A0092B-C50C-407E-A947-70E740481C1C}">
                <a14:useLocalDpi xmlns:a14="http://schemas.microsoft.com/office/drawing/2010/main" val="0"/>
              </a:ext>
            </a:extLst>
          </a:blip>
          <a:stretch>
            <a:fillRect/>
          </a:stretch>
        </p:blipFill>
        <p:spPr>
          <a:xfrm>
            <a:off x="4106253" y="3429000"/>
            <a:ext cx="5943600" cy="3146619"/>
          </a:xfrm>
          <a:prstGeom prst="rect">
            <a:avLst/>
          </a:prstGeom>
        </p:spPr>
      </p:pic>
    </p:spTree>
    <p:extLst>
      <p:ext uri="{BB962C8B-B14F-4D97-AF65-F5344CB8AC3E}">
        <p14:creationId xmlns:p14="http://schemas.microsoft.com/office/powerpoint/2010/main" val="2259620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6D6255-9263-4F87-AFDC-573C875B8B1E}"/>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Transmission line </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0B9D9FA3-2A4F-425F-A19E-BC083B539576}"/>
              </a:ext>
            </a:extLst>
          </p:cNvPr>
          <p:cNvSpPr>
            <a:spLocks noGrp="1"/>
          </p:cNvSpPr>
          <p:nvPr>
            <p:ph idx="1"/>
          </p:nvPr>
        </p:nvSpPr>
        <p:spPr/>
        <p:txBody>
          <a:bodyPr/>
          <a:lstStyle/>
          <a:p>
            <a:pPr algn="l"/>
            <a:r>
              <a:rPr lang="en-US" dirty="0"/>
              <a:t>1. </a:t>
            </a:r>
            <a:r>
              <a:rPr lang="en-US" sz="1800" i="1" dirty="0">
                <a:effectLst/>
                <a:latin typeface="Calibri" panose="020F0502020204030204" pitchFamily="34" charset="0"/>
                <a:ea typeface="Calibri" panose="020F0502020204030204" pitchFamily="34" charset="0"/>
                <a:cs typeface="Calibri" panose="020F0502020204030204" pitchFamily="34" charset="0"/>
              </a:rPr>
              <a:t>Overhead transmission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en-US" dirty="0"/>
          </a:p>
          <a:p>
            <a:pPr algn="l"/>
            <a:endParaRPr lang="en-US" dirty="0"/>
          </a:p>
          <a:p>
            <a:pPr algn="l"/>
            <a:endParaRPr lang="en-US" dirty="0"/>
          </a:p>
          <a:p>
            <a:pPr algn="l"/>
            <a:endParaRPr lang="en-US" dirty="0"/>
          </a:p>
          <a:p>
            <a:pPr algn="l"/>
            <a:r>
              <a:rPr lang="en-US" dirty="0"/>
              <a:t>2. </a:t>
            </a:r>
            <a:r>
              <a:rPr lang="en-US" sz="1800" i="1" dirty="0">
                <a:effectLst/>
                <a:latin typeface="Calibri" panose="020F0502020204030204" pitchFamily="34" charset="0"/>
                <a:ea typeface="Calibri" panose="020F0502020204030204" pitchFamily="34" charset="0"/>
              </a:rPr>
              <a:t>Underground transmission</a:t>
            </a:r>
          </a:p>
          <a:p>
            <a:pPr algn="l"/>
            <a:endParaRPr lang="ar-SA" dirty="0"/>
          </a:p>
        </p:txBody>
      </p:sp>
      <p:pic>
        <p:nvPicPr>
          <p:cNvPr id="4" name="صورة 3">
            <a:extLst>
              <a:ext uri="{FF2B5EF4-FFF2-40B4-BE49-F238E27FC236}">
                <a16:creationId xmlns:a16="http://schemas.microsoft.com/office/drawing/2014/main" id="{B653FDD8-C48C-4156-B5EE-D4ECB73C080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949269" y="2568238"/>
            <a:ext cx="5254625" cy="1582420"/>
          </a:xfrm>
          <a:prstGeom prst="rect">
            <a:avLst/>
          </a:prstGeom>
          <a:noFill/>
        </p:spPr>
      </p:pic>
      <p:pic>
        <p:nvPicPr>
          <p:cNvPr id="5" name="صورة 4">
            <a:extLst>
              <a:ext uri="{FF2B5EF4-FFF2-40B4-BE49-F238E27FC236}">
                <a16:creationId xmlns:a16="http://schemas.microsoft.com/office/drawing/2014/main" id="{546AB610-F67B-43E8-B6B5-019A14CFE11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9268" y="4825013"/>
            <a:ext cx="5254626" cy="1572895"/>
          </a:xfrm>
          <a:prstGeom prst="rect">
            <a:avLst/>
          </a:prstGeom>
          <a:noFill/>
        </p:spPr>
      </p:pic>
    </p:spTree>
    <p:extLst>
      <p:ext uri="{BB962C8B-B14F-4D97-AF65-F5344CB8AC3E}">
        <p14:creationId xmlns:p14="http://schemas.microsoft.com/office/powerpoint/2010/main" val="2521530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BC5C975-3665-44D7-B25D-83B71308E48A}"/>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b="1" dirty="0">
                <a:solidFill>
                  <a:srgbClr val="2E74B5"/>
                </a:solidFill>
                <a:effectLst/>
                <a:latin typeface="Calibri Light" panose="020F0302020204030204" pitchFamily="34" charset="0"/>
                <a:ea typeface="Calibri" panose="020F0502020204030204" pitchFamily="34" charset="0"/>
                <a:cs typeface="Times New Roman" panose="02020603050405020304" pitchFamily="18" charset="0"/>
              </a:rPr>
              <a:t>Analyzing of the network</a:t>
            </a:r>
            <a:br>
              <a:rPr lang="en-US" sz="4000" dirty="0">
                <a:effectLst/>
                <a:latin typeface="Calibri" panose="020F0502020204030204" pitchFamily="34" charset="0"/>
                <a:ea typeface="Calibri" panose="020F0502020204030204" pitchFamily="34" charset="0"/>
                <a:cs typeface="Arial" panose="020B0604020202020204" pitchFamily="34" charset="0"/>
              </a:rPr>
            </a:br>
            <a:endParaRPr lang="ar-SA" sz="4000" dirty="0"/>
          </a:p>
        </p:txBody>
      </p:sp>
      <p:sp>
        <p:nvSpPr>
          <p:cNvPr id="3" name="عنصر نائب للمحتوى 2">
            <a:extLst>
              <a:ext uri="{FF2B5EF4-FFF2-40B4-BE49-F238E27FC236}">
                <a16:creationId xmlns:a16="http://schemas.microsoft.com/office/drawing/2014/main" id="{D74E47FF-0791-41F2-94CF-A2AB46EF8A66}"/>
              </a:ext>
            </a:extLst>
          </p:cNvPr>
          <p:cNvSpPr>
            <a:spLocks noGrp="1"/>
          </p:cNvSpPr>
          <p:nvPr>
            <p:ph idx="1"/>
          </p:nvPr>
        </p:nvSpPr>
        <p:spPr/>
        <p:txBody>
          <a:bodyPr/>
          <a:lstStyle/>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Our network consists the following elements: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 1. 314 buses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2. 130 transformers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3. 130 loads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4. 2 swing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5. 168 transmission lines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p:pic>
        <p:nvPicPr>
          <p:cNvPr id="4" name="صورة 3">
            <a:extLst>
              <a:ext uri="{FF2B5EF4-FFF2-40B4-BE49-F238E27FC236}">
                <a16:creationId xmlns:a16="http://schemas.microsoft.com/office/drawing/2014/main" id="{DFC13FFF-2DBE-4DD7-A425-B33BF3206C1D}"/>
              </a:ext>
            </a:extLst>
          </p:cNvPr>
          <p:cNvPicPr/>
          <p:nvPr/>
        </p:nvPicPr>
        <p:blipFill>
          <a:blip r:embed="rId3">
            <a:extLst>
              <a:ext uri="{28A0092B-C50C-407E-A947-70E740481C1C}">
                <a14:useLocalDpi xmlns:a14="http://schemas.microsoft.com/office/drawing/2010/main" val="0"/>
              </a:ext>
            </a:extLst>
          </a:blip>
          <a:stretch>
            <a:fillRect/>
          </a:stretch>
        </p:blipFill>
        <p:spPr>
          <a:xfrm>
            <a:off x="4527755" y="2462981"/>
            <a:ext cx="6740013" cy="3985087"/>
          </a:xfrm>
          <a:prstGeom prst="rect">
            <a:avLst/>
          </a:prstGeom>
        </p:spPr>
      </p:pic>
    </p:spTree>
    <p:extLst>
      <p:ext uri="{BB962C8B-B14F-4D97-AF65-F5344CB8AC3E}">
        <p14:creationId xmlns:p14="http://schemas.microsoft.com/office/powerpoint/2010/main" val="266595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BD8E9C-7EAE-4166-93A3-A7978782F337}"/>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Analyzing line (1) of Tulkarem network</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F927D242-0C24-431F-A701-642A9B643314}"/>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rPr>
              <a:t>The capacity of the first one is 16MVA (rated) and the rated voltage is 22KV, and it contains 68 transformers with different rating power depending on the region, and here is the figure that shows the line 1</a:t>
            </a:r>
            <a:r>
              <a:rPr lang="en-US" sz="1800" i="1" dirty="0">
                <a:latin typeface="Calibri" panose="020F0502020204030204" pitchFamily="34" charset="0"/>
                <a:ea typeface="Calibri" panose="020F0502020204030204" pitchFamily="34" charset="0"/>
              </a:rPr>
              <a:t>.</a:t>
            </a:r>
          </a:p>
          <a:p>
            <a:pPr algn="l"/>
            <a:endParaRPr lang="ar-SA" dirty="0"/>
          </a:p>
        </p:txBody>
      </p:sp>
      <p:pic>
        <p:nvPicPr>
          <p:cNvPr id="10" name="صورة 9">
            <a:extLst>
              <a:ext uri="{FF2B5EF4-FFF2-40B4-BE49-F238E27FC236}">
                <a16:creationId xmlns:a16="http://schemas.microsoft.com/office/drawing/2014/main" id="{C44D629B-34BA-4312-A1A2-CBEAF64F38C9}"/>
              </a:ext>
            </a:extLst>
          </p:cNvPr>
          <p:cNvPicPr/>
          <p:nvPr/>
        </p:nvPicPr>
        <p:blipFill>
          <a:blip r:embed="rId3">
            <a:extLst>
              <a:ext uri="{28A0092B-C50C-407E-A947-70E740481C1C}">
                <a14:useLocalDpi xmlns:a14="http://schemas.microsoft.com/office/drawing/2010/main" val="0"/>
              </a:ext>
            </a:extLst>
          </a:blip>
          <a:stretch>
            <a:fillRect/>
          </a:stretch>
        </p:blipFill>
        <p:spPr>
          <a:xfrm>
            <a:off x="2142147" y="2934929"/>
            <a:ext cx="7237827" cy="3513140"/>
          </a:xfrm>
          <a:prstGeom prst="rect">
            <a:avLst/>
          </a:prstGeom>
        </p:spPr>
      </p:pic>
    </p:spTree>
    <p:extLst>
      <p:ext uri="{BB962C8B-B14F-4D97-AF65-F5344CB8AC3E}">
        <p14:creationId xmlns:p14="http://schemas.microsoft.com/office/powerpoint/2010/main" val="2666380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7F0B9AB-91DB-4A9E-A8E3-640EDC358C25}"/>
              </a:ext>
            </a:extLst>
          </p:cNvPr>
          <p:cNvSpPr>
            <a:spLocks noGrp="1"/>
          </p:cNvSpPr>
          <p:nvPr>
            <p:ph type="title"/>
          </p:nvPr>
        </p:nvSpPr>
        <p:spPr>
          <a:blipFill>
            <a:blip r:embed="rId2"/>
            <a:tile tx="0" ty="0" sx="100000" sy="100000" flip="none" algn="tl"/>
          </a:blipFill>
        </p:spPr>
        <p:txBody>
          <a:bodyPr/>
          <a:lstStyle/>
          <a:p>
            <a:r>
              <a:rPr lang="en-US" sz="4000" dirty="0">
                <a:solidFill>
                  <a:srgbClr val="0070C0"/>
                </a:solidFill>
              </a:rPr>
              <a:t>Results of analyzing line (1)</a:t>
            </a:r>
            <a:endParaRPr lang="ar-SA" sz="4000" dirty="0">
              <a:solidFill>
                <a:srgbClr val="0070C0"/>
              </a:solidFill>
            </a:endParaRPr>
          </a:p>
        </p:txBody>
      </p:sp>
      <p:pic>
        <p:nvPicPr>
          <p:cNvPr id="5" name="عنصر نائب للمحتوى 4">
            <a:extLst>
              <a:ext uri="{FF2B5EF4-FFF2-40B4-BE49-F238E27FC236}">
                <a16:creationId xmlns:a16="http://schemas.microsoft.com/office/drawing/2014/main" id="{282BFB9E-666D-4880-8BE8-BB158F77787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6110" y="1993644"/>
            <a:ext cx="4639321" cy="4195762"/>
          </a:xfrm>
        </p:spPr>
      </p:pic>
      <p:pic>
        <p:nvPicPr>
          <p:cNvPr id="7" name="صورة 6">
            <a:extLst>
              <a:ext uri="{FF2B5EF4-FFF2-40B4-BE49-F238E27FC236}">
                <a16:creationId xmlns:a16="http://schemas.microsoft.com/office/drawing/2014/main" id="{DD78FC96-5129-4451-BAD3-FE5E29358B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9384" y="1993645"/>
            <a:ext cx="4639322" cy="4195762"/>
          </a:xfrm>
          <a:prstGeom prst="rect">
            <a:avLst/>
          </a:prstGeom>
        </p:spPr>
      </p:pic>
    </p:spTree>
    <p:extLst>
      <p:ext uri="{BB962C8B-B14F-4D97-AF65-F5344CB8AC3E}">
        <p14:creationId xmlns:p14="http://schemas.microsoft.com/office/powerpoint/2010/main" val="1951480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6E5F98F-79A0-448A-B67B-0AE18EEFE12F}"/>
              </a:ext>
            </a:extLst>
          </p:cNvPr>
          <p:cNvSpPr>
            <a:spLocks noGrp="1"/>
          </p:cNvSpPr>
          <p:nvPr>
            <p:ph type="title"/>
          </p:nvPr>
        </p:nvSpPr>
        <p:spPr>
          <a:xfrm>
            <a:off x="838200" y="681037"/>
            <a:ext cx="10515600" cy="1239203"/>
          </a:xfrm>
          <a:effectLst>
            <a:innerShdw blurRad="63500" dist="50800" dir="16200000">
              <a:prstClr val="black">
                <a:alpha val="50000"/>
              </a:prstClr>
            </a:innerShdw>
          </a:effectLst>
        </p:spPr>
        <p:style>
          <a:lnRef idx="1">
            <a:schemeClr val="dk1"/>
          </a:lnRef>
          <a:fillRef idx="3">
            <a:schemeClr val="dk1"/>
          </a:fillRef>
          <a:effectRef idx="2">
            <a:schemeClr val="dk1"/>
          </a:effectRef>
          <a:fontRef idx="minor">
            <a:schemeClr val="lt1"/>
          </a:fontRef>
        </p:style>
        <p:txBody>
          <a:bodyPr>
            <a:normAutofit fontScale="90000"/>
          </a:bodyPr>
          <a:lstStyle/>
          <a:p>
            <a:pPr algn="l"/>
            <a:r>
              <a:rPr lang="en-US" sz="60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Abstract:</a:t>
            </a:r>
            <a:br>
              <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ar-SA" dirty="0"/>
          </a:p>
        </p:txBody>
      </p:sp>
      <p:sp>
        <p:nvSpPr>
          <p:cNvPr id="3" name="عنصر نائب للمحتوى 2">
            <a:extLst>
              <a:ext uri="{FF2B5EF4-FFF2-40B4-BE49-F238E27FC236}">
                <a16:creationId xmlns:a16="http://schemas.microsoft.com/office/drawing/2014/main" id="{1B134D76-116E-4C4D-ACAD-AB04431D567E}"/>
              </a:ext>
            </a:extLst>
          </p:cNvPr>
          <p:cNvSpPr>
            <a:spLocks noGrp="1"/>
          </p:cNvSpPr>
          <p:nvPr>
            <p:ph idx="1"/>
          </p:nvPr>
        </p:nvSpPr>
        <p:spPr>
          <a:xfrm>
            <a:off x="838200" y="2024743"/>
            <a:ext cx="10515600" cy="4152220"/>
          </a:xfrm>
        </p:spPr>
        <p:txBody>
          <a:bodyPr>
            <a:normAutofit/>
          </a:bodyPr>
          <a:lstStyle/>
          <a:p>
            <a:pPr algn="ctr"/>
            <a:r>
              <a:rPr lang="en-US" sz="1800" i="1" dirty="0">
                <a:effectLst/>
                <a:latin typeface="Calibri" panose="020F0502020204030204" pitchFamily="34" charset="0"/>
                <a:ea typeface="Calibri" panose="020F0502020204030204" pitchFamily="34" charset="0"/>
                <a:cs typeface="Calibri" panose="020F0502020204030204" pitchFamily="34" charset="0"/>
              </a:rPr>
              <a:t>Electricity and power grids are very important elements in our world, it's not just about having lights or cocking or to have interest in our free time, electricity is very substantial resource especially in providing public security, safety and health and making possible everything from emergency response to medical care in hospitals, so it's very important to have a perfect electrical network without any problems or faults.</a:t>
            </a:r>
          </a:p>
          <a:p>
            <a:pPr algn="ctr"/>
            <a:endParaRPr lang="en-US" sz="1800" i="1" dirty="0">
              <a:effectLst/>
              <a:latin typeface="Calibri" panose="020F0502020204030204" pitchFamily="34" charset="0"/>
              <a:ea typeface="Calibri" panose="020F0502020204030204" pitchFamily="34" charset="0"/>
              <a:cs typeface="Calibri" panose="020F0502020204030204" pitchFamily="34" charset="0"/>
            </a:endParaRPr>
          </a:p>
          <a:p>
            <a:pPr marL="0" marR="0" algn="ctr">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Our project is about studying the electrical network of Tulkarem city and analyzing the problems related with the parameters of power system such as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"current, voltage, power factor …… etc.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After that we will analysis the single line network on ETAP program to discover the problems and faults in the network.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The main purpose of this project is to create some practical solutions for the problems we have forced in the network.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lvl="8" algn="l"/>
            <a:endParaRPr lang="en-US" sz="1200" i="1" dirty="0">
              <a:effectLst/>
              <a:latin typeface="Calibri" panose="020F0502020204030204" pitchFamily="34" charset="0"/>
              <a:ea typeface="Calibri" panose="020F0502020204030204" pitchFamily="34" charset="0"/>
              <a:cs typeface="Calibri" panose="020F0502020204030204" pitchFamily="34" charset="0"/>
            </a:endParaRPr>
          </a:p>
          <a:p>
            <a:pPr algn="l"/>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sz="1800" dirty="0"/>
          </a:p>
        </p:txBody>
      </p:sp>
    </p:spTree>
    <p:extLst>
      <p:ext uri="{BB962C8B-B14F-4D97-AF65-F5344CB8AC3E}">
        <p14:creationId xmlns:p14="http://schemas.microsoft.com/office/powerpoint/2010/main" val="6395607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63BE1DB-36CE-4364-ADCD-768AB76C77FB}"/>
              </a:ext>
            </a:extLst>
          </p:cNvPr>
          <p:cNvSpPr>
            <a:spLocks noGrp="1"/>
          </p:cNvSpPr>
          <p:nvPr>
            <p:ph type="title"/>
          </p:nvPr>
        </p:nvSpPr>
        <p:spPr>
          <a:blipFill>
            <a:blip r:embed="rId2"/>
            <a:tile tx="0" ty="0" sx="100000" sy="100000" flip="none" algn="tl"/>
          </a:blipFill>
        </p:spPr>
        <p:txBody>
          <a:bodyPr/>
          <a:lstStyle/>
          <a:p>
            <a:r>
              <a:rPr lang="en-US" sz="4400" dirty="0">
                <a:solidFill>
                  <a:srgbClr val="0070C0"/>
                </a:solidFill>
              </a:rPr>
              <a:t>Results of analyzing line (1)</a:t>
            </a:r>
            <a:endParaRPr lang="ar-SA" dirty="0"/>
          </a:p>
        </p:txBody>
      </p:sp>
      <p:pic>
        <p:nvPicPr>
          <p:cNvPr id="7" name="عنصر نائب للمحتوى 6">
            <a:extLst>
              <a:ext uri="{FF2B5EF4-FFF2-40B4-BE49-F238E27FC236}">
                <a16:creationId xmlns:a16="http://schemas.microsoft.com/office/drawing/2014/main" id="{7B46E010-350C-458E-B111-4A4B19E039D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54515" y="2037890"/>
            <a:ext cx="5950856" cy="4195762"/>
          </a:xfrm>
        </p:spPr>
      </p:pic>
    </p:spTree>
    <p:extLst>
      <p:ext uri="{BB962C8B-B14F-4D97-AF65-F5344CB8AC3E}">
        <p14:creationId xmlns:p14="http://schemas.microsoft.com/office/powerpoint/2010/main" val="78988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312FBCB-5D3B-48D4-9EA3-A6A98B2828D5}"/>
              </a:ext>
            </a:extLst>
          </p:cNvPr>
          <p:cNvSpPr>
            <a:spLocks noGrp="1"/>
          </p:cNvSpPr>
          <p:nvPr>
            <p:ph type="title"/>
          </p:nvPr>
        </p:nvSpPr>
        <p:spPr>
          <a:xfrm>
            <a:off x="646111" y="452718"/>
            <a:ext cx="9404723" cy="722939"/>
          </a:xfrm>
          <a:blipFill>
            <a:blip r:embed="rId2"/>
            <a:tile tx="0" ty="0" sx="100000" sy="100000" flip="none" algn="tl"/>
          </a:blipFill>
        </p:spPr>
        <p:txBody>
          <a:bodyPr/>
          <a:lstStyle/>
          <a:p>
            <a:r>
              <a:rPr lang="en-US" sz="4000" dirty="0">
                <a:solidFill>
                  <a:srgbClr val="0070C0"/>
                </a:solidFill>
              </a:rPr>
              <a:t>Results of analyzing line (1)</a:t>
            </a:r>
            <a:endParaRPr lang="ar-SA" dirty="0"/>
          </a:p>
        </p:txBody>
      </p:sp>
      <p:sp>
        <p:nvSpPr>
          <p:cNvPr id="3" name="عنصر نائب للمحتوى 2">
            <a:extLst>
              <a:ext uri="{FF2B5EF4-FFF2-40B4-BE49-F238E27FC236}">
                <a16:creationId xmlns:a16="http://schemas.microsoft.com/office/drawing/2014/main" id="{DC4F3621-6F94-4ACE-BD85-59D707BCA505}"/>
              </a:ext>
            </a:extLst>
          </p:cNvPr>
          <p:cNvSpPr>
            <a:spLocks noGrp="1"/>
          </p:cNvSpPr>
          <p:nvPr>
            <p:ph idx="1"/>
          </p:nvPr>
        </p:nvSpPr>
        <p:spPr>
          <a:xfrm>
            <a:off x="645132" y="1175658"/>
            <a:ext cx="9404722" cy="5072742"/>
          </a:xfrm>
        </p:spPr>
        <p:txBody>
          <a:bodyPr/>
          <a:lstStyle/>
          <a:p>
            <a:pPr marL="0" marR="76200" algn="l">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after analyzing the first line we find that the source rated power is equal to</a:t>
            </a:r>
            <a:r>
              <a:rPr lang="en-US" sz="1800" dirty="0">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17.507 MW</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and this value is </a:t>
            </a:r>
            <a:r>
              <a:rPr lang="en-US" sz="1800" dirty="0">
                <a:ln>
                  <a:noFill/>
                </a:ln>
                <a:solidFill>
                  <a:srgbClr val="5B9BD5"/>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not acceptable </a:t>
            </a:r>
            <a:r>
              <a:rPr lang="en-US" sz="1800" dirty="0">
                <a:effectLst/>
                <a:latin typeface="Calibri" panose="020F0502020204030204" pitchFamily="34" charset="0"/>
                <a:ea typeface="Calibri" panose="020F0502020204030204" pitchFamily="34" charset="0"/>
                <a:cs typeface="Calibri" panose="020F0502020204030204" pitchFamily="34" charset="0"/>
              </a:rPr>
              <a:t>for this network.</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7620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From the above table we can see the value of real power for the swing bus (source)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17.507 MW</a:t>
            </a:r>
            <a:r>
              <a:rPr lang="en-US" sz="1800" i="1" dirty="0">
                <a:effectLst/>
                <a:latin typeface="Calibri" panose="020F0502020204030204" pitchFamily="34" charset="0"/>
                <a:ea typeface="Calibri" panose="020F0502020204030204" pitchFamily="34" charset="0"/>
                <a:cs typeface="Calibri" panose="020F0502020204030204" pitchFamily="34" charset="0"/>
              </a:rPr>
              <a:t> which is more, this is the real power that consuming by the first network and the reactive power for this network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5.184 MVAr.</a:t>
            </a:r>
            <a:endParaRPr lang="en-US" sz="1800" dirty="0">
              <a:solidFill>
                <a:srgbClr val="4472C4"/>
              </a:solidFill>
              <a:latin typeface="Calibri" panose="020F0502020204030204" pitchFamily="34" charset="0"/>
              <a:ea typeface="Calibri" panose="020F0502020204030204" pitchFamily="34" charset="0"/>
              <a:cs typeface="Arial" panose="020B0604020202020204" pitchFamily="34" charset="0"/>
            </a:endParaRPr>
          </a:p>
          <a:p>
            <a:pPr marL="0" marR="7620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We note that the apparent power of the network which is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18.259 MVA</a:t>
            </a:r>
            <a:r>
              <a:rPr lang="en-US" sz="1800" i="1" dirty="0">
                <a:effectLst/>
                <a:latin typeface="Calibri" panose="020F0502020204030204" pitchFamily="34" charset="0"/>
                <a:ea typeface="Calibri" panose="020F0502020204030204" pitchFamily="34" charset="0"/>
                <a:cs typeface="Calibri" panose="020F0502020204030204" pitchFamily="34" charset="0"/>
              </a:rPr>
              <a:t> and this value unacceptable.</a:t>
            </a:r>
            <a:r>
              <a:rPr lang="en-US" sz="1800" dirty="0">
                <a:latin typeface="Calibri" panose="020F0502020204030204" pitchFamily="34" charset="0"/>
                <a:ea typeface="Calibri" panose="020F0502020204030204" pitchFamily="34" charset="0"/>
                <a:cs typeface="Arial" panose="020B0604020202020204" pitchFamily="34" charset="0"/>
              </a:rPr>
              <a:t> </a:t>
            </a:r>
            <a:r>
              <a:rPr lang="en-US" sz="1800" i="1" dirty="0">
                <a:effectLst/>
                <a:latin typeface="Calibri" panose="020F0502020204030204" pitchFamily="34" charset="0"/>
                <a:ea typeface="Calibri" panose="020F0502020204030204" pitchFamily="34" charset="0"/>
              </a:rPr>
              <a:t>Also, we note that the losses in the network for the real power is equal to </a:t>
            </a:r>
            <a:r>
              <a:rPr lang="en-US" sz="1800" i="1" dirty="0">
                <a:solidFill>
                  <a:srgbClr val="4472C4"/>
                </a:solidFill>
                <a:effectLst/>
                <a:latin typeface="Calibri" panose="020F0502020204030204" pitchFamily="34" charset="0"/>
                <a:ea typeface="Calibri" panose="020F0502020204030204" pitchFamily="34" charset="0"/>
              </a:rPr>
              <a:t>0.662 MW </a:t>
            </a:r>
            <a:r>
              <a:rPr lang="en-US" sz="1800" i="1" dirty="0">
                <a:effectLst/>
                <a:latin typeface="Calibri" panose="020F0502020204030204" pitchFamily="34" charset="0"/>
                <a:ea typeface="Calibri" panose="020F0502020204030204" pitchFamily="34" charset="0"/>
              </a:rPr>
              <a:t>and for reactive power is equal to </a:t>
            </a:r>
            <a:r>
              <a:rPr lang="en-US" sz="1800" i="1" dirty="0">
                <a:solidFill>
                  <a:srgbClr val="4472C4"/>
                </a:solidFill>
                <a:effectLst/>
                <a:latin typeface="Calibri" panose="020F0502020204030204" pitchFamily="34" charset="0"/>
                <a:ea typeface="Calibri" panose="020F0502020204030204" pitchFamily="34" charset="0"/>
              </a:rPr>
              <a:t>0.475 MVAr</a:t>
            </a:r>
            <a:r>
              <a:rPr lang="en-US" sz="1800" i="1" dirty="0">
                <a:effectLs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p:pic>
        <p:nvPicPr>
          <p:cNvPr id="5" name="صورة 4">
            <a:extLst>
              <a:ext uri="{FF2B5EF4-FFF2-40B4-BE49-F238E27FC236}">
                <a16:creationId xmlns:a16="http://schemas.microsoft.com/office/drawing/2014/main" id="{9CB0F544-8BC3-4C05-97EA-312B9F4C4212}"/>
              </a:ext>
            </a:extLst>
          </p:cNvPr>
          <p:cNvPicPr/>
          <p:nvPr/>
        </p:nvPicPr>
        <p:blipFill>
          <a:blip r:embed="rId3">
            <a:extLst>
              <a:ext uri="{28A0092B-C50C-407E-A947-70E740481C1C}">
                <a14:useLocalDpi xmlns:a14="http://schemas.microsoft.com/office/drawing/2010/main" val="0"/>
              </a:ext>
            </a:extLst>
          </a:blip>
          <a:stretch>
            <a:fillRect/>
          </a:stretch>
        </p:blipFill>
        <p:spPr>
          <a:xfrm>
            <a:off x="5326743" y="3490686"/>
            <a:ext cx="6220124" cy="3241675"/>
          </a:xfrm>
          <a:prstGeom prst="rect">
            <a:avLst/>
          </a:prstGeom>
        </p:spPr>
      </p:pic>
    </p:spTree>
    <p:extLst>
      <p:ext uri="{BB962C8B-B14F-4D97-AF65-F5344CB8AC3E}">
        <p14:creationId xmlns:p14="http://schemas.microsoft.com/office/powerpoint/2010/main" val="3241092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2D9329-B11E-421E-B3C9-01082D562285}"/>
              </a:ext>
            </a:extLst>
          </p:cNvPr>
          <p:cNvSpPr>
            <a:spLocks noGrp="1"/>
          </p:cNvSpPr>
          <p:nvPr>
            <p:ph type="title"/>
          </p:nvPr>
        </p:nvSpPr>
        <p:spPr>
          <a:blipFill>
            <a:blip r:embed="rId2"/>
            <a:tile tx="0" ty="0" sx="100000" sy="100000" flip="none" algn="tl"/>
          </a:blipFill>
        </p:spPr>
        <p:txBody>
          <a:bodyPr/>
          <a:lstStyle/>
          <a:p>
            <a:r>
              <a:rPr lang="en-US" sz="44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Analyzing line (2) of Tulkarem network</a:t>
            </a:r>
            <a:endParaRPr lang="ar-SA" dirty="0"/>
          </a:p>
        </p:txBody>
      </p:sp>
      <p:sp>
        <p:nvSpPr>
          <p:cNvPr id="3" name="عنصر نائب للمحتوى 2">
            <a:extLst>
              <a:ext uri="{FF2B5EF4-FFF2-40B4-BE49-F238E27FC236}">
                <a16:creationId xmlns:a16="http://schemas.microsoft.com/office/drawing/2014/main" id="{D8A95F43-B7B8-4803-BDEF-37AB8F7EF1BF}"/>
              </a:ext>
            </a:extLst>
          </p:cNvPr>
          <p:cNvSpPr>
            <a:spLocks noGrp="1"/>
          </p:cNvSpPr>
          <p:nvPr>
            <p:ph idx="1"/>
          </p:nvPr>
        </p:nvSpPr>
        <p:spPr/>
        <p:txBody>
          <a:bodyPr/>
          <a:lstStyle/>
          <a:p>
            <a:pPr algn="l"/>
            <a:r>
              <a:rPr lang="en-US" sz="1800" i="1" dirty="0">
                <a:effectLst/>
                <a:latin typeface="Calibri" panose="020F0502020204030204" pitchFamily="34" charset="0"/>
                <a:ea typeface="Calibri" panose="020F0502020204030204" pitchFamily="34" charset="0"/>
              </a:rPr>
              <a:t>The capacity of the second one is 16MVA (rated) and the rated voltage is 22KV, and it contains 58 transformers with different rating power depending on the region, and here is the figure that shows the line 2</a:t>
            </a:r>
          </a:p>
          <a:p>
            <a:pPr algn="l"/>
            <a:endParaRPr lang="ar-SA" dirty="0"/>
          </a:p>
        </p:txBody>
      </p:sp>
      <p:pic>
        <p:nvPicPr>
          <p:cNvPr id="4" name="صورة 3">
            <a:extLst>
              <a:ext uri="{FF2B5EF4-FFF2-40B4-BE49-F238E27FC236}">
                <a16:creationId xmlns:a16="http://schemas.microsoft.com/office/drawing/2014/main" id="{1C8F8033-061E-4077-B485-68A5F5009703}"/>
              </a:ext>
            </a:extLst>
          </p:cNvPr>
          <p:cNvPicPr/>
          <p:nvPr/>
        </p:nvPicPr>
        <p:blipFill>
          <a:blip r:embed="rId3">
            <a:extLst>
              <a:ext uri="{28A0092B-C50C-407E-A947-70E740481C1C}">
                <a14:useLocalDpi xmlns:a14="http://schemas.microsoft.com/office/drawing/2010/main" val="0"/>
              </a:ext>
            </a:extLst>
          </a:blip>
          <a:stretch>
            <a:fillRect/>
          </a:stretch>
        </p:blipFill>
        <p:spPr>
          <a:xfrm>
            <a:off x="2409371" y="2926449"/>
            <a:ext cx="6836229" cy="3521619"/>
          </a:xfrm>
          <a:prstGeom prst="rect">
            <a:avLst/>
          </a:prstGeom>
        </p:spPr>
      </p:pic>
    </p:spTree>
    <p:extLst>
      <p:ext uri="{BB962C8B-B14F-4D97-AF65-F5344CB8AC3E}">
        <p14:creationId xmlns:p14="http://schemas.microsoft.com/office/powerpoint/2010/main" val="1948660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4C56EA2-A42C-441C-AB03-A17C2EED97CE}"/>
              </a:ext>
            </a:extLst>
          </p:cNvPr>
          <p:cNvSpPr>
            <a:spLocks noGrp="1"/>
          </p:cNvSpPr>
          <p:nvPr>
            <p:ph type="title"/>
          </p:nvPr>
        </p:nvSpPr>
        <p:spPr>
          <a:blipFill>
            <a:blip r:embed="rId2"/>
            <a:tile tx="0" ty="0" sx="100000" sy="100000" flip="none" algn="tl"/>
          </a:blipFill>
        </p:spPr>
        <p:txBody>
          <a:bodyPr/>
          <a:lstStyle/>
          <a:p>
            <a:r>
              <a:rPr lang="en-US" sz="4400" dirty="0">
                <a:solidFill>
                  <a:srgbClr val="0070C0"/>
                </a:solidFill>
              </a:rPr>
              <a:t>Results of analyzing line (2)</a:t>
            </a:r>
            <a:endParaRPr lang="ar-SA" dirty="0"/>
          </a:p>
        </p:txBody>
      </p:sp>
      <p:pic>
        <p:nvPicPr>
          <p:cNvPr id="5" name="عنصر نائب للمحتوى 4">
            <a:extLst>
              <a:ext uri="{FF2B5EF4-FFF2-40B4-BE49-F238E27FC236}">
                <a16:creationId xmlns:a16="http://schemas.microsoft.com/office/drawing/2014/main" id="{E82DA3BE-8636-43B2-95DE-743FD541B53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6110" y="2038123"/>
            <a:ext cx="4651603" cy="4195762"/>
          </a:xfrm>
        </p:spPr>
      </p:pic>
      <p:pic>
        <p:nvPicPr>
          <p:cNvPr id="7" name="صورة 6">
            <a:extLst>
              <a:ext uri="{FF2B5EF4-FFF2-40B4-BE49-F238E27FC236}">
                <a16:creationId xmlns:a16="http://schemas.microsoft.com/office/drawing/2014/main" id="{09A1D94B-45B4-4F42-B832-B2A5A8C329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3829" y="2038124"/>
            <a:ext cx="5181600" cy="4195762"/>
          </a:xfrm>
          <a:prstGeom prst="rect">
            <a:avLst/>
          </a:prstGeom>
        </p:spPr>
      </p:pic>
    </p:spTree>
    <p:extLst>
      <p:ext uri="{BB962C8B-B14F-4D97-AF65-F5344CB8AC3E}">
        <p14:creationId xmlns:p14="http://schemas.microsoft.com/office/powerpoint/2010/main" val="472153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3AE6A24-B7AE-401E-99CB-20E1D607224C}"/>
              </a:ext>
            </a:extLst>
          </p:cNvPr>
          <p:cNvSpPr>
            <a:spLocks noGrp="1"/>
          </p:cNvSpPr>
          <p:nvPr>
            <p:ph type="title"/>
          </p:nvPr>
        </p:nvSpPr>
        <p:spPr>
          <a:blipFill>
            <a:blip r:embed="rId2"/>
            <a:tile tx="0" ty="0" sx="100000" sy="100000" flip="none" algn="tl"/>
          </a:blipFill>
        </p:spPr>
        <p:txBody>
          <a:bodyPr/>
          <a:lstStyle/>
          <a:p>
            <a:r>
              <a:rPr lang="en-US" sz="4000" dirty="0">
                <a:solidFill>
                  <a:srgbClr val="0070C0"/>
                </a:solidFill>
              </a:rPr>
              <a:t>Results of analyzing line (2)</a:t>
            </a:r>
            <a:endParaRPr lang="ar-SA" dirty="0"/>
          </a:p>
        </p:txBody>
      </p:sp>
      <p:pic>
        <p:nvPicPr>
          <p:cNvPr id="5" name="عنصر نائب للمحتوى 4">
            <a:extLst>
              <a:ext uri="{FF2B5EF4-FFF2-40B4-BE49-F238E27FC236}">
                <a16:creationId xmlns:a16="http://schemas.microsoft.com/office/drawing/2014/main" id="{A70A33A2-E60A-4692-A9C6-6E4E29439B9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09784" y="2083530"/>
            <a:ext cx="4477375" cy="4163006"/>
          </a:xfrm>
        </p:spPr>
      </p:pic>
    </p:spTree>
    <p:extLst>
      <p:ext uri="{BB962C8B-B14F-4D97-AF65-F5344CB8AC3E}">
        <p14:creationId xmlns:p14="http://schemas.microsoft.com/office/powerpoint/2010/main" val="18912411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3C7370-6065-4913-A1FA-FB6AF5B9F8CA}"/>
              </a:ext>
            </a:extLst>
          </p:cNvPr>
          <p:cNvSpPr>
            <a:spLocks noGrp="1"/>
          </p:cNvSpPr>
          <p:nvPr>
            <p:ph type="title"/>
          </p:nvPr>
        </p:nvSpPr>
        <p:spPr>
          <a:xfrm>
            <a:off x="646111" y="452718"/>
            <a:ext cx="9404723" cy="722939"/>
          </a:xfrm>
          <a:blipFill>
            <a:blip r:embed="rId2"/>
            <a:tile tx="0" ty="0" sx="100000" sy="100000" flip="none" algn="tl"/>
          </a:blipFill>
        </p:spPr>
        <p:txBody>
          <a:bodyPr/>
          <a:lstStyle/>
          <a:p>
            <a:r>
              <a:rPr lang="en-US" sz="4400" dirty="0">
                <a:solidFill>
                  <a:srgbClr val="0070C0"/>
                </a:solidFill>
              </a:rPr>
              <a:t>Results of analyzing line (2)</a:t>
            </a:r>
            <a:endParaRPr lang="ar-SA" dirty="0"/>
          </a:p>
        </p:txBody>
      </p:sp>
      <p:sp>
        <p:nvSpPr>
          <p:cNvPr id="3" name="عنصر نائب للمحتوى 2">
            <a:extLst>
              <a:ext uri="{FF2B5EF4-FFF2-40B4-BE49-F238E27FC236}">
                <a16:creationId xmlns:a16="http://schemas.microsoft.com/office/drawing/2014/main" id="{9607139E-33FF-44CB-866F-B4928CC9AF30}"/>
              </a:ext>
            </a:extLst>
          </p:cNvPr>
          <p:cNvSpPr>
            <a:spLocks noGrp="1"/>
          </p:cNvSpPr>
          <p:nvPr>
            <p:ph idx="1"/>
          </p:nvPr>
        </p:nvSpPr>
        <p:spPr>
          <a:xfrm>
            <a:off x="645132" y="1175658"/>
            <a:ext cx="11038868" cy="5072742"/>
          </a:xfrm>
        </p:spPr>
        <p:txBody>
          <a:bodyPr/>
          <a:lstStyle/>
          <a:p>
            <a:pPr marL="0" marR="7620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The source rated power for the second network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15.148 MW</a:t>
            </a:r>
            <a:r>
              <a:rPr lang="en-US" sz="1800" i="1" dirty="0">
                <a:effectLst/>
                <a:latin typeface="Calibri" panose="020F0502020204030204" pitchFamily="34" charset="0"/>
                <a:ea typeface="Calibri" panose="020F0502020204030204" pitchFamily="34" charset="0"/>
                <a:cs typeface="Calibri" panose="020F0502020204030204" pitchFamily="34" charset="0"/>
              </a:rPr>
              <a:t> and this value of power is </a:t>
            </a:r>
            <a:r>
              <a:rPr lang="en-US" sz="1800" i="1" dirty="0">
                <a:ln>
                  <a:noFill/>
                </a:ln>
                <a:solidFill>
                  <a:srgbClr val="5B9BD5"/>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suitable and enough</a:t>
            </a:r>
            <a:r>
              <a:rPr lang="en-US" sz="1800" i="1" dirty="0">
                <a:effectLst/>
                <a:latin typeface="Calibri" panose="020F0502020204030204" pitchFamily="34" charset="0"/>
                <a:ea typeface="Calibri" panose="020F0502020204030204" pitchFamily="34" charset="0"/>
                <a:cs typeface="Calibri" panose="020F0502020204030204" pitchFamily="34" charset="0"/>
              </a:rPr>
              <a:t> for this network.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620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From the above tables we can see the value of real power for the swing bus (source) is equal to </a:t>
            </a:r>
            <a:r>
              <a:rPr lang="en-US" sz="1800" i="1" dirty="0">
                <a:ln>
                  <a:noFill/>
                </a:ln>
                <a:solidFill>
                  <a:srgbClr val="5B9BD5"/>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Calibri" panose="020F0502020204030204" pitchFamily="34" charset="0"/>
              </a:rPr>
              <a:t>15.148 MW</a:t>
            </a:r>
            <a:r>
              <a:rPr lang="en-US" sz="1800" i="1" dirty="0">
                <a:effectLst/>
                <a:latin typeface="Calibri" panose="020F0502020204030204" pitchFamily="34" charset="0"/>
                <a:ea typeface="Calibri" panose="020F0502020204030204" pitchFamily="34" charset="0"/>
                <a:cs typeface="Calibri" panose="020F0502020204030204" pitchFamily="34" charset="0"/>
              </a:rPr>
              <a:t>, this is the real power that consuming by the second network and the reactive power for this network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5.156 MVAr</a:t>
            </a:r>
            <a:r>
              <a:rPr lang="en-US" sz="1800" i="1" dirty="0">
                <a:effectLst/>
                <a:latin typeface="Calibri" panose="020F0502020204030204" pitchFamily="34" charset="0"/>
                <a:ea typeface="Calibri" panose="020F0502020204030204" pitchFamily="34" charset="0"/>
                <a:cs typeface="Calibri" panose="020F0502020204030204" pitchFamily="34" charset="0"/>
              </a:rPr>
              <a:t>.</a:t>
            </a:r>
            <a:r>
              <a:rPr lang="en-US" sz="1800" dirty="0">
                <a:latin typeface="Calibri" panose="020F0502020204030204" pitchFamily="34" charset="0"/>
                <a:ea typeface="Calibri" panose="020F0502020204030204" pitchFamily="34" charset="0"/>
                <a:cs typeface="Arial" panose="020B0604020202020204" pitchFamily="34" charset="0"/>
              </a:rPr>
              <a:t> </a:t>
            </a:r>
            <a:r>
              <a:rPr lang="en-US" sz="1800" i="1" dirty="0">
                <a:effectLst/>
                <a:latin typeface="Calibri" panose="020F0502020204030204" pitchFamily="34" charset="0"/>
                <a:ea typeface="Calibri" panose="020F0502020204030204" pitchFamily="34" charset="0"/>
                <a:cs typeface="Calibri" panose="020F0502020204030204" pitchFamily="34" charset="0"/>
              </a:rPr>
              <a:t>We note that the apparent power of the network which is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16.002 MVA</a:t>
            </a:r>
            <a:r>
              <a:rPr lang="en-US" sz="1800" i="1" dirty="0">
                <a:effectLst/>
                <a:latin typeface="Calibri" panose="020F0502020204030204" pitchFamily="34" charset="0"/>
                <a:ea typeface="Calibri" panose="020F0502020204030204" pitchFamily="34" charset="0"/>
                <a:cs typeface="Calibri" panose="020F0502020204030204" pitchFamily="34" charset="0"/>
              </a:rPr>
              <a:t> and this value does not make a problem for consuming power.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620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Also, we note that the losses in the network for the real power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0.457 MW</a:t>
            </a:r>
            <a:r>
              <a:rPr lang="en-US" sz="1800" i="1" dirty="0">
                <a:effectLst/>
                <a:latin typeface="Calibri" panose="020F0502020204030204" pitchFamily="34" charset="0"/>
                <a:ea typeface="Calibri" panose="020F0502020204030204" pitchFamily="34" charset="0"/>
                <a:cs typeface="Calibri" panose="020F0502020204030204" pitchFamily="34" charset="0"/>
              </a:rPr>
              <a:t> and for reactive power is equal to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0.623 MVAr</a:t>
            </a:r>
          </a:p>
          <a:p>
            <a:pPr marL="0" marR="76200" algn="l">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4" name="صورة 3">
            <a:extLst>
              <a:ext uri="{FF2B5EF4-FFF2-40B4-BE49-F238E27FC236}">
                <a16:creationId xmlns:a16="http://schemas.microsoft.com/office/drawing/2014/main" id="{28E8BEA9-4C1B-4583-B524-5BD2521EF3B1}"/>
              </a:ext>
            </a:extLst>
          </p:cNvPr>
          <p:cNvPicPr/>
          <p:nvPr/>
        </p:nvPicPr>
        <p:blipFill>
          <a:blip r:embed="rId3">
            <a:extLst>
              <a:ext uri="{28A0092B-C50C-407E-A947-70E740481C1C}">
                <a14:useLocalDpi xmlns:a14="http://schemas.microsoft.com/office/drawing/2010/main" val="0"/>
              </a:ext>
            </a:extLst>
          </a:blip>
          <a:stretch>
            <a:fillRect/>
          </a:stretch>
        </p:blipFill>
        <p:spPr>
          <a:xfrm>
            <a:off x="3004457" y="3541486"/>
            <a:ext cx="8055387" cy="3140478"/>
          </a:xfrm>
          <a:prstGeom prst="rect">
            <a:avLst/>
          </a:prstGeom>
        </p:spPr>
      </p:pic>
    </p:spTree>
    <p:extLst>
      <p:ext uri="{BB962C8B-B14F-4D97-AF65-F5344CB8AC3E}">
        <p14:creationId xmlns:p14="http://schemas.microsoft.com/office/powerpoint/2010/main" val="1887616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8E8A4EE-373B-4825-9699-E80F607E440B}"/>
              </a:ext>
            </a:extLst>
          </p:cNvPr>
          <p:cNvSpPr>
            <a:spLocks noGrp="1"/>
          </p:cNvSpPr>
          <p:nvPr>
            <p:ph type="title"/>
          </p:nvPr>
        </p:nvSpPr>
        <p:spPr>
          <a:xfrm>
            <a:off x="646111" y="452718"/>
            <a:ext cx="9404723" cy="722939"/>
          </a:xfrm>
          <a:blipFill>
            <a:blip r:embed="rId2"/>
            <a:tile tx="0" ty="0" sx="100000" sy="100000" flip="none" algn="tl"/>
          </a:blipFill>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problems in the network:</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5E7CFF06-1B9F-48C6-B8DE-0D89F0451B77}"/>
              </a:ext>
            </a:extLst>
          </p:cNvPr>
          <p:cNvSpPr>
            <a:spLocks noGrp="1"/>
          </p:cNvSpPr>
          <p:nvPr>
            <p:ph idx="1"/>
          </p:nvPr>
        </p:nvSpPr>
        <p:spPr>
          <a:xfrm>
            <a:off x="645132" y="1320800"/>
            <a:ext cx="10530868" cy="4927599"/>
          </a:xfrm>
        </p:spPr>
        <p:txBody>
          <a:bodyPr/>
          <a:lstStyle/>
          <a:p>
            <a:pPr marL="0" marR="0" algn="l">
              <a:lnSpc>
                <a:spcPct val="107000"/>
              </a:lnSpc>
              <a:spcBef>
                <a:spcPts val="0"/>
              </a:spcBef>
              <a:spcAft>
                <a:spcPts val="800"/>
              </a:spcAft>
            </a:pPr>
            <a:r>
              <a:rPr lang="en-US" sz="18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1. voltages</a:t>
            </a:r>
            <a:r>
              <a:rPr lang="en-US" sz="1800" i="1"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The voltage must be in the range:</a:t>
            </a:r>
            <a:r>
              <a:rPr lang="en-US" sz="1800" dirty="0">
                <a:latin typeface="Calibri" panose="020F0502020204030204" pitchFamily="34" charset="0"/>
                <a:ea typeface="Calibri" panose="020F0502020204030204" pitchFamily="34" charset="0"/>
                <a:cs typeface="Arial" panose="020B0604020202020204" pitchFamily="34" charset="0"/>
              </a:rPr>
              <a:t>      </a:t>
            </a:r>
            <a:r>
              <a:rPr lang="en-US" sz="1800" i="1" dirty="0">
                <a:effectLst/>
                <a:latin typeface="Calibri" panose="020F0502020204030204" pitchFamily="34" charset="0"/>
                <a:ea typeface="Calibri" panose="020F0502020204030204" pitchFamily="34" charset="0"/>
                <a:cs typeface="Calibri" panose="020F0502020204030204" pitchFamily="34" charset="0"/>
              </a:rPr>
              <a:t>0.95 V nominal &lt; V &lt; 1.05 V nominal.</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After we doing the analyzing for the networks on the ETAP program we see that the voltages in some buses are not located desired range.</a:t>
            </a:r>
          </a:p>
          <a:p>
            <a:pPr marL="0" algn="l">
              <a:lnSpc>
                <a:spcPct val="107000"/>
              </a:lnSpc>
              <a:spcBef>
                <a:spcPts val="0"/>
              </a:spcBef>
              <a:spcAft>
                <a:spcPts val="800"/>
              </a:spcAft>
            </a:pPr>
            <a:r>
              <a:rPr lang="en-US" sz="18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2.overloaded transformers</a:t>
            </a:r>
          </a:p>
          <a:p>
            <a:pPr marL="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There are three transformers in the first line -</a:t>
            </a:r>
            <a:r>
              <a:rPr lang="en-US" sz="1800" i="1" dirty="0">
                <a:solidFill>
                  <a:srgbClr val="4472C4"/>
                </a:solidFill>
                <a:effectLst/>
                <a:latin typeface="Calibri" panose="020F0502020204030204" pitchFamily="34" charset="0"/>
                <a:ea typeface="Calibri" panose="020F0502020204030204" pitchFamily="34" charset="0"/>
                <a:cs typeface="Calibri" panose="020F0502020204030204" pitchFamily="34" charset="0"/>
              </a:rPr>
              <a:t>AL-Dalhoum, French bakery, Mrabaet hanoun</a:t>
            </a:r>
            <a:r>
              <a:rPr lang="en-US" sz="1800" i="1" dirty="0">
                <a:effectLst/>
                <a:latin typeface="Calibri" panose="020F0502020204030204" pitchFamily="34" charset="0"/>
                <a:ea typeface="Calibri" panose="020F0502020204030204" pitchFamily="34" charset="0"/>
                <a:cs typeface="Calibri" panose="020F0502020204030204" pitchFamily="34" charset="0"/>
              </a:rPr>
              <a:t>- are connected to over load.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We have also one transformer- the museum- in the second line which connected to over load.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algn="l">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8819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C9C00AC-DEE2-485B-87E3-1C92CE6EE10D}"/>
              </a:ext>
            </a:extLst>
          </p:cNvPr>
          <p:cNvSpPr>
            <a:spLocks noGrp="1"/>
          </p:cNvSpPr>
          <p:nvPr>
            <p:ph type="title"/>
          </p:nvPr>
        </p:nvSpPr>
        <p:spPr>
          <a:xfrm>
            <a:off x="646111" y="452718"/>
            <a:ext cx="9404723" cy="766482"/>
          </a:xfrm>
          <a:blipFill>
            <a:blip r:embed="rId2"/>
            <a:tile tx="0" ty="0" sx="100000" sy="100000" flip="none" algn="tl"/>
          </a:blipFill>
        </p:spPr>
        <p:txBody>
          <a:bodyPr/>
          <a:lstStyle/>
          <a:p>
            <a:r>
              <a:rPr lang="en-US" sz="4000" i="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How to improve the network?</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61EDA363-FBBE-4389-ABFF-2A65C9413009}"/>
              </a:ext>
            </a:extLst>
          </p:cNvPr>
          <p:cNvSpPr>
            <a:spLocks noGrp="1"/>
          </p:cNvSpPr>
          <p:nvPr>
            <p:ph idx="1"/>
          </p:nvPr>
        </p:nvSpPr>
        <p:spPr>
          <a:xfrm>
            <a:off x="645131" y="1219200"/>
            <a:ext cx="10617955" cy="5029199"/>
          </a:xfrm>
        </p:spPr>
        <p:txBody>
          <a:bodyPr/>
          <a:lstStyle/>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There are different methods in order to improve the network to increase the voltages and reduce the losses. then the problems for the consumer will decrease and the cost of KWH will decrease.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cs typeface="Calibri" panose="020F0502020204030204" pitchFamily="34" charset="0"/>
              </a:rPr>
              <a:t>These methods are:</a:t>
            </a:r>
          </a:p>
          <a:p>
            <a:pPr marL="0" algn="l">
              <a:lnSpc>
                <a:spcPct val="107000"/>
              </a:lnSpc>
              <a:spcBef>
                <a:spcPts val="0"/>
              </a:spcBef>
              <a:spcAft>
                <a:spcPts val="800"/>
              </a:spcAft>
            </a:pPr>
            <a:r>
              <a:rPr lang="en-US" sz="1800" b="1" i="1" dirty="0">
                <a:latin typeface="Calibri" panose="020F0502020204030204" pitchFamily="34" charset="0"/>
                <a:ea typeface="Calibri" panose="020F0502020204030204" pitchFamily="34" charset="0"/>
                <a:cs typeface="Calibri" panose="020F0502020204030204" pitchFamily="34" charset="0"/>
              </a:rPr>
              <a:t>1. </a:t>
            </a:r>
            <a:r>
              <a:rPr lang="en-US" sz="1800" i="1" dirty="0">
                <a:effectLst/>
                <a:latin typeface="Calibri" panose="020F0502020204030204" pitchFamily="34" charset="0"/>
                <a:ea typeface="Calibri" panose="020F0502020204030204" pitchFamily="34" charset="0"/>
                <a:cs typeface="Calibri" panose="020F0502020204030204" pitchFamily="34" charset="0"/>
              </a:rPr>
              <a:t>Increasing the swing bus voltage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800" b="1" i="1" dirty="0">
                <a:effectLst/>
                <a:latin typeface="Calibri" panose="020F0502020204030204" pitchFamily="34" charset="0"/>
                <a:ea typeface="Calibri" panose="020F0502020204030204" pitchFamily="34" charset="0"/>
                <a:cs typeface="Calibri" panose="020F0502020204030204" pitchFamily="34" charset="0"/>
              </a:rPr>
              <a:t> 2. </a:t>
            </a:r>
            <a:r>
              <a:rPr lang="en-US" sz="1800" i="1" dirty="0">
                <a:effectLst/>
                <a:latin typeface="Calibri" panose="020F0502020204030204" pitchFamily="34" charset="0"/>
                <a:ea typeface="Calibri" panose="020F0502020204030204" pitchFamily="34" charset="0"/>
              </a:rPr>
              <a:t>Tap changing in the transformer</a:t>
            </a:r>
            <a:endParaRPr lang="en-US" sz="1800" b="1" i="1" dirty="0">
              <a:effectLst/>
              <a:latin typeface="Calibri" panose="020F0502020204030204" pitchFamily="34" charset="0"/>
              <a:ea typeface="Calibri" panose="020F0502020204030204" pitchFamily="34" charset="0"/>
              <a:cs typeface="Calibri" panose="020F0502020204030204" pitchFamily="34" charset="0"/>
            </a:endParaRPr>
          </a:p>
          <a:p>
            <a:pPr marL="0" algn="l">
              <a:lnSpc>
                <a:spcPct val="107000"/>
              </a:lnSpc>
              <a:spcBef>
                <a:spcPts val="0"/>
              </a:spcBef>
              <a:spcAft>
                <a:spcPts val="800"/>
              </a:spcAft>
            </a:pPr>
            <a:r>
              <a:rPr lang="en-US" sz="1800" b="1" i="1" dirty="0">
                <a:latin typeface="Calibri" panose="020F0502020204030204" pitchFamily="34" charset="0"/>
                <a:ea typeface="Calibri" panose="020F0502020204030204" pitchFamily="34" charset="0"/>
                <a:cs typeface="Calibri" panose="020F0502020204030204" pitchFamily="34" charset="0"/>
              </a:rPr>
              <a:t>3. </a:t>
            </a:r>
            <a:r>
              <a:rPr lang="en-US" sz="1800" i="1" dirty="0">
                <a:effectLst/>
                <a:latin typeface="Calibri" panose="020F0502020204030204" pitchFamily="34" charset="0"/>
                <a:ea typeface="Calibri" panose="020F0502020204030204" pitchFamily="34" charset="0"/>
                <a:cs typeface="Calibri" panose="020F0502020204030204" pitchFamily="34" charset="0"/>
              </a:rPr>
              <a:t>Adding capacitors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endParaRPr lang="en-US" sz="1800" b="1" i="1" dirty="0">
              <a:latin typeface="Calibri" panose="020F0502020204030204" pitchFamily="34" charset="0"/>
              <a:ea typeface="Calibri" panose="020F0502020204030204" pitchFamily="34" charset="0"/>
              <a:cs typeface="Calibri" panose="020F0502020204030204" pitchFamily="34" charset="0"/>
            </a:endParaRPr>
          </a:p>
          <a:p>
            <a:pPr marL="0" marR="0" algn="l">
              <a:lnSpc>
                <a:spcPct val="107000"/>
              </a:lnSpc>
              <a:spcBef>
                <a:spcPts val="1200"/>
              </a:spcBef>
              <a:spcAft>
                <a:spcPts val="0"/>
              </a:spcAft>
            </a:pPr>
            <a:r>
              <a:rPr lang="en-US" sz="1800" b="1" i="1" kern="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Overloaded Transformers Problem</a:t>
            </a:r>
            <a:endPar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algn="l">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After the improvement of the network in the maximum case there is the problem of the overloaded transformers. This problem must be solved by changing transformers where the transformers which are small and the load on them large must be changed with large highly loaded transformer. this will need to buy new transformers.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p:spTree>
    <p:extLst>
      <p:ext uri="{BB962C8B-B14F-4D97-AF65-F5344CB8AC3E}">
        <p14:creationId xmlns:p14="http://schemas.microsoft.com/office/powerpoint/2010/main" val="4345113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E9E9A23-57F8-40A8-9090-FBBD6E9037BC}"/>
              </a:ext>
            </a:extLst>
          </p:cNvPr>
          <p:cNvSpPr>
            <a:spLocks noGrp="1"/>
          </p:cNvSpPr>
          <p:nvPr>
            <p:ph type="title"/>
          </p:nvPr>
        </p:nvSpPr>
        <p:spPr>
          <a:xfrm>
            <a:off x="646111" y="452718"/>
            <a:ext cx="9404723" cy="780996"/>
          </a:xfrm>
          <a:blipFill>
            <a:blip r:embed="rId2"/>
            <a:tile tx="0" ty="0" sx="100000" sy="100000" flip="none" algn="tl"/>
          </a:blipFill>
        </p:spPr>
        <p:txBody>
          <a:bodyPr/>
          <a:lstStyle/>
          <a:p>
            <a:r>
              <a:rPr lang="en-US" sz="40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solutions for the network</a:t>
            </a:r>
            <a:endParaRPr lang="ar-SA" sz="4000" dirty="0"/>
          </a:p>
        </p:txBody>
      </p:sp>
      <p:sp>
        <p:nvSpPr>
          <p:cNvPr id="3" name="عنصر نائب للمحتوى 2">
            <a:extLst>
              <a:ext uri="{FF2B5EF4-FFF2-40B4-BE49-F238E27FC236}">
                <a16:creationId xmlns:a16="http://schemas.microsoft.com/office/drawing/2014/main" id="{04FEBD8E-F898-40EB-8B2D-09E597AD8015}"/>
              </a:ext>
            </a:extLst>
          </p:cNvPr>
          <p:cNvSpPr>
            <a:spLocks noGrp="1"/>
          </p:cNvSpPr>
          <p:nvPr>
            <p:ph idx="1"/>
          </p:nvPr>
        </p:nvSpPr>
        <p:spPr>
          <a:xfrm>
            <a:off x="645131" y="1335314"/>
            <a:ext cx="10356697" cy="4913085"/>
          </a:xfrm>
        </p:spPr>
        <p:txBody>
          <a:bodyPr/>
          <a:lstStyle/>
          <a:p>
            <a:pPr algn="l"/>
            <a:r>
              <a:rPr lang="en-US" dirty="0"/>
              <a:t>1. </a:t>
            </a:r>
            <a:r>
              <a:rPr lang="en-US" sz="18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Rationalization of energy consumption </a:t>
            </a:r>
            <a:endParaRPr lang="en-US" sz="1800" i="1" dirty="0">
              <a:ln>
                <a:noFill/>
              </a:ln>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endParaRPr>
          </a:p>
          <a:p>
            <a:pPr algn="l"/>
            <a:r>
              <a:rPr lang="en-US" sz="1800" i="1" dirty="0">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rPr>
              <a:t>2 . </a:t>
            </a:r>
            <a:r>
              <a:rPr lang="en-US" sz="18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Diesel Electric Stations</a:t>
            </a:r>
          </a:p>
          <a:p>
            <a:pPr algn="l"/>
            <a:endPar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endParaRPr>
          </a:p>
          <a:p>
            <a:pPr algn="l"/>
            <a:endPar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endParaRPr>
          </a:p>
          <a:p>
            <a:pPr algn="l"/>
            <a:endPar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endParaRPr>
          </a:p>
          <a:p>
            <a:pPr algn="l"/>
            <a:endPar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endParaRPr>
          </a:p>
          <a:p>
            <a:pPr algn="l"/>
            <a:endPar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endParaRPr>
          </a:p>
          <a:p>
            <a:pPr algn="l"/>
            <a:r>
              <a:rPr lang="en-US" sz="1800" i="1" dirty="0">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rPr>
              <a:t>3.</a:t>
            </a:r>
            <a:r>
              <a:rPr lang="en-US" sz="1800" i="1" dirty="0">
                <a:solidFill>
                  <a:srgbClr val="5B9BD5"/>
                </a:solidFill>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rPr>
              <a:t> </a:t>
            </a:r>
            <a:r>
              <a:rPr lang="en-US" sz="1800" i="1" dirty="0">
                <a:ln>
                  <a:noFill/>
                </a:ln>
                <a:solidFill>
                  <a:srgbClr val="5B9BD5"/>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Solar system</a:t>
            </a:r>
            <a:r>
              <a:rPr lang="en-US" sz="1800" i="1" dirty="0">
                <a:effectLst>
                  <a:outerShdw blurRad="38100" dist="25400" dir="5400000" algn="ctr">
                    <a:srgbClr val="6E747A">
                      <a:alpha val="43000"/>
                    </a:srgbClr>
                  </a:outerShdw>
                </a:effectLst>
                <a:latin typeface="Times New Roman" panose="02020603050405020304" pitchFamily="18" charset="0"/>
                <a:cs typeface="Arial" panose="020B0604020202020204" pitchFamily="34" charset="0"/>
              </a:rPr>
              <a:t> </a:t>
            </a:r>
            <a:endParaRPr lang="ar-SA" dirty="0"/>
          </a:p>
        </p:txBody>
      </p:sp>
      <p:pic>
        <p:nvPicPr>
          <p:cNvPr id="4" name="Picture 20" descr="New diesel engines to keep northern radar stations up and running">
            <a:extLst>
              <a:ext uri="{FF2B5EF4-FFF2-40B4-BE49-F238E27FC236}">
                <a16:creationId xmlns:a16="http://schemas.microsoft.com/office/drawing/2014/main" id="{98C03A9E-8125-4879-8576-ACE3281859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90172" y="2212930"/>
            <a:ext cx="4905375" cy="1778500"/>
          </a:xfrm>
          <a:prstGeom prst="rect">
            <a:avLst/>
          </a:prstGeom>
          <a:noFill/>
          <a:ln>
            <a:noFill/>
          </a:ln>
        </p:spPr>
      </p:pic>
      <p:pic>
        <p:nvPicPr>
          <p:cNvPr id="5" name="Picture 21" descr="Uzbekistan completes selection of investors for the construction of the  first solar station">
            <a:extLst>
              <a:ext uri="{FF2B5EF4-FFF2-40B4-BE49-F238E27FC236}">
                <a16:creationId xmlns:a16="http://schemas.microsoft.com/office/drawing/2014/main" id="{309322CB-3462-42C8-99F5-1413D103A84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227349" y="4571499"/>
            <a:ext cx="4596130" cy="2003472"/>
          </a:xfrm>
          <a:prstGeom prst="rect">
            <a:avLst/>
          </a:prstGeom>
          <a:noFill/>
          <a:ln>
            <a:noFill/>
          </a:ln>
        </p:spPr>
      </p:pic>
    </p:spTree>
    <p:extLst>
      <p:ext uri="{BB962C8B-B14F-4D97-AF65-F5344CB8AC3E}">
        <p14:creationId xmlns:p14="http://schemas.microsoft.com/office/powerpoint/2010/main" val="1206020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5A341E5-1E89-4910-A03C-0E0E27043C57}"/>
              </a:ext>
            </a:extLst>
          </p:cNvPr>
          <p:cNvSpPr>
            <a:spLocks noGrp="1"/>
          </p:cNvSpPr>
          <p:nvPr>
            <p:ph type="title"/>
          </p:nvPr>
        </p:nvSpPr>
        <p:spPr>
          <a:xfrm>
            <a:off x="646111" y="718456"/>
            <a:ext cx="9404723" cy="1134791"/>
          </a:xfrm>
          <a:blipFill>
            <a:blip r:embed="rId2"/>
            <a:tile tx="0" ty="0" sx="100000" sy="100000" flip="none" algn="tl"/>
          </a:blipFill>
          <a:effectLst>
            <a:innerShdw blurRad="63500" dist="50800" dir="8100000">
              <a:prstClr val="black">
                <a:alpha val="50000"/>
              </a:prstClr>
            </a:innerShdw>
          </a:effectLst>
        </p:spPr>
        <p:txBody>
          <a:bodyPr/>
          <a:lstStyle/>
          <a:p>
            <a:r>
              <a:rPr lang="en-US" sz="4000" b="1" u="sng"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Overview</a:t>
            </a:r>
            <a:br>
              <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ar-SA" dirty="0"/>
          </a:p>
        </p:txBody>
      </p:sp>
      <p:sp>
        <p:nvSpPr>
          <p:cNvPr id="3" name="عنصر نائب للمحتوى 2">
            <a:extLst>
              <a:ext uri="{FF2B5EF4-FFF2-40B4-BE49-F238E27FC236}">
                <a16:creationId xmlns:a16="http://schemas.microsoft.com/office/drawing/2014/main" id="{EB5368A8-1838-4E90-958D-3B09DA358682}"/>
              </a:ext>
            </a:extLst>
          </p:cNvPr>
          <p:cNvSpPr>
            <a:spLocks noGrp="1"/>
          </p:cNvSpPr>
          <p:nvPr>
            <p:ph idx="1"/>
          </p:nvPr>
        </p:nvSpPr>
        <p:spPr/>
        <p:txBody>
          <a:bodyPr/>
          <a:lstStyle/>
          <a:p>
            <a:pPr algn="l"/>
            <a:r>
              <a:rPr lang="en-US" sz="1800" i="1" dirty="0">
                <a:effectLst/>
                <a:latin typeface="Calibri" panose="020F0502020204030204" pitchFamily="34" charset="0"/>
                <a:ea typeface="Arial" panose="020B0604020202020204" pitchFamily="34" charset="0"/>
                <a:cs typeface="Calibri" panose="020F0502020204030204" pitchFamily="34" charset="0"/>
              </a:rPr>
              <a:t>The power system is complicated electrical networks used to supply, transmit, and use electrical energy. the networks supply s towns containing houses hospitals industrial region called CRID. the grid is containing generators that supply the power, the transmission system that carries the power from the generating center to the load center and the distribution system that feeds the power to the nearby home and industries. the majority of these system rely upon three-phase AC power –the standard for large-scale power transmission and distribution across the modern world. specialized power systems that do not always rely three-phase AC power are found in aircraft, electric rail systems, ocean linear and automobiles.</a:t>
            </a:r>
          </a:p>
          <a:p>
            <a:pPr algn="l"/>
            <a:endParaRPr lang="en-US" sz="1800" i="1" dirty="0">
              <a:effectLst/>
              <a:latin typeface="Calibri" panose="020F0502020204030204" pitchFamily="34" charset="0"/>
              <a:ea typeface="Arial" panose="020B0604020202020204" pitchFamily="34" charset="0"/>
              <a:cs typeface="Calibri" panose="020F0502020204030204" pitchFamily="34" charset="0"/>
            </a:endParaRPr>
          </a:p>
          <a:p>
            <a:pPr algn="l"/>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3736154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bg2">
                <a:shade val="69000"/>
                <a:hueMod val="108000"/>
                <a:satMod val="164000"/>
                <a:lumMod val="74000"/>
              </a:schemeClr>
              <a:schemeClr val="bg2">
                <a:tint val="96000"/>
                <a:hueMod val="88000"/>
                <a:satMod val="140000"/>
                <a:lumMod val="132000"/>
              </a:schemeClr>
            </a:duotone>
            <a:lum/>
          </a:blip>
          <a:srcRect/>
          <a:stretch>
            <a:fillRect/>
          </a:stretch>
        </a:blip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69AD66D-5398-4A9B-BB6A-3F23FB30962B}"/>
              </a:ext>
            </a:extLst>
          </p:cNvPr>
          <p:cNvSpPr>
            <a:spLocks noGrp="1"/>
          </p:cNvSpPr>
          <p:nvPr>
            <p:ph type="title"/>
          </p:nvPr>
        </p:nvSpPr>
        <p:spPr>
          <a:blipFill>
            <a:blip r:embed="rId3"/>
            <a:tile tx="0" ty="0" sx="100000" sy="100000" flip="none" algn="tl"/>
          </a:blipFill>
          <a:effectLst>
            <a:glow rad="139700">
              <a:schemeClr val="tx1">
                <a:alpha val="40000"/>
              </a:schemeClr>
            </a:glow>
            <a:innerShdw blurRad="114300">
              <a:prstClr val="black"/>
            </a:innerShdw>
            <a:reflection blurRad="723900" stA="54000" endPos="0" dist="101600" dir="5400000" sy="-100000" algn="bl" rotWithShape="0"/>
          </a:effectLst>
        </p:spPr>
        <p:txBody>
          <a:bodyPr/>
          <a:lstStyle/>
          <a:p>
            <a:r>
              <a:rPr lang="en-US" sz="4000" b="1" u="sng" dirty="0">
                <a:solidFill>
                  <a:srgbClr val="0070C0"/>
                </a:solidFill>
                <a:effectLst>
                  <a:outerShdw blurRad="38100" dist="38100" dir="2700000" algn="tl">
                    <a:srgbClr val="000000">
                      <a:alpha val="43137"/>
                    </a:srgbClr>
                  </a:outerShdw>
                </a:effectLst>
                <a:latin typeface="Arial" panose="020B0604020202020204" pitchFamily="34" charset="0"/>
                <a:ea typeface="Arial" panose="020B0604020202020204" pitchFamily="34" charset="0"/>
                <a:cs typeface="Arial" panose="020B0604020202020204" pitchFamily="34" charset="0"/>
              </a:rPr>
              <a:t>Power flow study:</a:t>
            </a:r>
            <a:br>
              <a:rPr lang="en-US" sz="4000" u="sng" dirty="0">
                <a:solidFill>
                  <a:srgbClr val="0070C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rPr>
            </a:br>
            <a:endParaRPr lang="ar-SA" sz="4000" u="sng" dirty="0">
              <a:solidFill>
                <a:srgbClr val="0070C0"/>
              </a:solidFill>
              <a:effectLst>
                <a:outerShdw blurRad="38100" dist="38100" dir="2700000" algn="tl">
                  <a:srgbClr val="000000">
                    <a:alpha val="43137"/>
                  </a:srgbClr>
                </a:outerShdw>
              </a:effectLst>
            </a:endParaRPr>
          </a:p>
        </p:txBody>
      </p:sp>
      <p:sp>
        <p:nvSpPr>
          <p:cNvPr id="3" name="عنصر نائب للمحتوى 2">
            <a:extLst>
              <a:ext uri="{FF2B5EF4-FFF2-40B4-BE49-F238E27FC236}">
                <a16:creationId xmlns:a16="http://schemas.microsoft.com/office/drawing/2014/main" id="{48402B54-0E4A-4448-B6DE-28FDD9155FDF}"/>
              </a:ext>
            </a:extLst>
          </p:cNvPr>
          <p:cNvSpPr>
            <a:spLocks noGrp="1"/>
          </p:cNvSpPr>
          <p:nvPr>
            <p:ph idx="1"/>
          </p:nvPr>
        </p:nvSpPr>
        <p:spPr/>
        <p:txBody>
          <a:bodyPr>
            <a:normAutofit/>
          </a:bodyPr>
          <a:lstStyle/>
          <a:p>
            <a:pPr algn="l"/>
            <a:r>
              <a:rPr lang="en-US" sz="1800" dirty="0">
                <a:effectLst/>
                <a:latin typeface="Calibri" panose="020F0502020204030204" pitchFamily="34" charset="0"/>
                <a:ea typeface="Calibri" panose="020F0502020204030204" pitchFamily="34" charset="0"/>
                <a:cs typeface="Arial" panose="020B0604020202020204" pitchFamily="34" charset="0"/>
              </a:rPr>
              <a:t>In </a:t>
            </a:r>
            <a:r>
              <a:rPr lang="en-US" sz="1800" dirty="0">
                <a:effectLst/>
                <a:latin typeface="Calibri" panose="020F050202020403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power engineering, </a:t>
            </a:r>
            <a:r>
              <a:rPr lang="en-US" sz="1800" dirty="0">
                <a:effectLst/>
                <a:latin typeface="Calibri" panose="020F0502020204030204" pitchFamily="34" charset="0"/>
                <a:ea typeface="Calibri" panose="020F0502020204030204" pitchFamily="34" charset="0"/>
                <a:cs typeface="Arial" panose="020B0604020202020204" pitchFamily="34" charset="0"/>
              </a:rPr>
              <a:t>the power flow study (also known as load-flow study) is an important tool involving </a:t>
            </a:r>
            <a:r>
              <a:rPr lang="en-US" sz="1800" dirty="0">
                <a:effectLst/>
                <a:latin typeface="Calibri" panose="020F050202020403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numerical analysis </a:t>
            </a:r>
            <a:r>
              <a:rPr lang="en-US" sz="1800" dirty="0">
                <a:effectLst/>
                <a:latin typeface="Calibri" panose="020F0502020204030204" pitchFamily="34" charset="0"/>
                <a:ea typeface="Calibri" panose="020F0502020204030204" pitchFamily="34" charset="0"/>
                <a:cs typeface="Arial" panose="020B0604020202020204" pitchFamily="34" charset="0"/>
              </a:rPr>
              <a:t>applied to a power system. Unlike traditional circuit analysis, a power flow study usually uses simplified notation such as a </a:t>
            </a:r>
            <a:r>
              <a:rPr lang="en-US" sz="1800" dirty="0">
                <a:effectLst/>
                <a:latin typeface="Calibri" panose="020F050202020403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one-line</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58C1BA"/>
                </a:solidFill>
                <a:effectLst/>
                <a:latin typeface="Calibri" panose="020F050202020403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diagram</a:t>
            </a:r>
            <a:r>
              <a:rPr lang="en-US" sz="1800" strike="noStrike" dirty="0">
                <a:effectLst/>
                <a:latin typeface="Calibri" panose="020F050202020403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 </a:t>
            </a:r>
            <a:r>
              <a:rPr lang="en-US" sz="1800" dirty="0">
                <a:effectLst/>
                <a:latin typeface="Calibri" panose="020F0502020204030204" pitchFamily="34" charset="0"/>
                <a:ea typeface="Calibri" panose="020F0502020204030204" pitchFamily="34" charset="0"/>
                <a:cs typeface="Arial" panose="020B0604020202020204" pitchFamily="34" charset="0"/>
              </a:rPr>
              <a:t>and </a:t>
            </a:r>
            <a:r>
              <a:rPr lang="en-US" sz="1800" dirty="0">
                <a:effectLst/>
                <a:latin typeface="Calibri" panose="020F0502020204030204" pitchFamily="34" charset="0"/>
                <a:ea typeface="Calibri" panose="020F050202020403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per-unit system, </a:t>
            </a:r>
            <a:r>
              <a:rPr lang="en-US" sz="1800" dirty="0">
                <a:effectLst/>
                <a:latin typeface="Calibri" panose="020F0502020204030204" pitchFamily="34" charset="0"/>
                <a:ea typeface="Calibri" panose="020F0502020204030204" pitchFamily="34" charset="0"/>
                <a:cs typeface="Arial" panose="020B0604020202020204" pitchFamily="34" charset="0"/>
              </a:rPr>
              <a:t>and focuses on various forms of </a:t>
            </a:r>
            <a:r>
              <a:rPr lang="en-US" sz="1800" dirty="0">
                <a:effectLst/>
                <a:latin typeface="Calibri" panose="020F0502020204030204" pitchFamily="34" charset="0"/>
                <a:ea typeface="Calibri" panose="020F050202020403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AC power </a:t>
            </a:r>
            <a:r>
              <a:rPr lang="en-US" sz="1800" dirty="0">
                <a:effectLst/>
                <a:latin typeface="Calibri" panose="020F0502020204030204" pitchFamily="34" charset="0"/>
                <a:ea typeface="Calibri" panose="020F0502020204030204" pitchFamily="34" charset="0"/>
                <a:cs typeface="Arial" panose="020B0604020202020204" pitchFamily="34" charset="0"/>
              </a:rPr>
              <a:t>(reactive, real, and apparent) rather than </a:t>
            </a:r>
            <a:r>
              <a:rPr lang="en-US" sz="1800" dirty="0">
                <a:effectLst/>
                <a:latin typeface="Calibri" panose="020F0502020204030204" pitchFamily="34" charset="0"/>
                <a:ea typeface="Calibri" panose="020F050202020403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voltage </a:t>
            </a:r>
            <a:r>
              <a:rPr lang="en-US" sz="1800" dirty="0">
                <a:effectLst/>
                <a:latin typeface="Calibri" panose="020F0502020204030204" pitchFamily="34" charset="0"/>
                <a:ea typeface="Calibri" panose="020F0502020204030204" pitchFamily="34" charset="0"/>
                <a:cs typeface="Arial" panose="020B0604020202020204" pitchFamily="34" charset="0"/>
              </a:rPr>
              <a:t>and </a:t>
            </a:r>
            <a:r>
              <a:rPr lang="en-US" sz="1800" dirty="0">
                <a:effectLst/>
                <a:latin typeface="Calibri" panose="020F0502020204030204" pitchFamily="34" charset="0"/>
                <a:ea typeface="Calibri" panose="020F050202020403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current</a:t>
            </a:r>
            <a:r>
              <a:rPr lang="en-US" sz="1800" dirty="0">
                <a:effectLst/>
                <a:latin typeface="Calibri" panose="020F0502020204030204" pitchFamily="34" charset="0"/>
                <a:ea typeface="Calibri" panose="020F0502020204030204" pitchFamily="34" charset="0"/>
                <a:cs typeface="Arial" panose="020B0604020202020204" pitchFamily="34" charset="0"/>
              </a:rPr>
              <a:t>. It analyzes the power systems in normal steady-state operation. There exist a number of software implementations of power flow studies. In addition to a power flow study itself, sometimes called the </a:t>
            </a:r>
            <a:r>
              <a:rPr lang="en-US" sz="1800" i="1" dirty="0">
                <a:effectLst/>
                <a:latin typeface="Calibri" panose="020F0502020204030204" pitchFamily="34" charset="0"/>
                <a:ea typeface="Calibri" panose="020F0502020204030204" pitchFamily="34" charset="0"/>
                <a:cs typeface="Arial" panose="020B0604020202020204" pitchFamily="34" charset="0"/>
              </a:rPr>
              <a:t>base</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1" dirty="0">
                <a:effectLst/>
                <a:latin typeface="Calibri" panose="020F0502020204030204" pitchFamily="34" charset="0"/>
                <a:ea typeface="Calibri" panose="020F0502020204030204" pitchFamily="34" charset="0"/>
                <a:cs typeface="Arial" panose="020B0604020202020204" pitchFamily="34" charset="0"/>
              </a:rPr>
              <a:t>case</a:t>
            </a:r>
            <a:r>
              <a:rPr lang="en-US" sz="1800" dirty="0">
                <a:effectLst/>
                <a:latin typeface="Calibri" panose="020F0502020204030204" pitchFamily="34" charset="0"/>
                <a:ea typeface="Calibri" panose="020F0502020204030204" pitchFamily="34" charset="0"/>
                <a:cs typeface="Arial" panose="020B0604020202020204" pitchFamily="34" charset="0"/>
              </a:rPr>
              <a:t>, many software implementations perform other types of analysis, such as</a:t>
            </a:r>
            <a:r>
              <a:rPr lang="en-US" sz="1800" i="1"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short-</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58C1BA"/>
                </a:solidFill>
                <a:effectLst/>
                <a:latin typeface="Calibri" panose="020F0502020204030204" pitchFamily="34" charset="0"/>
                <a:ea typeface="Calibri" panose="020F050202020403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circuit</a:t>
            </a:r>
            <a:r>
              <a:rPr lang="en-US" sz="1800" strike="noStrike" dirty="0">
                <a:effectLst/>
                <a:latin typeface="Calibri" panose="020F0502020204030204" pitchFamily="34" charset="0"/>
                <a:ea typeface="Calibri" panose="020F050202020403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 </a:t>
            </a:r>
            <a:r>
              <a:rPr lang="en-US" sz="1800" dirty="0">
                <a:effectLst/>
                <a:latin typeface="Calibri" panose="020F0502020204030204" pitchFamily="34" charset="0"/>
                <a:ea typeface="Calibri" panose="020F0502020204030204" pitchFamily="34" charset="0"/>
                <a:cs typeface="Arial" panose="020B0604020202020204" pitchFamily="34" charset="0"/>
              </a:rPr>
              <a:t>fault analysis  and  </a:t>
            </a:r>
            <a:r>
              <a:rPr lang="en-US" sz="1800" dirty="0">
                <a:effectLst/>
                <a:latin typeface="Calibri" panose="020F0502020204030204" pitchFamily="34" charset="0"/>
                <a:ea typeface="Calibri" panose="020F050202020403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economic  </a:t>
            </a:r>
            <a:r>
              <a:rPr lang="en-US" sz="1800" dirty="0">
                <a:effectLst/>
                <a:latin typeface="Calibri" panose="020F0502020204030204" pitchFamily="34" charset="0"/>
                <a:ea typeface="Calibri" panose="020F0502020204030204" pitchFamily="34" charset="0"/>
                <a:cs typeface="Arial" panose="020B0604020202020204" pitchFamily="34" charset="0"/>
              </a:rPr>
              <a:t>analysis. In particular, some  programs use </a:t>
            </a:r>
            <a:r>
              <a:rPr lang="en-US" sz="1800" dirty="0">
                <a:effectLst/>
                <a:latin typeface="Calibri" panose="020F0502020204030204" pitchFamily="34" charset="0"/>
                <a:ea typeface="Calibri" panose="020F050202020403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linear</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solidFill>
                  <a:srgbClr val="58C1BA"/>
                </a:solidFill>
                <a:effectLst/>
                <a:latin typeface="Calibri" panose="020F0502020204030204" pitchFamily="34" charset="0"/>
                <a:ea typeface="Calibri" panose="020F050202020403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programming</a:t>
            </a:r>
            <a:r>
              <a:rPr lang="en-US" sz="1800" strike="noStrike" dirty="0">
                <a:effectLst/>
                <a:latin typeface="Calibri" panose="020F0502020204030204" pitchFamily="34" charset="0"/>
                <a:ea typeface="Calibri" panose="020F050202020403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 </a:t>
            </a:r>
            <a:r>
              <a:rPr lang="en-US" sz="1800" dirty="0">
                <a:effectLst/>
                <a:latin typeface="Calibri" panose="020F0502020204030204" pitchFamily="34" charset="0"/>
                <a:ea typeface="Calibri" panose="020F0502020204030204" pitchFamily="34" charset="0"/>
                <a:cs typeface="Arial" panose="020B0604020202020204" pitchFamily="34" charset="0"/>
              </a:rPr>
              <a:t>to find the </a:t>
            </a:r>
            <a:r>
              <a:rPr lang="en-US" sz="1800" i="1" dirty="0">
                <a:effectLst/>
                <a:latin typeface="Calibri" panose="020F0502020204030204" pitchFamily="34" charset="0"/>
                <a:ea typeface="Calibri" panose="020F0502020204030204" pitchFamily="34" charset="0"/>
                <a:cs typeface="Arial" panose="020B0604020202020204" pitchFamily="34" charset="0"/>
              </a:rPr>
              <a:t>optimal power flow</a:t>
            </a:r>
            <a:r>
              <a:rPr lang="en-US" sz="1800" dirty="0">
                <a:effectLst/>
                <a:latin typeface="Calibri" panose="020F0502020204030204" pitchFamily="34" charset="0"/>
                <a:ea typeface="Calibri" panose="020F0502020204030204" pitchFamily="34" charset="0"/>
                <a:cs typeface="Arial" panose="020B0604020202020204" pitchFamily="34" charset="0"/>
              </a:rPr>
              <a:t>, the conditions which give the lowest cost per </a:t>
            </a:r>
            <a:r>
              <a:rPr lang="en-US" sz="1800" dirty="0">
                <a:effectLst/>
                <a:latin typeface="Calibri" panose="020F0502020204030204" pitchFamily="34" charset="0"/>
                <a:ea typeface="Calibri" panose="020F050202020403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kilowatt </a:t>
            </a:r>
            <a:r>
              <a:rPr lang="en-US" sz="1800" dirty="0">
                <a:effectLst/>
                <a:latin typeface="Calibri" panose="020F0502020204030204" pitchFamily="34" charset="0"/>
                <a:ea typeface="Calibri" panose="020F0502020204030204" pitchFamily="34" charset="0"/>
                <a:cs typeface="Arial" panose="020B0604020202020204" pitchFamily="34" charset="0"/>
              </a:rPr>
              <a:t>generated.</a:t>
            </a:r>
          </a:p>
          <a:p>
            <a:endParaRPr lang="ar-SA" dirty="0"/>
          </a:p>
        </p:txBody>
      </p:sp>
    </p:spTree>
    <p:extLst>
      <p:ext uri="{BB962C8B-B14F-4D97-AF65-F5344CB8AC3E}">
        <p14:creationId xmlns:p14="http://schemas.microsoft.com/office/powerpoint/2010/main" val="3030757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78BE60F-BD9F-419D-987C-974C369C22A2}"/>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Bus classification </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C4696914-5E40-4621-90C3-E27C61C835B8}"/>
              </a:ext>
            </a:extLst>
          </p:cNvPr>
          <p:cNvSpPr>
            <a:spLocks noGrp="1"/>
          </p:cNvSpPr>
          <p:nvPr>
            <p:ph idx="1"/>
          </p:nvPr>
        </p:nvSpPr>
        <p:spPr/>
        <p:txBody>
          <a:bodyPr/>
          <a:lstStyle/>
          <a:p>
            <a:pPr algn="l"/>
            <a:r>
              <a:rPr lang="en-US" dirty="0"/>
              <a:t>1. </a:t>
            </a:r>
            <a:r>
              <a:rPr lang="en-US" sz="1800" dirty="0">
                <a:effectLst/>
                <a:latin typeface="Times New Roman" panose="02020603050405020304" pitchFamily="18" charset="0"/>
                <a:ea typeface="Calibri" panose="020F0502020204030204" pitchFamily="34" charset="0"/>
                <a:cs typeface="Arial" panose="020B0604020202020204" pitchFamily="34" charset="0"/>
              </a:rPr>
              <a:t>Load bus</a:t>
            </a:r>
          </a:p>
          <a:p>
            <a:pPr algn="l"/>
            <a:r>
              <a:rPr lang="en-US" sz="1800" dirty="0">
                <a:latin typeface="Times New Roman" panose="02020603050405020304" pitchFamily="18" charset="0"/>
                <a:cs typeface="Arial" panose="020B0604020202020204" pitchFamily="34" charset="0"/>
              </a:rPr>
              <a:t>2 . </a:t>
            </a:r>
            <a:r>
              <a:rPr lang="en-US" sz="1800" dirty="0">
                <a:effectLst/>
                <a:latin typeface="Times New Roman" panose="02020603050405020304" pitchFamily="18" charset="0"/>
                <a:ea typeface="Calibri" panose="020F0502020204030204" pitchFamily="34" charset="0"/>
                <a:cs typeface="Arial" panose="020B0604020202020204" pitchFamily="34" charset="0"/>
              </a:rPr>
              <a:t>Generator bus or voltage-controlled bus</a:t>
            </a:r>
          </a:p>
          <a:p>
            <a:pPr algn="l"/>
            <a:r>
              <a:rPr lang="en-US" sz="1800" dirty="0">
                <a:latin typeface="Times New Roman" panose="02020603050405020304" pitchFamily="18" charset="0"/>
                <a:cs typeface="Arial" panose="020B0604020202020204" pitchFamily="34" charset="0"/>
              </a:rPr>
              <a:t>3 . </a:t>
            </a:r>
            <a:r>
              <a:rPr lang="en-US" sz="1800" dirty="0">
                <a:effectLst/>
                <a:latin typeface="Times New Roman" panose="02020603050405020304" pitchFamily="18" charset="0"/>
                <a:ea typeface="Calibri" panose="020F0502020204030204" pitchFamily="34" charset="0"/>
                <a:cs typeface="Arial" panose="020B0604020202020204" pitchFamily="34" charset="0"/>
              </a:rPr>
              <a:t>Slack (swing) bus</a:t>
            </a:r>
            <a:endParaRPr lang="ar-SA" dirty="0"/>
          </a:p>
        </p:txBody>
      </p:sp>
    </p:spTree>
    <p:extLst>
      <p:ext uri="{BB962C8B-B14F-4D97-AF65-F5344CB8AC3E}">
        <p14:creationId xmlns:p14="http://schemas.microsoft.com/office/powerpoint/2010/main" val="211449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062AC52-61FA-4DCD-B007-C34585A72F23}"/>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0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Components of power system </a:t>
            </a:r>
            <a:endParaRPr lang="ar-SA" sz="4000" dirty="0">
              <a:solidFill>
                <a:srgbClr val="0070C0"/>
              </a:solidFill>
            </a:endParaRPr>
          </a:p>
        </p:txBody>
      </p:sp>
      <p:sp>
        <p:nvSpPr>
          <p:cNvPr id="3" name="عنصر نائب للمحتوى 2">
            <a:extLst>
              <a:ext uri="{FF2B5EF4-FFF2-40B4-BE49-F238E27FC236}">
                <a16:creationId xmlns:a16="http://schemas.microsoft.com/office/drawing/2014/main" id="{714766EE-DCA0-4C9C-8222-3FDA422B0355}"/>
              </a:ext>
            </a:extLst>
          </p:cNvPr>
          <p:cNvSpPr>
            <a:spLocks noGrp="1"/>
          </p:cNvSpPr>
          <p:nvPr>
            <p:ph idx="1"/>
          </p:nvPr>
        </p:nvSpPr>
        <p:spPr/>
        <p:txBody>
          <a:bodyPr/>
          <a:lstStyle/>
          <a:p>
            <a:pPr algn="l"/>
            <a:r>
              <a:rPr lang="en-US" dirty="0"/>
              <a:t>1. </a:t>
            </a:r>
            <a:r>
              <a:rPr lang="en-US" sz="1800" dirty="0">
                <a:effectLst/>
                <a:latin typeface="Times New Roman" panose="02020603050405020304" pitchFamily="18" charset="0"/>
                <a:ea typeface="Calibri" panose="020F0502020204030204" pitchFamily="34" charset="0"/>
                <a:cs typeface="Arial" panose="020B0604020202020204" pitchFamily="34" charset="0"/>
              </a:rPr>
              <a:t>Power station</a:t>
            </a:r>
          </a:p>
          <a:p>
            <a:pPr algn="l"/>
            <a:r>
              <a:rPr lang="en-US" sz="1800" dirty="0">
                <a:latin typeface="Times New Roman" panose="02020603050405020304" pitchFamily="18" charset="0"/>
                <a:cs typeface="Arial" panose="020B0604020202020204" pitchFamily="34" charset="0"/>
              </a:rPr>
              <a:t>2 . </a:t>
            </a:r>
            <a:r>
              <a:rPr lang="en-US" sz="1800" dirty="0">
                <a:effectLst/>
                <a:latin typeface="Times New Roman" panose="02020603050405020304" pitchFamily="18" charset="0"/>
                <a:ea typeface="Calibri" panose="020F0502020204030204" pitchFamily="34" charset="0"/>
                <a:cs typeface="Arial" panose="020B0604020202020204" pitchFamily="34" charset="0"/>
              </a:rPr>
              <a:t>Transformers</a:t>
            </a:r>
          </a:p>
          <a:p>
            <a:pPr algn="l"/>
            <a:r>
              <a:rPr lang="en-US" sz="1800" dirty="0">
                <a:latin typeface="Times New Roman" panose="02020603050405020304" pitchFamily="18" charset="0"/>
                <a:cs typeface="Arial" panose="020B0604020202020204" pitchFamily="34" charset="0"/>
              </a:rPr>
              <a:t>3 . </a:t>
            </a:r>
            <a:r>
              <a:rPr lang="en-US" sz="1800" dirty="0">
                <a:effectLst/>
                <a:latin typeface="Times New Roman" panose="02020603050405020304" pitchFamily="18" charset="0"/>
                <a:ea typeface="Calibri" panose="020F0502020204030204" pitchFamily="34" charset="0"/>
                <a:cs typeface="Arial" panose="020B0604020202020204" pitchFamily="34" charset="0"/>
              </a:rPr>
              <a:t>Transmission lines</a:t>
            </a:r>
            <a:endParaRPr lang="en-US" sz="1800" dirty="0">
              <a:latin typeface="Times New Roman" panose="02020603050405020304" pitchFamily="18" charset="0"/>
              <a:ea typeface="Calibri" panose="020F0502020204030204" pitchFamily="34" charset="0"/>
              <a:cs typeface="Arial" panose="020B0604020202020204" pitchFamily="34" charset="0"/>
            </a:endParaRPr>
          </a:p>
          <a:p>
            <a:pPr algn="l"/>
            <a:r>
              <a:rPr lang="en-US" sz="1800" dirty="0">
                <a:latin typeface="Times New Roman" panose="02020603050405020304" pitchFamily="18" charset="0"/>
                <a:cs typeface="Arial" panose="020B0604020202020204" pitchFamily="34" charset="0"/>
              </a:rPr>
              <a:t>4 . Distribution lines</a:t>
            </a:r>
          </a:p>
          <a:p>
            <a:pPr algn="l"/>
            <a:r>
              <a:rPr lang="en-US" sz="1800" dirty="0">
                <a:latin typeface="Times New Roman" panose="02020603050405020304" pitchFamily="18" charset="0"/>
                <a:cs typeface="Arial" panose="020B0604020202020204" pitchFamily="34" charset="0"/>
              </a:rPr>
              <a:t>5 . Loads </a:t>
            </a:r>
            <a:endParaRPr lang="ar-SA" dirty="0"/>
          </a:p>
        </p:txBody>
      </p:sp>
      <p:pic>
        <p:nvPicPr>
          <p:cNvPr id="5" name="صورة 4">
            <a:extLst>
              <a:ext uri="{FF2B5EF4-FFF2-40B4-BE49-F238E27FC236}">
                <a16:creationId xmlns:a16="http://schemas.microsoft.com/office/drawing/2014/main" id="{73393C66-8437-490F-B769-54CF1EFFC3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1613" y="2052918"/>
            <a:ext cx="6096000" cy="4572000"/>
          </a:xfrm>
          <a:prstGeom prst="rect">
            <a:avLst/>
          </a:prstGeom>
        </p:spPr>
      </p:pic>
    </p:spTree>
    <p:extLst>
      <p:ext uri="{BB962C8B-B14F-4D97-AF65-F5344CB8AC3E}">
        <p14:creationId xmlns:p14="http://schemas.microsoft.com/office/powerpoint/2010/main" val="59745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800994E-160C-46BA-843B-088BD9FD7011}"/>
              </a:ext>
            </a:extLst>
          </p:cNvPr>
          <p:cNvSpPr>
            <a:spLocks noGrp="1"/>
          </p:cNvSpPr>
          <p:nvPr>
            <p:ph type="title"/>
          </p:nvPr>
        </p:nvSpPr>
        <p:spPr>
          <a:blipFill>
            <a:blip r:embed="rId2"/>
            <a:tile tx="0" ty="0" sx="100000" sy="100000" flip="none" algn="tl"/>
          </a:blipFill>
          <a:effectLst>
            <a:outerShdw blurRad="50800" dist="38100" dir="2700000" algn="tl" rotWithShape="0">
              <a:prstClr val="black">
                <a:alpha val="40000"/>
              </a:prstClr>
            </a:outerShdw>
          </a:effectLst>
        </p:spPr>
        <p:txBody>
          <a:bodyPr/>
          <a:lstStyle/>
          <a:p>
            <a:r>
              <a:rPr lang="en-US" sz="40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Key performance indicators</a:t>
            </a:r>
            <a:endParaRPr lang="ar-SA" sz="4000" dirty="0">
              <a:solidFill>
                <a:srgbClr val="0070C0"/>
              </a:solidFill>
            </a:endParaRPr>
          </a:p>
        </p:txBody>
      </p:sp>
      <mc:AlternateContent xmlns:mc="http://schemas.openxmlformats.org/markup-compatibility/2006">
        <mc:Choice xmlns:a14="http://schemas.microsoft.com/office/drawing/2010/main" Requires="a14">
          <p:sp>
            <p:nvSpPr>
              <p:cNvPr id="3" name="عنصر نائب للمحتوى 2">
                <a:extLst>
                  <a:ext uri="{FF2B5EF4-FFF2-40B4-BE49-F238E27FC236}">
                    <a16:creationId xmlns:a16="http://schemas.microsoft.com/office/drawing/2014/main" id="{349A2B2B-CB09-49A8-82FF-7889427F8AB2}"/>
                  </a:ext>
                </a:extLst>
              </p:cNvPr>
              <p:cNvSpPr>
                <a:spLocks noGrp="1"/>
              </p:cNvSpPr>
              <p:nvPr>
                <p:ph idx="1"/>
              </p:nvPr>
            </p:nvSpPr>
            <p:spPr>
              <a:xfrm>
                <a:off x="949099" y="2052918"/>
                <a:ext cx="9404723" cy="4195481"/>
              </a:xfrm>
            </p:spPr>
            <p:txBody>
              <a:bodyPr/>
              <a:lstStyle/>
              <a:p>
                <a:pPr algn="l"/>
                <a:r>
                  <a:rPr lang="en-US" dirty="0"/>
                  <a:t>1. voltage</a:t>
                </a:r>
              </a:p>
              <a:p>
                <a:pPr algn="l"/>
                <a:r>
                  <a:rPr lang="en-US" sz="1800" i="1" dirty="0">
                    <a:effectLst/>
                    <a:latin typeface="Calibri" panose="020F0502020204030204" pitchFamily="34" charset="0"/>
                    <a:ea typeface="Calibri" panose="020F0502020204030204" pitchFamily="34" charset="0"/>
                    <a:cs typeface="Calibri" panose="020F0502020204030204" pitchFamily="34" charset="0"/>
                  </a:rPr>
                  <a:t>Voltage is the pressure from an electrical circuit's power source that pushes charged electrons (current) through a conducting loop, enabling them to do work such as illuminating a light.</a:t>
                </a:r>
              </a:p>
              <a:p>
                <a:pPr algn="ctr"/>
                <a14:m>
                  <m:oMath xmlns:m="http://schemas.openxmlformats.org/officeDocument/2006/math">
                    <m:r>
                      <a:rPr lang="en-US" i="1">
                        <a:latin typeface="Cambria Math" panose="02040503050406030204" pitchFamily="18" charset="0"/>
                      </a:rPr>
                      <m:t>𝑉</m:t>
                    </m:r>
                    <m:r>
                      <a:rPr lang="en-US" i="1">
                        <a:latin typeface="Cambria Math" panose="02040503050406030204" pitchFamily="18" charset="0"/>
                      </a:rPr>
                      <m:t>=</m:t>
                    </m:r>
                    <m:r>
                      <a:rPr lang="en-US" i="1">
                        <a:latin typeface="Cambria Math" panose="02040503050406030204" pitchFamily="18" charset="0"/>
                      </a:rPr>
                      <m:t>𝑅</m:t>
                    </m:r>
                    <m:r>
                      <a:rPr lang="en-US" i="1">
                        <a:latin typeface="Cambria Math" panose="02040503050406030204" pitchFamily="18" charset="0"/>
                      </a:rPr>
                      <m:t>∗</m:t>
                    </m:r>
                    <m:r>
                      <a:rPr lang="en-US" i="1">
                        <a:latin typeface="Cambria Math" panose="02040503050406030204" pitchFamily="18" charset="0"/>
                      </a:rPr>
                      <m:t>𝐼</m:t>
                    </m:r>
                  </m:oMath>
                </a14:m>
                <a:endParaRPr lang="ar-SA" dirty="0"/>
              </a:p>
              <a:p>
                <a:pPr algn="l"/>
                <a:r>
                  <a:rPr lang="en-US" sz="1800" i="1" dirty="0"/>
                  <a:t>The</a:t>
                </a:r>
                <a:r>
                  <a:rPr lang="en-US" dirty="0"/>
                  <a:t> problems of voltage:</a:t>
                </a:r>
              </a:p>
              <a:p>
                <a:pPr algn="l"/>
                <a:endParaRPr lang="en-US" dirty="0"/>
              </a:p>
              <a:p>
                <a:pPr algn="ctr"/>
                <a:endParaRPr lang="en-US" sz="1800" i="1" dirty="0">
                  <a:effectLst/>
                  <a:latin typeface="Calibri" panose="020F0502020204030204" pitchFamily="34" charset="0"/>
                  <a:ea typeface="Calibri" panose="020F0502020204030204" pitchFamily="34" charset="0"/>
                  <a:cs typeface="Calibri" panose="020F0502020204030204" pitchFamily="34" charset="0"/>
                </a:endParaRPr>
              </a:p>
              <a:p>
                <a:pPr algn="l"/>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endParaRPr lang="en-US" dirty="0"/>
              </a:p>
            </p:txBody>
          </p:sp>
        </mc:Choice>
        <mc:Fallback>
          <p:sp>
            <p:nvSpPr>
              <p:cNvPr id="3" name="عنصر نائب للمحتوى 2">
                <a:extLst>
                  <a:ext uri="{FF2B5EF4-FFF2-40B4-BE49-F238E27FC236}">
                    <a16:creationId xmlns:a16="http://schemas.microsoft.com/office/drawing/2014/main" id="{349A2B2B-CB09-49A8-82FF-7889427F8AB2}"/>
                  </a:ext>
                </a:extLst>
              </p:cNvPr>
              <p:cNvSpPr>
                <a:spLocks noGrp="1" noRot="1" noChangeAspect="1" noMove="1" noResize="1" noEditPoints="1" noAdjustHandles="1" noChangeArrowheads="1" noChangeShapeType="1" noTextEdit="1"/>
              </p:cNvSpPr>
              <p:nvPr>
                <p:ph idx="1"/>
              </p:nvPr>
            </p:nvSpPr>
            <p:spPr>
              <a:xfrm>
                <a:off x="949099" y="2052918"/>
                <a:ext cx="9404723" cy="4195481"/>
              </a:xfrm>
              <a:blipFill>
                <a:blip r:embed="rId3"/>
                <a:stretch>
                  <a:fillRect l="-649" t="-872"/>
                </a:stretch>
              </a:blipFill>
            </p:spPr>
            <p:txBody>
              <a:bodyPr/>
              <a:lstStyle/>
              <a:p>
                <a:r>
                  <a:rPr lang="ar-SA">
                    <a:noFill/>
                  </a:rPr>
                  <a:t> </a:t>
                </a:r>
              </a:p>
            </p:txBody>
          </p:sp>
        </mc:Fallback>
      </mc:AlternateContent>
      <p:sp>
        <p:nvSpPr>
          <p:cNvPr id="5" name="شكل بيضاوي 4">
            <a:extLst>
              <a:ext uri="{FF2B5EF4-FFF2-40B4-BE49-F238E27FC236}">
                <a16:creationId xmlns:a16="http://schemas.microsoft.com/office/drawing/2014/main" id="{54575843-9621-4576-91DA-4819152288FA}"/>
              </a:ext>
            </a:extLst>
          </p:cNvPr>
          <p:cNvSpPr/>
          <p:nvPr/>
        </p:nvSpPr>
        <p:spPr>
          <a:xfrm>
            <a:off x="1017764" y="4432010"/>
            <a:ext cx="1904919" cy="1477107"/>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sz="1600" dirty="0">
                <a:ln w="0"/>
                <a:solidFill>
                  <a:schemeClr val="tx1"/>
                </a:solidFill>
                <a:effectLst>
                  <a:outerShdw blurRad="38100" dist="19050" dir="2700000" algn="tl" rotWithShape="0">
                    <a:schemeClr val="dk1">
                      <a:alpha val="40000"/>
                    </a:schemeClr>
                  </a:outerShdw>
                </a:effectLst>
              </a:rPr>
              <a:t>Voltage unbalance </a:t>
            </a:r>
            <a:endParaRPr lang="ar-SA" sz="1600" dirty="0">
              <a:ln w="0"/>
              <a:solidFill>
                <a:schemeClr val="tx1"/>
              </a:solidFill>
              <a:effectLst>
                <a:outerShdw blurRad="38100" dist="19050" dir="2700000" algn="tl" rotWithShape="0">
                  <a:schemeClr val="dk1">
                    <a:alpha val="40000"/>
                  </a:schemeClr>
                </a:outerShdw>
              </a:effectLst>
            </a:endParaRPr>
          </a:p>
        </p:txBody>
      </p:sp>
      <p:sp>
        <p:nvSpPr>
          <p:cNvPr id="6" name="شكل بيضاوي 5">
            <a:extLst>
              <a:ext uri="{FF2B5EF4-FFF2-40B4-BE49-F238E27FC236}">
                <a16:creationId xmlns:a16="http://schemas.microsoft.com/office/drawing/2014/main" id="{57231BD5-E375-4308-B33A-692C28941071}"/>
              </a:ext>
            </a:extLst>
          </p:cNvPr>
          <p:cNvSpPr/>
          <p:nvPr/>
        </p:nvSpPr>
        <p:spPr>
          <a:xfrm>
            <a:off x="3230926" y="4432009"/>
            <a:ext cx="2124224" cy="1477107"/>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sz="1600" dirty="0"/>
              <a:t>Voltage fluctuations</a:t>
            </a:r>
            <a:endParaRPr lang="ar-SA" sz="1600" dirty="0"/>
          </a:p>
        </p:txBody>
      </p:sp>
      <p:sp>
        <p:nvSpPr>
          <p:cNvPr id="7" name="شكل بيضاوي 6">
            <a:extLst>
              <a:ext uri="{FF2B5EF4-FFF2-40B4-BE49-F238E27FC236}">
                <a16:creationId xmlns:a16="http://schemas.microsoft.com/office/drawing/2014/main" id="{820A2465-9B95-49C5-AA59-C01FFC07E5E3}"/>
              </a:ext>
            </a:extLst>
          </p:cNvPr>
          <p:cNvSpPr/>
          <p:nvPr/>
        </p:nvSpPr>
        <p:spPr>
          <a:xfrm>
            <a:off x="5578277" y="4404561"/>
            <a:ext cx="2124224" cy="1477107"/>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sz="1600" dirty="0"/>
              <a:t>Voltage deviation</a:t>
            </a:r>
            <a:endParaRPr lang="ar-SA" sz="1600" dirty="0"/>
          </a:p>
        </p:txBody>
      </p:sp>
      <p:sp>
        <p:nvSpPr>
          <p:cNvPr id="8" name="شكل بيضاوي 7">
            <a:extLst>
              <a:ext uri="{FF2B5EF4-FFF2-40B4-BE49-F238E27FC236}">
                <a16:creationId xmlns:a16="http://schemas.microsoft.com/office/drawing/2014/main" id="{D4394980-3C85-4E27-BC14-EBAC89219DAA}"/>
              </a:ext>
            </a:extLst>
          </p:cNvPr>
          <p:cNvSpPr/>
          <p:nvPr/>
        </p:nvSpPr>
        <p:spPr>
          <a:xfrm>
            <a:off x="7922238" y="4404560"/>
            <a:ext cx="2213163" cy="1477107"/>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sz="1600" dirty="0"/>
              <a:t>Voltage drop</a:t>
            </a:r>
            <a:endParaRPr lang="ar-SA" sz="1600" dirty="0"/>
          </a:p>
        </p:txBody>
      </p:sp>
    </p:spTree>
    <p:extLst>
      <p:ext uri="{BB962C8B-B14F-4D97-AF65-F5344CB8AC3E}">
        <p14:creationId xmlns:p14="http://schemas.microsoft.com/office/powerpoint/2010/main" val="2729172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19B2AD2-A12D-45D2-88D4-C424B94EE728}"/>
              </a:ext>
            </a:extLst>
          </p:cNvPr>
          <p:cNvSpPr>
            <a:spLocks noGrp="1"/>
          </p:cNvSpPr>
          <p:nvPr>
            <p:ph type="title"/>
          </p:nvPr>
        </p:nvSpPr>
        <p:spPr>
          <a:blipFill>
            <a:blip r:embed="rId2"/>
            <a:tile tx="0" ty="0" sx="100000" sy="100000" flip="none" algn="tl"/>
          </a:blipFill>
          <a:effectLst>
            <a:innerShdw blurRad="114300">
              <a:prstClr val="black"/>
            </a:innerShdw>
          </a:effectLst>
        </p:spPr>
        <p:txBody>
          <a:bodyPr/>
          <a:lstStyle/>
          <a:p>
            <a:r>
              <a:rPr lang="en-US" sz="44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Key performance indicators</a:t>
            </a:r>
            <a:endParaRPr lang="ar-SA" dirty="0"/>
          </a:p>
        </p:txBody>
      </p:sp>
      <mc:AlternateContent xmlns:mc="http://schemas.openxmlformats.org/markup-compatibility/2006">
        <mc:Choice xmlns:a14="http://schemas.microsoft.com/office/drawing/2010/main" Requires="a14">
          <p:sp>
            <p:nvSpPr>
              <p:cNvPr id="3" name="عنصر نائب للمحتوى 2">
                <a:extLst>
                  <a:ext uri="{FF2B5EF4-FFF2-40B4-BE49-F238E27FC236}">
                    <a16:creationId xmlns:a16="http://schemas.microsoft.com/office/drawing/2014/main" id="{B83144CF-4B81-4D2D-BFB2-F8D7981AB275}"/>
                  </a:ext>
                </a:extLst>
              </p:cNvPr>
              <p:cNvSpPr>
                <a:spLocks noGrp="1"/>
              </p:cNvSpPr>
              <p:nvPr>
                <p:ph idx="1"/>
              </p:nvPr>
            </p:nvSpPr>
            <p:spPr/>
            <p:txBody>
              <a:bodyPr/>
              <a:lstStyle/>
              <a:p>
                <a:pPr algn="l"/>
                <a:r>
                  <a:rPr lang="en-US" sz="1800" i="1" dirty="0">
                    <a:effectLst/>
                    <a:latin typeface="Times New Roman" panose="02020603050405020304" pitchFamily="18" charset="0"/>
                    <a:ea typeface="Calibri" panose="020F0502020204030204" pitchFamily="34" charset="0"/>
                    <a:cs typeface="Arial" panose="020B0604020202020204" pitchFamily="34" charset="0"/>
                  </a:rPr>
                  <a:t>Current :</a:t>
                </a:r>
              </a:p>
              <a:p>
                <a:pPr marL="0" marR="0" algn="l" rtl="1">
                  <a:lnSpc>
                    <a:spcPct val="107000"/>
                  </a:lnSpc>
                  <a:spcBef>
                    <a:spcPts val="0"/>
                  </a:spcBef>
                  <a:spcAft>
                    <a:spcPts val="800"/>
                  </a:spcAft>
                </a:pPr>
                <a:r>
                  <a:rPr lang="en-US" sz="1800" i="1" dirty="0">
                    <a:effectLst/>
                    <a:latin typeface="Calibri" panose="020F0502020204030204" pitchFamily="34" charset="0"/>
                    <a:ea typeface="Calibri" panose="020F0502020204030204" pitchFamily="34" charset="0"/>
                    <a:cs typeface="Calibri" panose="020F0502020204030204" pitchFamily="34" charset="0"/>
                  </a:rPr>
                  <a:t>An electric current is a flow of electric charge in a circuit. More specifically, the electric current is the rate of charge flow past a given point in an electric circuit. The charge can be negatively charged electrons or positive charge carriers including protons, positive ions or holes.</a:t>
                </a:r>
              </a:p>
              <a:p>
                <a:pPr marL="0" algn="ctr">
                  <a:lnSpc>
                    <a:spcPct val="107000"/>
                  </a:lnSpc>
                  <a:spcBef>
                    <a:spcPts val="0"/>
                  </a:spcBef>
                  <a:spcAft>
                    <a:spcPts val="800"/>
                  </a:spcAft>
                </a:pPr>
                <a14:m>
                  <m:oMath xmlns:m="http://schemas.openxmlformats.org/officeDocument/2006/math">
                    <m:r>
                      <a:rPr lang="x-none" sz="1800" i="1" smtClean="0">
                        <a:effectLst/>
                        <a:latin typeface="Cambria Math" panose="02040503050406030204" pitchFamily="18" charset="0"/>
                        <a:ea typeface="Times New Roman" panose="02020603050405020304" pitchFamily="18" charset="0"/>
                        <a:cs typeface="Times New Roman" panose="02020603050405020304" pitchFamily="18" charset="0"/>
                      </a:rPr>
                      <m:t>𝐼</m:t>
                    </m:r>
                    <m:r>
                      <a:rPr lang="x-none"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x-none" sz="1800" i="1" smtClean="0">
                        <a:effectLst/>
                        <a:latin typeface="Cambria Math" panose="02040503050406030204" pitchFamily="18" charset="0"/>
                        <a:ea typeface="Times New Roman" panose="02020603050405020304" pitchFamily="18" charset="0"/>
                        <a:cs typeface="Times New Roman" panose="02020603050405020304" pitchFamily="18" charset="0"/>
                      </a:rPr>
                      <m:t>𝑉</m:t>
                    </m:r>
                    <m:r>
                      <a:rPr lang="x-none"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x-none" sz="1800" i="1" smtClean="0">
                        <a:effectLst/>
                        <a:latin typeface="Cambria Math" panose="02040503050406030204" pitchFamily="18" charset="0"/>
                        <a:ea typeface="Times New Roman" panose="02020603050405020304" pitchFamily="18" charset="0"/>
                        <a:cs typeface="Times New Roman" panose="02020603050405020304" pitchFamily="18" charset="0"/>
                      </a:rPr>
                      <m:t>𝑅</m:t>
                    </m:r>
                  </m:oMath>
                </a14:m>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rtl="1">
                  <a:lnSpc>
                    <a:spcPct val="107000"/>
                  </a:lnSpc>
                  <a:spcBef>
                    <a:spcPts val="0"/>
                  </a:spcBef>
                  <a:spcAft>
                    <a:spcPts val="800"/>
                  </a:spcAft>
                </a:pPr>
                <a:r>
                  <a:rPr lang="en-US" sz="1800" i="1" dirty="0">
                    <a:latin typeface="Calibri" panose="020F0502020204030204" pitchFamily="34" charset="0"/>
                    <a:ea typeface="Calibri" panose="020F0502020204030204" pitchFamily="34" charset="0"/>
                    <a:cs typeface="Calibri" panose="020F0502020204030204" pitchFamily="34" charset="0"/>
                  </a:rPr>
                  <a:t>And here a problem of the current:</a:t>
                </a:r>
              </a:p>
              <a:p>
                <a:pPr marL="0" marR="0" algn="l" rtl="1">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3" name="عنصر نائب للمحتوى 2">
                <a:extLst>
                  <a:ext uri="{FF2B5EF4-FFF2-40B4-BE49-F238E27FC236}">
                    <a16:creationId xmlns:a16="http://schemas.microsoft.com/office/drawing/2014/main" id="{B83144CF-4B81-4D2D-BFB2-F8D7981AB275}"/>
                  </a:ext>
                </a:extLst>
              </p:cNvPr>
              <p:cNvSpPr>
                <a:spLocks noGrp="1" noRot="1" noChangeAspect="1" noMove="1" noResize="1" noEditPoints="1" noAdjustHandles="1" noChangeArrowheads="1" noChangeShapeType="1" noTextEdit="1"/>
              </p:cNvSpPr>
              <p:nvPr>
                <p:ph idx="1"/>
              </p:nvPr>
            </p:nvSpPr>
            <p:spPr>
              <a:blipFill>
                <a:blip r:embed="rId3"/>
                <a:stretch>
                  <a:fillRect l="-545" t="-872"/>
                </a:stretch>
              </a:blipFill>
            </p:spPr>
            <p:txBody>
              <a:bodyPr/>
              <a:lstStyle/>
              <a:p>
                <a:r>
                  <a:rPr lang="ar-SA">
                    <a:noFill/>
                  </a:rPr>
                  <a:t> </a:t>
                </a:r>
              </a:p>
            </p:txBody>
          </p:sp>
        </mc:Fallback>
      </mc:AlternateContent>
      <p:sp>
        <p:nvSpPr>
          <p:cNvPr id="4" name="شكل بيضاوي 3">
            <a:extLst>
              <a:ext uri="{FF2B5EF4-FFF2-40B4-BE49-F238E27FC236}">
                <a16:creationId xmlns:a16="http://schemas.microsoft.com/office/drawing/2014/main" id="{936EABF8-CD9A-4401-B4F4-0B1DE8DAF812}"/>
              </a:ext>
            </a:extLst>
          </p:cNvPr>
          <p:cNvSpPr/>
          <p:nvPr/>
        </p:nvSpPr>
        <p:spPr>
          <a:xfrm>
            <a:off x="4006369" y="4409768"/>
            <a:ext cx="2684206" cy="151908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dirty="0">
                <a:ln w="0"/>
                <a:solidFill>
                  <a:schemeClr val="tx1"/>
                </a:solidFill>
                <a:effectLst>
                  <a:outerShdw blurRad="38100" dist="19050" dir="2700000" algn="tl" rotWithShape="0">
                    <a:schemeClr val="dk1">
                      <a:alpha val="40000"/>
                    </a:schemeClr>
                  </a:outerShdw>
                </a:effectLst>
              </a:rPr>
              <a:t>Current unbalance</a:t>
            </a:r>
            <a:endParaRPr lang="ar-SA"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26147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23EC3A-7F31-4D58-AAA2-9BB94537C6AB}"/>
              </a:ext>
            </a:extLst>
          </p:cNvPr>
          <p:cNvSpPr>
            <a:spLocks noGrp="1"/>
          </p:cNvSpPr>
          <p:nvPr>
            <p:ph type="title"/>
          </p:nvPr>
        </p:nvSpPr>
        <p:spPr>
          <a:blipFill>
            <a:blip r:embed="rId2"/>
            <a:tile tx="0" ty="0" sx="100000" sy="100000" flip="none" algn="tl"/>
          </a:blipFill>
        </p:spPr>
        <p:txBody>
          <a:bodyPr/>
          <a:lstStyle/>
          <a:p>
            <a:r>
              <a:rPr lang="en-US" sz="4000"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Key performance indicators</a:t>
            </a:r>
            <a:endParaRPr lang="ar-SA" dirty="0"/>
          </a:p>
        </p:txBody>
      </p:sp>
      <mc:AlternateContent xmlns:mc="http://schemas.openxmlformats.org/markup-compatibility/2006">
        <mc:Choice xmlns:a14="http://schemas.microsoft.com/office/drawing/2010/main" Requires="a14">
          <p:sp>
            <p:nvSpPr>
              <p:cNvPr id="3" name="عنصر نائب للمحتوى 2">
                <a:extLst>
                  <a:ext uri="{FF2B5EF4-FFF2-40B4-BE49-F238E27FC236}">
                    <a16:creationId xmlns:a16="http://schemas.microsoft.com/office/drawing/2014/main" id="{4059A5DF-8E97-47E7-B6DC-CB0CBBB0CA81}"/>
                  </a:ext>
                </a:extLst>
              </p:cNvPr>
              <p:cNvSpPr>
                <a:spLocks noGrp="1"/>
              </p:cNvSpPr>
              <p:nvPr>
                <p:ph idx="1"/>
              </p:nvPr>
            </p:nvSpPr>
            <p:spPr/>
            <p:txBody>
              <a:bodyPr/>
              <a:lstStyle/>
              <a:p>
                <a:pPr algn="l"/>
                <a:r>
                  <a:rPr lang="en-US" sz="1800" i="1" dirty="0">
                    <a:ln>
                      <a:noFill/>
                    </a:ln>
                    <a:solidFill>
                      <a:srgbClr val="0070C0"/>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3. Frequency </a:t>
                </a:r>
              </a:p>
              <a:p>
                <a:pPr algn="ctr"/>
                <a14:m>
                  <m:oMath xmlns:m="http://schemas.openxmlformats.org/officeDocument/2006/math">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𝐹</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𝜔</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8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a:r>
                  <a:rPr lang="en-US" sz="1800" dirty="0">
                    <a:solidFill>
                      <a:srgbClr val="0070C0"/>
                    </a:solidFill>
                    <a:latin typeface="Calibri" panose="020F0502020204030204" pitchFamily="34" charset="0"/>
                    <a:ea typeface="Calibri" panose="020F0502020204030204" pitchFamily="34" charset="0"/>
                    <a:cs typeface="Arial" panose="020B0604020202020204" pitchFamily="34" charset="0"/>
                  </a:rPr>
                  <a:t>4. power factor </a:t>
                </a:r>
              </a:p>
              <a:p>
                <a:pPr algn="ctr"/>
                <a14:m>
                  <m:oMath xmlns:m="http://schemas.openxmlformats.org/officeDocument/2006/math">
                    <m:r>
                      <a:rPr lang="en-US" sz="1800" i="1" spc="15"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𝑃</m:t>
                    </m:r>
                    <m:r>
                      <a:rPr lang="en-US" sz="1800" i="1" spc="15"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sz="1800" i="1" spc="15"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𝐹</m:t>
                    </m:r>
                    <m:r>
                      <a:rPr lang="en-US" sz="1800" i="1" spc="15"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sz="1800" i="1" spc="15" smtClean="0">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𝑐𝑜𝑠</m:t>
                    </m:r>
                    <m:d>
                      <m:dPr>
                        <m:ctrlP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dPr>
                      <m:e>
                        <m: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𝑣</m:t>
                        </m:r>
                        <m: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m:t>
                        </m:r>
                        <m:r>
                          <a:rPr lang="en-US" sz="1800" i="1" spc="15">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t>𝑖</m:t>
                        </m:r>
                      </m:e>
                    </m:d>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a14:m>
                  <m:oMath xmlns:m="http://schemas.openxmlformats.org/officeDocument/2006/math">
                    <m:r>
                      <a:rPr lang="en-US" sz="1800" i="1" smtClean="0">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𝑃𝐹</m:t>
                    </m:r>
                    <m:r>
                      <a:rPr lang="en-US" sz="1800" i="1" smtClean="0">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m:t>
                    </m:r>
                    <m:sSub>
                      <m:sSubPr>
                        <m:ctrlP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ctrlPr>
                      </m:sSubPr>
                      <m:e>
                        <m: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𝑃</m:t>
                        </m:r>
                      </m:e>
                      <m:sub>
                        <m:d>
                          <m:dPr>
                            <m:ctrlP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ctrlPr>
                          </m:dPr>
                          <m:e>
                            <m: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𝜔</m:t>
                            </m:r>
                          </m:e>
                        </m:d>
                      </m:sub>
                    </m:sSub>
                    <m: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m:t>
                    </m:r>
                    <m:d>
                      <m:dPr>
                        <m:begChr m:val="|"/>
                        <m:endChr m:val="|"/>
                        <m:ctrlP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ctrlPr>
                      </m:dPr>
                      <m:e>
                        <m: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𝑆</m:t>
                        </m:r>
                        <m:d>
                          <m:dPr>
                            <m:ctrlP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ctrlPr>
                          </m:dPr>
                          <m:e>
                            <m:r>
                              <a:rPr lang="en-US" sz="1800" i="1">
                                <a:solidFill>
                                  <a:srgbClr val="222222"/>
                                </a:solidFill>
                                <a:effectLst/>
                                <a:latin typeface="Cambria Math" panose="02040503050406030204" pitchFamily="18" charset="0"/>
                                <a:ea typeface="Times New Roman" panose="02020603050405020304" pitchFamily="18" charset="0"/>
                                <a:cs typeface="Arial" panose="020B0604020202020204" pitchFamily="34" charset="0"/>
                              </a:rPr>
                              <m:t>𝑣𝐴</m:t>
                            </m:r>
                          </m:e>
                        </m:d>
                      </m:e>
                    </m:d>
                  </m:oMath>
                </a14:m>
                <a:endParaRPr lang="en-US" sz="1800" dirty="0">
                  <a:effectLst/>
                  <a:latin typeface="Times New Roman" panose="02020603050405020304" pitchFamily="18" charset="0"/>
                  <a:ea typeface="Times New Roman" panose="02020603050405020304" pitchFamily="18" charset="0"/>
                </a:endParaRPr>
              </a:p>
              <a:p>
                <a:pPr algn="l"/>
                <a:r>
                  <a:rPr lang="en-US" sz="18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5. </a:t>
                </a:r>
                <a:r>
                  <a:rPr lang="en-US" sz="1800" i="1" dirty="0">
                    <a:ln>
                      <a:noFill/>
                    </a:ln>
                    <a:solidFill>
                      <a:srgbClr val="0070C0"/>
                    </a:solidFill>
                    <a:effectLst>
                      <a:outerShdw blurRad="38100" dist="25400" dir="5400000" algn="ctr">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Total Harmonic Distortion (THD) in Power Systems</a:t>
                </a:r>
                <a:endParaRPr lang="en-US" sz="1800" i="1" dirty="0">
                  <a:ln>
                    <a:noFill/>
                  </a:ln>
                  <a:solidFill>
                    <a:srgbClr val="0070C0"/>
                  </a:solidFill>
                  <a:effectLst>
                    <a:outerShdw blurRad="38100" dist="25400" dir="5400000" algn="ctr">
                      <a:srgbClr val="6E747A">
                        <a:alpha val="43000"/>
                      </a:srgbClr>
                    </a:outerShdw>
                  </a:effectLst>
                  <a:latin typeface="Calibri" panose="020F0502020204030204" pitchFamily="34" charset="0"/>
                  <a:ea typeface="Calibri" panose="020F0502020204030204" pitchFamily="34" charset="0"/>
                  <a:cs typeface="Arial" panose="020B0604020202020204" pitchFamily="34" charset="0"/>
                </a:endParaRPr>
              </a:p>
              <a:p>
                <a:pPr algn="ctr"/>
                <a:endParaRPr lang="en-US" sz="18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p>
                <a:pPr algn="l"/>
                <a:endParaRPr lang="ar-SA" dirty="0"/>
              </a:p>
            </p:txBody>
          </p:sp>
        </mc:Choice>
        <mc:Fallback>
          <p:sp>
            <p:nvSpPr>
              <p:cNvPr id="3" name="عنصر نائب للمحتوى 2">
                <a:extLst>
                  <a:ext uri="{FF2B5EF4-FFF2-40B4-BE49-F238E27FC236}">
                    <a16:creationId xmlns:a16="http://schemas.microsoft.com/office/drawing/2014/main" id="{4059A5DF-8E97-47E7-B6DC-CB0CBBB0CA81}"/>
                  </a:ext>
                </a:extLst>
              </p:cNvPr>
              <p:cNvSpPr>
                <a:spLocks noGrp="1" noRot="1" noChangeAspect="1" noMove="1" noResize="1" noEditPoints="1" noAdjustHandles="1" noChangeArrowheads="1" noChangeShapeType="1" noTextEdit="1"/>
              </p:cNvSpPr>
              <p:nvPr>
                <p:ph idx="1"/>
              </p:nvPr>
            </p:nvSpPr>
            <p:spPr>
              <a:blipFill>
                <a:blip r:embed="rId3"/>
                <a:stretch>
                  <a:fillRect l="-681" t="-1017"/>
                </a:stretch>
              </a:blipFill>
            </p:spPr>
            <p:txBody>
              <a:bodyPr/>
              <a:lstStyle/>
              <a:p>
                <a:r>
                  <a:rPr lang="ar-SA">
                    <a:noFill/>
                  </a:rPr>
                  <a:t> </a:t>
                </a:r>
              </a:p>
            </p:txBody>
          </p:sp>
        </mc:Fallback>
      </mc:AlternateContent>
      <p:pic>
        <p:nvPicPr>
          <p:cNvPr id="4" name="صورة 3">
            <a:extLst>
              <a:ext uri="{FF2B5EF4-FFF2-40B4-BE49-F238E27FC236}">
                <a16:creationId xmlns:a16="http://schemas.microsoft.com/office/drawing/2014/main" id="{0C35ECDF-9E98-4816-9524-BE4DD300E1F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782072" y="4713604"/>
            <a:ext cx="3589020" cy="1088390"/>
          </a:xfrm>
          <a:prstGeom prst="rect">
            <a:avLst/>
          </a:prstGeom>
          <a:noFill/>
          <a:ln>
            <a:noFill/>
          </a:ln>
        </p:spPr>
      </p:pic>
    </p:spTree>
    <p:extLst>
      <p:ext uri="{BB962C8B-B14F-4D97-AF65-F5344CB8AC3E}">
        <p14:creationId xmlns:p14="http://schemas.microsoft.com/office/powerpoint/2010/main" val="14570456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138</TotalTime>
  <Words>1837</Words>
  <Application>Microsoft Office PowerPoint</Application>
  <PresentationFormat>شاشة عريضة</PresentationFormat>
  <Paragraphs>197</Paragraphs>
  <Slides>28</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28</vt:i4>
      </vt:variant>
    </vt:vector>
  </HeadingPairs>
  <TitlesOfParts>
    <vt:vector size="36" baseType="lpstr">
      <vt:lpstr>Arial</vt:lpstr>
      <vt:lpstr>Calibri</vt:lpstr>
      <vt:lpstr>Calibri Light</vt:lpstr>
      <vt:lpstr>Cambria Math</vt:lpstr>
      <vt:lpstr>Century Gothic</vt:lpstr>
      <vt:lpstr>Times New Roman</vt:lpstr>
      <vt:lpstr>Wingdings 3</vt:lpstr>
      <vt:lpstr>أيون</vt:lpstr>
      <vt:lpstr>عرض تقديمي في PowerPoint</vt:lpstr>
      <vt:lpstr>Abstract: </vt:lpstr>
      <vt:lpstr>Overview </vt:lpstr>
      <vt:lpstr>Power flow study: </vt:lpstr>
      <vt:lpstr>Bus classification </vt:lpstr>
      <vt:lpstr>Components of power system </vt:lpstr>
      <vt:lpstr>Key performance indicators</vt:lpstr>
      <vt:lpstr>Key performance indicators</vt:lpstr>
      <vt:lpstr>Key performance indicators</vt:lpstr>
      <vt:lpstr>Energy sector in Palestine </vt:lpstr>
      <vt:lpstr>Energy consumptions in different sectors in Palestine</vt:lpstr>
      <vt:lpstr>Close view of Tulkarem electrical network</vt:lpstr>
      <vt:lpstr>Energy consumption in Tulkarem city </vt:lpstr>
      <vt:lpstr>Energy consumption in Tulkarem city </vt:lpstr>
      <vt:lpstr>The electrical network of Tulkarem city</vt:lpstr>
      <vt:lpstr>Transmission line </vt:lpstr>
      <vt:lpstr>Analyzing of the network </vt:lpstr>
      <vt:lpstr>Analyzing line (1) of Tulkarem network</vt:lpstr>
      <vt:lpstr>Results of analyzing line (1)</vt:lpstr>
      <vt:lpstr>Results of analyzing line (1)</vt:lpstr>
      <vt:lpstr>Results of analyzing line (1)</vt:lpstr>
      <vt:lpstr>Analyzing line (2) of Tulkarem network</vt:lpstr>
      <vt:lpstr>Results of analyzing line (2)</vt:lpstr>
      <vt:lpstr>Results of analyzing line (2)</vt:lpstr>
      <vt:lpstr>Results of analyzing line (2)</vt:lpstr>
      <vt:lpstr>problems in the network:</vt:lpstr>
      <vt:lpstr>How to improve the network?</vt:lpstr>
      <vt:lpstr>solutions for the network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moawya sawalmeh</dc:creator>
  <cp:lastModifiedBy>moawya sawalmeh</cp:lastModifiedBy>
  <cp:revision>1</cp:revision>
  <dcterms:created xsi:type="dcterms:W3CDTF">2021-01-03T22:07:45Z</dcterms:created>
  <dcterms:modified xsi:type="dcterms:W3CDTF">2021-01-04T00:25:57Z</dcterms:modified>
</cp:coreProperties>
</file>