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7">
  <p:sldMasterIdLst>
    <p:sldMasterId id="2147483708" r:id="rId1"/>
  </p:sldMasterIdLst>
  <p:notesMasterIdLst>
    <p:notesMasterId r:id="rId66"/>
  </p:notesMasterIdLst>
  <p:handoutMasterIdLst>
    <p:handoutMasterId r:id="rId67"/>
  </p:handoutMasterIdLst>
  <p:sldIdLst>
    <p:sldId id="256" r:id="rId2"/>
    <p:sldId id="327" r:id="rId3"/>
    <p:sldId id="259" r:id="rId4"/>
    <p:sldId id="260" r:id="rId5"/>
    <p:sldId id="268" r:id="rId6"/>
    <p:sldId id="352" r:id="rId7"/>
    <p:sldId id="353" r:id="rId8"/>
    <p:sldId id="354" r:id="rId9"/>
    <p:sldId id="355" r:id="rId10"/>
    <p:sldId id="356" r:id="rId11"/>
    <p:sldId id="361" r:id="rId12"/>
    <p:sldId id="362" r:id="rId13"/>
    <p:sldId id="357" r:id="rId14"/>
    <p:sldId id="358" r:id="rId15"/>
    <p:sldId id="359" r:id="rId16"/>
    <p:sldId id="360" r:id="rId17"/>
    <p:sldId id="269" r:id="rId18"/>
    <p:sldId id="275" r:id="rId19"/>
    <p:sldId id="277" r:id="rId20"/>
    <p:sldId id="285" r:id="rId21"/>
    <p:sldId id="286" r:id="rId22"/>
    <p:sldId id="280" r:id="rId23"/>
    <p:sldId id="281" r:id="rId24"/>
    <p:sldId id="278" r:id="rId25"/>
    <p:sldId id="282" r:id="rId26"/>
    <p:sldId id="363" r:id="rId27"/>
    <p:sldId id="364" r:id="rId28"/>
    <p:sldId id="365" r:id="rId29"/>
    <p:sldId id="366" r:id="rId30"/>
    <p:sldId id="367" r:id="rId31"/>
    <p:sldId id="368" r:id="rId32"/>
    <p:sldId id="369" r:id="rId33"/>
    <p:sldId id="370" r:id="rId34"/>
    <p:sldId id="371" r:id="rId35"/>
    <p:sldId id="382" r:id="rId36"/>
    <p:sldId id="383" r:id="rId37"/>
    <p:sldId id="384" r:id="rId38"/>
    <p:sldId id="385" r:id="rId39"/>
    <p:sldId id="372" r:id="rId40"/>
    <p:sldId id="373" r:id="rId41"/>
    <p:sldId id="374" r:id="rId42"/>
    <p:sldId id="375" r:id="rId43"/>
    <p:sldId id="377" r:id="rId44"/>
    <p:sldId id="407" r:id="rId45"/>
    <p:sldId id="378" r:id="rId46"/>
    <p:sldId id="379" r:id="rId47"/>
    <p:sldId id="399" r:id="rId48"/>
    <p:sldId id="402" r:id="rId49"/>
    <p:sldId id="408" r:id="rId50"/>
    <p:sldId id="403" r:id="rId51"/>
    <p:sldId id="405" r:id="rId52"/>
    <p:sldId id="404" r:id="rId53"/>
    <p:sldId id="380" r:id="rId54"/>
    <p:sldId id="381" r:id="rId55"/>
    <p:sldId id="386" r:id="rId56"/>
    <p:sldId id="387" r:id="rId57"/>
    <p:sldId id="388" r:id="rId58"/>
    <p:sldId id="389" r:id="rId59"/>
    <p:sldId id="390" r:id="rId60"/>
    <p:sldId id="395" r:id="rId61"/>
    <p:sldId id="396" r:id="rId62"/>
    <p:sldId id="398" r:id="rId63"/>
    <p:sldId id="397" r:id="rId64"/>
    <p:sldId id="409" r:id="rId6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8F8F8"/>
    <a:srgbClr val="EAEAEA"/>
    <a:srgbClr val="000000"/>
    <a:srgbClr val="00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00" autoAdjust="0"/>
    <p:restoredTop sz="94662" autoAdjust="0"/>
  </p:normalViewPr>
  <p:slideViewPr>
    <p:cSldViewPr>
      <p:cViewPr>
        <p:scale>
          <a:sx n="70" d="100"/>
          <a:sy n="70" d="100"/>
        </p:scale>
        <p:origin x="-1410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presProps" Target="presProps.xml"/><Relationship Id="rId7" Type="http://schemas.openxmlformats.org/officeDocument/2006/relationships/slide" Target="slides/slide6.xml"/><Relationship Id="rId71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handoutMaster" Target="handoutMasters/handoutMaster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08D75D6-0C4A-48D2-9363-EB8A0E4C4537}" type="datetimeFigureOut">
              <a:rPr lang="en-US" smtClean="0"/>
              <a:pPr/>
              <a:t>5/14/2018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536F175-EBC8-48EF-B0B4-726E7839FFF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747095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DC9EF45-BBD8-4C4E-A177-6333ADE5BCB7}" type="datetimeFigureOut">
              <a:rPr lang="en-US" smtClean="0"/>
              <a:pPr/>
              <a:t>5/14/2018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9DD1988-D3D1-4B0A-8543-39CC2C8DB41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670780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9DD1988-D3D1-4B0A-8543-39CC2C8DB41B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858506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9DD1988-D3D1-4B0A-8543-39CC2C8DB41B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201321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DD1988-D3D1-4B0A-8543-39CC2C8DB41B}" type="slidenum">
              <a:rPr lang="en-US" smtClean="0"/>
              <a:pPr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64271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9F55AF-8109-473E-83A5-DD619CDF2249}" type="datetime1">
              <a:rPr lang="en-US" smtClean="0"/>
              <a:pPr/>
              <a:t>5/14/2018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3D73E6-D4DE-4503-BDDA-612AF79401C3}" type="datetime1">
              <a:rPr lang="en-US" smtClean="0"/>
              <a:pPr/>
              <a:t>5/14/2018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51C2A2-C34D-43EE-B4A0-E671CA4794D2}" type="datetime1">
              <a:rPr lang="en-US" smtClean="0"/>
              <a:pPr/>
              <a:t>5/14/2018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E5EBD-81C1-47C9-BC51-107A8E1B8C1C}" type="datetime1">
              <a:rPr lang="en-US" smtClean="0"/>
              <a:pPr/>
              <a:t>5/14/2018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896584-23C5-4BC1-A1C3-E6E4E281834A}" type="datetime1">
              <a:rPr lang="en-US" smtClean="0"/>
              <a:pPr/>
              <a:t>5/14/2018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2B1DFE-B233-4240-874A-F94B981AE60C}" type="datetime1">
              <a:rPr lang="en-US" smtClean="0"/>
              <a:pPr/>
              <a:t>5/14/2018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533F9D-69A3-45D9-B36D-9AC0EA37A850}" type="datetime1">
              <a:rPr lang="en-US" smtClean="0"/>
              <a:pPr/>
              <a:t>5/14/2018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91F0BA-E1C7-46FF-8FD2-AEE5DD62375D}" type="datetime1">
              <a:rPr lang="en-US" smtClean="0"/>
              <a:pPr/>
              <a:t>5/14/2018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5983B5-9229-4816-A2E1-7515A4245311}" type="datetime1">
              <a:rPr lang="en-US" smtClean="0"/>
              <a:pPr/>
              <a:t>5/14/2018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15330C-EB38-415F-9F0A-9F03F9C8E6F7}" type="datetime1">
              <a:rPr lang="en-US" smtClean="0"/>
              <a:pPr/>
              <a:t>5/14/2018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36D250-7C36-4E48-AEC9-1F427C4E9655}" type="datetime1">
              <a:rPr lang="en-US" smtClean="0"/>
              <a:pPr/>
              <a:t>5/14/2018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6B11578A-EEB2-4403-9551-D4DCF5F32050}" type="datetime1">
              <a:rPr lang="en-US" smtClean="0"/>
              <a:pPr/>
              <a:t>5/14/2018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hf hdr="0" ftr="0" dt="0"/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jp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g"/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1.jpg"/><Relationship Id="rId4" Type="http://schemas.openxmlformats.org/officeDocument/2006/relationships/image" Target="../media/image30.jp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g"/><Relationship Id="rId2" Type="http://schemas.openxmlformats.org/officeDocument/2006/relationships/image" Target="../media/image32.jp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6.pn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1.PN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9.jpeg"/><Relationship Id="rId4" Type="http://schemas.openxmlformats.org/officeDocument/2006/relationships/image" Target="../media/image68.jpg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jpg"/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6.jpg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PNG"/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7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7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PNG"/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7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PNG"/><Relationship Id="rId2" Type="http://schemas.openxmlformats.org/officeDocument/2006/relationships/image" Target="../media/image82.PNG"/><Relationship Id="rId1" Type="http://schemas.openxmlformats.org/officeDocument/2006/relationships/slideLayout" Target="../slideLayouts/slideLayout7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4.emf"/><Relationship Id="rId1" Type="http://schemas.openxmlformats.org/officeDocument/2006/relationships/slideLayout" Target="../slideLayouts/slideLayout7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5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00200" y="2286000"/>
            <a:ext cx="5353050" cy="1298575"/>
          </a:xfrm>
        </p:spPr>
        <p:txBody>
          <a:bodyPr>
            <a:normAutofit fontScale="90000"/>
          </a:bodyPr>
          <a:lstStyle/>
          <a:p>
            <a:pPr algn="ctr">
              <a:lnSpc>
                <a:spcPct val="150000"/>
              </a:lnSpc>
              <a:spcAft>
                <a:spcPts val="1000"/>
              </a:spcAft>
            </a:pP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Faculty of </a:t>
            </a:r>
            <a:r>
              <a:rPr lang="en-US" sz="2200" dirty="0" smtClean="0">
                <a:solidFill>
                  <a:srgbClr val="0070C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Engineering </a:t>
            </a: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&amp; Information Technology</a:t>
            </a:r>
            <a:b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</a:b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Department of Building Engineering</a:t>
            </a:r>
            <a:b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</a:br>
            <a:r>
              <a:rPr lang="en-US" sz="2200" dirty="0">
                <a:solidFill>
                  <a:srgbClr val="0070C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Retrofitting and Enhancement for Nablus Municipality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47800" y="3810000"/>
            <a:ext cx="5638800" cy="1752600"/>
          </a:xfrm>
        </p:spPr>
        <p:txBody>
          <a:bodyPr>
            <a:noAutofit/>
          </a:bodyPr>
          <a:lstStyle/>
          <a:p>
            <a:pPr algn="ctr"/>
            <a:r>
              <a:rPr lang="en-US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Prepared by :</a:t>
            </a:r>
          </a:p>
          <a:p>
            <a:pPr algn="ctr"/>
            <a:r>
              <a:rPr lang="fi-FI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BushraDwaikat </a:t>
            </a:r>
            <a:endParaRPr lang="fi-FI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fi-FI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Hanan Abo-Hassan </a:t>
            </a:r>
            <a:endParaRPr lang="fi-FI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fi-FI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Haneen Ghanem</a:t>
            </a:r>
          </a:p>
          <a:p>
            <a:pPr algn="ctr"/>
            <a:endParaRPr lang="fi-FI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fi-FI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Supervisor :Eng:Moayad Salhb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</a:t>
            </a:fld>
            <a:endParaRPr lang="en-US"/>
          </a:p>
        </p:txBody>
      </p:sp>
      <p:pic>
        <p:nvPicPr>
          <p:cNvPr id="5" name="Picture 4" descr="ABET center logo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2800" y="457200"/>
            <a:ext cx="1562100" cy="15621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52710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10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3418" y="533399"/>
            <a:ext cx="5656601" cy="4934245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994012" y="5679828"/>
            <a:ext cx="670559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Figure: First floor plan</a:t>
            </a:r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66737" y="914400"/>
            <a:ext cx="333282" cy="1228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23543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994012" y="5679828"/>
            <a:ext cx="670559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Figure: second  floor plan</a:t>
            </a:r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0200" y="418896"/>
            <a:ext cx="5161240" cy="5273442"/>
          </a:xfrm>
          <a:prstGeom prst="rect">
            <a:avLst/>
          </a:prstGeom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4729" y="914400"/>
            <a:ext cx="333282" cy="1228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86258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994012" y="5987605"/>
            <a:ext cx="670559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Figure: third floor plan</a:t>
            </a:r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0200" y="351674"/>
            <a:ext cx="5638800" cy="5509338"/>
          </a:xfrm>
          <a:prstGeom prst="rect">
            <a:avLst/>
          </a:prstGeom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18088" y="914399"/>
            <a:ext cx="333282" cy="1228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44083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13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1600" y="315036"/>
            <a:ext cx="5486401" cy="5214026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1143000" y="5384519"/>
            <a:ext cx="670559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Figure: Four floor plan</a:t>
            </a:r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91360" y="914399"/>
            <a:ext cx="333282" cy="1228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60081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270164" y="381000"/>
            <a:ext cx="288091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Section and Elevation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800" y="1017937"/>
            <a:ext cx="6172200" cy="5427474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066800" y="6459059"/>
            <a:ext cx="670559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Figure: Front and Back elevation</a:t>
            </a:r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98779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15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618" y="1600200"/>
            <a:ext cx="7325312" cy="3122809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1171940" y="5029200"/>
            <a:ext cx="670559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Figure: northwestern elevation </a:t>
            </a:r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91472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16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157" y="403232"/>
            <a:ext cx="7010399" cy="5769121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788157" y="6172352"/>
            <a:ext cx="670559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Figure: section A-A and C-C</a:t>
            </a:r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94546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-1065663" y="833728"/>
            <a:ext cx="514084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3"/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Building Massing 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&amp;Orientation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81122" y="1478293"/>
            <a:ext cx="2514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As analysis</a:t>
            </a:r>
            <a:endParaRPr lang="en-US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04800" y="4722911"/>
            <a:ext cx="4572000" cy="30777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Figure :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envelop to volume ratio on energy efficiency.</a:t>
            </a:r>
          </a:p>
        </p:txBody>
      </p:sp>
      <p:sp>
        <p:nvSpPr>
          <p:cNvPr id="5" name="Rectangle 4"/>
          <p:cNvSpPr/>
          <p:nvPr/>
        </p:nvSpPr>
        <p:spPr>
          <a:xfrm>
            <a:off x="4724400" y="4722911"/>
            <a:ext cx="344517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Figure 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‎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Orientation 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of  Nablus municipality 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1905000" y="236756"/>
            <a:ext cx="505755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Environmental design</a:t>
            </a:r>
            <a:endParaRPr lang="en-US" sz="32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" name="Picture 9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2057400"/>
            <a:ext cx="3686175" cy="2378710"/>
          </a:xfrm>
          <a:prstGeom prst="rect">
            <a:avLst/>
          </a:prstGeom>
        </p:spPr>
      </p:pic>
      <p:pic>
        <p:nvPicPr>
          <p:cNvPr id="11" name="Picture 10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4400" y="2057400"/>
            <a:ext cx="3581400" cy="23091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4073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09599" y="570595"/>
            <a:ext cx="225734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Material </a:t>
            </a:r>
            <a:r>
              <a:rPr lang="en-US" sz="20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definition </a:t>
            </a:r>
          </a:p>
        </p:txBody>
      </p:sp>
      <p:sp>
        <p:nvSpPr>
          <p:cNvPr id="4" name="Rectangle 3"/>
          <p:cNvSpPr/>
          <p:nvPr/>
        </p:nvSpPr>
        <p:spPr>
          <a:xfrm>
            <a:off x="838200" y="3851865"/>
            <a:ext cx="236795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Figure 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‎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layer of external wall.</a:t>
            </a:r>
          </a:p>
        </p:txBody>
      </p:sp>
      <p:sp>
        <p:nvSpPr>
          <p:cNvPr id="5" name="Rectangle 4"/>
          <p:cNvSpPr/>
          <p:nvPr/>
        </p:nvSpPr>
        <p:spPr>
          <a:xfrm>
            <a:off x="5108812" y="3984816"/>
            <a:ext cx="164339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Figure layer 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of floor</a:t>
            </a:r>
          </a:p>
        </p:txBody>
      </p:sp>
      <p:sp>
        <p:nvSpPr>
          <p:cNvPr id="6" name="Rectangle 5"/>
          <p:cNvSpPr/>
          <p:nvPr/>
        </p:nvSpPr>
        <p:spPr>
          <a:xfrm>
            <a:off x="4967853" y="2206825"/>
            <a:ext cx="163859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Figure 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‎ 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layer of roof</a:t>
            </a:r>
          </a:p>
        </p:txBody>
      </p:sp>
      <p:sp>
        <p:nvSpPr>
          <p:cNvPr id="11" name="Rectangle 10"/>
          <p:cNvSpPr/>
          <p:nvPr/>
        </p:nvSpPr>
        <p:spPr>
          <a:xfrm>
            <a:off x="399263" y="4255827"/>
            <a:ext cx="729693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Tabel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:U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value for construction item compared with the U effective.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18</a:t>
            </a:fld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0" y="139708"/>
            <a:ext cx="8666328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Analysis </a:t>
            </a:r>
            <a:r>
              <a:rPr 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using </a:t>
            </a: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Design Builder Software.</a:t>
            </a:r>
          </a:p>
        </p:txBody>
      </p:sp>
      <p:pic>
        <p:nvPicPr>
          <p:cNvPr id="14" name="Picture 1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5008" y="1339544"/>
            <a:ext cx="2854960" cy="2219960"/>
          </a:xfrm>
          <a:prstGeom prst="rect">
            <a:avLst/>
          </a:prstGeom>
        </p:spPr>
      </p:pic>
      <p:pic>
        <p:nvPicPr>
          <p:cNvPr id="15" name="Picture 14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1267" y="2514602"/>
            <a:ext cx="3058487" cy="1525270"/>
          </a:xfrm>
          <a:prstGeom prst="rect">
            <a:avLst/>
          </a:prstGeom>
        </p:spPr>
      </p:pic>
      <p:pic>
        <p:nvPicPr>
          <p:cNvPr id="16" name="Picture 15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91942" y="442939"/>
            <a:ext cx="2477135" cy="1736725"/>
          </a:xfrm>
          <a:prstGeom prst="rect">
            <a:avLst/>
          </a:prstGeom>
        </p:spPr>
      </p:pic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25126879"/>
              </p:ext>
            </p:extLst>
          </p:nvPr>
        </p:nvGraphicFramePr>
        <p:xfrm>
          <a:off x="741403" y="4704484"/>
          <a:ext cx="5735597" cy="1543917"/>
        </p:xfrm>
        <a:graphic>
          <a:graphicData uri="http://schemas.openxmlformats.org/drawingml/2006/table">
            <a:tbl>
              <a:tblPr firstRow="1" firstCol="1" bandRow="1"/>
              <a:tblGrid>
                <a:gridCol w="1318825"/>
                <a:gridCol w="751398"/>
                <a:gridCol w="1143721"/>
                <a:gridCol w="2521653"/>
              </a:tblGrid>
              <a:tr h="39015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item</a:t>
                      </a:r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U value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U effective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note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458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External wall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0.466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0.5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Satisfy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</a:tr>
              <a:tr h="38458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roof</a:t>
                      </a:r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0.36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0.39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Satisfy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</a:tr>
              <a:tr h="38458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floor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0.4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0.9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Satisfy</a:t>
                      </a:r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7241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61287" y="333345"/>
            <a:ext cx="500489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Comfortable analysis result by Design Builder </a:t>
            </a:r>
          </a:p>
        </p:txBody>
      </p:sp>
      <p:sp>
        <p:nvSpPr>
          <p:cNvPr id="8" name="Rectangle 7"/>
          <p:cNvSpPr/>
          <p:nvPr/>
        </p:nvSpPr>
        <p:spPr>
          <a:xfrm>
            <a:off x="2499815" y="5712023"/>
            <a:ext cx="388620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Figure 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‎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Simulation comfort result for the building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19</a:t>
            </a:fld>
            <a:endParaRPr lang="en-US"/>
          </a:p>
        </p:txBody>
      </p:sp>
      <p:pic>
        <p:nvPicPr>
          <p:cNvPr id="13" name="Picture 12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" y="1066800"/>
            <a:ext cx="6678295" cy="43103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2169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2"/>
          <p:cNvSpPr txBox="1">
            <a:spLocks/>
          </p:cNvSpPr>
          <p:nvPr/>
        </p:nvSpPr>
        <p:spPr>
          <a:xfrm>
            <a:off x="509516" y="1295400"/>
            <a:ext cx="5638800" cy="3124200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14300" indent="0">
              <a:buNone/>
            </a:pPr>
            <a:r>
              <a:rPr lang="en-US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Outline:</a:t>
            </a:r>
          </a:p>
          <a:p>
            <a:pPr algn="just">
              <a:buFontTx/>
              <a:buChar char="-"/>
            </a:pPr>
            <a:r>
              <a:rPr lang="fi-FI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Site location</a:t>
            </a:r>
          </a:p>
          <a:p>
            <a:pPr algn="just">
              <a:buFontTx/>
              <a:buChar char="-"/>
            </a:pPr>
            <a:r>
              <a:rPr lang="fi-FI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Artchitecture Design</a:t>
            </a:r>
          </a:p>
          <a:p>
            <a:pPr algn="just">
              <a:buFontTx/>
              <a:buChar char="-"/>
            </a:pPr>
            <a:r>
              <a:rPr lang="fi-FI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Enviromntail Design</a:t>
            </a:r>
          </a:p>
          <a:p>
            <a:pPr algn="just">
              <a:buFontTx/>
              <a:buChar char="-"/>
            </a:pPr>
            <a:r>
              <a:rPr lang="fi-FI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Structural </a:t>
            </a:r>
            <a:r>
              <a:rPr lang="fi-FI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Design</a:t>
            </a:r>
          </a:p>
          <a:p>
            <a:pPr algn="just">
              <a:buFontTx/>
              <a:buChar char="-"/>
            </a:pPr>
            <a:r>
              <a:rPr lang="fi-FI" dirty="0">
                <a:latin typeface="Times New Roman" panose="02020603050405020304" pitchFamily="18" charset="0"/>
                <a:cs typeface="Times New Roman" panose="02020603050405020304" pitchFamily="18" charset="0"/>
              </a:rPr>
              <a:t>Electro mechanical Design</a:t>
            </a:r>
          </a:p>
          <a:p>
            <a:pPr algn="just">
              <a:buFontTx/>
              <a:buChar char="-"/>
            </a:pPr>
            <a:r>
              <a:rPr lang="fi-FI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Quantity surveying</a:t>
            </a:r>
            <a:endParaRPr lang="fi-FI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FontTx/>
              <a:buChar char="-"/>
            </a:pPr>
            <a:endParaRPr lang="fi-FI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Tx/>
              <a:buChar char="-"/>
            </a:pPr>
            <a:endParaRPr lang="fi-FI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6095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33400" y="533400"/>
            <a:ext cx="3538148" cy="41787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2000" dirty="0">
                <a:solidFill>
                  <a:schemeClr val="tx2"/>
                </a:solidFill>
                <a:latin typeface="Times New Roman"/>
                <a:ea typeface="Calibri"/>
                <a:cs typeface="Times New Roman"/>
              </a:rPr>
              <a:t>Design builder simulation result </a:t>
            </a:r>
            <a:endParaRPr lang="en-US" sz="2000" dirty="0">
              <a:solidFill>
                <a:schemeClr val="tx2"/>
              </a:solidFill>
              <a:effectLst/>
              <a:latin typeface="Times New Roman"/>
              <a:ea typeface="Calibri"/>
              <a:cs typeface="Arial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685800" y="1295400"/>
            <a:ext cx="195758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1000"/>
              </a:spcAft>
            </a:pPr>
            <a:r>
              <a:rPr lang="en-US" sz="1600" dirty="0" smtClean="0">
                <a:solidFill>
                  <a:srgbClr val="000000"/>
                </a:solidFill>
                <a:latin typeface="Times New Roman"/>
                <a:ea typeface="Calibri"/>
                <a:cs typeface="Arial"/>
              </a:rPr>
              <a:t>Table</a:t>
            </a:r>
            <a:r>
              <a:rPr lang="en-US" sz="1600" dirty="0" smtClean="0">
                <a:solidFill>
                  <a:srgbClr val="000000"/>
                </a:solidFill>
                <a:latin typeface="Times New Roman"/>
                <a:ea typeface="Calibri"/>
              </a:rPr>
              <a:t>:</a:t>
            </a:r>
            <a:r>
              <a:rPr lang="en-US" sz="1600" dirty="0">
                <a:solidFill>
                  <a:srgbClr val="000000"/>
                </a:solidFill>
                <a:latin typeface="Times New Roman"/>
                <a:ea typeface="Calibri"/>
                <a:cs typeface="Arial"/>
              </a:rPr>
              <a:t> </a:t>
            </a:r>
            <a:r>
              <a:rPr lang="en-US" sz="1600" dirty="0" smtClean="0">
                <a:solidFill>
                  <a:srgbClr val="000000"/>
                </a:solidFill>
                <a:latin typeface="Times New Roman"/>
                <a:ea typeface="Calibri"/>
                <a:cs typeface="Arial"/>
              </a:rPr>
              <a:t>Building </a:t>
            </a:r>
            <a:r>
              <a:rPr lang="en-US" sz="1600" dirty="0">
                <a:solidFill>
                  <a:srgbClr val="000000"/>
                </a:solidFill>
                <a:latin typeface="Times New Roman"/>
                <a:ea typeface="Calibri"/>
                <a:cs typeface="Arial"/>
              </a:rPr>
              <a:t>Area.</a:t>
            </a:r>
            <a:endParaRPr lang="en-US" sz="1600" dirty="0">
              <a:solidFill>
                <a:srgbClr val="000000"/>
              </a:solidFill>
              <a:effectLst/>
              <a:latin typeface="Times New Roman"/>
              <a:ea typeface="Calibri"/>
              <a:cs typeface="Arial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685799" y="3430137"/>
            <a:ext cx="271651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1000"/>
              </a:spcAft>
            </a:pPr>
            <a:r>
              <a:rPr lang="en-US" sz="1600" dirty="0" smtClean="0">
                <a:solidFill>
                  <a:srgbClr val="000000"/>
                </a:solidFill>
                <a:latin typeface="Times New Roman"/>
                <a:ea typeface="Calibri"/>
                <a:cs typeface="+mj-cs"/>
              </a:rPr>
              <a:t>Table: </a:t>
            </a:r>
            <a:r>
              <a:rPr lang="en-US" sz="1600" dirty="0">
                <a:solidFill>
                  <a:srgbClr val="000000"/>
                </a:solidFill>
                <a:latin typeface="Times New Roman"/>
                <a:ea typeface="Calibri"/>
                <a:cs typeface="+mj-cs"/>
              </a:rPr>
              <a:t>Site and Source Energy.</a:t>
            </a:r>
            <a:endParaRPr lang="en-US" sz="1600" dirty="0">
              <a:solidFill>
                <a:srgbClr val="000000"/>
              </a:solidFill>
              <a:effectLst/>
              <a:latin typeface="Times New Roman"/>
              <a:ea typeface="Calibri"/>
              <a:cs typeface="+mj-cs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23448" y="5791200"/>
            <a:ext cx="7696200" cy="72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Note: In the administrative buildings </a:t>
            </a:r>
            <a:r>
              <a:rPr lang="en-US" dirty="0" smtClean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Energy </a:t>
            </a:r>
            <a:r>
              <a:rPr lang="en-US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per area (KWh/m</a:t>
            </a:r>
            <a:r>
              <a:rPr lang="en-US" baseline="30000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2</a:t>
            </a:r>
            <a:r>
              <a:rPr lang="en-US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) are usually around 207 KWh/m</a:t>
            </a:r>
            <a:r>
              <a:rPr lang="en-US" baseline="30000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2</a:t>
            </a:r>
            <a:endParaRPr lang="en-US" dirty="0">
              <a:solidFill>
                <a:srgbClr val="000000"/>
              </a:solidFill>
              <a:effectLst/>
              <a:latin typeface="Times New Roman"/>
              <a:ea typeface="Calibri"/>
              <a:cs typeface="Arial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20</a:t>
            </a:fld>
            <a:endParaRPr lang="en-US"/>
          </a:p>
        </p:txBody>
      </p:sp>
      <p:pic>
        <p:nvPicPr>
          <p:cNvPr id="10" name="Picture 9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6124" y="3768691"/>
            <a:ext cx="6090848" cy="1800860"/>
          </a:xfrm>
          <a:prstGeom prst="rect">
            <a:avLst/>
          </a:prstGeom>
        </p:spPr>
      </p:pic>
      <p:pic>
        <p:nvPicPr>
          <p:cNvPr id="11" name="Picture 10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6124" y="1730630"/>
            <a:ext cx="3477578" cy="17859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7318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3255659" y="6019800"/>
            <a:ext cx="232788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Aft>
                <a:spcPts val="1000"/>
              </a:spcAft>
            </a:pPr>
            <a:r>
              <a:rPr lang="en-US" sz="1400" dirty="0">
                <a:solidFill>
                  <a:srgbClr val="000000"/>
                </a:solidFill>
                <a:latin typeface="Times New Roman"/>
                <a:ea typeface="Calibri"/>
                <a:cs typeface="+mj-cs"/>
              </a:rPr>
              <a:t>Figure </a:t>
            </a:r>
            <a:r>
              <a:rPr lang="en-US" sz="1400" dirty="0" smtClean="0">
                <a:solidFill>
                  <a:srgbClr val="000000"/>
                </a:solidFill>
                <a:latin typeface="Times New Roman"/>
                <a:ea typeface="Calibri"/>
                <a:cs typeface="+mj-cs"/>
              </a:rPr>
              <a:t>: site </a:t>
            </a:r>
            <a:r>
              <a:rPr lang="en-US" sz="1400" dirty="0">
                <a:solidFill>
                  <a:srgbClr val="000000"/>
                </a:solidFill>
                <a:latin typeface="Times New Roman"/>
                <a:ea typeface="Calibri"/>
                <a:cs typeface="+mj-cs"/>
              </a:rPr>
              <a:t>data for building.</a:t>
            </a:r>
            <a:endParaRPr lang="en-US" sz="1400" dirty="0">
              <a:solidFill>
                <a:srgbClr val="000000"/>
              </a:solidFill>
              <a:effectLst/>
              <a:latin typeface="Times New Roman"/>
              <a:ea typeface="Calibri"/>
              <a:cs typeface="+mj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21</a:t>
            </a:fld>
            <a:endParaRPr lang="en-US"/>
          </a:p>
        </p:txBody>
      </p:sp>
      <p:pic>
        <p:nvPicPr>
          <p:cNvPr id="5" name="Picture 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457200"/>
            <a:ext cx="7239000" cy="5183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8938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13672" y="565539"/>
            <a:ext cx="159088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Times New Roman"/>
                <a:ea typeface="Calibri"/>
              </a:rPr>
              <a:t>In 21</a:t>
            </a:r>
            <a:r>
              <a:rPr lang="en-US" baseline="30000" dirty="0">
                <a:latin typeface="Times New Roman"/>
                <a:ea typeface="Calibri"/>
              </a:rPr>
              <a:t>th </a:t>
            </a:r>
            <a:r>
              <a:rPr lang="en-US" dirty="0" smtClean="0"/>
              <a:t>January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1550709" y="914400"/>
            <a:ext cx="93487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latin typeface="Times New Roman"/>
                <a:ea typeface="Calibri"/>
              </a:rPr>
              <a:t>8:00 am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5919853" y="914400"/>
            <a:ext cx="106311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latin typeface="Times New Roman"/>
                <a:ea typeface="Calibri"/>
              </a:rPr>
              <a:t>12:00 pm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22</a:t>
            </a:fld>
            <a:endParaRPr lang="en-US"/>
          </a:p>
        </p:txBody>
      </p:sp>
      <p:pic>
        <p:nvPicPr>
          <p:cNvPr id="10" name="Picture 9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5035" y="1373079"/>
            <a:ext cx="3641090" cy="2499678"/>
          </a:xfrm>
          <a:prstGeom prst="rect">
            <a:avLst/>
          </a:prstGeom>
        </p:spPr>
      </p:pic>
      <p:pic>
        <p:nvPicPr>
          <p:cNvPr id="11" name="Picture 10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46409" y="1370099"/>
            <a:ext cx="3810000" cy="2499678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34119" y="86765"/>
            <a:ext cx="2725426" cy="41787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2000" dirty="0">
                <a:solidFill>
                  <a:schemeClr val="tx2"/>
                </a:solidFill>
                <a:latin typeface="Times New Roman"/>
                <a:ea typeface="Calibri"/>
                <a:cs typeface="Times New Roman"/>
              </a:rPr>
              <a:t>Shadows on the building</a:t>
            </a:r>
            <a:endParaRPr lang="en-US" sz="2000" dirty="0">
              <a:solidFill>
                <a:schemeClr val="tx2"/>
              </a:solidFill>
              <a:effectLst/>
              <a:latin typeface="Times New Roman"/>
              <a:ea typeface="Calibri"/>
              <a:cs typeface="Arial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113672" y="3899042"/>
            <a:ext cx="123944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Times New Roman"/>
                <a:ea typeface="Calibri"/>
              </a:rPr>
              <a:t>In </a:t>
            </a:r>
            <a:r>
              <a:rPr lang="en-US" dirty="0" smtClean="0">
                <a:latin typeface="Times New Roman"/>
                <a:ea typeface="Calibri"/>
              </a:rPr>
              <a:t>21</a:t>
            </a:r>
            <a:r>
              <a:rPr lang="en-US" baseline="30000" dirty="0" smtClean="0">
                <a:latin typeface="Times New Roman"/>
                <a:ea typeface="Calibri"/>
              </a:rPr>
              <a:t>st </a:t>
            </a:r>
            <a:r>
              <a:rPr lang="en-US" dirty="0" smtClean="0"/>
              <a:t>June</a:t>
            </a:r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1667176" y="4123438"/>
            <a:ext cx="93487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latin typeface="Times New Roman"/>
                <a:ea typeface="Calibri"/>
              </a:rPr>
              <a:t>8:00 am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5932363" y="4090634"/>
            <a:ext cx="106311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latin typeface="Times New Roman"/>
                <a:ea typeface="Calibri"/>
              </a:rPr>
              <a:t>12:00 pm</a:t>
            </a:r>
            <a:endParaRPr lang="en-US" dirty="0"/>
          </a:p>
        </p:txBody>
      </p:sp>
      <p:pic>
        <p:nvPicPr>
          <p:cNvPr id="16" name="Picture 15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5035" y="4453040"/>
            <a:ext cx="3641090" cy="2167051"/>
          </a:xfrm>
          <a:prstGeom prst="rect">
            <a:avLst/>
          </a:prstGeom>
        </p:spPr>
      </p:pic>
      <p:pic>
        <p:nvPicPr>
          <p:cNvPr id="17" name="Picture 16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46409" y="4453041"/>
            <a:ext cx="3835021" cy="2167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7069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04800" y="609600"/>
            <a:ext cx="2359941" cy="41787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2000" dirty="0">
                <a:solidFill>
                  <a:schemeClr val="tx2"/>
                </a:solidFill>
                <a:latin typeface="Times New Roman"/>
                <a:ea typeface="Calibri"/>
                <a:cs typeface="Times New Roman"/>
              </a:rPr>
              <a:t>Daylighting analysis </a:t>
            </a:r>
            <a:endParaRPr lang="en-US" sz="2000" dirty="0">
              <a:solidFill>
                <a:schemeClr val="tx2"/>
              </a:solidFill>
              <a:effectLst/>
              <a:latin typeface="Times New Roman"/>
              <a:ea typeface="Calibri"/>
              <a:cs typeface="Arial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170570" y="5791200"/>
            <a:ext cx="510765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latin typeface="Times New Roman"/>
                <a:ea typeface="Calibri"/>
                <a:cs typeface="Arial"/>
              </a:rPr>
              <a:t>Figure</a:t>
            </a:r>
            <a:r>
              <a:rPr lang="ar-SA" sz="1600" dirty="0" smtClean="0">
                <a:latin typeface="Times New Roman"/>
                <a:ea typeface="Calibri"/>
              </a:rPr>
              <a:t>‎</a:t>
            </a:r>
            <a:r>
              <a:rPr lang="en-US" dirty="0" smtClean="0">
                <a:latin typeface="Times New Roman"/>
                <a:ea typeface="Calibri"/>
                <a:cs typeface="Arial"/>
              </a:rPr>
              <a:t>: Daylight </a:t>
            </a:r>
            <a:r>
              <a:rPr lang="en-US" dirty="0">
                <a:latin typeface="Times New Roman"/>
                <a:ea typeface="Calibri"/>
                <a:cs typeface="Arial"/>
              </a:rPr>
              <a:t>factor in </a:t>
            </a:r>
            <a:r>
              <a:rPr lang="en-US" dirty="0" smtClean="0">
                <a:latin typeface="Times New Roman"/>
                <a:ea typeface="Calibri"/>
                <a:cs typeface="Arial"/>
              </a:rPr>
              <a:t>fourth and third floor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23</a:t>
            </a:fld>
            <a:endParaRPr lang="en-US"/>
          </a:p>
        </p:txBody>
      </p:sp>
      <p:pic>
        <p:nvPicPr>
          <p:cNvPr id="6" name="Picture 5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41" y="1839036"/>
            <a:ext cx="4078959" cy="2684429"/>
          </a:xfrm>
          <a:prstGeom prst="rect">
            <a:avLst/>
          </a:prstGeom>
        </p:spPr>
      </p:pic>
      <p:pic>
        <p:nvPicPr>
          <p:cNvPr id="7" name="Picture 6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4800" y="2004360"/>
            <a:ext cx="3730308" cy="23333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9358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408033" y="1046202"/>
            <a:ext cx="368132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Tabel:RT60 result by </a:t>
            </a:r>
            <a:r>
              <a:rPr lang="en-U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Ecotect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analysis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24</a:t>
            </a:fld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408033" y="395674"/>
            <a:ext cx="207620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Acoustical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design </a:t>
            </a: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16680576"/>
              </p:ext>
            </p:extLst>
          </p:nvPr>
        </p:nvGraphicFramePr>
        <p:xfrm>
          <a:off x="405758" y="1752600"/>
          <a:ext cx="6096000" cy="1483360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1524000"/>
                <a:gridCol w="1524000"/>
                <a:gridCol w="1524000"/>
                <a:gridCol w="15240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3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Room</a:t>
                      </a:r>
                      <a:endParaRPr lang="en-US" sz="13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3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RT60</a:t>
                      </a:r>
                      <a:endParaRPr lang="en-US" sz="13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3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room</a:t>
                      </a:r>
                      <a:endParaRPr lang="en-US" sz="13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3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RT60</a:t>
                      </a:r>
                      <a:endParaRPr lang="en-US" sz="13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3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Meeting room</a:t>
                      </a:r>
                      <a:endParaRPr lang="en-US" sz="13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3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0.3-0.54</a:t>
                      </a:r>
                      <a:endParaRPr lang="en-US" sz="13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3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Privet office</a:t>
                      </a:r>
                      <a:endParaRPr lang="en-US" sz="13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3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0.32-0.6</a:t>
                      </a:r>
                      <a:endParaRPr lang="en-US" sz="13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3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Multipurpose </a:t>
                      </a:r>
                      <a:endParaRPr lang="en-US" sz="13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3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0.8-1.57</a:t>
                      </a:r>
                      <a:endParaRPr lang="en-US" sz="13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3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General office</a:t>
                      </a:r>
                      <a:endParaRPr lang="en-US" sz="13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3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0.33-0.58</a:t>
                      </a:r>
                      <a:endParaRPr lang="en-US" sz="13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3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Open office</a:t>
                      </a:r>
                      <a:endParaRPr lang="en-US" sz="13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3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0.35-0.74</a:t>
                      </a:r>
                      <a:endParaRPr lang="en-US" sz="13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3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Cafeteria </a:t>
                      </a:r>
                      <a:endParaRPr lang="en-US" sz="13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3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0.36-061</a:t>
                      </a:r>
                      <a:endParaRPr lang="en-US" sz="13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Rectangle 7"/>
          <p:cNvSpPr/>
          <p:nvPr/>
        </p:nvSpPr>
        <p:spPr>
          <a:xfrm>
            <a:off x="228600" y="3657600"/>
            <a:ext cx="375711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Tabel:STC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and IIC by INSUL analysis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94327577"/>
              </p:ext>
            </p:extLst>
          </p:nvPr>
        </p:nvGraphicFramePr>
        <p:xfrm>
          <a:off x="363907" y="4267200"/>
          <a:ext cx="6096000" cy="1524000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3048000"/>
                <a:gridCol w="3048000"/>
              </a:tblGrid>
              <a:tr h="281940"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item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STC/IIC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281940"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Internal floor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STC</a:t>
                      </a:r>
                      <a:r>
                        <a:rPr lang="en-US" sz="14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= 68 dB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281940"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External</a:t>
                      </a:r>
                      <a:r>
                        <a:rPr lang="en-US" sz="14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wall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STC</a:t>
                      </a:r>
                      <a:r>
                        <a:rPr lang="en-US" sz="14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= 55 dB</a:t>
                      </a:r>
                      <a:endParaRPr lang="en-US" sz="14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281940"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roof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IIC= 55 dB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281940"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Partition 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STC =47 dB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82746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52400" y="685800"/>
            <a:ext cx="379135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Table :STC between adjacent spaces :  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25</a:t>
            </a:fld>
            <a:endParaRPr lang="en-US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353698"/>
              </p:ext>
            </p:extLst>
          </p:nvPr>
        </p:nvGraphicFramePr>
        <p:xfrm>
          <a:off x="129654" y="1524000"/>
          <a:ext cx="8229600" cy="3563068"/>
        </p:xfrm>
        <a:graphic>
          <a:graphicData uri="http://schemas.openxmlformats.org/drawingml/2006/table">
            <a:tbl>
              <a:tblPr firstRow="1" firstCol="1" bandRow="1"/>
              <a:tblGrid>
                <a:gridCol w="1622370"/>
                <a:gridCol w="1970721"/>
                <a:gridCol w="1471278"/>
                <a:gridCol w="614743"/>
                <a:gridCol w="1314087"/>
                <a:gridCol w="1236401"/>
              </a:tblGrid>
              <a:tr h="58268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3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Room1</a:t>
                      </a:r>
                      <a:endParaRPr lang="en-US" sz="13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3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Room2</a:t>
                      </a:r>
                      <a:endParaRPr lang="en-US" sz="13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3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STC  component</a:t>
                      </a:r>
                      <a:endParaRPr lang="en-US" sz="13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3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STC</a:t>
                      </a:r>
                      <a:endParaRPr lang="en-US" sz="13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3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dB</a:t>
                      </a:r>
                      <a:endParaRPr lang="en-US" sz="13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3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STC</a:t>
                      </a:r>
                      <a:endParaRPr lang="en-US" sz="13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3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Requirement</a:t>
                      </a:r>
                      <a:endParaRPr lang="en-US" sz="13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3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dB</a:t>
                      </a:r>
                      <a:endParaRPr lang="en-US" sz="13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3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Satisfy or not</a:t>
                      </a:r>
                      <a:endParaRPr lang="en-US" sz="13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394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3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public hall</a:t>
                      </a:r>
                      <a:endParaRPr lang="en-US" sz="13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3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Head office of public</a:t>
                      </a:r>
                      <a:endParaRPr lang="en-US" sz="13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3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Partition +glass</a:t>
                      </a:r>
                      <a:endParaRPr lang="en-US" sz="13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3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46</a:t>
                      </a:r>
                      <a:endParaRPr lang="en-US" sz="13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3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43</a:t>
                      </a:r>
                      <a:endParaRPr lang="en-US" sz="13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3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satisfy</a:t>
                      </a:r>
                      <a:endParaRPr lang="en-US" sz="13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</a:tr>
              <a:tr h="70184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3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Affairs  office</a:t>
                      </a:r>
                      <a:endParaRPr lang="en-US" sz="13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3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en-US" sz="13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3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corridor</a:t>
                      </a:r>
                      <a:endParaRPr lang="en-US" sz="13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3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Partition(27.625m</a:t>
                      </a:r>
                      <a:r>
                        <a:rPr lang="en-US" sz="1300" baseline="30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r>
                        <a:rPr lang="en-US" sz="13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)+wood door (2.25 m</a:t>
                      </a:r>
                      <a:r>
                        <a:rPr lang="en-US" sz="1300" baseline="30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2)</a:t>
                      </a:r>
                      <a:endParaRPr lang="en-US" sz="13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3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43</a:t>
                      </a:r>
                      <a:endParaRPr lang="en-US" sz="13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3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43</a:t>
                      </a:r>
                      <a:endParaRPr lang="en-US" sz="13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3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satisfy</a:t>
                      </a:r>
                      <a:endParaRPr lang="en-US" sz="13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789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3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President office</a:t>
                      </a:r>
                      <a:endParaRPr lang="en-US" sz="13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3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Corridor +reception</a:t>
                      </a:r>
                      <a:endParaRPr lang="en-US" sz="13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3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Partition(36.9)+2 wood door (5 m</a:t>
                      </a:r>
                      <a:r>
                        <a:rPr lang="en-US" sz="1300" baseline="30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r>
                        <a:rPr lang="en-US" sz="13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)</a:t>
                      </a:r>
                      <a:endParaRPr lang="en-US" sz="13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3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45</a:t>
                      </a:r>
                      <a:endParaRPr lang="en-US" sz="13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3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47</a:t>
                      </a:r>
                      <a:endParaRPr lang="en-US" sz="13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3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satisfy</a:t>
                      </a:r>
                      <a:endParaRPr lang="en-US" sz="13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</a:tr>
              <a:tr h="30611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3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Human resource </a:t>
                      </a:r>
                      <a:endParaRPr lang="en-US" sz="13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3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Affairs office</a:t>
                      </a:r>
                      <a:endParaRPr lang="en-US" sz="13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3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Partition(21.9m</a:t>
                      </a:r>
                      <a:r>
                        <a:rPr lang="en-US" sz="1300" baseline="30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r>
                        <a:rPr lang="en-US" sz="13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)</a:t>
                      </a:r>
                      <a:endParaRPr lang="en-US" sz="13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3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47</a:t>
                      </a:r>
                      <a:endParaRPr lang="en-US" sz="13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3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31</a:t>
                      </a:r>
                      <a:endParaRPr lang="en-US" sz="13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3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satisfy</a:t>
                      </a:r>
                      <a:endParaRPr lang="en-US" sz="13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789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3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Meeting room</a:t>
                      </a:r>
                      <a:endParaRPr lang="en-US" sz="13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3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corridor</a:t>
                      </a:r>
                      <a:endParaRPr lang="en-US" sz="13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3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Partition(9.13m</a:t>
                      </a:r>
                      <a:r>
                        <a:rPr lang="en-US" sz="1300" baseline="30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r>
                        <a:rPr lang="en-US" sz="13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) door 2.25 m</a:t>
                      </a:r>
                      <a:r>
                        <a:rPr lang="en-US" sz="1300" baseline="30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en-US" sz="13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3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40</a:t>
                      </a:r>
                      <a:endParaRPr lang="en-US" sz="13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3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40</a:t>
                      </a:r>
                      <a:endParaRPr lang="en-US" sz="13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3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Satisfy</a:t>
                      </a:r>
                      <a:endParaRPr lang="en-US" sz="13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</a:tr>
              <a:tr h="70184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3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Multipurpose  </a:t>
                      </a:r>
                      <a:endParaRPr lang="en-US" sz="13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3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corridor</a:t>
                      </a:r>
                      <a:endParaRPr lang="en-US" sz="13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3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Partition(63 m</a:t>
                      </a:r>
                      <a:r>
                        <a:rPr lang="en-US" sz="1300" baseline="300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r>
                        <a:rPr lang="en-US" sz="13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)+2 wood door (5 m</a:t>
                      </a:r>
                      <a:r>
                        <a:rPr lang="en-US" sz="1300" baseline="300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r>
                        <a:rPr lang="en-US" sz="13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)</a:t>
                      </a:r>
                      <a:endParaRPr lang="en-US" sz="13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3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43</a:t>
                      </a:r>
                      <a:endParaRPr lang="en-US" sz="13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3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40</a:t>
                      </a:r>
                      <a:endParaRPr lang="en-US" sz="13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3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satisfy</a:t>
                      </a:r>
                      <a:endParaRPr lang="en-US" sz="13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63992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26</a:t>
            </a:fld>
            <a:endParaRPr lang="en-US"/>
          </a:p>
        </p:txBody>
      </p:sp>
      <p:sp>
        <p:nvSpPr>
          <p:cNvPr id="4" name="مستطيل 3"/>
          <p:cNvSpPr/>
          <p:nvPr/>
        </p:nvSpPr>
        <p:spPr>
          <a:xfrm>
            <a:off x="608992" y="1001283"/>
            <a:ext cx="3962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rtl="0"/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project consist of 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three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blocks :</a:t>
            </a:r>
            <a:r>
              <a:rPr lang="ar-SA" sz="2000" dirty="0">
                <a:latin typeface="Andalus" pitchFamily="18" charset="-78"/>
                <a:cs typeface="+mj-cs"/>
              </a:rPr>
              <a:t> </a:t>
            </a:r>
            <a:endParaRPr lang="en-US" sz="2000" dirty="0">
              <a:latin typeface="Andalus" pitchFamily="18" charset="-78"/>
              <a:cs typeface="+mj-cs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590192" y="236756"/>
            <a:ext cx="505755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Structural Design</a:t>
            </a:r>
            <a:endParaRPr lang="en-US" sz="32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874413" y="1418453"/>
            <a:ext cx="5393955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32079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27</a:t>
            </a:fld>
            <a:endParaRPr lang="en-US"/>
          </a:p>
        </p:txBody>
      </p:sp>
      <p:sp>
        <p:nvSpPr>
          <p:cNvPr id="3" name="عنوان 1"/>
          <p:cNvSpPr txBox="1">
            <a:spLocks/>
          </p:cNvSpPr>
          <p:nvPr/>
        </p:nvSpPr>
        <p:spPr>
          <a:xfrm>
            <a:off x="84161" y="762000"/>
            <a:ext cx="6400800" cy="662781"/>
          </a:xfrm>
          <a:prstGeom prst="rect">
            <a:avLst/>
          </a:prstGeom>
        </p:spPr>
        <p:txBody>
          <a:bodyPr>
            <a:normAutofit fontScale="92500" lnSpcReduction="100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600" kern="1200" cap="none" spc="-100" baseline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marL="0" lvl="3" algn="l" rtl="1">
              <a:lnSpc>
                <a:spcPct val="90000"/>
              </a:lnSpc>
              <a:spcBef>
                <a:spcPct val="0"/>
              </a:spcBef>
            </a:pPr>
            <a:r>
              <a:rPr lang="en-US" sz="2200" b="1" kern="0" dirty="0" smtClean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DESIGN CODES</a:t>
            </a:r>
            <a:r>
              <a:rPr lang="en-US" sz="2800" b="1" kern="0" dirty="0" smtClean="0">
                <a:solidFill>
                  <a:sysClr val="windowText" lastClr="000000"/>
                </a:solidFill>
                <a:cs typeface="+mj-cs"/>
              </a:rPr>
              <a:t/>
            </a:r>
            <a:br>
              <a:rPr lang="en-US" sz="2800" b="1" kern="0" dirty="0" smtClean="0">
                <a:solidFill>
                  <a:sysClr val="windowText" lastClr="000000"/>
                </a:solidFill>
                <a:cs typeface="+mj-cs"/>
              </a:rPr>
            </a:br>
            <a:endParaRPr lang="ar-SA" sz="2800" kern="0" dirty="0">
              <a:solidFill>
                <a:sysClr val="windowText" lastClr="000000"/>
              </a:solidFill>
              <a:cs typeface="+mj-cs"/>
            </a:endParaRPr>
          </a:p>
        </p:txBody>
      </p:sp>
      <p:sp>
        <p:nvSpPr>
          <p:cNvPr id="4" name="عنصر نائب للمحتوى 2"/>
          <p:cNvSpPr txBox="1">
            <a:spLocks/>
          </p:cNvSpPr>
          <p:nvPr/>
        </p:nvSpPr>
        <p:spPr>
          <a:xfrm>
            <a:off x="86436" y="1424781"/>
            <a:ext cx="7391400" cy="1699419"/>
          </a:xfrm>
          <a:prstGeom prst="rect">
            <a:avLst/>
          </a:prstGeom>
        </p:spPr>
        <p:txBody>
          <a:bodyPr/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codes use  for concrete structural members design is: </a:t>
            </a:r>
          </a:p>
          <a:p>
            <a:pPr marL="0" indent="0">
              <a:buFont typeface="Arial" pitchFamily="34" charset="0"/>
              <a:buNone/>
            </a:pPr>
            <a:r>
              <a:rPr lang="en-US" dirty="0" smtClean="0">
                <a:cs typeface="+mj-cs"/>
              </a:rPr>
              <a:t>1.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ACI -318-14 for reinforced concrete structural design. </a:t>
            </a:r>
          </a:p>
          <a:p>
            <a:pPr marL="0" indent="0">
              <a:buFont typeface="Arial" pitchFamily="34" charset="0"/>
              <a:buNone/>
            </a:pPr>
            <a:r>
              <a:rPr lang="en-US" dirty="0" smtClean="0">
                <a:cs typeface="+mj-cs"/>
              </a:rPr>
              <a:t>2.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UBC -97 for earthquake load computations.</a:t>
            </a:r>
            <a:endParaRPr lang="ar-SA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Font typeface="Arial" pitchFamily="34" charset="0"/>
              <a:buNone/>
            </a:pPr>
            <a:r>
              <a:rPr lang="en-US" dirty="0" smtClean="0">
                <a:latin typeface="Cambria" panose="02040503050406030204" pitchFamily="18" charset="0"/>
                <a:cs typeface="+mj-cs"/>
              </a:rPr>
              <a:t>3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.(ASCE 7 2010) for loads combination</a:t>
            </a:r>
          </a:p>
          <a:p>
            <a:pPr marL="0" indent="0">
              <a:buFont typeface="Arial" pitchFamily="34" charset="0"/>
              <a:buNone/>
            </a:pP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Font typeface="Arial" pitchFamily="34" charset="0"/>
              <a:buNone/>
            </a:pPr>
            <a:endParaRPr lang="ar-SA" dirty="0">
              <a:cs typeface="+mj-cs"/>
            </a:endParaRPr>
          </a:p>
        </p:txBody>
      </p:sp>
      <p:sp>
        <p:nvSpPr>
          <p:cNvPr id="5" name="عنوان 1"/>
          <p:cNvSpPr txBox="1">
            <a:spLocks/>
          </p:cNvSpPr>
          <p:nvPr/>
        </p:nvSpPr>
        <p:spPr>
          <a:xfrm>
            <a:off x="113732" y="3208004"/>
            <a:ext cx="1506940" cy="392446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600" kern="1200" cap="none" spc="-100" baseline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z="20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Loads</a:t>
            </a:r>
            <a:endParaRPr lang="en-US" sz="20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عنصر نائب للمحتوى 2"/>
          <p:cNvSpPr txBox="1">
            <a:spLocks/>
          </p:cNvSpPr>
          <p:nvPr/>
        </p:nvSpPr>
        <p:spPr>
          <a:xfrm>
            <a:off x="304800" y="3799131"/>
            <a:ext cx="7620000" cy="2576513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dirty="0" smtClean="0">
                <a:cs typeface="+mj-cs"/>
              </a:rPr>
              <a:t>1.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Live Load (L.L)= 3</a:t>
            </a:r>
            <a:r>
              <a:rPr lang="en-US" sz="2000" dirty="0" smtClean="0">
                <a:cs typeface="+mj-cs"/>
              </a:rPr>
              <a:t> </a:t>
            </a:r>
            <a:r>
              <a:rPr lang="en-US" sz="2000" dirty="0" smtClean="0">
                <a:latin typeface="Times New Roman" pitchFamily="18" charset="0"/>
              </a:rPr>
              <a:t>KN/m</a:t>
            </a:r>
            <a:r>
              <a:rPr lang="en-US" sz="2000" baseline="30000" dirty="0" smtClean="0">
                <a:latin typeface="Times New Roman" pitchFamily="18" charset="0"/>
              </a:rPr>
              <a:t>2</a:t>
            </a:r>
            <a:endParaRPr lang="en-US" sz="2000" dirty="0" smtClean="0">
              <a:cs typeface="+mj-cs"/>
            </a:endParaRPr>
          </a:p>
          <a:p>
            <a:pPr marL="0" indent="0">
              <a:buNone/>
            </a:pP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2.Super imposed dead load (SI)=6.44</a:t>
            </a:r>
            <a:r>
              <a:rPr lang="en-US" sz="2000" dirty="0" smtClean="0">
                <a:latin typeface="Times New Roman" pitchFamily="18" charset="0"/>
              </a:rPr>
              <a:t>KN/m</a:t>
            </a:r>
            <a:r>
              <a:rPr lang="en-US" sz="2000" baseline="30000" dirty="0" smtClean="0">
                <a:latin typeface="Times New Roman" pitchFamily="18" charset="0"/>
              </a:rPr>
              <a:t>2</a:t>
            </a:r>
            <a:endParaRPr lang="en-U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Font typeface="Arial" pitchFamily="34" charset="0"/>
              <a:buNone/>
            </a:pPr>
            <a:r>
              <a:rPr lang="en-US" sz="2000" dirty="0" smtClean="0">
                <a:latin typeface="Times New Roman" pitchFamily="18" charset="0"/>
                <a:cs typeface="+mj-cs"/>
              </a:rPr>
              <a:t>3.Weight of wall  =20 KN/m</a:t>
            </a:r>
          </a:p>
          <a:p>
            <a:pPr marL="0" indent="0">
              <a:buFont typeface="Arial" pitchFamily="34" charset="0"/>
              <a:buNone/>
            </a:pPr>
            <a:r>
              <a:rPr lang="en-US" sz="2000" dirty="0" smtClean="0">
                <a:latin typeface="Times New Roman" pitchFamily="18" charset="0"/>
                <a:cs typeface="+mj-cs"/>
              </a:rPr>
              <a:t>4.Bearing capacity of soil  = (150-200)  KN/m</a:t>
            </a:r>
            <a:r>
              <a:rPr lang="en-US" sz="2000" baseline="30000" dirty="0" smtClean="0">
                <a:latin typeface="Times New Roman" pitchFamily="18" charset="0"/>
                <a:cs typeface="+mj-cs"/>
              </a:rPr>
              <a:t>2</a:t>
            </a:r>
          </a:p>
          <a:p>
            <a:pPr marL="0" indent="0">
              <a:buFont typeface="Arial" pitchFamily="34" charset="0"/>
              <a:buNone/>
            </a:pPr>
            <a:r>
              <a:rPr lang="en-US" sz="2000" dirty="0" smtClean="0"/>
              <a:t> </a:t>
            </a:r>
          </a:p>
          <a:p>
            <a:pPr marL="0" indent="0">
              <a:buFont typeface="Arial" pitchFamily="34" charset="0"/>
              <a:buNone/>
            </a:pPr>
            <a:endParaRPr lang="en-US" sz="2000" b="1" dirty="0" smtClean="0">
              <a:solidFill>
                <a:prstClr val="black"/>
              </a:solidFill>
              <a:latin typeface="Cambria" panose="02040503050406030204" pitchFamily="18" charset="0"/>
              <a:cs typeface="Times New Roman" panose="02020603050405020304" pitchFamily="18" charset="0"/>
            </a:endParaRPr>
          </a:p>
          <a:p>
            <a:pPr marL="0" indent="0">
              <a:buFont typeface="Arial" pitchFamily="34" charset="0"/>
              <a:buNone/>
            </a:pPr>
            <a:endParaRPr lang="en-US" sz="2000" b="1" dirty="0" smtClean="0">
              <a:solidFill>
                <a:prstClr val="black"/>
              </a:solidFill>
              <a:latin typeface="Cambria" panose="02040503050406030204" pitchFamily="18" charset="0"/>
              <a:cs typeface="Times New Roman" panose="02020603050405020304" pitchFamily="18" charset="0"/>
            </a:endParaRPr>
          </a:p>
          <a:p>
            <a:pPr marL="0" indent="0">
              <a:buFont typeface="Arial" pitchFamily="34" charset="0"/>
              <a:buNone/>
            </a:pPr>
            <a:r>
              <a:rPr lang="en-US" sz="2000" dirty="0" smtClean="0"/>
              <a:t> </a:t>
            </a:r>
            <a:endParaRPr lang="ar-SA" sz="2000" dirty="0"/>
          </a:p>
        </p:txBody>
      </p:sp>
    </p:spTree>
    <p:extLst>
      <p:ext uri="{BB962C8B-B14F-4D97-AF65-F5344CB8AC3E}">
        <p14:creationId xmlns:p14="http://schemas.microsoft.com/office/powerpoint/2010/main" val="4069658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28</a:t>
            </a:fld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304800" y="609600"/>
            <a:ext cx="5181600" cy="9848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EQ </a:t>
            </a:r>
            <a:r>
              <a:rPr lang="en-U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factor</a:t>
            </a:r>
            <a:r>
              <a:rPr lang="pl-PL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 </a:t>
            </a:r>
            <a:r>
              <a:rPr lang="pl-PL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(UBC97):</a:t>
            </a:r>
          </a:p>
          <a:p>
            <a:endParaRPr lang="pl-PL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pl-PL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38727877"/>
              </p:ext>
            </p:extLst>
          </p:nvPr>
        </p:nvGraphicFramePr>
        <p:xfrm>
          <a:off x="304800" y="1219200"/>
          <a:ext cx="6096000" cy="1651000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3048000"/>
                <a:gridCol w="3048000"/>
              </a:tblGrid>
              <a:tr h="370840">
                <a:tc>
                  <a:txBody>
                    <a:bodyPr/>
                    <a:lstStyle/>
                    <a:p>
                      <a:r>
                        <a:rPr lang="pl-PL" sz="18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I= 1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8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Cv=0.4</a:t>
                      </a:r>
                    </a:p>
                    <a:p>
                      <a:endParaRPr lang="en-US" b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R= 5.5 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Ca=0.28</a:t>
                      </a:r>
                    </a:p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pl-PL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Z= 0.2 (2B)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Ct= 0.0488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Rectangle 4"/>
          <p:cNvSpPr/>
          <p:nvPr/>
        </p:nvSpPr>
        <p:spPr>
          <a:xfrm>
            <a:off x="304800" y="3581400"/>
            <a:ext cx="65532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Material</a:t>
            </a:r>
            <a:r>
              <a:rPr lang="en-US" sz="2000" dirty="0">
                <a:latin typeface="Cambria" panose="02040503050406030204" pitchFamily="18" charset="0"/>
                <a:cs typeface="+mj-cs"/>
              </a:rPr>
              <a:t/>
            </a:r>
            <a:br>
              <a:rPr lang="en-US" sz="2000" dirty="0">
                <a:latin typeface="Cambria" panose="02040503050406030204" pitchFamily="18" charset="0"/>
                <a:cs typeface="+mj-cs"/>
              </a:rPr>
            </a:br>
            <a:r>
              <a:rPr lang="en-US" sz="2000" dirty="0">
                <a:latin typeface="Cambria" panose="02040503050406030204" pitchFamily="18" charset="0"/>
                <a:cs typeface="+mj-cs"/>
              </a:rPr>
              <a:t>1.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concrete 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f′c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24 MPa for columns 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beams and slab</a:t>
            </a:r>
            <a:endParaRPr lang="en-US" sz="2000" dirty="0">
              <a:cs typeface="+mj-cs"/>
            </a:endParaRPr>
          </a:p>
          <a:p>
            <a:r>
              <a:rPr lang="en-US" sz="2000" dirty="0" smtClean="0">
                <a:cs typeface="+mj-cs"/>
              </a:rPr>
              <a:t>2.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Yielding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strength of steel  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Fy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420 </a:t>
            </a:r>
            <a:r>
              <a:rPr lang="en-US" sz="2000" dirty="0">
                <a:cs typeface="+mj-cs"/>
              </a:rPr>
              <a:t>MPa</a:t>
            </a:r>
            <a:r>
              <a:rPr lang="ar-SA" sz="2000" dirty="0" smtClean="0">
                <a:cs typeface="+mj-cs"/>
              </a:rPr>
              <a:t>.</a:t>
            </a:r>
            <a:r>
              <a:rPr lang="en-US" sz="2000" dirty="0">
                <a:cs typeface="+mj-cs"/>
              </a:rPr>
              <a:t/>
            </a:r>
            <a:br>
              <a:rPr lang="en-US" sz="2000" dirty="0">
                <a:cs typeface="+mj-cs"/>
              </a:rPr>
            </a:br>
            <a:endParaRPr lang="en-US" sz="2000" dirty="0"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3636050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29</a:t>
            </a:fld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228600" y="609600"/>
            <a:ext cx="8305800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Structural system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One way ribbed 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slab with drop beam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Final Design Sections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**Slabs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thickness               0.35 m</a:t>
            </a:r>
            <a:b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**Columns(square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,  (0.6×0.6),(0.7×.7 m) and  Columns circular with Diameter .65 m</a:t>
            </a:r>
            <a:b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**Beams  -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Main drop beams (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0.8×0.4),(0.6×0.3) m*m, </a:t>
            </a:r>
          </a:p>
          <a:p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- secondary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beams (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0.35*0.65) m*m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b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**Walls 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thicknesses           0.2 m</a:t>
            </a:r>
            <a:b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60299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457199"/>
            <a:ext cx="848709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Site location</a:t>
            </a:r>
            <a:endParaRPr lang="en-US" sz="32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705987" y="5715000"/>
            <a:ext cx="707511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Site location in Nablus city, Faisal Street, near the commercial center of Nablus. </a:t>
            </a:r>
            <a:endParaRPr lang="en-US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This 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is located on latitude of 32.13 norths and longitude of 35.15 easts.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635457" y="1909465"/>
            <a:ext cx="5546567" cy="36569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Rectangle 6"/>
          <p:cNvSpPr/>
          <p:nvPr/>
        </p:nvSpPr>
        <p:spPr>
          <a:xfrm>
            <a:off x="270164" y="1447800"/>
            <a:ext cx="377699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Site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location and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description: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9154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30</a:t>
            </a:fld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304800" y="381000"/>
            <a:ext cx="69342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3D model for the designed block </a:t>
            </a:r>
            <a:r>
              <a:rPr lang="en-U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 </a:t>
            </a:r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using ETABS software.</a:t>
            </a:r>
            <a:b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7359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1182" y="1087749"/>
            <a:ext cx="6934200" cy="473985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Rectangle 4"/>
          <p:cNvSpPr/>
          <p:nvPr/>
        </p:nvSpPr>
        <p:spPr>
          <a:xfrm>
            <a:off x="2309842" y="5642933"/>
            <a:ext cx="421698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Figure </a:t>
            </a:r>
            <a:r>
              <a:rPr lang="ar-SA" dirty="0" smtClean="0">
                <a:cs typeface="+mj-cs"/>
              </a:rPr>
              <a:t>‎</a:t>
            </a:r>
            <a:r>
              <a:rPr lang="en-US" dirty="0" smtClean="0">
                <a:cs typeface="+mj-cs"/>
              </a:rPr>
              <a:t>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3D</a:t>
            </a:r>
            <a:r>
              <a:rPr lang="en-US" dirty="0">
                <a:cs typeface="+mj-cs"/>
              </a:rPr>
              <a:t>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model from ETABS for block </a:t>
            </a:r>
            <a:r>
              <a:rPr lang="en-US" dirty="0">
                <a:cs typeface="+mj-cs"/>
              </a:rPr>
              <a:t>2</a:t>
            </a:r>
            <a:r>
              <a:rPr lang="en-US" dirty="0" smtClean="0">
                <a:cs typeface="+mj-cs"/>
              </a:rPr>
              <a:t>.</a:t>
            </a:r>
            <a:endParaRPr lang="en-US" dirty="0"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3857070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31</a:t>
            </a:fld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762000" y="457200"/>
            <a:ext cx="246894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Compatibility Check</a:t>
            </a:r>
          </a:p>
        </p:txBody>
      </p:sp>
      <p:pic>
        <p:nvPicPr>
          <p:cNvPr id="4" name="Picture 7369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43552" y="2057400"/>
            <a:ext cx="3665176" cy="2622725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7368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419598" y="1752600"/>
            <a:ext cx="3886201" cy="2780951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Rectangle 5"/>
          <p:cNvSpPr/>
          <p:nvPr/>
        </p:nvSpPr>
        <p:spPr>
          <a:xfrm>
            <a:off x="2276140" y="5325964"/>
            <a:ext cx="594359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Figure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‎:the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animation of the deformed shape</a:t>
            </a:r>
          </a:p>
        </p:txBody>
      </p:sp>
    </p:spTree>
    <p:extLst>
      <p:ext uri="{BB962C8B-B14F-4D97-AF65-F5344CB8AC3E}">
        <p14:creationId xmlns:p14="http://schemas.microsoft.com/office/powerpoint/2010/main" val="2274515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32</a:t>
            </a:fld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685800" y="457200"/>
            <a:ext cx="229101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Equilibrium check </a:t>
            </a:r>
          </a:p>
        </p:txBody>
      </p:sp>
      <p:graphicFrame>
        <p:nvGraphicFramePr>
          <p:cNvPr id="5" name="عنصر نائب للمحتوى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7691108"/>
              </p:ext>
            </p:extLst>
          </p:nvPr>
        </p:nvGraphicFramePr>
        <p:xfrm>
          <a:off x="152400" y="1676400"/>
          <a:ext cx="8051800" cy="2308268"/>
        </p:xfrm>
        <a:graphic>
          <a:graphicData uri="http://schemas.openxmlformats.org/drawingml/2006/table">
            <a:tbl>
              <a:tblPr rtl="1" firstRow="1" firstCol="1" bandRow="1">
                <a:tableStyleId>{BC89EF96-8CEA-46FF-86C4-4CE0E7609802}</a:tableStyleId>
              </a:tblPr>
              <a:tblGrid>
                <a:gridCol w="1632802"/>
                <a:gridCol w="2515243"/>
                <a:gridCol w="1767846"/>
                <a:gridCol w="2135909"/>
              </a:tblGrid>
              <a:tr h="60960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Difference</a:t>
                      </a:r>
                      <a:r>
                        <a:rPr lang="ar-SA" sz="1800" dirty="0">
                          <a:solidFill>
                            <a:schemeClr val="tx1"/>
                          </a:solidFill>
                          <a:effectLst/>
                          <a:cs typeface="+mj-cs"/>
                        </a:rPr>
                        <a:t> (%)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+mj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Calculations from ETABS </a:t>
                      </a: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  <a:cs typeface="+mj-cs"/>
                        </a:rPr>
                        <a:t>(</a:t>
                      </a: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KN</a:t>
                      </a: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  <a:cs typeface="+mj-cs"/>
                        </a:rPr>
                        <a:t>)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+mj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Manual calculations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load 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52319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&lt; 5%</a:t>
                      </a:r>
                      <a:r>
                        <a:rPr lang="ar-SA" sz="1800" b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% </a:t>
                      </a:r>
                      <a:r>
                        <a:rPr lang="en-US" sz="1800" b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3.99</a:t>
                      </a:r>
                      <a:endParaRPr lang="en-US" sz="18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20970.6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21843.35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Dead load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52319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&lt; 5%</a:t>
                      </a:r>
                      <a:r>
                        <a:rPr lang="ar-SA" sz="1800" b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% </a:t>
                      </a:r>
                      <a:r>
                        <a:rPr lang="en-US" sz="1800" b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0.2</a:t>
                      </a:r>
                      <a:endParaRPr lang="en-US" sz="18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6889.7</a:t>
                      </a:r>
                      <a:endParaRPr lang="en-US" sz="18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6904.8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Live load 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51299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4.5% &lt; 5%</a:t>
                      </a:r>
                      <a:endParaRPr lang="en-US" sz="18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25904.5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27138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Superimposed dead load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8" name="Rectangle 7"/>
          <p:cNvSpPr/>
          <p:nvPr/>
        </p:nvSpPr>
        <p:spPr>
          <a:xfrm>
            <a:off x="228600" y="1009710"/>
            <a:ext cx="654852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Table: Equilibrium check for live ,dead and superimposed dead load 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3089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33</a:t>
            </a:fld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457200" y="304800"/>
            <a:ext cx="4572000" cy="70788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Internal Forces Check</a:t>
            </a:r>
            <a:b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737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1203278"/>
            <a:ext cx="7112000" cy="388620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Rectangle 4"/>
          <p:cNvSpPr/>
          <p:nvPr/>
        </p:nvSpPr>
        <p:spPr>
          <a:xfrm>
            <a:off x="1447800" y="5257800"/>
            <a:ext cx="617219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Figure : beams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distribution for basement and ground floor </a:t>
            </a:r>
          </a:p>
        </p:txBody>
      </p:sp>
    </p:spTree>
    <p:extLst>
      <p:ext uri="{BB962C8B-B14F-4D97-AF65-F5344CB8AC3E}">
        <p14:creationId xmlns:p14="http://schemas.microsoft.com/office/powerpoint/2010/main" val="410720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34</a:t>
            </a:fld>
            <a:endParaRPr lang="en-US"/>
          </a:p>
        </p:txBody>
      </p:sp>
      <p:pic>
        <p:nvPicPr>
          <p:cNvPr id="3" name="Picture 7372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76200"/>
            <a:ext cx="7620000" cy="3817938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Rectangle 3"/>
          <p:cNvSpPr/>
          <p:nvPr/>
        </p:nvSpPr>
        <p:spPr>
          <a:xfrm>
            <a:off x="1170296" y="3894138"/>
            <a:ext cx="5715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figure :beams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distribution for first ,second and third floor</a:t>
            </a:r>
            <a:b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صورة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2526" y="4594920"/>
            <a:ext cx="8169348" cy="160948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82526" y="4255051"/>
            <a:ext cx="27813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Table : internal force check 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52651" y="6218117"/>
            <a:ext cx="426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Difference in internal force  &lt; 10%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5542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35</a:t>
            </a:fld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762000" y="218365"/>
            <a:ext cx="6248400" cy="1231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Deflection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Limit = 12900/240 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=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53.75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mm (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According to ACI 318-11)</a:t>
            </a:r>
            <a:b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738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99642" y="1219200"/>
            <a:ext cx="5102797" cy="4498975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Rectangle 4"/>
          <p:cNvSpPr/>
          <p:nvPr/>
        </p:nvSpPr>
        <p:spPr>
          <a:xfrm>
            <a:off x="762000" y="5708756"/>
            <a:ext cx="76962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Figure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deformation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value of slab (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Uz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,Max deflection in slab =52.35mm</a:t>
            </a:r>
          </a:p>
        </p:txBody>
      </p:sp>
    </p:spTree>
    <p:extLst>
      <p:ext uri="{BB962C8B-B14F-4D97-AF65-F5344CB8AC3E}">
        <p14:creationId xmlns:p14="http://schemas.microsoft.com/office/powerpoint/2010/main" val="2061487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36</a:t>
            </a:fld>
            <a:endParaRPr lang="en-US"/>
          </a:p>
        </p:txBody>
      </p:sp>
      <p:sp>
        <p:nvSpPr>
          <p:cNvPr id="3" name="عنوان 1"/>
          <p:cNvSpPr txBox="1">
            <a:spLocks/>
          </p:cNvSpPr>
          <p:nvPr/>
        </p:nvSpPr>
        <p:spPr>
          <a:xfrm>
            <a:off x="519942" y="304800"/>
            <a:ext cx="3530031" cy="8128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>
            <a:lvl1pPr algn="r" defTabSz="914400" rtl="1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Slab :one-Way Ribbed Slab</a:t>
            </a:r>
            <a:endParaRPr kumimoji="0" lang="ar-SA" sz="2000" b="1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عنصر نائب للمحتوى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9942" y="1352120"/>
            <a:ext cx="6324600" cy="3549880"/>
          </a:xfrm>
          <a:prstGeom prst="rect">
            <a:avLst/>
          </a:prstGeom>
        </p:spPr>
      </p:pic>
      <p:pic>
        <p:nvPicPr>
          <p:cNvPr id="5" name="صورة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53000" y="4861057"/>
            <a:ext cx="3429000" cy="1565413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762000" y="5708756"/>
            <a:ext cx="76962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Figure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slab section and reinforcement 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04138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37</a:t>
            </a:fld>
            <a:endParaRPr lang="en-US"/>
          </a:p>
        </p:txBody>
      </p:sp>
      <p:sp>
        <p:nvSpPr>
          <p:cNvPr id="3" name="عنوان 1"/>
          <p:cNvSpPr txBox="1">
            <a:spLocks/>
          </p:cNvSpPr>
          <p:nvPr/>
        </p:nvSpPr>
        <p:spPr>
          <a:xfrm>
            <a:off x="530549" y="167951"/>
            <a:ext cx="3355651" cy="533400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600" kern="1200" cap="none" spc="-100" baseline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Beam Design example </a:t>
            </a:r>
            <a:br>
              <a:rPr lang="en-US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ar-SA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7392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990600"/>
            <a:ext cx="7155544" cy="1966686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صورة 5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861976" y="2957286"/>
            <a:ext cx="5107991" cy="243840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مستطيل 4"/>
          <p:cNvSpPr/>
          <p:nvPr/>
        </p:nvSpPr>
        <p:spPr>
          <a:xfrm>
            <a:off x="1146101" y="5853457"/>
            <a:ext cx="653973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Figure :detailing of frames available in six floor (story 6 on ETAbS).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377879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38</a:t>
            </a:fld>
            <a:endParaRPr lang="en-US"/>
          </a:p>
        </p:txBody>
      </p:sp>
      <p:sp>
        <p:nvSpPr>
          <p:cNvPr id="3" name="عنوان 1"/>
          <p:cNvSpPr txBox="1">
            <a:spLocks/>
          </p:cNvSpPr>
          <p:nvPr/>
        </p:nvSpPr>
        <p:spPr>
          <a:xfrm>
            <a:off x="0" y="152400"/>
            <a:ext cx="2514600" cy="662781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4600" kern="1200" cap="none" spc="-100" baseline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z="2000" b="1" dirty="0" smtClean="0">
                <a:solidFill>
                  <a:schemeClr val="tx1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Column Design</a:t>
            </a:r>
            <a:r>
              <a:rPr lang="en-US" sz="4000" b="1" dirty="0" smtClean="0">
                <a:solidFill>
                  <a:schemeClr val="tx1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/>
            </a:r>
            <a:br>
              <a:rPr lang="en-US" sz="4000" b="1" dirty="0" smtClean="0">
                <a:solidFill>
                  <a:schemeClr val="tx1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</a:br>
            <a:endParaRPr lang="ar-SA" sz="4000" b="1" dirty="0">
              <a:solidFill>
                <a:schemeClr val="tx1"/>
              </a:solidFill>
            </a:endParaRPr>
          </a:p>
        </p:txBody>
      </p:sp>
      <p:graphicFrame>
        <p:nvGraphicFramePr>
          <p:cNvPr id="4" name="عنصر نائب للمحتوى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87339270"/>
              </p:ext>
            </p:extLst>
          </p:nvPr>
        </p:nvGraphicFramePr>
        <p:xfrm>
          <a:off x="228600" y="1143000"/>
          <a:ext cx="8001001" cy="1818483"/>
        </p:xfrm>
        <a:graphic>
          <a:graphicData uri="http://schemas.openxmlformats.org/drawingml/2006/table">
            <a:tbl>
              <a:tblPr rtl="1" firstRow="1" firstCol="1" bandRow="1">
                <a:tableStyleId>{BC89EF96-8CEA-46FF-86C4-4CE0E7609802}</a:tableStyleId>
              </a:tblPr>
              <a:tblGrid>
                <a:gridCol w="1175574"/>
                <a:gridCol w="1219935"/>
                <a:gridCol w="1569166"/>
                <a:gridCol w="1604426"/>
                <a:gridCol w="2431900"/>
              </a:tblGrid>
              <a:tr h="464456">
                <a:tc>
                  <a:txBody>
                    <a:bodyPr/>
                    <a:lstStyle/>
                    <a:p>
                      <a:pPr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Stirrups zone B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Stirrups zone A 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reinforcement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Section mm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column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435429">
                <a:tc>
                  <a:txBody>
                    <a:bodyPr/>
                    <a:lstStyle/>
                    <a:p>
                      <a:pPr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cs typeface="+mj-cs"/>
                        </a:rPr>
                        <a:t>2 Ø10/300</a:t>
                      </a:r>
                      <a:endParaRPr lang="en-US" sz="16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+mj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  <a:cs typeface="+mj-cs"/>
                        </a:rPr>
                        <a:t>2Ø10/150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+mj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  <a:cs typeface="+mj-cs"/>
                        </a:rPr>
                        <a:t>16Ø20mm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+mj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cs typeface="+mj-cs"/>
                        </a:rPr>
                        <a:t>700*700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+mj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cs typeface="+mj-cs"/>
                        </a:rPr>
                        <a:t>C(19.12.11.13.20.16.15.14.10.18.17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+mj-cs"/>
                      </a:endParaRPr>
                    </a:p>
                  </a:txBody>
                  <a:tcPr marL="68580" marR="68580" marT="0" marB="0"/>
                </a:tc>
              </a:tr>
              <a:tr h="416403">
                <a:tc>
                  <a:txBody>
                    <a:bodyPr/>
                    <a:lstStyle/>
                    <a:p>
                      <a:pPr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cs typeface="+mj-cs"/>
                        </a:rPr>
                        <a:t>2 Ø10/200</a:t>
                      </a:r>
                      <a:endParaRPr lang="en-US" sz="16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+mj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  <a:cs typeface="+mj-cs"/>
                        </a:rPr>
                        <a:t>2Ø10/150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+mj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  <a:cs typeface="+mj-cs"/>
                        </a:rPr>
                        <a:t>14Ø18mm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+mj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cs typeface="+mj-cs"/>
                        </a:rPr>
                        <a:t>600*600</a:t>
                      </a:r>
                      <a:endParaRPr lang="en-US" sz="16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+mj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cs typeface="+mj-cs"/>
                        </a:rPr>
                        <a:t>C(4.24.3.5.6.8.7)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+mj-cs"/>
                      </a:endParaRPr>
                    </a:p>
                  </a:txBody>
                  <a:tcPr marL="68580" marR="68580" marT="0" marB="0"/>
                </a:tc>
              </a:tr>
              <a:tr h="272126">
                <a:tc>
                  <a:txBody>
                    <a:bodyPr/>
                    <a:lstStyle/>
                    <a:p>
                      <a:pPr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600" dirty="0">
                          <a:effectLst/>
                          <a:cs typeface="+mj-cs"/>
                        </a:rPr>
                        <a:t> 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+mj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600" dirty="0">
                          <a:effectLst/>
                          <a:cs typeface="+mj-cs"/>
                        </a:rPr>
                        <a:t> 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+mj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  <a:cs typeface="+mj-cs"/>
                        </a:rPr>
                        <a:t>16Ø18mm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+mj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cs typeface="+mj-cs"/>
                        </a:rPr>
                        <a:t>Circular (650)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+mj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cs typeface="+mj-cs"/>
                        </a:rPr>
                        <a:t>C(1.2.21)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+mj-cs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pic>
        <p:nvPicPr>
          <p:cNvPr id="5" name="صورة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64375" y="3174244"/>
            <a:ext cx="2271382" cy="3349690"/>
          </a:xfrm>
          <a:prstGeom prst="rect">
            <a:avLst/>
          </a:prstGeom>
        </p:spPr>
      </p:pic>
      <p:pic>
        <p:nvPicPr>
          <p:cNvPr id="6" name="صورة 5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419600" y="3868649"/>
            <a:ext cx="2954020" cy="1960880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TextBox 6"/>
          <p:cNvSpPr txBox="1"/>
          <p:nvPr/>
        </p:nvSpPr>
        <p:spPr>
          <a:xfrm>
            <a:off x="5687" y="630515"/>
            <a:ext cx="3124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Table :column summary design 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817903" y="6339268"/>
            <a:ext cx="3124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Figure: sections in column 12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2756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39</a:t>
            </a:fld>
            <a:endParaRPr lang="en-US"/>
          </a:p>
        </p:txBody>
      </p:sp>
      <p:pic>
        <p:nvPicPr>
          <p:cNvPr id="3" name="عنصر نائب للمحتوى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399" y="1219200"/>
            <a:ext cx="8155285" cy="4140199"/>
          </a:xfrm>
          <a:prstGeom prst="rect">
            <a:avLst/>
          </a:prstGeom>
        </p:spPr>
      </p:pic>
      <p:sp>
        <p:nvSpPr>
          <p:cNvPr id="4" name="عنوان 1"/>
          <p:cNvSpPr txBox="1">
            <a:spLocks/>
          </p:cNvSpPr>
          <p:nvPr/>
        </p:nvSpPr>
        <p:spPr>
          <a:xfrm>
            <a:off x="304800" y="605051"/>
            <a:ext cx="2088107" cy="614149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600" kern="1200" cap="none" spc="-100" baseline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Footing Design</a:t>
            </a:r>
            <a:r>
              <a:rPr lang="en-U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ar-SA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00400" y="5686295"/>
            <a:ext cx="44958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Figure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Footings plan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52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800" y="775855"/>
            <a:ext cx="5943600" cy="4495800"/>
          </a:xfrm>
          <a:prstGeom prst="rect">
            <a:avLst/>
          </a:prstGeom>
          <a:noFill/>
        </p:spPr>
      </p:pic>
      <p:sp>
        <p:nvSpPr>
          <p:cNvPr id="3" name="Rectangle 2"/>
          <p:cNvSpPr/>
          <p:nvPr/>
        </p:nvSpPr>
        <p:spPr>
          <a:xfrm>
            <a:off x="1905000" y="5486399"/>
            <a:ext cx="70104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Figure: A clear 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picture of what surrounds 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Nablus Municipality.</a:t>
            </a: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0523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40</a:t>
            </a:fld>
            <a:endParaRPr lang="en-US"/>
          </a:p>
        </p:txBody>
      </p:sp>
      <p:pic>
        <p:nvPicPr>
          <p:cNvPr id="4" name="Picture 7397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6200" y="1568032"/>
            <a:ext cx="4212771" cy="2959935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7620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0600" y="1401846"/>
            <a:ext cx="3449268" cy="3292305"/>
          </a:xfrm>
          <a:prstGeom prst="rect">
            <a:avLst/>
          </a:prstGeom>
        </p:spPr>
      </p:pic>
      <p:sp>
        <p:nvSpPr>
          <p:cNvPr id="6" name="مستطيل 5"/>
          <p:cNvSpPr/>
          <p:nvPr/>
        </p:nvSpPr>
        <p:spPr>
          <a:xfrm>
            <a:off x="381000" y="5257800"/>
            <a:ext cx="354770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Fig :Top view of a single footing (1)</a:t>
            </a:r>
            <a:endParaRPr lang="ar-SA" dirty="0"/>
          </a:p>
        </p:txBody>
      </p:sp>
      <p:sp>
        <p:nvSpPr>
          <p:cNvPr id="7" name="مستطيل 7"/>
          <p:cNvSpPr/>
          <p:nvPr/>
        </p:nvSpPr>
        <p:spPr>
          <a:xfrm>
            <a:off x="4884844" y="5230563"/>
            <a:ext cx="336502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Fig :Section in a single footing (1)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043537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41</a:t>
            </a:fld>
            <a:endParaRPr lang="en-US"/>
          </a:p>
        </p:txBody>
      </p:sp>
      <p:graphicFrame>
        <p:nvGraphicFramePr>
          <p:cNvPr id="3" name="عنصر نائب للمحتوى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44629109"/>
              </p:ext>
            </p:extLst>
          </p:nvPr>
        </p:nvGraphicFramePr>
        <p:xfrm>
          <a:off x="228600" y="1905000"/>
          <a:ext cx="8153400" cy="3412911"/>
        </p:xfrm>
        <a:graphic>
          <a:graphicData uri="http://schemas.openxmlformats.org/drawingml/2006/table">
            <a:tbl>
              <a:tblPr firstRow="1" firstCol="1" bandRow="1">
                <a:tableStyleId>{BC89EF96-8CEA-46FF-86C4-4CE0E7609802}</a:tableStyleId>
              </a:tblPr>
              <a:tblGrid>
                <a:gridCol w="1329358"/>
                <a:gridCol w="1213905"/>
                <a:gridCol w="568421"/>
                <a:gridCol w="521896"/>
                <a:gridCol w="708990"/>
                <a:gridCol w="984711"/>
                <a:gridCol w="1417983"/>
                <a:gridCol w="1408136"/>
              </a:tblGrid>
              <a:tr h="805639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group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dim/col mm*mm</a:t>
                      </a:r>
                      <a:endParaRPr lang="en-US" sz="16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 </a:t>
                      </a:r>
                      <a:r>
                        <a:rPr lang="en-US" sz="16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(m)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 </a:t>
                      </a:r>
                      <a:r>
                        <a:rPr lang="en-US" sz="16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(m)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 </a:t>
                      </a:r>
                      <a:r>
                        <a:rPr lang="en-US" sz="16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(mm)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 (mm)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# of bars in longitudinal direction</a:t>
                      </a:r>
                      <a:endParaRPr lang="en-US" sz="16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# of bars in transverse direction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296389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US" sz="16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700*700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3.7</a:t>
                      </a:r>
                      <a:endParaRPr lang="en-US" sz="16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3.7</a:t>
                      </a:r>
                      <a:endParaRPr lang="en-US" sz="16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590</a:t>
                      </a:r>
                      <a:endParaRPr lang="en-US" sz="16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650</a:t>
                      </a:r>
                      <a:endParaRPr lang="en-US" sz="16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24 Ø16</a:t>
                      </a:r>
                      <a:endParaRPr lang="en-US" sz="16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24 Ø16</a:t>
                      </a:r>
                      <a:endParaRPr lang="en-US" sz="16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537092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parapets footing</a:t>
                      </a:r>
                      <a:endParaRPr lang="en-US" sz="16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600*600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1.8</a:t>
                      </a:r>
                      <a:endParaRPr lang="en-US" sz="16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1.8</a:t>
                      </a:r>
                      <a:endParaRPr lang="en-US" sz="16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440</a:t>
                      </a:r>
                      <a:endParaRPr lang="en-US" sz="16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500</a:t>
                      </a:r>
                      <a:endParaRPr lang="en-US" sz="16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 Ø14</a:t>
                      </a:r>
                      <a:endParaRPr lang="en-US" sz="16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 Ø14</a:t>
                      </a:r>
                      <a:endParaRPr lang="en-US" sz="16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296389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US" sz="16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D650</a:t>
                      </a:r>
                      <a:endParaRPr lang="en-US" sz="16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2.5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2.5</a:t>
                      </a:r>
                      <a:endParaRPr lang="en-US" sz="16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480</a:t>
                      </a:r>
                      <a:endParaRPr lang="en-US" sz="16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550</a:t>
                      </a:r>
                      <a:endParaRPr lang="en-US" sz="16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16Ø14</a:t>
                      </a:r>
                      <a:endParaRPr lang="en-US" sz="16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16Ø14</a:t>
                      </a:r>
                      <a:endParaRPr lang="en-US" sz="16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537092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 parapets footing</a:t>
                      </a:r>
                      <a:endParaRPr lang="en-US" sz="16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700*700</a:t>
                      </a:r>
                      <a:endParaRPr lang="en-US" sz="16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2.5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2.5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590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650</a:t>
                      </a:r>
                      <a:endParaRPr lang="en-US" sz="16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 Ø16</a:t>
                      </a:r>
                      <a:endParaRPr lang="en-US" sz="16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 Ø16</a:t>
                      </a:r>
                      <a:endParaRPr lang="en-US" sz="16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296389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en-US" sz="16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700*700</a:t>
                      </a:r>
                      <a:endParaRPr lang="en-US" sz="16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3.5</a:t>
                      </a:r>
                      <a:endParaRPr lang="en-US" sz="16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3.5</a:t>
                      </a:r>
                      <a:endParaRPr lang="en-US" sz="16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480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550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23 Ø16</a:t>
                      </a:r>
                      <a:endParaRPr lang="en-US" sz="16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23 Ø16</a:t>
                      </a:r>
                      <a:endParaRPr lang="en-US" sz="16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537092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 parapets footing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700*700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3.2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3.2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730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800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28 Ø20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28 Ø20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4" name="عنوان 1"/>
          <p:cNvSpPr txBox="1">
            <a:spLocks/>
          </p:cNvSpPr>
          <p:nvPr/>
        </p:nvSpPr>
        <p:spPr>
          <a:xfrm>
            <a:off x="304800" y="605051"/>
            <a:ext cx="2819400" cy="614149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600" kern="1200" cap="none" spc="-100" baseline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Footing  summary  Design</a:t>
            </a:r>
            <a:r>
              <a:rPr lang="en-U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ar-SA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28600" y="1403866"/>
            <a:ext cx="3200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Table: footing design 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5651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42</a:t>
            </a:fld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381000" y="533400"/>
            <a:ext cx="152496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Stair Design</a:t>
            </a:r>
          </a:p>
        </p:txBody>
      </p:sp>
      <p:pic>
        <p:nvPicPr>
          <p:cNvPr id="4" name="عنصر نائب للمحتوى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800" y="1371600"/>
            <a:ext cx="7534473" cy="3663156"/>
          </a:xfrm>
          <a:prstGeom prst="rect">
            <a:avLst/>
          </a:prstGeom>
        </p:spPr>
      </p:pic>
      <p:sp>
        <p:nvSpPr>
          <p:cNvPr id="5" name="مستطيل 5"/>
          <p:cNvSpPr/>
          <p:nvPr/>
        </p:nvSpPr>
        <p:spPr>
          <a:xfrm>
            <a:off x="3472639" y="5221111"/>
            <a:ext cx="196079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Fig :section in stair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34001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43</a:t>
            </a:fld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457200" y="533400"/>
            <a:ext cx="383367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Method of </a:t>
            </a:r>
            <a:r>
              <a:rPr lang="en-U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retrofitting for block 1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609600" y="1219200"/>
            <a:ext cx="330411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1.Concrete </a:t>
            </a:r>
            <a:r>
              <a:rPr lang="en-US" sz="20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retrofitting method</a:t>
            </a:r>
            <a:endParaRPr lang="ar-SA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عنصر نائب للمحتوى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066800" y="1619310"/>
            <a:ext cx="6754504" cy="2054655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عنوان 1"/>
          <p:cNvSpPr txBox="1">
            <a:spLocks/>
          </p:cNvSpPr>
          <p:nvPr/>
        </p:nvSpPr>
        <p:spPr>
          <a:xfrm>
            <a:off x="609600" y="3716346"/>
            <a:ext cx="2593075" cy="953106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>
            <a:lvl1pPr algn="r" defTabSz="914400" rtl="1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rtl="0"/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2- steel retrofitting </a:t>
            </a:r>
            <a:r>
              <a:rPr lang="en-US" sz="4000" dirty="0" smtClean="0"/>
              <a:t/>
            </a:r>
            <a:br>
              <a:rPr lang="en-US" sz="4000" dirty="0" smtClean="0"/>
            </a:br>
            <a:endParaRPr lang="ar-SA" sz="4000" dirty="0"/>
          </a:p>
        </p:txBody>
      </p:sp>
      <p:pic>
        <p:nvPicPr>
          <p:cNvPr id="7" name="عنصر نائب للمحتوى 3" descr="C:\Users\LENOVO\Pictures\Saved Pictures\14600f1143bbabc71e0c97a4c7287a14 (2).png"/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6447" y="3725144"/>
            <a:ext cx="2724269" cy="290648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561154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44</a:t>
            </a:fld>
            <a:endParaRPr lang="en-US"/>
          </a:p>
        </p:txBody>
      </p:sp>
      <p:sp>
        <p:nvSpPr>
          <p:cNvPr id="3" name="عنوان 1"/>
          <p:cNvSpPr txBox="1">
            <a:spLocks/>
          </p:cNvSpPr>
          <p:nvPr/>
        </p:nvSpPr>
        <p:spPr>
          <a:xfrm>
            <a:off x="744894" y="365126"/>
            <a:ext cx="3065106" cy="491218"/>
          </a:xfrm>
          <a:prstGeom prst="rect">
            <a:avLst/>
          </a:prstGeom>
        </p:spPr>
        <p:txBody>
          <a:bodyPr vert="horz" lIns="91440" tIns="45720" rIns="91440" bIns="45720" rtlCol="1" anchor="ctr">
            <a:noAutofit/>
          </a:bodyPr>
          <a:lstStyle>
            <a:lvl1pPr algn="r" defTabSz="914400" rtl="1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rtl="0">
              <a:defRPr/>
            </a:pPr>
            <a:r>
              <a:rPr lang="en-US" sz="2000" b="1" dirty="0" smtClean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Retrofitting</a:t>
            </a:r>
            <a:br>
              <a:rPr lang="en-US" sz="2000" b="1" dirty="0" smtClean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ar-SA" sz="2000" b="1" dirty="0">
              <a:solidFill>
                <a:sysClr val="windowText" lastClr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4" name="مستطيل 3"/>
          <p:cNvSpPr/>
          <p:nvPr/>
        </p:nvSpPr>
        <p:spPr>
          <a:xfrm>
            <a:off x="-2895600" y="1096203"/>
            <a:ext cx="529978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>
              <a:defRPr/>
            </a:pPr>
            <a:r>
              <a:rPr lang="en-US" kern="0" dirty="0" smtClean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1- Concrete retrofitting</a:t>
            </a:r>
            <a:endParaRPr lang="en-US" kern="0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مستطيل 4"/>
          <p:cNvSpPr/>
          <p:nvPr/>
        </p:nvSpPr>
        <p:spPr>
          <a:xfrm>
            <a:off x="0" y="1722872"/>
            <a:ext cx="1017451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2000" kern="0" dirty="0" smtClean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In new building we have 3 types of columns </a:t>
            </a:r>
            <a:endParaRPr lang="en-US" sz="2000" kern="0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defRPr/>
            </a:pPr>
            <a:r>
              <a:rPr lang="en-US" sz="2000" kern="0" dirty="0" smtClean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**Column 1=65*65cm with area of steel 4225mm^2 with # of bars =</a:t>
            </a:r>
            <a:r>
              <a:rPr lang="en-US" sz="2000" b="1" kern="0" dirty="0" smtClean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14Ø20</a:t>
            </a:r>
            <a:endParaRPr lang="en-US" sz="2000" kern="0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defRPr/>
            </a:pPr>
            <a:r>
              <a:rPr lang="en-US" sz="2000" kern="0" dirty="0" smtClean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**Column 2=50*50cm with area of steel 2500mm^2 with # of bars =</a:t>
            </a:r>
            <a:r>
              <a:rPr lang="en-US" sz="2000" b="1" kern="0" dirty="0" smtClean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10Ø18</a:t>
            </a:r>
            <a:endParaRPr lang="en-US" sz="2000" kern="0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defRPr/>
            </a:pPr>
            <a:r>
              <a:rPr lang="en-US" sz="2000" kern="0" dirty="0" smtClean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**Column 3=45*45cm with area of steel 1600mm^2 with # of bars =</a:t>
            </a:r>
            <a:r>
              <a:rPr lang="en-US" sz="2000" b="1" kern="0" dirty="0" smtClean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8Ø18</a:t>
            </a:r>
            <a:endParaRPr lang="en-US" sz="2000" kern="0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مستطيل 5"/>
          <p:cNvSpPr/>
          <p:nvPr/>
        </p:nvSpPr>
        <p:spPr>
          <a:xfrm>
            <a:off x="32982" y="3657600"/>
            <a:ext cx="82296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2000" kern="0" dirty="0" smtClean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In existing story we have 40*40 cm with area of steel 1600mm^2 with # of bars =8Ø18</a:t>
            </a:r>
            <a:endParaRPr lang="en-US" sz="2000" kern="0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defRPr/>
            </a:pPr>
            <a:r>
              <a:rPr lang="en-US" sz="2000" kern="0" dirty="0" smtClean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The difference between Column 1 and Column 40*40 in # of bars =</a:t>
            </a:r>
            <a:r>
              <a:rPr lang="en-US" sz="2000" b="1" kern="0" dirty="0" smtClean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10Ø20</a:t>
            </a:r>
            <a:r>
              <a:rPr lang="en-US" sz="2000" kern="0" dirty="0" smtClean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en-US" sz="2000" kern="0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defRPr/>
            </a:pPr>
            <a:r>
              <a:rPr lang="en-US" sz="2000" kern="0" dirty="0" smtClean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The difference between Column 2 and Column 40*40# of bars =</a:t>
            </a:r>
            <a:r>
              <a:rPr lang="en-US" sz="2000" b="1" kern="0" dirty="0" smtClean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4Ø20 </a:t>
            </a:r>
            <a:endParaRPr lang="en-US" sz="2000" kern="0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defRPr/>
            </a:pPr>
            <a:r>
              <a:rPr lang="en-US" sz="2000" kern="0" dirty="0" smtClean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There is no difference between Column 3 and Column 40*40 in steel bars just the difference in concrete area </a:t>
            </a:r>
            <a:endParaRPr lang="en-US" sz="2000" kern="0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54898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45</a:t>
            </a:fld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457200" y="533400"/>
            <a:ext cx="57150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bridge between the municipality and </a:t>
            </a:r>
            <a:r>
              <a:rPr lang="en-U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parking</a:t>
            </a:r>
            <a:endParaRPr lang="en-US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عنصر نائب للمحتوى 2"/>
          <p:cNvSpPr txBox="1">
            <a:spLocks/>
          </p:cNvSpPr>
          <p:nvPr/>
        </p:nvSpPr>
        <p:spPr>
          <a:xfrm>
            <a:off x="278362" y="1363696"/>
            <a:ext cx="2617237" cy="499252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>
            <a:lvl1pPr marL="228600" indent="-228600" algn="r" defTabSz="914400" rtl="1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r" defTabSz="914400" rtl="1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r" defTabSz="914400" rtl="1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r" defTabSz="914400" rtl="1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r" defTabSz="914400" rtl="1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r" defTabSz="914400" rtl="1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r" defTabSz="914400" rtl="1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r" defTabSz="914400" rtl="1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r" defTabSz="914400" rtl="1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1. SLAB design 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ar-SA" sz="18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صورة 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9512" y="1948455"/>
            <a:ext cx="2731538" cy="3316592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مستطيل 5"/>
          <p:cNvSpPr/>
          <p:nvPr/>
        </p:nvSpPr>
        <p:spPr>
          <a:xfrm>
            <a:off x="4086807" y="1428656"/>
            <a:ext cx="132600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SA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2. BEAMS </a:t>
            </a:r>
            <a:endParaRPr lang="ar-SA" dirty="0"/>
          </a:p>
        </p:txBody>
      </p:sp>
      <p:sp>
        <p:nvSpPr>
          <p:cNvPr id="7" name="مستطيل 7"/>
          <p:cNvSpPr/>
          <p:nvPr/>
        </p:nvSpPr>
        <p:spPr>
          <a:xfrm>
            <a:off x="3351095" y="2000846"/>
            <a:ext cx="297350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</a:rPr>
              <a:t>Main drop beams were given the dimensions of 45x25 cm </a:t>
            </a:r>
            <a:endParaRPr lang="ar-SA" dirty="0"/>
          </a:p>
        </p:txBody>
      </p:sp>
      <p:pic>
        <p:nvPicPr>
          <p:cNvPr id="8" name="صورة 6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204380" y="3013157"/>
            <a:ext cx="2857500" cy="1923660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مستطيل 8"/>
          <p:cNvSpPr/>
          <p:nvPr/>
        </p:nvSpPr>
        <p:spPr>
          <a:xfrm>
            <a:off x="6533870" y="1477586"/>
            <a:ext cx="1249060" cy="38536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  <a:tabLst>
                <a:tab pos="4260215" algn="l"/>
              </a:tabLst>
            </a:pP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3. </a:t>
            </a:r>
            <a:r>
              <a:rPr lang="en-US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Columns</a:t>
            </a:r>
            <a:endParaRPr lang="en-US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0" name="مستطيل 9"/>
          <p:cNvSpPr/>
          <p:nvPr/>
        </p:nvSpPr>
        <p:spPr>
          <a:xfrm>
            <a:off x="6523928" y="2039823"/>
            <a:ext cx="177193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Column dimensions, 30x30 cm</a:t>
            </a:r>
            <a:endParaRPr lang="ar-S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1" name="صورة 10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172200" y="3318606"/>
            <a:ext cx="2209800" cy="140579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04609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46</a:t>
            </a:fld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0" y="152400"/>
            <a:ext cx="848709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Electro </a:t>
            </a:r>
            <a:r>
              <a:rPr lang="en-US" sz="32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mechanical </a:t>
            </a:r>
            <a:r>
              <a:rPr lang="en-US" sz="3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Design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0" y="737175"/>
            <a:ext cx="381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Electrical Design</a:t>
            </a:r>
            <a:endParaRPr 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-428767" y="1015885"/>
            <a:ext cx="4762842" cy="130574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2">
              <a:lnSpc>
                <a:spcPct val="200000"/>
              </a:lnSpc>
              <a:spcBef>
                <a:spcPts val="1000"/>
              </a:spcBef>
            </a:pPr>
            <a:r>
              <a:rPr lang="en-US" sz="200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**Artificial lighting by </a:t>
            </a:r>
            <a:r>
              <a:rPr lang="en-US" sz="2000" dirty="0">
                <a:latin typeface="Times New Roman"/>
                <a:ea typeface="Calibri"/>
              </a:rPr>
              <a:t>DIAlux evo</a:t>
            </a:r>
            <a:endParaRPr lang="en-US" sz="2000" dirty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2">
              <a:lnSpc>
                <a:spcPct val="200000"/>
              </a:lnSpc>
              <a:spcBef>
                <a:spcPts val="1000"/>
              </a:spcBef>
              <a:spcAft>
                <a:spcPts val="0"/>
              </a:spcAft>
            </a:pPr>
            <a:r>
              <a:rPr lang="en-US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endParaRPr lang="en-US" dirty="0">
              <a:solidFill>
                <a:srgbClr val="000000"/>
              </a:solidFill>
              <a:effectLst/>
              <a:latin typeface="Times New Roman"/>
              <a:ea typeface="Times New Roman"/>
              <a:cs typeface="Times New Roman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698335" y="1582963"/>
            <a:ext cx="333937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**meeting room design </a:t>
            </a:r>
            <a:r>
              <a:rPr lang="en-US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by </a:t>
            </a:r>
            <a:r>
              <a:rPr lang="en-US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Dialux</a:t>
            </a:r>
            <a:endParaRPr lang="en-US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4572000"/>
            <a:ext cx="5020376" cy="1981477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585382" y="4114800"/>
            <a:ext cx="60198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Table</a:t>
            </a:r>
            <a:r>
              <a:rPr lang="en-US" sz="1600" dirty="0">
                <a:cs typeface="+mj-cs"/>
              </a:rPr>
              <a:t> </a:t>
            </a:r>
            <a:r>
              <a:rPr lang="ar-SA" sz="1600" dirty="0" smtClean="0">
                <a:cs typeface="+mj-cs"/>
              </a:rPr>
              <a:t>‎</a:t>
            </a:r>
            <a:r>
              <a:rPr lang="en-US" sz="1600" dirty="0">
                <a:cs typeface="+mj-cs"/>
              </a:rPr>
              <a:t>: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Dimming 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table if we used natural lighting for meeting room</a:t>
            </a:r>
          </a:p>
        </p:txBody>
      </p:sp>
      <p:sp>
        <p:nvSpPr>
          <p:cNvPr id="9" name="Rectangle 8"/>
          <p:cNvSpPr/>
          <p:nvPr/>
        </p:nvSpPr>
        <p:spPr>
          <a:xfrm>
            <a:off x="671970" y="1926507"/>
            <a:ext cx="123303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Lamp type</a:t>
            </a:r>
            <a:r>
              <a:rPr lang="en-US" dirty="0"/>
              <a:t>:</a:t>
            </a:r>
          </a:p>
        </p:txBody>
      </p:sp>
      <p:pic>
        <p:nvPicPr>
          <p:cNvPr id="10" name="Picture 9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1970" y="2321627"/>
            <a:ext cx="5274310" cy="15151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9329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47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211" y="0"/>
            <a:ext cx="3067478" cy="3029373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808133" y="3158869"/>
            <a:ext cx="245374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Figure</a:t>
            </a:r>
            <a:r>
              <a:rPr lang="en-US" dirty="0">
                <a:cs typeface="+mj-cs"/>
              </a:rPr>
              <a:t> </a:t>
            </a:r>
            <a:r>
              <a:rPr lang="ar-SA" dirty="0" smtClean="0">
                <a:cs typeface="+mj-cs"/>
              </a:rPr>
              <a:t>‎</a:t>
            </a:r>
            <a:r>
              <a:rPr lang="en-US" dirty="0" smtClean="0">
                <a:cs typeface="+mj-cs"/>
              </a:rPr>
              <a:t>: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Room summery</a:t>
            </a:r>
          </a:p>
        </p:txBody>
      </p:sp>
      <p:pic>
        <p:nvPicPr>
          <p:cNvPr id="6" name="Picture 5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8552" y="0"/>
            <a:ext cx="4404360" cy="2908280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4553803" y="3206468"/>
            <a:ext cx="262764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Figure :Lamps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layout plan</a:t>
            </a:r>
          </a:p>
        </p:txBody>
      </p:sp>
      <p:sp>
        <p:nvSpPr>
          <p:cNvPr id="8" name="Rectangle 7"/>
          <p:cNvSpPr/>
          <p:nvPr/>
        </p:nvSpPr>
        <p:spPr>
          <a:xfrm>
            <a:off x="2574600" y="6355483"/>
            <a:ext cx="348018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Figure :3D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views for meeting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room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Picture 8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7537" y="3528201"/>
            <a:ext cx="5274310" cy="28117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2248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48</a:t>
            </a:fld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472716" y="381000"/>
            <a:ext cx="257025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3D views for </a:t>
            </a:r>
            <a:r>
              <a:rPr lang="en-US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other room</a:t>
            </a:r>
            <a:endParaRPr lang="en-US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8262" y="760568"/>
            <a:ext cx="5274310" cy="294132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2582560" y="3841474"/>
            <a:ext cx="315342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Figure :3D </a:t>
            </a:r>
            <a:r>
              <a:rPr lang="en-US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views for </a:t>
            </a:r>
            <a:r>
              <a:rPr lang="en-US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public hall</a:t>
            </a:r>
            <a:endParaRPr lang="en-US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5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0861" y="4247571"/>
            <a:ext cx="5274310" cy="2016760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2595135" y="6268188"/>
            <a:ext cx="339067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Figure :3D </a:t>
            </a:r>
            <a:r>
              <a:rPr lang="en-US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views for </a:t>
            </a:r>
            <a:r>
              <a:rPr lang="en-US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multipurpose</a:t>
            </a:r>
            <a:endParaRPr lang="en-US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68571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49</a:t>
            </a:fld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516502" y="373460"/>
            <a:ext cx="257025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3D views for </a:t>
            </a:r>
            <a:r>
              <a:rPr lang="en-US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other room</a:t>
            </a:r>
            <a:endParaRPr lang="en-US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5467468" y="1460205"/>
            <a:ext cx="296747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Figure :3D </a:t>
            </a:r>
            <a:r>
              <a:rPr lang="en-US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views for </a:t>
            </a:r>
            <a:r>
              <a:rPr lang="en-US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cafeteria</a:t>
            </a:r>
            <a:endParaRPr lang="en-US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08844" y="5300508"/>
            <a:ext cx="27068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Figure :3D </a:t>
            </a:r>
            <a:r>
              <a:rPr lang="en-US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views for </a:t>
            </a:r>
            <a:r>
              <a:rPr lang="en-US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office</a:t>
            </a:r>
            <a:endParaRPr lang="en-US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Picture 7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838200"/>
            <a:ext cx="5105400" cy="2729362"/>
          </a:xfrm>
          <a:prstGeom prst="rect">
            <a:avLst/>
          </a:prstGeom>
        </p:spPr>
      </p:pic>
      <p:pic>
        <p:nvPicPr>
          <p:cNvPr id="9" name="Picture 8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4058" y="3810000"/>
            <a:ext cx="4999851" cy="2794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7297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57200" y="609600"/>
            <a:ext cx="171393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Noise analysis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71131" y="1597925"/>
            <a:ext cx="4738255" cy="3079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ctangle 2"/>
          <p:cNvSpPr/>
          <p:nvPr/>
        </p:nvSpPr>
        <p:spPr>
          <a:xfrm>
            <a:off x="3048000" y="5218898"/>
            <a:ext cx="285847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Figure: Sound 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levels in the land.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7661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50</a:t>
            </a:fld>
            <a:endParaRPr lang="en-US"/>
          </a:p>
        </p:txBody>
      </p:sp>
      <p:pic>
        <p:nvPicPr>
          <p:cNvPr id="4" name="Content Placeholder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6877" y="593813"/>
            <a:ext cx="6131442" cy="502308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2200" y="310021"/>
            <a:ext cx="2307365" cy="201639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8695" y="2319963"/>
            <a:ext cx="1428750" cy="1428750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1311322" y="5665212"/>
            <a:ext cx="548740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Figure </a:t>
            </a:r>
            <a:r>
              <a:rPr lang="en-US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:Distribution of camera and sensor at ground floor </a:t>
            </a:r>
            <a:endParaRPr lang="en-US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-378992" y="-114073"/>
            <a:ext cx="3760966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2">
              <a:lnSpc>
                <a:spcPct val="200000"/>
              </a:lnSpc>
              <a:spcBef>
                <a:spcPts val="1000"/>
              </a:spcBef>
            </a:pPr>
            <a:r>
              <a:rPr lang="en-US" sz="20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**camera and sensor plan</a:t>
            </a:r>
            <a:endParaRPr lang="en-US" dirty="0"/>
          </a:p>
        </p:txBody>
      </p:sp>
      <p:pic>
        <p:nvPicPr>
          <p:cNvPr id="9" name="Picture 8" descr="Motiondetector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78845" y="3748713"/>
            <a:ext cx="1752600" cy="1905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841647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51</a:t>
            </a:fld>
            <a:endParaRPr lang="en-US"/>
          </a:p>
        </p:txBody>
      </p:sp>
      <p:pic>
        <p:nvPicPr>
          <p:cNvPr id="3" name="Content Placeholder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0" y="457200"/>
            <a:ext cx="6182819" cy="5227773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2286000" y="5653798"/>
            <a:ext cx="442941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Figure :Lighting distribution for ground floor </a:t>
            </a:r>
          </a:p>
        </p:txBody>
      </p:sp>
    </p:spTree>
    <p:extLst>
      <p:ext uri="{BB962C8B-B14F-4D97-AF65-F5344CB8AC3E}">
        <p14:creationId xmlns:p14="http://schemas.microsoft.com/office/powerpoint/2010/main" val="1245162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52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374176"/>
            <a:ext cx="7256850" cy="5257800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1552676" y="5665212"/>
            <a:ext cx="521168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Figure </a:t>
            </a:r>
            <a:r>
              <a:rPr lang="en-US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‎:Picture </a:t>
            </a:r>
            <a:r>
              <a:rPr lang="en-US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shows the calculated distribution panel</a:t>
            </a:r>
          </a:p>
        </p:txBody>
      </p:sp>
    </p:spTree>
    <p:extLst>
      <p:ext uri="{BB962C8B-B14F-4D97-AF65-F5344CB8AC3E}">
        <p14:creationId xmlns:p14="http://schemas.microsoft.com/office/powerpoint/2010/main" val="369184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53</a:t>
            </a:fld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228600" y="629987"/>
            <a:ext cx="274786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Mechanical  </a:t>
            </a: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Design</a:t>
            </a:r>
          </a:p>
        </p:txBody>
      </p:sp>
      <p:sp>
        <p:nvSpPr>
          <p:cNvPr id="26" name="Subtitle 2"/>
          <p:cNvSpPr txBox="1">
            <a:spLocks/>
          </p:cNvSpPr>
          <p:nvPr/>
        </p:nvSpPr>
        <p:spPr>
          <a:xfrm>
            <a:off x="384412" y="1600200"/>
            <a:ext cx="5638800" cy="3124200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14300" indent="0">
              <a:buNone/>
            </a:pPr>
            <a:r>
              <a:rPr lang="en-US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Outline:</a:t>
            </a: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Fire escape </a:t>
            </a: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Fire Fighting</a:t>
            </a: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Drainage system</a:t>
            </a: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Water supply </a:t>
            </a: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Elevator design</a:t>
            </a: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HVAC system</a:t>
            </a:r>
          </a:p>
          <a:p>
            <a:pPr algn="just">
              <a:buFontTx/>
              <a:buChar char="-"/>
            </a:pPr>
            <a:endParaRPr lang="fi-FI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Tx/>
              <a:buChar char="-"/>
            </a:pPr>
            <a:endParaRPr lang="fi-FI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15795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54</a:t>
            </a:fld>
            <a:endParaRPr lang="en-US"/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838201" y="365125"/>
            <a:ext cx="2362736" cy="703821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4600" kern="1200" cap="none" spc="-100" baseline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Fire escape design</a:t>
            </a:r>
            <a:endParaRPr lang="ar-SA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Content Placeholder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1086006"/>
            <a:ext cx="5923472" cy="435133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0800" y="1595365"/>
            <a:ext cx="1922083" cy="3448625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2743200" y="5715000"/>
            <a:ext cx="325377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Figure: Ground floor escape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plan</a:t>
            </a:r>
          </a:p>
        </p:txBody>
      </p:sp>
    </p:spTree>
    <p:extLst>
      <p:ext uri="{BB962C8B-B14F-4D97-AF65-F5344CB8AC3E}">
        <p14:creationId xmlns:p14="http://schemas.microsoft.com/office/powerpoint/2010/main" val="2207567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55</a:t>
            </a:fld>
            <a:endParaRPr lang="en-US"/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812564" y="365125"/>
            <a:ext cx="2692636" cy="549275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4600" kern="1200" cap="none" spc="-100" baseline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Fire fighting system </a:t>
            </a:r>
            <a:endParaRPr lang="ar-SA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Content Placeholder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9156" y="914400"/>
            <a:ext cx="6466544" cy="497708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34200" y="1593204"/>
            <a:ext cx="1143000" cy="142732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16115" y="4495800"/>
            <a:ext cx="1271186" cy="1581600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812564" y="5891485"/>
            <a:ext cx="650228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Figure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:Sprinkler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distribution for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ground floor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26201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56</a:t>
            </a:fld>
            <a:endParaRPr lang="en-US"/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838200" y="330942"/>
            <a:ext cx="2124477" cy="828157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4600" kern="1200" cap="none" spc="-100" baseline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Drainage system </a:t>
            </a:r>
            <a:endParaRPr lang="ar-SA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797" y="1449877"/>
            <a:ext cx="5781779" cy="402103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6800" y="457200"/>
            <a:ext cx="3105419" cy="2019475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2071473" y="6062817"/>
            <a:ext cx="366638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Figure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:drainage system for first floor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04317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57</a:t>
            </a:fld>
            <a:endParaRPr lang="en-US"/>
          </a:p>
        </p:txBody>
      </p:sp>
      <p:pic>
        <p:nvPicPr>
          <p:cNvPr id="3" name="Picture 2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5400" y="1143000"/>
            <a:ext cx="6263640" cy="3756660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2141220" y="5410200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Figure</a:t>
            </a:r>
            <a:r>
              <a:rPr lang="en-US" dirty="0">
                <a:cs typeface="+mj-cs"/>
              </a:rPr>
              <a:t> </a:t>
            </a:r>
            <a:r>
              <a:rPr lang="ar-SA" dirty="0" smtClean="0">
                <a:cs typeface="+mj-cs"/>
              </a:rPr>
              <a:t>‎</a:t>
            </a:r>
            <a:r>
              <a:rPr lang="en-US" dirty="0" smtClean="0">
                <a:cs typeface="+mj-cs"/>
              </a:rPr>
              <a:t>: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stack 1 calculation diameter and slope</a:t>
            </a:r>
          </a:p>
        </p:txBody>
      </p:sp>
    </p:spTree>
    <p:extLst>
      <p:ext uri="{BB962C8B-B14F-4D97-AF65-F5344CB8AC3E}">
        <p14:creationId xmlns:p14="http://schemas.microsoft.com/office/powerpoint/2010/main" val="343155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58</a:t>
            </a:fld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457200" y="457200"/>
            <a:ext cx="273927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Water supply system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1143000"/>
            <a:ext cx="5777605" cy="490539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1600" y="152400"/>
            <a:ext cx="2924917" cy="3225562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826838" y="6260616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Figure</a:t>
            </a:r>
            <a:r>
              <a:rPr lang="en-US" dirty="0">
                <a:cs typeface="+mj-cs"/>
              </a:rPr>
              <a:t> </a:t>
            </a:r>
            <a:r>
              <a:rPr lang="ar-SA" dirty="0" smtClean="0">
                <a:cs typeface="+mj-cs"/>
              </a:rPr>
              <a:t>‎</a:t>
            </a:r>
            <a:r>
              <a:rPr lang="en-US" dirty="0" smtClean="0">
                <a:cs typeface="+mj-cs"/>
              </a:rPr>
              <a:t>: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water supply for first floor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096000" y="4343400"/>
            <a:ext cx="22098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capacity of roof  tank 45 m3 </a:t>
            </a:r>
          </a:p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found one 18 tank the extra 13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tank</a:t>
            </a: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6784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59</a:t>
            </a:fld>
            <a:endParaRPr lang="en-US"/>
          </a:p>
        </p:txBody>
      </p:sp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-609600" y="175224"/>
            <a:ext cx="4010688" cy="682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79350" tIns="12696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lvl="2" fontAlgn="base">
              <a:spcBef>
                <a:spcPct val="0"/>
              </a:spcBef>
              <a:spcAft>
                <a:spcPct val="0"/>
              </a:spcAft>
              <a:buClr>
                <a:prstClr val="black"/>
              </a:buClr>
            </a:pPr>
            <a:r>
              <a:rPr lang="en-US" dirty="0" smtClean="0" bmk="_Toc500229128">
                <a:solidFill>
                  <a:srgbClr val="0070C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Mechanical analysis for elevator</a:t>
            </a:r>
            <a:endParaRPr lang="en-US" dirty="0" smtClean="0">
              <a:solidFill>
                <a:srgbClr val="0070C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4" eaLnBrk="0" fontAlgn="base" hangingPunct="0">
              <a:spcBef>
                <a:spcPct val="0"/>
              </a:spcBef>
              <a:spcAft>
                <a:spcPct val="0"/>
              </a:spcAft>
              <a:buClr>
                <a:prstClr val="black"/>
              </a:buClr>
              <a:buFontTx/>
              <a:buAutoNum type="arabicPeriod"/>
            </a:pPr>
            <a:endParaRPr lang="en-US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228598" y="688145"/>
            <a:ext cx="2064989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600" dirty="0" smtClean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According calculation:</a:t>
            </a:r>
            <a:endParaRPr lang="en-US" sz="1600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40007" y="1165199"/>
            <a:ext cx="8515601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600" dirty="0" smtClean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</a:t>
            </a:r>
            <a:r>
              <a:rPr lang="en-US" sz="1600" dirty="0" smtClean="0" bmk="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able </a:t>
            </a:r>
            <a:r>
              <a:rPr lang="en-US" sz="1600" dirty="0" smtClean="0" bmk="_Toc50022941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Arial" pitchFamily="34" charset="0"/>
              </a:rPr>
              <a:t>‎</a:t>
            </a:r>
            <a:r>
              <a:rPr lang="en-US" sz="1600" dirty="0" smtClean="0" bmk="_Toc50022941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elevator calculation to compute requirement number of elevator needed in Nablus municipality</a:t>
            </a:r>
            <a:endParaRPr lang="en-US" sz="1600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6" name="جدول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01717853"/>
              </p:ext>
            </p:extLst>
          </p:nvPr>
        </p:nvGraphicFramePr>
        <p:xfrm>
          <a:off x="601853" y="1676400"/>
          <a:ext cx="6080760" cy="1892808"/>
        </p:xfrm>
        <a:graphic>
          <a:graphicData uri="http://schemas.openxmlformats.org/drawingml/2006/table">
            <a:tbl>
              <a:tblPr/>
              <a:tblGrid>
                <a:gridCol w="2026920"/>
                <a:gridCol w="1104900"/>
                <a:gridCol w="922020"/>
                <a:gridCol w="1114425"/>
                <a:gridCol w="912495"/>
              </a:tblGrid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Option</a:t>
                      </a:r>
                      <a:endParaRPr lang="en-US" sz="1200" dirty="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(2500/350)</a:t>
                      </a:r>
                      <a:endParaRPr lang="en-US" sz="120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Standard </a:t>
                      </a:r>
                      <a:endParaRPr lang="en-US" sz="120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(2500/400)</a:t>
                      </a:r>
                      <a:endParaRPr lang="en-US" sz="120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Standard</a:t>
                      </a:r>
                      <a:endParaRPr lang="en-US" sz="120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Capacity (person)</a:t>
                      </a:r>
                      <a:endParaRPr lang="en-US" sz="120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13</a:t>
                      </a:r>
                      <a:endParaRPr lang="en-US" sz="1200" dirty="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13 </a:t>
                      </a:r>
                      <a:endParaRPr lang="en-US" sz="120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RT</a:t>
                      </a:r>
                      <a:endParaRPr lang="en-US" sz="120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96.25</a:t>
                      </a:r>
                      <a:endParaRPr lang="en-US" sz="1200" dirty="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93.50</a:t>
                      </a:r>
                      <a:endParaRPr lang="en-US" sz="120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hc</a:t>
                      </a:r>
                      <a:endParaRPr lang="en-US" sz="1200" dirty="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40.52</a:t>
                      </a:r>
                      <a:endParaRPr lang="en-US" sz="1200" dirty="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41.71</a:t>
                      </a:r>
                      <a:endParaRPr lang="en-US" sz="120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N=HC/hc</a:t>
                      </a:r>
                      <a:endParaRPr lang="en-US" sz="120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1.05</a:t>
                      </a:r>
                      <a:endParaRPr lang="en-US" sz="1200" dirty="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1.02</a:t>
                      </a:r>
                      <a:endParaRPr lang="en-US" sz="120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N'</a:t>
                      </a:r>
                      <a:endParaRPr lang="en-US" sz="120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en-US" sz="1200" dirty="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en-US" sz="120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Check </a:t>
                      </a:r>
                      <a:endParaRPr lang="en-US" sz="120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PHC=N''*</a:t>
                      </a:r>
                      <a:r>
                        <a:rPr lang="en-US" sz="1200" b="1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hc</a:t>
                      </a:r>
                      <a:r>
                        <a:rPr lang="en-US" sz="12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/pop</a:t>
                      </a:r>
                      <a:endParaRPr lang="en-US" sz="1200" dirty="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26.79%</a:t>
                      </a:r>
                      <a:endParaRPr lang="en-US" sz="120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(12-14)%</a:t>
                      </a:r>
                      <a:endParaRPr lang="en-US" sz="1200" dirty="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26.27%</a:t>
                      </a:r>
                      <a:endParaRPr lang="en-US" sz="1200" dirty="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(12-14)%</a:t>
                      </a:r>
                      <a:endParaRPr lang="en-US" sz="120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I=RT/N''</a:t>
                      </a:r>
                      <a:endParaRPr lang="en-US" sz="1200" dirty="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44.38</a:t>
                      </a:r>
                      <a:endParaRPr lang="en-US" sz="120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(25-29)sec</a:t>
                      </a:r>
                      <a:endParaRPr lang="en-US" sz="120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40.75</a:t>
                      </a:r>
                      <a:endParaRPr lang="en-US" sz="1200" dirty="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(25-29)sec</a:t>
                      </a:r>
                      <a:endParaRPr lang="en-US" sz="1200" dirty="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601853" y="3730079"/>
            <a:ext cx="4246162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400" dirty="0" smtClean="0">
                <a:solidFill>
                  <a:prstClr val="black"/>
                </a:solidFill>
                <a:latin typeface="Times New Roman" panose="02020603050405020304" pitchFamily="18" charset="0"/>
                <a:ea typeface="Calibri" pitchFamily="34" charset="0"/>
                <a:cs typeface="Times New Roman" pitchFamily="18" charset="0"/>
              </a:rPr>
              <a:t>For N''=2 not ok for PHC not ok for Interval  </a:t>
            </a:r>
            <a:r>
              <a:rPr lang="en-US" sz="1400" b="1" dirty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Try N'''=3</a:t>
            </a:r>
            <a:endParaRPr lang="en-US" sz="14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1200" dirty="0" smtClean="0">
              <a:solidFill>
                <a:prstClr val="black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8" name="جدول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62678020"/>
              </p:ext>
            </p:extLst>
          </p:nvPr>
        </p:nvGraphicFramePr>
        <p:xfrm>
          <a:off x="601853" y="4267200"/>
          <a:ext cx="6172200" cy="1051560"/>
        </p:xfrm>
        <a:graphic>
          <a:graphicData uri="http://schemas.openxmlformats.org/drawingml/2006/table">
            <a:tbl>
              <a:tblPr/>
              <a:tblGrid>
                <a:gridCol w="2026920"/>
                <a:gridCol w="1104900"/>
                <a:gridCol w="922020"/>
                <a:gridCol w="1114425"/>
                <a:gridCol w="1003935"/>
              </a:tblGrid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Option</a:t>
                      </a:r>
                      <a:endParaRPr lang="en-US" sz="1200" dirty="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(2500/350)</a:t>
                      </a:r>
                      <a:endParaRPr lang="en-US" sz="120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Standard </a:t>
                      </a:r>
                      <a:endParaRPr lang="en-US" sz="120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(2500/400)</a:t>
                      </a:r>
                      <a:endParaRPr lang="en-US" sz="120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Standard</a:t>
                      </a:r>
                      <a:endParaRPr lang="en-US" sz="120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N'''</a:t>
                      </a:r>
                      <a:endParaRPr lang="en-US" sz="1200" dirty="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en-US" sz="1200" dirty="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en-US" sz="120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Check </a:t>
                      </a:r>
                      <a:endParaRPr lang="en-US" sz="120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PHC=N'''*</a:t>
                      </a:r>
                      <a:r>
                        <a:rPr lang="en-US" sz="1200" b="1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hc</a:t>
                      </a:r>
                      <a:r>
                        <a:rPr lang="en-US" sz="12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/pop</a:t>
                      </a:r>
                      <a:endParaRPr lang="en-US" sz="1200" dirty="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40.20%</a:t>
                      </a:r>
                      <a:endParaRPr lang="en-US" sz="1200" dirty="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(12-14)%</a:t>
                      </a:r>
                      <a:endParaRPr lang="en-US" sz="120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39.41%</a:t>
                      </a:r>
                      <a:endParaRPr lang="en-US" sz="120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(12-14)%</a:t>
                      </a:r>
                      <a:endParaRPr lang="en-US" sz="1200" dirty="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I=RT/N'''</a:t>
                      </a:r>
                      <a:endParaRPr lang="en-US" sz="1200" dirty="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29.58</a:t>
                      </a:r>
                      <a:endParaRPr lang="en-US" sz="1200" dirty="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(25-29)sec</a:t>
                      </a:r>
                      <a:endParaRPr lang="en-US" sz="1200" dirty="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27.17</a:t>
                      </a:r>
                      <a:endParaRPr lang="en-US" sz="1200" dirty="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(25-29)sec</a:t>
                      </a:r>
                      <a:endParaRPr lang="en-US" sz="1200" dirty="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9" name="Rectangle 7"/>
          <p:cNvSpPr>
            <a:spLocks noChangeArrowheads="1"/>
          </p:cNvSpPr>
          <p:nvPr/>
        </p:nvSpPr>
        <p:spPr bwMode="auto">
          <a:xfrm>
            <a:off x="601853" y="5539585"/>
            <a:ext cx="7074373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4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For N'''=3  ok for PHC ok for I for 2500/400 with car speed 2m/s with capacity of 13 passenger </a:t>
            </a:r>
            <a:endParaRPr lang="en-US" sz="1400" dirty="0" smtClean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2647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0" y="457199"/>
            <a:ext cx="848709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Architectural design</a:t>
            </a:r>
            <a:endParaRPr lang="en-US" sz="32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70164" y="1447800"/>
            <a:ext cx="391408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Current state  VS New Design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0911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60</a:t>
            </a:fld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-533400" y="228600"/>
            <a:ext cx="3096297" cy="4462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3">
              <a:lnSpc>
                <a:spcPct val="115000"/>
              </a:lnSpc>
              <a:spcAft>
                <a:spcPts val="1000"/>
              </a:spcAft>
            </a:pPr>
            <a:r>
              <a:rPr lang="en-US" sz="2000" b="1" dirty="0">
                <a:solidFill>
                  <a:srgbClr val="000000"/>
                </a:solidFill>
                <a:latin typeface="Times New Roman"/>
                <a:ea typeface="Times New Roman"/>
              </a:rPr>
              <a:t>HVAC system</a:t>
            </a:r>
            <a:endParaRPr lang="en-US" sz="2000" b="1" dirty="0">
              <a:solidFill>
                <a:srgbClr val="000000"/>
              </a:solidFill>
              <a:effectLst/>
              <a:latin typeface="Times New Roman"/>
              <a:ea typeface="Times New Roman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49155" y="744899"/>
            <a:ext cx="65532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1000"/>
              </a:spcAft>
            </a:pPr>
            <a:r>
              <a:rPr lang="en-US" sz="1600" dirty="0" smtClean="0">
                <a:solidFill>
                  <a:srgbClr val="000000"/>
                </a:solidFill>
                <a:latin typeface="Times New Roman"/>
                <a:ea typeface="Calibri"/>
                <a:cs typeface="Arial"/>
              </a:rPr>
              <a:t>Table: Heating </a:t>
            </a:r>
            <a:r>
              <a:rPr lang="en-US" sz="1600" dirty="0">
                <a:solidFill>
                  <a:srgbClr val="000000"/>
                </a:solidFill>
                <a:latin typeface="Times New Roman"/>
                <a:ea typeface="Calibri"/>
                <a:cs typeface="Arial"/>
              </a:rPr>
              <a:t>and cooling design capacity for each floor</a:t>
            </a:r>
            <a:endParaRPr lang="en-US" sz="1600" dirty="0">
              <a:solidFill>
                <a:srgbClr val="000000"/>
              </a:solidFill>
              <a:effectLst/>
              <a:latin typeface="Times New Roman"/>
              <a:ea typeface="Calibri"/>
              <a:cs typeface="Arial"/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22924421"/>
              </p:ext>
            </p:extLst>
          </p:nvPr>
        </p:nvGraphicFramePr>
        <p:xfrm>
          <a:off x="533400" y="1219200"/>
          <a:ext cx="5410200" cy="1977561"/>
        </p:xfrm>
        <a:graphic>
          <a:graphicData uri="http://schemas.openxmlformats.org/drawingml/2006/table">
            <a:tbl>
              <a:tblPr firstRow="1" firstCol="1" bandRow="1">
                <a:tableStyleId>{BC89EF96-8CEA-46FF-86C4-4CE0E7609802}</a:tableStyleId>
              </a:tblPr>
              <a:tblGrid>
                <a:gridCol w="1784146"/>
                <a:gridCol w="1813027"/>
                <a:gridCol w="1813027"/>
              </a:tblGrid>
              <a:tr h="57548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Floor /zone</a:t>
                      </a:r>
                      <a:endParaRPr lang="en-US" sz="16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cooling design capacity kw</a:t>
                      </a:r>
                      <a:endParaRPr lang="en-US" sz="16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b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Heating design capacity kw</a:t>
                      </a:r>
                      <a:endParaRPr lang="en-US" sz="1600" b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26692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Ground floor</a:t>
                      </a:r>
                      <a:endParaRPr lang="en-US" sz="16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72.97</a:t>
                      </a:r>
                      <a:endParaRPr lang="en-US" sz="16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b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56.44</a:t>
                      </a:r>
                      <a:endParaRPr lang="en-US" sz="1600" b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26692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b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First floor</a:t>
                      </a:r>
                      <a:endParaRPr lang="en-US" sz="1600" b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136.11</a:t>
                      </a:r>
                      <a:endParaRPr lang="en-US" sz="16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b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70.7</a:t>
                      </a:r>
                      <a:endParaRPr lang="en-US" sz="1600" b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26692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b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Second floor</a:t>
                      </a:r>
                      <a:endParaRPr lang="en-US" sz="1600" b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103.96</a:t>
                      </a:r>
                      <a:endParaRPr lang="en-US" sz="16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b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44.52</a:t>
                      </a:r>
                      <a:endParaRPr lang="en-US" sz="1600" b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26692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b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Third floor</a:t>
                      </a:r>
                      <a:endParaRPr lang="en-US" sz="1600" b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129.36</a:t>
                      </a:r>
                      <a:endParaRPr lang="en-US" sz="16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63.88</a:t>
                      </a:r>
                      <a:endParaRPr lang="en-US" sz="16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26692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b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Fourth floor</a:t>
                      </a:r>
                      <a:endParaRPr lang="en-US" sz="1600" b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69.25</a:t>
                      </a:r>
                      <a:endParaRPr lang="en-US" sz="16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43.05</a:t>
                      </a:r>
                      <a:endParaRPr lang="en-US" sz="16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7" name="Rectangle 6"/>
          <p:cNvSpPr/>
          <p:nvPr/>
        </p:nvSpPr>
        <p:spPr>
          <a:xfrm>
            <a:off x="342331" y="3460297"/>
            <a:ext cx="6096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Table: Recommended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fresh air for different spaces</a:t>
            </a:r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12056198"/>
              </p:ext>
            </p:extLst>
          </p:nvPr>
        </p:nvGraphicFramePr>
        <p:xfrm>
          <a:off x="533400" y="4114800"/>
          <a:ext cx="6629494" cy="1828800"/>
        </p:xfrm>
        <a:graphic>
          <a:graphicData uri="http://schemas.openxmlformats.org/drawingml/2006/table">
            <a:tbl>
              <a:tblPr firstRow="1" firstCol="1" bandRow="1">
                <a:tableStyleId>{BC89EF96-8CEA-46FF-86C4-4CE0E7609802}</a:tableStyleId>
              </a:tblPr>
              <a:tblGrid>
                <a:gridCol w="1820991"/>
                <a:gridCol w="1202126"/>
                <a:gridCol w="1202126"/>
                <a:gridCol w="1422544"/>
                <a:gridCol w="981707"/>
              </a:tblGrid>
              <a:tr h="28514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space</a:t>
                      </a:r>
                      <a:endParaRPr lang="en-US" sz="14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L/s/person</a:t>
                      </a:r>
                      <a:endParaRPr lang="en-US" sz="1400" b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occupancy</a:t>
                      </a:r>
                      <a:endParaRPr lang="en-US" sz="1400" b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Fresh air L/s</a:t>
                      </a:r>
                      <a:endParaRPr lang="en-US" sz="1400" b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building</a:t>
                      </a:r>
                      <a:endParaRPr lang="en-US" sz="1400" b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28514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cafeteria</a:t>
                      </a:r>
                      <a:endParaRPr lang="en-US" sz="1400" b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endParaRPr lang="en-US" sz="1400" b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</a:t>
                      </a:r>
                      <a:endParaRPr lang="en-US" sz="1400" b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300</a:t>
                      </a:r>
                      <a:endParaRPr lang="en-US" sz="1400" b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added</a:t>
                      </a:r>
                      <a:endParaRPr lang="en-US" sz="1400" b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28514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kitchen</a:t>
                      </a:r>
                      <a:endParaRPr lang="en-US" sz="1400" b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endParaRPr lang="en-US" sz="1400" b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endParaRPr lang="en-US" sz="1400" b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</a:t>
                      </a:r>
                      <a:endParaRPr lang="en-US" sz="1400" b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added</a:t>
                      </a:r>
                      <a:endParaRPr lang="en-US" sz="1400" b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28514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multipurpose</a:t>
                      </a:r>
                      <a:endParaRPr lang="en-US" sz="1400" b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endParaRPr lang="en-US" sz="1400" b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</a:t>
                      </a:r>
                      <a:endParaRPr lang="en-US" sz="1400" b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800</a:t>
                      </a:r>
                      <a:endParaRPr lang="en-US" sz="1400" b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added</a:t>
                      </a:r>
                      <a:endParaRPr lang="en-US" sz="1400" b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28514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Collection dep</a:t>
                      </a:r>
                      <a:endParaRPr lang="en-US" sz="1400" b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endParaRPr lang="en-US" sz="1400" b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40</a:t>
                      </a:r>
                      <a:endParaRPr lang="en-US" sz="1400" b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400</a:t>
                      </a:r>
                      <a:endParaRPr lang="en-US" sz="1400" b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added</a:t>
                      </a:r>
                      <a:endParaRPr lang="en-US" sz="1400" b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40305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Public hall</a:t>
                      </a:r>
                      <a:endParaRPr lang="en-US" sz="14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endParaRPr lang="en-US" sz="1400" b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40</a:t>
                      </a:r>
                      <a:endParaRPr lang="en-US" sz="1400" b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400</a:t>
                      </a:r>
                      <a:endParaRPr lang="en-US" sz="1400" b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old</a:t>
                      </a:r>
                      <a:endParaRPr lang="en-US" sz="14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14990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61</a:t>
            </a:fld>
            <a:endParaRPr lang="en-US"/>
          </a:p>
        </p:txBody>
      </p:sp>
      <p:pic>
        <p:nvPicPr>
          <p:cNvPr id="3" name="Picture 2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1600" y="121770"/>
            <a:ext cx="5963285" cy="5952490"/>
          </a:xfrm>
          <a:prstGeom prst="rect">
            <a:avLst/>
          </a:prstGeom>
        </p:spPr>
      </p:pic>
      <p:sp>
        <p:nvSpPr>
          <p:cNvPr id="5" name="Text Box 7528"/>
          <p:cNvSpPr txBox="1"/>
          <p:nvPr/>
        </p:nvSpPr>
        <p:spPr>
          <a:xfrm>
            <a:off x="1600200" y="6074260"/>
            <a:ext cx="5963285" cy="318549"/>
          </a:xfrm>
          <a:prstGeom prst="rect">
            <a:avLst/>
          </a:prstGeom>
          <a:solidFill>
            <a:prstClr val="white"/>
          </a:solidFill>
          <a:ln>
            <a:noFill/>
          </a:ln>
          <a:effectLst/>
        </p:spPr>
        <p:txBody>
          <a:bodyPr rot="0" spcFirstLastPara="0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n-US" dirty="0">
                <a:solidFill>
                  <a:srgbClr val="000000"/>
                </a:solidFill>
                <a:effectLst/>
                <a:latin typeface="Times New Roman"/>
                <a:ea typeface="Calibri"/>
                <a:cs typeface="+mj-cs"/>
              </a:rPr>
              <a:t>Figure </a:t>
            </a:r>
            <a:r>
              <a:rPr lang="ar-SA" dirty="0" smtClean="0">
                <a:solidFill>
                  <a:srgbClr val="000000"/>
                </a:solidFill>
                <a:effectLst/>
                <a:latin typeface="Times New Roman"/>
                <a:ea typeface="Calibri"/>
                <a:cs typeface="+mj-cs"/>
              </a:rPr>
              <a:t>‎</a:t>
            </a:r>
            <a:r>
              <a:rPr lang="en-US" dirty="0" smtClean="0">
                <a:solidFill>
                  <a:srgbClr val="000000"/>
                </a:solidFill>
                <a:effectLst/>
                <a:latin typeface="Times New Roman"/>
                <a:ea typeface="Calibri"/>
                <a:cs typeface="+mj-cs"/>
              </a:rPr>
              <a:t>:  </a:t>
            </a:r>
            <a:r>
              <a:rPr lang="en-US" dirty="0">
                <a:solidFill>
                  <a:srgbClr val="000000"/>
                </a:solidFill>
                <a:effectLst/>
                <a:latin typeface="Times New Roman"/>
                <a:ea typeface="Calibri"/>
                <a:cs typeface="+mj-cs"/>
              </a:rPr>
              <a:t>FCUs and diffusers distributed for first floor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7000" y="381000"/>
            <a:ext cx="1700450" cy="19147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0962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62</a:t>
            </a:fld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45966106"/>
              </p:ext>
            </p:extLst>
          </p:nvPr>
        </p:nvGraphicFramePr>
        <p:xfrm>
          <a:off x="533400" y="914400"/>
          <a:ext cx="6781800" cy="1962912"/>
        </p:xfrm>
        <a:graphic>
          <a:graphicData uri="http://schemas.openxmlformats.org/drawingml/2006/table">
            <a:tbl>
              <a:tblPr firstRow="1" firstCol="1" bandRow="1">
                <a:tableStyleId>{BC89EF96-8CEA-46FF-86C4-4CE0E7609802}</a:tableStyleId>
              </a:tblPr>
              <a:tblGrid>
                <a:gridCol w="1387475"/>
                <a:gridCol w="1127760"/>
                <a:gridCol w="974090"/>
                <a:gridCol w="1235075"/>
                <a:gridCol w="2057400"/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Group according capacity 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Fan number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Real capacity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Model name 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Model number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Group A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02 ,09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 KW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MSP 16 KW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MMD-AP0566BHP-E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Group B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05,08,10,11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12.16 KW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MSP 14 KW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MMD-AP0486BHP-E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Group C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01,012,03,06,04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 KW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MSP 11.2 KW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MMD-AP0366BHP-E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Group D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07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7.3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MSP 9.0 KW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MMD-AP0306BHP-E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5" name="Rectangle 4"/>
          <p:cNvSpPr/>
          <p:nvPr/>
        </p:nvSpPr>
        <p:spPr>
          <a:xfrm>
            <a:off x="381000" y="381000"/>
            <a:ext cx="65532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Table</a:t>
            </a:r>
            <a:r>
              <a:rPr lang="en-US" dirty="0">
                <a:cs typeface="+mj-cs"/>
              </a:rPr>
              <a:t> </a:t>
            </a:r>
            <a:r>
              <a:rPr lang="ar-SA" dirty="0" smtClean="0">
                <a:cs typeface="+mj-cs"/>
              </a:rPr>
              <a:t>‎</a:t>
            </a:r>
            <a:r>
              <a:rPr lang="en-US" dirty="0" smtClean="0">
                <a:cs typeface="+mj-cs"/>
              </a:rPr>
              <a:t>: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summary result of FCU and model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name for first floor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30785971"/>
              </p:ext>
            </p:extLst>
          </p:nvPr>
        </p:nvGraphicFramePr>
        <p:xfrm>
          <a:off x="533400" y="3810000"/>
          <a:ext cx="6222683" cy="2089912"/>
        </p:xfrm>
        <a:graphic>
          <a:graphicData uri="http://schemas.openxmlformats.org/drawingml/2006/table">
            <a:tbl>
              <a:tblPr firstRow="1" firstCol="1" bandRow="1">
                <a:tableStyleId>{BC89EF96-8CEA-46FF-86C4-4CE0E7609802}</a:tableStyleId>
              </a:tblPr>
              <a:tblGrid>
                <a:gridCol w="2366120"/>
                <a:gridCol w="1416781"/>
                <a:gridCol w="2439782"/>
              </a:tblGrid>
              <a:tr h="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description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Total Capacity kw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Capacity per each /model name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423545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For old building 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207.09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MMY- AP4014HT8P-E/106.5KW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For multipurpose + cafeteria+ </a:t>
                      </a:r>
                      <a:r>
                        <a:rPr lang="en-US" sz="14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Drawers+coll</a:t>
                      </a: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dep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99.23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MMY- AP3614HT8P-E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101 KW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413385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New office building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205.81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MMY- AP4014HT8P-E/106.5KW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7" name="Rectangle 6"/>
          <p:cNvSpPr/>
          <p:nvPr/>
        </p:nvSpPr>
        <p:spPr>
          <a:xfrm>
            <a:off x="533400" y="3244334"/>
            <a:ext cx="443897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Table: Outdoor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unit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capacity for municipality 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76543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63</a:t>
            </a:fld>
            <a:endParaRPr lang="en-US"/>
          </a:p>
        </p:txBody>
      </p:sp>
      <p:pic>
        <p:nvPicPr>
          <p:cNvPr id="3" name="Picture 2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934817"/>
            <a:ext cx="5257800" cy="571500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extBox 3"/>
          <p:cNvSpPr txBox="1"/>
          <p:nvPr/>
        </p:nvSpPr>
        <p:spPr>
          <a:xfrm>
            <a:off x="0" y="-3412"/>
            <a:ext cx="40386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Quantity </a:t>
            </a:r>
            <a:r>
              <a:rPr lang="en-US" sz="32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surveying</a:t>
            </a:r>
            <a:endParaRPr lang="en-US" sz="32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en-US" sz="32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 Box 7522"/>
          <p:cNvSpPr txBox="1"/>
          <p:nvPr/>
        </p:nvSpPr>
        <p:spPr>
          <a:xfrm>
            <a:off x="835925" y="626131"/>
            <a:ext cx="6000750" cy="298450"/>
          </a:xfrm>
          <a:prstGeom prst="rect">
            <a:avLst/>
          </a:prstGeom>
          <a:solidFill>
            <a:prstClr val="white"/>
          </a:solidFill>
          <a:ln>
            <a:noFill/>
          </a:ln>
          <a:effectLst/>
        </p:spPr>
        <p:txBody>
          <a:bodyPr rot="0" spcFirstLastPara="0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dirty="0" smtClean="0">
                <a:solidFill>
                  <a:srgbClr val="000000"/>
                </a:solidFill>
                <a:effectLst/>
                <a:latin typeface="Times New Roman"/>
                <a:ea typeface="Calibri"/>
                <a:cs typeface="Arial"/>
              </a:rPr>
              <a:t>Table: summaries </a:t>
            </a:r>
            <a:r>
              <a:rPr lang="en-US" dirty="0">
                <a:solidFill>
                  <a:srgbClr val="000000"/>
                </a:solidFill>
                <a:effectLst/>
                <a:latin typeface="Times New Roman"/>
                <a:ea typeface="Calibri"/>
                <a:cs typeface="Arial"/>
              </a:rPr>
              <a:t>for all calculation cost</a:t>
            </a:r>
          </a:p>
        </p:txBody>
      </p:sp>
    </p:spTree>
    <p:extLst>
      <p:ext uri="{BB962C8B-B14F-4D97-AF65-F5344CB8AC3E}">
        <p14:creationId xmlns:p14="http://schemas.microsoft.com/office/powerpoint/2010/main" val="159125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alphaModFix amt="14000"/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57200" y="1295400"/>
            <a:ext cx="83820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600" dirty="0" smtClean="0">
                <a:solidFill>
                  <a:schemeClr val="accent1"/>
                </a:solidFill>
                <a:latin typeface="CommercialScript BT" panose="03030803040807090C04" pitchFamily="66" charset="0"/>
              </a:rPr>
              <a:t>Thanks</a:t>
            </a:r>
          </a:p>
          <a:p>
            <a:pPr algn="ctr"/>
            <a:r>
              <a:rPr lang="en-US" sz="9600" dirty="0" smtClean="0">
                <a:solidFill>
                  <a:schemeClr val="accent1"/>
                </a:solidFill>
                <a:latin typeface="CommercialScript BT" panose="03030803040807090C04" pitchFamily="66" charset="0"/>
              </a:rPr>
              <a:t> For </a:t>
            </a:r>
          </a:p>
          <a:p>
            <a:pPr algn="ctr"/>
            <a:r>
              <a:rPr lang="en-US" sz="9600" dirty="0" smtClean="0">
                <a:solidFill>
                  <a:schemeClr val="accent1"/>
                </a:solidFill>
                <a:latin typeface="CommercialScript BT" panose="03030803040807090C04" pitchFamily="66" charset="0"/>
              </a:rPr>
              <a:t> Listening </a:t>
            </a:r>
            <a:endParaRPr lang="en-US" sz="9600" dirty="0">
              <a:solidFill>
                <a:schemeClr val="accent1"/>
              </a:solidFill>
              <a:latin typeface="CommercialScript BT" panose="03030803040807090C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17956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270164" y="381000"/>
            <a:ext cx="248818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Architectural plan 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10725" y="1524000"/>
            <a:ext cx="4115419" cy="370742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524000"/>
            <a:ext cx="3695068" cy="3860519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990600" y="5384519"/>
            <a:ext cx="670559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Figure: site plan before and after redesign</a:t>
            </a:r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70164" y="883440"/>
            <a:ext cx="82296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>
                <a:latin typeface="Times New Roman"/>
                <a:ea typeface="Calibri"/>
              </a:rPr>
              <a:t>The total area of the project is 6940.62 m</a:t>
            </a:r>
            <a:r>
              <a:rPr lang="en-US" sz="1600" baseline="30000" dirty="0">
                <a:latin typeface="Times New Roman"/>
                <a:ea typeface="Calibri"/>
              </a:rPr>
              <a:t>2</a:t>
            </a:r>
            <a:r>
              <a:rPr lang="en-US" sz="1600" dirty="0">
                <a:latin typeface="Times New Roman"/>
                <a:ea typeface="Calibri"/>
              </a:rPr>
              <a:t> above the basement; and the project consist six floor.</a:t>
            </a:r>
            <a:endParaRPr lang="en-US" sz="1600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9558" y="1752600"/>
            <a:ext cx="333282" cy="1228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52425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8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6839" y="914400"/>
            <a:ext cx="3962953" cy="3629532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59792" y="1066800"/>
            <a:ext cx="3460375" cy="3658111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990600" y="5384519"/>
            <a:ext cx="670559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Figure: two proposal  for  basement  floor</a:t>
            </a:r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9558" y="1295400"/>
            <a:ext cx="333282" cy="1228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15625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9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5415" y="609600"/>
            <a:ext cx="5443830" cy="4960209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1143000" y="5570989"/>
            <a:ext cx="670559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Figure: Ground floor plan</a:t>
            </a:r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60196" y="990600"/>
            <a:ext cx="333282" cy="1228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71997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djacency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5047</TotalTime>
  <Words>1745</Words>
  <Application>Microsoft Office PowerPoint</Application>
  <PresentationFormat>On-screen Show (4:3)</PresentationFormat>
  <Paragraphs>581</Paragraphs>
  <Slides>64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64</vt:i4>
      </vt:variant>
    </vt:vector>
  </HeadingPairs>
  <TitlesOfParts>
    <vt:vector size="65" baseType="lpstr">
      <vt:lpstr>Adjacency</vt:lpstr>
      <vt:lpstr>Faculty of  Engineering &amp; Information Technology Department of Building Engineering Retrofitting and Enhancement for Nablus Municipality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Analysis</dc:title>
  <dc:creator>Horizon</dc:creator>
  <cp:lastModifiedBy>Horizon</cp:lastModifiedBy>
  <cp:revision>148</cp:revision>
  <dcterms:created xsi:type="dcterms:W3CDTF">2006-08-16T00:00:00Z</dcterms:created>
  <dcterms:modified xsi:type="dcterms:W3CDTF">2018-05-14T04:11:02Z</dcterms:modified>
</cp:coreProperties>
</file>