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18288000" cy="10287000"/>
  <p:notesSz cx="6858000" cy="9144000"/>
  <p:embeddedFontLst>
    <p:embeddedFont>
      <p:font typeface="Akzidenz-Grotesk Heavy" charset="1" panose="02000503050000020004"/>
      <p:regular r:id="rId18"/>
    </p:embeddedFont>
    <p:embeddedFont>
      <p:font typeface="Agrandir Narrow Heavy" charset="1" panose="00000A06000000000000"/>
      <p:regular r:id="rId19"/>
    </p:embeddedFont>
    <p:embeddedFont>
      <p:font typeface="Noto Serif Bold" charset="1" panose="02020800060500020200"/>
      <p:regular r:id="rId20"/>
    </p:embeddedFont>
    <p:embeddedFont>
      <p:font typeface="Open Sans" charset="1" panose="020B0606030504020204"/>
      <p:regular r:id="rId21"/>
    </p:embeddedFont>
    <p:embeddedFont>
      <p:font typeface="Agrandir Narrow Bold" charset="1" panose="00000806000000000000"/>
      <p:regular r:id="rId22"/>
    </p:embeddedFont>
    <p:embeddedFont>
      <p:font typeface="Open Sans Bold" charset="1" panose="020B0806030504020204"/>
      <p:regular r:id="rId23"/>
    </p:embeddedFont>
    <p:embeddedFont>
      <p:font typeface="Open Sans Extra Bold" charset="1" panose="020B0906030804020204"/>
      <p:regular r:id="rId24"/>
    </p:embeddedFont>
    <p:embeddedFont>
      <p:font typeface="Poppins" charset="1" panose="00000500000000000000"/>
      <p:regular r:id="rId25"/>
    </p:embeddedFont>
    <p:embeddedFont>
      <p:font typeface="Agrandir Narrow" charset="1" panose="00000506000000000000"/>
      <p:regular r:id="rId26"/>
    </p:embeddedFont>
    <p:embeddedFont>
      <p:font typeface="Open Sans Ultra-Bold" charset="1" panose="00000000000000000000"/>
      <p:regular r:id="rId27"/>
    </p:embeddedFont>
    <p:embeddedFont>
      <p:font typeface="DM Sans" charset="1" panose="00000000000000000000"/>
      <p:regular r:id="rId28"/>
    </p:embeddedFont>
    <p:embeddedFont>
      <p:font typeface="Aileron Ultra-Bold" charset="1" panose="00000A00000000000000"/>
      <p:regular r:id="rId29"/>
    </p:embeddedFont>
    <p:embeddedFont>
      <p:font typeface="HS Headline" charset="1" panose="02000504020000020004"/>
      <p:regular r:id="rId30"/>
    </p:embeddedFont>
    <p:embeddedFont>
      <p:font typeface="Quicksand" charset="1" panose="00000000000000000000"/>
      <p:regular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28" Target="fonts/font28.fntdata" Type="http://schemas.openxmlformats.org/officeDocument/2006/relationships/font"/><Relationship Id="rId29" Target="fonts/font29.fntdata" Type="http://schemas.openxmlformats.org/officeDocument/2006/relationships/font"/><Relationship Id="rId3" Target="viewProps.xml" Type="http://schemas.openxmlformats.org/officeDocument/2006/relationships/viewProps"/><Relationship Id="rId30" Target="fonts/font30.fntdata" Type="http://schemas.openxmlformats.org/officeDocument/2006/relationships/font"/><Relationship Id="rId31" Target="fonts/font31.fntdata" Type="http://schemas.openxmlformats.org/officeDocument/2006/relationships/font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https://aylanacake.shop" TargetMode="External" Type="http://schemas.openxmlformats.org/officeDocument/2006/relationships/hyperlink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Relationship Id="rId9" Target="../media/image8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2.png" Type="http://schemas.openxmlformats.org/officeDocument/2006/relationships/image"/><Relationship Id="rId3" Target="../media/image43.png" Type="http://schemas.openxmlformats.org/officeDocument/2006/relationships/image"/><Relationship Id="rId4" Target="../media/image44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Relationship Id="rId3" Target="../media/image16.svg" Type="http://schemas.openxmlformats.org/officeDocument/2006/relationships/image"/><Relationship Id="rId4" Target="../media/image45.jpeg" Type="http://schemas.openxmlformats.org/officeDocument/2006/relationships/image"/><Relationship Id="rId5" Target="../media/image46.png" Type="http://schemas.openxmlformats.org/officeDocument/2006/relationships/image"/><Relationship Id="rId6" Target="../media/image47.svg" Type="http://schemas.openxmlformats.org/officeDocument/2006/relationships/image"/><Relationship Id="rId7" Target="../media/image20.png" Type="http://schemas.openxmlformats.org/officeDocument/2006/relationships/image"/><Relationship Id="rId8" Target="../media/image21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8.jpeg" Type="http://schemas.openxmlformats.org/officeDocument/2006/relationships/image"/><Relationship Id="rId3" Target="../media/image49.png" Type="http://schemas.openxmlformats.org/officeDocument/2006/relationships/image"/><Relationship Id="rId4" Target="../media/image50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png" Type="http://schemas.openxmlformats.org/officeDocument/2006/relationships/image"/><Relationship Id="rId3" Target="../media/image12.jpe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15.png" Type="http://schemas.openxmlformats.org/officeDocument/2006/relationships/image"/><Relationship Id="rId7" Target="../media/image16.svg" Type="http://schemas.openxmlformats.org/officeDocument/2006/relationships/image"/><Relationship Id="rId8" Target="../media/image17.png" Type="http://schemas.openxmlformats.org/officeDocument/2006/relationships/image"/><Relationship Id="rId9" Target="../media/image18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jpeg" Type="http://schemas.openxmlformats.org/officeDocument/2006/relationships/image"/><Relationship Id="rId3" Target="../media/image20.png" Type="http://schemas.openxmlformats.org/officeDocument/2006/relationships/image"/><Relationship Id="rId4" Target="../media/image21.svg" Type="http://schemas.openxmlformats.org/officeDocument/2006/relationships/image"/><Relationship Id="rId5" Target="../media/image22.png" Type="http://schemas.openxmlformats.org/officeDocument/2006/relationships/image"/><Relationship Id="rId6" Target="../media/image23.png" Type="http://schemas.openxmlformats.org/officeDocument/2006/relationships/image"/><Relationship Id="rId7" Target="../media/image24.png" Type="http://schemas.openxmlformats.org/officeDocument/2006/relationships/image"/><Relationship Id="rId8" Target="../media/image25.png" Type="http://schemas.openxmlformats.org/officeDocument/2006/relationships/image"/><Relationship Id="rId9" Target="../media/image26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png" Type="http://schemas.openxmlformats.org/officeDocument/2006/relationships/image"/><Relationship Id="rId3" Target="../media/image28.svg" Type="http://schemas.openxmlformats.org/officeDocument/2006/relationships/image"/><Relationship Id="rId4" Target="../media/image29.png" Type="http://schemas.openxmlformats.org/officeDocument/2006/relationships/image"/><Relationship Id="rId5" Target="../media/image30.svg" Type="http://schemas.openxmlformats.org/officeDocument/2006/relationships/image"/><Relationship Id="rId6" Target="../media/image31.png" Type="http://schemas.openxmlformats.org/officeDocument/2006/relationships/image"/><Relationship Id="rId7" Target="../media/image32.svg" Type="http://schemas.openxmlformats.org/officeDocument/2006/relationships/image"/><Relationship Id="rId8" Target="../media/image33.png" Type="http://schemas.openxmlformats.org/officeDocument/2006/relationships/image"/><Relationship Id="rId9" Target="../media/image34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5.jpeg" Type="http://schemas.openxmlformats.org/officeDocument/2006/relationships/image"/><Relationship Id="rId3" Target="../media/image36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png" Type="http://schemas.openxmlformats.org/officeDocument/2006/relationships/image"/><Relationship Id="rId4" Target="../media/image39.svg" Type="http://schemas.openxmlformats.org/officeDocument/2006/relationships/image"/><Relationship Id="rId5" Target="../media/image40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1.png" Type="http://schemas.openxmlformats.org/officeDocument/2006/relationships/image"/><Relationship Id="rId3" Target="../media/image38.png" Type="http://schemas.openxmlformats.org/officeDocument/2006/relationships/image"/><Relationship Id="rId4" Target="../media/image39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26163" y="0"/>
            <a:ext cx="7961245" cy="10287000"/>
            <a:chOff x="0" y="0"/>
            <a:chExt cx="1233405" cy="159372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33405" cy="1593725"/>
            </a:xfrm>
            <a:custGeom>
              <a:avLst/>
              <a:gdLst/>
              <a:ahLst/>
              <a:cxnLst/>
              <a:rect r="r" b="b" t="t" l="l"/>
              <a:pathLst>
                <a:path h="1593725" w="1233405">
                  <a:moveTo>
                    <a:pt x="0" y="0"/>
                  </a:moveTo>
                  <a:lnTo>
                    <a:pt x="1233405" y="0"/>
                  </a:lnTo>
                  <a:lnTo>
                    <a:pt x="1233405" y="1593725"/>
                  </a:lnTo>
                  <a:lnTo>
                    <a:pt x="0" y="1593725"/>
                  </a:lnTo>
                  <a:close/>
                </a:path>
              </a:pathLst>
            </a:custGeom>
            <a:blipFill>
              <a:blip r:embed="rId2">
                <a:alphaModFix amt="25000"/>
              </a:blip>
              <a:stretch>
                <a:fillRect l="-2272" t="0" r="-2272" b="0"/>
              </a:stretch>
            </a:blipFill>
          </p:spPr>
        </p:sp>
      </p:grpSp>
      <p:grpSp>
        <p:nvGrpSpPr>
          <p:cNvPr name="Group 4" id="4"/>
          <p:cNvGrpSpPr/>
          <p:nvPr/>
        </p:nvGrpSpPr>
        <p:grpSpPr>
          <a:xfrm rot="0">
            <a:off x="833992" y="846151"/>
            <a:ext cx="4134707" cy="636282"/>
            <a:chOff x="0" y="0"/>
            <a:chExt cx="1088976" cy="16758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088976" cy="167580"/>
            </a:xfrm>
            <a:custGeom>
              <a:avLst/>
              <a:gdLst/>
              <a:ahLst/>
              <a:cxnLst/>
              <a:rect r="r" b="b" t="t" l="l"/>
              <a:pathLst>
                <a:path h="167580" w="1088976">
                  <a:moveTo>
                    <a:pt x="83790" y="0"/>
                  </a:moveTo>
                  <a:lnTo>
                    <a:pt x="1005186" y="0"/>
                  </a:lnTo>
                  <a:cubicBezTo>
                    <a:pt x="1027409" y="0"/>
                    <a:pt x="1048721" y="8828"/>
                    <a:pt x="1064435" y="24542"/>
                  </a:cubicBezTo>
                  <a:cubicBezTo>
                    <a:pt x="1080148" y="40255"/>
                    <a:pt x="1088976" y="61568"/>
                    <a:pt x="1088976" y="83790"/>
                  </a:cubicBezTo>
                  <a:lnTo>
                    <a:pt x="1088976" y="83790"/>
                  </a:lnTo>
                  <a:cubicBezTo>
                    <a:pt x="1088976" y="106013"/>
                    <a:pt x="1080148" y="127325"/>
                    <a:pt x="1064435" y="143039"/>
                  </a:cubicBezTo>
                  <a:cubicBezTo>
                    <a:pt x="1048721" y="158752"/>
                    <a:pt x="1027409" y="167580"/>
                    <a:pt x="1005186" y="167580"/>
                  </a:cubicBezTo>
                  <a:lnTo>
                    <a:pt x="83790" y="167580"/>
                  </a:lnTo>
                  <a:cubicBezTo>
                    <a:pt x="61568" y="167580"/>
                    <a:pt x="40255" y="158752"/>
                    <a:pt x="24542" y="143039"/>
                  </a:cubicBezTo>
                  <a:cubicBezTo>
                    <a:pt x="8828" y="127325"/>
                    <a:pt x="0" y="106013"/>
                    <a:pt x="0" y="83790"/>
                  </a:cubicBezTo>
                  <a:lnTo>
                    <a:pt x="0" y="83790"/>
                  </a:lnTo>
                  <a:cubicBezTo>
                    <a:pt x="0" y="61568"/>
                    <a:pt x="8828" y="40255"/>
                    <a:pt x="24542" y="24542"/>
                  </a:cubicBezTo>
                  <a:cubicBezTo>
                    <a:pt x="40255" y="8828"/>
                    <a:pt x="61568" y="0"/>
                    <a:pt x="83790" y="0"/>
                  </a:cubicBezTo>
                  <a:close/>
                </a:path>
              </a:pathLst>
            </a:custGeom>
            <a:solidFill>
              <a:srgbClr val="DAC8BE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57150"/>
              <a:ext cx="1088976" cy="2247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00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028700" y="995198"/>
            <a:ext cx="317626" cy="317626"/>
          </a:xfrm>
          <a:custGeom>
            <a:avLst/>
            <a:gdLst/>
            <a:ahLst/>
            <a:cxnLst/>
            <a:rect r="r" b="b" t="t" l="l"/>
            <a:pathLst>
              <a:path h="317626" w="317626">
                <a:moveTo>
                  <a:pt x="0" y="0"/>
                </a:moveTo>
                <a:lnTo>
                  <a:pt x="317626" y="0"/>
                </a:lnTo>
                <a:lnTo>
                  <a:pt x="317626" y="317626"/>
                </a:lnTo>
                <a:lnTo>
                  <a:pt x="0" y="31762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16198911" y="8197911"/>
            <a:ext cx="1060389" cy="1060389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78976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00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true" flipV="false" rot="0">
            <a:off x="16511014" y="8556833"/>
            <a:ext cx="524790" cy="342545"/>
          </a:xfrm>
          <a:custGeom>
            <a:avLst/>
            <a:gdLst/>
            <a:ahLst/>
            <a:cxnLst/>
            <a:rect r="r" b="b" t="t" l="l"/>
            <a:pathLst>
              <a:path h="342545" w="524790">
                <a:moveTo>
                  <a:pt x="524790" y="0"/>
                </a:moveTo>
                <a:lnTo>
                  <a:pt x="0" y="0"/>
                </a:lnTo>
                <a:lnTo>
                  <a:pt x="0" y="342545"/>
                </a:lnTo>
                <a:lnTo>
                  <a:pt x="524790" y="342545"/>
                </a:lnTo>
                <a:lnTo>
                  <a:pt x="52479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258300" y="1028700"/>
            <a:ext cx="1850797" cy="275937"/>
          </a:xfrm>
          <a:custGeom>
            <a:avLst/>
            <a:gdLst/>
            <a:ahLst/>
            <a:cxnLst/>
            <a:rect r="r" b="b" t="t" l="l"/>
            <a:pathLst>
              <a:path h="275937" w="1850797">
                <a:moveTo>
                  <a:pt x="0" y="0"/>
                </a:moveTo>
                <a:lnTo>
                  <a:pt x="1850797" y="0"/>
                </a:lnTo>
                <a:lnTo>
                  <a:pt x="1850797" y="275937"/>
                </a:lnTo>
                <a:lnTo>
                  <a:pt x="0" y="27593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9647716" y="2887470"/>
            <a:ext cx="7865158" cy="9753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140"/>
              </a:lnSpc>
            </a:pPr>
            <a:r>
              <a:rPr lang="en-US" sz="5100" b="true">
                <a:solidFill>
                  <a:srgbClr val="978976"/>
                </a:solidFill>
                <a:latin typeface="Akzidenz-Grotesk Heavy"/>
                <a:ea typeface="Akzidenz-Grotesk Heavy"/>
                <a:cs typeface="Akzidenz-Grotesk Heavy"/>
                <a:sym typeface="Akzidenz-Grotesk Heavy"/>
              </a:rPr>
              <a:t>E-COMMARCE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8576823" y="3343412"/>
            <a:ext cx="12074110" cy="19947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950"/>
              </a:lnSpc>
            </a:pPr>
            <a:r>
              <a:rPr lang="en-US" sz="9964" b="true">
                <a:solidFill>
                  <a:srgbClr val="978976"/>
                </a:solidFill>
                <a:latin typeface="Agrandir Narrow Heavy"/>
                <a:ea typeface="Agrandir Narrow Heavy"/>
                <a:cs typeface="Agrandir Narrow Heavy"/>
                <a:sym typeface="Agrandir Narrow Heavy"/>
              </a:rPr>
              <a:t>AYLENA CAKE</a:t>
            </a:r>
          </a:p>
        </p:txBody>
      </p:sp>
      <p:sp>
        <p:nvSpPr>
          <p:cNvPr name="AutoShape 15" id="15"/>
          <p:cNvSpPr/>
          <p:nvPr/>
        </p:nvSpPr>
        <p:spPr>
          <a:xfrm>
            <a:off x="11487176" y="1166668"/>
            <a:ext cx="5218904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6" id="16"/>
          <p:cNvGrpSpPr>
            <a:grpSpLocks noChangeAspect="true"/>
          </p:cNvGrpSpPr>
          <p:nvPr/>
        </p:nvGrpSpPr>
        <p:grpSpPr>
          <a:xfrm rot="0">
            <a:off x="1973918" y="1482433"/>
            <a:ext cx="6408197" cy="9241584"/>
            <a:chOff x="0" y="0"/>
            <a:chExt cx="6224905" cy="8977249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648843" y="391922"/>
              <a:ext cx="4927219" cy="8193405"/>
            </a:xfrm>
            <a:custGeom>
              <a:avLst/>
              <a:gdLst/>
              <a:ahLst/>
              <a:cxnLst/>
              <a:rect r="r" b="b" t="t" l="l"/>
              <a:pathLst>
                <a:path h="8193405" w="4927219">
                  <a:moveTo>
                    <a:pt x="2463673" y="0"/>
                  </a:moveTo>
                  <a:cubicBezTo>
                    <a:pt x="3742436" y="7620"/>
                    <a:pt x="4908804" y="1092708"/>
                    <a:pt x="4927219" y="2446274"/>
                  </a:cubicBezTo>
                  <a:lnTo>
                    <a:pt x="4927219" y="8193405"/>
                  </a:lnTo>
                  <a:lnTo>
                    <a:pt x="0" y="8193405"/>
                  </a:lnTo>
                  <a:lnTo>
                    <a:pt x="0" y="2446274"/>
                  </a:lnTo>
                  <a:cubicBezTo>
                    <a:pt x="18542" y="1092708"/>
                    <a:pt x="1184783" y="7620"/>
                    <a:pt x="2463673" y="0"/>
                  </a:cubicBezTo>
                  <a:close/>
                </a:path>
              </a:pathLst>
            </a:custGeom>
            <a:blipFill>
              <a:blip r:embed="rId9"/>
              <a:stretch>
                <a:fillRect l="-14021" t="0" r="-22324" b="0"/>
              </a:stretch>
            </a:blip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1397"/>
              <a:ext cx="6224905" cy="8974582"/>
            </a:xfrm>
            <a:custGeom>
              <a:avLst/>
              <a:gdLst/>
              <a:ahLst/>
              <a:cxnLst/>
              <a:rect r="r" b="b" t="t" l="l"/>
              <a:pathLst>
                <a:path h="8974582" w="6224905">
                  <a:moveTo>
                    <a:pt x="4823460" y="1102106"/>
                  </a:moveTo>
                  <a:cubicBezTo>
                    <a:pt x="4356227" y="647573"/>
                    <a:pt x="3732530" y="384683"/>
                    <a:pt x="3112516" y="381000"/>
                  </a:cubicBezTo>
                  <a:lnTo>
                    <a:pt x="3112389" y="381000"/>
                  </a:lnTo>
                  <a:cubicBezTo>
                    <a:pt x="2492248" y="384683"/>
                    <a:pt x="1868678" y="647446"/>
                    <a:pt x="1401445" y="1102106"/>
                  </a:cubicBezTo>
                  <a:cubicBezTo>
                    <a:pt x="918845" y="1571625"/>
                    <a:pt x="648208" y="2187575"/>
                    <a:pt x="639445" y="2836799"/>
                  </a:cubicBezTo>
                  <a:lnTo>
                    <a:pt x="639445" y="8593455"/>
                  </a:lnTo>
                  <a:lnTo>
                    <a:pt x="5585587" y="8593455"/>
                  </a:lnTo>
                  <a:lnTo>
                    <a:pt x="5585587" y="2836672"/>
                  </a:lnTo>
                  <a:cubicBezTo>
                    <a:pt x="5576697" y="2187575"/>
                    <a:pt x="5306060" y="1571498"/>
                    <a:pt x="4823460" y="1102106"/>
                  </a:cubicBezTo>
                  <a:close/>
                  <a:moveTo>
                    <a:pt x="5566537" y="8574405"/>
                  </a:moveTo>
                  <a:lnTo>
                    <a:pt x="658368" y="8574405"/>
                  </a:lnTo>
                  <a:lnTo>
                    <a:pt x="658368" y="2836926"/>
                  </a:lnTo>
                  <a:cubicBezTo>
                    <a:pt x="667131" y="2192909"/>
                    <a:pt x="935736" y="1581658"/>
                    <a:pt x="1414653" y="1115695"/>
                  </a:cubicBezTo>
                  <a:cubicBezTo>
                    <a:pt x="1878457" y="664464"/>
                    <a:pt x="2497201" y="403606"/>
                    <a:pt x="3112389" y="400050"/>
                  </a:cubicBezTo>
                  <a:cubicBezTo>
                    <a:pt x="3727577" y="403733"/>
                    <a:pt x="4346448" y="664591"/>
                    <a:pt x="4810125" y="1115695"/>
                  </a:cubicBezTo>
                  <a:cubicBezTo>
                    <a:pt x="5289042" y="1581658"/>
                    <a:pt x="5557647" y="2192909"/>
                    <a:pt x="5566410" y="2836799"/>
                  </a:cubicBezTo>
                  <a:lnTo>
                    <a:pt x="5566410" y="8574405"/>
                  </a:lnTo>
                  <a:close/>
                  <a:moveTo>
                    <a:pt x="6224905" y="3335147"/>
                  </a:moveTo>
                  <a:cubicBezTo>
                    <a:pt x="6082792" y="3314700"/>
                    <a:pt x="6006973" y="3227705"/>
                    <a:pt x="5966460" y="3137662"/>
                  </a:cubicBezTo>
                  <a:lnTo>
                    <a:pt x="5966460" y="2831465"/>
                  </a:lnTo>
                  <a:cubicBezTo>
                    <a:pt x="5956173" y="2080641"/>
                    <a:pt x="5644642" y="1369441"/>
                    <a:pt x="5089144" y="828929"/>
                  </a:cubicBezTo>
                  <a:cubicBezTo>
                    <a:pt x="4552061" y="306451"/>
                    <a:pt x="3832352" y="4191"/>
                    <a:pt x="3114675" y="0"/>
                  </a:cubicBezTo>
                  <a:lnTo>
                    <a:pt x="3110103" y="0"/>
                  </a:lnTo>
                  <a:cubicBezTo>
                    <a:pt x="2392553" y="4191"/>
                    <a:pt x="1672844" y="306451"/>
                    <a:pt x="1135634" y="828929"/>
                  </a:cubicBezTo>
                  <a:cubicBezTo>
                    <a:pt x="580136" y="1369314"/>
                    <a:pt x="268605" y="2080514"/>
                    <a:pt x="258318" y="2831592"/>
                  </a:cubicBezTo>
                  <a:lnTo>
                    <a:pt x="258318" y="6489573"/>
                  </a:lnTo>
                  <a:cubicBezTo>
                    <a:pt x="217805" y="6579616"/>
                    <a:pt x="141986" y="6666611"/>
                    <a:pt x="0" y="6687058"/>
                  </a:cubicBezTo>
                  <a:cubicBezTo>
                    <a:pt x="142113" y="6707505"/>
                    <a:pt x="217932" y="6794501"/>
                    <a:pt x="258318" y="6884543"/>
                  </a:cubicBezTo>
                  <a:lnTo>
                    <a:pt x="258318" y="8974582"/>
                  </a:lnTo>
                  <a:lnTo>
                    <a:pt x="5966460" y="8974582"/>
                  </a:lnTo>
                  <a:lnTo>
                    <a:pt x="5966460" y="3532759"/>
                  </a:lnTo>
                  <a:cubicBezTo>
                    <a:pt x="6006973" y="3442589"/>
                    <a:pt x="6082792" y="3355594"/>
                    <a:pt x="6224905" y="3335147"/>
                  </a:cubicBezTo>
                  <a:close/>
                  <a:moveTo>
                    <a:pt x="277368" y="8955405"/>
                  </a:moveTo>
                  <a:lnTo>
                    <a:pt x="277368" y="6884416"/>
                  </a:lnTo>
                  <a:cubicBezTo>
                    <a:pt x="317881" y="6794373"/>
                    <a:pt x="393700" y="6707505"/>
                    <a:pt x="535686" y="6687058"/>
                  </a:cubicBezTo>
                  <a:cubicBezTo>
                    <a:pt x="393700" y="6666611"/>
                    <a:pt x="317881" y="6579616"/>
                    <a:pt x="277368" y="6489700"/>
                  </a:cubicBezTo>
                  <a:lnTo>
                    <a:pt x="277368" y="2831846"/>
                  </a:lnTo>
                  <a:cubicBezTo>
                    <a:pt x="287528" y="2086102"/>
                    <a:pt x="597027" y="1379601"/>
                    <a:pt x="1148969" y="842772"/>
                  </a:cubicBezTo>
                  <a:cubicBezTo>
                    <a:pt x="1682623" y="323469"/>
                    <a:pt x="2397506" y="23241"/>
                    <a:pt x="3110230" y="19050"/>
                  </a:cubicBezTo>
                  <a:lnTo>
                    <a:pt x="3114675" y="19050"/>
                  </a:lnTo>
                  <a:cubicBezTo>
                    <a:pt x="3827399" y="23241"/>
                    <a:pt x="4542282" y="323469"/>
                    <a:pt x="5075936" y="842645"/>
                  </a:cubicBezTo>
                  <a:cubicBezTo>
                    <a:pt x="5627878" y="1379601"/>
                    <a:pt x="5937377" y="2085975"/>
                    <a:pt x="5947537" y="2831592"/>
                  </a:cubicBezTo>
                  <a:lnTo>
                    <a:pt x="5947537" y="3137789"/>
                  </a:lnTo>
                  <a:cubicBezTo>
                    <a:pt x="5907024" y="3227705"/>
                    <a:pt x="5831205" y="3314700"/>
                    <a:pt x="5689219" y="3335147"/>
                  </a:cubicBezTo>
                  <a:cubicBezTo>
                    <a:pt x="5831205" y="3355594"/>
                    <a:pt x="5907024" y="3442462"/>
                    <a:pt x="5947537" y="3532505"/>
                  </a:cubicBezTo>
                  <a:lnTo>
                    <a:pt x="5947537" y="8955405"/>
                  </a:lnTo>
                  <a:lnTo>
                    <a:pt x="277368" y="8955405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TextBox 19" id="19"/>
          <p:cNvSpPr txBox="true"/>
          <p:nvPr/>
        </p:nvSpPr>
        <p:spPr>
          <a:xfrm rot="0">
            <a:off x="1592918" y="1066800"/>
            <a:ext cx="3952405" cy="2125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593"/>
              </a:lnSpc>
            </a:pPr>
            <a:r>
              <a:rPr lang="en-US" b="true" sz="1659">
                <a:solidFill>
                  <a:srgbClr val="252930"/>
                </a:solidFill>
                <a:latin typeface="Noto Serif Bold"/>
                <a:ea typeface="Noto Serif Bold"/>
                <a:cs typeface="Noto Serif Bold"/>
                <a:sym typeface="Noto Serif Bold"/>
                <a:hlinkClick r:id="rId10" tooltip="https://aylanacake.shop"/>
              </a:rPr>
              <a:t>HTTPS://AYLANACAKE.SHOP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8784657" y="9102384"/>
            <a:ext cx="8474643" cy="3609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82"/>
              </a:lnSpc>
            </a:pPr>
            <a:r>
              <a:rPr lang="en-US" sz="1916" b="true">
                <a:solidFill>
                  <a:srgbClr val="978976"/>
                </a:solidFill>
                <a:latin typeface="Akzidenz-Grotesk Heavy"/>
                <a:ea typeface="Akzidenz-Grotesk Heavy"/>
                <a:cs typeface="Akzidenz-Grotesk Heavy"/>
                <a:sym typeface="Akzidenz-Grotesk Heavy"/>
              </a:rPr>
              <a:t>SUPERVISED BY DR.AHMAD SHRIDEH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8784657" y="7389890"/>
            <a:ext cx="9707199" cy="15017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851"/>
              </a:lnSpc>
            </a:pPr>
            <a:r>
              <a:rPr lang="en-US" sz="2751" b="true">
                <a:solidFill>
                  <a:srgbClr val="978976"/>
                </a:solidFill>
                <a:latin typeface="Akzidenz-Grotesk Heavy"/>
                <a:ea typeface="Akzidenz-Grotesk Heavy"/>
                <a:cs typeface="Akzidenz-Grotesk Heavy"/>
                <a:sym typeface="Akzidenz-Grotesk Heavy"/>
              </a:rPr>
              <a:t>NAGHAM BARJAS</a:t>
            </a:r>
          </a:p>
          <a:p>
            <a:pPr algn="l">
              <a:lnSpc>
                <a:spcPts val="3851"/>
              </a:lnSpc>
            </a:pPr>
            <a:r>
              <a:rPr lang="en-US" sz="2751" b="true">
                <a:solidFill>
                  <a:srgbClr val="978976"/>
                </a:solidFill>
                <a:latin typeface="Akzidenz-Grotesk Heavy"/>
                <a:ea typeface="Akzidenz-Grotesk Heavy"/>
                <a:cs typeface="Akzidenz-Grotesk Heavy"/>
                <a:sym typeface="Akzidenz-Grotesk Heavy"/>
              </a:rPr>
              <a:t>ABRAR HAMANHI</a:t>
            </a:r>
          </a:p>
          <a:p>
            <a:pPr algn="l">
              <a:lnSpc>
                <a:spcPts val="3851"/>
              </a:lnSpc>
            </a:pPr>
            <a:r>
              <a:rPr lang="en-US" sz="2751" b="true">
                <a:solidFill>
                  <a:srgbClr val="978976"/>
                </a:solidFill>
                <a:latin typeface="Akzidenz-Grotesk Heavy"/>
                <a:ea typeface="Akzidenz-Grotesk Heavy"/>
                <a:cs typeface="Akzidenz-Grotesk Heavy"/>
                <a:sym typeface="Akzidenz-Grotesk Heavy"/>
              </a:rPr>
              <a:t>DEEMA SALHI 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890380" y="7272342"/>
            <a:ext cx="6794687" cy="2800485"/>
            <a:chOff x="0" y="0"/>
            <a:chExt cx="1381525" cy="5694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81524" cy="569406"/>
            </a:xfrm>
            <a:custGeom>
              <a:avLst/>
              <a:gdLst/>
              <a:ahLst/>
              <a:cxnLst/>
              <a:rect r="r" b="b" t="t" l="l"/>
              <a:pathLst>
                <a:path h="569406" w="1381524">
                  <a:moveTo>
                    <a:pt x="0" y="0"/>
                  </a:moveTo>
                  <a:lnTo>
                    <a:pt x="1381524" y="0"/>
                  </a:lnTo>
                  <a:lnTo>
                    <a:pt x="1381524" y="569406"/>
                  </a:lnTo>
                  <a:lnTo>
                    <a:pt x="0" y="569406"/>
                  </a:lnTo>
                  <a:close/>
                </a:path>
              </a:pathLst>
            </a:custGeom>
            <a:blipFill>
              <a:blip r:embed="rId2"/>
              <a:stretch>
                <a:fillRect l="0" t="-43" r="0" b="-43"/>
              </a:stretch>
            </a:blipFill>
            <a:ln w="28575" cap="sq">
              <a:solidFill>
                <a:srgbClr val="DAC8BE"/>
              </a:solidFill>
              <a:prstDash val="solid"/>
              <a:miter/>
            </a:ln>
          </p:spPr>
        </p:sp>
      </p:grpSp>
      <p:grpSp>
        <p:nvGrpSpPr>
          <p:cNvPr name="Group 4" id="4"/>
          <p:cNvGrpSpPr/>
          <p:nvPr/>
        </p:nvGrpSpPr>
        <p:grpSpPr>
          <a:xfrm rot="0">
            <a:off x="420199" y="-987177"/>
            <a:ext cx="1974354" cy="1974354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AC8BE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-28575"/>
              <a:ext cx="660400" cy="7651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2782728" y="322623"/>
            <a:ext cx="13636095" cy="6722560"/>
          </a:xfrm>
          <a:custGeom>
            <a:avLst/>
            <a:gdLst/>
            <a:ahLst/>
            <a:cxnLst/>
            <a:rect r="r" b="b" t="t" l="l"/>
            <a:pathLst>
              <a:path h="6722560" w="13636095">
                <a:moveTo>
                  <a:pt x="0" y="0"/>
                </a:moveTo>
                <a:lnTo>
                  <a:pt x="13636095" y="0"/>
                </a:lnTo>
                <a:lnTo>
                  <a:pt x="13636095" y="6722560"/>
                </a:lnTo>
                <a:lnTo>
                  <a:pt x="0" y="672256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344" r="0" b="-1344"/>
            </a:stretch>
          </a:blipFill>
          <a:ln w="28575" cap="sq">
            <a:solidFill>
              <a:srgbClr val="DAC8BE"/>
            </a:solidFill>
            <a:prstDash val="solid"/>
            <a:miter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2447871" y="7272342"/>
            <a:ext cx="7152905" cy="2800485"/>
          </a:xfrm>
          <a:custGeom>
            <a:avLst/>
            <a:gdLst/>
            <a:ahLst/>
            <a:cxnLst/>
            <a:rect r="r" b="b" t="t" l="l"/>
            <a:pathLst>
              <a:path h="2800485" w="7152905">
                <a:moveTo>
                  <a:pt x="0" y="0"/>
                </a:moveTo>
                <a:lnTo>
                  <a:pt x="7152905" y="0"/>
                </a:lnTo>
                <a:lnTo>
                  <a:pt x="7152905" y="2800485"/>
                </a:lnTo>
                <a:lnTo>
                  <a:pt x="0" y="2800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  <a:ln w="28575" cap="sq">
            <a:solidFill>
              <a:srgbClr val="DAC8BE"/>
            </a:solidFill>
            <a:prstDash val="solid"/>
            <a:miter/>
          </a:ln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3485864"/>
            <a:ext cx="4536687" cy="928145"/>
            <a:chOff x="0" y="0"/>
            <a:chExt cx="1194848" cy="24445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94848" cy="244450"/>
            </a:xfrm>
            <a:custGeom>
              <a:avLst/>
              <a:gdLst/>
              <a:ahLst/>
              <a:cxnLst/>
              <a:rect r="r" b="b" t="t" l="l"/>
              <a:pathLst>
                <a:path h="244450" w="1194848">
                  <a:moveTo>
                    <a:pt x="34130" y="0"/>
                  </a:moveTo>
                  <a:lnTo>
                    <a:pt x="1160717" y="0"/>
                  </a:lnTo>
                  <a:cubicBezTo>
                    <a:pt x="1179567" y="0"/>
                    <a:pt x="1194848" y="15281"/>
                    <a:pt x="1194848" y="34130"/>
                  </a:cubicBezTo>
                  <a:lnTo>
                    <a:pt x="1194848" y="210319"/>
                  </a:lnTo>
                  <a:cubicBezTo>
                    <a:pt x="1194848" y="229169"/>
                    <a:pt x="1179567" y="244450"/>
                    <a:pt x="1160717" y="244450"/>
                  </a:cubicBezTo>
                  <a:lnTo>
                    <a:pt x="34130" y="244450"/>
                  </a:lnTo>
                  <a:cubicBezTo>
                    <a:pt x="15281" y="244450"/>
                    <a:pt x="0" y="229169"/>
                    <a:pt x="0" y="210319"/>
                  </a:cubicBezTo>
                  <a:lnTo>
                    <a:pt x="0" y="34130"/>
                  </a:lnTo>
                  <a:cubicBezTo>
                    <a:pt x="0" y="15281"/>
                    <a:pt x="15281" y="0"/>
                    <a:pt x="34130" y="0"/>
                  </a:cubicBezTo>
                  <a:close/>
                </a:path>
              </a:pathLst>
            </a:custGeom>
            <a:solidFill>
              <a:srgbClr val="97897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194848" cy="301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00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5306112" y="3690661"/>
            <a:ext cx="518551" cy="518551"/>
          </a:xfrm>
          <a:custGeom>
            <a:avLst/>
            <a:gdLst/>
            <a:ahLst/>
            <a:cxnLst/>
            <a:rect r="r" b="b" t="t" l="l"/>
            <a:pathLst>
              <a:path h="518551" w="518551">
                <a:moveTo>
                  <a:pt x="0" y="0"/>
                </a:moveTo>
                <a:lnTo>
                  <a:pt x="518550" y="0"/>
                </a:lnTo>
                <a:lnTo>
                  <a:pt x="518550" y="518551"/>
                </a:lnTo>
                <a:lnTo>
                  <a:pt x="0" y="51855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957279" y="5362373"/>
            <a:ext cx="4536687" cy="928145"/>
            <a:chOff x="0" y="0"/>
            <a:chExt cx="1194848" cy="24445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194848" cy="244450"/>
            </a:xfrm>
            <a:custGeom>
              <a:avLst/>
              <a:gdLst/>
              <a:ahLst/>
              <a:cxnLst/>
              <a:rect r="r" b="b" t="t" l="l"/>
              <a:pathLst>
                <a:path h="244450" w="1194848">
                  <a:moveTo>
                    <a:pt x="34130" y="0"/>
                  </a:moveTo>
                  <a:lnTo>
                    <a:pt x="1160717" y="0"/>
                  </a:lnTo>
                  <a:cubicBezTo>
                    <a:pt x="1179567" y="0"/>
                    <a:pt x="1194848" y="15281"/>
                    <a:pt x="1194848" y="34130"/>
                  </a:cubicBezTo>
                  <a:lnTo>
                    <a:pt x="1194848" y="210319"/>
                  </a:lnTo>
                  <a:cubicBezTo>
                    <a:pt x="1194848" y="229169"/>
                    <a:pt x="1179567" y="244450"/>
                    <a:pt x="1160717" y="244450"/>
                  </a:cubicBezTo>
                  <a:lnTo>
                    <a:pt x="34130" y="244450"/>
                  </a:lnTo>
                  <a:cubicBezTo>
                    <a:pt x="15281" y="244450"/>
                    <a:pt x="0" y="229169"/>
                    <a:pt x="0" y="210319"/>
                  </a:cubicBezTo>
                  <a:lnTo>
                    <a:pt x="0" y="34130"/>
                  </a:lnTo>
                  <a:cubicBezTo>
                    <a:pt x="0" y="15281"/>
                    <a:pt x="15281" y="0"/>
                    <a:pt x="34130" y="0"/>
                  </a:cubicBezTo>
                  <a:close/>
                </a:path>
              </a:pathLst>
            </a:custGeom>
            <a:solidFill>
              <a:srgbClr val="978976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57150"/>
              <a:ext cx="1194848" cy="301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00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028700" y="7280249"/>
            <a:ext cx="4536687" cy="904761"/>
            <a:chOff x="0" y="0"/>
            <a:chExt cx="1194848" cy="238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194848" cy="238291"/>
            </a:xfrm>
            <a:custGeom>
              <a:avLst/>
              <a:gdLst/>
              <a:ahLst/>
              <a:cxnLst/>
              <a:rect r="r" b="b" t="t" l="l"/>
              <a:pathLst>
                <a:path h="238291" w="1194848">
                  <a:moveTo>
                    <a:pt x="34130" y="0"/>
                  </a:moveTo>
                  <a:lnTo>
                    <a:pt x="1160717" y="0"/>
                  </a:lnTo>
                  <a:cubicBezTo>
                    <a:pt x="1179567" y="0"/>
                    <a:pt x="1194848" y="15281"/>
                    <a:pt x="1194848" y="34130"/>
                  </a:cubicBezTo>
                  <a:lnTo>
                    <a:pt x="1194848" y="204161"/>
                  </a:lnTo>
                  <a:cubicBezTo>
                    <a:pt x="1194848" y="223010"/>
                    <a:pt x="1179567" y="238291"/>
                    <a:pt x="1160717" y="238291"/>
                  </a:cubicBezTo>
                  <a:lnTo>
                    <a:pt x="34130" y="238291"/>
                  </a:lnTo>
                  <a:cubicBezTo>
                    <a:pt x="15281" y="238291"/>
                    <a:pt x="0" y="223010"/>
                    <a:pt x="0" y="204161"/>
                  </a:cubicBezTo>
                  <a:lnTo>
                    <a:pt x="0" y="34130"/>
                  </a:lnTo>
                  <a:cubicBezTo>
                    <a:pt x="0" y="15281"/>
                    <a:pt x="15281" y="0"/>
                    <a:pt x="34130" y="0"/>
                  </a:cubicBezTo>
                  <a:close/>
                </a:path>
              </a:pathLst>
            </a:custGeom>
            <a:solidFill>
              <a:srgbClr val="978976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57150"/>
              <a:ext cx="1194848" cy="29544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00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1462111" y="3461111"/>
            <a:ext cx="6825889" cy="6825889"/>
            <a:chOff x="0" y="0"/>
            <a:chExt cx="3331210" cy="333121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331210" cy="3331210"/>
            </a:xfrm>
            <a:custGeom>
              <a:avLst/>
              <a:gdLst/>
              <a:ahLst/>
              <a:cxnLst/>
              <a:rect r="r" b="b" t="t" l="l"/>
              <a:pathLst>
                <a:path h="3331210" w="3331210">
                  <a:moveTo>
                    <a:pt x="3331210" y="3331210"/>
                  </a:moveTo>
                  <a:lnTo>
                    <a:pt x="0" y="3331210"/>
                  </a:lnTo>
                  <a:cubicBezTo>
                    <a:pt x="0" y="1490980"/>
                    <a:pt x="1490980" y="0"/>
                    <a:pt x="3331210" y="0"/>
                  </a:cubicBezTo>
                  <a:lnTo>
                    <a:pt x="3331210" y="3331210"/>
                  </a:lnTo>
                  <a:close/>
                </a:path>
              </a:pathLst>
            </a:custGeom>
            <a:blipFill>
              <a:blip r:embed="rId4"/>
              <a:stretch>
                <a:fillRect l="-25046" t="0" r="-25046" b="0"/>
              </a:stretch>
            </a:blipFill>
          </p:spPr>
        </p:sp>
      </p:grpSp>
      <p:sp>
        <p:nvSpPr>
          <p:cNvPr name="TextBox 14" id="14"/>
          <p:cNvSpPr txBox="true"/>
          <p:nvPr/>
        </p:nvSpPr>
        <p:spPr>
          <a:xfrm rot="0">
            <a:off x="1535315" y="3670862"/>
            <a:ext cx="3542507" cy="4058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360"/>
              </a:lnSpc>
              <a:spcBef>
                <a:spcPct val="0"/>
              </a:spcBef>
            </a:pPr>
            <a:r>
              <a:rPr lang="en-US" b="true" sz="2400">
                <a:solidFill>
                  <a:srgbClr val="F5FFFD"/>
                </a:solidFill>
                <a:latin typeface="Aileron Ultra-Bold"/>
                <a:ea typeface="Aileron Ultra-Bold"/>
                <a:cs typeface="Aileron Ultra-Bold"/>
                <a:sym typeface="Aileron Ultra-Bold"/>
              </a:rPr>
              <a:t>Interactive Cake Design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6327114" y="3438239"/>
            <a:ext cx="4556878" cy="14065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800"/>
              </a:lnSpc>
              <a:spcBef>
                <a:spcPct val="0"/>
              </a:spcBef>
            </a:pPr>
            <a:r>
              <a:rPr lang="en-US" b="true" sz="2000">
                <a:solidFill>
                  <a:srgbClr val="0C3635"/>
                </a:solidFill>
                <a:latin typeface="Aileron Ultra-Bold"/>
                <a:ea typeface="Aileron Ultra-Bold"/>
                <a:cs typeface="Aileron Ultra-Bold"/>
                <a:sym typeface="Aileron Ultra-Bold"/>
              </a:rPr>
              <a:t>Implement a feature that allows customers to design their cakes interactively, resembling a Lego-style assembly.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535315" y="5556419"/>
            <a:ext cx="3958650" cy="4057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360"/>
              </a:lnSpc>
              <a:spcBef>
                <a:spcPct val="0"/>
              </a:spcBef>
            </a:pPr>
            <a:r>
              <a:rPr lang="en-US" b="true" sz="2400">
                <a:solidFill>
                  <a:srgbClr val="F5FFFD"/>
                </a:solidFill>
                <a:latin typeface="Aileron Ultra-Bold"/>
                <a:ea typeface="Aileron Ultra-Bold"/>
                <a:cs typeface="Aileron Ultra-Bold"/>
                <a:sym typeface="Aileron Ultra-Bold"/>
              </a:rPr>
              <a:t>Instant Chat Support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808258" y="7481143"/>
            <a:ext cx="3685708" cy="4202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495"/>
              </a:lnSpc>
              <a:spcBef>
                <a:spcPct val="0"/>
              </a:spcBef>
            </a:pPr>
            <a:r>
              <a:rPr lang="en-US" b="true" sz="2497">
                <a:solidFill>
                  <a:srgbClr val="F5FFFD"/>
                </a:solidFill>
                <a:latin typeface="Aileron Ultra-Bold"/>
                <a:ea typeface="Aileron Ultra-Bold"/>
                <a:cs typeface="Aileron Ultra-Bold"/>
                <a:sym typeface="Aileron Ultra-Bold"/>
              </a:rPr>
              <a:t>SMS Notifications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6327114" y="5314748"/>
            <a:ext cx="4556878" cy="10540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800"/>
              </a:lnSpc>
              <a:spcBef>
                <a:spcPct val="0"/>
              </a:spcBef>
            </a:pPr>
            <a:r>
              <a:rPr lang="en-US" b="true" sz="2000">
                <a:solidFill>
                  <a:srgbClr val="0C3635"/>
                </a:solidFill>
                <a:latin typeface="Aileron Ultra-Bold"/>
                <a:ea typeface="Aileron Ultra-Bold"/>
                <a:cs typeface="Aileron Ultra-Bold"/>
                <a:sym typeface="Aileron Ultra-Bold"/>
              </a:rPr>
              <a:t>Introduce a real-time chat system to facilitate quick and easy communication with customers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6327114" y="7232624"/>
            <a:ext cx="4556878" cy="10540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800"/>
              </a:lnSpc>
              <a:spcBef>
                <a:spcPct val="0"/>
              </a:spcBef>
            </a:pPr>
            <a:r>
              <a:rPr lang="en-US" b="true" sz="2000">
                <a:solidFill>
                  <a:srgbClr val="0C3635"/>
                </a:solidFill>
                <a:latin typeface="Aileron Ultra-Bold"/>
                <a:ea typeface="Aileron Ultra-Bold"/>
                <a:cs typeface="Aileron Ultra-Bold"/>
                <a:sym typeface="Aileron Ultra-Bold"/>
              </a:rPr>
              <a:t>Send SMS messages to customers to confirm orders, ensuring clarity and convenience.</a:t>
            </a:r>
          </a:p>
        </p:txBody>
      </p:sp>
      <p:sp>
        <p:nvSpPr>
          <p:cNvPr name="Freeform 20" id="20"/>
          <p:cNvSpPr/>
          <p:nvPr/>
        </p:nvSpPr>
        <p:spPr>
          <a:xfrm flipH="false" flipV="true" rot="0">
            <a:off x="14875056" y="0"/>
            <a:ext cx="4867569" cy="2433784"/>
          </a:xfrm>
          <a:custGeom>
            <a:avLst/>
            <a:gdLst/>
            <a:ahLst/>
            <a:cxnLst/>
            <a:rect r="r" b="b" t="t" l="l"/>
            <a:pathLst>
              <a:path h="2433784" w="4867569">
                <a:moveTo>
                  <a:pt x="0" y="2433784"/>
                </a:moveTo>
                <a:lnTo>
                  <a:pt x="4867569" y="2433784"/>
                </a:lnTo>
                <a:lnTo>
                  <a:pt x="4867569" y="0"/>
                </a:lnTo>
                <a:lnTo>
                  <a:pt x="0" y="0"/>
                </a:lnTo>
                <a:lnTo>
                  <a:pt x="0" y="2433784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775549" y="1358833"/>
            <a:ext cx="8604546" cy="1184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982" spc="69">
                <a:solidFill>
                  <a:srgbClr val="978976"/>
                </a:solidFill>
                <a:latin typeface="Agrandir Narrow Bold"/>
                <a:ea typeface="Agrandir Narrow Bold"/>
                <a:cs typeface="Agrandir Narrow Bold"/>
                <a:sym typeface="Agrandir Narrow Bold"/>
              </a:rPr>
              <a:t>Future Plans:</a:t>
            </a:r>
          </a:p>
        </p:txBody>
      </p:sp>
      <p:sp>
        <p:nvSpPr>
          <p:cNvPr name="Freeform 22" id="22"/>
          <p:cNvSpPr/>
          <p:nvPr/>
        </p:nvSpPr>
        <p:spPr>
          <a:xfrm flipH="false" flipV="false" rot="0">
            <a:off x="12528591" y="2172081"/>
            <a:ext cx="1755330" cy="261704"/>
          </a:xfrm>
          <a:custGeom>
            <a:avLst/>
            <a:gdLst/>
            <a:ahLst/>
            <a:cxnLst/>
            <a:rect r="r" b="b" t="t" l="l"/>
            <a:pathLst>
              <a:path h="261704" w="1755330">
                <a:moveTo>
                  <a:pt x="0" y="0"/>
                </a:moveTo>
                <a:lnTo>
                  <a:pt x="1755330" y="0"/>
                </a:lnTo>
                <a:lnTo>
                  <a:pt x="1755330" y="261703"/>
                </a:lnTo>
                <a:lnTo>
                  <a:pt x="0" y="26170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5306112" y="7481143"/>
            <a:ext cx="518551" cy="518551"/>
          </a:xfrm>
          <a:custGeom>
            <a:avLst/>
            <a:gdLst/>
            <a:ahLst/>
            <a:cxnLst/>
            <a:rect r="r" b="b" t="t" l="l"/>
            <a:pathLst>
              <a:path h="518551" w="518551">
                <a:moveTo>
                  <a:pt x="0" y="0"/>
                </a:moveTo>
                <a:lnTo>
                  <a:pt x="518550" y="0"/>
                </a:lnTo>
                <a:lnTo>
                  <a:pt x="518550" y="518550"/>
                </a:lnTo>
                <a:lnTo>
                  <a:pt x="0" y="51855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5306112" y="5604044"/>
            <a:ext cx="518551" cy="518551"/>
          </a:xfrm>
          <a:custGeom>
            <a:avLst/>
            <a:gdLst/>
            <a:ahLst/>
            <a:cxnLst/>
            <a:rect r="r" b="b" t="t" l="l"/>
            <a:pathLst>
              <a:path h="518551" w="518551">
                <a:moveTo>
                  <a:pt x="0" y="0"/>
                </a:moveTo>
                <a:lnTo>
                  <a:pt x="518550" y="0"/>
                </a:lnTo>
                <a:lnTo>
                  <a:pt x="518550" y="518551"/>
                </a:lnTo>
                <a:lnTo>
                  <a:pt x="0" y="51855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25527" y="0"/>
            <a:ext cx="19449837" cy="12499787"/>
          </a:xfrm>
          <a:custGeom>
            <a:avLst/>
            <a:gdLst/>
            <a:ahLst/>
            <a:cxnLst/>
            <a:rect r="r" b="b" t="t" l="l"/>
            <a:pathLst>
              <a:path h="12499787" w="19449837">
                <a:moveTo>
                  <a:pt x="0" y="0"/>
                </a:moveTo>
                <a:lnTo>
                  <a:pt x="19449837" y="0"/>
                </a:lnTo>
                <a:lnTo>
                  <a:pt x="19449837" y="12499787"/>
                </a:lnTo>
                <a:lnTo>
                  <a:pt x="0" y="124997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5000"/>
            </a:blip>
            <a:stretch>
              <a:fillRect l="0" t="-1867" r="0" b="-1867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4112967" y="3034286"/>
            <a:ext cx="10572850" cy="30924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726"/>
              </a:lnSpc>
              <a:spcBef>
                <a:spcPct val="0"/>
              </a:spcBef>
            </a:pPr>
            <a:r>
              <a:rPr lang="en-US" sz="8376">
                <a:solidFill>
                  <a:srgbClr val="978976"/>
                </a:solidFill>
                <a:latin typeface="HS Headline"/>
                <a:ea typeface="HS Headline"/>
                <a:cs typeface="HS Headline"/>
                <a:sym typeface="HS Headline"/>
              </a:rPr>
              <a:t>‎</a:t>
            </a:r>
            <a:r>
              <a:rPr lang="ar-EG" sz="8376">
                <a:solidFill>
                  <a:srgbClr val="978976"/>
                </a:solidFill>
                <a:latin typeface="HS Headline"/>
                <a:ea typeface="HS Headline"/>
                <a:cs typeface="HS Headline"/>
                <a:sym typeface="HS Headline"/>
                <a:rtl val="true"/>
              </a:rPr>
              <a:t>‏(وَآخِرُ دَعْوَاهُمْ</a:t>
            </a:r>
            <a:r>
              <a:rPr lang="en-US" sz="8376">
                <a:solidFill>
                  <a:srgbClr val="978976"/>
                </a:solidFill>
                <a:latin typeface="HS Headline"/>
                <a:ea typeface="HS Headline"/>
                <a:cs typeface="HS Headline"/>
                <a:sym typeface="HS Headline"/>
              </a:rPr>
              <a:t> </a:t>
            </a:r>
          </a:p>
          <a:p>
            <a:pPr algn="ctr">
              <a:lnSpc>
                <a:spcPts val="11726"/>
              </a:lnSpc>
              <a:spcBef>
                <a:spcPct val="0"/>
              </a:spcBef>
            </a:pPr>
            <a:r>
              <a:rPr lang="en-US" sz="8376">
                <a:solidFill>
                  <a:srgbClr val="978976"/>
                </a:solidFill>
                <a:latin typeface="HS Headline"/>
                <a:ea typeface="HS Headline"/>
                <a:cs typeface="HS Headline"/>
                <a:sym typeface="HS Headline"/>
              </a:rPr>
              <a:t>(</a:t>
            </a:r>
            <a:r>
              <a:rPr lang="ar-EG" sz="8376">
                <a:solidFill>
                  <a:srgbClr val="978976"/>
                </a:solidFill>
                <a:latin typeface="HS Headline"/>
                <a:ea typeface="HS Headline"/>
                <a:cs typeface="HS Headline"/>
                <a:sym typeface="HS Headline"/>
                <a:rtl val="true"/>
              </a:rPr>
              <a:t>أَنِ الْحَمْدُ لِلَّهِ رَبِّ الْعَالَمِينَ</a:t>
            </a:r>
            <a:r>
              <a:rPr lang="en-US" sz="8376">
                <a:solidFill>
                  <a:srgbClr val="978976"/>
                </a:solidFill>
                <a:latin typeface="HS Headline"/>
                <a:ea typeface="HS Headline"/>
                <a:cs typeface="HS Headline"/>
                <a:sym typeface="HS Headline"/>
              </a:rPr>
              <a:t> 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6353389" y="8381944"/>
            <a:ext cx="6092004" cy="3979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65"/>
              </a:lnSpc>
              <a:spcBef>
                <a:spcPct val="0"/>
              </a:spcBef>
            </a:pPr>
            <a:r>
              <a:rPr lang="en-US" sz="2332">
                <a:solidFill>
                  <a:srgbClr val="978976"/>
                </a:solidFill>
                <a:latin typeface="Quicksand"/>
                <a:ea typeface="Quicksand"/>
                <a:cs typeface="Quicksand"/>
                <a:sym typeface="Quicksand"/>
              </a:rPr>
              <a:t>19 January , 2025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11169817" y="2731457"/>
            <a:ext cx="1678234" cy="1272407"/>
          </a:xfrm>
          <a:custGeom>
            <a:avLst/>
            <a:gdLst/>
            <a:ahLst/>
            <a:cxnLst/>
            <a:rect r="r" b="b" t="t" l="l"/>
            <a:pathLst>
              <a:path h="1272407" w="1678234">
                <a:moveTo>
                  <a:pt x="0" y="0"/>
                </a:moveTo>
                <a:lnTo>
                  <a:pt x="1678235" y="0"/>
                </a:lnTo>
                <a:lnTo>
                  <a:pt x="1678235" y="1272407"/>
                </a:lnTo>
                <a:lnTo>
                  <a:pt x="0" y="12724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5400000">
            <a:off x="-5046552" y="4320776"/>
            <a:ext cx="11166874" cy="2525322"/>
            <a:chOff x="0" y="0"/>
            <a:chExt cx="3144898" cy="7112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50038" y="9785"/>
              <a:ext cx="3044823" cy="701415"/>
            </a:xfrm>
            <a:custGeom>
              <a:avLst/>
              <a:gdLst/>
              <a:ahLst/>
              <a:cxnLst/>
              <a:rect r="r" b="b" t="t" l="l"/>
              <a:pathLst>
                <a:path h="701415" w="3044823">
                  <a:moveTo>
                    <a:pt x="1581790" y="17071"/>
                  </a:moveTo>
                  <a:lnTo>
                    <a:pt x="3035482" y="674559"/>
                  </a:lnTo>
                  <a:cubicBezTo>
                    <a:pt x="3041513" y="677287"/>
                    <a:pt x="3044823" y="683854"/>
                    <a:pt x="3043427" y="690325"/>
                  </a:cubicBezTo>
                  <a:cubicBezTo>
                    <a:pt x="3042032" y="696795"/>
                    <a:pt x="3036310" y="701415"/>
                    <a:pt x="3029690" y="701415"/>
                  </a:cubicBezTo>
                  <a:lnTo>
                    <a:pt x="15132" y="701415"/>
                  </a:lnTo>
                  <a:cubicBezTo>
                    <a:pt x="8512" y="701415"/>
                    <a:pt x="2790" y="696795"/>
                    <a:pt x="1395" y="690325"/>
                  </a:cubicBezTo>
                  <a:cubicBezTo>
                    <a:pt x="0" y="683854"/>
                    <a:pt x="3309" y="677287"/>
                    <a:pt x="9341" y="674559"/>
                  </a:cubicBezTo>
                  <a:lnTo>
                    <a:pt x="1463033" y="17071"/>
                  </a:lnTo>
                  <a:cubicBezTo>
                    <a:pt x="1500778" y="0"/>
                    <a:pt x="1544045" y="0"/>
                    <a:pt x="1581790" y="17071"/>
                  </a:cubicBezTo>
                  <a:close/>
                </a:path>
              </a:pathLst>
            </a:custGeom>
            <a:solidFill>
              <a:srgbClr val="978976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491390" y="292100"/>
              <a:ext cx="2162117" cy="3683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8888" r="0" b="-38888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9269794" y="2443108"/>
            <a:ext cx="5773331" cy="60504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6945"/>
              </a:lnSpc>
            </a:pPr>
            <a:r>
              <a:rPr lang="en-US" sz="2980" spc="25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Introduction</a:t>
            </a:r>
          </a:p>
          <a:p>
            <a:pPr algn="just" marL="0" indent="0" lvl="0">
              <a:lnSpc>
                <a:spcPts val="6945"/>
              </a:lnSpc>
            </a:pPr>
            <a:r>
              <a:rPr lang="en-US" sz="2980" spc="25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Problem &amp; Solution</a:t>
            </a:r>
          </a:p>
          <a:p>
            <a:pPr algn="just" marL="0" indent="0" lvl="0">
              <a:lnSpc>
                <a:spcPts val="6945"/>
              </a:lnSpc>
            </a:pPr>
            <a:r>
              <a:rPr lang="en-US" sz="2980" spc="259" strike="noStrike" u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tools &amp; Used Technologies </a:t>
            </a:r>
          </a:p>
          <a:p>
            <a:pPr algn="just" marL="0" indent="0" lvl="0">
              <a:lnSpc>
                <a:spcPts val="6945"/>
              </a:lnSpc>
            </a:pPr>
            <a:r>
              <a:rPr lang="en-US" sz="2980" spc="259" strike="noStrike" u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Website Features</a:t>
            </a:r>
          </a:p>
          <a:p>
            <a:pPr algn="just" marL="0" indent="0" lvl="0">
              <a:lnSpc>
                <a:spcPts val="6945"/>
              </a:lnSpc>
            </a:pPr>
            <a:r>
              <a:rPr lang="en-US" sz="2980" spc="259" strike="noStrike" u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Reports</a:t>
            </a:r>
          </a:p>
          <a:p>
            <a:pPr algn="just" marL="0" indent="0" lvl="0">
              <a:lnSpc>
                <a:spcPts val="6945"/>
              </a:lnSpc>
            </a:pPr>
            <a:r>
              <a:rPr lang="en-US" sz="2980" spc="259" strike="noStrike" u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Future Plans</a:t>
            </a:r>
          </a:p>
          <a:p>
            <a:pPr algn="just" marL="0" indent="0" lvl="0">
              <a:lnSpc>
                <a:spcPts val="6945"/>
              </a:lnSpc>
            </a:pPr>
          </a:p>
        </p:txBody>
      </p:sp>
      <p:sp>
        <p:nvSpPr>
          <p:cNvPr name="TextBox 4" id="4"/>
          <p:cNvSpPr txBox="true"/>
          <p:nvPr/>
        </p:nvSpPr>
        <p:spPr>
          <a:xfrm rot="0">
            <a:off x="1682255" y="2363595"/>
            <a:ext cx="5790963" cy="21556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982" spc="69">
                <a:solidFill>
                  <a:srgbClr val="978976"/>
                </a:solidFill>
                <a:latin typeface="Agrandir Narrow Bold"/>
                <a:ea typeface="Agrandir Narrow Bold"/>
                <a:cs typeface="Agrandir Narrow Bold"/>
                <a:sym typeface="Agrandir Narrow Bold"/>
              </a:rPr>
              <a:t>Table of Contents:</a:t>
            </a:r>
          </a:p>
        </p:txBody>
      </p:sp>
      <p:sp>
        <p:nvSpPr>
          <p:cNvPr name="AutoShape 5" id="5"/>
          <p:cNvSpPr/>
          <p:nvPr/>
        </p:nvSpPr>
        <p:spPr>
          <a:xfrm flipV="true">
            <a:off x="7709570" y="1264265"/>
            <a:ext cx="0" cy="7263313"/>
          </a:xfrm>
          <a:prstGeom prst="line">
            <a:avLst/>
          </a:prstGeom>
          <a:ln cap="flat" w="190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8281070" y="2443108"/>
            <a:ext cx="829328" cy="60504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45"/>
              </a:lnSpc>
            </a:pPr>
            <a:r>
              <a:rPr lang="en-US" b="true" sz="2980" spc="25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01</a:t>
            </a:r>
          </a:p>
          <a:p>
            <a:pPr algn="ctr">
              <a:lnSpc>
                <a:spcPts val="6945"/>
              </a:lnSpc>
            </a:pPr>
            <a:r>
              <a:rPr lang="en-US" b="true" sz="2980" spc="25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02</a:t>
            </a:r>
          </a:p>
          <a:p>
            <a:pPr algn="ctr">
              <a:lnSpc>
                <a:spcPts val="6945"/>
              </a:lnSpc>
            </a:pPr>
            <a:r>
              <a:rPr lang="en-US" b="true" sz="2980" spc="25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03</a:t>
            </a:r>
          </a:p>
          <a:p>
            <a:pPr algn="ctr">
              <a:lnSpc>
                <a:spcPts val="6945"/>
              </a:lnSpc>
            </a:pPr>
            <a:r>
              <a:rPr lang="en-US" b="true" sz="2980" spc="25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04</a:t>
            </a:r>
          </a:p>
          <a:p>
            <a:pPr algn="ctr">
              <a:lnSpc>
                <a:spcPts val="6945"/>
              </a:lnSpc>
            </a:pPr>
            <a:r>
              <a:rPr lang="en-US" b="true" sz="2980" spc="25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05</a:t>
            </a:r>
          </a:p>
          <a:p>
            <a:pPr algn="ctr">
              <a:lnSpc>
                <a:spcPts val="6945"/>
              </a:lnSpc>
            </a:pPr>
            <a:r>
              <a:rPr lang="en-US" b="true" sz="2980" spc="25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06</a:t>
            </a:r>
          </a:p>
          <a:p>
            <a:pPr algn="ctr" marL="0" indent="0" lvl="0">
              <a:lnSpc>
                <a:spcPts val="6945"/>
              </a:lnSpc>
            </a:pPr>
          </a:p>
        </p:txBody>
      </p:sp>
      <p:grpSp>
        <p:nvGrpSpPr>
          <p:cNvPr name="Group 7" id="7"/>
          <p:cNvGrpSpPr/>
          <p:nvPr/>
        </p:nvGrpSpPr>
        <p:grpSpPr>
          <a:xfrm rot="0">
            <a:off x="-129805" y="9361198"/>
            <a:ext cx="18547610" cy="1851603"/>
            <a:chOff x="0" y="0"/>
            <a:chExt cx="4884967" cy="48766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4884967" cy="487665"/>
            </a:xfrm>
            <a:custGeom>
              <a:avLst/>
              <a:gdLst/>
              <a:ahLst/>
              <a:cxnLst/>
              <a:rect r="r" b="b" t="t" l="l"/>
              <a:pathLst>
                <a:path h="487665" w="4884967">
                  <a:moveTo>
                    <a:pt x="0" y="0"/>
                  </a:moveTo>
                  <a:lnTo>
                    <a:pt x="4884967" y="0"/>
                  </a:lnTo>
                  <a:lnTo>
                    <a:pt x="4884967" y="487665"/>
                  </a:lnTo>
                  <a:lnTo>
                    <a:pt x="0" y="487665"/>
                  </a:lnTo>
                  <a:close/>
                </a:path>
              </a:pathLst>
            </a:custGeom>
            <a:solidFill>
              <a:srgbClr val="DAC8BE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57150"/>
              <a:ext cx="4884967" cy="544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00"/>
                </a:lnSpc>
              </a:pPr>
            </a:p>
          </p:txBody>
        </p:sp>
      </p:grp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5143500"/>
          </a:xfrm>
          <a:custGeom>
            <a:avLst/>
            <a:gdLst/>
            <a:ahLst/>
            <a:cxnLst/>
            <a:rect r="r" b="b" t="t" l="l"/>
            <a:pathLst>
              <a:path h="5143500" w="18288000">
                <a:moveTo>
                  <a:pt x="0" y="0"/>
                </a:moveTo>
                <a:lnTo>
                  <a:pt x="18288000" y="0"/>
                </a:lnTo>
                <a:lnTo>
                  <a:pt x="18288000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0" t="-217152" r="0" b="-21715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188217" y="9453008"/>
            <a:ext cx="18476217" cy="1028700"/>
            <a:chOff x="0" y="0"/>
            <a:chExt cx="4866164" cy="27093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866164" cy="270933"/>
            </a:xfrm>
            <a:custGeom>
              <a:avLst/>
              <a:gdLst/>
              <a:ahLst/>
              <a:cxnLst/>
              <a:rect r="r" b="b" t="t" l="l"/>
              <a:pathLst>
                <a:path h="270933" w="4866164">
                  <a:moveTo>
                    <a:pt x="0" y="0"/>
                  </a:moveTo>
                  <a:lnTo>
                    <a:pt x="4866164" y="0"/>
                  </a:lnTo>
                  <a:lnTo>
                    <a:pt x="4866164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DAC8BE"/>
            </a:solidFill>
            <a:ln cap="sq">
              <a:noFill/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4866164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3367558" y="2590556"/>
            <a:ext cx="11552885" cy="5105887"/>
            <a:chOff x="0" y="0"/>
            <a:chExt cx="3042735" cy="134476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042735" cy="1344760"/>
            </a:xfrm>
            <a:custGeom>
              <a:avLst/>
              <a:gdLst/>
              <a:ahLst/>
              <a:cxnLst/>
              <a:rect r="r" b="b" t="t" l="l"/>
              <a:pathLst>
                <a:path h="1344760" w="3042735">
                  <a:moveTo>
                    <a:pt x="0" y="0"/>
                  </a:moveTo>
                  <a:lnTo>
                    <a:pt x="3042735" y="0"/>
                  </a:lnTo>
                  <a:lnTo>
                    <a:pt x="3042735" y="1344760"/>
                  </a:lnTo>
                  <a:lnTo>
                    <a:pt x="0" y="1344760"/>
                  </a:lnTo>
                  <a:close/>
                </a:path>
              </a:pathLst>
            </a:custGeom>
            <a:solidFill>
              <a:srgbClr val="978976"/>
            </a:solidFill>
            <a:ln cap="sq">
              <a:noFill/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3042735" cy="138286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5121063" y="2911308"/>
            <a:ext cx="7857658" cy="9919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195"/>
              </a:lnSpc>
              <a:spcBef>
                <a:spcPct val="0"/>
              </a:spcBef>
            </a:pPr>
            <a:r>
              <a:rPr lang="en-US" sz="5854">
                <a:solidFill>
                  <a:srgbClr val="FDFDFD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About Aylena Cake: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874990" y="4617128"/>
            <a:ext cx="10538021" cy="18753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36"/>
              </a:lnSpc>
              <a:spcBef>
                <a:spcPct val="0"/>
              </a:spcBef>
            </a:pPr>
            <a:r>
              <a:rPr lang="en-US" sz="2668" spc="-53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Aylena Cake is an e-commerce store offers a seamless shopping experience, allowing customers to place orders easily online with the convenience of home delivery, transparent pricing, and personalized options to meet every need.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126172" y="0"/>
            <a:ext cx="6035656" cy="10287000"/>
            <a:chOff x="0" y="0"/>
            <a:chExt cx="1589638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589638" cy="2709333"/>
            </a:xfrm>
            <a:custGeom>
              <a:avLst/>
              <a:gdLst/>
              <a:ahLst/>
              <a:cxnLst/>
              <a:rect r="r" b="b" t="t" l="l"/>
              <a:pathLst>
                <a:path h="2709333" w="1589638">
                  <a:moveTo>
                    <a:pt x="0" y="0"/>
                  </a:moveTo>
                  <a:lnTo>
                    <a:pt x="1589638" y="0"/>
                  </a:lnTo>
                  <a:lnTo>
                    <a:pt x="158963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97897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589638" cy="276648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00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5689863" y="2306528"/>
            <a:ext cx="7363695" cy="7354490"/>
          </a:xfrm>
          <a:custGeom>
            <a:avLst/>
            <a:gdLst/>
            <a:ahLst/>
            <a:cxnLst/>
            <a:rect r="r" b="b" t="t" l="l"/>
            <a:pathLst>
              <a:path h="7354490" w="7363695">
                <a:moveTo>
                  <a:pt x="0" y="0"/>
                </a:moveTo>
                <a:lnTo>
                  <a:pt x="7363695" y="0"/>
                </a:lnTo>
                <a:lnTo>
                  <a:pt x="7363695" y="7354490"/>
                </a:lnTo>
                <a:lnTo>
                  <a:pt x="0" y="735449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6402008" y="3438875"/>
            <a:ext cx="5483984" cy="5483984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3"/>
              <a:stretch>
                <a:fillRect l="-25046" t="0" r="-25046" b="0"/>
              </a:stretch>
            </a:blip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2097719" y="168000"/>
            <a:ext cx="2138528" cy="2138528"/>
          </a:xfrm>
          <a:custGeom>
            <a:avLst/>
            <a:gdLst/>
            <a:ahLst/>
            <a:cxnLst/>
            <a:rect r="r" b="b" t="t" l="l"/>
            <a:pathLst>
              <a:path h="2138528" w="2138528">
                <a:moveTo>
                  <a:pt x="0" y="0"/>
                </a:moveTo>
                <a:lnTo>
                  <a:pt x="2138528" y="0"/>
                </a:lnTo>
                <a:lnTo>
                  <a:pt x="2138528" y="2138528"/>
                </a:lnTo>
                <a:lnTo>
                  <a:pt x="0" y="213852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7181131" y="372683"/>
            <a:ext cx="5483984" cy="2016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150"/>
              </a:lnSpc>
            </a:pPr>
            <a:r>
              <a:rPr lang="en-US" sz="6500" spc="65">
                <a:solidFill>
                  <a:srgbClr val="FFFFFF"/>
                </a:solidFill>
                <a:latin typeface="Agrandir Narrow"/>
                <a:ea typeface="Agrandir Narrow"/>
                <a:cs typeface="Agrandir Narrow"/>
                <a:sym typeface="Agrandir Narrow"/>
              </a:rPr>
              <a:t>Problem </a:t>
            </a:r>
          </a:p>
          <a:p>
            <a:pPr algn="l" marL="0" indent="0" lvl="0">
              <a:lnSpc>
                <a:spcPts val="7150"/>
              </a:lnSpc>
              <a:spcBef>
                <a:spcPct val="0"/>
              </a:spcBef>
            </a:pPr>
            <a:r>
              <a:rPr lang="en-US" sz="6500" spc="65">
                <a:solidFill>
                  <a:srgbClr val="FFFFFF"/>
                </a:solidFill>
                <a:latin typeface="Agrandir Narrow"/>
                <a:ea typeface="Agrandir Narrow"/>
                <a:cs typeface="Agrandir Narrow"/>
                <a:sym typeface="Agrandir Narrow"/>
              </a:rPr>
              <a:t>&amp; Solution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759501" y="5926623"/>
            <a:ext cx="4656155" cy="9766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b="true" sz="2800">
                <a:solidFill>
                  <a:srgbClr val="978976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Lack of transparency in pricing and ordering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826176" y="3380611"/>
            <a:ext cx="4597102" cy="14720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b="true" sz="2800">
                <a:solidFill>
                  <a:srgbClr val="978976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Decline in sales due to an ineffective product display.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299704" y="5917630"/>
            <a:ext cx="526472" cy="526472"/>
          </a:xfrm>
          <a:custGeom>
            <a:avLst/>
            <a:gdLst/>
            <a:ahLst/>
            <a:cxnLst/>
            <a:rect r="r" b="b" t="t" l="l"/>
            <a:pathLst>
              <a:path h="526472" w="526472">
                <a:moveTo>
                  <a:pt x="0" y="0"/>
                </a:moveTo>
                <a:lnTo>
                  <a:pt x="526472" y="0"/>
                </a:lnTo>
                <a:lnTo>
                  <a:pt x="526472" y="526472"/>
                </a:lnTo>
                <a:lnTo>
                  <a:pt x="0" y="52647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605345" y="3520041"/>
            <a:ext cx="526472" cy="526472"/>
          </a:xfrm>
          <a:custGeom>
            <a:avLst/>
            <a:gdLst/>
            <a:ahLst/>
            <a:cxnLst/>
            <a:rect r="r" b="b" t="t" l="l"/>
            <a:pathLst>
              <a:path h="526472" w="526472">
                <a:moveTo>
                  <a:pt x="0" y="0"/>
                </a:moveTo>
                <a:lnTo>
                  <a:pt x="526472" y="0"/>
                </a:lnTo>
                <a:lnTo>
                  <a:pt x="526472" y="526472"/>
                </a:lnTo>
                <a:lnTo>
                  <a:pt x="0" y="52647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2605345" y="6066053"/>
            <a:ext cx="526472" cy="526472"/>
          </a:xfrm>
          <a:custGeom>
            <a:avLst/>
            <a:gdLst/>
            <a:ahLst/>
            <a:cxnLst/>
            <a:rect r="r" b="b" t="t" l="l"/>
            <a:pathLst>
              <a:path h="526472" w="526472">
                <a:moveTo>
                  <a:pt x="0" y="0"/>
                </a:moveTo>
                <a:lnTo>
                  <a:pt x="526472" y="0"/>
                </a:lnTo>
                <a:lnTo>
                  <a:pt x="526472" y="526472"/>
                </a:lnTo>
                <a:lnTo>
                  <a:pt x="0" y="52647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299704" y="3438875"/>
            <a:ext cx="526472" cy="526472"/>
          </a:xfrm>
          <a:custGeom>
            <a:avLst/>
            <a:gdLst/>
            <a:ahLst/>
            <a:cxnLst/>
            <a:rect r="r" b="b" t="t" l="l"/>
            <a:pathLst>
              <a:path h="526472" w="526472">
                <a:moveTo>
                  <a:pt x="0" y="0"/>
                </a:moveTo>
                <a:lnTo>
                  <a:pt x="526472" y="0"/>
                </a:lnTo>
                <a:lnTo>
                  <a:pt x="526472" y="526472"/>
                </a:lnTo>
                <a:lnTo>
                  <a:pt x="0" y="52647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4066588" y="168000"/>
            <a:ext cx="2138528" cy="2138528"/>
          </a:xfrm>
          <a:custGeom>
            <a:avLst/>
            <a:gdLst/>
            <a:ahLst/>
            <a:cxnLst/>
            <a:rect r="r" b="b" t="t" l="l"/>
            <a:pathLst>
              <a:path h="2138528" w="2138528">
                <a:moveTo>
                  <a:pt x="0" y="0"/>
                </a:moveTo>
                <a:lnTo>
                  <a:pt x="2138528" y="0"/>
                </a:lnTo>
                <a:lnTo>
                  <a:pt x="2138528" y="2138528"/>
                </a:lnTo>
                <a:lnTo>
                  <a:pt x="0" y="213852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13320143" y="3462891"/>
            <a:ext cx="4363092" cy="19673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b="true" sz="2799">
                <a:solidFill>
                  <a:srgbClr val="978976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We have made online ordering easy by clearly and attractively displaying the product.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3165633" y="6008903"/>
            <a:ext cx="4664133" cy="14720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b="true" sz="2800">
                <a:solidFill>
                  <a:srgbClr val="978976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Simplify the ordering process and clarify pricing and discounts.</a:t>
            </a:r>
          </a:p>
        </p:txBody>
      </p:sp>
      <p:sp>
        <p:nvSpPr>
          <p:cNvPr name="Freeform 19" id="19"/>
          <p:cNvSpPr/>
          <p:nvPr/>
        </p:nvSpPr>
        <p:spPr>
          <a:xfrm flipH="false" flipV="false" rot="0">
            <a:off x="299704" y="8396386"/>
            <a:ext cx="526472" cy="526472"/>
          </a:xfrm>
          <a:custGeom>
            <a:avLst/>
            <a:gdLst/>
            <a:ahLst/>
            <a:cxnLst/>
            <a:rect r="r" b="b" t="t" l="l"/>
            <a:pathLst>
              <a:path h="526472" w="526472">
                <a:moveTo>
                  <a:pt x="0" y="0"/>
                </a:moveTo>
                <a:lnTo>
                  <a:pt x="526472" y="0"/>
                </a:lnTo>
                <a:lnTo>
                  <a:pt x="526472" y="526472"/>
                </a:lnTo>
                <a:lnTo>
                  <a:pt x="0" y="52647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1028700" y="7979632"/>
            <a:ext cx="4656155" cy="9766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b="true" sz="2800">
                <a:solidFill>
                  <a:srgbClr val="978976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No customization options for customers.</a:t>
            </a:r>
          </a:p>
        </p:txBody>
      </p:sp>
      <p:sp>
        <p:nvSpPr>
          <p:cNvPr name="Freeform 21" id="21"/>
          <p:cNvSpPr/>
          <p:nvPr/>
        </p:nvSpPr>
        <p:spPr>
          <a:xfrm flipH="false" flipV="false" rot="0">
            <a:off x="12605345" y="8731828"/>
            <a:ext cx="526472" cy="526472"/>
          </a:xfrm>
          <a:custGeom>
            <a:avLst/>
            <a:gdLst/>
            <a:ahLst/>
            <a:cxnLst/>
            <a:rect r="r" b="b" t="t" l="l"/>
            <a:pathLst>
              <a:path h="526472" w="526472">
                <a:moveTo>
                  <a:pt x="0" y="0"/>
                </a:moveTo>
                <a:lnTo>
                  <a:pt x="526472" y="0"/>
                </a:lnTo>
                <a:lnTo>
                  <a:pt x="526472" y="526472"/>
                </a:lnTo>
                <a:lnTo>
                  <a:pt x="0" y="52647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13173612" y="8478147"/>
            <a:ext cx="4656155" cy="9766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b="true" sz="2800">
                <a:solidFill>
                  <a:srgbClr val="978976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Added flexibility to personalize orders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877946" y="7578325"/>
            <a:ext cx="2077135" cy="1154163"/>
            <a:chOff x="0" y="0"/>
            <a:chExt cx="4159440" cy="23112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159377" cy="2311146"/>
            </a:xfrm>
            <a:custGeom>
              <a:avLst/>
              <a:gdLst/>
              <a:ahLst/>
              <a:cxnLst/>
              <a:rect r="r" b="b" t="t" l="l"/>
              <a:pathLst>
                <a:path h="2311146" w="4159377">
                  <a:moveTo>
                    <a:pt x="4159377" y="1243076"/>
                  </a:moveTo>
                  <a:cubicBezTo>
                    <a:pt x="3182874" y="1031875"/>
                    <a:pt x="3182874" y="1031875"/>
                    <a:pt x="3182874" y="1031875"/>
                  </a:cubicBezTo>
                  <a:cubicBezTo>
                    <a:pt x="3315462" y="905129"/>
                    <a:pt x="3315462" y="905129"/>
                    <a:pt x="3315462" y="905129"/>
                  </a:cubicBezTo>
                  <a:cubicBezTo>
                    <a:pt x="2959862" y="573278"/>
                    <a:pt x="2489581" y="374142"/>
                    <a:pt x="1965198" y="374142"/>
                  </a:cubicBezTo>
                  <a:cubicBezTo>
                    <a:pt x="886079" y="374142"/>
                    <a:pt x="12065" y="1237107"/>
                    <a:pt x="0" y="2311146"/>
                  </a:cubicBezTo>
                  <a:cubicBezTo>
                    <a:pt x="12065" y="1031875"/>
                    <a:pt x="1054989" y="0"/>
                    <a:pt x="2332863" y="0"/>
                  </a:cubicBezTo>
                  <a:cubicBezTo>
                    <a:pt x="2863342" y="0"/>
                    <a:pt x="3351657" y="175006"/>
                    <a:pt x="3743452" y="476758"/>
                  </a:cubicBezTo>
                  <a:cubicBezTo>
                    <a:pt x="3845941" y="374142"/>
                    <a:pt x="3845941" y="374142"/>
                    <a:pt x="3845941" y="374142"/>
                  </a:cubicBezTo>
                  <a:lnTo>
                    <a:pt x="4159377" y="1243076"/>
                  </a:lnTo>
                  <a:close/>
                </a:path>
              </a:pathLst>
            </a:custGeom>
            <a:solidFill>
              <a:srgbClr val="DAC8BE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3959205" y="7899765"/>
            <a:ext cx="1681627" cy="1682705"/>
            <a:chOff x="0" y="0"/>
            <a:chExt cx="3367440" cy="33696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367405" cy="3369564"/>
            </a:xfrm>
            <a:custGeom>
              <a:avLst/>
              <a:gdLst/>
              <a:ahLst/>
              <a:cxnLst/>
              <a:rect r="r" b="b" t="t" l="l"/>
              <a:pathLst>
                <a:path h="3369564" w="3367405">
                  <a:moveTo>
                    <a:pt x="0" y="1684782"/>
                  </a:moveTo>
                  <a:cubicBezTo>
                    <a:pt x="0" y="754253"/>
                    <a:pt x="753872" y="0"/>
                    <a:pt x="1683766" y="0"/>
                  </a:cubicBezTo>
                  <a:cubicBezTo>
                    <a:pt x="2613660" y="0"/>
                    <a:pt x="3367405" y="754253"/>
                    <a:pt x="3367405" y="1684782"/>
                  </a:cubicBezTo>
                  <a:cubicBezTo>
                    <a:pt x="3367405" y="2615311"/>
                    <a:pt x="2613660" y="3369564"/>
                    <a:pt x="1683766" y="3369564"/>
                  </a:cubicBezTo>
                  <a:cubicBezTo>
                    <a:pt x="753872" y="3369564"/>
                    <a:pt x="0" y="2615311"/>
                    <a:pt x="0" y="1684782"/>
                  </a:cubicBezTo>
                  <a:close/>
                </a:path>
              </a:pathLst>
            </a:custGeom>
            <a:solidFill>
              <a:srgbClr val="F5F8EE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5951845" y="7898686"/>
            <a:ext cx="1681986" cy="1680908"/>
            <a:chOff x="0" y="0"/>
            <a:chExt cx="3368160" cy="3366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368040" cy="3366008"/>
            </a:xfrm>
            <a:custGeom>
              <a:avLst/>
              <a:gdLst/>
              <a:ahLst/>
              <a:cxnLst/>
              <a:rect r="r" b="b" t="t" l="l"/>
              <a:pathLst>
                <a:path h="3366008" w="3368040">
                  <a:moveTo>
                    <a:pt x="0" y="1683004"/>
                  </a:moveTo>
                  <a:cubicBezTo>
                    <a:pt x="0" y="753491"/>
                    <a:pt x="753999" y="0"/>
                    <a:pt x="1684020" y="0"/>
                  </a:cubicBezTo>
                  <a:cubicBezTo>
                    <a:pt x="2614041" y="0"/>
                    <a:pt x="3368040" y="753491"/>
                    <a:pt x="3368040" y="1683004"/>
                  </a:cubicBezTo>
                  <a:cubicBezTo>
                    <a:pt x="3368040" y="2612517"/>
                    <a:pt x="2614041" y="3366008"/>
                    <a:pt x="1684020" y="3366008"/>
                  </a:cubicBezTo>
                  <a:cubicBezTo>
                    <a:pt x="753999" y="3366008"/>
                    <a:pt x="0" y="2612517"/>
                    <a:pt x="0" y="1683004"/>
                  </a:cubicBezTo>
                  <a:close/>
                </a:path>
              </a:pathLst>
            </a:custGeom>
            <a:solidFill>
              <a:srgbClr val="F5F8EE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5859799" y="8708758"/>
            <a:ext cx="2080370" cy="1152725"/>
            <a:chOff x="0" y="0"/>
            <a:chExt cx="4165920" cy="230832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165981" cy="2308352"/>
            </a:xfrm>
            <a:custGeom>
              <a:avLst/>
              <a:gdLst/>
              <a:ahLst/>
              <a:cxnLst/>
              <a:rect r="r" b="b" t="t" l="l"/>
              <a:pathLst>
                <a:path h="2308352" w="4165981">
                  <a:moveTo>
                    <a:pt x="4165981" y="1066800"/>
                  </a:moveTo>
                  <a:cubicBezTo>
                    <a:pt x="3189351" y="1271778"/>
                    <a:pt x="3189351" y="1271778"/>
                    <a:pt x="3189351" y="1271778"/>
                  </a:cubicBezTo>
                  <a:cubicBezTo>
                    <a:pt x="3315970" y="1404366"/>
                    <a:pt x="3315970" y="1404366"/>
                    <a:pt x="3315970" y="1404366"/>
                  </a:cubicBezTo>
                  <a:cubicBezTo>
                    <a:pt x="2966339" y="1735836"/>
                    <a:pt x="2489962" y="1934718"/>
                    <a:pt x="1971548" y="1934718"/>
                  </a:cubicBezTo>
                  <a:cubicBezTo>
                    <a:pt x="892302" y="1934591"/>
                    <a:pt x="18034" y="1072769"/>
                    <a:pt x="0" y="0"/>
                  </a:cubicBezTo>
                  <a:cubicBezTo>
                    <a:pt x="18034" y="1277747"/>
                    <a:pt x="1061085" y="2308352"/>
                    <a:pt x="2339213" y="2308352"/>
                  </a:cubicBezTo>
                  <a:cubicBezTo>
                    <a:pt x="2869692" y="2308352"/>
                    <a:pt x="3358134" y="2133600"/>
                    <a:pt x="3749929" y="1832229"/>
                  </a:cubicBezTo>
                  <a:cubicBezTo>
                    <a:pt x="3852418" y="1934718"/>
                    <a:pt x="3852418" y="1934718"/>
                    <a:pt x="3852418" y="1934718"/>
                  </a:cubicBezTo>
                  <a:lnTo>
                    <a:pt x="4165981" y="1066800"/>
                  </a:lnTo>
                  <a:close/>
                </a:path>
              </a:pathLst>
            </a:custGeom>
            <a:solidFill>
              <a:srgbClr val="DAC8BE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8021941" y="7578325"/>
            <a:ext cx="2077135" cy="1154163"/>
            <a:chOff x="0" y="0"/>
            <a:chExt cx="4159440" cy="23112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4159377" cy="2311146"/>
            </a:xfrm>
            <a:custGeom>
              <a:avLst/>
              <a:gdLst/>
              <a:ahLst/>
              <a:cxnLst/>
              <a:rect r="r" b="b" t="t" l="l"/>
              <a:pathLst>
                <a:path h="2311146" w="4159377">
                  <a:moveTo>
                    <a:pt x="4159377" y="1243076"/>
                  </a:moveTo>
                  <a:cubicBezTo>
                    <a:pt x="3182874" y="1031875"/>
                    <a:pt x="3182874" y="1031875"/>
                    <a:pt x="3182874" y="1031875"/>
                  </a:cubicBezTo>
                  <a:cubicBezTo>
                    <a:pt x="3315462" y="905129"/>
                    <a:pt x="3315462" y="905129"/>
                    <a:pt x="3315462" y="905129"/>
                  </a:cubicBezTo>
                  <a:cubicBezTo>
                    <a:pt x="2959862" y="573278"/>
                    <a:pt x="2489581" y="374142"/>
                    <a:pt x="1965198" y="374142"/>
                  </a:cubicBezTo>
                  <a:cubicBezTo>
                    <a:pt x="886079" y="374142"/>
                    <a:pt x="12065" y="1237107"/>
                    <a:pt x="0" y="2311146"/>
                  </a:cubicBezTo>
                  <a:cubicBezTo>
                    <a:pt x="12065" y="1031875"/>
                    <a:pt x="1054989" y="0"/>
                    <a:pt x="2332863" y="0"/>
                  </a:cubicBezTo>
                  <a:cubicBezTo>
                    <a:pt x="2863342" y="0"/>
                    <a:pt x="3351657" y="175006"/>
                    <a:pt x="3743452" y="476758"/>
                  </a:cubicBezTo>
                  <a:cubicBezTo>
                    <a:pt x="3845941" y="374142"/>
                    <a:pt x="3845941" y="374142"/>
                    <a:pt x="3845941" y="374142"/>
                  </a:cubicBezTo>
                  <a:lnTo>
                    <a:pt x="4159377" y="1243076"/>
                  </a:lnTo>
                  <a:close/>
                </a:path>
              </a:pathLst>
            </a:custGeom>
            <a:solidFill>
              <a:srgbClr val="DAC8BE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8103200" y="7899765"/>
            <a:ext cx="1681627" cy="1682705"/>
            <a:chOff x="0" y="0"/>
            <a:chExt cx="3367440" cy="33696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367405" cy="3369564"/>
            </a:xfrm>
            <a:custGeom>
              <a:avLst/>
              <a:gdLst/>
              <a:ahLst/>
              <a:cxnLst/>
              <a:rect r="r" b="b" t="t" l="l"/>
              <a:pathLst>
                <a:path h="3369564" w="3367405">
                  <a:moveTo>
                    <a:pt x="0" y="1684782"/>
                  </a:moveTo>
                  <a:cubicBezTo>
                    <a:pt x="0" y="754253"/>
                    <a:pt x="753872" y="0"/>
                    <a:pt x="1683766" y="0"/>
                  </a:cubicBezTo>
                  <a:cubicBezTo>
                    <a:pt x="2613660" y="0"/>
                    <a:pt x="3367405" y="754253"/>
                    <a:pt x="3367405" y="1684782"/>
                  </a:cubicBezTo>
                  <a:cubicBezTo>
                    <a:pt x="3367405" y="2615311"/>
                    <a:pt x="2613660" y="3369564"/>
                    <a:pt x="1683766" y="3369564"/>
                  </a:cubicBezTo>
                  <a:cubicBezTo>
                    <a:pt x="753872" y="3369564"/>
                    <a:pt x="0" y="2615311"/>
                    <a:pt x="0" y="1684782"/>
                  </a:cubicBezTo>
                  <a:close/>
                </a:path>
              </a:pathLst>
            </a:custGeom>
            <a:solidFill>
              <a:srgbClr val="F5F8EE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10095839" y="7898686"/>
            <a:ext cx="1681986" cy="1680908"/>
            <a:chOff x="0" y="0"/>
            <a:chExt cx="3368160" cy="33660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3368040" cy="3366008"/>
            </a:xfrm>
            <a:custGeom>
              <a:avLst/>
              <a:gdLst/>
              <a:ahLst/>
              <a:cxnLst/>
              <a:rect r="r" b="b" t="t" l="l"/>
              <a:pathLst>
                <a:path h="3366008" w="3368040">
                  <a:moveTo>
                    <a:pt x="0" y="1683004"/>
                  </a:moveTo>
                  <a:cubicBezTo>
                    <a:pt x="0" y="753491"/>
                    <a:pt x="753999" y="0"/>
                    <a:pt x="1684020" y="0"/>
                  </a:cubicBezTo>
                  <a:cubicBezTo>
                    <a:pt x="2614041" y="0"/>
                    <a:pt x="3368040" y="753491"/>
                    <a:pt x="3368040" y="1683004"/>
                  </a:cubicBezTo>
                  <a:cubicBezTo>
                    <a:pt x="3368040" y="2612517"/>
                    <a:pt x="2614041" y="3366008"/>
                    <a:pt x="1684020" y="3366008"/>
                  </a:cubicBezTo>
                  <a:cubicBezTo>
                    <a:pt x="753999" y="3366008"/>
                    <a:pt x="0" y="2612517"/>
                    <a:pt x="0" y="1683004"/>
                  </a:cubicBezTo>
                  <a:close/>
                </a:path>
              </a:pathLst>
            </a:custGeom>
            <a:solidFill>
              <a:srgbClr val="F5F8EE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0003794" y="8708758"/>
            <a:ext cx="2080370" cy="1152725"/>
            <a:chOff x="0" y="0"/>
            <a:chExt cx="4165920" cy="230832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4165981" cy="2308352"/>
            </a:xfrm>
            <a:custGeom>
              <a:avLst/>
              <a:gdLst/>
              <a:ahLst/>
              <a:cxnLst/>
              <a:rect r="r" b="b" t="t" l="l"/>
              <a:pathLst>
                <a:path h="2308352" w="4165981">
                  <a:moveTo>
                    <a:pt x="4165981" y="1066800"/>
                  </a:moveTo>
                  <a:cubicBezTo>
                    <a:pt x="3189351" y="1271778"/>
                    <a:pt x="3189351" y="1271778"/>
                    <a:pt x="3189351" y="1271778"/>
                  </a:cubicBezTo>
                  <a:cubicBezTo>
                    <a:pt x="3315970" y="1404366"/>
                    <a:pt x="3315970" y="1404366"/>
                    <a:pt x="3315970" y="1404366"/>
                  </a:cubicBezTo>
                  <a:cubicBezTo>
                    <a:pt x="2966339" y="1735836"/>
                    <a:pt x="2489962" y="1934718"/>
                    <a:pt x="1971548" y="1934718"/>
                  </a:cubicBezTo>
                  <a:cubicBezTo>
                    <a:pt x="892302" y="1934591"/>
                    <a:pt x="18034" y="1072769"/>
                    <a:pt x="0" y="0"/>
                  </a:cubicBezTo>
                  <a:cubicBezTo>
                    <a:pt x="18034" y="1277747"/>
                    <a:pt x="1061085" y="2308352"/>
                    <a:pt x="2339213" y="2308352"/>
                  </a:cubicBezTo>
                  <a:cubicBezTo>
                    <a:pt x="2869692" y="2308352"/>
                    <a:pt x="3358134" y="2133600"/>
                    <a:pt x="3749929" y="1832229"/>
                  </a:cubicBezTo>
                  <a:cubicBezTo>
                    <a:pt x="3852418" y="1934718"/>
                    <a:pt x="3852418" y="1934718"/>
                    <a:pt x="3852418" y="1934718"/>
                  </a:cubicBezTo>
                  <a:lnTo>
                    <a:pt x="4165981" y="1066800"/>
                  </a:lnTo>
                  <a:close/>
                </a:path>
              </a:pathLst>
            </a:custGeom>
            <a:solidFill>
              <a:srgbClr val="DAC8BE"/>
            </a:solid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12009696" y="7567179"/>
            <a:ext cx="2077135" cy="1154163"/>
            <a:chOff x="0" y="0"/>
            <a:chExt cx="4159440" cy="23112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4159377" cy="2311146"/>
            </a:xfrm>
            <a:custGeom>
              <a:avLst/>
              <a:gdLst/>
              <a:ahLst/>
              <a:cxnLst/>
              <a:rect r="r" b="b" t="t" l="l"/>
              <a:pathLst>
                <a:path h="2311146" w="4159377">
                  <a:moveTo>
                    <a:pt x="4159377" y="1243076"/>
                  </a:moveTo>
                  <a:cubicBezTo>
                    <a:pt x="3182874" y="1031875"/>
                    <a:pt x="3182874" y="1031875"/>
                    <a:pt x="3182874" y="1031875"/>
                  </a:cubicBezTo>
                  <a:cubicBezTo>
                    <a:pt x="3315462" y="905129"/>
                    <a:pt x="3315462" y="905129"/>
                    <a:pt x="3315462" y="905129"/>
                  </a:cubicBezTo>
                  <a:cubicBezTo>
                    <a:pt x="2959862" y="573278"/>
                    <a:pt x="2489581" y="374142"/>
                    <a:pt x="1965198" y="374142"/>
                  </a:cubicBezTo>
                  <a:cubicBezTo>
                    <a:pt x="886079" y="374142"/>
                    <a:pt x="12065" y="1237107"/>
                    <a:pt x="0" y="2311146"/>
                  </a:cubicBezTo>
                  <a:cubicBezTo>
                    <a:pt x="12065" y="1031875"/>
                    <a:pt x="1054989" y="0"/>
                    <a:pt x="2332863" y="0"/>
                  </a:cubicBezTo>
                  <a:cubicBezTo>
                    <a:pt x="2863342" y="0"/>
                    <a:pt x="3351657" y="175006"/>
                    <a:pt x="3743452" y="476758"/>
                  </a:cubicBezTo>
                  <a:cubicBezTo>
                    <a:pt x="3845941" y="374142"/>
                    <a:pt x="3845941" y="374142"/>
                    <a:pt x="3845941" y="374142"/>
                  </a:cubicBezTo>
                  <a:lnTo>
                    <a:pt x="4159377" y="1243076"/>
                  </a:lnTo>
                  <a:close/>
                </a:path>
              </a:pathLst>
            </a:custGeom>
            <a:solidFill>
              <a:srgbClr val="DAC8BE"/>
            </a:solidFill>
          </p:spPr>
        </p:sp>
      </p:grpSp>
      <p:grpSp>
        <p:nvGrpSpPr>
          <p:cNvPr name="Group 20" id="20"/>
          <p:cNvGrpSpPr/>
          <p:nvPr/>
        </p:nvGrpSpPr>
        <p:grpSpPr>
          <a:xfrm rot="0">
            <a:off x="12090955" y="7888619"/>
            <a:ext cx="1681627" cy="1682705"/>
            <a:chOff x="0" y="0"/>
            <a:chExt cx="3367440" cy="33696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367405" cy="3369564"/>
            </a:xfrm>
            <a:custGeom>
              <a:avLst/>
              <a:gdLst/>
              <a:ahLst/>
              <a:cxnLst/>
              <a:rect r="r" b="b" t="t" l="l"/>
              <a:pathLst>
                <a:path h="3369564" w="3367405">
                  <a:moveTo>
                    <a:pt x="0" y="1684782"/>
                  </a:moveTo>
                  <a:cubicBezTo>
                    <a:pt x="0" y="754253"/>
                    <a:pt x="753872" y="0"/>
                    <a:pt x="1683766" y="0"/>
                  </a:cubicBezTo>
                  <a:cubicBezTo>
                    <a:pt x="2613660" y="0"/>
                    <a:pt x="3367405" y="754253"/>
                    <a:pt x="3367405" y="1684782"/>
                  </a:cubicBezTo>
                  <a:cubicBezTo>
                    <a:pt x="3367405" y="2615311"/>
                    <a:pt x="2613660" y="3369564"/>
                    <a:pt x="1683766" y="3369564"/>
                  </a:cubicBezTo>
                  <a:cubicBezTo>
                    <a:pt x="753872" y="3369564"/>
                    <a:pt x="0" y="2615311"/>
                    <a:pt x="0" y="1684782"/>
                  </a:cubicBezTo>
                  <a:close/>
                </a:path>
              </a:pathLst>
            </a:custGeom>
            <a:solidFill>
              <a:srgbClr val="F5F8EE"/>
            </a:solidFill>
          </p:spPr>
        </p:sp>
      </p:grpSp>
      <p:grpSp>
        <p:nvGrpSpPr>
          <p:cNvPr name="Group 22" id="22"/>
          <p:cNvGrpSpPr>
            <a:grpSpLocks noChangeAspect="true"/>
          </p:cNvGrpSpPr>
          <p:nvPr/>
        </p:nvGrpSpPr>
        <p:grpSpPr>
          <a:xfrm rot="0">
            <a:off x="5530608" y="2923370"/>
            <a:ext cx="6903560" cy="3959799"/>
            <a:chOff x="0" y="0"/>
            <a:chExt cx="7981950" cy="457835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242424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CCCCCC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2"/>
              <a:stretch>
                <a:fillRect l="-8626" t="0" r="-8626" b="0"/>
              </a:stretch>
            </a:blipFill>
          </p:spPr>
        </p:sp>
      </p:grpSp>
      <p:sp>
        <p:nvSpPr>
          <p:cNvPr name="Freeform 28" id="28"/>
          <p:cNvSpPr/>
          <p:nvPr/>
        </p:nvSpPr>
        <p:spPr>
          <a:xfrm flipH="false" flipV="false" rot="0">
            <a:off x="151035" y="766996"/>
            <a:ext cx="1755330" cy="261704"/>
          </a:xfrm>
          <a:custGeom>
            <a:avLst/>
            <a:gdLst/>
            <a:ahLst/>
            <a:cxnLst/>
            <a:rect r="r" b="b" t="t" l="l"/>
            <a:pathLst>
              <a:path h="261704" w="1755330">
                <a:moveTo>
                  <a:pt x="0" y="0"/>
                </a:moveTo>
                <a:lnTo>
                  <a:pt x="1755330" y="0"/>
                </a:lnTo>
                <a:lnTo>
                  <a:pt x="1755330" y="261704"/>
                </a:lnTo>
                <a:lnTo>
                  <a:pt x="0" y="26170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9" id="29"/>
          <p:cNvGrpSpPr/>
          <p:nvPr/>
        </p:nvGrpSpPr>
        <p:grpSpPr>
          <a:xfrm rot="0">
            <a:off x="3959205" y="7832655"/>
            <a:ext cx="1738669" cy="1738669"/>
            <a:chOff x="0" y="0"/>
            <a:chExt cx="812800" cy="812800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grpSp>
        <p:nvGrpSpPr>
          <p:cNvPr name="Group 31" id="31"/>
          <p:cNvGrpSpPr/>
          <p:nvPr/>
        </p:nvGrpSpPr>
        <p:grpSpPr>
          <a:xfrm rot="0">
            <a:off x="5951845" y="7888619"/>
            <a:ext cx="1671559" cy="1671559"/>
            <a:chOff x="0" y="0"/>
            <a:chExt cx="812800" cy="812800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grpSp>
        <p:nvGrpSpPr>
          <p:cNvPr name="Group 33" id="33"/>
          <p:cNvGrpSpPr/>
          <p:nvPr/>
        </p:nvGrpSpPr>
        <p:grpSpPr>
          <a:xfrm rot="0">
            <a:off x="8197345" y="7910911"/>
            <a:ext cx="1671559" cy="1671559"/>
            <a:chOff x="0" y="0"/>
            <a:chExt cx="812800" cy="812800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7"/>
              <a:stretch>
                <a:fillRect l="-38860" t="0" r="-38860" b="0"/>
              </a:stretch>
            </a:blipFill>
          </p:spPr>
        </p:sp>
      </p:grpSp>
      <p:grpSp>
        <p:nvGrpSpPr>
          <p:cNvPr name="Group 35" id="35"/>
          <p:cNvGrpSpPr/>
          <p:nvPr/>
        </p:nvGrpSpPr>
        <p:grpSpPr>
          <a:xfrm rot="0">
            <a:off x="10184800" y="7866326"/>
            <a:ext cx="1671559" cy="1671559"/>
            <a:chOff x="0" y="0"/>
            <a:chExt cx="812800" cy="812800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8"/>
              <a:stretch>
                <a:fillRect l="-1190" t="0" r="-1190" b="0"/>
              </a:stretch>
            </a:blipFill>
          </p:spPr>
        </p:sp>
      </p:grpSp>
      <p:grpSp>
        <p:nvGrpSpPr>
          <p:cNvPr name="Group 37" id="37"/>
          <p:cNvGrpSpPr/>
          <p:nvPr/>
        </p:nvGrpSpPr>
        <p:grpSpPr>
          <a:xfrm rot="0">
            <a:off x="12103215" y="7866326"/>
            <a:ext cx="1671559" cy="1671559"/>
            <a:chOff x="0" y="0"/>
            <a:chExt cx="812800" cy="812800"/>
          </a:xfrm>
        </p:grpSpPr>
        <p:sp>
          <p:nvSpPr>
            <p:cNvPr name="Freeform 38" id="3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9"/>
              <a:stretch>
                <a:fillRect l="0" t="0" r="0" b="0"/>
              </a:stretch>
            </a:blipFill>
          </p:spPr>
        </p:sp>
      </p:grpSp>
      <p:sp>
        <p:nvSpPr>
          <p:cNvPr name="TextBox 39" id="39"/>
          <p:cNvSpPr txBox="true"/>
          <p:nvPr/>
        </p:nvSpPr>
        <p:spPr>
          <a:xfrm rot="0">
            <a:off x="535998" y="1122293"/>
            <a:ext cx="11298004" cy="21556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80"/>
              </a:lnSpc>
            </a:pPr>
            <a:r>
              <a:rPr lang="en-US" sz="6982" spc="69" b="true">
                <a:solidFill>
                  <a:srgbClr val="978976"/>
                </a:solidFill>
                <a:latin typeface="Agrandir Narrow Bold"/>
                <a:ea typeface="Agrandir Narrow Bold"/>
                <a:cs typeface="Agrandir Narrow Bold"/>
                <a:sym typeface="Agrandir Narrow Bold"/>
              </a:rPr>
              <a:t>Used Technologies &amp; Tools :</a:t>
            </a:r>
          </a:p>
          <a:p>
            <a:pPr algn="l" marL="0" indent="0" lvl="0">
              <a:lnSpc>
                <a:spcPts val="7680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160009" y="3263457"/>
            <a:ext cx="13967983" cy="4248756"/>
            <a:chOff x="0" y="0"/>
            <a:chExt cx="3678810" cy="111901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678810" cy="1119014"/>
            </a:xfrm>
            <a:custGeom>
              <a:avLst/>
              <a:gdLst/>
              <a:ahLst/>
              <a:cxnLst/>
              <a:rect r="r" b="b" t="t" l="l"/>
              <a:pathLst>
                <a:path h="1119014" w="3678810">
                  <a:moveTo>
                    <a:pt x="28267" y="0"/>
                  </a:moveTo>
                  <a:lnTo>
                    <a:pt x="3650543" y="0"/>
                  </a:lnTo>
                  <a:cubicBezTo>
                    <a:pt x="3666155" y="0"/>
                    <a:pt x="3678810" y="12656"/>
                    <a:pt x="3678810" y="28267"/>
                  </a:cubicBezTo>
                  <a:lnTo>
                    <a:pt x="3678810" y="1090747"/>
                  </a:lnTo>
                  <a:cubicBezTo>
                    <a:pt x="3678810" y="1106358"/>
                    <a:pt x="3666155" y="1119014"/>
                    <a:pt x="3650543" y="1119014"/>
                  </a:cubicBezTo>
                  <a:lnTo>
                    <a:pt x="28267" y="1119014"/>
                  </a:lnTo>
                  <a:cubicBezTo>
                    <a:pt x="12656" y="1119014"/>
                    <a:pt x="0" y="1106358"/>
                    <a:pt x="0" y="1090747"/>
                  </a:cubicBezTo>
                  <a:lnTo>
                    <a:pt x="0" y="28267"/>
                  </a:lnTo>
                  <a:cubicBezTo>
                    <a:pt x="0" y="12656"/>
                    <a:pt x="12656" y="0"/>
                    <a:pt x="28267" y="0"/>
                  </a:cubicBezTo>
                  <a:close/>
                </a:path>
              </a:pathLst>
            </a:custGeom>
            <a:solidFill>
              <a:srgbClr val="DAC8BE">
                <a:alpha val="20784"/>
              </a:srgbClr>
            </a:solidFill>
            <a:ln w="47625" cap="rnd">
              <a:solidFill>
                <a:srgbClr val="000000">
                  <a:alpha val="20784"/>
                </a:srgbClr>
              </a:solidFill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85725"/>
              <a:ext cx="3678810" cy="120473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true" flipV="false" rot="0">
            <a:off x="-211950" y="-104775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4114800" y="0"/>
                </a:moveTo>
                <a:lnTo>
                  <a:pt x="0" y="0"/>
                </a:lnTo>
                <a:lnTo>
                  <a:pt x="0" y="4114800"/>
                </a:lnTo>
                <a:lnTo>
                  <a:pt x="4114800" y="4114800"/>
                </a:lnTo>
                <a:lnTo>
                  <a:pt x="411480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7773650" y="8229600"/>
            <a:ext cx="516220" cy="2057400"/>
          </a:xfrm>
          <a:custGeom>
            <a:avLst/>
            <a:gdLst/>
            <a:ahLst/>
            <a:cxnLst/>
            <a:rect r="r" b="b" t="t" l="l"/>
            <a:pathLst>
              <a:path h="2057400" w="516220">
                <a:moveTo>
                  <a:pt x="0" y="0"/>
                </a:moveTo>
                <a:lnTo>
                  <a:pt x="516220" y="0"/>
                </a:lnTo>
                <a:lnTo>
                  <a:pt x="516220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2734604" y="4074682"/>
            <a:ext cx="259609" cy="303153"/>
          </a:xfrm>
          <a:custGeom>
            <a:avLst/>
            <a:gdLst/>
            <a:ahLst/>
            <a:cxnLst/>
            <a:rect r="r" b="b" t="t" l="l"/>
            <a:pathLst>
              <a:path h="303153" w="259609">
                <a:moveTo>
                  <a:pt x="0" y="0"/>
                </a:moveTo>
                <a:lnTo>
                  <a:pt x="259609" y="0"/>
                </a:lnTo>
                <a:lnTo>
                  <a:pt x="259609" y="303153"/>
                </a:lnTo>
                <a:lnTo>
                  <a:pt x="0" y="30315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177506" y="4873485"/>
            <a:ext cx="8571949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b="true" sz="3000">
                <a:solidFill>
                  <a:srgbClr val="000000"/>
                </a:solidFill>
                <a:latin typeface="Noto Serif Bold"/>
                <a:ea typeface="Noto Serif Bold"/>
                <a:cs typeface="Noto Serif Bold"/>
                <a:sym typeface="Noto Serif Bold"/>
              </a:rPr>
              <a:t>Choose a pickup and delivery date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2177506" y="5883135"/>
            <a:ext cx="7159982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b="true" sz="3000">
                <a:solidFill>
                  <a:srgbClr val="000000"/>
                </a:solidFill>
                <a:latin typeface="Noto Serif Bold"/>
                <a:ea typeface="Noto Serif Bold"/>
                <a:cs typeface="Noto Serif Bold"/>
                <a:sym typeface="Noto Serif Bold"/>
              </a:rPr>
              <a:t>Multiple payment methods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82260" y="3940509"/>
            <a:ext cx="5618881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b="true" sz="3000">
                <a:solidFill>
                  <a:srgbClr val="000000"/>
                </a:solidFill>
                <a:latin typeface="Noto Serif Bold"/>
                <a:ea typeface="Noto Serif Bold"/>
                <a:cs typeface="Noto Serif Bold"/>
                <a:sym typeface="Noto Serif Bold"/>
              </a:rPr>
              <a:t>Order tracking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9687317" y="4811403"/>
            <a:ext cx="5618881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b="true" sz="3000">
                <a:solidFill>
                  <a:srgbClr val="000000"/>
                </a:solidFill>
                <a:latin typeface="Noto Serif Bold"/>
                <a:ea typeface="Noto Serif Bold"/>
                <a:cs typeface="Noto Serif Bold"/>
                <a:sym typeface="Noto Serif Bold"/>
              </a:rPr>
              <a:t>Mailpoet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11252262" y="5940285"/>
            <a:ext cx="259609" cy="303153"/>
          </a:xfrm>
          <a:custGeom>
            <a:avLst/>
            <a:gdLst/>
            <a:ahLst/>
            <a:cxnLst/>
            <a:rect r="r" b="b" t="t" l="l"/>
            <a:pathLst>
              <a:path h="303153" w="259609">
                <a:moveTo>
                  <a:pt x="0" y="0"/>
                </a:moveTo>
                <a:lnTo>
                  <a:pt x="259609" y="0"/>
                </a:lnTo>
                <a:lnTo>
                  <a:pt x="259609" y="303153"/>
                </a:lnTo>
                <a:lnTo>
                  <a:pt x="0" y="30315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2734604" y="5007659"/>
            <a:ext cx="259609" cy="303153"/>
          </a:xfrm>
          <a:custGeom>
            <a:avLst/>
            <a:gdLst/>
            <a:ahLst/>
            <a:cxnLst/>
            <a:rect r="r" b="b" t="t" l="l"/>
            <a:pathLst>
              <a:path h="303153" w="259609">
                <a:moveTo>
                  <a:pt x="0" y="0"/>
                </a:moveTo>
                <a:lnTo>
                  <a:pt x="259609" y="0"/>
                </a:lnTo>
                <a:lnTo>
                  <a:pt x="259609" y="303152"/>
                </a:lnTo>
                <a:lnTo>
                  <a:pt x="0" y="30315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1252262" y="4075033"/>
            <a:ext cx="259609" cy="303153"/>
          </a:xfrm>
          <a:custGeom>
            <a:avLst/>
            <a:gdLst/>
            <a:ahLst/>
            <a:cxnLst/>
            <a:rect r="r" b="b" t="t" l="l"/>
            <a:pathLst>
              <a:path h="303153" w="259609">
                <a:moveTo>
                  <a:pt x="0" y="0"/>
                </a:moveTo>
                <a:lnTo>
                  <a:pt x="259609" y="0"/>
                </a:lnTo>
                <a:lnTo>
                  <a:pt x="259609" y="303152"/>
                </a:lnTo>
                <a:lnTo>
                  <a:pt x="0" y="30315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2734604" y="5940285"/>
            <a:ext cx="259609" cy="303153"/>
          </a:xfrm>
          <a:custGeom>
            <a:avLst/>
            <a:gdLst/>
            <a:ahLst/>
            <a:cxnLst/>
            <a:rect r="r" b="b" t="t" l="l"/>
            <a:pathLst>
              <a:path h="303153" w="259609">
                <a:moveTo>
                  <a:pt x="0" y="0"/>
                </a:moveTo>
                <a:lnTo>
                  <a:pt x="259609" y="0"/>
                </a:lnTo>
                <a:lnTo>
                  <a:pt x="259609" y="303153"/>
                </a:lnTo>
                <a:lnTo>
                  <a:pt x="0" y="30315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1252262" y="5007659"/>
            <a:ext cx="259609" cy="303153"/>
          </a:xfrm>
          <a:custGeom>
            <a:avLst/>
            <a:gdLst/>
            <a:ahLst/>
            <a:cxnLst/>
            <a:rect r="r" b="b" t="t" l="l"/>
            <a:pathLst>
              <a:path h="303153" w="259609">
                <a:moveTo>
                  <a:pt x="0" y="0"/>
                </a:moveTo>
                <a:lnTo>
                  <a:pt x="259609" y="0"/>
                </a:lnTo>
                <a:lnTo>
                  <a:pt x="259609" y="303152"/>
                </a:lnTo>
                <a:lnTo>
                  <a:pt x="0" y="30315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5233218" y="7721162"/>
            <a:ext cx="2283257" cy="2712293"/>
          </a:xfrm>
          <a:custGeom>
            <a:avLst/>
            <a:gdLst/>
            <a:ahLst/>
            <a:cxnLst/>
            <a:rect r="r" b="b" t="t" l="l"/>
            <a:pathLst>
              <a:path h="2712293" w="2283257">
                <a:moveTo>
                  <a:pt x="0" y="0"/>
                </a:moveTo>
                <a:lnTo>
                  <a:pt x="2283257" y="0"/>
                </a:lnTo>
                <a:lnTo>
                  <a:pt x="2283257" y="2712293"/>
                </a:lnTo>
                <a:lnTo>
                  <a:pt x="0" y="271229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2907324" y="1594816"/>
            <a:ext cx="8604546" cy="1184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982" spc="69">
                <a:solidFill>
                  <a:srgbClr val="978976"/>
                </a:solidFill>
                <a:latin typeface="Agrandir Narrow Bold"/>
                <a:ea typeface="Agrandir Narrow Bold"/>
                <a:cs typeface="Agrandir Narrow Bold"/>
                <a:sym typeface="Agrandir Narrow Bold"/>
              </a:rPr>
              <a:t>Website Features: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641724" y="3940509"/>
            <a:ext cx="5618881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b="true" sz="3000">
                <a:solidFill>
                  <a:srgbClr val="000000"/>
                </a:solidFill>
                <a:latin typeface="Noto Serif Bold"/>
                <a:ea typeface="Noto Serif Bold"/>
                <a:cs typeface="Noto Serif Bold"/>
                <a:sym typeface="Noto Serif Bold"/>
              </a:rPr>
              <a:t> Customization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9687317" y="5751407"/>
            <a:ext cx="5618881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b="true" sz="3000">
                <a:solidFill>
                  <a:srgbClr val="000000"/>
                </a:solidFill>
                <a:latin typeface="Noto Serif Bold"/>
                <a:ea typeface="Noto Serif Bold"/>
                <a:cs typeface="Noto Serif Bold"/>
                <a:sym typeface="Noto Serif Bold"/>
              </a:rPr>
              <a:t>Reports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94950" y="3700709"/>
            <a:ext cx="12780584" cy="6022513"/>
            <a:chOff x="0" y="0"/>
            <a:chExt cx="1072793" cy="50552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72793" cy="505525"/>
            </a:xfrm>
            <a:custGeom>
              <a:avLst/>
              <a:gdLst/>
              <a:ahLst/>
              <a:cxnLst/>
              <a:rect r="r" b="b" t="t" l="l"/>
              <a:pathLst>
                <a:path h="505525" w="1072793">
                  <a:moveTo>
                    <a:pt x="0" y="0"/>
                  </a:moveTo>
                  <a:lnTo>
                    <a:pt x="1072793" y="0"/>
                  </a:lnTo>
                  <a:lnTo>
                    <a:pt x="1072793" y="505525"/>
                  </a:lnTo>
                  <a:lnTo>
                    <a:pt x="0" y="505525"/>
                  </a:lnTo>
                  <a:close/>
                </a:path>
              </a:pathLst>
            </a:custGeom>
            <a:blipFill>
              <a:blip r:embed="rId2"/>
              <a:stretch>
                <a:fillRect l="0" t="-13762" r="-1305" b="-7165"/>
              </a:stretch>
            </a:blipFill>
            <a:ln w="28575" cap="sq">
              <a:solidFill>
                <a:srgbClr val="DAC8BE"/>
              </a:solidFill>
              <a:prstDash val="solid"/>
              <a:miter/>
            </a:ln>
          </p:spPr>
        </p:sp>
      </p:grpSp>
      <p:grpSp>
        <p:nvGrpSpPr>
          <p:cNvPr name="Group 4" id="4"/>
          <p:cNvGrpSpPr/>
          <p:nvPr/>
        </p:nvGrpSpPr>
        <p:grpSpPr>
          <a:xfrm rot="0">
            <a:off x="420199" y="-987177"/>
            <a:ext cx="1974354" cy="1974354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AC8BE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-28575"/>
              <a:ext cx="660400" cy="7651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3415417" y="3811550"/>
            <a:ext cx="3843883" cy="5800833"/>
          </a:xfrm>
          <a:custGeom>
            <a:avLst/>
            <a:gdLst/>
            <a:ahLst/>
            <a:cxnLst/>
            <a:rect r="r" b="b" t="t" l="l"/>
            <a:pathLst>
              <a:path h="5800833" w="3843883">
                <a:moveTo>
                  <a:pt x="0" y="0"/>
                </a:moveTo>
                <a:lnTo>
                  <a:pt x="3843883" y="0"/>
                </a:lnTo>
                <a:lnTo>
                  <a:pt x="3843883" y="5800832"/>
                </a:lnTo>
                <a:lnTo>
                  <a:pt x="0" y="580083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0448" r="0" b="-33214"/>
            </a:stretch>
          </a:blipFill>
          <a:ln w="28575" cap="sq">
            <a:solidFill>
              <a:srgbClr val="DAC8BE"/>
            </a:solidFill>
            <a:prstDash val="solid"/>
            <a:miter/>
          </a:ln>
        </p:spPr>
      </p:sp>
      <p:sp>
        <p:nvSpPr>
          <p:cNvPr name="TextBox 8" id="8"/>
          <p:cNvSpPr txBox="true"/>
          <p:nvPr/>
        </p:nvSpPr>
        <p:spPr>
          <a:xfrm rot="0">
            <a:off x="629776" y="1173658"/>
            <a:ext cx="8604546" cy="11840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982" spc="69">
                <a:solidFill>
                  <a:srgbClr val="978976"/>
                </a:solidFill>
                <a:latin typeface="Agrandir Narrow Bold"/>
                <a:ea typeface="Agrandir Narrow Bold"/>
                <a:cs typeface="Agrandir Narrow Bold"/>
                <a:sym typeface="Agrandir Narrow Bold"/>
              </a:rPr>
              <a:t>Mailpoet: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629776" y="2329165"/>
            <a:ext cx="4021818" cy="9101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823"/>
              </a:lnSpc>
              <a:spcBef>
                <a:spcPct val="0"/>
              </a:spcBef>
            </a:pPr>
            <a:r>
              <a:rPr lang="en-US" sz="1302" spc="83">
                <a:solidFill>
                  <a:srgbClr val="302D2A"/>
                </a:solidFill>
                <a:latin typeface="DM Sans"/>
                <a:ea typeface="DM Sans"/>
                <a:cs typeface="DM Sans"/>
                <a:sym typeface="DM Sans"/>
              </a:rPr>
              <a:t>When the customer enters the site, it will appear to him if he wants to enter his personal event to congratulate him with discounts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434518" y="532836"/>
            <a:ext cx="13525704" cy="6168940"/>
            <a:chOff x="0" y="0"/>
            <a:chExt cx="1248452" cy="5694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48452" cy="569406"/>
            </a:xfrm>
            <a:custGeom>
              <a:avLst/>
              <a:gdLst/>
              <a:ahLst/>
              <a:cxnLst/>
              <a:rect r="r" b="b" t="t" l="l"/>
              <a:pathLst>
                <a:path h="569406" w="1248452">
                  <a:moveTo>
                    <a:pt x="0" y="0"/>
                  </a:moveTo>
                  <a:lnTo>
                    <a:pt x="1248452" y="0"/>
                  </a:lnTo>
                  <a:lnTo>
                    <a:pt x="1248452" y="569406"/>
                  </a:lnTo>
                  <a:lnTo>
                    <a:pt x="0" y="569406"/>
                  </a:lnTo>
                  <a:close/>
                </a:path>
              </a:pathLst>
            </a:custGeom>
            <a:blipFill>
              <a:blip r:embed="rId2"/>
              <a:stretch>
                <a:fillRect l="0" t="-291" r="0" b="-291"/>
              </a:stretch>
            </a:blipFill>
            <a:ln w="28575" cap="sq">
              <a:solidFill>
                <a:srgbClr val="DAC8BE"/>
              </a:solidFill>
              <a:prstDash val="solid"/>
              <a:miter/>
            </a:ln>
          </p:spPr>
        </p:sp>
      </p:grpSp>
      <p:grpSp>
        <p:nvGrpSpPr>
          <p:cNvPr name="Group 4" id="4"/>
          <p:cNvGrpSpPr/>
          <p:nvPr/>
        </p:nvGrpSpPr>
        <p:grpSpPr>
          <a:xfrm rot="0">
            <a:off x="420199" y="-987177"/>
            <a:ext cx="1974354" cy="1974354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AC8BE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-28575"/>
              <a:ext cx="660400" cy="7651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7259300" y="9614449"/>
            <a:ext cx="700922" cy="442585"/>
          </a:xfrm>
          <a:custGeom>
            <a:avLst/>
            <a:gdLst/>
            <a:ahLst/>
            <a:cxnLst/>
            <a:rect r="r" b="b" t="t" l="l"/>
            <a:pathLst>
              <a:path h="442585" w="700922">
                <a:moveTo>
                  <a:pt x="0" y="0"/>
                </a:moveTo>
                <a:lnTo>
                  <a:pt x="700922" y="0"/>
                </a:lnTo>
                <a:lnTo>
                  <a:pt x="700922" y="442585"/>
                </a:lnTo>
                <a:lnTo>
                  <a:pt x="0" y="44258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420199" y="2205456"/>
            <a:ext cx="8604546" cy="1184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982" spc="69">
                <a:solidFill>
                  <a:srgbClr val="978976"/>
                </a:solidFill>
                <a:latin typeface="Agrandir Narrow Bold"/>
                <a:ea typeface="Agrandir Narrow Bold"/>
                <a:cs typeface="Agrandir Narrow Bold"/>
                <a:sym typeface="Agrandir Narrow Bold"/>
              </a:rPr>
              <a:t>Reports: 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7809491" y="6971144"/>
            <a:ext cx="9242095" cy="2864597"/>
          </a:xfrm>
          <a:custGeom>
            <a:avLst/>
            <a:gdLst/>
            <a:ahLst/>
            <a:cxnLst/>
            <a:rect r="r" b="b" t="t" l="l"/>
            <a:pathLst>
              <a:path h="2864597" w="9242095">
                <a:moveTo>
                  <a:pt x="0" y="0"/>
                </a:moveTo>
                <a:lnTo>
                  <a:pt x="9242095" y="0"/>
                </a:lnTo>
                <a:lnTo>
                  <a:pt x="9242095" y="2864597"/>
                </a:lnTo>
                <a:lnTo>
                  <a:pt x="0" y="286459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  <a:ln w="28575" cap="sq">
            <a:solidFill>
              <a:srgbClr val="DAC8BE"/>
            </a:solidFill>
            <a:prstDash val="solid"/>
            <a:miter/>
          </a:ln>
        </p:spPr>
      </p:sp>
      <p:sp>
        <p:nvSpPr>
          <p:cNvPr name="TextBox 10" id="10"/>
          <p:cNvSpPr txBox="true"/>
          <p:nvPr/>
        </p:nvSpPr>
        <p:spPr>
          <a:xfrm rot="0">
            <a:off x="420199" y="3799113"/>
            <a:ext cx="3140137" cy="24002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978976"/>
                </a:solidFill>
                <a:latin typeface="DM Sans"/>
                <a:ea typeface="DM Sans"/>
                <a:cs typeface="DM Sans"/>
                <a:sym typeface="DM Sans"/>
              </a:rPr>
              <a:t>Reports that include net and gross sales, best-selling products, inventory status, and customer data help improve store performance by understanding market needs, improving inventory management, and facilitating effective strategic decision-making.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2721" y="2692658"/>
            <a:ext cx="18022559" cy="5226165"/>
            <a:chOff x="0" y="0"/>
            <a:chExt cx="1072793" cy="31108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72793" cy="311087"/>
            </a:xfrm>
            <a:custGeom>
              <a:avLst/>
              <a:gdLst/>
              <a:ahLst/>
              <a:cxnLst/>
              <a:rect r="r" b="b" t="t" l="l"/>
              <a:pathLst>
                <a:path h="311087" w="1072793">
                  <a:moveTo>
                    <a:pt x="0" y="0"/>
                  </a:moveTo>
                  <a:lnTo>
                    <a:pt x="1072793" y="0"/>
                  </a:lnTo>
                  <a:lnTo>
                    <a:pt x="1072793" y="311087"/>
                  </a:lnTo>
                  <a:lnTo>
                    <a:pt x="0" y="311087"/>
                  </a:lnTo>
                  <a:close/>
                </a:path>
              </a:pathLst>
            </a:custGeom>
            <a:blipFill>
              <a:blip r:embed="rId2"/>
              <a:stretch>
                <a:fillRect l="0" t="-1296" r="0" b="-1296"/>
              </a:stretch>
            </a:blipFill>
            <a:ln w="28575" cap="sq">
              <a:solidFill>
                <a:srgbClr val="DAC8BE"/>
              </a:solidFill>
              <a:prstDash val="solid"/>
              <a:miter/>
            </a:ln>
          </p:spPr>
        </p:sp>
      </p:grpSp>
      <p:grpSp>
        <p:nvGrpSpPr>
          <p:cNvPr name="Group 4" id="4"/>
          <p:cNvGrpSpPr/>
          <p:nvPr/>
        </p:nvGrpSpPr>
        <p:grpSpPr>
          <a:xfrm rot="0">
            <a:off x="420199" y="-987177"/>
            <a:ext cx="1974354" cy="1974354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AC8BE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-28575"/>
              <a:ext cx="660400" cy="7651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7259300" y="9624305"/>
            <a:ext cx="700922" cy="442585"/>
          </a:xfrm>
          <a:custGeom>
            <a:avLst/>
            <a:gdLst/>
            <a:ahLst/>
            <a:cxnLst/>
            <a:rect r="r" b="b" t="t" l="l"/>
            <a:pathLst>
              <a:path h="442585" w="700922">
                <a:moveTo>
                  <a:pt x="0" y="0"/>
                </a:moveTo>
                <a:lnTo>
                  <a:pt x="700922" y="0"/>
                </a:lnTo>
                <a:lnTo>
                  <a:pt x="700922" y="442585"/>
                </a:lnTo>
                <a:lnTo>
                  <a:pt x="0" y="44258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DAGbmd_n9w8</dc:identifier>
  <dcterms:modified xsi:type="dcterms:W3CDTF">2011-08-01T06:04:30Z</dcterms:modified>
  <cp:revision>1</cp:revision>
  <dc:title>Green and Dark Green Minimalist Restoring The Forest Presentation</dc:title>
</cp:coreProperties>
</file>