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5" r:id="rId1"/>
  </p:sldMasterIdLst>
  <p:notesMasterIdLst>
    <p:notesMasterId r:id="rId28"/>
  </p:notesMasterIdLst>
  <p:sldIdLst>
    <p:sldId id="256" r:id="rId2"/>
    <p:sldId id="260" r:id="rId3"/>
    <p:sldId id="258" r:id="rId4"/>
    <p:sldId id="331" r:id="rId5"/>
    <p:sldId id="271" r:id="rId6"/>
    <p:sldId id="267" r:id="rId7"/>
    <p:sldId id="332" r:id="rId8"/>
    <p:sldId id="333" r:id="rId9"/>
    <p:sldId id="334" r:id="rId10"/>
    <p:sldId id="335" r:id="rId11"/>
    <p:sldId id="348" r:id="rId12"/>
    <p:sldId id="337" r:id="rId13"/>
    <p:sldId id="338" r:id="rId14"/>
    <p:sldId id="352" r:id="rId15"/>
    <p:sldId id="349" r:id="rId16"/>
    <p:sldId id="350" r:id="rId17"/>
    <p:sldId id="353" r:id="rId18"/>
    <p:sldId id="340" r:id="rId19"/>
    <p:sldId id="341" r:id="rId20"/>
    <p:sldId id="342" r:id="rId21"/>
    <p:sldId id="343" r:id="rId22"/>
    <p:sldId id="344" r:id="rId23"/>
    <p:sldId id="345" r:id="rId24"/>
    <p:sldId id="346" r:id="rId25"/>
    <p:sldId id="347" r:id="rId26"/>
    <p:sldId id="330" r:id="rId27"/>
  </p:sldIdLst>
  <p:sldSz cx="9144000" cy="5143500" type="screen16x9"/>
  <p:notesSz cx="6858000" cy="9144000"/>
  <p:embeddedFontLst>
    <p:embeddedFont>
      <p:font typeface="Tahoma" panose="020B0604030504040204" pitchFamily="34" charset="0"/>
      <p:regular r:id="rId29"/>
      <p:bold r:id="rId30"/>
    </p:embeddedFont>
    <p:embeddedFont>
      <p:font typeface="Playfair Display SemiBold" panose="020B0604020202020204" charset="0"/>
      <p:regular r:id="rId31"/>
      <p:bold r:id="rId32"/>
      <p:italic r:id="rId33"/>
      <p:boldItalic r:id="rId34"/>
    </p:embeddedFont>
    <p:embeddedFont>
      <p:font typeface="Montserrat" panose="020B0604020202020204" charset="0"/>
      <p:regular r:id="rId35"/>
      <p:bold r:id="rId36"/>
      <p:italic r:id="rId37"/>
      <p:boldItalic r:id="rId38"/>
    </p:embeddedFont>
    <p:embeddedFont>
      <p:font typeface="Monotype Corsiva" panose="03010101010201010101" pitchFamily="66" charset="0"/>
      <p:italic r:id="rId39"/>
    </p:embeddedFont>
    <p:embeddedFont>
      <p:font typeface="Calibri" panose="020F0502020204030204" pitchFamily="34" charset="0"/>
      <p:regular r:id="rId40"/>
      <p:bold r:id="rId41"/>
    </p:embeddedFont>
    <p:embeddedFont>
      <p:font typeface="Playfair Display" panose="020B0604020202020204" charset="0"/>
      <p:regular r:id="rId42"/>
      <p:bold r:id="rId43"/>
      <p:italic r:id="rId44"/>
      <p:boldItalic r:id="rId45"/>
    </p:embeddedFont>
    <p:embeddedFont>
      <p:font typeface="Modern No. 20" panose="02070704070505020303" pitchFamily="18" charset="0"/>
      <p:regular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1C74F27-8486-4DC3-BE21-95FFB275DE54}">
  <a:tblStyle styleId="{91C74F27-8486-4DC3-BE21-95FFB275DE5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51" autoAdjust="0"/>
    <p:restoredTop sz="90664" autoAdjust="0"/>
  </p:normalViewPr>
  <p:slideViewPr>
    <p:cSldViewPr snapToGrid="0">
      <p:cViewPr varScale="1">
        <p:scale>
          <a:sx n="107" d="100"/>
          <a:sy n="107" d="100"/>
        </p:scale>
        <p:origin x="93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1.fntdata"/><Relationship Id="rId21" Type="http://schemas.openxmlformats.org/officeDocument/2006/relationships/slide" Target="slides/slide20.xml"/><Relationship Id="rId34" Type="http://schemas.openxmlformats.org/officeDocument/2006/relationships/font" Target="fonts/font6.fntdata"/><Relationship Id="rId42" Type="http://schemas.openxmlformats.org/officeDocument/2006/relationships/font" Target="fonts/font14.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1.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openxmlformats.org/officeDocument/2006/relationships/font" Target="fonts/font1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8.fntdata"/><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4" Type="http://schemas.openxmlformats.org/officeDocument/2006/relationships/font" Target="fonts/font1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font" Target="fonts/font15.fntdata"/><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font" Target="fonts/font10.fntdata"/><Relationship Id="rId46" Type="http://schemas.openxmlformats.org/officeDocument/2006/relationships/font" Target="fonts/font18.fntdata"/><Relationship Id="rId20" Type="http://schemas.openxmlformats.org/officeDocument/2006/relationships/slide" Target="slides/slide19.xml"/><Relationship Id="rId41"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81237734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77121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8ca398f4d5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8ca398f4d5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65145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8ec4fb4f7e_1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8ec4fb4f7e_1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64805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8ca398f4d5_0_1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8ca398f4d5_0_1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94503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8ec4fb4f7e_1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8ec4fb4f7e_1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37508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8ec4fb4f7e_1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8ec4fb4f7e_1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11843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8ec4fb4f7e_1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8ec4fb4f7e_1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837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8ec4fb4f7e_1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8ec4fb4f7e_1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69030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4285475" y="1500525"/>
            <a:ext cx="3740400" cy="685800"/>
          </a:xfrm>
          <a:prstGeom prst="rect">
            <a:avLst/>
          </a:prstGeom>
        </p:spPr>
        <p:txBody>
          <a:bodyPr spcFirstLastPara="1" wrap="square" lIns="91425" tIns="91425" rIns="91425" bIns="91425" anchor="b" anchorCtr="0">
            <a:noAutofit/>
          </a:bodyPr>
          <a:lstStyle>
            <a:lvl1pPr lvl="0">
              <a:spcBef>
                <a:spcPts val="0"/>
              </a:spcBef>
              <a:spcAft>
                <a:spcPts val="0"/>
              </a:spcAft>
              <a:buSzPts val="5200"/>
              <a:buNone/>
              <a:defRPr sz="7200">
                <a:latin typeface="Playfair Display"/>
                <a:ea typeface="Playfair Display"/>
                <a:cs typeface="Playfair Display"/>
                <a:sym typeface="Playfair Display"/>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4285475" y="2757075"/>
            <a:ext cx="2904900" cy="885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a:solidFill>
                  <a:schemeClr val="dk1"/>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txBox="1">
            <a:spLocks noGrp="1"/>
          </p:cNvSpPr>
          <p:nvPr>
            <p:ph type="subTitle" idx="2"/>
          </p:nvPr>
        </p:nvSpPr>
        <p:spPr>
          <a:xfrm>
            <a:off x="4285475" y="1947025"/>
            <a:ext cx="3852000" cy="624000"/>
          </a:xfrm>
          <a:prstGeom prst="rect">
            <a:avLst/>
          </a:prstGeom>
        </p:spPr>
        <p:txBody>
          <a:bodyPr spcFirstLastPara="1" wrap="square" lIns="91425" tIns="91425" rIns="91425" bIns="91425" anchor="ctr" anchorCtr="0">
            <a:noAutofit/>
          </a:bodyPr>
          <a:lstStyle>
            <a:lvl1pPr lvl="0">
              <a:spcBef>
                <a:spcPts val="0"/>
              </a:spcBef>
              <a:spcAft>
                <a:spcPts val="0"/>
              </a:spcAft>
              <a:buSzPts val="1800"/>
              <a:buNone/>
              <a:defRPr sz="3600">
                <a:solidFill>
                  <a:schemeClr val="accent2"/>
                </a:solidFill>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3"/>
        <p:cNvGrpSpPr/>
        <p:nvPr/>
      </p:nvGrpSpPr>
      <p:grpSpPr>
        <a:xfrm>
          <a:off x="0" y="0"/>
          <a:ext cx="0" cy="0"/>
          <a:chOff x="0" y="0"/>
          <a:chExt cx="0" cy="0"/>
        </a:xfrm>
      </p:grpSpPr>
      <p:sp>
        <p:nvSpPr>
          <p:cNvPr id="34" name="Google Shape;34;p9"/>
          <p:cNvSpPr txBox="1">
            <a:spLocks noGrp="1"/>
          </p:cNvSpPr>
          <p:nvPr>
            <p:ph type="title"/>
          </p:nvPr>
        </p:nvSpPr>
        <p:spPr>
          <a:xfrm>
            <a:off x="4572000" y="540000"/>
            <a:ext cx="3852000" cy="1206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600"/>
              <a:buNone/>
              <a:defRPr>
                <a:latin typeface="Montserrat"/>
                <a:ea typeface="Montserrat"/>
                <a:cs typeface="Montserrat"/>
                <a:sym typeface="Montserrat"/>
              </a:defRPr>
            </a:lvl2pPr>
            <a:lvl3pPr lvl="2" rtl="0">
              <a:spcBef>
                <a:spcPts val="0"/>
              </a:spcBef>
              <a:spcAft>
                <a:spcPts val="0"/>
              </a:spcAft>
              <a:buSzPts val="3600"/>
              <a:buNone/>
              <a:defRPr>
                <a:latin typeface="Montserrat"/>
                <a:ea typeface="Montserrat"/>
                <a:cs typeface="Montserrat"/>
                <a:sym typeface="Montserrat"/>
              </a:defRPr>
            </a:lvl3pPr>
            <a:lvl4pPr lvl="3" rtl="0">
              <a:spcBef>
                <a:spcPts val="0"/>
              </a:spcBef>
              <a:spcAft>
                <a:spcPts val="0"/>
              </a:spcAft>
              <a:buSzPts val="3600"/>
              <a:buNone/>
              <a:defRPr>
                <a:latin typeface="Montserrat"/>
                <a:ea typeface="Montserrat"/>
                <a:cs typeface="Montserrat"/>
                <a:sym typeface="Montserrat"/>
              </a:defRPr>
            </a:lvl4pPr>
            <a:lvl5pPr lvl="4" rtl="0">
              <a:spcBef>
                <a:spcPts val="0"/>
              </a:spcBef>
              <a:spcAft>
                <a:spcPts val="0"/>
              </a:spcAft>
              <a:buSzPts val="3600"/>
              <a:buNone/>
              <a:defRPr>
                <a:latin typeface="Montserrat"/>
                <a:ea typeface="Montserrat"/>
                <a:cs typeface="Montserrat"/>
                <a:sym typeface="Montserrat"/>
              </a:defRPr>
            </a:lvl5pPr>
            <a:lvl6pPr lvl="5" rtl="0">
              <a:spcBef>
                <a:spcPts val="0"/>
              </a:spcBef>
              <a:spcAft>
                <a:spcPts val="0"/>
              </a:spcAft>
              <a:buSzPts val="3600"/>
              <a:buNone/>
              <a:defRPr>
                <a:latin typeface="Montserrat"/>
                <a:ea typeface="Montserrat"/>
                <a:cs typeface="Montserrat"/>
                <a:sym typeface="Montserrat"/>
              </a:defRPr>
            </a:lvl6pPr>
            <a:lvl7pPr lvl="6" rtl="0">
              <a:spcBef>
                <a:spcPts val="0"/>
              </a:spcBef>
              <a:spcAft>
                <a:spcPts val="0"/>
              </a:spcAft>
              <a:buSzPts val="3600"/>
              <a:buNone/>
              <a:defRPr>
                <a:latin typeface="Montserrat"/>
                <a:ea typeface="Montserrat"/>
                <a:cs typeface="Montserrat"/>
                <a:sym typeface="Montserrat"/>
              </a:defRPr>
            </a:lvl7pPr>
            <a:lvl8pPr lvl="7" rtl="0">
              <a:spcBef>
                <a:spcPts val="0"/>
              </a:spcBef>
              <a:spcAft>
                <a:spcPts val="0"/>
              </a:spcAft>
              <a:buSzPts val="3600"/>
              <a:buNone/>
              <a:defRPr>
                <a:latin typeface="Montserrat"/>
                <a:ea typeface="Montserrat"/>
                <a:cs typeface="Montserrat"/>
                <a:sym typeface="Montserrat"/>
              </a:defRPr>
            </a:lvl8pPr>
            <a:lvl9pPr lvl="8" rtl="0">
              <a:spcBef>
                <a:spcPts val="0"/>
              </a:spcBef>
              <a:spcAft>
                <a:spcPts val="0"/>
              </a:spcAft>
              <a:buSzPts val="3600"/>
              <a:buNone/>
              <a:defRPr>
                <a:latin typeface="Montserrat"/>
                <a:ea typeface="Montserrat"/>
                <a:cs typeface="Montserrat"/>
                <a:sym typeface="Montserrat"/>
              </a:defRPr>
            </a:lvl9pPr>
          </a:lstStyle>
          <a:p>
            <a:endParaRPr/>
          </a:p>
        </p:txBody>
      </p:sp>
      <p:sp>
        <p:nvSpPr>
          <p:cNvPr id="35" name="Google Shape;35;p9"/>
          <p:cNvSpPr txBox="1">
            <a:spLocks noGrp="1"/>
          </p:cNvSpPr>
          <p:nvPr>
            <p:ph type="subTitle" idx="1"/>
          </p:nvPr>
        </p:nvSpPr>
        <p:spPr>
          <a:xfrm>
            <a:off x="4470250" y="1896675"/>
            <a:ext cx="3953700" cy="27069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2"/>
              </a:buClr>
              <a:buSzPts val="1800"/>
              <a:buChar char="●"/>
              <a:defRPr sz="1600"/>
            </a:lvl1pPr>
            <a:lvl2pPr lvl="1" rtl="0">
              <a:spcBef>
                <a:spcPts val="0"/>
              </a:spcBef>
              <a:spcAft>
                <a:spcPts val="0"/>
              </a:spcAft>
              <a:buSzPts val="1600"/>
              <a:buChar char="○"/>
              <a:defRPr/>
            </a:lvl2pPr>
            <a:lvl3pPr lvl="2" rtl="0">
              <a:spcBef>
                <a:spcPts val="0"/>
              </a:spcBef>
              <a:spcAft>
                <a:spcPts val="0"/>
              </a:spcAft>
              <a:buSzPts val="16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8"/>
        <p:cNvGrpSpPr/>
        <p:nvPr/>
      </p:nvGrpSpPr>
      <p:grpSpPr>
        <a:xfrm>
          <a:off x="0" y="0"/>
          <a:ext cx="0" cy="0"/>
          <a:chOff x="0" y="0"/>
          <a:chExt cx="0" cy="0"/>
        </a:xfrm>
      </p:grpSpPr>
      <p:sp>
        <p:nvSpPr>
          <p:cNvPr id="39" name="Google Shape;39;p11"/>
          <p:cNvSpPr txBox="1">
            <a:spLocks noGrp="1"/>
          </p:cNvSpPr>
          <p:nvPr>
            <p:ph type="title" hasCustomPrompt="1"/>
          </p:nvPr>
        </p:nvSpPr>
        <p:spPr>
          <a:xfrm>
            <a:off x="1628775" y="1885800"/>
            <a:ext cx="5936400" cy="1318200"/>
          </a:xfrm>
          <a:prstGeom prst="rect">
            <a:avLst/>
          </a:prstGeom>
        </p:spPr>
        <p:txBody>
          <a:bodyPr spcFirstLastPara="1" wrap="square" lIns="91425" tIns="91425" rIns="91425" bIns="91425" anchor="ctr" anchorCtr="0">
            <a:noAutofit/>
          </a:bodyPr>
          <a:lstStyle>
            <a:lvl1pPr lvl="0" algn="ctr">
              <a:spcBef>
                <a:spcPts val="0"/>
              </a:spcBef>
              <a:spcAft>
                <a:spcPts val="0"/>
              </a:spcAft>
              <a:buSzPts val="12000"/>
              <a:buNone/>
              <a:defRPr sz="96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0" name="Google Shape;40;p11"/>
          <p:cNvSpPr txBox="1">
            <a:spLocks noGrp="1"/>
          </p:cNvSpPr>
          <p:nvPr>
            <p:ph type="subTitle" idx="1"/>
          </p:nvPr>
        </p:nvSpPr>
        <p:spPr>
          <a:xfrm>
            <a:off x="1628775" y="3203800"/>
            <a:ext cx="5936400" cy="684000"/>
          </a:xfrm>
          <a:prstGeom prst="rect">
            <a:avLst/>
          </a:prstGeom>
        </p:spPr>
        <p:txBody>
          <a:bodyPr spcFirstLastPara="1" wrap="square" lIns="91425" tIns="91425" rIns="91425" bIns="91425" anchor="t" anchorCtr="0">
            <a:noAutofit/>
          </a:bodyPr>
          <a:lstStyle>
            <a:lvl1pPr lvl="0" algn="ctr">
              <a:spcBef>
                <a:spcPts val="0"/>
              </a:spcBef>
              <a:spcAft>
                <a:spcPts val="0"/>
              </a:spcAft>
              <a:buSzPts val="1800"/>
              <a:buNone/>
              <a:defRPr sz="1600"/>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ts">
  <p:cSld name="CUSTOM_1">
    <p:spTree>
      <p:nvGrpSpPr>
        <p:cNvPr id="1" name="Shape 45"/>
        <p:cNvGrpSpPr/>
        <p:nvPr/>
      </p:nvGrpSpPr>
      <p:grpSpPr>
        <a:xfrm>
          <a:off x="0" y="0"/>
          <a:ext cx="0" cy="0"/>
          <a:chOff x="0" y="0"/>
          <a:chExt cx="0" cy="0"/>
        </a:xfrm>
      </p:grpSpPr>
      <p:sp>
        <p:nvSpPr>
          <p:cNvPr id="46" name="Google Shape;46;p14"/>
          <p:cNvSpPr txBox="1">
            <a:spLocks noGrp="1"/>
          </p:cNvSpPr>
          <p:nvPr>
            <p:ph type="title"/>
          </p:nvPr>
        </p:nvSpPr>
        <p:spPr>
          <a:xfrm>
            <a:off x="720000" y="540000"/>
            <a:ext cx="5778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sz="3600"/>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47" name="Google Shape;47;p14"/>
          <p:cNvSpPr txBox="1">
            <a:spLocks noGrp="1"/>
          </p:cNvSpPr>
          <p:nvPr>
            <p:ph type="title" idx="2" hasCustomPrompt="1"/>
          </p:nvPr>
        </p:nvSpPr>
        <p:spPr>
          <a:xfrm>
            <a:off x="720000" y="1922875"/>
            <a:ext cx="736200" cy="572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3600"/>
              <a:buNone/>
              <a:defRPr>
                <a:solidFill>
                  <a:schemeClr val="accen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48" name="Google Shape;48;p14"/>
          <p:cNvSpPr txBox="1">
            <a:spLocks noGrp="1"/>
          </p:cNvSpPr>
          <p:nvPr>
            <p:ph type="subTitle" idx="1"/>
          </p:nvPr>
        </p:nvSpPr>
        <p:spPr>
          <a:xfrm>
            <a:off x="1380000" y="2055775"/>
            <a:ext cx="2379600" cy="456900"/>
          </a:xfrm>
          <a:prstGeom prst="rect">
            <a:avLst/>
          </a:prstGeom>
        </p:spPr>
        <p:txBody>
          <a:bodyPr spcFirstLastPara="1" wrap="square" lIns="91425" tIns="91425" rIns="91425" bIns="91425" anchor="ctr" anchorCtr="0">
            <a:noAutofit/>
          </a:bodyPr>
          <a:lstStyle>
            <a:lvl1pPr lvl="0">
              <a:spcBef>
                <a:spcPts val="0"/>
              </a:spcBef>
              <a:spcAft>
                <a:spcPts val="0"/>
              </a:spcAft>
              <a:buSzPts val="1800"/>
              <a:buNone/>
              <a:defRPr sz="2000">
                <a:latin typeface="Playfair Display SemiBold"/>
                <a:ea typeface="Playfair Display SemiBold"/>
                <a:cs typeface="Playfair Display SemiBold"/>
                <a:sym typeface="Playfair Display SemiBold"/>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14"/>
          <p:cNvSpPr txBox="1">
            <a:spLocks noGrp="1"/>
          </p:cNvSpPr>
          <p:nvPr>
            <p:ph type="subTitle" idx="3"/>
          </p:nvPr>
        </p:nvSpPr>
        <p:spPr>
          <a:xfrm>
            <a:off x="1380000" y="2362650"/>
            <a:ext cx="2733600" cy="838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0" name="Google Shape;50;p14"/>
          <p:cNvSpPr txBox="1">
            <a:spLocks noGrp="1"/>
          </p:cNvSpPr>
          <p:nvPr>
            <p:ph type="title" idx="4" hasCustomPrompt="1"/>
          </p:nvPr>
        </p:nvSpPr>
        <p:spPr>
          <a:xfrm>
            <a:off x="720000" y="3426453"/>
            <a:ext cx="736200" cy="572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3600"/>
              <a:buNone/>
              <a:defRPr>
                <a:solidFill>
                  <a:schemeClr val="accen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51" name="Google Shape;51;p14"/>
          <p:cNvSpPr txBox="1">
            <a:spLocks noGrp="1"/>
          </p:cNvSpPr>
          <p:nvPr>
            <p:ph type="subTitle" idx="5"/>
          </p:nvPr>
        </p:nvSpPr>
        <p:spPr>
          <a:xfrm>
            <a:off x="1380000" y="3521250"/>
            <a:ext cx="2379600" cy="3831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000">
                <a:latin typeface="Playfair Display SemiBold"/>
                <a:ea typeface="Playfair Display SemiBold"/>
                <a:cs typeface="Playfair Display SemiBold"/>
                <a:sym typeface="Playfair Display SemiBold"/>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2" name="Google Shape;52;p14"/>
          <p:cNvSpPr txBox="1">
            <a:spLocks noGrp="1"/>
          </p:cNvSpPr>
          <p:nvPr>
            <p:ph type="subTitle" idx="6"/>
          </p:nvPr>
        </p:nvSpPr>
        <p:spPr>
          <a:xfrm>
            <a:off x="1380000" y="3765000"/>
            <a:ext cx="2733600" cy="838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3" name="Google Shape;53;p14"/>
          <p:cNvSpPr txBox="1">
            <a:spLocks noGrp="1"/>
          </p:cNvSpPr>
          <p:nvPr>
            <p:ph type="title" idx="7" hasCustomPrompt="1"/>
          </p:nvPr>
        </p:nvSpPr>
        <p:spPr>
          <a:xfrm>
            <a:off x="5030400" y="1922875"/>
            <a:ext cx="736200" cy="572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3600"/>
              <a:buNone/>
              <a:defRPr>
                <a:solidFill>
                  <a:schemeClr val="accen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54" name="Google Shape;54;p14"/>
          <p:cNvSpPr txBox="1">
            <a:spLocks noGrp="1"/>
          </p:cNvSpPr>
          <p:nvPr>
            <p:ph type="subTitle" idx="8"/>
          </p:nvPr>
        </p:nvSpPr>
        <p:spPr>
          <a:xfrm>
            <a:off x="5690400" y="2055775"/>
            <a:ext cx="2379600" cy="4569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000">
                <a:latin typeface="Playfair Display SemiBold"/>
                <a:ea typeface="Playfair Display SemiBold"/>
                <a:cs typeface="Playfair Display SemiBold"/>
                <a:sym typeface="Playfair Display SemiBold"/>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5" name="Google Shape;55;p14"/>
          <p:cNvSpPr txBox="1">
            <a:spLocks noGrp="1"/>
          </p:cNvSpPr>
          <p:nvPr>
            <p:ph type="subTitle" idx="9"/>
          </p:nvPr>
        </p:nvSpPr>
        <p:spPr>
          <a:xfrm>
            <a:off x="5690400" y="2362650"/>
            <a:ext cx="2733600" cy="838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6" name="Google Shape;56;p14"/>
          <p:cNvSpPr txBox="1">
            <a:spLocks noGrp="1"/>
          </p:cNvSpPr>
          <p:nvPr>
            <p:ph type="title" idx="13" hasCustomPrompt="1"/>
          </p:nvPr>
        </p:nvSpPr>
        <p:spPr>
          <a:xfrm>
            <a:off x="5030400" y="3426450"/>
            <a:ext cx="736200" cy="572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3600"/>
              <a:buNone/>
              <a:defRPr>
                <a:solidFill>
                  <a:schemeClr val="accen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57" name="Google Shape;57;p14"/>
          <p:cNvSpPr txBox="1">
            <a:spLocks noGrp="1"/>
          </p:cNvSpPr>
          <p:nvPr>
            <p:ph type="subTitle" idx="14"/>
          </p:nvPr>
        </p:nvSpPr>
        <p:spPr>
          <a:xfrm>
            <a:off x="5690400" y="3521250"/>
            <a:ext cx="2379600" cy="3831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000">
                <a:latin typeface="Playfair Display SemiBold"/>
                <a:ea typeface="Playfair Display SemiBold"/>
                <a:cs typeface="Playfair Display SemiBold"/>
                <a:sym typeface="Playfair Display SemiBold"/>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8" name="Google Shape;58;p14"/>
          <p:cNvSpPr txBox="1">
            <a:spLocks noGrp="1"/>
          </p:cNvSpPr>
          <p:nvPr>
            <p:ph type="subTitle" idx="15"/>
          </p:nvPr>
        </p:nvSpPr>
        <p:spPr>
          <a:xfrm>
            <a:off x="5690400" y="3765000"/>
            <a:ext cx="2733600" cy="8385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600"/>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ree columns 1">
  <p:cSld name="CUSTOM_2">
    <p:spTree>
      <p:nvGrpSpPr>
        <p:cNvPr id="1" name="Shape 59"/>
        <p:cNvGrpSpPr/>
        <p:nvPr/>
      </p:nvGrpSpPr>
      <p:grpSpPr>
        <a:xfrm>
          <a:off x="0" y="0"/>
          <a:ext cx="0" cy="0"/>
          <a:chOff x="0" y="0"/>
          <a:chExt cx="0" cy="0"/>
        </a:xfrm>
      </p:grpSpPr>
      <p:sp>
        <p:nvSpPr>
          <p:cNvPr id="60" name="Google Shape;60;p15"/>
          <p:cNvSpPr txBox="1">
            <a:spLocks noGrp="1"/>
          </p:cNvSpPr>
          <p:nvPr>
            <p:ph type="title"/>
          </p:nvPr>
        </p:nvSpPr>
        <p:spPr>
          <a:xfrm>
            <a:off x="720000" y="540000"/>
            <a:ext cx="3852000" cy="14853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sz="3000"/>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61" name="Google Shape;61;p15"/>
          <p:cNvSpPr txBox="1">
            <a:spLocks noGrp="1"/>
          </p:cNvSpPr>
          <p:nvPr>
            <p:ph type="subTitle" idx="1"/>
          </p:nvPr>
        </p:nvSpPr>
        <p:spPr>
          <a:xfrm>
            <a:off x="719998" y="3165539"/>
            <a:ext cx="2407200" cy="456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000">
                <a:latin typeface="Playfair Display"/>
                <a:ea typeface="Playfair Display"/>
                <a:cs typeface="Playfair Display"/>
                <a:sym typeface="Playfair Display"/>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2" name="Google Shape;62;p15"/>
          <p:cNvSpPr txBox="1">
            <a:spLocks noGrp="1"/>
          </p:cNvSpPr>
          <p:nvPr>
            <p:ph type="subTitle" idx="2"/>
          </p:nvPr>
        </p:nvSpPr>
        <p:spPr>
          <a:xfrm>
            <a:off x="720000" y="3648815"/>
            <a:ext cx="2407200" cy="8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3" name="Google Shape;63;p15"/>
          <p:cNvSpPr txBox="1">
            <a:spLocks noGrp="1"/>
          </p:cNvSpPr>
          <p:nvPr>
            <p:ph type="subTitle" idx="3"/>
          </p:nvPr>
        </p:nvSpPr>
        <p:spPr>
          <a:xfrm>
            <a:off x="3368398" y="3165526"/>
            <a:ext cx="2407200" cy="456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000">
                <a:latin typeface="Playfair Display"/>
                <a:ea typeface="Playfair Display"/>
                <a:cs typeface="Playfair Display"/>
                <a:sym typeface="Playfair Display"/>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4" name="Google Shape;64;p15"/>
          <p:cNvSpPr txBox="1">
            <a:spLocks noGrp="1"/>
          </p:cNvSpPr>
          <p:nvPr>
            <p:ph type="subTitle" idx="4"/>
          </p:nvPr>
        </p:nvSpPr>
        <p:spPr>
          <a:xfrm>
            <a:off x="3368400" y="3648815"/>
            <a:ext cx="2407200" cy="8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5" name="Google Shape;65;p15"/>
          <p:cNvSpPr txBox="1">
            <a:spLocks noGrp="1"/>
          </p:cNvSpPr>
          <p:nvPr>
            <p:ph type="subTitle" idx="5"/>
          </p:nvPr>
        </p:nvSpPr>
        <p:spPr>
          <a:xfrm>
            <a:off x="6016798" y="3165526"/>
            <a:ext cx="2407200" cy="456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000">
                <a:latin typeface="Playfair Display"/>
                <a:ea typeface="Playfair Display"/>
                <a:cs typeface="Playfair Display"/>
                <a:sym typeface="Playfair Display"/>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66" name="Google Shape;66;p15"/>
          <p:cNvSpPr txBox="1">
            <a:spLocks noGrp="1"/>
          </p:cNvSpPr>
          <p:nvPr>
            <p:ph type="subTitle" idx="6"/>
          </p:nvPr>
        </p:nvSpPr>
        <p:spPr>
          <a:xfrm>
            <a:off x="6016800" y="3648815"/>
            <a:ext cx="2407200" cy="8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1">
  <p:cSld name="CUSTOM_3">
    <p:spTree>
      <p:nvGrpSpPr>
        <p:cNvPr id="1" name="Shape 75"/>
        <p:cNvGrpSpPr/>
        <p:nvPr/>
      </p:nvGrpSpPr>
      <p:grpSpPr>
        <a:xfrm>
          <a:off x="0" y="0"/>
          <a:ext cx="0" cy="0"/>
          <a:chOff x="0" y="0"/>
          <a:chExt cx="0" cy="0"/>
        </a:xfrm>
      </p:grpSpPr>
      <p:sp>
        <p:nvSpPr>
          <p:cNvPr id="76" name="Google Shape;76;p17"/>
          <p:cNvSpPr txBox="1">
            <a:spLocks noGrp="1"/>
          </p:cNvSpPr>
          <p:nvPr>
            <p:ph type="title"/>
          </p:nvPr>
        </p:nvSpPr>
        <p:spPr>
          <a:xfrm>
            <a:off x="4572000" y="1405350"/>
            <a:ext cx="3852000" cy="11664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600"/>
              <a:buNone/>
              <a:defRPr>
                <a:latin typeface="Montserrat"/>
                <a:ea typeface="Montserrat"/>
                <a:cs typeface="Montserrat"/>
                <a:sym typeface="Montserrat"/>
              </a:defRPr>
            </a:lvl2pPr>
            <a:lvl3pPr lvl="2">
              <a:spcBef>
                <a:spcPts val="0"/>
              </a:spcBef>
              <a:spcAft>
                <a:spcPts val="0"/>
              </a:spcAft>
              <a:buSzPts val="3600"/>
              <a:buNone/>
              <a:defRPr>
                <a:latin typeface="Montserrat"/>
                <a:ea typeface="Montserrat"/>
                <a:cs typeface="Montserrat"/>
                <a:sym typeface="Montserrat"/>
              </a:defRPr>
            </a:lvl3pPr>
            <a:lvl4pPr lvl="3">
              <a:spcBef>
                <a:spcPts val="0"/>
              </a:spcBef>
              <a:spcAft>
                <a:spcPts val="0"/>
              </a:spcAft>
              <a:buSzPts val="3600"/>
              <a:buNone/>
              <a:defRPr>
                <a:latin typeface="Montserrat"/>
                <a:ea typeface="Montserrat"/>
                <a:cs typeface="Montserrat"/>
                <a:sym typeface="Montserrat"/>
              </a:defRPr>
            </a:lvl4pPr>
            <a:lvl5pPr lvl="4">
              <a:spcBef>
                <a:spcPts val="0"/>
              </a:spcBef>
              <a:spcAft>
                <a:spcPts val="0"/>
              </a:spcAft>
              <a:buSzPts val="3600"/>
              <a:buNone/>
              <a:defRPr>
                <a:latin typeface="Montserrat"/>
                <a:ea typeface="Montserrat"/>
                <a:cs typeface="Montserrat"/>
                <a:sym typeface="Montserrat"/>
              </a:defRPr>
            </a:lvl5pPr>
            <a:lvl6pPr lvl="5">
              <a:spcBef>
                <a:spcPts val="0"/>
              </a:spcBef>
              <a:spcAft>
                <a:spcPts val="0"/>
              </a:spcAft>
              <a:buSzPts val="3600"/>
              <a:buNone/>
              <a:defRPr>
                <a:latin typeface="Montserrat"/>
                <a:ea typeface="Montserrat"/>
                <a:cs typeface="Montserrat"/>
                <a:sym typeface="Montserrat"/>
              </a:defRPr>
            </a:lvl6pPr>
            <a:lvl7pPr lvl="6">
              <a:spcBef>
                <a:spcPts val="0"/>
              </a:spcBef>
              <a:spcAft>
                <a:spcPts val="0"/>
              </a:spcAft>
              <a:buSzPts val="3600"/>
              <a:buNone/>
              <a:defRPr>
                <a:latin typeface="Montserrat"/>
                <a:ea typeface="Montserrat"/>
                <a:cs typeface="Montserrat"/>
                <a:sym typeface="Montserrat"/>
              </a:defRPr>
            </a:lvl7pPr>
            <a:lvl8pPr lvl="7">
              <a:spcBef>
                <a:spcPts val="0"/>
              </a:spcBef>
              <a:spcAft>
                <a:spcPts val="0"/>
              </a:spcAft>
              <a:buSzPts val="3600"/>
              <a:buNone/>
              <a:defRPr>
                <a:latin typeface="Montserrat"/>
                <a:ea typeface="Montserrat"/>
                <a:cs typeface="Montserrat"/>
                <a:sym typeface="Montserrat"/>
              </a:defRPr>
            </a:lvl8pPr>
            <a:lvl9pPr lvl="8">
              <a:spcBef>
                <a:spcPts val="0"/>
              </a:spcBef>
              <a:spcAft>
                <a:spcPts val="0"/>
              </a:spcAft>
              <a:buSzPts val="3600"/>
              <a:buNone/>
              <a:defRPr>
                <a:latin typeface="Montserrat"/>
                <a:ea typeface="Montserrat"/>
                <a:cs typeface="Montserrat"/>
                <a:sym typeface="Montserrat"/>
              </a:defRPr>
            </a:lvl9pPr>
          </a:lstStyle>
          <a:p>
            <a:endParaRPr/>
          </a:p>
        </p:txBody>
      </p:sp>
      <p:sp>
        <p:nvSpPr>
          <p:cNvPr id="77" name="Google Shape;77;p17"/>
          <p:cNvSpPr txBox="1">
            <a:spLocks noGrp="1"/>
          </p:cNvSpPr>
          <p:nvPr>
            <p:ph type="subTitle" idx="1"/>
          </p:nvPr>
        </p:nvSpPr>
        <p:spPr>
          <a:xfrm>
            <a:off x="4572000" y="2571750"/>
            <a:ext cx="3852000" cy="1416000"/>
          </a:xfrm>
          <a:prstGeom prst="rect">
            <a:avLst/>
          </a:prstGeom>
        </p:spPr>
        <p:txBody>
          <a:bodyPr spcFirstLastPara="1" wrap="square" lIns="91425" tIns="91425" rIns="91425" bIns="91425" anchor="t" anchorCtr="0">
            <a:noAutofit/>
          </a:bodyPr>
          <a:lstStyle>
            <a:lvl1pPr lvl="0">
              <a:spcBef>
                <a:spcPts val="0"/>
              </a:spcBef>
              <a:spcAft>
                <a:spcPts val="0"/>
              </a:spcAft>
              <a:buSzPts val="1800"/>
              <a:buNone/>
              <a:defRPr sz="1600"/>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2">
  <p:cSld name="CUSTOM_4">
    <p:spTree>
      <p:nvGrpSpPr>
        <p:cNvPr id="1" name="Shape 78"/>
        <p:cNvGrpSpPr/>
        <p:nvPr/>
      </p:nvGrpSpPr>
      <p:grpSpPr>
        <a:xfrm>
          <a:off x="0" y="0"/>
          <a:ext cx="0" cy="0"/>
          <a:chOff x="0" y="0"/>
          <a:chExt cx="0" cy="0"/>
        </a:xfrm>
      </p:grpSpPr>
      <p:sp>
        <p:nvSpPr>
          <p:cNvPr id="79" name="Google Shape;79;p18"/>
          <p:cNvSpPr txBox="1">
            <a:spLocks noGrp="1"/>
          </p:cNvSpPr>
          <p:nvPr>
            <p:ph type="title"/>
          </p:nvPr>
        </p:nvSpPr>
        <p:spPr>
          <a:xfrm>
            <a:off x="720000" y="540000"/>
            <a:ext cx="3852000" cy="1206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sz="3000"/>
            </a:lvl1pPr>
            <a:lvl2pPr lvl="1">
              <a:spcBef>
                <a:spcPts val="0"/>
              </a:spcBef>
              <a:spcAft>
                <a:spcPts val="0"/>
              </a:spcAft>
              <a:buSzPts val="3600"/>
              <a:buNone/>
              <a:defRPr>
                <a:latin typeface="Montserrat"/>
                <a:ea typeface="Montserrat"/>
                <a:cs typeface="Montserrat"/>
                <a:sym typeface="Montserrat"/>
              </a:defRPr>
            </a:lvl2pPr>
            <a:lvl3pPr lvl="2">
              <a:spcBef>
                <a:spcPts val="0"/>
              </a:spcBef>
              <a:spcAft>
                <a:spcPts val="0"/>
              </a:spcAft>
              <a:buSzPts val="3600"/>
              <a:buNone/>
              <a:defRPr>
                <a:latin typeface="Montserrat"/>
                <a:ea typeface="Montserrat"/>
                <a:cs typeface="Montserrat"/>
                <a:sym typeface="Montserrat"/>
              </a:defRPr>
            </a:lvl3pPr>
            <a:lvl4pPr lvl="3">
              <a:spcBef>
                <a:spcPts val="0"/>
              </a:spcBef>
              <a:spcAft>
                <a:spcPts val="0"/>
              </a:spcAft>
              <a:buSzPts val="3600"/>
              <a:buNone/>
              <a:defRPr>
                <a:latin typeface="Montserrat"/>
                <a:ea typeface="Montserrat"/>
                <a:cs typeface="Montserrat"/>
                <a:sym typeface="Montserrat"/>
              </a:defRPr>
            </a:lvl4pPr>
            <a:lvl5pPr lvl="4">
              <a:spcBef>
                <a:spcPts val="0"/>
              </a:spcBef>
              <a:spcAft>
                <a:spcPts val="0"/>
              </a:spcAft>
              <a:buSzPts val="3600"/>
              <a:buNone/>
              <a:defRPr>
                <a:latin typeface="Montserrat"/>
                <a:ea typeface="Montserrat"/>
                <a:cs typeface="Montserrat"/>
                <a:sym typeface="Montserrat"/>
              </a:defRPr>
            </a:lvl5pPr>
            <a:lvl6pPr lvl="5">
              <a:spcBef>
                <a:spcPts val="0"/>
              </a:spcBef>
              <a:spcAft>
                <a:spcPts val="0"/>
              </a:spcAft>
              <a:buSzPts val="3600"/>
              <a:buNone/>
              <a:defRPr>
                <a:latin typeface="Montserrat"/>
                <a:ea typeface="Montserrat"/>
                <a:cs typeface="Montserrat"/>
                <a:sym typeface="Montserrat"/>
              </a:defRPr>
            </a:lvl6pPr>
            <a:lvl7pPr lvl="6">
              <a:spcBef>
                <a:spcPts val="0"/>
              </a:spcBef>
              <a:spcAft>
                <a:spcPts val="0"/>
              </a:spcAft>
              <a:buSzPts val="3600"/>
              <a:buNone/>
              <a:defRPr>
                <a:latin typeface="Montserrat"/>
                <a:ea typeface="Montserrat"/>
                <a:cs typeface="Montserrat"/>
                <a:sym typeface="Montserrat"/>
              </a:defRPr>
            </a:lvl7pPr>
            <a:lvl8pPr lvl="7">
              <a:spcBef>
                <a:spcPts val="0"/>
              </a:spcBef>
              <a:spcAft>
                <a:spcPts val="0"/>
              </a:spcAft>
              <a:buSzPts val="3600"/>
              <a:buNone/>
              <a:defRPr>
                <a:latin typeface="Montserrat"/>
                <a:ea typeface="Montserrat"/>
                <a:cs typeface="Montserrat"/>
                <a:sym typeface="Montserrat"/>
              </a:defRPr>
            </a:lvl8pPr>
            <a:lvl9pPr lvl="8">
              <a:spcBef>
                <a:spcPts val="0"/>
              </a:spcBef>
              <a:spcAft>
                <a:spcPts val="0"/>
              </a:spcAft>
              <a:buSzPts val="3600"/>
              <a:buNone/>
              <a:defRPr>
                <a:latin typeface="Montserrat"/>
                <a:ea typeface="Montserrat"/>
                <a:cs typeface="Montserrat"/>
                <a:sym typeface="Montserrat"/>
              </a:defRPr>
            </a:lvl9pPr>
          </a:lstStyle>
          <a:p>
            <a:endParaRPr/>
          </a:p>
        </p:txBody>
      </p:sp>
      <p:sp>
        <p:nvSpPr>
          <p:cNvPr id="80" name="Google Shape;80;p18"/>
          <p:cNvSpPr txBox="1">
            <a:spLocks noGrp="1"/>
          </p:cNvSpPr>
          <p:nvPr>
            <p:ph type="subTitle" idx="1"/>
          </p:nvPr>
        </p:nvSpPr>
        <p:spPr>
          <a:xfrm>
            <a:off x="720000" y="1896675"/>
            <a:ext cx="3852000" cy="2706900"/>
          </a:xfrm>
          <a:prstGeom prst="rect">
            <a:avLst/>
          </a:prstGeom>
        </p:spPr>
        <p:txBody>
          <a:bodyPr spcFirstLastPara="1" wrap="square" lIns="91425" tIns="91425" rIns="91425" bIns="91425" anchor="t" anchorCtr="0">
            <a:noAutofit/>
          </a:bodyPr>
          <a:lstStyle>
            <a:lvl1pPr lvl="0">
              <a:spcBef>
                <a:spcPts val="0"/>
              </a:spcBef>
              <a:spcAft>
                <a:spcPts val="0"/>
              </a:spcAft>
              <a:buClr>
                <a:schemeClr val="lt2"/>
              </a:buClr>
              <a:buSzPts val="1800"/>
              <a:buChar char="●"/>
              <a:defRPr sz="1600"/>
            </a:lvl1pPr>
            <a:lvl2pPr lvl="1">
              <a:spcBef>
                <a:spcPts val="0"/>
              </a:spcBef>
              <a:spcAft>
                <a:spcPts val="0"/>
              </a:spcAft>
              <a:buSzPts val="1600"/>
              <a:buChar char="○"/>
              <a:defRPr/>
            </a:lvl2pPr>
            <a:lvl3pPr lvl="2">
              <a:spcBef>
                <a:spcPts val="0"/>
              </a:spcBef>
              <a:spcAft>
                <a:spcPts val="0"/>
              </a:spcAft>
              <a:buSzPts val="16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Playfair Display"/>
              <a:buNone/>
              <a:defRPr sz="3000">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3600"/>
              <a:buFont typeface="Playfair Display"/>
              <a:buNone/>
              <a:defRPr sz="3600">
                <a:solidFill>
                  <a:schemeClr val="dk1"/>
                </a:solidFill>
                <a:latin typeface="Playfair Display"/>
                <a:ea typeface="Playfair Display"/>
                <a:cs typeface="Playfair Display"/>
                <a:sym typeface="Playfair Display"/>
              </a:defRPr>
            </a:lvl2pPr>
            <a:lvl3pPr lvl="2">
              <a:spcBef>
                <a:spcPts val="0"/>
              </a:spcBef>
              <a:spcAft>
                <a:spcPts val="0"/>
              </a:spcAft>
              <a:buClr>
                <a:schemeClr val="dk1"/>
              </a:buClr>
              <a:buSzPts val="3600"/>
              <a:buFont typeface="Playfair Display"/>
              <a:buNone/>
              <a:defRPr sz="3600">
                <a:solidFill>
                  <a:schemeClr val="dk1"/>
                </a:solidFill>
                <a:latin typeface="Playfair Display"/>
                <a:ea typeface="Playfair Display"/>
                <a:cs typeface="Playfair Display"/>
                <a:sym typeface="Playfair Display"/>
              </a:defRPr>
            </a:lvl3pPr>
            <a:lvl4pPr lvl="3">
              <a:spcBef>
                <a:spcPts val="0"/>
              </a:spcBef>
              <a:spcAft>
                <a:spcPts val="0"/>
              </a:spcAft>
              <a:buClr>
                <a:schemeClr val="dk1"/>
              </a:buClr>
              <a:buSzPts val="3600"/>
              <a:buFont typeface="Playfair Display"/>
              <a:buNone/>
              <a:defRPr sz="3600">
                <a:solidFill>
                  <a:schemeClr val="dk1"/>
                </a:solidFill>
                <a:latin typeface="Playfair Display"/>
                <a:ea typeface="Playfair Display"/>
                <a:cs typeface="Playfair Display"/>
                <a:sym typeface="Playfair Display"/>
              </a:defRPr>
            </a:lvl4pPr>
            <a:lvl5pPr lvl="4">
              <a:spcBef>
                <a:spcPts val="0"/>
              </a:spcBef>
              <a:spcAft>
                <a:spcPts val="0"/>
              </a:spcAft>
              <a:buClr>
                <a:schemeClr val="dk1"/>
              </a:buClr>
              <a:buSzPts val="3600"/>
              <a:buFont typeface="Playfair Display"/>
              <a:buNone/>
              <a:defRPr sz="3600">
                <a:solidFill>
                  <a:schemeClr val="dk1"/>
                </a:solidFill>
                <a:latin typeface="Playfair Display"/>
                <a:ea typeface="Playfair Display"/>
                <a:cs typeface="Playfair Display"/>
                <a:sym typeface="Playfair Display"/>
              </a:defRPr>
            </a:lvl5pPr>
            <a:lvl6pPr lvl="5">
              <a:spcBef>
                <a:spcPts val="0"/>
              </a:spcBef>
              <a:spcAft>
                <a:spcPts val="0"/>
              </a:spcAft>
              <a:buClr>
                <a:schemeClr val="dk1"/>
              </a:buClr>
              <a:buSzPts val="3600"/>
              <a:buFont typeface="Playfair Display"/>
              <a:buNone/>
              <a:defRPr sz="3600">
                <a:solidFill>
                  <a:schemeClr val="dk1"/>
                </a:solidFill>
                <a:latin typeface="Playfair Display"/>
                <a:ea typeface="Playfair Display"/>
                <a:cs typeface="Playfair Display"/>
                <a:sym typeface="Playfair Display"/>
              </a:defRPr>
            </a:lvl6pPr>
            <a:lvl7pPr lvl="6">
              <a:spcBef>
                <a:spcPts val="0"/>
              </a:spcBef>
              <a:spcAft>
                <a:spcPts val="0"/>
              </a:spcAft>
              <a:buClr>
                <a:schemeClr val="dk1"/>
              </a:buClr>
              <a:buSzPts val="3600"/>
              <a:buFont typeface="Playfair Display"/>
              <a:buNone/>
              <a:defRPr sz="3600">
                <a:solidFill>
                  <a:schemeClr val="dk1"/>
                </a:solidFill>
                <a:latin typeface="Playfair Display"/>
                <a:ea typeface="Playfair Display"/>
                <a:cs typeface="Playfair Display"/>
                <a:sym typeface="Playfair Display"/>
              </a:defRPr>
            </a:lvl7pPr>
            <a:lvl8pPr lvl="7">
              <a:spcBef>
                <a:spcPts val="0"/>
              </a:spcBef>
              <a:spcAft>
                <a:spcPts val="0"/>
              </a:spcAft>
              <a:buClr>
                <a:schemeClr val="dk1"/>
              </a:buClr>
              <a:buSzPts val="3600"/>
              <a:buFont typeface="Playfair Display"/>
              <a:buNone/>
              <a:defRPr sz="3600">
                <a:solidFill>
                  <a:schemeClr val="dk1"/>
                </a:solidFill>
                <a:latin typeface="Playfair Display"/>
                <a:ea typeface="Playfair Display"/>
                <a:cs typeface="Playfair Display"/>
                <a:sym typeface="Playfair Display"/>
              </a:defRPr>
            </a:lvl8pPr>
            <a:lvl9pPr lvl="8">
              <a:spcBef>
                <a:spcPts val="0"/>
              </a:spcBef>
              <a:spcAft>
                <a:spcPts val="0"/>
              </a:spcAft>
              <a:buClr>
                <a:schemeClr val="dk1"/>
              </a:buClr>
              <a:buSzPts val="3600"/>
              <a:buFont typeface="Playfair Display"/>
              <a:buNone/>
              <a:defRPr sz="3600">
                <a:solidFill>
                  <a:schemeClr val="dk1"/>
                </a:solidFill>
                <a:latin typeface="Playfair Display"/>
                <a:ea typeface="Playfair Display"/>
                <a:cs typeface="Playfair Display"/>
                <a:sym typeface="Playfair Display"/>
              </a:defRPr>
            </a:lvl9pPr>
          </a:lstStyle>
          <a:p>
            <a:endParaRPr/>
          </a:p>
        </p:txBody>
      </p:sp>
      <p:sp>
        <p:nvSpPr>
          <p:cNvPr id="7" name="Google Shape;7;p1"/>
          <p:cNvSpPr txBox="1">
            <a:spLocks noGrp="1"/>
          </p:cNvSpPr>
          <p:nvPr>
            <p:ph type="body" idx="1"/>
          </p:nvPr>
        </p:nvSpPr>
        <p:spPr>
          <a:xfrm>
            <a:off x="720000" y="1247450"/>
            <a:ext cx="77040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Montserrat"/>
              <a:buChar char="●"/>
              <a:defRPr sz="1800">
                <a:solidFill>
                  <a:schemeClr val="dk1"/>
                </a:solidFill>
                <a:latin typeface="Montserrat"/>
                <a:ea typeface="Montserrat"/>
                <a:cs typeface="Montserrat"/>
                <a:sym typeface="Montserrat"/>
              </a:defRPr>
            </a:lvl1pPr>
            <a:lvl2pPr marL="914400" lvl="1" indent="-330200">
              <a:lnSpc>
                <a:spcPct val="100000"/>
              </a:lnSpc>
              <a:spcBef>
                <a:spcPts val="0"/>
              </a:spcBef>
              <a:spcAft>
                <a:spcPts val="0"/>
              </a:spcAft>
              <a:buClr>
                <a:schemeClr val="dk1"/>
              </a:buClr>
              <a:buSzPts val="1600"/>
              <a:buFont typeface="Montserrat"/>
              <a:buChar char="○"/>
              <a:defRPr sz="1600">
                <a:solidFill>
                  <a:schemeClr val="dk1"/>
                </a:solidFill>
                <a:latin typeface="Montserrat"/>
                <a:ea typeface="Montserrat"/>
                <a:cs typeface="Montserrat"/>
                <a:sym typeface="Montserrat"/>
              </a:defRPr>
            </a:lvl2pPr>
            <a:lvl3pPr marL="1371600" lvl="2" indent="-330200">
              <a:lnSpc>
                <a:spcPct val="100000"/>
              </a:lnSpc>
              <a:spcBef>
                <a:spcPts val="0"/>
              </a:spcBef>
              <a:spcAft>
                <a:spcPts val="0"/>
              </a:spcAft>
              <a:buClr>
                <a:schemeClr val="dk1"/>
              </a:buClr>
              <a:buSzPts val="1600"/>
              <a:buFont typeface="Montserrat"/>
              <a:buChar char="■"/>
              <a:defRPr sz="1600">
                <a:solidFill>
                  <a:schemeClr val="dk1"/>
                </a:solidFill>
                <a:latin typeface="Montserrat"/>
                <a:ea typeface="Montserrat"/>
                <a:cs typeface="Montserrat"/>
                <a:sym typeface="Montserrat"/>
              </a:defRPr>
            </a:lvl3pPr>
            <a:lvl4pPr marL="1828800" lvl="3"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4pPr>
            <a:lvl5pPr marL="2286000" lvl="4"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5pPr>
            <a:lvl6pPr marL="2743200" lvl="5"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6pPr>
            <a:lvl7pPr marL="3200400" lvl="6"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7pPr>
            <a:lvl8pPr marL="3657600" lvl="7"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8pPr>
            <a:lvl9pPr marL="4114800" lvl="8" indent="-317500">
              <a:lnSpc>
                <a:spcPct val="100000"/>
              </a:lnSpc>
              <a:spcBef>
                <a:spcPts val="0"/>
              </a:spcBef>
              <a:spcAft>
                <a:spcPts val="0"/>
              </a:spcAft>
              <a:buClr>
                <a:schemeClr val="dk1"/>
              </a:buClr>
              <a:buSzPts val="1400"/>
              <a:buFont typeface="Montserrat"/>
              <a:buChar char="■"/>
              <a:defRPr>
                <a:solidFill>
                  <a:schemeClr val="dk1"/>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5" r:id="rId2"/>
    <p:sldLayoutId id="2147483657" r:id="rId3"/>
    <p:sldLayoutId id="2147483660" r:id="rId4"/>
    <p:sldLayoutId id="2147483661" r:id="rId5"/>
    <p:sldLayoutId id="2147483663" r:id="rId6"/>
    <p:sldLayoutId id="2147483664"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54">
          <p15:clr>
            <a:srgbClr val="EA4335"/>
          </p15:clr>
        </p15:guide>
        <p15:guide id="2" pos="5306">
          <p15:clr>
            <a:srgbClr val="EA4335"/>
          </p15:clr>
        </p15:guide>
        <p15:guide id="3" orient="horz" pos="340">
          <p15:clr>
            <a:srgbClr val="EA4335"/>
          </p15:clr>
        </p15:guide>
        <p15:guide id="4" orient="horz" pos="2900">
          <p15:clr>
            <a:srgbClr val="EA4335"/>
          </p15:clr>
        </p15:guide>
        <p15:guide id="5" pos="2880">
          <p15:clr>
            <a:srgbClr val="EA4335"/>
          </p15:clr>
        </p15:guide>
        <p15:guide id="6" orient="horz" pos="162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30"/>
          <p:cNvSpPr/>
          <p:nvPr/>
        </p:nvSpPr>
        <p:spPr>
          <a:xfrm>
            <a:off x="877912" y="1248769"/>
            <a:ext cx="3257158" cy="2638386"/>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0"/>
          <p:cNvSpPr/>
          <p:nvPr/>
        </p:nvSpPr>
        <p:spPr>
          <a:xfrm>
            <a:off x="450774" y="1516660"/>
            <a:ext cx="3442083" cy="2565779"/>
          </a:xfrm>
          <a:prstGeom prst="rect">
            <a:avLst/>
          </a:prstGeom>
          <a:solidFill>
            <a:schemeClr val="lt1"/>
          </a:solidFill>
          <a:ln>
            <a:noFill/>
          </a:ln>
          <a:effectLst>
            <a:outerShdw blurRad="114300" dist="95250" dir="7500000" algn="bl" rotWithShape="0">
              <a:srgbClr val="000000">
                <a:alpha val="2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0"/>
          <p:cNvSpPr/>
          <p:nvPr/>
        </p:nvSpPr>
        <p:spPr>
          <a:xfrm>
            <a:off x="4641339" y="2111334"/>
            <a:ext cx="3852000" cy="3906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0"/>
          <p:cNvSpPr txBox="1">
            <a:spLocks noGrp="1"/>
          </p:cNvSpPr>
          <p:nvPr>
            <p:ph type="ctrTitle"/>
          </p:nvPr>
        </p:nvSpPr>
        <p:spPr>
          <a:xfrm>
            <a:off x="4265153" y="766550"/>
            <a:ext cx="4604372" cy="1224158"/>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400" dirty="0">
                <a:solidFill>
                  <a:schemeClr val="accent2"/>
                </a:solidFill>
                <a:latin typeface="Times New Roman" panose="02020603050405020304" pitchFamily="18" charset="0"/>
                <a:cs typeface="Times New Roman" panose="02020603050405020304" pitchFamily="18" charset="0"/>
              </a:rPr>
              <a:t>Implementation of ISO 45001 in Al-</a:t>
            </a:r>
            <a:r>
              <a:rPr lang="en-US" sz="2400" dirty="0" err="1">
                <a:solidFill>
                  <a:schemeClr val="accent2"/>
                </a:solidFill>
                <a:latin typeface="Times New Roman" panose="02020603050405020304" pitchFamily="18" charset="0"/>
                <a:cs typeface="Times New Roman" panose="02020603050405020304" pitchFamily="18" charset="0"/>
              </a:rPr>
              <a:t>Rajeh</a:t>
            </a:r>
            <a:r>
              <a:rPr lang="en-US" sz="2400" dirty="0">
                <a:solidFill>
                  <a:schemeClr val="accent2"/>
                </a:solidFill>
                <a:latin typeface="Times New Roman" panose="02020603050405020304" pitchFamily="18" charset="0"/>
                <a:cs typeface="Times New Roman" panose="02020603050405020304" pitchFamily="18" charset="0"/>
              </a:rPr>
              <a:t> Factory</a:t>
            </a:r>
            <a:endParaRPr sz="2400" dirty="0">
              <a:solidFill>
                <a:schemeClr val="accent2"/>
              </a:solidFill>
              <a:latin typeface="Times New Roman" panose="02020603050405020304" pitchFamily="18" charset="0"/>
              <a:cs typeface="Times New Roman" panose="02020603050405020304" pitchFamily="18" charset="0"/>
            </a:endParaRPr>
          </a:p>
        </p:txBody>
      </p:sp>
      <p:sp>
        <p:nvSpPr>
          <p:cNvPr id="141" name="Google Shape;141;p30"/>
          <p:cNvSpPr txBox="1">
            <a:spLocks noGrp="1"/>
          </p:cNvSpPr>
          <p:nvPr>
            <p:ph type="subTitle" idx="1"/>
          </p:nvPr>
        </p:nvSpPr>
        <p:spPr>
          <a:xfrm>
            <a:off x="3998871" y="2799550"/>
            <a:ext cx="2904900" cy="885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latin typeface="Times New Roman" panose="02020603050405020304" pitchFamily="18" charset="0"/>
                <a:cs typeface="Times New Roman" panose="02020603050405020304" pitchFamily="18" charset="0"/>
              </a:rPr>
              <a:t>Malak Raie</a:t>
            </a:r>
          </a:p>
          <a:p>
            <a:pPr marL="0" lvl="0" indent="0" algn="ctr" rtl="0">
              <a:spcBef>
                <a:spcPts val="0"/>
              </a:spcBef>
              <a:spcAft>
                <a:spcPts val="0"/>
              </a:spcAft>
              <a:buNone/>
            </a:pPr>
            <a:r>
              <a:rPr lang="en-GB" dirty="0">
                <a:latin typeface="Times New Roman" panose="02020603050405020304" pitchFamily="18" charset="0"/>
                <a:cs typeface="Times New Roman" panose="02020603050405020304" pitchFamily="18" charset="0"/>
              </a:rPr>
              <a:t>Leen Halabi</a:t>
            </a:r>
          </a:p>
          <a:p>
            <a:pPr marL="0" lvl="0" indent="0" algn="ctr" rtl="0">
              <a:spcBef>
                <a:spcPts val="0"/>
              </a:spcBef>
              <a:spcAft>
                <a:spcPts val="0"/>
              </a:spcAft>
              <a:buNone/>
            </a:pPr>
            <a:r>
              <a:rPr lang="en-GB" dirty="0">
                <a:latin typeface="Times New Roman" panose="02020603050405020304" pitchFamily="18" charset="0"/>
                <a:cs typeface="Times New Roman" panose="02020603050405020304" pitchFamily="18" charset="0"/>
              </a:rPr>
              <a:t>Samia Baara</a:t>
            </a:r>
            <a:endParaRPr dirty="0">
              <a:latin typeface="Times New Roman" panose="02020603050405020304" pitchFamily="18" charset="0"/>
              <a:cs typeface="Times New Roman" panose="02020603050405020304" pitchFamily="18" charset="0"/>
            </a:endParaRPr>
          </a:p>
        </p:txBody>
      </p:sp>
      <p:sp>
        <p:nvSpPr>
          <p:cNvPr id="142" name="Google Shape;142;p30"/>
          <p:cNvSpPr txBox="1">
            <a:spLocks noGrp="1"/>
          </p:cNvSpPr>
          <p:nvPr>
            <p:ph type="subTitle" idx="2"/>
          </p:nvPr>
        </p:nvSpPr>
        <p:spPr>
          <a:xfrm>
            <a:off x="5213522" y="1993513"/>
            <a:ext cx="3852000" cy="624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2000" dirty="0">
                <a:solidFill>
                  <a:schemeClr val="lt2"/>
                </a:solidFill>
                <a:latin typeface="Times New Roman" panose="02020603050405020304" pitchFamily="18" charset="0"/>
                <a:cs typeface="Times New Roman" panose="02020603050405020304" pitchFamily="18" charset="0"/>
              </a:rPr>
              <a:t>Graduation project 2</a:t>
            </a:r>
            <a:endParaRPr sz="2000" dirty="0">
              <a:solidFill>
                <a:schemeClr val="lt2"/>
              </a:solidFill>
              <a:latin typeface="Times New Roman" panose="02020603050405020304" pitchFamily="18" charset="0"/>
              <a:cs typeface="Times New Roman" panose="02020603050405020304" pitchFamily="18" charset="0"/>
            </a:endParaRPr>
          </a:p>
        </p:txBody>
      </p:sp>
      <p:cxnSp>
        <p:nvCxnSpPr>
          <p:cNvPr id="143" name="Google Shape;143;p30"/>
          <p:cNvCxnSpPr/>
          <p:nvPr/>
        </p:nvCxnSpPr>
        <p:spPr>
          <a:xfrm rot="10800000">
            <a:off x="4802625" y="2512239"/>
            <a:ext cx="1476300" cy="0"/>
          </a:xfrm>
          <a:prstGeom prst="straightConnector1">
            <a:avLst/>
          </a:prstGeom>
          <a:noFill/>
          <a:ln w="28575" cap="flat" cmpd="sng">
            <a:solidFill>
              <a:schemeClr val="dk1"/>
            </a:solidFill>
            <a:prstDash val="solid"/>
            <a:round/>
            <a:headEnd type="none" w="med" len="med"/>
            <a:tailEnd type="none" w="med" len="med"/>
          </a:ln>
        </p:spPr>
      </p:cxnSp>
      <p:sp>
        <p:nvSpPr>
          <p:cNvPr id="2" name="مربع نص 1"/>
          <p:cNvSpPr txBox="1"/>
          <p:nvPr/>
        </p:nvSpPr>
        <p:spPr>
          <a:xfrm>
            <a:off x="6127844" y="2879678"/>
            <a:ext cx="2681785" cy="646331"/>
          </a:xfrm>
          <a:prstGeom prst="rect">
            <a:avLst/>
          </a:prstGeom>
          <a:noFill/>
        </p:spPr>
        <p:txBody>
          <a:bodyPr wrap="square" rtlCol="0">
            <a:spAutoFit/>
          </a:bodyPr>
          <a:lstStyle/>
          <a:p>
            <a:pPr algn="ctr"/>
            <a:r>
              <a:rPr lang="en-US" sz="1800" dirty="0">
                <a:latin typeface="Times New Roman" panose="02020603050405020304" pitchFamily="18" charset="0"/>
                <a:cs typeface="Times New Roman" panose="02020603050405020304" pitchFamily="18" charset="0"/>
              </a:rPr>
              <a:t>Submitted to :</a:t>
            </a:r>
          </a:p>
          <a:p>
            <a:pPr algn="ctr"/>
            <a:r>
              <a:rPr lang="en-US" sz="1800" dirty="0">
                <a:latin typeface="Times New Roman" panose="02020603050405020304" pitchFamily="18" charset="0"/>
                <a:cs typeface="Times New Roman" panose="02020603050405020304" pitchFamily="18" charset="0"/>
              </a:rPr>
              <a:t> Dr.Tamer Haddad</a:t>
            </a:r>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78" y="1881764"/>
            <a:ext cx="3551762" cy="2351254"/>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97EA53E-5C46-65DC-15BE-D521ACEEE0D8}"/>
              </a:ext>
            </a:extLst>
          </p:cNvPr>
          <p:cNvSpPr>
            <a:spLocks noGrp="1"/>
          </p:cNvSpPr>
          <p:nvPr>
            <p:ph type="title"/>
          </p:nvPr>
        </p:nvSpPr>
        <p:spPr>
          <a:xfrm>
            <a:off x="719999" y="540000"/>
            <a:ext cx="4744885" cy="621826"/>
          </a:xfrm>
        </p:spPr>
        <p:style>
          <a:lnRef idx="2">
            <a:schemeClr val="accent6">
              <a:shade val="50000"/>
            </a:schemeClr>
          </a:lnRef>
          <a:fillRef idx="1">
            <a:schemeClr val="accent6"/>
          </a:fillRef>
          <a:effectRef idx="0">
            <a:schemeClr val="accent6"/>
          </a:effectRef>
          <a:fontRef idx="minor">
            <a:schemeClr val="lt1"/>
          </a:fontRef>
        </p:style>
        <p:txBody>
          <a:bodyPr/>
          <a:lstStyle/>
          <a:p>
            <a:r>
              <a:rPr lang="en-US" dirty="0">
                <a:solidFill>
                  <a:schemeClr val="tx1"/>
                </a:solidFill>
                <a:latin typeface="Times New Roman" panose="02020603050405020304" pitchFamily="18" charset="0"/>
                <a:cs typeface="Times New Roman" panose="02020603050405020304" pitchFamily="18" charset="0"/>
              </a:rPr>
              <a:t>Procedures</a:t>
            </a:r>
            <a:endParaRPr lang="en-US"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 xmlns:a16="http://schemas.microsoft.com/office/drawing/2014/main" id="{B88DD3E6-89FF-F6CF-F34B-556830A4B9B3}"/>
              </a:ext>
            </a:extLst>
          </p:cNvPr>
          <p:cNvSpPr>
            <a:spLocks noGrp="1"/>
          </p:cNvSpPr>
          <p:nvPr>
            <p:ph type="subTitle" idx="1"/>
          </p:nvPr>
        </p:nvSpPr>
        <p:spPr>
          <a:xfrm>
            <a:off x="719999" y="1527586"/>
            <a:ext cx="6917929" cy="2086983"/>
          </a:xfrm>
        </p:spPr>
        <p:txBody>
          <a:bodyPr/>
          <a:lstStyle/>
          <a:p>
            <a:pPr marL="114300" indent="0">
              <a:buNone/>
            </a:pPr>
            <a:r>
              <a:rPr lang="en-US" sz="2000" dirty="0">
                <a:latin typeface="Times New Roman" panose="02020603050405020304" pitchFamily="18" charset="0"/>
                <a:ea typeface="Tahoma" panose="020B0604030504040204" pitchFamily="34" charset="0"/>
                <a:cs typeface="Times New Roman" panose="02020603050405020304" pitchFamily="18" charset="0"/>
              </a:rPr>
              <a:t>Policies and procedures govern how decisions are made and how people work in </a:t>
            </a:r>
            <a:r>
              <a:rPr lang="en-US" sz="2000" dirty="0" smtClean="0">
                <a:latin typeface="Times New Roman" panose="02020603050405020304" pitchFamily="18" charset="0"/>
                <a:ea typeface="Tahoma" panose="020B0604030504040204" pitchFamily="34" charset="0"/>
                <a:cs typeface="Times New Roman" panose="02020603050405020304" pitchFamily="18" charset="0"/>
              </a:rPr>
              <a:t>factory . </a:t>
            </a:r>
            <a:r>
              <a:rPr lang="en-US" sz="2000" dirty="0">
                <a:latin typeface="Times New Roman" panose="02020603050405020304" pitchFamily="18" charset="0"/>
                <a:ea typeface="Tahoma" panose="020B0604030504040204" pitchFamily="34" charset="0"/>
                <a:cs typeface="Times New Roman" panose="02020603050405020304" pitchFamily="18" charset="0"/>
              </a:rPr>
              <a:t>Policies and procedures that are clearly stated promote organizational responsibility and transparency, and they are required to assure occupational safety and health </a:t>
            </a:r>
            <a:r>
              <a:rPr lang="en-US" sz="2000" dirty="0" smtClean="0">
                <a:latin typeface="Times New Roman" panose="02020603050405020304" pitchFamily="18" charset="0"/>
                <a:ea typeface="Tahoma" panose="020B0604030504040204" pitchFamily="34" charset="0"/>
                <a:cs typeface="Times New Roman" panose="02020603050405020304" pitchFamily="18" charset="0"/>
              </a:rPr>
              <a:t>programs</a:t>
            </a:r>
          </a:p>
          <a:p>
            <a:pPr marL="114300" indent="0">
              <a:buNone/>
            </a:pPr>
            <a:endParaRPr lang="en-US" dirty="0"/>
          </a:p>
          <a:p>
            <a:pPr marL="114300" indent="0">
              <a:buNone/>
            </a:pPr>
            <a:endParaRPr lang="en-US" dirty="0"/>
          </a:p>
        </p:txBody>
      </p:sp>
    </p:spTree>
    <p:extLst>
      <p:ext uri="{BB962C8B-B14F-4D97-AF65-F5344CB8AC3E}">
        <p14:creationId xmlns:p14="http://schemas.microsoft.com/office/powerpoint/2010/main" val="1725158668"/>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999" y="540000"/>
            <a:ext cx="6552169" cy="955313"/>
          </a:xfrm>
        </p:spPr>
        <p:txBody>
          <a:bodyPr/>
          <a:lstStyle/>
          <a:p>
            <a:r>
              <a:rPr lang="en-US" sz="2000" dirty="0" smtClean="0">
                <a:latin typeface="Times New Roman" panose="02020603050405020304" pitchFamily="18" charset="0"/>
                <a:cs typeface="Times New Roman" panose="02020603050405020304" pitchFamily="18" charset="0"/>
              </a:rPr>
              <a:t>                    To </a:t>
            </a:r>
            <a:r>
              <a:rPr lang="en-US" sz="2000" dirty="0">
                <a:latin typeface="Times New Roman" panose="02020603050405020304" pitchFamily="18" charset="0"/>
                <a:cs typeface="Times New Roman" panose="02020603050405020304" pitchFamily="18" charset="0"/>
              </a:rPr>
              <a:t>make it easier for all those who interact with it, the processes were written in Arabic. </a:t>
            </a:r>
            <a:r>
              <a:rPr lang="en-US" sz="1600" dirty="0">
                <a:latin typeface="Times New Roman" panose="02020603050405020304" pitchFamily="18" charset="0"/>
                <a:cs typeface="Times New Roman" panose="02020603050405020304" pitchFamily="18" charset="0"/>
              </a:rPr>
              <a:t/>
            </a:r>
            <a:br>
              <a:rPr lang="en-US" sz="1600" dirty="0">
                <a:latin typeface="Times New Roman" panose="02020603050405020304" pitchFamily="18" charset="0"/>
                <a:cs typeface="Times New Roman" panose="02020603050405020304" pitchFamily="18" charset="0"/>
              </a:rPr>
            </a:br>
            <a:r>
              <a:rPr lang="en-US" sz="1600" dirty="0" smtClean="0">
                <a:latin typeface="Times New Roman" panose="02020603050405020304" pitchFamily="18" charset="0"/>
                <a:cs typeface="Times New Roman" panose="02020603050405020304" pitchFamily="18" charset="0"/>
              </a:rPr>
              <a:t/>
            </a:r>
            <a:br>
              <a:rPr lang="en-US" sz="1600" dirty="0" smtClean="0">
                <a:latin typeface="Times New Roman" panose="02020603050405020304" pitchFamily="18" charset="0"/>
                <a:cs typeface="Times New Roman" panose="02020603050405020304" pitchFamily="18" charset="0"/>
              </a:rPr>
            </a:br>
            <a:r>
              <a:rPr lang="en-US" sz="2000" dirty="0" smtClean="0">
                <a:latin typeface="Times New Roman" panose="02020603050405020304" pitchFamily="18" charset="0"/>
                <a:cs typeface="Times New Roman" panose="02020603050405020304" pitchFamily="18" charset="0"/>
              </a:rPr>
              <a:t>Each </a:t>
            </a:r>
            <a:r>
              <a:rPr lang="en-US" sz="2000" dirty="0">
                <a:latin typeface="Times New Roman" panose="02020603050405020304" pitchFamily="18" charset="0"/>
                <a:cs typeface="Times New Roman" panose="02020603050405020304" pitchFamily="18" charset="0"/>
              </a:rPr>
              <a:t>procedure comprised the following items</a:t>
            </a:r>
            <a:r>
              <a:rPr lang="en-US" sz="1600" dirty="0">
                <a:latin typeface="Times New Roman" panose="02020603050405020304" pitchFamily="18" charset="0"/>
                <a:cs typeface="Times New Roman" panose="02020603050405020304" pitchFamily="18" charset="0"/>
              </a:rPr>
              <a:t>:</a:t>
            </a:r>
            <a:r>
              <a:rPr lang="en-US" dirty="0"/>
              <a:t/>
            </a:r>
            <a:br>
              <a:rPr lang="en-US" dirty="0"/>
            </a:br>
            <a:endParaRPr lang="en-US" dirty="0"/>
          </a:p>
        </p:txBody>
      </p:sp>
      <p:sp>
        <p:nvSpPr>
          <p:cNvPr id="3" name="Subtitle 2"/>
          <p:cNvSpPr>
            <a:spLocks noGrp="1"/>
          </p:cNvSpPr>
          <p:nvPr>
            <p:ph type="subTitle" idx="1"/>
          </p:nvPr>
        </p:nvSpPr>
        <p:spPr>
          <a:xfrm>
            <a:off x="719999" y="1896675"/>
            <a:ext cx="6455351" cy="2706900"/>
          </a:xfrm>
        </p:spPr>
        <p:txBody>
          <a:bodyPr/>
          <a:lstStyle/>
          <a:p>
            <a:pPr>
              <a:buAutoNum type="arabicPeriod"/>
            </a:pPr>
            <a:r>
              <a:rPr lang="en-US" sz="2000" dirty="0" smtClean="0">
                <a:latin typeface="Times New Roman" panose="02020603050405020304" pitchFamily="18" charset="0"/>
                <a:cs typeface="Times New Roman" panose="02020603050405020304" pitchFamily="18" charset="0"/>
              </a:rPr>
              <a:t>Goals.</a:t>
            </a:r>
          </a:p>
          <a:p>
            <a:pPr>
              <a:buAutoNum type="arabicPeriod"/>
            </a:pPr>
            <a:r>
              <a:rPr lang="en-US" sz="2000" dirty="0" smtClean="0">
                <a:latin typeface="Times New Roman" panose="02020603050405020304" pitchFamily="18" charset="0"/>
                <a:cs typeface="Times New Roman" panose="02020603050405020304" pitchFamily="18" charset="0"/>
              </a:rPr>
              <a:t>Responsibilities.</a:t>
            </a:r>
          </a:p>
          <a:p>
            <a:pPr>
              <a:buAutoNum type="arabicPeriod"/>
            </a:pPr>
            <a:r>
              <a:rPr lang="en-US" sz="2000" dirty="0" smtClean="0">
                <a:latin typeface="Times New Roman" panose="02020603050405020304" pitchFamily="18" charset="0"/>
                <a:cs typeface="Times New Roman" panose="02020603050405020304" pitchFamily="18" charset="0"/>
              </a:rPr>
              <a:t> Scope.</a:t>
            </a:r>
          </a:p>
          <a:p>
            <a:pPr>
              <a:buAutoNum type="arabicPeriod"/>
            </a:pPr>
            <a:r>
              <a:rPr lang="en-US" sz="2000" dirty="0" smtClean="0">
                <a:latin typeface="Times New Roman" panose="02020603050405020304" pitchFamily="18" charset="0"/>
                <a:cs typeface="Times New Roman" panose="02020603050405020304" pitchFamily="18" charset="0"/>
              </a:rPr>
              <a:t> Operation</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pPr>
              <a:buAutoNum type="arabicPeriod"/>
            </a:pP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Performance indicators</a:t>
            </a:r>
            <a:r>
              <a:rPr lang="en-US" sz="2000" dirty="0" smtClean="0">
                <a:latin typeface="Times New Roman" panose="02020603050405020304" pitchFamily="18" charset="0"/>
                <a:cs typeface="Times New Roman" panose="02020603050405020304" pitchFamily="18" charset="0"/>
              </a:rPr>
              <a:t>.</a:t>
            </a:r>
          </a:p>
          <a:p>
            <a:pPr>
              <a:buAutoNum type="arabicPeriod"/>
            </a:pP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Relevant document and records</a:t>
            </a:r>
          </a:p>
        </p:txBody>
      </p:sp>
      <p:sp>
        <p:nvSpPr>
          <p:cNvPr id="4" name="سهم إلى اليمين 3"/>
          <p:cNvSpPr/>
          <p:nvPr/>
        </p:nvSpPr>
        <p:spPr>
          <a:xfrm>
            <a:off x="1028700" y="685800"/>
            <a:ext cx="764381" cy="178594"/>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7855340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5D2997B-9EE4-C172-F1E3-C44C358CCD8C}"/>
              </a:ext>
            </a:extLst>
          </p:cNvPr>
          <p:cNvSpPr>
            <a:spLocks noGrp="1"/>
          </p:cNvSpPr>
          <p:nvPr>
            <p:ph type="title"/>
          </p:nvPr>
        </p:nvSpPr>
        <p:spPr>
          <a:xfrm>
            <a:off x="719999" y="540000"/>
            <a:ext cx="7660207" cy="517275"/>
          </a:xfrm>
        </p:spPr>
        <p:style>
          <a:lnRef idx="2">
            <a:schemeClr val="accent6">
              <a:shade val="50000"/>
            </a:schemeClr>
          </a:lnRef>
          <a:fillRef idx="1">
            <a:schemeClr val="accent6"/>
          </a:fillRef>
          <a:effectRef idx="0">
            <a:schemeClr val="accent6"/>
          </a:effectRef>
          <a:fontRef idx="minor">
            <a:schemeClr val="lt1"/>
          </a:fontRef>
        </p:style>
        <p:txBody>
          <a:bodyPr/>
          <a:lstStyle/>
          <a:p>
            <a:r>
              <a:rPr lang="en-US" sz="1800" dirty="0">
                <a:latin typeface="Times New Roman" panose="02020603050405020304" pitchFamily="18" charset="0"/>
                <a:cs typeface="Times New Roman" panose="02020603050405020304" pitchFamily="18" charset="0"/>
              </a:rPr>
              <a:t>Procedure for Hazard Identification and Assessment. </a:t>
            </a:r>
          </a:p>
        </p:txBody>
      </p:sp>
      <p:sp>
        <p:nvSpPr>
          <p:cNvPr id="3" name="Subtitle 2">
            <a:extLst>
              <a:ext uri="{FF2B5EF4-FFF2-40B4-BE49-F238E27FC236}">
                <a16:creationId xmlns="" xmlns:a16="http://schemas.microsoft.com/office/drawing/2014/main" id="{E2A08E8D-BEFD-6958-E662-67F0D9724F4C}"/>
              </a:ext>
            </a:extLst>
          </p:cNvPr>
          <p:cNvSpPr>
            <a:spLocks noGrp="1"/>
          </p:cNvSpPr>
          <p:nvPr>
            <p:ph type="subTitle" idx="1"/>
          </p:nvPr>
        </p:nvSpPr>
        <p:spPr>
          <a:xfrm>
            <a:off x="623180" y="1294247"/>
            <a:ext cx="7757026" cy="2083654"/>
          </a:xfrm>
        </p:spPr>
        <p:txBody>
          <a:bodyPr/>
          <a:lstStyle/>
          <a:p>
            <a:pPr marL="114300" indent="0">
              <a:buNone/>
            </a:pPr>
            <a:r>
              <a:rPr lang="en-US" b="1" u="sng" dirty="0" smtClean="0">
                <a:latin typeface="Times New Roman" panose="02020603050405020304" pitchFamily="18" charset="0"/>
                <a:cs typeface="Times New Roman" panose="02020603050405020304" pitchFamily="18" charset="0"/>
              </a:rPr>
              <a:t>Objectives:</a:t>
            </a:r>
          </a:p>
          <a:p>
            <a:pPr marL="114300" indent="0">
              <a:buNone/>
            </a:pPr>
            <a:r>
              <a:rPr lang="en-US" dirty="0" smtClean="0">
                <a:latin typeface="Times New Roman" panose="02020603050405020304" pitchFamily="18" charset="0"/>
                <a:cs typeface="Times New Roman" panose="02020603050405020304" pitchFamily="18" charset="0"/>
              </a:rPr>
              <a:t>Provide </a:t>
            </a:r>
            <a:r>
              <a:rPr lang="en-US" dirty="0">
                <a:latin typeface="Times New Roman" panose="02020603050405020304" pitchFamily="18" charset="0"/>
                <a:cs typeface="Times New Roman" panose="02020603050405020304" pitchFamily="18" charset="0"/>
              </a:rPr>
              <a:t>clear and structured instructions on how to identify, manage and assess risks and opportunities and ways to deal with these </a:t>
            </a:r>
            <a:r>
              <a:rPr lang="en-US" dirty="0" smtClean="0">
                <a:latin typeface="Times New Roman" panose="02020603050405020304" pitchFamily="18" charset="0"/>
                <a:cs typeface="Times New Roman" panose="02020603050405020304" pitchFamily="18" charset="0"/>
              </a:rPr>
              <a:t>risks</a:t>
            </a:r>
          </a:p>
          <a:p>
            <a:pPr marL="114300" indent="0">
              <a:buNone/>
            </a:pPr>
            <a:endParaRPr lang="en-US" dirty="0" smtClean="0">
              <a:latin typeface="Times New Roman" panose="02020603050405020304" pitchFamily="18" charset="0"/>
              <a:cs typeface="Times New Roman" panose="02020603050405020304" pitchFamily="18" charset="0"/>
            </a:endParaRPr>
          </a:p>
          <a:p>
            <a:pPr marL="114300" indent="0">
              <a:buNone/>
            </a:pPr>
            <a:r>
              <a:rPr lang="en-US" b="1" u="sng" dirty="0" smtClean="0">
                <a:latin typeface="Times New Roman" panose="02020603050405020304" pitchFamily="18" charset="0"/>
                <a:cs typeface="Times New Roman" panose="02020603050405020304" pitchFamily="18" charset="0"/>
              </a:rPr>
              <a:t>Scope:</a:t>
            </a:r>
            <a:endParaRPr lang="en-US" b="1" u="sng" dirty="0">
              <a:latin typeface="Times New Roman" panose="02020603050405020304" pitchFamily="18" charset="0"/>
              <a:cs typeface="Times New Roman" panose="02020603050405020304" pitchFamily="18" charset="0"/>
            </a:endParaRPr>
          </a:p>
          <a:p>
            <a:pPr marL="114300" indent="0">
              <a:buNone/>
            </a:pPr>
            <a:r>
              <a:rPr lang="en-US" dirty="0">
                <a:latin typeface="Times New Roman" panose="02020603050405020304" pitchFamily="18" charset="0"/>
                <a:cs typeface="Times New Roman" panose="02020603050405020304" pitchFamily="18" charset="0"/>
              </a:rPr>
              <a:t>This procedure ensures that all relevant risks and opportunities at Al </a:t>
            </a:r>
            <a:r>
              <a:rPr lang="en-US" dirty="0" err="1">
                <a:latin typeface="Times New Roman" panose="02020603050405020304" pitchFamily="18" charset="0"/>
                <a:cs typeface="Times New Roman" panose="02020603050405020304" pitchFamily="18" charset="0"/>
              </a:rPr>
              <a:t>Rajeh</a:t>
            </a:r>
            <a:r>
              <a:rPr lang="en-US" dirty="0">
                <a:latin typeface="Times New Roman" panose="02020603050405020304" pitchFamily="18" charset="0"/>
                <a:cs typeface="Times New Roman" panose="02020603050405020304" pitchFamily="18" charset="0"/>
              </a:rPr>
              <a:t> plant are identified and assessed</a:t>
            </a:r>
            <a:r>
              <a:rPr lang="en-US" dirty="0" smtClean="0">
                <a:latin typeface="Times New Roman" panose="02020603050405020304" pitchFamily="18" charset="0"/>
                <a:cs typeface="Times New Roman" panose="02020603050405020304" pitchFamily="18" charset="0"/>
              </a:rPr>
              <a:t>.</a:t>
            </a:r>
          </a:p>
          <a:p>
            <a:pPr marL="114300" indent="0">
              <a:buNone/>
            </a:pPr>
            <a:r>
              <a:rPr lang="en-US" dirty="0" smtClean="0">
                <a:latin typeface="Times New Roman" panose="02020603050405020304" pitchFamily="18" charset="0"/>
                <a:cs typeface="Times New Roman" panose="02020603050405020304" pitchFamily="18" charset="0"/>
              </a:rPr>
              <a:t>In  </a:t>
            </a:r>
            <a:r>
              <a:rPr lang="en-US" dirty="0">
                <a:latin typeface="Times New Roman" panose="02020603050405020304" pitchFamily="18" charset="0"/>
                <a:cs typeface="Times New Roman" panose="02020603050405020304" pitchFamily="18" charset="0"/>
              </a:rPr>
              <a:t>all operations related to the occupational safety and health system and its control</a:t>
            </a:r>
          </a:p>
        </p:txBody>
      </p:sp>
    </p:spTree>
    <p:extLst>
      <p:ext uri="{BB962C8B-B14F-4D97-AF65-F5344CB8AC3E}">
        <p14:creationId xmlns:p14="http://schemas.microsoft.com/office/powerpoint/2010/main" val="7914397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8CC7CF6-6EB7-4E6A-0239-6DCAE18280C8}"/>
              </a:ext>
            </a:extLst>
          </p:cNvPr>
          <p:cNvSpPr>
            <a:spLocks noGrp="1"/>
          </p:cNvSpPr>
          <p:nvPr>
            <p:ph type="title"/>
          </p:nvPr>
        </p:nvSpPr>
        <p:spPr>
          <a:xfrm>
            <a:off x="719999" y="540000"/>
            <a:ext cx="7531116" cy="531563"/>
          </a:xfrm>
        </p:spPr>
        <p:style>
          <a:lnRef idx="2">
            <a:schemeClr val="accent6">
              <a:shade val="50000"/>
            </a:schemeClr>
          </a:lnRef>
          <a:fillRef idx="1">
            <a:schemeClr val="accent6"/>
          </a:fillRef>
          <a:effectRef idx="0">
            <a:schemeClr val="accent6"/>
          </a:effectRef>
          <a:fontRef idx="minor">
            <a:schemeClr val="lt1"/>
          </a:fontRef>
        </p:style>
        <p:txBody>
          <a:bodyPr/>
          <a:lstStyle/>
          <a:p>
            <a:r>
              <a:rPr lang="en-US" sz="1800" dirty="0">
                <a:latin typeface="Times New Roman" panose="02020603050405020304" pitchFamily="18" charset="0"/>
                <a:cs typeface="Times New Roman" panose="02020603050405020304" pitchFamily="18" charset="0"/>
              </a:rPr>
              <a:t>Procedure for Hazard Identification and Assessment</a:t>
            </a:r>
            <a:endParaRPr lang="en-US" sz="1800" dirty="0"/>
          </a:p>
        </p:txBody>
      </p:sp>
      <p:sp>
        <p:nvSpPr>
          <p:cNvPr id="3" name="Subtitle 2">
            <a:extLst>
              <a:ext uri="{FF2B5EF4-FFF2-40B4-BE49-F238E27FC236}">
                <a16:creationId xmlns="" xmlns:a16="http://schemas.microsoft.com/office/drawing/2014/main" id="{0DF4777E-BA74-A731-08C6-4E5F2CA29842}"/>
              </a:ext>
            </a:extLst>
          </p:cNvPr>
          <p:cNvSpPr>
            <a:spLocks noGrp="1"/>
          </p:cNvSpPr>
          <p:nvPr>
            <p:ph type="subTitle" idx="1"/>
          </p:nvPr>
        </p:nvSpPr>
        <p:spPr>
          <a:xfrm>
            <a:off x="720000" y="1269402"/>
            <a:ext cx="6111106" cy="3151991"/>
          </a:xfrm>
        </p:spPr>
        <p:txBody>
          <a:bodyPr/>
          <a:lstStyle/>
          <a:p>
            <a:endParaRPr lang="en-US" sz="1400" dirty="0">
              <a:latin typeface="Times New Roman" panose="02020603050405020304" pitchFamily="18" charset="0"/>
              <a:cs typeface="Times New Roman" panose="02020603050405020304" pitchFamily="18" charset="0"/>
            </a:endParaRPr>
          </a:p>
          <a:p>
            <a:pPr marL="114300" indent="0">
              <a:buNone/>
            </a:pPr>
            <a:r>
              <a:rPr lang="en-US" sz="1400" dirty="0" smtClean="0">
                <a:latin typeface="Times New Roman" panose="02020603050405020304" pitchFamily="18" charset="0"/>
                <a:cs typeface="Times New Roman" panose="02020603050405020304" pitchFamily="18" charset="0"/>
              </a:rPr>
              <a:t> </a:t>
            </a:r>
            <a:r>
              <a:rPr lang="en-US" b="1" u="sng" dirty="0" smtClean="0">
                <a:latin typeface="Times New Roman" panose="02020603050405020304" pitchFamily="18" charset="0"/>
                <a:cs typeface="Times New Roman" panose="02020603050405020304" pitchFamily="18" charset="0"/>
              </a:rPr>
              <a:t>Responsibilities :</a:t>
            </a:r>
          </a:p>
          <a:p>
            <a:pPr marL="114300" indent="0">
              <a:buNone/>
            </a:pPr>
            <a:endParaRPr lang="en-US" sz="1400" b="1" u="sng" dirty="0" smtClean="0">
              <a:latin typeface="Times New Roman" panose="02020603050405020304" pitchFamily="18" charset="0"/>
              <a:cs typeface="Times New Roman" panose="02020603050405020304" pitchFamily="18" charset="0"/>
            </a:endParaRPr>
          </a:p>
          <a:p>
            <a:r>
              <a:rPr lang="en-US" sz="1400" dirty="0" smtClean="0">
                <a:latin typeface="Times New Roman" panose="02020603050405020304" pitchFamily="18" charset="0"/>
                <a:cs typeface="Times New Roman" panose="02020603050405020304" pitchFamily="18" charset="0"/>
              </a:rPr>
              <a:t> The </a:t>
            </a:r>
            <a:r>
              <a:rPr lang="en-US" sz="1400" dirty="0">
                <a:latin typeface="Times New Roman" panose="02020603050405020304" pitchFamily="18" charset="0"/>
                <a:cs typeface="Times New Roman" panose="02020603050405020304" pitchFamily="18" charset="0"/>
              </a:rPr>
              <a:t>CEO is responsible for approving and following up on the implementation of the procedure in the correct </a:t>
            </a:r>
            <a:r>
              <a:rPr lang="en-US" sz="1400" dirty="0" smtClean="0">
                <a:latin typeface="Times New Roman" panose="02020603050405020304" pitchFamily="18" charset="0"/>
                <a:cs typeface="Times New Roman" panose="02020603050405020304" pitchFamily="18" charset="0"/>
              </a:rPr>
              <a:t>manner.</a:t>
            </a:r>
          </a:p>
          <a:p>
            <a:r>
              <a:rPr lang="en-US" sz="1400" dirty="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The Occupational Safety and Health Officer is responsible for: - Ensure that this procedure is carried out and adhered to by the relevant personnel within the </a:t>
            </a:r>
            <a:r>
              <a:rPr lang="en-US" sz="1400" dirty="0" smtClean="0">
                <a:latin typeface="Times New Roman" panose="02020603050405020304" pitchFamily="18" charset="0"/>
                <a:cs typeface="Times New Roman" panose="02020603050405020304" pitchFamily="18" charset="0"/>
              </a:rPr>
              <a:t>plant and Develop</a:t>
            </a:r>
            <a:r>
              <a:rPr lang="en-US" sz="1400" dirty="0">
                <a:latin typeface="Times New Roman" panose="02020603050405020304" pitchFamily="18" charset="0"/>
                <a:cs typeface="Times New Roman" panose="02020603050405020304" pitchFamily="18" charset="0"/>
              </a:rPr>
              <a:t>, manage and review the register of risks and opportunities and ensure that all business-related risks are identified and managed to the extent </a:t>
            </a:r>
            <a:r>
              <a:rPr lang="en-US" sz="1400" dirty="0" smtClean="0">
                <a:latin typeface="Times New Roman" panose="02020603050405020304" pitchFamily="18" charset="0"/>
                <a:cs typeface="Times New Roman" panose="02020603050405020304" pitchFamily="18" charset="0"/>
              </a:rPr>
              <a:t>possible</a:t>
            </a:r>
          </a:p>
          <a:p>
            <a:r>
              <a:rPr lang="en-US" sz="1400" dirty="0">
                <a:latin typeface="Times New Roman" panose="02020603050405020304" pitchFamily="18" charset="0"/>
                <a:cs typeface="Times New Roman" panose="02020603050405020304" pitchFamily="18" charset="0"/>
              </a:rPr>
              <a:t>Department managers are responsible for identify, review and mitigate, in conjunction with the Occupational Safety and Health Officer, risks and opportunities and give input and Information requiring the development</a:t>
            </a:r>
          </a:p>
        </p:txBody>
      </p:sp>
    </p:spTree>
    <p:extLst>
      <p:ext uri="{BB962C8B-B14F-4D97-AF65-F5344CB8AC3E}">
        <p14:creationId xmlns:p14="http://schemas.microsoft.com/office/powerpoint/2010/main" val="2887871043"/>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999" y="540001"/>
            <a:ext cx="5777619" cy="552250"/>
          </a:xfrm>
        </p:spPr>
        <p:style>
          <a:lnRef idx="2">
            <a:schemeClr val="accent6">
              <a:shade val="50000"/>
            </a:schemeClr>
          </a:lnRef>
          <a:fillRef idx="1">
            <a:schemeClr val="accent6"/>
          </a:fillRef>
          <a:effectRef idx="0">
            <a:schemeClr val="accent6"/>
          </a:effectRef>
          <a:fontRef idx="minor">
            <a:schemeClr val="lt1"/>
          </a:fontRef>
        </p:style>
        <p:txBody>
          <a:bodyPr/>
          <a:lstStyle/>
          <a:p>
            <a:r>
              <a:rPr lang="en-US" sz="1800" dirty="0">
                <a:latin typeface="Times New Roman" panose="02020603050405020304" pitchFamily="18" charset="0"/>
                <a:cs typeface="Times New Roman" panose="02020603050405020304" pitchFamily="18" charset="0"/>
              </a:rPr>
              <a:t>Procedure for Hazard Identification and Assessment</a:t>
            </a:r>
            <a:endParaRPr lang="en-US" sz="1800" dirty="0"/>
          </a:p>
        </p:txBody>
      </p:sp>
      <p:sp>
        <p:nvSpPr>
          <p:cNvPr id="3" name="Subtitle 2"/>
          <p:cNvSpPr>
            <a:spLocks noGrp="1"/>
          </p:cNvSpPr>
          <p:nvPr>
            <p:ph type="subTitle" idx="1"/>
          </p:nvPr>
        </p:nvSpPr>
        <p:spPr>
          <a:xfrm>
            <a:off x="719999" y="1237129"/>
            <a:ext cx="6799595" cy="3366446"/>
          </a:xfrm>
        </p:spPr>
        <p:txBody>
          <a:bodyPr/>
          <a:lstStyle/>
          <a:p>
            <a:pPr marL="114300" indent="0">
              <a:buNone/>
            </a:pPr>
            <a:r>
              <a:rPr lang="en-US" b="1" u="sng" dirty="0" smtClean="0">
                <a:latin typeface="Times New Roman" panose="02020603050405020304" pitchFamily="18" charset="0"/>
                <a:cs typeface="Times New Roman" panose="02020603050405020304" pitchFamily="18" charset="0"/>
              </a:rPr>
              <a:t>Processes :</a:t>
            </a:r>
          </a:p>
          <a:p>
            <a:pPr marL="114300" indent="0">
              <a:buNone/>
            </a:pPr>
            <a:endParaRPr lang="en-US" sz="1400" b="1" u="sng" dirty="0">
              <a:latin typeface="Times New Roman" panose="02020603050405020304" pitchFamily="18" charset="0"/>
              <a:cs typeface="Times New Roman" panose="02020603050405020304" pitchFamily="18" charset="0"/>
            </a:endParaRPr>
          </a:p>
          <a:p>
            <a:pPr marL="114300" indent="0">
              <a:buNone/>
            </a:pPr>
            <a:endParaRPr lang="en-US" sz="1400" dirty="0">
              <a:latin typeface="Times New Roman" panose="02020603050405020304" pitchFamily="18" charset="0"/>
              <a:cs typeface="Times New Roman" panose="02020603050405020304" pitchFamily="18" charset="0"/>
            </a:endParaRPr>
          </a:p>
        </p:txBody>
      </p:sp>
      <p:sp>
        <p:nvSpPr>
          <p:cNvPr id="4" name="Oval 3"/>
          <p:cNvSpPr/>
          <p:nvPr/>
        </p:nvSpPr>
        <p:spPr>
          <a:xfrm>
            <a:off x="531740" y="1753493"/>
            <a:ext cx="2319036" cy="10219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r>
              <a:rPr lang="en-US" dirty="0">
                <a:solidFill>
                  <a:schemeClr val="tx1">
                    <a:lumMod val="75000"/>
                  </a:schemeClr>
                </a:solidFill>
                <a:latin typeface="Times New Roman" panose="02020603050405020304" pitchFamily="18" charset="0"/>
                <a:cs typeface="Times New Roman" panose="02020603050405020304" pitchFamily="18" charset="0"/>
              </a:rPr>
              <a:t>1 - The process of identifying and evaluating </a:t>
            </a:r>
            <a:r>
              <a:rPr lang="en-US" dirty="0" smtClean="0">
                <a:solidFill>
                  <a:schemeClr val="tx1">
                    <a:lumMod val="75000"/>
                  </a:schemeClr>
                </a:solidFill>
                <a:latin typeface="Times New Roman" panose="02020603050405020304" pitchFamily="18" charset="0"/>
                <a:cs typeface="Times New Roman" panose="02020603050405020304" pitchFamily="18" charset="0"/>
              </a:rPr>
              <a:t>risks by </a:t>
            </a:r>
            <a:r>
              <a:rPr lang="en-US" dirty="0">
                <a:solidFill>
                  <a:schemeClr val="tx1">
                    <a:lumMod val="75000"/>
                  </a:schemeClr>
                </a:solidFill>
                <a:latin typeface="Times New Roman" panose="02020603050405020304" pitchFamily="18" charset="0"/>
                <a:cs typeface="Times New Roman" panose="02020603050405020304" pitchFamily="18" charset="0"/>
              </a:rPr>
              <a:t>examination</a:t>
            </a:r>
            <a:r>
              <a:rPr lang="en-US" dirty="0" smtClean="0">
                <a:solidFill>
                  <a:schemeClr val="tx1">
                    <a:lumMod val="75000"/>
                  </a:schemeClr>
                </a:solidFill>
                <a:latin typeface="Times New Roman" panose="02020603050405020304" pitchFamily="18" charset="0"/>
                <a:cs typeface="Times New Roman" panose="02020603050405020304" pitchFamily="18" charset="0"/>
              </a:rPr>
              <a:t> </a:t>
            </a:r>
            <a:endParaRPr lang="en-US" dirty="0">
              <a:solidFill>
                <a:schemeClr val="tx1">
                  <a:lumMod val="75000"/>
                </a:schemeClr>
              </a:solidFill>
              <a:latin typeface="Times New Roman" panose="02020603050405020304" pitchFamily="18" charset="0"/>
              <a:cs typeface="Times New Roman" panose="02020603050405020304" pitchFamily="18" charset="0"/>
            </a:endParaRPr>
          </a:p>
        </p:txBody>
      </p:sp>
      <p:sp>
        <p:nvSpPr>
          <p:cNvPr id="5" name="Oval 4"/>
          <p:cNvSpPr/>
          <p:nvPr/>
        </p:nvSpPr>
        <p:spPr>
          <a:xfrm>
            <a:off x="477951" y="2920352"/>
            <a:ext cx="2119257" cy="1194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r>
              <a:rPr lang="en-US" dirty="0">
                <a:solidFill>
                  <a:schemeClr val="tx1">
                    <a:lumMod val="75000"/>
                  </a:schemeClr>
                </a:solidFill>
                <a:latin typeface="Times New Roman" panose="02020603050405020304" pitchFamily="18" charset="0"/>
                <a:cs typeface="Times New Roman" panose="02020603050405020304" pitchFamily="18" charset="0"/>
              </a:rPr>
              <a:t>2- Risk management</a:t>
            </a:r>
          </a:p>
        </p:txBody>
      </p:sp>
      <p:sp>
        <p:nvSpPr>
          <p:cNvPr id="6" name="Oval 5"/>
          <p:cNvSpPr/>
          <p:nvPr/>
        </p:nvSpPr>
        <p:spPr>
          <a:xfrm>
            <a:off x="3009449" y="1934258"/>
            <a:ext cx="2420471" cy="16832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r>
              <a:rPr lang="en-US" dirty="0">
                <a:solidFill>
                  <a:schemeClr val="tx1">
                    <a:lumMod val="75000"/>
                  </a:schemeClr>
                </a:solidFill>
                <a:latin typeface="Times New Roman" panose="02020603050405020304" pitchFamily="18" charset="0"/>
                <a:cs typeface="Times New Roman" panose="02020603050405020304" pitchFamily="18" charset="0"/>
              </a:rPr>
              <a:t>3-The risks were analyzed in </a:t>
            </a:r>
            <a:r>
              <a:rPr lang="en-US" dirty="0" smtClean="0">
                <a:solidFill>
                  <a:schemeClr val="tx1">
                    <a:lumMod val="75000"/>
                  </a:schemeClr>
                </a:solidFill>
                <a:latin typeface="Times New Roman" panose="02020603050405020304" pitchFamily="18" charset="0"/>
                <a:cs typeface="Times New Roman" panose="02020603050405020304" pitchFamily="18" charset="0"/>
              </a:rPr>
              <a:t>AlRajeh </a:t>
            </a:r>
            <a:r>
              <a:rPr lang="en-US" dirty="0">
                <a:solidFill>
                  <a:schemeClr val="tx1">
                    <a:lumMod val="75000"/>
                  </a:schemeClr>
                </a:solidFill>
                <a:latin typeface="Times New Roman" panose="02020603050405020304" pitchFamily="18" charset="0"/>
                <a:cs typeface="Times New Roman" panose="02020603050405020304" pitchFamily="18" charset="0"/>
              </a:rPr>
              <a:t>factory using the (analysis effects and mode failure</a:t>
            </a:r>
            <a:r>
              <a:rPr lang="en-US" dirty="0" smtClean="0">
                <a:solidFill>
                  <a:schemeClr val="tx1">
                    <a:lumMod val="75000"/>
                  </a:schemeClr>
                </a:solidFill>
                <a:latin typeface="Times New Roman" panose="02020603050405020304" pitchFamily="18" charset="0"/>
                <a:cs typeface="Times New Roman" panose="02020603050405020304" pitchFamily="18" charset="0"/>
              </a:rPr>
              <a:t>)</a:t>
            </a:r>
            <a:endParaRPr lang="en-US" dirty="0">
              <a:solidFill>
                <a:schemeClr val="tx1">
                  <a:lumMod val="75000"/>
                </a:schemeClr>
              </a:solidFill>
              <a:latin typeface="Times New Roman" panose="02020603050405020304" pitchFamily="18" charset="0"/>
              <a:cs typeface="Times New Roman" panose="02020603050405020304" pitchFamily="18" charset="0"/>
            </a:endParaRPr>
          </a:p>
        </p:txBody>
      </p:sp>
      <p:sp>
        <p:nvSpPr>
          <p:cNvPr id="7" name="Oval 6"/>
          <p:cNvSpPr/>
          <p:nvPr/>
        </p:nvSpPr>
        <p:spPr>
          <a:xfrm>
            <a:off x="5992008" y="2011680"/>
            <a:ext cx="2108500" cy="160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r>
              <a:rPr lang="en-US" dirty="0">
                <a:solidFill>
                  <a:schemeClr val="tx1">
                    <a:lumMod val="75000"/>
                  </a:schemeClr>
                </a:solidFill>
                <a:latin typeface="Times New Roman" panose="02020603050405020304" pitchFamily="18" charset="0"/>
                <a:cs typeface="Times New Roman" panose="02020603050405020304" pitchFamily="18" charset="0"/>
              </a:rPr>
              <a:t>4 -Managing Opportunities</a:t>
            </a:r>
          </a:p>
        </p:txBody>
      </p:sp>
    </p:spTree>
    <p:extLst>
      <p:ext uri="{BB962C8B-B14F-4D97-AF65-F5344CB8AC3E}">
        <p14:creationId xmlns:p14="http://schemas.microsoft.com/office/powerpoint/2010/main" val="1948823573"/>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999" y="540000"/>
            <a:ext cx="7843088" cy="574425"/>
          </a:xfrm>
        </p:spPr>
        <p:style>
          <a:lnRef idx="0">
            <a:schemeClr val="accent6"/>
          </a:lnRef>
          <a:fillRef idx="3">
            <a:schemeClr val="accent6"/>
          </a:fillRef>
          <a:effectRef idx="3">
            <a:schemeClr val="accent6"/>
          </a:effectRef>
          <a:fontRef idx="minor">
            <a:schemeClr val="lt1"/>
          </a:fontRef>
        </p:style>
        <p:txBody>
          <a:bodyPr/>
          <a:lstStyle/>
          <a:p>
            <a:r>
              <a:rPr lang="en-US" sz="1800" dirty="0">
                <a:latin typeface="Times New Roman" panose="02020603050405020304" pitchFamily="18" charset="0"/>
                <a:cs typeface="Times New Roman" panose="02020603050405020304" pitchFamily="18" charset="0"/>
              </a:rPr>
              <a:t>Procedure for Consultation and Participation of Workers. </a:t>
            </a:r>
          </a:p>
        </p:txBody>
      </p:sp>
      <p:sp>
        <p:nvSpPr>
          <p:cNvPr id="3" name="Subtitle 2"/>
          <p:cNvSpPr>
            <a:spLocks noGrp="1"/>
          </p:cNvSpPr>
          <p:nvPr>
            <p:ph type="subTitle" idx="1"/>
          </p:nvPr>
        </p:nvSpPr>
        <p:spPr>
          <a:xfrm>
            <a:off x="720000" y="1215615"/>
            <a:ext cx="6853384" cy="2065468"/>
          </a:xfrm>
        </p:spPr>
        <p:txBody>
          <a:bodyPr/>
          <a:lstStyle/>
          <a:p>
            <a:pPr marL="114300" indent="0">
              <a:buNone/>
            </a:pPr>
            <a:r>
              <a:rPr lang="en-US" b="1" u="sng" dirty="0">
                <a:latin typeface="Times New Roman" panose="02020603050405020304" pitchFamily="18" charset="0"/>
                <a:cs typeface="Times New Roman" panose="02020603050405020304" pitchFamily="18" charset="0"/>
              </a:rPr>
              <a:t>O</a:t>
            </a:r>
            <a:r>
              <a:rPr lang="en-US" b="1" u="sng" dirty="0" smtClean="0">
                <a:latin typeface="Times New Roman" panose="02020603050405020304" pitchFamily="18" charset="0"/>
                <a:cs typeface="Times New Roman" panose="02020603050405020304" pitchFamily="18" charset="0"/>
              </a:rPr>
              <a:t>bjectives </a:t>
            </a:r>
            <a:r>
              <a:rPr lang="en-US" b="1" u="sng" dirty="0">
                <a:latin typeface="Times New Roman" panose="02020603050405020304" pitchFamily="18" charset="0"/>
                <a:cs typeface="Times New Roman" panose="02020603050405020304" pitchFamily="18" charset="0"/>
              </a:rPr>
              <a:t>:</a:t>
            </a:r>
            <a:r>
              <a:rPr lang="en-US" sz="1400" b="1" u="sng" dirty="0">
                <a:latin typeface="Times New Roman" panose="02020603050405020304" pitchFamily="18" charset="0"/>
                <a:cs typeface="Times New Roman" panose="02020603050405020304" pitchFamily="18" charset="0"/>
              </a:rPr>
              <a:t> </a:t>
            </a:r>
            <a:endParaRPr lang="en-US" sz="1400" b="1" u="sng" dirty="0" smtClean="0">
              <a:latin typeface="Times New Roman" panose="02020603050405020304" pitchFamily="18" charset="0"/>
              <a:cs typeface="Times New Roman" panose="02020603050405020304" pitchFamily="18" charset="0"/>
            </a:endParaRPr>
          </a:p>
          <a:p>
            <a:pPr marL="114300" indent="0">
              <a:buNone/>
            </a:pPr>
            <a:r>
              <a:rPr lang="en-US" sz="1400" dirty="0" smtClean="0">
                <a:latin typeface="Times New Roman" panose="02020603050405020304" pitchFamily="18" charset="0"/>
                <a:cs typeface="Times New Roman" panose="02020603050405020304" pitchFamily="18" charset="0"/>
              </a:rPr>
              <a:t>Ensuring </a:t>
            </a:r>
            <a:r>
              <a:rPr lang="en-US" sz="1400" dirty="0">
                <a:latin typeface="Times New Roman" panose="02020603050405020304" pitchFamily="18" charset="0"/>
                <a:cs typeface="Times New Roman" panose="02020603050405020304" pitchFamily="18" charset="0"/>
              </a:rPr>
              <a:t>that all employees and workers are qualified and trained in a correct and good manner on all the tasks assigned to them and which have direct relationship to occupational safety and health</a:t>
            </a:r>
            <a:r>
              <a:rPr lang="en-US" sz="1400" dirty="0" smtClean="0">
                <a:latin typeface="Times New Roman" panose="02020603050405020304" pitchFamily="18" charset="0"/>
                <a:cs typeface="Times New Roman" panose="02020603050405020304" pitchFamily="18" charset="0"/>
              </a:rPr>
              <a:t>.</a:t>
            </a:r>
          </a:p>
          <a:p>
            <a:pPr marL="114300" indent="0">
              <a:buNone/>
            </a:pPr>
            <a:endParaRPr lang="en-US" dirty="0"/>
          </a:p>
          <a:p>
            <a:pPr marL="114300" indent="0">
              <a:buNone/>
            </a:pPr>
            <a:r>
              <a:rPr lang="en-US" b="1" u="sng" dirty="0" smtClean="0">
                <a:latin typeface="Times New Roman" panose="02020603050405020304" pitchFamily="18" charset="0"/>
                <a:cs typeface="Times New Roman" panose="02020603050405020304" pitchFamily="18" charset="0"/>
              </a:rPr>
              <a:t>Scope :</a:t>
            </a:r>
          </a:p>
          <a:p>
            <a:pPr marL="114300" indent="0">
              <a:buNone/>
            </a:pPr>
            <a:r>
              <a:rPr lang="en-US" sz="1400" dirty="0" smtClean="0">
                <a:latin typeface="Times New Roman" panose="02020603050405020304" pitchFamily="18" charset="0"/>
                <a:cs typeface="Times New Roman" panose="02020603050405020304" pitchFamily="18" charset="0"/>
              </a:rPr>
              <a:t>This </a:t>
            </a:r>
            <a:r>
              <a:rPr lang="en-US" sz="1400" dirty="0">
                <a:latin typeface="Times New Roman" panose="02020603050405020304" pitchFamily="18" charset="0"/>
                <a:cs typeface="Times New Roman" panose="02020603050405020304" pitchFamily="18" charset="0"/>
              </a:rPr>
              <a:t>procedure includes all employees and workers in the factory whose work affects occupational safety and health. </a:t>
            </a:r>
          </a:p>
          <a:p>
            <a:pPr marL="114300" indent="0">
              <a:buNone/>
            </a:pP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325279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339" y="669092"/>
            <a:ext cx="6212539" cy="531058"/>
          </a:xfrm>
        </p:spPr>
        <p:style>
          <a:lnRef idx="0">
            <a:schemeClr val="accent6"/>
          </a:lnRef>
          <a:fillRef idx="3">
            <a:schemeClr val="accent6"/>
          </a:fillRef>
          <a:effectRef idx="3">
            <a:schemeClr val="accent6"/>
          </a:effectRef>
          <a:fontRef idx="minor">
            <a:schemeClr val="lt1"/>
          </a:fontRef>
        </p:style>
        <p:txBody>
          <a:bodyPr/>
          <a:lstStyle/>
          <a:p>
            <a:r>
              <a:rPr lang="en-US" sz="1800" dirty="0">
                <a:latin typeface="Times New Roman" panose="02020603050405020304" pitchFamily="18" charset="0"/>
                <a:cs typeface="Times New Roman" panose="02020603050405020304" pitchFamily="18" charset="0"/>
              </a:rPr>
              <a:t>Procedure for Consultation and Participation of Workers. </a:t>
            </a:r>
            <a:endParaRPr lang="en-US" sz="1800" dirty="0"/>
          </a:p>
        </p:txBody>
      </p:sp>
      <p:sp>
        <p:nvSpPr>
          <p:cNvPr id="3" name="Subtitle 2"/>
          <p:cNvSpPr>
            <a:spLocks noGrp="1"/>
          </p:cNvSpPr>
          <p:nvPr>
            <p:ph type="subTitle" idx="1"/>
          </p:nvPr>
        </p:nvSpPr>
        <p:spPr>
          <a:xfrm>
            <a:off x="719999" y="1280160"/>
            <a:ext cx="7122325" cy="3323415"/>
          </a:xfrm>
        </p:spPr>
        <p:txBody>
          <a:bodyPr/>
          <a:lstStyle/>
          <a:p>
            <a:pPr marL="114300" indent="0">
              <a:buNone/>
            </a:pPr>
            <a:r>
              <a:rPr lang="en-US" b="1" u="sng" dirty="0">
                <a:latin typeface="Times New Roman" panose="02020603050405020304" pitchFamily="18" charset="0"/>
                <a:cs typeface="Times New Roman" panose="02020603050405020304" pitchFamily="18" charset="0"/>
              </a:rPr>
              <a:t>Responsibilities: </a:t>
            </a:r>
            <a:endParaRPr lang="en-US" b="1" u="sng" dirty="0" smtClean="0">
              <a:latin typeface="Times New Roman" panose="02020603050405020304" pitchFamily="18" charset="0"/>
              <a:cs typeface="Times New Roman" panose="02020603050405020304" pitchFamily="18" charset="0"/>
            </a:endParaRPr>
          </a:p>
          <a:p>
            <a:pPr marL="114300" indent="0">
              <a:buNone/>
            </a:pPr>
            <a:endParaRPr lang="en-US" sz="1400" b="1" u="sng" dirty="0" smtClean="0">
              <a:latin typeface="Times New Roman" panose="02020603050405020304" pitchFamily="18" charset="0"/>
              <a:cs typeface="Times New Roman" panose="02020603050405020304" pitchFamily="18" charset="0"/>
            </a:endParaRPr>
          </a:p>
          <a:p>
            <a:pPr marL="114300" indent="0">
              <a:buNone/>
            </a:pPr>
            <a:r>
              <a:rPr lang="en-US" sz="1400" dirty="0" smtClean="0">
                <a:latin typeface="Times New Roman" panose="02020603050405020304" pitchFamily="18" charset="0"/>
                <a:cs typeface="Times New Roman" panose="02020603050405020304" pitchFamily="18" charset="0"/>
              </a:rPr>
              <a:t>1 </a:t>
            </a:r>
            <a:r>
              <a:rPr lang="en-US" sz="1400" dirty="0">
                <a:latin typeface="Times New Roman" panose="02020603050405020304" pitchFamily="18" charset="0"/>
                <a:cs typeface="Times New Roman" panose="02020603050405020304" pitchFamily="18" charset="0"/>
              </a:rPr>
              <a:t>- The Executive Director is responsible for approving and evaluating operational control procedures</a:t>
            </a:r>
            <a:r>
              <a:rPr lang="en-US" sz="1400" dirty="0" smtClean="0">
                <a:latin typeface="Times New Roman" panose="02020603050405020304" pitchFamily="18" charset="0"/>
                <a:cs typeface="Times New Roman" panose="02020603050405020304" pitchFamily="18" charset="0"/>
              </a:rPr>
              <a:t>.</a:t>
            </a:r>
          </a:p>
          <a:p>
            <a:pPr marL="114300" indent="0">
              <a:buNone/>
            </a:pPr>
            <a:r>
              <a:rPr lang="en-US" sz="1400" dirty="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2 - The Occupational Safety and Health Officer in the factory is responsible for</a:t>
            </a:r>
            <a:r>
              <a:rPr lang="en-US" sz="1400" dirty="0" smtClean="0">
                <a:latin typeface="Times New Roman" panose="02020603050405020304" pitchFamily="18" charset="0"/>
                <a:cs typeface="Times New Roman" panose="02020603050405020304" pitchFamily="18" charset="0"/>
              </a:rPr>
              <a:t>:</a:t>
            </a:r>
          </a:p>
          <a:p>
            <a:pPr marL="114300" indent="0">
              <a:buNone/>
            </a:pPr>
            <a:endParaRPr lang="en-US" sz="1400" dirty="0" smtClean="0">
              <a:latin typeface="Times New Roman" panose="02020603050405020304" pitchFamily="18" charset="0"/>
              <a:cs typeface="Times New Roman" panose="02020603050405020304" pitchFamily="18" charset="0"/>
            </a:endParaRPr>
          </a:p>
          <a:p>
            <a:pPr marL="114300" indent="0">
              <a:buNone/>
            </a:pPr>
            <a:r>
              <a:rPr lang="en-US" sz="1400" dirty="0" smtClean="0">
                <a:latin typeface="Times New Roman" panose="02020603050405020304" pitchFamily="18" charset="0"/>
                <a:cs typeface="Times New Roman" panose="02020603050405020304" pitchFamily="18" charset="0"/>
              </a:rPr>
              <a:t>1- </a:t>
            </a:r>
            <a:r>
              <a:rPr lang="en-US" sz="1400" dirty="0">
                <a:latin typeface="Times New Roman" panose="02020603050405020304" pitchFamily="18" charset="0"/>
                <a:cs typeface="Times New Roman" panose="02020603050405020304" pitchFamily="18" charset="0"/>
              </a:rPr>
              <a:t>Defining operations and activities for the needs of operational control documents and documenting the selected operations</a:t>
            </a:r>
            <a:r>
              <a:rPr lang="en-US" sz="1400" dirty="0" smtClean="0">
                <a:latin typeface="Times New Roman" panose="02020603050405020304" pitchFamily="18" charset="0"/>
                <a:cs typeface="Times New Roman" panose="02020603050405020304" pitchFamily="18" charset="0"/>
              </a:rPr>
              <a:t>.</a:t>
            </a:r>
          </a:p>
          <a:p>
            <a:pPr marL="114300" indent="0">
              <a:buNone/>
            </a:pPr>
            <a:r>
              <a:rPr lang="en-US" sz="1400" dirty="0" smtClean="0">
                <a:latin typeface="Times New Roman" panose="02020603050405020304" pitchFamily="18" charset="0"/>
                <a:cs typeface="Times New Roman" panose="02020603050405020304" pitchFamily="18" charset="0"/>
              </a:rPr>
              <a:t>2-Reviewing </a:t>
            </a:r>
            <a:r>
              <a:rPr lang="en-US" sz="1400" dirty="0">
                <a:latin typeface="Times New Roman" panose="02020603050405020304" pitchFamily="18" charset="0"/>
                <a:cs typeface="Times New Roman" panose="02020603050405020304" pitchFamily="18" charset="0"/>
              </a:rPr>
              <a:t>work instructions and operational control documents on an annual basis and making any necessary adjustments</a:t>
            </a:r>
            <a:r>
              <a:rPr lang="en-US" sz="1400" dirty="0" smtClean="0">
                <a:latin typeface="Times New Roman" panose="02020603050405020304" pitchFamily="18" charset="0"/>
                <a:cs typeface="Times New Roman" panose="02020603050405020304" pitchFamily="18" charset="0"/>
              </a:rPr>
              <a:t>.</a:t>
            </a:r>
          </a:p>
          <a:p>
            <a:pPr marL="114300" indent="0">
              <a:buNone/>
            </a:pPr>
            <a:r>
              <a:rPr lang="en-US" sz="1400" dirty="0" smtClean="0">
                <a:latin typeface="Times New Roman" panose="02020603050405020304" pitchFamily="18" charset="0"/>
                <a:cs typeface="Times New Roman" panose="02020603050405020304" pitchFamily="18" charset="0"/>
              </a:rPr>
              <a:t> 3- </a:t>
            </a:r>
            <a:r>
              <a:rPr lang="en-US" sz="1400" dirty="0">
                <a:latin typeface="Times New Roman" panose="02020603050405020304" pitchFamily="18" charset="0"/>
                <a:cs typeface="Times New Roman" panose="02020603050405020304" pitchFamily="18" charset="0"/>
              </a:rPr>
              <a:t>Ensure that operational control procedures and work instructions are communicated and implemented to workers. </a:t>
            </a:r>
          </a:p>
        </p:txBody>
      </p:sp>
    </p:spTree>
    <p:extLst>
      <p:ext uri="{BB962C8B-B14F-4D97-AF65-F5344CB8AC3E}">
        <p14:creationId xmlns:p14="http://schemas.microsoft.com/office/powerpoint/2010/main" val="2702790419"/>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999" y="540001"/>
            <a:ext cx="7541873" cy="481556"/>
          </a:xfrm>
        </p:spPr>
        <p:style>
          <a:lnRef idx="0">
            <a:schemeClr val="accent6"/>
          </a:lnRef>
          <a:fillRef idx="3">
            <a:schemeClr val="accent6"/>
          </a:fillRef>
          <a:effectRef idx="3">
            <a:schemeClr val="accent6"/>
          </a:effectRef>
          <a:fontRef idx="minor">
            <a:schemeClr val="lt1"/>
          </a:fontRef>
        </p:style>
        <p:txBody>
          <a:bodyPr/>
          <a:lstStyle/>
          <a:p>
            <a:r>
              <a:rPr lang="en-US" sz="1800" dirty="0">
                <a:latin typeface="Times New Roman" panose="02020603050405020304" pitchFamily="18" charset="0"/>
                <a:cs typeface="Times New Roman" panose="02020603050405020304" pitchFamily="18" charset="0"/>
              </a:rPr>
              <a:t>Procedure for Consultation and Participation of Workers. </a:t>
            </a:r>
            <a:endParaRPr lang="en-US" sz="1800" dirty="0"/>
          </a:p>
        </p:txBody>
      </p:sp>
      <p:sp>
        <p:nvSpPr>
          <p:cNvPr id="3" name="Subtitle 2"/>
          <p:cNvSpPr>
            <a:spLocks noGrp="1"/>
          </p:cNvSpPr>
          <p:nvPr>
            <p:ph type="subTitle" idx="1"/>
          </p:nvPr>
        </p:nvSpPr>
        <p:spPr>
          <a:xfrm>
            <a:off x="720000" y="1075766"/>
            <a:ext cx="3852000" cy="1882588"/>
          </a:xfrm>
        </p:spPr>
        <p:txBody>
          <a:bodyPr/>
          <a:lstStyle/>
          <a:p>
            <a:pPr marL="114300" indent="0">
              <a:buNone/>
            </a:pPr>
            <a:r>
              <a:rPr lang="en-US" b="1" u="sng" dirty="0">
                <a:latin typeface="Times New Roman" panose="02020603050405020304" pitchFamily="18" charset="0"/>
                <a:cs typeface="Times New Roman" panose="02020603050405020304" pitchFamily="18" charset="0"/>
              </a:rPr>
              <a:t>P</a:t>
            </a:r>
            <a:r>
              <a:rPr lang="en-US" b="1" u="sng" dirty="0" smtClean="0">
                <a:latin typeface="Times New Roman" panose="02020603050405020304" pitchFamily="18" charset="0"/>
                <a:cs typeface="Times New Roman" panose="02020603050405020304" pitchFamily="18" charset="0"/>
              </a:rPr>
              <a:t>rocesses</a:t>
            </a:r>
            <a:r>
              <a:rPr lang="en-US" b="1" u="sng" dirty="0">
                <a:latin typeface="Times New Roman" panose="02020603050405020304" pitchFamily="18" charset="0"/>
                <a:cs typeface="Times New Roman" panose="02020603050405020304" pitchFamily="18" charset="0"/>
              </a:rPr>
              <a:t>:</a:t>
            </a:r>
            <a:endParaRPr lang="en-US" b="1" u="sng" dirty="0" smtClean="0">
              <a:latin typeface="Times New Roman" panose="02020603050405020304" pitchFamily="18" charset="0"/>
              <a:cs typeface="Times New Roman" panose="02020603050405020304" pitchFamily="18" charset="0"/>
            </a:endParaRPr>
          </a:p>
          <a:p>
            <a:pPr marL="114300" indent="0">
              <a:buNone/>
            </a:pPr>
            <a:r>
              <a:rPr lang="en-US" sz="1400" dirty="0" smtClean="0">
                <a:latin typeface="Times New Roman" panose="02020603050405020304" pitchFamily="18" charset="0"/>
                <a:cs typeface="Times New Roman" panose="02020603050405020304" pitchFamily="18" charset="0"/>
              </a:rPr>
              <a:t>1- Training </a:t>
            </a:r>
            <a:r>
              <a:rPr lang="en-US" sz="1400" dirty="0">
                <a:latin typeface="Times New Roman" panose="02020603050405020304" pitchFamily="18" charset="0"/>
                <a:cs typeface="Times New Roman" panose="02020603050405020304" pitchFamily="18" charset="0"/>
              </a:rPr>
              <a:t>of new </a:t>
            </a:r>
            <a:r>
              <a:rPr lang="en-US" sz="1400" dirty="0" smtClean="0">
                <a:latin typeface="Times New Roman" panose="02020603050405020304" pitchFamily="18" charset="0"/>
                <a:cs typeface="Times New Roman" panose="02020603050405020304" pitchFamily="18" charset="0"/>
              </a:rPr>
              <a:t>employees</a:t>
            </a:r>
            <a:r>
              <a:rPr lang="en-US" sz="1400" dirty="0">
                <a:latin typeface="Times New Roman" panose="02020603050405020304" pitchFamily="18" charset="0"/>
                <a:cs typeface="Times New Roman" panose="02020603050405020304" pitchFamily="18" charset="0"/>
              </a:rPr>
              <a:t> </a:t>
            </a:r>
            <a:endParaRPr lang="en-US" sz="1400" dirty="0" smtClean="0">
              <a:latin typeface="Times New Roman" panose="02020603050405020304" pitchFamily="18" charset="0"/>
              <a:cs typeface="Times New Roman" panose="02020603050405020304" pitchFamily="18" charset="0"/>
            </a:endParaRPr>
          </a:p>
          <a:p>
            <a:pPr marL="114300" indent="0">
              <a:buNone/>
            </a:pPr>
            <a:r>
              <a:rPr lang="en-US" sz="1400" dirty="0">
                <a:latin typeface="Times New Roman" panose="02020603050405020304" pitchFamily="18" charset="0"/>
                <a:cs typeface="Times New Roman" panose="02020603050405020304" pitchFamily="18" charset="0"/>
              </a:rPr>
              <a:t>2- Training of existing </a:t>
            </a:r>
            <a:r>
              <a:rPr lang="en-US" sz="1400" dirty="0" smtClean="0">
                <a:latin typeface="Times New Roman" panose="02020603050405020304" pitchFamily="18" charset="0"/>
                <a:cs typeface="Times New Roman" panose="02020603050405020304" pitchFamily="18" charset="0"/>
              </a:rPr>
              <a:t>staff </a:t>
            </a:r>
          </a:p>
          <a:p>
            <a:pPr marL="114300" indent="0">
              <a:buNone/>
            </a:pPr>
            <a:r>
              <a:rPr lang="en-US" sz="1400" dirty="0" smtClean="0">
                <a:latin typeface="Times New Roman" panose="02020603050405020304" pitchFamily="18" charset="0"/>
                <a:cs typeface="Times New Roman" panose="02020603050405020304" pitchFamily="18" charset="0"/>
              </a:rPr>
              <a:t>3- </a:t>
            </a:r>
            <a:r>
              <a:rPr lang="en-US" sz="1400" dirty="0">
                <a:latin typeface="Times New Roman" panose="02020603050405020304" pitchFamily="18" charset="0"/>
                <a:cs typeface="Times New Roman" panose="02020603050405020304" pitchFamily="18" charset="0"/>
              </a:rPr>
              <a:t>Determining training </a:t>
            </a:r>
            <a:r>
              <a:rPr lang="en-US" sz="1400" dirty="0" smtClean="0">
                <a:latin typeface="Times New Roman" panose="02020603050405020304" pitchFamily="18" charset="0"/>
                <a:cs typeface="Times New Roman" panose="02020603050405020304" pitchFamily="18" charset="0"/>
              </a:rPr>
              <a:t>needs</a:t>
            </a:r>
            <a:endParaRPr lang="en-US" sz="1400" dirty="0">
              <a:latin typeface="Times New Roman" panose="02020603050405020304" pitchFamily="18" charset="0"/>
              <a:cs typeface="Times New Roman" panose="02020603050405020304" pitchFamily="18" charset="0"/>
            </a:endParaRPr>
          </a:p>
          <a:p>
            <a:pPr marL="114300" indent="0">
              <a:buNone/>
            </a:pPr>
            <a:r>
              <a:rPr lang="en-US" sz="1400" dirty="0">
                <a:latin typeface="Times New Roman" panose="02020603050405020304" pitchFamily="18" charset="0"/>
                <a:cs typeface="Times New Roman" panose="02020603050405020304" pitchFamily="18" charset="0"/>
              </a:rPr>
              <a:t>4- Determining the annual training </a:t>
            </a:r>
            <a:r>
              <a:rPr lang="en-US" sz="1400" dirty="0" smtClean="0">
                <a:latin typeface="Times New Roman" panose="02020603050405020304" pitchFamily="18" charset="0"/>
                <a:cs typeface="Times New Roman" panose="02020603050405020304" pitchFamily="18" charset="0"/>
              </a:rPr>
              <a:t>plan</a:t>
            </a:r>
            <a:endParaRPr lang="en-US" sz="1400" dirty="0">
              <a:latin typeface="Times New Roman" panose="02020603050405020304" pitchFamily="18" charset="0"/>
              <a:cs typeface="Times New Roman" panose="02020603050405020304" pitchFamily="18" charset="0"/>
            </a:endParaRPr>
          </a:p>
          <a:p>
            <a:pPr marL="114300" indent="0">
              <a:buNone/>
            </a:pPr>
            <a:r>
              <a:rPr lang="en-US" sz="1400" dirty="0">
                <a:latin typeface="Times New Roman" panose="02020603050405020304" pitchFamily="18" charset="0"/>
                <a:ea typeface="Tahoma" panose="020B0604030504040204" pitchFamily="34" charset="0"/>
                <a:cs typeface="Times New Roman" panose="02020603050405020304" pitchFamily="18" charset="0"/>
              </a:rPr>
              <a:t>5- Accreditation of training </a:t>
            </a:r>
            <a:r>
              <a:rPr lang="en-US" sz="1400" dirty="0" smtClean="0">
                <a:latin typeface="Times New Roman" panose="02020603050405020304" pitchFamily="18" charset="0"/>
                <a:ea typeface="Tahoma" panose="020B0604030504040204" pitchFamily="34" charset="0"/>
                <a:cs typeface="Times New Roman" panose="02020603050405020304" pitchFamily="18" charset="0"/>
              </a:rPr>
              <a:t>bodies</a:t>
            </a:r>
          </a:p>
          <a:p>
            <a:pPr marL="114300" indent="0">
              <a:buNone/>
            </a:pPr>
            <a:r>
              <a:rPr lang="en-US" sz="1400" dirty="0">
                <a:latin typeface="Times New Roman" panose="02020603050405020304" pitchFamily="18" charset="0"/>
                <a:cs typeface="Times New Roman" panose="02020603050405020304" pitchFamily="18" charset="0"/>
              </a:rPr>
              <a:t>6- Implementation of training </a:t>
            </a:r>
            <a:r>
              <a:rPr lang="en-US" sz="1400" dirty="0" smtClean="0">
                <a:latin typeface="Times New Roman" panose="02020603050405020304" pitchFamily="18" charset="0"/>
                <a:cs typeface="Times New Roman" panose="02020603050405020304" pitchFamily="18" charset="0"/>
              </a:rPr>
              <a:t>programs</a:t>
            </a:r>
            <a:endParaRPr lang="en-US" sz="1400" dirty="0">
              <a:latin typeface="Times New Roman" panose="02020603050405020304" pitchFamily="18" charset="0"/>
              <a:ea typeface="Tahoma" panose="020B0604030504040204" pitchFamily="34"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839096" y="2958354"/>
            <a:ext cx="6088829" cy="1861073"/>
          </a:xfrm>
          <a:prstGeom prst="rect">
            <a:avLst/>
          </a:prstGeom>
        </p:spPr>
      </p:pic>
    </p:spTree>
    <p:extLst>
      <p:ext uri="{BB962C8B-B14F-4D97-AF65-F5344CB8AC3E}">
        <p14:creationId xmlns:p14="http://schemas.microsoft.com/office/powerpoint/2010/main" val="1747947248"/>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C67E4C7-1E79-1DC5-4E88-9BDCFBD9C168}"/>
              </a:ext>
            </a:extLst>
          </p:cNvPr>
          <p:cNvSpPr>
            <a:spLocks noGrp="1"/>
          </p:cNvSpPr>
          <p:nvPr>
            <p:ph type="title"/>
          </p:nvPr>
        </p:nvSpPr>
        <p:spPr>
          <a:xfrm>
            <a:off x="5502653" y="1712109"/>
            <a:ext cx="3463871" cy="408189"/>
          </a:xfrm>
        </p:spPr>
        <p:style>
          <a:lnRef idx="2">
            <a:schemeClr val="accent6"/>
          </a:lnRef>
          <a:fillRef idx="1">
            <a:schemeClr val="lt1"/>
          </a:fillRef>
          <a:effectRef idx="0">
            <a:schemeClr val="accent6"/>
          </a:effectRef>
          <a:fontRef idx="minor">
            <a:schemeClr val="dk1"/>
          </a:fontRef>
        </p:style>
        <p:txBody>
          <a:bodyPr/>
          <a:lstStyle/>
          <a:p>
            <a:pPr algn="ctr"/>
            <a:r>
              <a:rPr lang="ar-SA" sz="1800" b="1" dirty="0">
                <a:effectLst/>
                <a:latin typeface="Calibri" panose="020F0502020204030204" pitchFamily="34" charset="0"/>
                <a:ea typeface="Calibri" panose="020F0502020204030204" pitchFamily="34" charset="0"/>
                <a:cs typeface="Times New Roman" panose="02020603050405020304" pitchFamily="18" charset="0"/>
              </a:rPr>
              <a:t>قياس الضوضاء داخل المصنع</a:t>
            </a:r>
            <a:r>
              <a:rPr lang="en-US" sz="1800" dirty="0">
                <a:effectLst/>
                <a:latin typeface="Calibri" panose="020F0502020204030204" pitchFamily="34" charset="0"/>
                <a:ea typeface="Calibri" panose="020F0502020204030204" pitchFamily="34" charset="0"/>
                <a:cs typeface="Arial" panose="020B0604020202020204" pitchFamily="34" charset="0"/>
              </a:rPr>
              <a:t/>
            </a:r>
            <a:br>
              <a:rPr lang="en-US" sz="1800" dirty="0">
                <a:effectLst/>
                <a:latin typeface="Calibri" panose="020F0502020204030204" pitchFamily="34" charset="0"/>
                <a:ea typeface="Calibri" panose="020F0502020204030204" pitchFamily="34" charset="0"/>
                <a:cs typeface="Arial" panose="020B0604020202020204" pitchFamily="34" charset="0"/>
              </a:rPr>
            </a:br>
            <a:endParaRPr lang="en-US" dirty="0"/>
          </a:p>
        </p:txBody>
      </p:sp>
      <p:pic>
        <p:nvPicPr>
          <p:cNvPr id="6" name="Picture 5">
            <a:extLst>
              <a:ext uri="{FF2B5EF4-FFF2-40B4-BE49-F238E27FC236}">
                <a16:creationId xmlns="" xmlns:a16="http://schemas.microsoft.com/office/drawing/2014/main" id="{FB48DA29-5F9B-CC25-B130-0F9A70B22D2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0"/>
            <a:ext cx="5416659" cy="5143500"/>
          </a:xfrm>
          <a:prstGeom prst="rect">
            <a:avLst/>
          </a:prstGeom>
          <a:noFill/>
          <a:ln>
            <a:noFill/>
          </a:ln>
        </p:spPr>
      </p:pic>
      <p:sp>
        <p:nvSpPr>
          <p:cNvPr id="9" name="TextBox 8">
            <a:extLst>
              <a:ext uri="{FF2B5EF4-FFF2-40B4-BE49-F238E27FC236}">
                <a16:creationId xmlns="" xmlns:a16="http://schemas.microsoft.com/office/drawing/2014/main" id="{08DA640A-53C7-00F6-2C5E-DD92BA76A6E1}"/>
              </a:ext>
            </a:extLst>
          </p:cNvPr>
          <p:cNvSpPr txBox="1"/>
          <p:nvPr/>
        </p:nvSpPr>
        <p:spPr>
          <a:xfrm>
            <a:off x="5852119" y="2273923"/>
            <a:ext cx="2594457" cy="369332"/>
          </a:xfrm>
          <a:prstGeom prst="rect">
            <a:avLst/>
          </a:prstGeom>
          <a:noFill/>
        </p:spPr>
        <p:txBody>
          <a:bodyPr wrap="square">
            <a:spAutoFit/>
          </a:bodyPr>
          <a:lstStyle/>
          <a:p>
            <a:pPr algn="ctr"/>
            <a:r>
              <a:rPr lang="en-US" sz="1800" dirty="0">
                <a:solidFill>
                  <a:schemeClr val="tx2">
                    <a:lumMod val="75000"/>
                  </a:schemeClr>
                </a:solidFill>
                <a:effectLst/>
                <a:latin typeface="Times New Roman" panose="02020603050405020304" pitchFamily="18" charset="0"/>
                <a:ea typeface="Calibri" panose="020F0502020204030204" pitchFamily="34" charset="0"/>
              </a:rPr>
              <a:t>Sound level meter</a:t>
            </a:r>
            <a:endParaRPr lang="en-US" sz="1800" dirty="0">
              <a:solidFill>
                <a:schemeClr val="tx2">
                  <a:lumMod val="75000"/>
                </a:schemeClr>
              </a:solidFill>
            </a:endParaRPr>
          </a:p>
        </p:txBody>
      </p:sp>
    </p:spTree>
    <p:extLst>
      <p:ext uri="{BB962C8B-B14F-4D97-AF65-F5344CB8AC3E}">
        <p14:creationId xmlns:p14="http://schemas.microsoft.com/office/powerpoint/2010/main" val="314841834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022F2F5-0A58-1DAE-3206-7E14E07DD185}"/>
              </a:ext>
            </a:extLst>
          </p:cNvPr>
          <p:cNvSpPr>
            <a:spLocks noGrp="1"/>
          </p:cNvSpPr>
          <p:nvPr>
            <p:ph type="title"/>
          </p:nvPr>
        </p:nvSpPr>
        <p:spPr>
          <a:xfrm>
            <a:off x="390996" y="474029"/>
            <a:ext cx="8311303" cy="785396"/>
          </a:xfrm>
        </p:spPr>
        <p:txBody>
          <a:bodyPr/>
          <a:lstStyle/>
          <a:p>
            <a:pPr algn="r"/>
            <a:r>
              <a:rPr lang="en-US" sz="1800" dirty="0">
                <a:solidFill>
                  <a:srgbClr val="FFFFFF"/>
                </a:solidFill>
                <a:effectLst/>
                <a:latin typeface="Calibri" panose="020F0502020204030204" pitchFamily="34" charset="0"/>
                <a:ea typeface="Calibri" panose="020F0502020204030204" pitchFamily="34" charset="0"/>
                <a:cs typeface="Arial" panose="020B0604020202020204" pitchFamily="34" charset="0"/>
              </a:rPr>
              <a:t>“</a:t>
            </a:r>
            <a:r>
              <a:rPr lang="ar-SA" sz="1800" dirty="0">
                <a:effectLst/>
                <a:latin typeface="Calibri" panose="020F0502020204030204" pitchFamily="34" charset="0"/>
                <a:ea typeface="Calibri" panose="020F0502020204030204" pitchFamily="34" charset="0"/>
                <a:cs typeface="Arial" panose="020B0604020202020204" pitchFamily="34" charset="0"/>
              </a:rPr>
              <a:t>الضوضاء: هي الأصوات المتنافرة غير المرغوب فيها الناجمة عن مصادر داخلية أو خارجية وتؤثر بشكل أو بآخر على الصحة العامة ونوعية الحياة اليومية للإنسان.</a:t>
            </a:r>
            <a:r>
              <a:rPr lang="en-US" sz="1800" dirty="0">
                <a:effectLst/>
                <a:latin typeface="Calibri" panose="020F0502020204030204" pitchFamily="34" charset="0"/>
                <a:ea typeface="Calibri" panose="020F0502020204030204" pitchFamily="34" charset="0"/>
                <a:cs typeface="Arial" panose="020B0604020202020204" pitchFamily="34" charset="0"/>
              </a:rPr>
              <a:t/>
            </a:r>
            <a:br>
              <a:rPr lang="en-US" sz="1800" dirty="0">
                <a:effectLst/>
                <a:latin typeface="Calibri" panose="020F0502020204030204" pitchFamily="34" charset="0"/>
                <a:ea typeface="Calibri" panose="020F0502020204030204" pitchFamily="34" charset="0"/>
                <a:cs typeface="Arial" panose="020B0604020202020204" pitchFamily="34" charset="0"/>
              </a:rPr>
            </a:br>
            <a:endParaRPr lang="en-US" dirty="0"/>
          </a:p>
        </p:txBody>
      </p:sp>
      <p:sp>
        <p:nvSpPr>
          <p:cNvPr id="9" name="TextBox 8">
            <a:extLst>
              <a:ext uri="{FF2B5EF4-FFF2-40B4-BE49-F238E27FC236}">
                <a16:creationId xmlns="" xmlns:a16="http://schemas.microsoft.com/office/drawing/2014/main" id="{3DD02E40-971F-B3CE-6117-72B894053C7C}"/>
              </a:ext>
            </a:extLst>
          </p:cNvPr>
          <p:cNvSpPr txBox="1"/>
          <p:nvPr/>
        </p:nvSpPr>
        <p:spPr>
          <a:xfrm>
            <a:off x="325464" y="1259425"/>
            <a:ext cx="8493072" cy="923330"/>
          </a:xfrm>
          <a:prstGeom prst="rect">
            <a:avLst/>
          </a:prstGeom>
          <a:noFill/>
        </p:spPr>
        <p:txBody>
          <a:bodyPr wrap="square">
            <a:spAutoFit/>
          </a:bodyPr>
          <a:lstStyle/>
          <a:p>
            <a:pPr algn="r"/>
            <a:r>
              <a:rPr lang="ar-SA" sz="1800" dirty="0">
                <a:solidFill>
                  <a:schemeClr val="bg1">
                    <a:lumMod val="10000"/>
                  </a:schemeClr>
                </a:solidFill>
                <a:effectLst/>
                <a:latin typeface="+mn-lt"/>
                <a:ea typeface="Calibri" panose="020F0502020204030204" pitchFamily="34" charset="0"/>
                <a:cs typeface="Arial" panose="020B0604020202020204" pitchFamily="34" charset="0"/>
              </a:rPr>
              <a:t>الديسبل : هي وحدة قياس شدة الضوضاء التي تتعرض لها الأذن البشرية، وتحسب بالفرق اللوغاريتمي بين ضغط الصوت المراد قياس شدته وضغط أقل </a:t>
            </a:r>
            <a:r>
              <a:rPr lang="ar-SA" sz="1800" dirty="0" smtClean="0">
                <a:solidFill>
                  <a:schemeClr val="bg1">
                    <a:lumMod val="10000"/>
                  </a:schemeClr>
                </a:solidFill>
                <a:effectLst/>
                <a:latin typeface="+mn-lt"/>
                <a:ea typeface="Calibri" panose="020F0502020204030204" pitchFamily="34" charset="0"/>
                <a:cs typeface="Arial" panose="020B0604020202020204" pitchFamily="34" charset="0"/>
              </a:rPr>
              <a:t>صوت يمكن </a:t>
            </a:r>
            <a:r>
              <a:rPr lang="ar-SA" sz="1800" dirty="0">
                <a:solidFill>
                  <a:schemeClr val="bg1">
                    <a:lumMod val="10000"/>
                  </a:schemeClr>
                </a:solidFill>
                <a:effectLst/>
                <a:latin typeface="+mn-lt"/>
                <a:ea typeface="Calibri" panose="020F0502020204030204" pitchFamily="34" charset="0"/>
                <a:cs typeface="Arial" panose="020B0604020202020204" pitchFamily="34" charset="0"/>
              </a:rPr>
              <a:t>للأذن البشرية أن تسمعه وهو (20) ميكروباسكال، وذلك كما يحددها جهاز القياس المطابق للمواصفات القياسية الدولية</a:t>
            </a:r>
            <a:r>
              <a:rPr lang="en-US" sz="1800" dirty="0">
                <a:solidFill>
                  <a:schemeClr val="bg1">
                    <a:lumMod val="10000"/>
                  </a:schemeClr>
                </a:solidFill>
                <a:effectLst/>
                <a:latin typeface="+mn-lt"/>
                <a:ea typeface="Calibri" panose="020F0502020204030204" pitchFamily="34" charset="0"/>
                <a:cs typeface="Arial" panose="020B0604020202020204" pitchFamily="34" charset="0"/>
              </a:rPr>
              <a:t>  </a:t>
            </a:r>
            <a:endParaRPr lang="en-US" sz="1800" dirty="0">
              <a:solidFill>
                <a:schemeClr val="bg1">
                  <a:lumMod val="10000"/>
                </a:schemeClr>
              </a:solidFill>
              <a:latin typeface="+mn-lt"/>
            </a:endParaRPr>
          </a:p>
        </p:txBody>
      </p:sp>
      <p:pic>
        <p:nvPicPr>
          <p:cNvPr id="1026" name="Picture 2" descr="ﺍﺜﺭ ﺍﻝﻀﻭﻀﺎﺀ ﻋﻠﻰ ﺼﺤﺔ ﺍﻝﻌﺎﻤﻠﻴﻥ ﻓﻲ ﺍﻝﻤﺅﺴﺴﺎﺕ ﺍﻝﺼﻨﺎﻋ">
            <a:extLst>
              <a:ext uri="{FF2B5EF4-FFF2-40B4-BE49-F238E27FC236}">
                <a16:creationId xmlns="" xmlns:a16="http://schemas.microsoft.com/office/drawing/2014/main" id="{5DBBA18C-1CC0-4A2A-5409-979D21A8FC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576" y="2423184"/>
            <a:ext cx="7725739" cy="2246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6378262"/>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34"/>
          <p:cNvSpPr/>
          <p:nvPr/>
        </p:nvSpPr>
        <p:spPr>
          <a:xfrm>
            <a:off x="720000" y="712579"/>
            <a:ext cx="4857300" cy="3831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34"/>
          <p:cNvSpPr txBox="1">
            <a:spLocks noGrp="1"/>
          </p:cNvSpPr>
          <p:nvPr>
            <p:ph type="title"/>
          </p:nvPr>
        </p:nvSpPr>
        <p:spPr>
          <a:xfrm>
            <a:off x="720000" y="540000"/>
            <a:ext cx="5778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latin typeface="Times New Roman" panose="02020603050405020304" pitchFamily="18" charset="0"/>
                <a:cs typeface="Times New Roman" panose="02020603050405020304" pitchFamily="18" charset="0"/>
              </a:rPr>
              <a:t>TABLE OF CONTENTS</a:t>
            </a:r>
            <a:endParaRPr dirty="0">
              <a:latin typeface="Times New Roman" panose="02020603050405020304" pitchFamily="18" charset="0"/>
              <a:cs typeface="Times New Roman" panose="02020603050405020304" pitchFamily="18" charset="0"/>
            </a:endParaRPr>
          </a:p>
        </p:txBody>
      </p:sp>
      <p:sp>
        <p:nvSpPr>
          <p:cNvPr id="175" name="Google Shape;175;p34"/>
          <p:cNvSpPr txBox="1">
            <a:spLocks noGrp="1"/>
          </p:cNvSpPr>
          <p:nvPr>
            <p:ph type="title" idx="2"/>
          </p:nvPr>
        </p:nvSpPr>
        <p:spPr>
          <a:xfrm>
            <a:off x="678632" y="1297407"/>
            <a:ext cx="7362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01</a:t>
            </a:r>
            <a:endParaRPr dirty="0"/>
          </a:p>
        </p:txBody>
      </p:sp>
      <p:sp>
        <p:nvSpPr>
          <p:cNvPr id="176" name="Google Shape;176;p34"/>
          <p:cNvSpPr txBox="1">
            <a:spLocks noGrp="1"/>
          </p:cNvSpPr>
          <p:nvPr>
            <p:ph type="subTitle" idx="1"/>
          </p:nvPr>
        </p:nvSpPr>
        <p:spPr>
          <a:xfrm>
            <a:off x="1290941" y="1391385"/>
            <a:ext cx="2379600" cy="456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latin typeface="Times New Roman" panose="02020603050405020304" pitchFamily="18" charset="0"/>
                <a:cs typeface="Times New Roman" panose="02020603050405020304" pitchFamily="18" charset="0"/>
              </a:rPr>
              <a:t>Introduction</a:t>
            </a:r>
            <a:endParaRPr dirty="0">
              <a:latin typeface="Times New Roman" panose="02020603050405020304" pitchFamily="18" charset="0"/>
              <a:cs typeface="Times New Roman" panose="02020603050405020304" pitchFamily="18" charset="0"/>
            </a:endParaRPr>
          </a:p>
        </p:txBody>
      </p:sp>
      <p:sp>
        <p:nvSpPr>
          <p:cNvPr id="178" name="Google Shape;178;p34"/>
          <p:cNvSpPr txBox="1">
            <a:spLocks noGrp="1"/>
          </p:cNvSpPr>
          <p:nvPr>
            <p:ph type="title" idx="4"/>
          </p:nvPr>
        </p:nvSpPr>
        <p:spPr>
          <a:xfrm>
            <a:off x="661365" y="1777179"/>
            <a:ext cx="7362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02</a:t>
            </a:r>
            <a:endParaRPr dirty="0"/>
          </a:p>
        </p:txBody>
      </p:sp>
      <p:sp>
        <p:nvSpPr>
          <p:cNvPr id="179" name="Google Shape;179;p34"/>
          <p:cNvSpPr txBox="1">
            <a:spLocks noGrp="1"/>
          </p:cNvSpPr>
          <p:nvPr>
            <p:ph type="subTitle" idx="5"/>
          </p:nvPr>
        </p:nvSpPr>
        <p:spPr>
          <a:xfrm>
            <a:off x="1287553" y="1915172"/>
            <a:ext cx="2379600" cy="383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latin typeface="Times New Roman" panose="02020603050405020304" pitchFamily="18" charset="0"/>
                <a:cs typeface="Times New Roman" panose="02020603050405020304" pitchFamily="18" charset="0"/>
              </a:rPr>
              <a:t>Objectives</a:t>
            </a:r>
            <a:endParaRPr dirty="0">
              <a:latin typeface="Times New Roman" panose="02020603050405020304" pitchFamily="18" charset="0"/>
              <a:cs typeface="Times New Roman" panose="02020603050405020304" pitchFamily="18" charset="0"/>
            </a:endParaRPr>
          </a:p>
        </p:txBody>
      </p:sp>
      <p:sp>
        <p:nvSpPr>
          <p:cNvPr id="181" name="Google Shape;181;p34"/>
          <p:cNvSpPr txBox="1">
            <a:spLocks noGrp="1"/>
          </p:cNvSpPr>
          <p:nvPr>
            <p:ph type="subTitle" idx="8"/>
          </p:nvPr>
        </p:nvSpPr>
        <p:spPr>
          <a:xfrm>
            <a:off x="1287553" y="2397725"/>
            <a:ext cx="3456197" cy="456900"/>
          </a:xfrm>
          <a:prstGeom prst="rect">
            <a:avLst/>
          </a:prstGeom>
        </p:spPr>
        <p:txBody>
          <a:bodyPr spcFirstLastPara="1" wrap="square" lIns="91425" tIns="91425" rIns="91425" bIns="91425" anchor="ctr" anchorCtr="0">
            <a:noAutofit/>
          </a:bodyPr>
          <a:lstStyle/>
          <a:p>
            <a:pPr marL="0" lvl="0" indent="0"/>
            <a:r>
              <a:rPr lang="en-US" dirty="0">
                <a:latin typeface="Times New Roman" panose="02020603050405020304" pitchFamily="18" charset="0"/>
                <a:cs typeface="Times New Roman" panose="02020603050405020304" pitchFamily="18" charset="0"/>
              </a:rPr>
              <a:t>Documentation</a:t>
            </a:r>
            <a:endParaRPr dirty="0">
              <a:latin typeface="Times New Roman" panose="02020603050405020304" pitchFamily="18" charset="0"/>
              <a:cs typeface="Times New Roman" panose="02020603050405020304" pitchFamily="18" charset="0"/>
            </a:endParaRPr>
          </a:p>
        </p:txBody>
      </p:sp>
      <p:sp>
        <p:nvSpPr>
          <p:cNvPr id="185" name="Google Shape;185;p34"/>
          <p:cNvSpPr txBox="1">
            <a:spLocks noGrp="1"/>
          </p:cNvSpPr>
          <p:nvPr>
            <p:ph type="title" idx="7"/>
          </p:nvPr>
        </p:nvSpPr>
        <p:spPr>
          <a:xfrm>
            <a:off x="678632" y="2227375"/>
            <a:ext cx="7362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03</a:t>
            </a:r>
            <a:endParaRPr dirty="0"/>
          </a:p>
        </p:txBody>
      </p:sp>
      <p:sp>
        <p:nvSpPr>
          <p:cNvPr id="186" name="Google Shape;186;p34"/>
          <p:cNvSpPr txBox="1">
            <a:spLocks noGrp="1"/>
          </p:cNvSpPr>
          <p:nvPr>
            <p:ph type="title" idx="13"/>
          </p:nvPr>
        </p:nvSpPr>
        <p:spPr>
          <a:xfrm>
            <a:off x="660951" y="2757328"/>
            <a:ext cx="7362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04</a:t>
            </a:r>
            <a:endParaRPr dirty="0"/>
          </a:p>
        </p:txBody>
      </p:sp>
      <p:cxnSp>
        <p:nvCxnSpPr>
          <p:cNvPr id="187" name="Google Shape;187;p34"/>
          <p:cNvCxnSpPr/>
          <p:nvPr/>
        </p:nvCxnSpPr>
        <p:spPr>
          <a:xfrm>
            <a:off x="768334" y="1848285"/>
            <a:ext cx="375000" cy="0"/>
          </a:xfrm>
          <a:prstGeom prst="straightConnector1">
            <a:avLst/>
          </a:prstGeom>
          <a:noFill/>
          <a:ln w="28575" cap="flat" cmpd="sng">
            <a:solidFill>
              <a:schemeClr val="dk1"/>
            </a:solidFill>
            <a:prstDash val="solid"/>
            <a:round/>
            <a:headEnd type="none" w="med" len="med"/>
            <a:tailEnd type="none" w="med" len="med"/>
          </a:ln>
        </p:spPr>
      </p:cxnSp>
      <p:cxnSp>
        <p:nvCxnSpPr>
          <p:cNvPr id="188" name="Google Shape;188;p34"/>
          <p:cNvCxnSpPr/>
          <p:nvPr/>
        </p:nvCxnSpPr>
        <p:spPr>
          <a:xfrm>
            <a:off x="786959" y="2298591"/>
            <a:ext cx="375000" cy="0"/>
          </a:xfrm>
          <a:prstGeom prst="straightConnector1">
            <a:avLst/>
          </a:prstGeom>
          <a:noFill/>
          <a:ln w="28575" cap="flat" cmpd="sng">
            <a:solidFill>
              <a:schemeClr val="dk1"/>
            </a:solidFill>
            <a:prstDash val="solid"/>
            <a:round/>
            <a:headEnd type="none" w="med" len="med"/>
            <a:tailEnd type="none" w="med" len="med"/>
          </a:ln>
        </p:spPr>
      </p:cxnSp>
      <p:cxnSp>
        <p:nvCxnSpPr>
          <p:cNvPr id="189" name="Google Shape;189;p34"/>
          <p:cNvCxnSpPr/>
          <p:nvPr/>
        </p:nvCxnSpPr>
        <p:spPr>
          <a:xfrm>
            <a:off x="780177" y="2819105"/>
            <a:ext cx="375000" cy="0"/>
          </a:xfrm>
          <a:prstGeom prst="straightConnector1">
            <a:avLst/>
          </a:prstGeom>
          <a:noFill/>
          <a:ln w="28575" cap="flat" cmpd="sng">
            <a:solidFill>
              <a:schemeClr val="dk1"/>
            </a:solidFill>
            <a:prstDash val="solid"/>
            <a:round/>
            <a:headEnd type="none" w="med" len="med"/>
            <a:tailEnd type="none" w="med" len="med"/>
          </a:ln>
        </p:spPr>
      </p:cxnSp>
      <p:cxnSp>
        <p:nvCxnSpPr>
          <p:cNvPr id="190" name="Google Shape;190;p34"/>
          <p:cNvCxnSpPr/>
          <p:nvPr/>
        </p:nvCxnSpPr>
        <p:spPr>
          <a:xfrm>
            <a:off x="801861" y="3320100"/>
            <a:ext cx="375000" cy="0"/>
          </a:xfrm>
          <a:prstGeom prst="straightConnector1">
            <a:avLst/>
          </a:prstGeom>
          <a:noFill/>
          <a:ln w="28575" cap="flat" cmpd="sng">
            <a:solidFill>
              <a:schemeClr val="dk1"/>
            </a:solidFill>
            <a:prstDash val="solid"/>
            <a:round/>
            <a:headEnd type="none" w="med" len="med"/>
            <a:tailEnd type="none" w="med" len="med"/>
          </a:ln>
        </p:spPr>
      </p:cxnSp>
      <p:cxnSp>
        <p:nvCxnSpPr>
          <p:cNvPr id="16" name="Google Shape;424;p59">
            <a:extLst>
              <a:ext uri="{FF2B5EF4-FFF2-40B4-BE49-F238E27FC236}">
                <a16:creationId xmlns="" xmlns:a16="http://schemas.microsoft.com/office/drawing/2014/main" id="{A84532AC-64B5-49C4-A9DE-36C05ABE79B3}"/>
              </a:ext>
            </a:extLst>
          </p:cNvPr>
          <p:cNvCxnSpPr>
            <a:cxnSpLocks/>
          </p:cNvCxnSpPr>
          <p:nvPr/>
        </p:nvCxnSpPr>
        <p:spPr>
          <a:xfrm>
            <a:off x="763712" y="3766417"/>
            <a:ext cx="375000" cy="0"/>
          </a:xfrm>
          <a:prstGeom prst="straightConnector1">
            <a:avLst/>
          </a:prstGeom>
          <a:noFill/>
          <a:ln w="28575" cap="flat" cmpd="sng">
            <a:solidFill>
              <a:schemeClr val="dk1"/>
            </a:solidFill>
            <a:prstDash val="solid"/>
            <a:round/>
            <a:headEnd type="none" w="med" len="med"/>
            <a:tailEnd type="none" w="med" len="med"/>
          </a:ln>
        </p:spPr>
      </p:cxnSp>
      <p:sp>
        <p:nvSpPr>
          <p:cNvPr id="22" name="TextBox 21">
            <a:extLst>
              <a:ext uri="{FF2B5EF4-FFF2-40B4-BE49-F238E27FC236}">
                <a16:creationId xmlns="" xmlns:a16="http://schemas.microsoft.com/office/drawing/2014/main" id="{BAE7B727-8DE6-4695-9177-75133087C62E}"/>
              </a:ext>
            </a:extLst>
          </p:cNvPr>
          <p:cNvSpPr txBox="1"/>
          <p:nvPr/>
        </p:nvSpPr>
        <p:spPr>
          <a:xfrm>
            <a:off x="678632" y="3207524"/>
            <a:ext cx="4572000"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383838"/>
              </a:buClr>
              <a:buSzPts val="3600"/>
              <a:buFont typeface="Playfair Display"/>
              <a:buNone/>
              <a:tabLst/>
              <a:defRPr/>
            </a:pPr>
            <a:r>
              <a:rPr kumimoji="0" lang="en-GB" sz="3000" b="0" i="0" u="none" strike="noStrike" kern="0" cap="none" spc="0" normalizeH="0" baseline="0" noProof="0" dirty="0">
                <a:ln>
                  <a:noFill/>
                </a:ln>
                <a:solidFill>
                  <a:srgbClr val="383838"/>
                </a:solidFill>
                <a:effectLst/>
                <a:uLnTx/>
                <a:uFillTx/>
                <a:latin typeface="Playfair Display"/>
                <a:sym typeface="Playfair Display"/>
              </a:rPr>
              <a:t>05</a:t>
            </a:r>
          </a:p>
        </p:txBody>
      </p:sp>
      <p:sp>
        <p:nvSpPr>
          <p:cNvPr id="24" name="TextBox 23">
            <a:extLst>
              <a:ext uri="{FF2B5EF4-FFF2-40B4-BE49-F238E27FC236}">
                <a16:creationId xmlns="" xmlns:a16="http://schemas.microsoft.com/office/drawing/2014/main" id="{0F270257-7519-4023-A529-F2D97E0A5C2F}"/>
              </a:ext>
            </a:extLst>
          </p:cNvPr>
          <p:cNvSpPr txBox="1"/>
          <p:nvPr/>
        </p:nvSpPr>
        <p:spPr>
          <a:xfrm>
            <a:off x="1287553" y="2873443"/>
            <a:ext cx="4985441" cy="400110"/>
          </a:xfrm>
          <a:prstGeom prst="rect">
            <a:avLst/>
          </a:prstGeom>
          <a:noFill/>
        </p:spPr>
        <p:txBody>
          <a:bodyPr wrap="square">
            <a:spAutoFit/>
          </a:bodyPr>
          <a:lstStyle/>
          <a:p>
            <a:r>
              <a:rPr kumimoji="0" lang="en-GB" sz="2000" b="0" i="0" u="none" strike="noStrike" kern="0" cap="none" spc="0" normalizeH="0" baseline="0" noProof="0" dirty="0" smtClean="0">
                <a:ln>
                  <a:noFill/>
                </a:ln>
                <a:solidFill>
                  <a:srgbClr val="383838"/>
                </a:solidFill>
                <a:effectLst/>
                <a:uLnTx/>
                <a:uFillTx/>
                <a:latin typeface="Times New Roman" panose="02020603050405020304" pitchFamily="18" charset="0"/>
                <a:cs typeface="Times New Roman" panose="02020603050405020304" pitchFamily="18" charset="0"/>
                <a:sym typeface="Playfair Display SemiBold"/>
              </a:rPr>
              <a:t>Procedures</a:t>
            </a:r>
            <a:endParaRPr lang="en-US" dirty="0">
              <a:latin typeface="Times New Roman" panose="02020603050405020304" pitchFamily="18" charset="0"/>
              <a:cs typeface="Times New Roman" panose="02020603050405020304" pitchFamily="18" charset="0"/>
            </a:endParaRPr>
          </a:p>
        </p:txBody>
      </p:sp>
      <p:sp>
        <p:nvSpPr>
          <p:cNvPr id="2" name="عنوان فرعي 1"/>
          <p:cNvSpPr>
            <a:spLocks noGrp="1"/>
          </p:cNvSpPr>
          <p:nvPr>
            <p:ph type="subTitle" idx="14"/>
          </p:nvPr>
        </p:nvSpPr>
        <p:spPr>
          <a:xfrm>
            <a:off x="1143334" y="3320691"/>
            <a:ext cx="4610727" cy="383100"/>
          </a:xfrm>
        </p:spPr>
        <p:txBody>
          <a:bodyPr/>
          <a:lstStyle/>
          <a:p>
            <a:r>
              <a:rPr lang="en-US" dirty="0">
                <a:latin typeface="Times New Roman" panose="02020603050405020304" pitchFamily="18" charset="0"/>
                <a:cs typeface="Times New Roman" panose="02020603050405020304" pitchFamily="18" charset="0"/>
              </a:rPr>
              <a:t>Recommendations and Conclusion</a:t>
            </a:r>
          </a:p>
        </p:txBody>
      </p:sp>
      <p:sp>
        <p:nvSpPr>
          <p:cNvPr id="21" name="TextBox 21">
            <a:extLst>
              <a:ext uri="{FF2B5EF4-FFF2-40B4-BE49-F238E27FC236}">
                <a16:creationId xmlns="" xmlns:a16="http://schemas.microsoft.com/office/drawing/2014/main" id="{BAE7B727-8DE6-4695-9177-75133087C62E}"/>
              </a:ext>
            </a:extLst>
          </p:cNvPr>
          <p:cNvSpPr txBox="1"/>
          <p:nvPr/>
        </p:nvSpPr>
        <p:spPr>
          <a:xfrm>
            <a:off x="596657" y="3718446"/>
            <a:ext cx="4572000"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383838"/>
              </a:buClr>
              <a:buSzPts val="3600"/>
              <a:buFont typeface="Playfair Display"/>
              <a:buNone/>
              <a:tabLst/>
              <a:defRPr/>
            </a:pPr>
            <a:r>
              <a:rPr kumimoji="0" lang="en-GB" sz="3000" b="0" i="0" u="sng" strike="noStrike" kern="0" cap="none" spc="0" normalizeH="0" baseline="0" noProof="0" dirty="0" smtClean="0">
                <a:ln>
                  <a:noFill/>
                </a:ln>
                <a:solidFill>
                  <a:srgbClr val="383838"/>
                </a:solidFill>
                <a:effectLst/>
                <a:uLnTx/>
                <a:uFillTx/>
                <a:latin typeface="Playfair Display"/>
                <a:sym typeface="Playfair Display"/>
              </a:rPr>
              <a:t>06 </a:t>
            </a:r>
            <a:r>
              <a:rPr kumimoji="0" lang="en-GB" sz="3000" b="0" i="0" strike="noStrike" kern="0" cap="none" spc="0" normalizeH="0" baseline="0" noProof="0" dirty="0" smtClean="0">
                <a:ln>
                  <a:noFill/>
                </a:ln>
                <a:solidFill>
                  <a:srgbClr val="383838"/>
                </a:solidFill>
                <a:effectLst/>
                <a:uLnTx/>
                <a:uFillTx/>
                <a:latin typeface="Playfair Display"/>
                <a:sym typeface="Playfair Display"/>
              </a:rPr>
              <a:t>  </a:t>
            </a:r>
            <a:r>
              <a:rPr kumimoji="0" lang="en-GB" sz="2000" b="0" i="0" strike="noStrike" kern="0" cap="none" spc="0" normalizeH="0" baseline="0" noProof="0" dirty="0">
                <a:ln>
                  <a:noFill/>
                </a:ln>
                <a:solidFill>
                  <a:srgbClr val="383838"/>
                </a:solidFill>
                <a:effectLst/>
                <a:uLnTx/>
                <a:uFillTx/>
                <a:latin typeface="Times New Roman" panose="02020603050405020304" pitchFamily="18" charset="0"/>
                <a:cs typeface="Times New Roman" panose="02020603050405020304" pitchFamily="18" charset="0"/>
                <a:sym typeface="Playfair Display"/>
              </a:rPr>
              <a:t>Appendices</a:t>
            </a:r>
          </a:p>
        </p:txBody>
      </p:sp>
    </p:spTree>
  </p:cSld>
  <p:clrMapOvr>
    <a:masterClrMapping/>
  </p:clrMapOvr>
  <p:transition spd="med">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CB6A2291-CD8B-9E9C-2C40-EECDA5E0D143}"/>
              </a:ext>
            </a:extLst>
          </p:cNvPr>
          <p:cNvPicPr>
            <a:picLocks noChangeAspect="1"/>
          </p:cNvPicPr>
          <p:nvPr/>
        </p:nvPicPr>
        <p:blipFill>
          <a:blip r:embed="rId2"/>
          <a:stretch>
            <a:fillRect/>
          </a:stretch>
        </p:blipFill>
        <p:spPr>
          <a:xfrm>
            <a:off x="427972" y="1491453"/>
            <a:ext cx="8288055" cy="1546863"/>
          </a:xfrm>
          <a:prstGeom prst="rect">
            <a:avLst/>
          </a:prstGeom>
        </p:spPr>
      </p:pic>
    </p:spTree>
    <p:extLst>
      <p:ext uri="{BB962C8B-B14F-4D97-AF65-F5344CB8AC3E}">
        <p14:creationId xmlns:p14="http://schemas.microsoft.com/office/powerpoint/2010/main" val="2236768501"/>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 xmlns:a16="http://schemas.microsoft.com/office/drawing/2014/main" id="{AB47DCD8-6BE8-D7D1-7227-CC9F7D09B7B6}"/>
              </a:ext>
            </a:extLst>
          </p:cNvPr>
          <p:cNvGraphicFramePr>
            <a:graphicFrameLocks noGrp="1"/>
          </p:cNvGraphicFramePr>
          <p:nvPr>
            <p:extLst>
              <p:ext uri="{D42A27DB-BD31-4B8C-83A1-F6EECF244321}">
                <p14:modId xmlns:p14="http://schemas.microsoft.com/office/powerpoint/2010/main" val="130379032"/>
              </p:ext>
            </p:extLst>
          </p:nvPr>
        </p:nvGraphicFramePr>
        <p:xfrm>
          <a:off x="2247255" y="395207"/>
          <a:ext cx="5044698" cy="4502255"/>
        </p:xfrm>
        <a:graphic>
          <a:graphicData uri="http://schemas.openxmlformats.org/drawingml/2006/table">
            <a:tbl>
              <a:tblPr rtl="1" firstRow="1" firstCol="1" bandRow="1">
                <a:tableStyleId>{91C74F27-8486-4DC3-BE21-95FFB275DE54}</a:tableStyleId>
              </a:tblPr>
              <a:tblGrid>
                <a:gridCol w="2522349">
                  <a:extLst>
                    <a:ext uri="{9D8B030D-6E8A-4147-A177-3AD203B41FA5}">
                      <a16:colId xmlns="" xmlns:a16="http://schemas.microsoft.com/office/drawing/2014/main" val="1828942224"/>
                    </a:ext>
                  </a:extLst>
                </a:gridCol>
                <a:gridCol w="2522349">
                  <a:extLst>
                    <a:ext uri="{9D8B030D-6E8A-4147-A177-3AD203B41FA5}">
                      <a16:colId xmlns="" xmlns:a16="http://schemas.microsoft.com/office/drawing/2014/main" val="2400240150"/>
                    </a:ext>
                  </a:extLst>
                </a:gridCol>
              </a:tblGrid>
              <a:tr h="514034">
                <a:tc>
                  <a:txBody>
                    <a:bodyPr/>
                    <a:lstStyle/>
                    <a:p>
                      <a:pPr algn="ctr" rtl="1">
                        <a:lnSpc>
                          <a:spcPct val="107000"/>
                        </a:lnSpc>
                        <a:spcAft>
                          <a:spcPts val="800"/>
                        </a:spcAft>
                        <a:tabLst>
                          <a:tab pos="1615440" algn="l"/>
                        </a:tabLst>
                      </a:pPr>
                      <a:r>
                        <a:rPr lang="ar-SA" sz="1600" dirty="0">
                          <a:effectLst/>
                        </a:rPr>
                        <a:t>مستوى شدة الصوت (ديسبل)</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tc>
                  <a:txBody>
                    <a:bodyPr/>
                    <a:lstStyle/>
                    <a:p>
                      <a:pPr algn="ctr" rtl="1">
                        <a:lnSpc>
                          <a:spcPct val="107000"/>
                        </a:lnSpc>
                        <a:spcAft>
                          <a:spcPts val="800"/>
                        </a:spcAft>
                        <a:tabLst>
                          <a:tab pos="1615440" algn="l"/>
                        </a:tabLst>
                      </a:pPr>
                      <a:r>
                        <a:rPr lang="ar-SA" sz="1600" dirty="0">
                          <a:effectLst/>
                        </a:rPr>
                        <a:t>اقصى مدة للتعرض</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extLst>
                  <a:ext uri="{0D108BD9-81ED-4DB2-BD59-A6C34878D82A}">
                    <a16:rowId xmlns="" xmlns:a16="http://schemas.microsoft.com/office/drawing/2014/main" val="3533703976"/>
                  </a:ext>
                </a:extLst>
              </a:tr>
              <a:tr h="353871">
                <a:tc>
                  <a:txBody>
                    <a:bodyPr/>
                    <a:lstStyle/>
                    <a:p>
                      <a:pPr algn="ctr" rtl="1">
                        <a:lnSpc>
                          <a:spcPct val="107000"/>
                        </a:lnSpc>
                        <a:spcAft>
                          <a:spcPts val="800"/>
                        </a:spcAft>
                        <a:tabLst>
                          <a:tab pos="1615440" algn="l"/>
                        </a:tabLst>
                      </a:pPr>
                      <a:r>
                        <a:rPr lang="ar-SA" sz="1600" dirty="0">
                          <a:effectLst/>
                        </a:rPr>
                        <a:t>90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tc>
                  <a:txBody>
                    <a:bodyPr/>
                    <a:lstStyle/>
                    <a:p>
                      <a:pPr algn="ctr" rtl="1">
                        <a:lnSpc>
                          <a:spcPct val="107000"/>
                        </a:lnSpc>
                        <a:spcAft>
                          <a:spcPts val="800"/>
                        </a:spcAft>
                        <a:tabLst>
                          <a:tab pos="1615440" algn="l"/>
                        </a:tabLst>
                      </a:pPr>
                      <a:r>
                        <a:rPr lang="ar-SA" sz="1600" dirty="0">
                          <a:effectLst/>
                        </a:rPr>
                        <a:t>8 ساعات</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extLst>
                  <a:ext uri="{0D108BD9-81ED-4DB2-BD59-A6C34878D82A}">
                    <a16:rowId xmlns="" xmlns:a16="http://schemas.microsoft.com/office/drawing/2014/main" val="3432401218"/>
                  </a:ext>
                </a:extLst>
              </a:tr>
              <a:tr h="369811">
                <a:tc>
                  <a:txBody>
                    <a:bodyPr/>
                    <a:lstStyle/>
                    <a:p>
                      <a:pPr algn="ctr" rtl="1">
                        <a:lnSpc>
                          <a:spcPct val="107000"/>
                        </a:lnSpc>
                        <a:spcAft>
                          <a:spcPts val="800"/>
                        </a:spcAft>
                        <a:tabLst>
                          <a:tab pos="1615440" algn="l"/>
                        </a:tabLst>
                      </a:pPr>
                      <a:r>
                        <a:rPr lang="ar-SA" sz="1600" dirty="0">
                          <a:effectLst/>
                        </a:rPr>
                        <a:t>93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tc>
                  <a:txBody>
                    <a:bodyPr/>
                    <a:lstStyle/>
                    <a:p>
                      <a:pPr algn="ctr" rtl="1">
                        <a:lnSpc>
                          <a:spcPct val="107000"/>
                        </a:lnSpc>
                        <a:spcAft>
                          <a:spcPts val="800"/>
                        </a:spcAft>
                        <a:tabLst>
                          <a:tab pos="1615440" algn="l"/>
                        </a:tabLst>
                      </a:pPr>
                      <a:r>
                        <a:rPr lang="ar-SA" sz="1600" dirty="0">
                          <a:effectLst/>
                        </a:rPr>
                        <a:t>4 ساعات</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extLst>
                  <a:ext uri="{0D108BD9-81ED-4DB2-BD59-A6C34878D82A}">
                    <a16:rowId xmlns="" xmlns:a16="http://schemas.microsoft.com/office/drawing/2014/main" val="883109897"/>
                  </a:ext>
                </a:extLst>
              </a:tr>
              <a:tr h="369811">
                <a:tc>
                  <a:txBody>
                    <a:bodyPr/>
                    <a:lstStyle/>
                    <a:p>
                      <a:pPr algn="ctr" rtl="1">
                        <a:lnSpc>
                          <a:spcPct val="107000"/>
                        </a:lnSpc>
                        <a:spcAft>
                          <a:spcPts val="800"/>
                        </a:spcAft>
                        <a:tabLst>
                          <a:tab pos="1615440" algn="l"/>
                        </a:tabLst>
                      </a:pPr>
                      <a:r>
                        <a:rPr lang="ar-SA" sz="1600" dirty="0">
                          <a:effectLst/>
                        </a:rPr>
                        <a:t>96</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tc>
                  <a:txBody>
                    <a:bodyPr/>
                    <a:lstStyle/>
                    <a:p>
                      <a:pPr algn="ctr" rtl="1">
                        <a:lnSpc>
                          <a:spcPct val="107000"/>
                        </a:lnSpc>
                        <a:spcAft>
                          <a:spcPts val="800"/>
                        </a:spcAft>
                        <a:tabLst>
                          <a:tab pos="1615440" algn="l"/>
                        </a:tabLst>
                      </a:pPr>
                      <a:r>
                        <a:rPr lang="ar-SA" sz="1600">
                          <a:effectLst/>
                        </a:rPr>
                        <a:t>ساعتان</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extLst>
                  <a:ext uri="{0D108BD9-81ED-4DB2-BD59-A6C34878D82A}">
                    <a16:rowId xmlns="" xmlns:a16="http://schemas.microsoft.com/office/drawing/2014/main" val="2000784714"/>
                  </a:ext>
                </a:extLst>
              </a:tr>
              <a:tr h="353871">
                <a:tc>
                  <a:txBody>
                    <a:bodyPr/>
                    <a:lstStyle/>
                    <a:p>
                      <a:pPr algn="ctr" rtl="1">
                        <a:lnSpc>
                          <a:spcPct val="107000"/>
                        </a:lnSpc>
                        <a:spcAft>
                          <a:spcPts val="800"/>
                        </a:spcAft>
                        <a:tabLst>
                          <a:tab pos="1615440" algn="l"/>
                        </a:tabLst>
                      </a:pPr>
                      <a:r>
                        <a:rPr lang="ar-SA" sz="1600" dirty="0">
                          <a:effectLst/>
                        </a:rPr>
                        <a:t>99</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tc>
                  <a:txBody>
                    <a:bodyPr/>
                    <a:lstStyle/>
                    <a:p>
                      <a:pPr algn="ctr" rtl="1">
                        <a:lnSpc>
                          <a:spcPct val="107000"/>
                        </a:lnSpc>
                        <a:spcAft>
                          <a:spcPts val="800"/>
                        </a:spcAft>
                        <a:tabLst>
                          <a:tab pos="1615440" algn="l"/>
                        </a:tabLst>
                      </a:pPr>
                      <a:r>
                        <a:rPr lang="ar-SA" sz="1600" dirty="0">
                          <a:effectLst/>
                        </a:rPr>
                        <a:t>ساعة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extLst>
                  <a:ext uri="{0D108BD9-81ED-4DB2-BD59-A6C34878D82A}">
                    <a16:rowId xmlns="" xmlns:a16="http://schemas.microsoft.com/office/drawing/2014/main" val="469838904"/>
                  </a:ext>
                </a:extLst>
              </a:tr>
              <a:tr h="369811">
                <a:tc>
                  <a:txBody>
                    <a:bodyPr/>
                    <a:lstStyle/>
                    <a:p>
                      <a:pPr algn="ctr" rtl="1">
                        <a:lnSpc>
                          <a:spcPct val="107000"/>
                        </a:lnSpc>
                        <a:spcAft>
                          <a:spcPts val="800"/>
                        </a:spcAft>
                        <a:tabLst>
                          <a:tab pos="1615440" algn="l"/>
                        </a:tabLst>
                      </a:pPr>
                      <a:r>
                        <a:rPr lang="ar-SA" sz="1600">
                          <a:effectLst/>
                        </a:rPr>
                        <a:t>102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tc>
                  <a:txBody>
                    <a:bodyPr/>
                    <a:lstStyle/>
                    <a:p>
                      <a:pPr algn="ctr" rtl="1">
                        <a:lnSpc>
                          <a:spcPct val="107000"/>
                        </a:lnSpc>
                        <a:spcAft>
                          <a:spcPts val="800"/>
                        </a:spcAft>
                        <a:tabLst>
                          <a:tab pos="1615440" algn="l"/>
                        </a:tabLst>
                      </a:pPr>
                      <a:r>
                        <a:rPr lang="ar-SA" sz="1600" dirty="0">
                          <a:effectLst/>
                        </a:rPr>
                        <a:t>30 دقيقة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extLst>
                  <a:ext uri="{0D108BD9-81ED-4DB2-BD59-A6C34878D82A}">
                    <a16:rowId xmlns="" xmlns:a16="http://schemas.microsoft.com/office/drawing/2014/main" val="4111948698"/>
                  </a:ext>
                </a:extLst>
              </a:tr>
              <a:tr h="353871">
                <a:tc>
                  <a:txBody>
                    <a:bodyPr/>
                    <a:lstStyle/>
                    <a:p>
                      <a:pPr algn="ctr" rtl="1">
                        <a:lnSpc>
                          <a:spcPct val="107000"/>
                        </a:lnSpc>
                        <a:spcAft>
                          <a:spcPts val="800"/>
                        </a:spcAft>
                        <a:tabLst>
                          <a:tab pos="1615440" algn="l"/>
                        </a:tabLst>
                      </a:pPr>
                      <a:r>
                        <a:rPr lang="ar-SA" sz="1600" dirty="0">
                          <a:effectLst/>
                        </a:rPr>
                        <a:t>105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tc>
                  <a:txBody>
                    <a:bodyPr/>
                    <a:lstStyle/>
                    <a:p>
                      <a:pPr algn="ctr" rtl="1">
                        <a:lnSpc>
                          <a:spcPct val="107000"/>
                        </a:lnSpc>
                        <a:spcAft>
                          <a:spcPts val="800"/>
                        </a:spcAft>
                        <a:tabLst>
                          <a:tab pos="1615440" algn="l"/>
                        </a:tabLst>
                      </a:pPr>
                      <a:r>
                        <a:rPr lang="ar-SA" sz="1600" dirty="0">
                          <a:effectLst/>
                        </a:rPr>
                        <a:t>15 دقيقة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extLst>
                  <a:ext uri="{0D108BD9-81ED-4DB2-BD59-A6C34878D82A}">
                    <a16:rowId xmlns="" xmlns:a16="http://schemas.microsoft.com/office/drawing/2014/main" val="3473785377"/>
                  </a:ext>
                </a:extLst>
              </a:tr>
              <a:tr h="369811">
                <a:tc>
                  <a:txBody>
                    <a:bodyPr/>
                    <a:lstStyle/>
                    <a:p>
                      <a:pPr algn="ctr" rtl="1">
                        <a:lnSpc>
                          <a:spcPct val="107000"/>
                        </a:lnSpc>
                        <a:spcAft>
                          <a:spcPts val="800"/>
                        </a:spcAft>
                        <a:tabLst>
                          <a:tab pos="1615440" algn="l"/>
                        </a:tabLst>
                      </a:pPr>
                      <a:r>
                        <a:rPr lang="ar-SA" sz="1600" dirty="0">
                          <a:effectLst/>
                        </a:rPr>
                        <a:t>108</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tc>
                  <a:txBody>
                    <a:bodyPr/>
                    <a:lstStyle/>
                    <a:p>
                      <a:pPr algn="ctr" rtl="1">
                        <a:lnSpc>
                          <a:spcPct val="107000"/>
                        </a:lnSpc>
                        <a:spcAft>
                          <a:spcPts val="800"/>
                        </a:spcAft>
                        <a:tabLst>
                          <a:tab pos="1615440" algn="l"/>
                        </a:tabLst>
                      </a:pPr>
                      <a:r>
                        <a:rPr lang="ar-SA" sz="1600">
                          <a:effectLst/>
                        </a:rPr>
                        <a:t>7 دقائق</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extLst>
                  <a:ext uri="{0D108BD9-81ED-4DB2-BD59-A6C34878D82A}">
                    <a16:rowId xmlns="" xmlns:a16="http://schemas.microsoft.com/office/drawing/2014/main" val="1761298266"/>
                  </a:ext>
                </a:extLst>
              </a:tr>
              <a:tr h="369811">
                <a:tc>
                  <a:txBody>
                    <a:bodyPr/>
                    <a:lstStyle/>
                    <a:p>
                      <a:pPr algn="ctr" rtl="1">
                        <a:lnSpc>
                          <a:spcPct val="107000"/>
                        </a:lnSpc>
                        <a:spcAft>
                          <a:spcPts val="800"/>
                        </a:spcAft>
                        <a:tabLst>
                          <a:tab pos="1615440" algn="l"/>
                        </a:tabLst>
                      </a:pPr>
                      <a:r>
                        <a:rPr lang="ar-SA" sz="1600" dirty="0">
                          <a:effectLst/>
                        </a:rPr>
                        <a:t>111</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tc>
                  <a:txBody>
                    <a:bodyPr/>
                    <a:lstStyle/>
                    <a:p>
                      <a:pPr algn="ctr" rtl="1">
                        <a:lnSpc>
                          <a:spcPct val="107000"/>
                        </a:lnSpc>
                        <a:spcAft>
                          <a:spcPts val="800"/>
                        </a:spcAft>
                        <a:tabLst>
                          <a:tab pos="1615440" algn="l"/>
                        </a:tabLst>
                      </a:pPr>
                      <a:r>
                        <a:rPr lang="ar-SA" sz="1600" dirty="0">
                          <a:effectLst/>
                        </a:rPr>
                        <a:t>4 دقائق</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extLst>
                  <a:ext uri="{0D108BD9-81ED-4DB2-BD59-A6C34878D82A}">
                    <a16:rowId xmlns="" xmlns:a16="http://schemas.microsoft.com/office/drawing/2014/main" val="2570317457"/>
                  </a:ext>
                </a:extLst>
              </a:tr>
              <a:tr h="353871">
                <a:tc>
                  <a:txBody>
                    <a:bodyPr/>
                    <a:lstStyle/>
                    <a:p>
                      <a:pPr algn="ctr" rtl="1">
                        <a:lnSpc>
                          <a:spcPct val="107000"/>
                        </a:lnSpc>
                        <a:spcAft>
                          <a:spcPts val="800"/>
                        </a:spcAft>
                        <a:tabLst>
                          <a:tab pos="1615440" algn="l"/>
                        </a:tabLst>
                      </a:pPr>
                      <a:r>
                        <a:rPr lang="ar-SA" sz="1600" dirty="0">
                          <a:effectLst/>
                        </a:rPr>
                        <a:t>114</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tc>
                  <a:txBody>
                    <a:bodyPr/>
                    <a:lstStyle/>
                    <a:p>
                      <a:pPr algn="ctr" rtl="1">
                        <a:lnSpc>
                          <a:spcPct val="107000"/>
                        </a:lnSpc>
                        <a:spcAft>
                          <a:spcPts val="800"/>
                        </a:spcAft>
                        <a:tabLst>
                          <a:tab pos="1615440" algn="l"/>
                        </a:tabLst>
                      </a:pPr>
                      <a:r>
                        <a:rPr lang="ar-SA" sz="1600">
                          <a:effectLst/>
                        </a:rPr>
                        <a:t>دقيقتان</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extLst>
                  <a:ext uri="{0D108BD9-81ED-4DB2-BD59-A6C34878D82A}">
                    <a16:rowId xmlns="" xmlns:a16="http://schemas.microsoft.com/office/drawing/2014/main" val="3006715297"/>
                  </a:ext>
                </a:extLst>
              </a:tr>
              <a:tr h="369811">
                <a:tc>
                  <a:txBody>
                    <a:bodyPr/>
                    <a:lstStyle/>
                    <a:p>
                      <a:pPr algn="ctr" rtl="1">
                        <a:lnSpc>
                          <a:spcPct val="107000"/>
                        </a:lnSpc>
                        <a:spcAft>
                          <a:spcPts val="800"/>
                        </a:spcAft>
                        <a:tabLst>
                          <a:tab pos="1615440" algn="l"/>
                        </a:tabLst>
                      </a:pPr>
                      <a:r>
                        <a:rPr lang="ar-SA" sz="1600" dirty="0">
                          <a:effectLst/>
                        </a:rPr>
                        <a:t>117</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tc>
                  <a:txBody>
                    <a:bodyPr/>
                    <a:lstStyle/>
                    <a:p>
                      <a:pPr algn="ctr" rtl="1">
                        <a:lnSpc>
                          <a:spcPct val="107000"/>
                        </a:lnSpc>
                        <a:spcAft>
                          <a:spcPts val="800"/>
                        </a:spcAft>
                        <a:tabLst>
                          <a:tab pos="1615440" algn="l"/>
                        </a:tabLst>
                      </a:pPr>
                      <a:r>
                        <a:rPr lang="ar-SA" sz="1600" dirty="0">
                          <a:effectLst/>
                        </a:rPr>
                        <a:t>دقيقة واحدة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extLst>
                  <a:ext uri="{0D108BD9-81ED-4DB2-BD59-A6C34878D82A}">
                    <a16:rowId xmlns="" xmlns:a16="http://schemas.microsoft.com/office/drawing/2014/main" val="2302950681"/>
                  </a:ext>
                </a:extLst>
              </a:tr>
              <a:tr h="353871">
                <a:tc>
                  <a:txBody>
                    <a:bodyPr/>
                    <a:lstStyle/>
                    <a:p>
                      <a:pPr algn="ctr" rtl="1">
                        <a:lnSpc>
                          <a:spcPct val="107000"/>
                        </a:lnSpc>
                        <a:spcAft>
                          <a:spcPts val="800"/>
                        </a:spcAft>
                        <a:tabLst>
                          <a:tab pos="1615440" algn="l"/>
                        </a:tabLst>
                      </a:pPr>
                      <a:r>
                        <a:rPr lang="ar-SA" sz="1600" dirty="0">
                          <a:effectLst/>
                        </a:rPr>
                        <a:t>120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tc>
                  <a:txBody>
                    <a:bodyPr/>
                    <a:lstStyle/>
                    <a:p>
                      <a:pPr algn="ctr" rtl="1">
                        <a:lnSpc>
                          <a:spcPct val="107000"/>
                        </a:lnSpc>
                        <a:spcAft>
                          <a:spcPts val="800"/>
                        </a:spcAft>
                        <a:tabLst>
                          <a:tab pos="1615440" algn="l"/>
                        </a:tabLst>
                      </a:pPr>
                      <a:r>
                        <a:rPr lang="ar-SA" sz="1600" dirty="0">
                          <a:effectLst/>
                        </a:rPr>
                        <a:t>30 ثانية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53981" marR="53981" marT="0" marB="0"/>
                </a:tc>
                <a:extLst>
                  <a:ext uri="{0D108BD9-81ED-4DB2-BD59-A6C34878D82A}">
                    <a16:rowId xmlns="" xmlns:a16="http://schemas.microsoft.com/office/drawing/2014/main" val="714825329"/>
                  </a:ext>
                </a:extLst>
              </a:tr>
            </a:tbl>
          </a:graphicData>
        </a:graphic>
      </p:graphicFrame>
    </p:spTree>
    <p:extLst>
      <p:ext uri="{BB962C8B-B14F-4D97-AF65-F5344CB8AC3E}">
        <p14:creationId xmlns:p14="http://schemas.microsoft.com/office/powerpoint/2010/main" val="1700714043"/>
      </p:ext>
    </p:extLst>
  </p:cSld>
  <p:clrMapOvr>
    <a:masterClrMapping/>
  </p:clrMapOvr>
  <p:transition spd="slow">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3FEEE74-458B-5D08-3257-99DDB4422826}"/>
              </a:ext>
            </a:extLst>
          </p:cNvPr>
          <p:cNvSpPr>
            <a:spLocks noGrp="1"/>
          </p:cNvSpPr>
          <p:nvPr>
            <p:ph type="title"/>
          </p:nvPr>
        </p:nvSpPr>
        <p:spPr>
          <a:xfrm>
            <a:off x="3409626" y="199683"/>
            <a:ext cx="2324747" cy="637872"/>
          </a:xfrm>
        </p:spPr>
        <p:txBody>
          <a:bodyPr/>
          <a:lstStyle/>
          <a:p>
            <a:pPr algn="ctr"/>
            <a:r>
              <a:rPr lang="ar-SA" sz="1600" b="1" dirty="0">
                <a:effectLst/>
                <a:latin typeface="Times New Roman" panose="02020603050405020304" pitchFamily="18" charset="0"/>
                <a:ea typeface="Calibri" panose="020F0502020204030204" pitchFamily="34" charset="0"/>
                <a:cs typeface="Times New Roman" panose="02020603050405020304" pitchFamily="18" charset="0"/>
              </a:rPr>
              <a:t>النتائج داخل المصنع :</a:t>
            </a:r>
            <a:r>
              <a:rPr lang="en-US" sz="1600" b="1" dirty="0">
                <a:effectLst/>
                <a:latin typeface="Times New Roman" panose="02020603050405020304" pitchFamily="18" charset="0"/>
                <a:ea typeface="Calibri" panose="020F0502020204030204" pitchFamily="34" charset="0"/>
                <a:cs typeface="Times New Roman" panose="02020603050405020304" pitchFamily="18" charset="0"/>
              </a:rPr>
              <a:t/>
            </a:r>
            <a:br>
              <a:rPr lang="en-US" sz="1600" b="1"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1600" b="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 xmlns:a16="http://schemas.microsoft.com/office/drawing/2014/main" id="{9A14956A-1519-A92E-A511-72111B8C4B75}"/>
              </a:ext>
            </a:extLst>
          </p:cNvPr>
          <p:cNvSpPr>
            <a:spLocks noGrp="1"/>
          </p:cNvSpPr>
          <p:nvPr>
            <p:ph type="subTitle" idx="1"/>
          </p:nvPr>
        </p:nvSpPr>
        <p:spPr>
          <a:xfrm>
            <a:off x="3091403" y="670014"/>
            <a:ext cx="2961192" cy="408692"/>
          </a:xfrm>
        </p:spPr>
        <p:style>
          <a:lnRef idx="2">
            <a:schemeClr val="accent6">
              <a:shade val="50000"/>
            </a:schemeClr>
          </a:lnRef>
          <a:fillRef idx="1">
            <a:schemeClr val="accent6"/>
          </a:fillRef>
          <a:effectRef idx="0">
            <a:schemeClr val="accent6"/>
          </a:effectRef>
          <a:fontRef idx="minor">
            <a:schemeClr val="lt1"/>
          </a:fontRef>
        </p:style>
        <p:txBody>
          <a:bodyPr/>
          <a:lstStyle/>
          <a:p>
            <a:pPr marL="114300" indent="0" algn="ctr">
              <a:buNone/>
            </a:pPr>
            <a:r>
              <a:rPr lang="ar-SA" b="1" dirty="0">
                <a:latin typeface="Times New Roman" panose="02020603050405020304" pitchFamily="18" charset="0"/>
                <a:cs typeface="Times New Roman" panose="02020603050405020304" pitchFamily="18" charset="0"/>
              </a:rPr>
              <a:t>قسم المحارم</a:t>
            </a:r>
            <a:endParaRPr lang="en-US" b="1" dirty="0">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 xmlns:a16="http://schemas.microsoft.com/office/drawing/2014/main" id="{CF30F708-9A5A-DF39-1049-EB5D30D72491}"/>
              </a:ext>
            </a:extLst>
          </p:cNvPr>
          <p:cNvGraphicFramePr>
            <a:graphicFrameLocks noGrp="1"/>
          </p:cNvGraphicFramePr>
          <p:nvPr>
            <p:extLst>
              <p:ext uri="{D42A27DB-BD31-4B8C-83A1-F6EECF244321}">
                <p14:modId xmlns:p14="http://schemas.microsoft.com/office/powerpoint/2010/main" val="697102140"/>
              </p:ext>
            </p:extLst>
          </p:nvPr>
        </p:nvGraphicFramePr>
        <p:xfrm>
          <a:off x="1272565" y="1208867"/>
          <a:ext cx="6445590" cy="3494868"/>
        </p:xfrm>
        <a:graphic>
          <a:graphicData uri="http://schemas.openxmlformats.org/drawingml/2006/table">
            <a:tbl>
              <a:tblPr rtl="1" firstRow="1" firstCol="1" bandRow="1">
                <a:tableStyleId>{91C74F27-8486-4DC3-BE21-95FFB275DE54}</a:tableStyleId>
              </a:tblPr>
              <a:tblGrid>
                <a:gridCol w="2148530">
                  <a:extLst>
                    <a:ext uri="{9D8B030D-6E8A-4147-A177-3AD203B41FA5}">
                      <a16:colId xmlns="" xmlns:a16="http://schemas.microsoft.com/office/drawing/2014/main" val="407501587"/>
                    </a:ext>
                  </a:extLst>
                </a:gridCol>
                <a:gridCol w="2148530">
                  <a:extLst>
                    <a:ext uri="{9D8B030D-6E8A-4147-A177-3AD203B41FA5}">
                      <a16:colId xmlns="" xmlns:a16="http://schemas.microsoft.com/office/drawing/2014/main" val="3778379153"/>
                    </a:ext>
                  </a:extLst>
                </a:gridCol>
                <a:gridCol w="2148530">
                  <a:extLst>
                    <a:ext uri="{9D8B030D-6E8A-4147-A177-3AD203B41FA5}">
                      <a16:colId xmlns="" xmlns:a16="http://schemas.microsoft.com/office/drawing/2014/main" val="3985232172"/>
                    </a:ext>
                  </a:extLst>
                </a:gridCol>
              </a:tblGrid>
              <a:tr h="892797">
                <a:tc>
                  <a:txBody>
                    <a:bodyPr/>
                    <a:lstStyle/>
                    <a:p>
                      <a:pPr algn="ctr" rtl="1">
                        <a:lnSpc>
                          <a:spcPct val="200000"/>
                        </a:lnSpc>
                        <a:spcBef>
                          <a:spcPts val="1200"/>
                        </a:spcBef>
                        <a:spcAft>
                          <a:spcPts val="800"/>
                        </a:spcAft>
                        <a:tabLst>
                          <a:tab pos="1615440" algn="l"/>
                        </a:tabLst>
                      </a:pPr>
                      <a:r>
                        <a:rPr lang="ar-SA" sz="1800" dirty="0">
                          <a:effectLst/>
                        </a:rPr>
                        <a:t>مدخل قسم المحارم</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a:effectLst/>
                        </a:rPr>
                        <a:t>78.5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dirty="0">
                          <a:effectLst/>
                        </a:rPr>
                        <a:t>3 ساعات</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046767390"/>
                  </a:ext>
                </a:extLst>
              </a:tr>
              <a:tr h="854637">
                <a:tc>
                  <a:txBody>
                    <a:bodyPr/>
                    <a:lstStyle/>
                    <a:p>
                      <a:pPr algn="ctr" rtl="1">
                        <a:lnSpc>
                          <a:spcPct val="200000"/>
                        </a:lnSpc>
                        <a:spcBef>
                          <a:spcPts val="1200"/>
                        </a:spcBef>
                        <a:spcAft>
                          <a:spcPts val="800"/>
                        </a:spcAft>
                        <a:tabLst>
                          <a:tab pos="1615440" algn="l"/>
                        </a:tabLst>
                      </a:pPr>
                      <a:r>
                        <a:rPr lang="ar-SA" sz="1800" dirty="0">
                          <a:effectLst/>
                        </a:rPr>
                        <a:t>على بعد 3 متر من الماكينة</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dirty="0">
                          <a:effectLst/>
                        </a:rPr>
                        <a:t>85.1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a:effectLst/>
                        </a:rPr>
                        <a:t>3 ساعات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754254202"/>
                  </a:ext>
                </a:extLst>
              </a:tr>
              <a:tr h="892797">
                <a:tc>
                  <a:txBody>
                    <a:bodyPr/>
                    <a:lstStyle/>
                    <a:p>
                      <a:pPr algn="ctr" rtl="1">
                        <a:lnSpc>
                          <a:spcPct val="200000"/>
                        </a:lnSpc>
                        <a:spcBef>
                          <a:spcPts val="1200"/>
                        </a:spcBef>
                        <a:spcAft>
                          <a:spcPts val="800"/>
                        </a:spcAft>
                      </a:pPr>
                      <a:r>
                        <a:rPr lang="ar-SA" sz="1800">
                          <a:effectLst/>
                        </a:rPr>
                        <a:t>على بعد 2 متر من الماكينة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dirty="0">
                          <a:effectLst/>
                        </a:rPr>
                        <a:t>86.5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dirty="0">
                          <a:effectLst/>
                        </a:rPr>
                        <a:t>3 ساعات</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807385186"/>
                  </a:ext>
                </a:extLst>
              </a:tr>
              <a:tr h="854637">
                <a:tc>
                  <a:txBody>
                    <a:bodyPr/>
                    <a:lstStyle/>
                    <a:p>
                      <a:pPr algn="ctr" rtl="1">
                        <a:lnSpc>
                          <a:spcPct val="200000"/>
                        </a:lnSpc>
                        <a:spcBef>
                          <a:spcPts val="1200"/>
                        </a:spcBef>
                        <a:spcAft>
                          <a:spcPts val="800"/>
                        </a:spcAft>
                        <a:tabLst>
                          <a:tab pos="1615440" algn="l"/>
                        </a:tabLst>
                      </a:pPr>
                      <a:r>
                        <a:rPr lang="ar-SA" sz="1800">
                          <a:effectLst/>
                        </a:rPr>
                        <a:t>عند الماكينة</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a:effectLst/>
                        </a:rPr>
                        <a:t>100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dirty="0">
                          <a:effectLst/>
                        </a:rPr>
                        <a:t>3 ساعات</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988291937"/>
                  </a:ext>
                </a:extLst>
              </a:tr>
            </a:tbl>
          </a:graphicData>
        </a:graphic>
      </p:graphicFrame>
    </p:spTree>
    <p:extLst>
      <p:ext uri="{BB962C8B-B14F-4D97-AF65-F5344CB8AC3E}">
        <p14:creationId xmlns:p14="http://schemas.microsoft.com/office/powerpoint/2010/main" val="249610574"/>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3EEFB51-D8BF-3AFD-AAD1-7F7ED54CB904}"/>
              </a:ext>
            </a:extLst>
          </p:cNvPr>
          <p:cNvSpPr>
            <a:spLocks noGrp="1"/>
          </p:cNvSpPr>
          <p:nvPr>
            <p:ph type="title"/>
          </p:nvPr>
        </p:nvSpPr>
        <p:spPr>
          <a:xfrm>
            <a:off x="3607595" y="409849"/>
            <a:ext cx="1623084" cy="404539"/>
          </a:xfrm>
        </p:spPr>
        <p:style>
          <a:lnRef idx="2">
            <a:schemeClr val="accent6">
              <a:shade val="50000"/>
            </a:schemeClr>
          </a:lnRef>
          <a:fillRef idx="1">
            <a:schemeClr val="accent6"/>
          </a:fillRef>
          <a:effectRef idx="0">
            <a:schemeClr val="accent6"/>
          </a:effectRef>
          <a:fontRef idx="minor">
            <a:schemeClr val="lt1"/>
          </a:fontRef>
        </p:style>
        <p:txBody>
          <a:bodyPr/>
          <a:lstStyle/>
          <a:p>
            <a:pPr algn="ctr"/>
            <a:r>
              <a:rPr lang="ar-SA" sz="1800" b="1" dirty="0">
                <a:latin typeface="Times New Roman" panose="02020603050405020304" pitchFamily="18" charset="0"/>
                <a:cs typeface="Times New Roman" panose="02020603050405020304" pitchFamily="18" charset="0"/>
              </a:rPr>
              <a:t>قسم البلاستيك</a:t>
            </a:r>
            <a:endParaRPr lang="en-US" sz="1800" b="1"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 xmlns:a16="http://schemas.microsoft.com/office/drawing/2014/main" id="{89940B46-2ED8-88FB-F514-D108BAE8E90E}"/>
              </a:ext>
            </a:extLst>
          </p:cNvPr>
          <p:cNvGraphicFramePr>
            <a:graphicFrameLocks noGrp="1"/>
          </p:cNvGraphicFramePr>
          <p:nvPr>
            <p:extLst>
              <p:ext uri="{D42A27DB-BD31-4B8C-83A1-F6EECF244321}">
                <p14:modId xmlns:p14="http://schemas.microsoft.com/office/powerpoint/2010/main" val="2412615334"/>
              </p:ext>
            </p:extLst>
          </p:nvPr>
        </p:nvGraphicFramePr>
        <p:xfrm>
          <a:off x="1434974" y="1208867"/>
          <a:ext cx="6081702" cy="3279605"/>
        </p:xfrm>
        <a:graphic>
          <a:graphicData uri="http://schemas.openxmlformats.org/drawingml/2006/table">
            <a:tbl>
              <a:tblPr rtl="1" firstRow="1" firstCol="1" bandRow="1">
                <a:tableStyleId>{91C74F27-8486-4DC3-BE21-95FFB275DE54}</a:tableStyleId>
              </a:tblPr>
              <a:tblGrid>
                <a:gridCol w="2038480">
                  <a:extLst>
                    <a:ext uri="{9D8B030D-6E8A-4147-A177-3AD203B41FA5}">
                      <a16:colId xmlns="" xmlns:a16="http://schemas.microsoft.com/office/drawing/2014/main" val="3634723227"/>
                    </a:ext>
                  </a:extLst>
                </a:gridCol>
                <a:gridCol w="2021611">
                  <a:extLst>
                    <a:ext uri="{9D8B030D-6E8A-4147-A177-3AD203B41FA5}">
                      <a16:colId xmlns="" xmlns:a16="http://schemas.microsoft.com/office/drawing/2014/main" val="4208722595"/>
                    </a:ext>
                  </a:extLst>
                </a:gridCol>
                <a:gridCol w="2021611">
                  <a:extLst>
                    <a:ext uri="{9D8B030D-6E8A-4147-A177-3AD203B41FA5}">
                      <a16:colId xmlns="" xmlns:a16="http://schemas.microsoft.com/office/drawing/2014/main" val="3787445965"/>
                    </a:ext>
                  </a:extLst>
                </a:gridCol>
              </a:tblGrid>
              <a:tr h="667517">
                <a:tc>
                  <a:txBody>
                    <a:bodyPr/>
                    <a:lstStyle/>
                    <a:p>
                      <a:pPr algn="ctr" rtl="1">
                        <a:lnSpc>
                          <a:spcPct val="200000"/>
                        </a:lnSpc>
                        <a:spcBef>
                          <a:spcPts val="1200"/>
                        </a:spcBef>
                        <a:spcAft>
                          <a:spcPts val="800"/>
                        </a:spcAft>
                        <a:tabLst>
                          <a:tab pos="1615440" algn="l"/>
                        </a:tabLst>
                      </a:pPr>
                      <a:r>
                        <a:rPr lang="ar-SA" sz="1800" dirty="0">
                          <a:effectLst/>
                        </a:rPr>
                        <a:t>مدخل قسم البلاستيك</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a:effectLst/>
                        </a:rPr>
                        <a:t>87.5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a:effectLst/>
                        </a:rPr>
                        <a:t>7 ساعات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82911029"/>
                  </a:ext>
                </a:extLst>
              </a:tr>
              <a:tr h="638527">
                <a:tc>
                  <a:txBody>
                    <a:bodyPr/>
                    <a:lstStyle/>
                    <a:p>
                      <a:pPr algn="ctr" rtl="1">
                        <a:lnSpc>
                          <a:spcPct val="200000"/>
                        </a:lnSpc>
                        <a:spcBef>
                          <a:spcPts val="1200"/>
                        </a:spcBef>
                        <a:spcAft>
                          <a:spcPts val="800"/>
                        </a:spcAft>
                        <a:tabLst>
                          <a:tab pos="1615440" algn="l"/>
                        </a:tabLst>
                      </a:pPr>
                      <a:r>
                        <a:rPr lang="ar-SA" sz="1800" dirty="0">
                          <a:effectLst/>
                        </a:rPr>
                        <a:t>عند الماكينة (1)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a:effectLst/>
                        </a:rPr>
                        <a:t>94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a:effectLst/>
                        </a:rPr>
                        <a:t>7 ساعات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584242767"/>
                  </a:ext>
                </a:extLst>
              </a:tr>
              <a:tr h="667517">
                <a:tc>
                  <a:txBody>
                    <a:bodyPr/>
                    <a:lstStyle/>
                    <a:p>
                      <a:pPr algn="ctr" rtl="1">
                        <a:lnSpc>
                          <a:spcPct val="200000"/>
                        </a:lnSpc>
                        <a:spcBef>
                          <a:spcPts val="1200"/>
                        </a:spcBef>
                        <a:spcAft>
                          <a:spcPts val="800"/>
                        </a:spcAft>
                        <a:tabLst>
                          <a:tab pos="1615440" algn="l"/>
                        </a:tabLst>
                      </a:pPr>
                      <a:r>
                        <a:rPr lang="ar-SA" sz="1800" dirty="0">
                          <a:effectLst/>
                        </a:rPr>
                        <a:t>عند الماكينة (2)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a:effectLst/>
                        </a:rPr>
                        <a:t>87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a:effectLst/>
                        </a:rPr>
                        <a:t>7 ساعات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850727151"/>
                  </a:ext>
                </a:extLst>
              </a:tr>
              <a:tr h="667517">
                <a:tc>
                  <a:txBody>
                    <a:bodyPr/>
                    <a:lstStyle/>
                    <a:p>
                      <a:pPr algn="ctr" rtl="1">
                        <a:lnSpc>
                          <a:spcPct val="200000"/>
                        </a:lnSpc>
                        <a:spcBef>
                          <a:spcPts val="1200"/>
                        </a:spcBef>
                        <a:spcAft>
                          <a:spcPts val="800"/>
                        </a:spcAft>
                        <a:tabLst>
                          <a:tab pos="1615440" algn="l"/>
                        </a:tabLst>
                      </a:pPr>
                      <a:r>
                        <a:rPr lang="ar-SA" sz="1800">
                          <a:effectLst/>
                        </a:rPr>
                        <a:t>عند الماكينة (3)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dirty="0">
                          <a:effectLst/>
                        </a:rPr>
                        <a:t>97</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a:effectLst/>
                        </a:rPr>
                        <a:t>7 ساعات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4021361759"/>
                  </a:ext>
                </a:extLst>
              </a:tr>
              <a:tr h="638527">
                <a:tc>
                  <a:txBody>
                    <a:bodyPr/>
                    <a:lstStyle/>
                    <a:p>
                      <a:pPr algn="ctr" rtl="1">
                        <a:lnSpc>
                          <a:spcPct val="200000"/>
                        </a:lnSpc>
                        <a:spcBef>
                          <a:spcPts val="1200"/>
                        </a:spcBef>
                        <a:spcAft>
                          <a:spcPts val="800"/>
                        </a:spcAft>
                        <a:tabLst>
                          <a:tab pos="1615440" algn="l"/>
                        </a:tabLst>
                      </a:pPr>
                      <a:r>
                        <a:rPr lang="ar-SA" sz="1800">
                          <a:effectLst/>
                        </a:rPr>
                        <a:t>وسط قسم البلاستيك</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dirty="0">
                          <a:effectLst/>
                        </a:rPr>
                        <a:t>90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dirty="0">
                          <a:effectLst/>
                        </a:rPr>
                        <a:t>7 ساعات</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233430846"/>
                  </a:ext>
                </a:extLst>
              </a:tr>
            </a:tbl>
          </a:graphicData>
        </a:graphic>
      </p:graphicFrame>
    </p:spTree>
    <p:extLst>
      <p:ext uri="{BB962C8B-B14F-4D97-AF65-F5344CB8AC3E}">
        <p14:creationId xmlns:p14="http://schemas.microsoft.com/office/powerpoint/2010/main" val="11815336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0818F48-11C6-4EFC-8C91-C39B6225596F}"/>
              </a:ext>
            </a:extLst>
          </p:cNvPr>
          <p:cNvSpPr>
            <a:spLocks noGrp="1"/>
          </p:cNvSpPr>
          <p:nvPr>
            <p:ph type="title"/>
          </p:nvPr>
        </p:nvSpPr>
        <p:spPr>
          <a:xfrm>
            <a:off x="3532942" y="175789"/>
            <a:ext cx="1651241" cy="457690"/>
          </a:xfrm>
        </p:spPr>
        <p:style>
          <a:lnRef idx="2">
            <a:schemeClr val="accent6">
              <a:shade val="50000"/>
            </a:schemeClr>
          </a:lnRef>
          <a:fillRef idx="1">
            <a:schemeClr val="accent6"/>
          </a:fillRef>
          <a:effectRef idx="0">
            <a:schemeClr val="accent6"/>
          </a:effectRef>
          <a:fontRef idx="minor">
            <a:schemeClr val="lt1"/>
          </a:fontRef>
        </p:style>
        <p:txBody>
          <a:bodyPr/>
          <a:lstStyle/>
          <a:p>
            <a:pPr algn="ctr"/>
            <a:r>
              <a:rPr lang="ar-SA" sz="1800" b="1" dirty="0">
                <a:latin typeface="Times New Roman" panose="02020603050405020304" pitchFamily="18" charset="0"/>
                <a:cs typeface="Times New Roman" panose="02020603050405020304" pitchFamily="18" charset="0"/>
              </a:rPr>
              <a:t>قسم المنظفات</a:t>
            </a:r>
            <a:endParaRPr lang="en-US" sz="1800" b="1"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 xmlns:a16="http://schemas.microsoft.com/office/drawing/2014/main" id="{0AFC8B5C-C21A-9899-663F-82D5D78A24D8}"/>
              </a:ext>
            </a:extLst>
          </p:cNvPr>
          <p:cNvGraphicFramePr>
            <a:graphicFrameLocks noGrp="1"/>
          </p:cNvGraphicFramePr>
          <p:nvPr>
            <p:extLst>
              <p:ext uri="{D42A27DB-BD31-4B8C-83A1-F6EECF244321}">
                <p14:modId xmlns:p14="http://schemas.microsoft.com/office/powerpoint/2010/main" val="1700756508"/>
              </p:ext>
            </p:extLst>
          </p:nvPr>
        </p:nvGraphicFramePr>
        <p:xfrm>
          <a:off x="1499437" y="964406"/>
          <a:ext cx="5870007" cy="1811655"/>
        </p:xfrm>
        <a:graphic>
          <a:graphicData uri="http://schemas.openxmlformats.org/drawingml/2006/table">
            <a:tbl>
              <a:tblPr rtl="1" firstRow="1" firstCol="1" bandRow="1">
                <a:tableStyleId>{91C74F27-8486-4DC3-BE21-95FFB275DE54}</a:tableStyleId>
              </a:tblPr>
              <a:tblGrid>
                <a:gridCol w="1956239">
                  <a:extLst>
                    <a:ext uri="{9D8B030D-6E8A-4147-A177-3AD203B41FA5}">
                      <a16:colId xmlns="" xmlns:a16="http://schemas.microsoft.com/office/drawing/2014/main" val="1882328849"/>
                    </a:ext>
                  </a:extLst>
                </a:gridCol>
                <a:gridCol w="1956884">
                  <a:extLst>
                    <a:ext uri="{9D8B030D-6E8A-4147-A177-3AD203B41FA5}">
                      <a16:colId xmlns="" xmlns:a16="http://schemas.microsoft.com/office/drawing/2014/main" val="694670166"/>
                    </a:ext>
                  </a:extLst>
                </a:gridCol>
                <a:gridCol w="1956884">
                  <a:extLst>
                    <a:ext uri="{9D8B030D-6E8A-4147-A177-3AD203B41FA5}">
                      <a16:colId xmlns="" xmlns:a16="http://schemas.microsoft.com/office/drawing/2014/main" val="1765910980"/>
                    </a:ext>
                  </a:extLst>
                </a:gridCol>
              </a:tblGrid>
              <a:tr h="714375">
                <a:tc>
                  <a:txBody>
                    <a:bodyPr/>
                    <a:lstStyle/>
                    <a:p>
                      <a:pPr algn="ctr" rtl="1">
                        <a:lnSpc>
                          <a:spcPct val="200000"/>
                        </a:lnSpc>
                        <a:spcBef>
                          <a:spcPts val="1200"/>
                        </a:spcBef>
                        <a:spcAft>
                          <a:spcPts val="800"/>
                        </a:spcAft>
                        <a:tabLst>
                          <a:tab pos="1615440" algn="l"/>
                        </a:tabLst>
                      </a:pPr>
                      <a:r>
                        <a:rPr lang="ar-SA" sz="1800" dirty="0">
                          <a:effectLst/>
                        </a:rPr>
                        <a:t>عند ماكينة تعبئة الكلور</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dirty="0">
                          <a:effectLst/>
                        </a:rPr>
                        <a:t>85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dirty="0">
                          <a:effectLst/>
                        </a:rPr>
                        <a:t>7 ساعات</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4185383413"/>
                  </a:ext>
                </a:extLst>
              </a:tr>
              <a:tr h="712357">
                <a:tc>
                  <a:txBody>
                    <a:bodyPr/>
                    <a:lstStyle/>
                    <a:p>
                      <a:pPr algn="ctr" rtl="1">
                        <a:lnSpc>
                          <a:spcPct val="200000"/>
                        </a:lnSpc>
                        <a:spcBef>
                          <a:spcPts val="1200"/>
                        </a:spcBef>
                        <a:spcAft>
                          <a:spcPts val="800"/>
                        </a:spcAft>
                        <a:tabLst>
                          <a:tab pos="1615440" algn="l"/>
                        </a:tabLst>
                      </a:pPr>
                      <a:r>
                        <a:rPr lang="ar-SA" sz="1800" dirty="0">
                          <a:effectLst/>
                        </a:rPr>
                        <a:t>عند ماكينة تعبئة سائل الجلي</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dirty="0">
                          <a:effectLst/>
                        </a:rPr>
                        <a:t>83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dirty="0">
                          <a:effectLst/>
                        </a:rPr>
                        <a:t>7 ساعات</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678469616"/>
                  </a:ext>
                </a:extLst>
              </a:tr>
            </a:tbl>
          </a:graphicData>
        </a:graphic>
      </p:graphicFrame>
      <p:graphicFrame>
        <p:nvGraphicFramePr>
          <p:cNvPr id="5" name="Table 4">
            <a:extLst>
              <a:ext uri="{FF2B5EF4-FFF2-40B4-BE49-F238E27FC236}">
                <a16:creationId xmlns="" xmlns:a16="http://schemas.microsoft.com/office/drawing/2014/main" id="{3D1D2539-C46E-D097-7AB0-F12D9C20EDC4}"/>
              </a:ext>
            </a:extLst>
          </p:cNvPr>
          <p:cNvGraphicFramePr>
            <a:graphicFrameLocks noGrp="1"/>
          </p:cNvGraphicFramePr>
          <p:nvPr>
            <p:extLst>
              <p:ext uri="{D42A27DB-BD31-4B8C-83A1-F6EECF244321}">
                <p14:modId xmlns:p14="http://schemas.microsoft.com/office/powerpoint/2010/main" val="3032885680"/>
              </p:ext>
            </p:extLst>
          </p:nvPr>
        </p:nvGraphicFramePr>
        <p:xfrm>
          <a:off x="1386192" y="3193256"/>
          <a:ext cx="6096496" cy="1507332"/>
        </p:xfrm>
        <a:graphic>
          <a:graphicData uri="http://schemas.openxmlformats.org/drawingml/2006/table">
            <a:tbl>
              <a:tblPr rtl="1" firstRow="1" firstCol="1" bandRow="1">
                <a:tableStyleId>{91C74F27-8486-4DC3-BE21-95FFB275DE54}</a:tableStyleId>
              </a:tblPr>
              <a:tblGrid>
                <a:gridCol w="3048248">
                  <a:extLst>
                    <a:ext uri="{9D8B030D-6E8A-4147-A177-3AD203B41FA5}">
                      <a16:colId xmlns="" xmlns:a16="http://schemas.microsoft.com/office/drawing/2014/main" val="2731001333"/>
                    </a:ext>
                  </a:extLst>
                </a:gridCol>
                <a:gridCol w="3048248">
                  <a:extLst>
                    <a:ext uri="{9D8B030D-6E8A-4147-A177-3AD203B41FA5}">
                      <a16:colId xmlns="" xmlns:a16="http://schemas.microsoft.com/office/drawing/2014/main" val="3812641501"/>
                    </a:ext>
                  </a:extLst>
                </a:gridCol>
              </a:tblGrid>
              <a:tr h="821532">
                <a:tc>
                  <a:txBody>
                    <a:bodyPr/>
                    <a:lstStyle/>
                    <a:p>
                      <a:pPr algn="ctr" rtl="1">
                        <a:lnSpc>
                          <a:spcPct val="200000"/>
                        </a:lnSpc>
                        <a:spcBef>
                          <a:spcPts val="1200"/>
                        </a:spcBef>
                        <a:spcAft>
                          <a:spcPts val="800"/>
                        </a:spcAft>
                        <a:tabLst>
                          <a:tab pos="1615440" algn="l"/>
                        </a:tabLst>
                      </a:pPr>
                      <a:r>
                        <a:rPr lang="ar-SA" sz="1800" dirty="0">
                          <a:effectLst/>
                        </a:rPr>
                        <a:t>على مدخل المصنع</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dirty="0">
                          <a:effectLst/>
                        </a:rPr>
                        <a:t>75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729257124"/>
                  </a:ext>
                </a:extLst>
              </a:tr>
              <a:tr h="685800">
                <a:tc>
                  <a:txBody>
                    <a:bodyPr/>
                    <a:lstStyle/>
                    <a:p>
                      <a:pPr algn="ctr" rtl="1">
                        <a:lnSpc>
                          <a:spcPct val="200000"/>
                        </a:lnSpc>
                        <a:spcBef>
                          <a:spcPts val="1200"/>
                        </a:spcBef>
                        <a:spcAft>
                          <a:spcPts val="800"/>
                        </a:spcAft>
                        <a:tabLst>
                          <a:tab pos="1615440" algn="l"/>
                        </a:tabLst>
                      </a:pPr>
                      <a:r>
                        <a:rPr lang="ar-SA" sz="1800" dirty="0">
                          <a:effectLst/>
                        </a:rPr>
                        <a:t>في وسط المصنع</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200000"/>
                        </a:lnSpc>
                        <a:spcBef>
                          <a:spcPts val="1200"/>
                        </a:spcBef>
                        <a:spcAft>
                          <a:spcPts val="800"/>
                        </a:spcAft>
                        <a:tabLst>
                          <a:tab pos="1615440" algn="l"/>
                        </a:tabLst>
                      </a:pPr>
                      <a:r>
                        <a:rPr lang="ar-SA" sz="1800" dirty="0">
                          <a:effectLst/>
                        </a:rPr>
                        <a:t>70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406262787"/>
                  </a:ext>
                </a:extLst>
              </a:tr>
            </a:tbl>
          </a:graphicData>
        </a:graphic>
      </p:graphicFrame>
    </p:spTree>
    <p:extLst>
      <p:ext uri="{BB962C8B-B14F-4D97-AF65-F5344CB8AC3E}">
        <p14:creationId xmlns:p14="http://schemas.microsoft.com/office/powerpoint/2010/main" val="2863802450"/>
      </p:ext>
    </p:extLst>
  </p:cSld>
  <p:clrMapOvr>
    <a:masterClrMapping/>
  </p:clrMapOvr>
  <p:transition spd="med">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a:extLst>
              <a:ext uri="{FF2B5EF4-FFF2-40B4-BE49-F238E27FC236}">
                <a16:creationId xmlns="" xmlns:a16="http://schemas.microsoft.com/office/drawing/2014/main" id="{156A3F63-680D-D396-D17A-BBA0E19245E5}"/>
              </a:ext>
            </a:extLst>
          </p:cNvPr>
          <p:cNvSpPr>
            <a:spLocks noChangeArrowheads="1"/>
          </p:cNvSpPr>
          <p:nvPr/>
        </p:nvSpPr>
        <p:spPr bwMode="auto">
          <a:xfrm>
            <a:off x="1628775" y="22526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a:extLst>
              <a:ext uri="{FF2B5EF4-FFF2-40B4-BE49-F238E27FC236}">
                <a16:creationId xmlns="" xmlns:a16="http://schemas.microsoft.com/office/drawing/2014/main" id="{B056783C-F1F9-F3AB-87AE-C480DEEFBF83}"/>
              </a:ext>
            </a:extLst>
          </p:cNvPr>
          <p:cNvSpPr txBox="1"/>
          <p:nvPr/>
        </p:nvSpPr>
        <p:spPr>
          <a:xfrm>
            <a:off x="364211" y="731701"/>
            <a:ext cx="8415578" cy="3752694"/>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r" rtl="1">
              <a:lnSpc>
                <a:spcPct val="107000"/>
              </a:lnSpc>
              <a:spcAft>
                <a:spcPts val="800"/>
              </a:spcAft>
              <a:tabLst>
                <a:tab pos="1615440" algn="l"/>
              </a:tabLst>
            </a:pPr>
            <a:r>
              <a:rPr lang="en-US" sz="1800" b="1" dirty="0" smtClean="0">
                <a:effectLst/>
                <a:latin typeface="Calibri" panose="020F0502020204030204" pitchFamily="34" charset="0"/>
                <a:ea typeface="Calibri" panose="020F0502020204030204" pitchFamily="34" charset="0"/>
                <a:cs typeface="Arial" panose="020B0604020202020204" pitchFamily="34" charset="0"/>
              </a:rPr>
              <a:t> </a:t>
            </a:r>
          </a:p>
          <a:p>
            <a:pPr algn="r" rtl="1">
              <a:lnSpc>
                <a:spcPct val="107000"/>
              </a:lnSpc>
              <a:spcAft>
                <a:spcPts val="800"/>
              </a:spcAft>
              <a:tabLst>
                <a:tab pos="1615440" algn="l"/>
              </a:tabLst>
            </a:pPr>
            <a:r>
              <a:rPr lang="ar-SA" sz="1800" b="1" dirty="0" smtClean="0">
                <a:effectLst/>
                <a:latin typeface="Calibri" panose="020F0502020204030204" pitchFamily="34" charset="0"/>
                <a:ea typeface="Calibri" panose="020F0502020204030204" pitchFamily="34" charset="0"/>
                <a:cs typeface="Arial" panose="020B0604020202020204" pitchFamily="34" charset="0"/>
              </a:rPr>
              <a:t>الاجراءات المقترحة</a:t>
            </a:r>
            <a:r>
              <a:rPr lang="en-US" sz="1800" b="1" dirty="0" smtClean="0">
                <a:effectLst/>
                <a:latin typeface="Calibri" panose="020F0502020204030204" pitchFamily="34" charset="0"/>
                <a:ea typeface="Calibri" panose="020F0502020204030204" pitchFamily="34" charset="0"/>
                <a:cs typeface="Arial" panose="020B0604020202020204" pitchFamily="34" charset="0"/>
              </a:rPr>
              <a:t> </a:t>
            </a:r>
            <a:r>
              <a:rPr lang="ar-SA" sz="1800" b="1" dirty="0" smtClean="0">
                <a:effectLst/>
                <a:latin typeface="Calibri" panose="020F0502020204030204" pitchFamily="34" charset="0"/>
                <a:ea typeface="Calibri" panose="020F0502020204030204" pitchFamily="34" charset="0"/>
                <a:cs typeface="Arial" panose="020B0604020202020204" pitchFamily="34" charset="0"/>
              </a:rPr>
              <a:t>:</a:t>
            </a:r>
            <a:endParaRPr lang="ar-SA" sz="1800" b="1"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tabLst>
                <a:tab pos="1615440" algn="l"/>
              </a:tabLst>
            </a:pP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tabLst>
                <a:tab pos="1615440" algn="l"/>
              </a:tabLst>
            </a:pPr>
            <a:r>
              <a:rPr lang="ar-SA" sz="1400" dirty="0">
                <a:effectLst/>
                <a:latin typeface="Calibri" panose="020F0502020204030204" pitchFamily="34" charset="0"/>
                <a:ea typeface="Calibri" panose="020F0502020204030204" pitchFamily="34" charset="0"/>
                <a:cs typeface="Arial" panose="020B0604020202020204" pitchFamily="34" charset="0"/>
              </a:rPr>
              <a:t>1.تقليل مدة تعرض العمال للضوضاء.</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tabLst>
                <a:tab pos="1615440" algn="l"/>
              </a:tabLst>
            </a:pPr>
            <a:r>
              <a:rPr lang="ar-SA" sz="1400" dirty="0">
                <a:effectLst/>
                <a:latin typeface="Calibri" panose="020F0502020204030204" pitchFamily="34" charset="0"/>
                <a:ea typeface="Calibri" panose="020F0502020204030204" pitchFamily="34" charset="0"/>
                <a:cs typeface="Arial" panose="020B0604020202020204" pitchFamily="34" charset="0"/>
              </a:rPr>
              <a:t>2.استخدام معدات الوقاية الشخصية وخاصة للعمال المعرضين للضوضاء باغطية للاذن وتكون عازلة للصوت بالاضافة للخوذات وسماعات الاذن.</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tabLst>
                <a:tab pos="1615440" algn="l"/>
              </a:tabLst>
            </a:pPr>
            <a:r>
              <a:rPr lang="ar-SA" sz="1400" dirty="0">
                <a:effectLst/>
                <a:latin typeface="Calibri" panose="020F0502020204030204" pitchFamily="34" charset="0"/>
                <a:ea typeface="Calibri" panose="020F0502020204030204" pitchFamily="34" charset="0"/>
                <a:cs typeface="Arial" panose="020B0604020202020204" pitchFamily="34" charset="0"/>
              </a:rPr>
              <a:t>3.تركيب الماكينات على قواعد عازلة للصوت تقلل من تاثير الذبذبات المنبعثة عند تشغيل الالات.</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tabLst>
                <a:tab pos="1615440" algn="l"/>
              </a:tabLst>
            </a:pPr>
            <a:r>
              <a:rPr lang="ar-SA" sz="1400" dirty="0">
                <a:effectLst/>
                <a:latin typeface="Calibri" panose="020F0502020204030204" pitchFamily="34" charset="0"/>
                <a:ea typeface="Calibri" panose="020F0502020204030204" pitchFamily="34" charset="0"/>
                <a:cs typeface="Arial" panose="020B0604020202020204" pitchFamily="34" charset="0"/>
              </a:rPr>
              <a:t>4.استخدام بعض المعدات التي لا تحدث اصوات عالية.</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tabLst>
                <a:tab pos="1615440" algn="l"/>
              </a:tabLst>
            </a:pPr>
            <a:r>
              <a:rPr lang="ar-SA" sz="1400" dirty="0">
                <a:effectLst/>
                <a:latin typeface="Calibri" panose="020F0502020204030204" pitchFamily="34" charset="0"/>
                <a:ea typeface="Calibri" panose="020F0502020204030204" pitchFamily="34" charset="0"/>
                <a:cs typeface="Arial" panose="020B0604020202020204" pitchFamily="34" charset="0"/>
              </a:rPr>
              <a:t>5.السعي لتصميم الات واجهزة لا تصدر الضوضاء.</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tabLst>
                <a:tab pos="1615440" algn="l"/>
              </a:tabLst>
            </a:pPr>
            <a:r>
              <a:rPr lang="ar-SA" sz="1400" dirty="0">
                <a:effectLst/>
                <a:latin typeface="Calibri" panose="020F0502020204030204" pitchFamily="34" charset="0"/>
                <a:ea typeface="Calibri" panose="020F0502020204030204" pitchFamily="34" charset="0"/>
                <a:cs typeface="Arial" panose="020B0604020202020204" pitchFamily="34" charset="0"/>
              </a:rPr>
              <a:t>6.عزل الاماكن التي تصدر الضوضاء عن بقية اماكن العمل.</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tabLst>
                <a:tab pos="1615440" algn="l"/>
              </a:tabLst>
            </a:pPr>
            <a:r>
              <a:rPr lang="ar-SA" sz="1400" dirty="0">
                <a:effectLst/>
                <a:latin typeface="Calibri" panose="020F0502020204030204" pitchFamily="34" charset="0"/>
                <a:ea typeface="Calibri" panose="020F0502020204030204" pitchFamily="34" charset="0"/>
                <a:cs typeface="Arial" panose="020B0604020202020204" pitchFamily="34" charset="0"/>
              </a:rPr>
              <a:t>7.عمل الفحص الدوري للعمال لمعرفة وتحديد مستوى السمع لديهم واستبعاد العمال الذين لديهم مشاكل بالسمع الى اقسام اخرى لا تحدث ضوضاء.</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tabLst>
                <a:tab pos="1615440" algn="l"/>
              </a:tabLst>
            </a:pPr>
            <a:r>
              <a:rPr lang="ar-SA" sz="1400" dirty="0">
                <a:effectLst/>
                <a:latin typeface="Calibri" panose="020F0502020204030204" pitchFamily="34" charset="0"/>
                <a:ea typeface="Calibri" panose="020F0502020204030204" pitchFamily="34" charset="0"/>
                <a:cs typeface="Arial" panose="020B0604020202020204" pitchFamily="34" charset="0"/>
              </a:rPr>
              <a:t>8.استخدام المواد الماصة للضوضاء في الجدران والاسقف.</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16400541"/>
      </p:ext>
    </p:extLst>
  </p:cSld>
  <p:clrMapOvr>
    <a:masterClrMapping/>
  </p:clrMapOvr>
  <p:transition spd="med">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 xmlns:a16="http://schemas.microsoft.com/office/drawing/2014/main" id="{051E9F73-7782-407D-8EC6-93EEA75CE173}"/>
              </a:ext>
            </a:extLst>
          </p:cNvPr>
          <p:cNvSpPr>
            <a:spLocks noGrp="1"/>
          </p:cNvSpPr>
          <p:nvPr>
            <p:ph type="subTitle" idx="1"/>
          </p:nvPr>
        </p:nvSpPr>
        <p:spPr>
          <a:xfrm>
            <a:off x="-148428" y="1380500"/>
            <a:ext cx="4911511" cy="2382497"/>
          </a:xfrm>
        </p:spPr>
        <p:txBody>
          <a:bodyPr/>
          <a:lstStyle/>
          <a:p>
            <a:r>
              <a:rPr lang="en-US" sz="5400" dirty="0">
                <a:latin typeface="Monotype Corsiva" panose="03010101010201010101" pitchFamily="66" charset="0"/>
              </a:rPr>
              <a:t>Thank you </a:t>
            </a:r>
          </a:p>
          <a:p>
            <a:endParaRPr lang="en-US" dirty="0"/>
          </a:p>
          <a:p>
            <a:r>
              <a:rPr lang="en-US" sz="2000" dirty="0">
                <a:latin typeface="Modern No. 20" panose="02070704070505020303" pitchFamily="18" charset="0"/>
              </a:rPr>
              <a:t>Do you have any question?</a:t>
            </a:r>
          </a:p>
        </p:txBody>
      </p:sp>
      <p:pic>
        <p:nvPicPr>
          <p:cNvPr id="4" name="Google Shape;448;p61">
            <a:extLst>
              <a:ext uri="{FF2B5EF4-FFF2-40B4-BE49-F238E27FC236}">
                <a16:creationId xmlns="" xmlns:a16="http://schemas.microsoft.com/office/drawing/2014/main" id="{30084E3E-746F-455D-B54E-1EA66B945D62}"/>
              </a:ext>
            </a:extLst>
          </p:cNvPr>
          <p:cNvPicPr preferRelativeResize="0"/>
          <p:nvPr/>
        </p:nvPicPr>
        <p:blipFill>
          <a:blip r:embed="rId2">
            <a:alphaModFix/>
          </a:blip>
          <a:stretch>
            <a:fillRect/>
          </a:stretch>
        </p:blipFill>
        <p:spPr>
          <a:xfrm>
            <a:off x="4422121" y="500434"/>
            <a:ext cx="4156192" cy="4142631"/>
          </a:xfrm>
          <a:prstGeom prst="rect">
            <a:avLst/>
          </a:prstGeom>
          <a:noFill/>
          <a:ln>
            <a:noFill/>
          </a:ln>
        </p:spPr>
      </p:pic>
    </p:spTree>
    <p:extLst>
      <p:ext uri="{BB962C8B-B14F-4D97-AF65-F5344CB8AC3E}">
        <p14:creationId xmlns:p14="http://schemas.microsoft.com/office/powerpoint/2010/main" val="982909487"/>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32"/>
          <p:cNvSpPr/>
          <p:nvPr/>
        </p:nvSpPr>
        <p:spPr>
          <a:xfrm>
            <a:off x="342600" y="309045"/>
            <a:ext cx="3071303" cy="391093"/>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32"/>
          <p:cNvSpPr txBox="1">
            <a:spLocks noGrp="1"/>
          </p:cNvSpPr>
          <p:nvPr>
            <p:ph type="title"/>
          </p:nvPr>
        </p:nvSpPr>
        <p:spPr>
          <a:xfrm>
            <a:off x="342603" y="159115"/>
            <a:ext cx="3852000" cy="1166400"/>
          </a:xfrm>
          <a:prstGeom prst="rect">
            <a:avLst/>
          </a:prstGeom>
        </p:spPr>
        <p:txBody>
          <a:bodyPr spcFirstLastPara="1" wrap="square" lIns="91425" tIns="91425" rIns="91425" bIns="91425" anchor="t" anchorCtr="0">
            <a:noAutofit/>
          </a:bodyPr>
          <a:lstStyle/>
          <a:p>
            <a:pPr lvl="0"/>
            <a:r>
              <a:rPr lang="en-GB" dirty="0">
                <a:latin typeface="Times New Roman" panose="02020603050405020304" pitchFamily="18" charset="0"/>
                <a:cs typeface="Times New Roman" panose="02020603050405020304" pitchFamily="18" charset="0"/>
              </a:rPr>
              <a:t>INTRODUCTION</a:t>
            </a:r>
          </a:p>
        </p:txBody>
      </p:sp>
      <p:sp>
        <p:nvSpPr>
          <p:cNvPr id="157" name="Google Shape;157;p32"/>
          <p:cNvSpPr txBox="1">
            <a:spLocks noGrp="1"/>
          </p:cNvSpPr>
          <p:nvPr>
            <p:ph type="subTitle" idx="1"/>
          </p:nvPr>
        </p:nvSpPr>
        <p:spPr>
          <a:xfrm>
            <a:off x="342603" y="925657"/>
            <a:ext cx="8731749" cy="2923759"/>
          </a:xfrm>
          <a:prstGeom prst="rect">
            <a:avLst/>
          </a:prstGeom>
        </p:spPr>
        <p:txBody>
          <a:bodyPr spcFirstLastPara="1" wrap="square" lIns="91425" tIns="91425" rIns="91425" bIns="91425" anchor="t" anchorCtr="0">
            <a:noAutofit/>
          </a:bodyPr>
          <a:lstStyle/>
          <a:p>
            <a:pPr marL="0" lvl="0" indent="0"/>
            <a:r>
              <a:rPr lang="en-US" dirty="0">
                <a:latin typeface="Times New Roman" panose="02020603050405020304" pitchFamily="18" charset="0"/>
                <a:cs typeface="Times New Roman" panose="02020603050405020304" pitchFamily="18" charset="0"/>
              </a:rPr>
              <a:t>In Project 1 :</a:t>
            </a:r>
          </a:p>
          <a:p>
            <a:pPr marL="285750" lvl="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Choose Al-Rajeh Factory and searching for a problem in it.</a:t>
            </a:r>
          </a:p>
          <a:p>
            <a:pPr marL="285750" lvl="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Finding the biggest problem : the low level of safety.</a:t>
            </a:r>
          </a:p>
          <a:p>
            <a:pPr marL="285750" lvl="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Choosing ISO 45001 which specialize in improving the occupational health and safety </a:t>
            </a:r>
          </a:p>
          <a:p>
            <a:pPr marL="285750" lvl="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Made a risk assessment and develop recommendations.</a:t>
            </a:r>
          </a:p>
          <a:p>
            <a:pPr marL="0" lvl="0" indent="0"/>
            <a:endParaRPr lang="en-US" dirty="0">
              <a:latin typeface="Times New Roman" panose="02020603050405020304" pitchFamily="18" charset="0"/>
              <a:cs typeface="Times New Roman" panose="02020603050405020304" pitchFamily="18" charset="0"/>
            </a:endParaRPr>
          </a:p>
        </p:txBody>
      </p:sp>
      <p:grpSp>
        <p:nvGrpSpPr>
          <p:cNvPr id="158" name="Google Shape;158;p32"/>
          <p:cNvGrpSpPr/>
          <p:nvPr/>
        </p:nvGrpSpPr>
        <p:grpSpPr>
          <a:xfrm>
            <a:off x="3413904" y="2655950"/>
            <a:ext cx="5452667" cy="2299423"/>
            <a:chOff x="728242" y="937002"/>
            <a:chExt cx="3075913" cy="3456302"/>
          </a:xfrm>
        </p:grpSpPr>
        <p:sp>
          <p:nvSpPr>
            <p:cNvPr id="159" name="Google Shape;159;p32"/>
            <p:cNvSpPr/>
            <p:nvPr/>
          </p:nvSpPr>
          <p:spPr>
            <a:xfrm>
              <a:off x="728242" y="937002"/>
              <a:ext cx="2923458" cy="3303896"/>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2"/>
            <p:cNvSpPr/>
            <p:nvPr/>
          </p:nvSpPr>
          <p:spPr>
            <a:xfrm>
              <a:off x="789145" y="1087333"/>
              <a:ext cx="3015010" cy="3305971"/>
            </a:xfrm>
            <a:prstGeom prst="rect">
              <a:avLst/>
            </a:prstGeom>
            <a:solidFill>
              <a:schemeClr val="lt1"/>
            </a:solidFill>
            <a:ln>
              <a:noFill/>
            </a:ln>
            <a:effectLst>
              <a:outerShdw blurRad="114300" dist="95250" dir="3420000" algn="bl" rotWithShape="0">
                <a:srgbClr val="000000">
                  <a:alpha val="2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62" name="Google Shape;162;p32"/>
          <p:cNvCxnSpPr/>
          <p:nvPr/>
        </p:nvCxnSpPr>
        <p:spPr>
          <a:xfrm>
            <a:off x="397469" y="742315"/>
            <a:ext cx="2961564" cy="1581"/>
          </a:xfrm>
          <a:prstGeom prst="straightConnector1">
            <a:avLst/>
          </a:prstGeom>
          <a:noFill/>
          <a:ln w="28575" cap="flat" cmpd="sng">
            <a:solidFill>
              <a:schemeClr val="dk1"/>
            </a:solidFill>
            <a:prstDash val="solid"/>
            <a:round/>
            <a:headEnd type="none" w="med" len="med"/>
            <a:tailEnd type="none" w="med" len="med"/>
          </a:ln>
        </p:spPr>
      </p:cxn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5811" y="2860498"/>
            <a:ext cx="5356850" cy="2257800"/>
          </a:xfrm>
          <a:prstGeom prst="rect">
            <a:avLst/>
          </a:prstGeom>
        </p:spPr>
      </p:pic>
    </p:spTree>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14323" y="994388"/>
            <a:ext cx="8201027" cy="3364705"/>
          </a:xfrm>
        </p:spPr>
        <p:txBody>
          <a:bodyPr/>
          <a:lstStyle/>
          <a:p>
            <a:r>
              <a:rPr lang="en-US" sz="2000" dirty="0">
                <a:latin typeface="Times New Roman" panose="02020603050405020304" pitchFamily="18" charset="0"/>
                <a:cs typeface="Times New Roman" panose="02020603050405020304" pitchFamily="18" charset="0"/>
              </a:rPr>
              <a:t>In this project, we are going to : </a:t>
            </a:r>
            <a:br>
              <a:rPr lang="en-US" sz="2000"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Implementation of ISO 45001 regulations in AL-</a:t>
            </a:r>
            <a:r>
              <a:rPr lang="en-US" sz="2000" dirty="0" err="1">
                <a:latin typeface="Times New Roman" panose="02020603050405020304" pitchFamily="18" charset="0"/>
                <a:cs typeface="Times New Roman" panose="02020603050405020304" pitchFamily="18" charset="0"/>
              </a:rPr>
              <a:t>Rajeh</a:t>
            </a:r>
            <a:r>
              <a:rPr lang="en-US" sz="2000" dirty="0">
                <a:latin typeface="Times New Roman" panose="02020603050405020304" pitchFamily="18" charset="0"/>
                <a:cs typeface="Times New Roman" panose="02020603050405020304" pitchFamily="18" charset="0"/>
              </a:rPr>
              <a:t> Factory in order to strengthen and develop the factory's safety system</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Measuring and improving the performance of Occupational Safety and Health management systems on a continuous basis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Occupational safety and health guidelines must be established, as well as a proper working environment.</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Make Gap analysis by analyzing the current state and compare it to its target state</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5" name="Google Shape;273;p45"/>
          <p:cNvSpPr txBox="1">
            <a:spLocks/>
          </p:cNvSpPr>
          <p:nvPr/>
        </p:nvSpPr>
        <p:spPr>
          <a:xfrm>
            <a:off x="314322" y="251738"/>
            <a:ext cx="2250283" cy="669806"/>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Playfair Display"/>
              <a:buNone/>
              <a:defRPr sz="3000" b="0" i="0" u="none" strike="noStrike" cap="none">
                <a:solidFill>
                  <a:schemeClr val="dk1"/>
                </a:solidFill>
                <a:latin typeface="Playfair Display"/>
                <a:ea typeface="Playfair Display"/>
                <a:cs typeface="Playfair Display"/>
                <a:sym typeface="Playfair Display"/>
              </a:defRPr>
            </a:lvl1pPr>
            <a:lvl2pPr marR="0" lvl="1" algn="l"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3600"/>
              <a:buFont typeface="Playfair Display"/>
              <a:buNone/>
              <a:defRPr sz="3600" b="0" i="0" u="none" strike="noStrike" cap="none">
                <a:solidFill>
                  <a:schemeClr val="dk1"/>
                </a:solidFill>
                <a:latin typeface="Montserrat"/>
                <a:ea typeface="Montserrat"/>
                <a:cs typeface="Montserrat"/>
                <a:sym typeface="Montserrat"/>
              </a:defRPr>
            </a:lvl9pPr>
          </a:lstStyle>
          <a:p>
            <a:r>
              <a:rPr lang="en-GB" u="sng" dirty="0">
                <a:latin typeface="Times New Roman" panose="02020603050405020304" pitchFamily="18" charset="0"/>
                <a:cs typeface="Times New Roman" panose="02020603050405020304" pitchFamily="18" charset="0"/>
              </a:rPr>
              <a:t>Objectives </a:t>
            </a:r>
            <a:r>
              <a:rPr lang="en-GB" u="sng" dirty="0" smtClean="0">
                <a:latin typeface="Times New Roman" panose="02020603050405020304" pitchFamily="18" charset="0"/>
                <a:cs typeface="Times New Roman" panose="02020603050405020304" pitchFamily="18" charset="0"/>
              </a:rPr>
              <a:t>:</a:t>
            </a:r>
            <a:r>
              <a:rPr lang="en-GB" dirty="0" smtClean="0"/>
              <a:t> </a:t>
            </a:r>
            <a:endParaRPr lang="en-GB" dirty="0"/>
          </a:p>
        </p:txBody>
      </p:sp>
    </p:spTree>
    <p:extLst>
      <p:ext uri="{BB962C8B-B14F-4D97-AF65-F5344CB8AC3E}">
        <p14:creationId xmlns:p14="http://schemas.microsoft.com/office/powerpoint/2010/main" val="196107055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45"/>
          <p:cNvSpPr/>
          <p:nvPr/>
        </p:nvSpPr>
        <p:spPr>
          <a:xfrm>
            <a:off x="230548" y="459801"/>
            <a:ext cx="3386100" cy="2679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45"/>
          <p:cNvSpPr txBox="1">
            <a:spLocks noGrp="1"/>
          </p:cNvSpPr>
          <p:nvPr>
            <p:ph type="title"/>
          </p:nvPr>
        </p:nvSpPr>
        <p:spPr>
          <a:xfrm>
            <a:off x="297599" y="236825"/>
            <a:ext cx="3852000" cy="1485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u="sng" dirty="0">
                <a:latin typeface="Times New Roman" panose="02020603050405020304" pitchFamily="18" charset="0"/>
                <a:cs typeface="Times New Roman" panose="02020603050405020304" pitchFamily="18" charset="0"/>
              </a:rPr>
              <a:t>Documentation</a:t>
            </a:r>
            <a:r>
              <a:rPr lang="en-GB" dirty="0"/>
              <a:t> </a:t>
            </a:r>
            <a:endParaRPr dirty="0"/>
          </a:p>
        </p:txBody>
      </p:sp>
      <p:sp>
        <p:nvSpPr>
          <p:cNvPr id="9" name="مربع نص 8"/>
          <p:cNvSpPr txBox="1"/>
          <p:nvPr/>
        </p:nvSpPr>
        <p:spPr>
          <a:xfrm>
            <a:off x="428624" y="1214438"/>
            <a:ext cx="5639116" cy="2554545"/>
          </a:xfrm>
          <a:prstGeom prst="rect">
            <a:avLst/>
          </a:prstGeom>
          <a:noFill/>
        </p:spPr>
        <p:txBody>
          <a:bodyPr wrap="square" rtlCol="0">
            <a:spAutoFit/>
          </a:bodyPr>
          <a:lstStyle/>
          <a:p>
            <a:r>
              <a:rPr lang="en-US" sz="1800" b="1" dirty="0">
                <a:latin typeface="Times New Roman" panose="02020603050405020304" pitchFamily="18" charset="0"/>
                <a:cs typeface="Times New Roman" panose="02020603050405020304" pitchFamily="18" charset="0"/>
              </a:rPr>
              <a:t>General policy for occupational safety and health:</a:t>
            </a:r>
          </a:p>
          <a:p>
            <a:endParaRPr lang="en-US"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The policy of Al-Rajeh Detergent Factory works to provide means of occupational safety and health for all employees as it is the main driver of daily activities. It also works to provide a safe work environment free from the causes of accidents or occupational diseases through a set of rules and regulations within a legislative framework aimed at preserving human and property from Risk of injury and damage</a:t>
            </a:r>
          </a:p>
          <a:p>
            <a:endParaRPr lang="en-US" sz="1600" dirty="0"/>
          </a:p>
        </p:txBody>
      </p:sp>
      <p:pic>
        <p:nvPicPr>
          <p:cNvPr id="25" name="صورة 24"/>
          <p:cNvPicPr/>
          <p:nvPr/>
        </p:nvPicPr>
        <p:blipFill>
          <a:blip r:embed="rId3" cstate="print">
            <a:extLst>
              <a:ext uri="{28A0092B-C50C-407E-A947-70E740481C1C}">
                <a14:useLocalDpi xmlns:a14="http://schemas.microsoft.com/office/drawing/2010/main" val="0"/>
              </a:ext>
            </a:extLst>
          </a:blip>
          <a:stretch>
            <a:fillRect/>
          </a:stretch>
        </p:blipFill>
        <p:spPr>
          <a:xfrm>
            <a:off x="6115050" y="1321595"/>
            <a:ext cx="2093119" cy="2100699"/>
          </a:xfrm>
          <a:prstGeom prst="rect">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9" name="Google Shape;239;p41"/>
          <p:cNvSpPr/>
          <p:nvPr/>
        </p:nvSpPr>
        <p:spPr>
          <a:xfrm>
            <a:off x="473277" y="437080"/>
            <a:ext cx="6463304" cy="484496"/>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41"/>
          <p:cNvSpPr txBox="1">
            <a:spLocks noGrp="1"/>
          </p:cNvSpPr>
          <p:nvPr>
            <p:ph type="title"/>
          </p:nvPr>
        </p:nvSpPr>
        <p:spPr>
          <a:xfrm>
            <a:off x="416641" y="371594"/>
            <a:ext cx="6769972" cy="1206600"/>
          </a:xfrm>
          <a:prstGeom prst="rect">
            <a:avLst/>
          </a:prstGeom>
        </p:spPr>
        <p:txBody>
          <a:bodyPr spcFirstLastPara="1" wrap="square" lIns="91425" tIns="91425" rIns="91425" bIns="91425" anchor="t" anchorCtr="0">
            <a:noAutofit/>
          </a:bodyPr>
          <a:lstStyle/>
          <a:p>
            <a:pPr marL="0" lvl="0" indent="0"/>
            <a:r>
              <a:rPr lang="en-US" dirty="0">
                <a:latin typeface="Times New Roman" panose="02020603050405020304" pitchFamily="18" charset="0"/>
                <a:cs typeface="Times New Roman" panose="02020603050405020304" pitchFamily="18" charset="0"/>
              </a:rPr>
              <a:t>Occupational Safety and Health Manual:</a:t>
            </a:r>
          </a:p>
        </p:txBody>
      </p:sp>
      <p:cxnSp>
        <p:nvCxnSpPr>
          <p:cNvPr id="242" name="Google Shape;242;p41"/>
          <p:cNvCxnSpPr/>
          <p:nvPr/>
        </p:nvCxnSpPr>
        <p:spPr>
          <a:xfrm>
            <a:off x="473277" y="921576"/>
            <a:ext cx="6463304" cy="0"/>
          </a:xfrm>
          <a:prstGeom prst="straightConnector1">
            <a:avLst/>
          </a:prstGeom>
          <a:noFill/>
          <a:ln w="28575" cap="flat" cmpd="sng">
            <a:solidFill>
              <a:schemeClr val="dk1"/>
            </a:solidFill>
            <a:prstDash val="solid"/>
            <a:round/>
            <a:headEnd type="none" w="med" len="med"/>
            <a:tailEnd type="none" w="med" len="med"/>
          </a:ln>
        </p:spPr>
      </p:cxnSp>
      <p:sp>
        <p:nvSpPr>
          <p:cNvPr id="4" name="عنوان فرعي 3"/>
          <p:cNvSpPr>
            <a:spLocks noGrp="1"/>
          </p:cNvSpPr>
          <p:nvPr>
            <p:ph type="subTitle" idx="1"/>
          </p:nvPr>
        </p:nvSpPr>
        <p:spPr>
          <a:xfrm>
            <a:off x="315830" y="1081829"/>
            <a:ext cx="8163517" cy="3424856"/>
          </a:xfrm>
        </p:spPr>
        <p:txBody>
          <a:bodyPr/>
          <a:lstStyle/>
          <a:p>
            <a:r>
              <a:rPr lang="en-US" dirty="0">
                <a:latin typeface="Times New Roman" panose="02020603050405020304" pitchFamily="18" charset="0"/>
                <a:cs typeface="Times New Roman" panose="02020603050405020304" pitchFamily="18" charset="0"/>
              </a:rPr>
              <a:t>Is the standard basis for reference to the international standard and should be used internally to provide an overview of the requirements of ISO 45001: 2018 and how they are applied to Al-</a:t>
            </a:r>
            <a:r>
              <a:rPr lang="en-US" dirty="0" err="1">
                <a:latin typeface="Times New Roman" panose="02020603050405020304" pitchFamily="18" charset="0"/>
                <a:cs typeface="Times New Roman" panose="02020603050405020304" pitchFamily="18" charset="0"/>
              </a:rPr>
              <a:t>Rajeh</a:t>
            </a:r>
            <a:r>
              <a:rPr lang="en-US" dirty="0">
                <a:latin typeface="Times New Roman" panose="02020603050405020304" pitchFamily="18" charset="0"/>
                <a:cs typeface="Times New Roman" panose="02020603050405020304" pitchFamily="18" charset="0"/>
              </a:rPr>
              <a:t> factory</a:t>
            </a:r>
          </a:p>
          <a:p>
            <a:r>
              <a:rPr lang="en-US" dirty="0">
                <a:latin typeface="Times New Roman" panose="02020603050405020304" pitchFamily="18" charset="0"/>
                <a:cs typeface="Times New Roman" panose="02020603050405020304" pitchFamily="18" charset="0"/>
              </a:rPr>
              <a:t>We used a template to help us apply the Occupational Safety and Health System Manual (Plan Do-Check-Act).</a:t>
            </a:r>
          </a:p>
          <a:p>
            <a:pPr marL="114300" indent="0">
              <a:buNone/>
            </a:pP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The PDCA cycle : can be applied to all operations and to the OSH management system.</a:t>
            </a:r>
          </a:p>
          <a:p>
            <a:pPr marL="114300" indent="0">
              <a:buNone/>
            </a:pPr>
            <a:r>
              <a:rPr lang="en-US" dirty="0">
                <a:latin typeface="Times New Roman" panose="02020603050405020304" pitchFamily="18" charset="0"/>
                <a:cs typeface="Times New Roman" panose="02020603050405020304" pitchFamily="18" charset="0"/>
              </a:rPr>
              <a:t>Plan: defining the goals of the system and its operations</a:t>
            </a:r>
          </a:p>
          <a:p>
            <a:pPr marL="114300" indent="0">
              <a:buNone/>
            </a:pPr>
            <a:r>
              <a:rPr lang="en-US" dirty="0">
                <a:latin typeface="Times New Roman" panose="02020603050405020304" pitchFamily="18" charset="0"/>
                <a:cs typeface="Times New Roman" panose="02020603050405020304" pitchFamily="18" charset="0"/>
              </a:rPr>
              <a:t>Do: implement what was planned.</a:t>
            </a:r>
          </a:p>
          <a:p>
            <a:pPr marL="114300" indent="0">
              <a:buNone/>
            </a:pPr>
            <a:r>
              <a:rPr lang="en-US" dirty="0">
                <a:latin typeface="Times New Roman" panose="02020603050405020304" pitchFamily="18" charset="0"/>
                <a:cs typeface="Times New Roman" panose="02020603050405020304" pitchFamily="18" charset="0"/>
              </a:rPr>
              <a:t>Check: Monitor and measure processes</a:t>
            </a:r>
          </a:p>
          <a:p>
            <a:pPr marL="114300" indent="0">
              <a:buNone/>
            </a:pPr>
            <a:r>
              <a:rPr lang="en-US" dirty="0">
                <a:latin typeface="Times New Roman" panose="02020603050405020304" pitchFamily="18" charset="0"/>
                <a:cs typeface="Times New Roman" panose="02020603050405020304" pitchFamily="18" charset="0"/>
              </a:rPr>
              <a:t>Act: take action to improve performance.</a:t>
            </a:r>
          </a:p>
          <a:p>
            <a:pPr marL="114300" indent="0">
              <a:buNone/>
            </a:pPr>
            <a:endParaRPr lang="en-US" dirty="0">
              <a:latin typeface="Times New Roman" panose="02020603050405020304" pitchFamily="18" charset="0"/>
              <a:cs typeface="Times New Roman" panose="02020603050405020304" pitchFamily="18" charset="0"/>
            </a:endParaRPr>
          </a:p>
        </p:txBody>
      </p:sp>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67852" y="2933525"/>
            <a:ext cx="2389733" cy="1751396"/>
          </a:xfrm>
          <a:prstGeom prst="rect">
            <a:avLst/>
          </a:prstGeom>
          <a:ln>
            <a:noFill/>
          </a:ln>
          <a:effectLst>
            <a:softEdge rad="112500"/>
          </a:effec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9" name="Google Shape;239;p41"/>
          <p:cNvSpPr/>
          <p:nvPr/>
        </p:nvSpPr>
        <p:spPr>
          <a:xfrm>
            <a:off x="473277" y="437080"/>
            <a:ext cx="6463304" cy="484496"/>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41"/>
          <p:cNvSpPr txBox="1">
            <a:spLocks noGrp="1"/>
          </p:cNvSpPr>
          <p:nvPr>
            <p:ph type="title"/>
          </p:nvPr>
        </p:nvSpPr>
        <p:spPr>
          <a:xfrm>
            <a:off x="416641" y="371594"/>
            <a:ext cx="6769972" cy="1206600"/>
          </a:xfrm>
          <a:prstGeom prst="rect">
            <a:avLst/>
          </a:prstGeom>
        </p:spPr>
        <p:txBody>
          <a:bodyPr spcFirstLastPara="1" wrap="square" lIns="91425" tIns="91425" rIns="91425" bIns="91425" anchor="t" anchorCtr="0">
            <a:noAutofit/>
          </a:bodyPr>
          <a:lstStyle/>
          <a:p>
            <a:pPr marL="0" lvl="0" indent="0"/>
            <a:r>
              <a:rPr lang="en-US" dirty="0">
                <a:latin typeface="Times New Roman" panose="02020603050405020304" pitchFamily="18" charset="0"/>
                <a:cs typeface="Times New Roman" panose="02020603050405020304" pitchFamily="18" charset="0"/>
              </a:rPr>
              <a:t>Occupational Safety and Health Manual:</a:t>
            </a:r>
          </a:p>
        </p:txBody>
      </p:sp>
      <p:cxnSp>
        <p:nvCxnSpPr>
          <p:cNvPr id="242" name="Google Shape;242;p41"/>
          <p:cNvCxnSpPr/>
          <p:nvPr/>
        </p:nvCxnSpPr>
        <p:spPr>
          <a:xfrm>
            <a:off x="473277" y="921576"/>
            <a:ext cx="6463304" cy="0"/>
          </a:xfrm>
          <a:prstGeom prst="straightConnector1">
            <a:avLst/>
          </a:prstGeom>
          <a:noFill/>
          <a:ln w="28575" cap="flat" cmpd="sng">
            <a:solidFill>
              <a:schemeClr val="dk1"/>
            </a:solidFill>
            <a:prstDash val="solid"/>
            <a:round/>
            <a:headEnd type="none" w="med" len="med"/>
            <a:tailEnd type="none" w="med" len="med"/>
          </a:ln>
        </p:spPr>
      </p:cxnSp>
      <p:sp>
        <p:nvSpPr>
          <p:cNvPr id="4" name="عنوان فرعي 3"/>
          <p:cNvSpPr>
            <a:spLocks noGrp="1"/>
          </p:cNvSpPr>
          <p:nvPr>
            <p:ph type="subTitle" idx="1"/>
          </p:nvPr>
        </p:nvSpPr>
        <p:spPr>
          <a:xfrm>
            <a:off x="404291" y="1274589"/>
            <a:ext cx="8163517" cy="1297161"/>
          </a:xfrm>
        </p:spPr>
        <p:txBody>
          <a:bodyPr/>
          <a:lstStyle/>
          <a:p>
            <a:pPr marL="114300" indent="0" algn="ctr">
              <a:buNone/>
            </a:pPr>
            <a:r>
              <a:rPr lang="en-US" sz="1800" dirty="0">
                <a:latin typeface="Times New Roman" panose="02020603050405020304" pitchFamily="18" charset="0"/>
                <a:cs typeface="Times New Roman" panose="02020603050405020304" pitchFamily="18" charset="0"/>
              </a:rPr>
              <a:t>The project is limited to preparing the factory to apply the provisions of ISO 45001 for occupational safety and health management to minimize the risks or try to eliminate the risks completely in Al-Rajeh factory, including the factory building, warehouses and production lines including workers and all concerned parties.</a:t>
            </a:r>
          </a:p>
        </p:txBody>
      </p:sp>
      <p:pic>
        <p:nvPicPr>
          <p:cNvPr id="3" name="Picture 2">
            <a:extLst>
              <a:ext uri="{FF2B5EF4-FFF2-40B4-BE49-F238E27FC236}">
                <a16:creationId xmlns="" xmlns:a16="http://schemas.microsoft.com/office/drawing/2014/main" id="{475194D3-8AE4-5CB4-3019-95B67146A7DD}"/>
              </a:ext>
            </a:extLst>
          </p:cNvPr>
          <p:cNvPicPr>
            <a:picLocks noChangeAspect="1"/>
          </p:cNvPicPr>
          <p:nvPr/>
        </p:nvPicPr>
        <p:blipFill>
          <a:blip r:embed="rId3"/>
          <a:stretch>
            <a:fillRect/>
          </a:stretch>
        </p:blipFill>
        <p:spPr>
          <a:xfrm>
            <a:off x="2107769" y="2606078"/>
            <a:ext cx="4572000" cy="2392680"/>
          </a:xfrm>
          <a:prstGeom prst="rect">
            <a:avLst/>
          </a:prstGeom>
        </p:spPr>
      </p:pic>
    </p:spTree>
    <p:extLst>
      <p:ext uri="{BB962C8B-B14F-4D97-AF65-F5344CB8AC3E}">
        <p14:creationId xmlns:p14="http://schemas.microsoft.com/office/powerpoint/2010/main" val="45395726"/>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9" name="Google Shape;239;p41"/>
          <p:cNvSpPr/>
          <p:nvPr/>
        </p:nvSpPr>
        <p:spPr>
          <a:xfrm>
            <a:off x="473276" y="437080"/>
            <a:ext cx="7828991" cy="484496"/>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41"/>
          <p:cNvSpPr txBox="1">
            <a:spLocks noGrp="1"/>
          </p:cNvSpPr>
          <p:nvPr>
            <p:ph type="title"/>
          </p:nvPr>
        </p:nvSpPr>
        <p:spPr>
          <a:xfrm>
            <a:off x="473277" y="437080"/>
            <a:ext cx="8527523" cy="1206600"/>
          </a:xfrm>
          <a:prstGeom prst="rect">
            <a:avLst/>
          </a:prstGeom>
        </p:spPr>
        <p:txBody>
          <a:bodyPr spcFirstLastPara="1" wrap="square" lIns="91425" tIns="91425" rIns="91425" bIns="91425" anchor="t" anchorCtr="0">
            <a:noAutofit/>
          </a:bodyPr>
          <a:lstStyle/>
          <a:p>
            <a:r>
              <a:rPr lang="en-US" sz="1800" dirty="0">
                <a:latin typeface="Times New Roman" panose="02020603050405020304" pitchFamily="18" charset="0"/>
                <a:cs typeface="Times New Roman" panose="02020603050405020304" pitchFamily="18" charset="0"/>
              </a:rPr>
              <a:t>The requirements of ISO 45001: 2018 and how applying them to Al-</a:t>
            </a:r>
            <a:r>
              <a:rPr lang="en-US" sz="1800" dirty="0" err="1">
                <a:latin typeface="Times New Roman" panose="02020603050405020304" pitchFamily="18" charset="0"/>
                <a:cs typeface="Times New Roman" panose="02020603050405020304" pitchFamily="18" charset="0"/>
              </a:rPr>
              <a:t>Rajeh</a:t>
            </a:r>
            <a:r>
              <a:rPr lang="en-US" sz="1800" dirty="0">
                <a:latin typeface="Times New Roman" panose="02020603050405020304" pitchFamily="18" charset="0"/>
                <a:cs typeface="Times New Roman" panose="02020603050405020304" pitchFamily="18" charset="0"/>
              </a:rPr>
              <a:t> factory :</a:t>
            </a:r>
          </a:p>
        </p:txBody>
      </p:sp>
      <p:cxnSp>
        <p:nvCxnSpPr>
          <p:cNvPr id="242" name="Google Shape;242;p41"/>
          <p:cNvCxnSpPr/>
          <p:nvPr/>
        </p:nvCxnSpPr>
        <p:spPr>
          <a:xfrm>
            <a:off x="473277" y="921576"/>
            <a:ext cx="6463304" cy="0"/>
          </a:xfrm>
          <a:prstGeom prst="straightConnector1">
            <a:avLst/>
          </a:prstGeom>
          <a:noFill/>
          <a:ln w="28575" cap="flat" cmpd="sng">
            <a:solidFill>
              <a:schemeClr val="dk1"/>
            </a:solidFill>
            <a:prstDash val="solid"/>
            <a:round/>
            <a:headEnd type="none" w="med" len="med"/>
            <a:tailEnd type="none" w="med" len="med"/>
          </a:ln>
        </p:spPr>
      </p:cxnSp>
      <p:sp>
        <p:nvSpPr>
          <p:cNvPr id="18" name="شكل بيضاوي 17"/>
          <p:cNvSpPr/>
          <p:nvPr/>
        </p:nvSpPr>
        <p:spPr>
          <a:xfrm>
            <a:off x="274110" y="1146533"/>
            <a:ext cx="1930140" cy="15381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r>
              <a:rPr lang="en-US" dirty="0">
                <a:solidFill>
                  <a:schemeClr val="tx1"/>
                </a:solidFill>
                <a:latin typeface="Times New Roman" panose="02020603050405020304" pitchFamily="18" charset="0"/>
                <a:cs typeface="Times New Roman" panose="02020603050405020304" pitchFamily="18" charset="0"/>
              </a:rPr>
              <a:t>1- Understanding the organization and its context</a:t>
            </a:r>
          </a:p>
        </p:txBody>
      </p:sp>
      <p:sp>
        <p:nvSpPr>
          <p:cNvPr id="19" name="شكل بيضاوي 18"/>
          <p:cNvSpPr/>
          <p:nvPr/>
        </p:nvSpPr>
        <p:spPr>
          <a:xfrm>
            <a:off x="2457630" y="1137025"/>
            <a:ext cx="1933837" cy="15476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r>
              <a:rPr lang="en-US" dirty="0">
                <a:solidFill>
                  <a:schemeClr val="tx1"/>
                </a:solidFill>
                <a:latin typeface="Times New Roman" panose="02020603050405020304" pitchFamily="18" charset="0"/>
                <a:cs typeface="Times New Roman" panose="02020603050405020304" pitchFamily="18" charset="0"/>
              </a:rPr>
              <a:t>2- Recognizing the needs and expectations of employees and other stakeholders</a:t>
            </a:r>
          </a:p>
        </p:txBody>
      </p:sp>
      <p:sp>
        <p:nvSpPr>
          <p:cNvPr id="20" name="شكل بيضاوي 19"/>
          <p:cNvSpPr/>
          <p:nvPr/>
        </p:nvSpPr>
        <p:spPr>
          <a:xfrm>
            <a:off x="4633759" y="1146533"/>
            <a:ext cx="1930140" cy="15381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r>
              <a:rPr lang="en-US" dirty="0">
                <a:solidFill>
                  <a:schemeClr val="tx1"/>
                </a:solidFill>
                <a:latin typeface="Times New Roman" panose="02020603050405020304" pitchFamily="18" charset="0"/>
                <a:cs typeface="Times New Roman" panose="02020603050405020304" pitchFamily="18" charset="0"/>
              </a:rPr>
              <a:t>3- Determining the OH&amp;S management system's scope</a:t>
            </a:r>
          </a:p>
        </p:txBody>
      </p:sp>
      <p:sp>
        <p:nvSpPr>
          <p:cNvPr id="21" name="شكل بيضاوي 20"/>
          <p:cNvSpPr/>
          <p:nvPr/>
        </p:nvSpPr>
        <p:spPr>
          <a:xfrm>
            <a:off x="6667248" y="1240289"/>
            <a:ext cx="2258749" cy="15381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endParaRPr lang="en-US" sz="1050" dirty="0">
              <a:solidFill>
                <a:schemeClr val="tx1"/>
              </a:solidFill>
              <a:latin typeface="Times New Roman" panose="02020603050405020304" pitchFamily="18" charset="0"/>
              <a:cs typeface="Times New Roman" panose="02020603050405020304" pitchFamily="18" charset="0"/>
            </a:endParaRPr>
          </a:p>
          <a:p>
            <a:pPr marL="114300" indent="0" algn="ctr">
              <a:buNone/>
            </a:pPr>
            <a:r>
              <a:rPr lang="en-US" sz="1050" dirty="0">
                <a:solidFill>
                  <a:schemeClr val="tx1"/>
                </a:solidFill>
                <a:latin typeface="Times New Roman" panose="02020603050405020304" pitchFamily="18" charset="0"/>
                <a:cs typeface="Times New Roman" panose="02020603050405020304" pitchFamily="18" charset="0"/>
              </a:rPr>
              <a:t>4- Occupational health and safety management system requires the organization to establish, implement, maintain, </a:t>
            </a:r>
            <a:r>
              <a:rPr lang="en-US" sz="1100" dirty="0">
                <a:solidFill>
                  <a:schemeClr val="tx1"/>
                </a:solidFill>
                <a:latin typeface="Times New Roman" panose="02020603050405020304" pitchFamily="18" charset="0"/>
                <a:cs typeface="Times New Roman" panose="02020603050405020304" pitchFamily="18" charset="0"/>
              </a:rPr>
              <a:t>and enhance its OH&amp;S management </a:t>
            </a:r>
            <a:r>
              <a:rPr lang="en-US" sz="1200" dirty="0">
                <a:solidFill>
                  <a:schemeClr val="tx1"/>
                </a:solidFill>
                <a:latin typeface="Times New Roman" panose="02020603050405020304" pitchFamily="18" charset="0"/>
                <a:cs typeface="Times New Roman" panose="02020603050405020304" pitchFamily="18" charset="0"/>
              </a:rPr>
              <a:t>system</a:t>
            </a:r>
            <a:r>
              <a:rPr lang="en-US" b="1" dirty="0"/>
              <a:t>.</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23" name="شكل بيضاوي 22"/>
          <p:cNvSpPr/>
          <p:nvPr/>
        </p:nvSpPr>
        <p:spPr>
          <a:xfrm>
            <a:off x="1360326" y="2684662"/>
            <a:ext cx="1930140" cy="15381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r>
              <a:rPr lang="en-US" dirty="0">
                <a:solidFill>
                  <a:schemeClr val="tx1"/>
                </a:solidFill>
                <a:latin typeface="Times New Roman" panose="02020603050405020304" pitchFamily="18" charset="0"/>
                <a:cs typeface="Times New Roman" panose="02020603050405020304" pitchFamily="18" charset="0"/>
              </a:rPr>
              <a:t>5- Leadership and commitment</a:t>
            </a:r>
          </a:p>
        </p:txBody>
      </p:sp>
      <p:sp>
        <p:nvSpPr>
          <p:cNvPr id="24" name="شكل بيضاوي 23"/>
          <p:cNvSpPr/>
          <p:nvPr/>
        </p:nvSpPr>
        <p:spPr>
          <a:xfrm>
            <a:off x="3617015" y="2684662"/>
            <a:ext cx="1930140" cy="15381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r>
              <a:rPr lang="en-US" dirty="0">
                <a:solidFill>
                  <a:schemeClr val="tx1"/>
                </a:solidFill>
                <a:latin typeface="Times New Roman" panose="02020603050405020304" pitchFamily="18" charset="0"/>
                <a:cs typeface="Times New Roman" panose="02020603050405020304" pitchFamily="18" charset="0"/>
              </a:rPr>
              <a:t>6- OH&amp;S policy</a:t>
            </a:r>
          </a:p>
        </p:txBody>
      </p:sp>
      <p:sp>
        <p:nvSpPr>
          <p:cNvPr id="25" name="شكل بيضاوي 24"/>
          <p:cNvSpPr/>
          <p:nvPr/>
        </p:nvSpPr>
        <p:spPr>
          <a:xfrm>
            <a:off x="5841121" y="2684662"/>
            <a:ext cx="1930140" cy="15381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r>
              <a:rPr lang="en-US" dirty="0">
                <a:solidFill>
                  <a:schemeClr val="tx1"/>
                </a:solidFill>
                <a:latin typeface="Times New Roman" panose="02020603050405020304" pitchFamily="18" charset="0"/>
                <a:cs typeface="Times New Roman" panose="02020603050405020304" pitchFamily="18" charset="0"/>
              </a:rPr>
              <a:t>7-Organizational roles, responsibilities, and authorities:</a:t>
            </a:r>
          </a:p>
        </p:txBody>
      </p:sp>
    </p:spTree>
    <p:extLst>
      <p:ext uri="{BB962C8B-B14F-4D97-AF65-F5344CB8AC3E}">
        <p14:creationId xmlns:p14="http://schemas.microsoft.com/office/powerpoint/2010/main" val="290030560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9" name="Google Shape;239;p41"/>
          <p:cNvSpPr/>
          <p:nvPr/>
        </p:nvSpPr>
        <p:spPr>
          <a:xfrm>
            <a:off x="473276" y="437080"/>
            <a:ext cx="7828991" cy="484496"/>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41"/>
          <p:cNvSpPr txBox="1">
            <a:spLocks noGrp="1"/>
          </p:cNvSpPr>
          <p:nvPr>
            <p:ph type="title"/>
          </p:nvPr>
        </p:nvSpPr>
        <p:spPr>
          <a:xfrm>
            <a:off x="473277" y="437080"/>
            <a:ext cx="8527523" cy="1206600"/>
          </a:xfrm>
          <a:prstGeom prst="rect">
            <a:avLst/>
          </a:prstGeom>
        </p:spPr>
        <p:txBody>
          <a:bodyPr spcFirstLastPara="1" wrap="square" lIns="91425" tIns="91425" rIns="91425" bIns="91425" anchor="t" anchorCtr="0">
            <a:noAutofit/>
          </a:bodyPr>
          <a:lstStyle/>
          <a:p>
            <a:r>
              <a:rPr lang="en-US" sz="1800" dirty="0">
                <a:latin typeface="Times New Roman" panose="02020603050405020304" pitchFamily="18" charset="0"/>
                <a:cs typeface="Times New Roman" panose="02020603050405020304" pitchFamily="18" charset="0"/>
              </a:rPr>
              <a:t>The requirements of ISO 45001: 2018 and how applying them to Al-</a:t>
            </a:r>
            <a:r>
              <a:rPr lang="en-US" sz="1800" dirty="0" err="1">
                <a:latin typeface="Times New Roman" panose="02020603050405020304" pitchFamily="18" charset="0"/>
                <a:cs typeface="Times New Roman" panose="02020603050405020304" pitchFamily="18" charset="0"/>
              </a:rPr>
              <a:t>Rajeh</a:t>
            </a:r>
            <a:r>
              <a:rPr lang="en-US" sz="1800" dirty="0">
                <a:latin typeface="Times New Roman" panose="02020603050405020304" pitchFamily="18" charset="0"/>
                <a:cs typeface="Times New Roman" panose="02020603050405020304" pitchFamily="18" charset="0"/>
              </a:rPr>
              <a:t> factory :</a:t>
            </a:r>
          </a:p>
        </p:txBody>
      </p:sp>
      <p:cxnSp>
        <p:nvCxnSpPr>
          <p:cNvPr id="242" name="Google Shape;242;p41"/>
          <p:cNvCxnSpPr/>
          <p:nvPr/>
        </p:nvCxnSpPr>
        <p:spPr>
          <a:xfrm>
            <a:off x="473277" y="921576"/>
            <a:ext cx="6463304" cy="0"/>
          </a:xfrm>
          <a:prstGeom prst="straightConnector1">
            <a:avLst/>
          </a:prstGeom>
          <a:noFill/>
          <a:ln w="28575" cap="flat" cmpd="sng">
            <a:solidFill>
              <a:schemeClr val="dk1"/>
            </a:solidFill>
            <a:prstDash val="solid"/>
            <a:round/>
            <a:headEnd type="none" w="med" len="med"/>
            <a:tailEnd type="none" w="med" len="med"/>
          </a:ln>
        </p:spPr>
      </p:cxnSp>
      <p:sp>
        <p:nvSpPr>
          <p:cNvPr id="19" name="شكل بيضاوي 18"/>
          <p:cNvSpPr/>
          <p:nvPr/>
        </p:nvSpPr>
        <p:spPr>
          <a:xfrm>
            <a:off x="798388" y="1040380"/>
            <a:ext cx="1933837" cy="15476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r>
              <a:rPr lang="en-US" dirty="0">
                <a:solidFill>
                  <a:schemeClr val="tx1"/>
                </a:solidFill>
                <a:latin typeface="Times New Roman" panose="02020603050405020304" pitchFamily="18" charset="0"/>
                <a:cs typeface="Times New Roman" panose="02020603050405020304" pitchFamily="18" charset="0"/>
              </a:rPr>
              <a:t>8 -Consultation </a:t>
            </a:r>
            <a:r>
              <a:rPr lang="en-US" dirty="0" smtClean="0">
                <a:solidFill>
                  <a:schemeClr val="tx1"/>
                </a:solidFill>
                <a:latin typeface="Times New Roman" panose="02020603050405020304" pitchFamily="18" charset="0"/>
                <a:cs typeface="Times New Roman" panose="02020603050405020304" pitchFamily="18" charset="0"/>
              </a:rPr>
              <a:t>and </a:t>
            </a:r>
            <a:r>
              <a:rPr lang="en-US" dirty="0">
                <a:solidFill>
                  <a:schemeClr val="tx1"/>
                </a:solidFill>
                <a:latin typeface="Times New Roman" panose="02020603050405020304" pitchFamily="18" charset="0"/>
                <a:cs typeface="Times New Roman" panose="02020603050405020304" pitchFamily="18" charset="0"/>
              </a:rPr>
              <a:t>participation of workers</a:t>
            </a:r>
          </a:p>
        </p:txBody>
      </p:sp>
      <p:sp>
        <p:nvSpPr>
          <p:cNvPr id="20" name="شكل بيضاوي 19"/>
          <p:cNvSpPr/>
          <p:nvPr/>
        </p:nvSpPr>
        <p:spPr>
          <a:xfrm>
            <a:off x="3211992" y="1049887"/>
            <a:ext cx="1930140" cy="15381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r>
              <a:rPr lang="en-US" dirty="0">
                <a:solidFill>
                  <a:schemeClr val="tx1"/>
                </a:solidFill>
                <a:latin typeface="Times New Roman" panose="02020603050405020304" pitchFamily="18" charset="0"/>
                <a:cs typeface="Times New Roman" panose="02020603050405020304" pitchFamily="18" charset="0"/>
              </a:rPr>
              <a:t>9- Planning </a:t>
            </a:r>
          </a:p>
        </p:txBody>
      </p:sp>
      <p:sp>
        <p:nvSpPr>
          <p:cNvPr id="23" name="شكل بيضاوي 22"/>
          <p:cNvSpPr/>
          <p:nvPr/>
        </p:nvSpPr>
        <p:spPr>
          <a:xfrm>
            <a:off x="1651625" y="2716327"/>
            <a:ext cx="1930140" cy="15381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r>
              <a:rPr lang="en-US" dirty="0">
                <a:solidFill>
                  <a:schemeClr val="tx1"/>
                </a:solidFill>
                <a:latin typeface="Times New Roman" panose="02020603050405020304" pitchFamily="18" charset="0"/>
                <a:cs typeface="Times New Roman" panose="02020603050405020304" pitchFamily="18" charset="0"/>
              </a:rPr>
              <a:t>11 - Operation</a:t>
            </a:r>
          </a:p>
        </p:txBody>
      </p:sp>
      <p:sp>
        <p:nvSpPr>
          <p:cNvPr id="24" name="شكل بيضاوي 23"/>
          <p:cNvSpPr/>
          <p:nvPr/>
        </p:nvSpPr>
        <p:spPr>
          <a:xfrm>
            <a:off x="4101465" y="2684662"/>
            <a:ext cx="1930140" cy="15381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r>
              <a:rPr lang="en-US" dirty="0">
                <a:solidFill>
                  <a:schemeClr val="tx1"/>
                </a:solidFill>
                <a:latin typeface="Times New Roman" panose="02020603050405020304" pitchFamily="18" charset="0"/>
                <a:cs typeface="Times New Roman" panose="02020603050405020304" pitchFamily="18" charset="0"/>
              </a:rPr>
              <a:t>12 – Performance evaluation</a:t>
            </a:r>
          </a:p>
        </p:txBody>
      </p:sp>
      <p:sp>
        <p:nvSpPr>
          <p:cNvPr id="25" name="شكل بيضاوي 24"/>
          <p:cNvSpPr/>
          <p:nvPr/>
        </p:nvSpPr>
        <p:spPr>
          <a:xfrm>
            <a:off x="6551305" y="2684662"/>
            <a:ext cx="1930140" cy="15381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r>
              <a:rPr lang="en-US" dirty="0">
                <a:solidFill>
                  <a:schemeClr val="tx1"/>
                </a:solidFill>
                <a:latin typeface="Times New Roman" panose="02020603050405020304" pitchFamily="18" charset="0"/>
                <a:cs typeface="Times New Roman" panose="02020603050405020304" pitchFamily="18" charset="0"/>
              </a:rPr>
              <a:t>13 – Improvement </a:t>
            </a:r>
          </a:p>
        </p:txBody>
      </p:sp>
      <p:sp>
        <p:nvSpPr>
          <p:cNvPr id="12" name="شكل بيضاوي 11"/>
          <p:cNvSpPr/>
          <p:nvPr/>
        </p:nvSpPr>
        <p:spPr>
          <a:xfrm>
            <a:off x="5621899" y="1040380"/>
            <a:ext cx="1930140" cy="15381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0" algn="ctr">
              <a:buNone/>
            </a:pPr>
            <a:r>
              <a:rPr lang="en-US" dirty="0">
                <a:solidFill>
                  <a:schemeClr val="tx1"/>
                </a:solidFill>
                <a:latin typeface="Times New Roman" panose="02020603050405020304" pitchFamily="18" charset="0"/>
                <a:cs typeface="Times New Roman" panose="02020603050405020304" pitchFamily="18" charset="0"/>
              </a:rPr>
              <a:t>10 – Support </a:t>
            </a:r>
          </a:p>
        </p:txBody>
      </p:sp>
    </p:spTree>
    <p:extLst>
      <p:ext uri="{BB962C8B-B14F-4D97-AF65-F5344CB8AC3E}">
        <p14:creationId xmlns:p14="http://schemas.microsoft.com/office/powerpoint/2010/main" val="62264880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Giany Presentation by Slidesgo">
  <a:themeElements>
    <a:clrScheme name="Simple Light">
      <a:dk1>
        <a:srgbClr val="383838"/>
      </a:dk1>
      <a:lt1>
        <a:srgbClr val="F7F5F3"/>
      </a:lt1>
      <a:dk2>
        <a:srgbClr val="FFDFE2"/>
      </a:dk2>
      <a:lt2>
        <a:srgbClr val="DA566A"/>
      </a:lt2>
      <a:accent1>
        <a:srgbClr val="FFFFFF"/>
      </a:accent1>
      <a:accent2>
        <a:srgbClr val="383838"/>
      </a:accent2>
      <a:accent3>
        <a:srgbClr val="F7F5F3"/>
      </a:accent3>
      <a:accent4>
        <a:srgbClr val="383838"/>
      </a:accent4>
      <a:accent5>
        <a:srgbClr val="FFFFFF"/>
      </a:accent5>
      <a:accent6>
        <a:srgbClr val="FFDFE2"/>
      </a:accent6>
      <a:hlink>
        <a:srgbClr val="DA566A"/>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3974</TotalTime>
  <Words>1283</Words>
  <Application>Microsoft Office PowerPoint</Application>
  <PresentationFormat>عرض على الشاشة (9:16)‏</PresentationFormat>
  <Paragraphs>193</Paragraphs>
  <Slides>26</Slides>
  <Notes>8</Notes>
  <HiddenSlides>0</HiddenSlides>
  <MMClips>0</MMClips>
  <ScaleCrop>false</ScaleCrop>
  <HeadingPairs>
    <vt:vector size="6" baseType="variant">
      <vt:variant>
        <vt:lpstr>الخطوط المستخدمة</vt:lpstr>
      </vt:variant>
      <vt:variant>
        <vt:i4>9</vt:i4>
      </vt:variant>
      <vt:variant>
        <vt:lpstr>نسق</vt:lpstr>
      </vt:variant>
      <vt:variant>
        <vt:i4>1</vt:i4>
      </vt:variant>
      <vt:variant>
        <vt:lpstr>عناوين الشرائح</vt:lpstr>
      </vt:variant>
      <vt:variant>
        <vt:i4>26</vt:i4>
      </vt:variant>
    </vt:vector>
  </HeadingPairs>
  <TitlesOfParts>
    <vt:vector size="36" baseType="lpstr">
      <vt:lpstr>Tahoma</vt:lpstr>
      <vt:lpstr>Playfair Display SemiBold</vt:lpstr>
      <vt:lpstr>Montserrat</vt:lpstr>
      <vt:lpstr>Monotype Corsiva</vt:lpstr>
      <vt:lpstr>Calibri</vt:lpstr>
      <vt:lpstr>Times New Roman</vt:lpstr>
      <vt:lpstr>Playfair Display</vt:lpstr>
      <vt:lpstr>Modern No. 20</vt:lpstr>
      <vt:lpstr>Arial</vt:lpstr>
      <vt:lpstr>Giany Presentation by Slidesgo</vt:lpstr>
      <vt:lpstr>Implementation of ISO 45001 in Al-Rajeh Factory</vt:lpstr>
      <vt:lpstr>TABLE OF CONTENTS</vt:lpstr>
      <vt:lpstr>INTRODUCTION</vt:lpstr>
      <vt:lpstr>In this project, we are going to :   * Implementation of ISO 45001 regulations in AL-Rajeh Factory in order to strengthen and develop the factory's safety system * Measuring and improving the performance of Occupational Safety and Health management systems on a continuous basis * Occupational safety and health guidelines must be established, as well as a proper working environment. * Make Gap analysis by analyzing the current state and compare it to its target state   </vt:lpstr>
      <vt:lpstr>Documentation </vt:lpstr>
      <vt:lpstr>Occupational Safety and Health Manual:</vt:lpstr>
      <vt:lpstr>Occupational Safety and Health Manual:</vt:lpstr>
      <vt:lpstr>The requirements of ISO 45001: 2018 and how applying them to Al-Rajeh factory :</vt:lpstr>
      <vt:lpstr>The requirements of ISO 45001: 2018 and how applying them to Al-Rajeh factory :</vt:lpstr>
      <vt:lpstr>Procedures</vt:lpstr>
      <vt:lpstr>                    To make it easier for all those who interact with it, the processes were written in Arabic.   Each procedure comprised the following items: </vt:lpstr>
      <vt:lpstr>Procedure for Hazard Identification and Assessment. </vt:lpstr>
      <vt:lpstr>Procedure for Hazard Identification and Assessment</vt:lpstr>
      <vt:lpstr>Procedure for Hazard Identification and Assessment</vt:lpstr>
      <vt:lpstr>Procedure for Consultation and Participation of Workers. </vt:lpstr>
      <vt:lpstr>Procedure for Consultation and Participation of Workers. </vt:lpstr>
      <vt:lpstr>Procedure for Consultation and Participation of Workers. </vt:lpstr>
      <vt:lpstr>قياس الضوضاء داخل المصنع </vt:lpstr>
      <vt:lpstr>“الضوضاء: هي الأصوات المتنافرة غير المرغوب فيها الناجمة عن مصادر داخلية أو خارجية وتؤثر بشكل أو بآخر على الصحة العامة ونوعية الحياة اليومية للإنسان. </vt:lpstr>
      <vt:lpstr>عرض تقديمي في PowerPoint</vt:lpstr>
      <vt:lpstr>عرض تقديمي في PowerPoint</vt:lpstr>
      <vt:lpstr>النتائج داخل المصنع : </vt:lpstr>
      <vt:lpstr>قسم البلاستيك</vt:lpstr>
      <vt:lpstr>قسم المنظفات</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dc:title>
  <dc:creator>Hp</dc:creator>
  <cp:lastModifiedBy>HP</cp:lastModifiedBy>
  <cp:revision>120</cp:revision>
  <dcterms:modified xsi:type="dcterms:W3CDTF">2022-05-25T19:32:13Z</dcterms:modified>
</cp:coreProperties>
</file>