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60" r:id="rId5"/>
    <p:sldId id="259" r:id="rId6"/>
    <p:sldId id="262" r:id="rId7"/>
    <p:sldId id="261" r:id="rId8"/>
    <p:sldId id="266" r:id="rId9"/>
    <p:sldId id="271" r:id="rId10"/>
    <p:sldId id="265" r:id="rId11"/>
    <p:sldId id="264" r:id="rId12"/>
    <p:sldId id="263" r:id="rId13"/>
    <p:sldId id="267" r:id="rId14"/>
    <p:sldId id="269" r:id="rId15"/>
    <p:sldId id="268" r:id="rId16"/>
    <p:sldId id="270" r:id="rId17"/>
    <p:sldId id="272" r:id="rId18"/>
    <p:sldId id="285" r:id="rId19"/>
    <p:sldId id="273" r:id="rId20"/>
    <p:sldId id="288" r:id="rId21"/>
    <p:sldId id="287" r:id="rId22"/>
    <p:sldId id="286" r:id="rId23"/>
    <p:sldId id="284" r:id="rId24"/>
    <p:sldId id="282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3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soil%20structure%20interaction\relationship%20in%20m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change in (R2/Rtotal)with (Ks/(EI/L3))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1803276264821549"/>
          <c:y val="0.12678351678062169"/>
          <c:w val="0.81865507436570584"/>
          <c:h val="0.62271617089530451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Sheet1!$J$6:$J$14</c:f>
              <c:numCache>
                <c:formatCode>General</c:formatCode>
                <c:ptCount val="9"/>
                <c:pt idx="0">
                  <c:v>1.0000000000000007E-2</c:v>
                </c:pt>
                <c:pt idx="1">
                  <c:v>0.1</c:v>
                </c:pt>
                <c:pt idx="2">
                  <c:v>0.5</c:v>
                </c:pt>
                <c:pt idx="3">
                  <c:v>1</c:v>
                </c:pt>
                <c:pt idx="4">
                  <c:v>5</c:v>
                </c:pt>
                <c:pt idx="5">
                  <c:v>10</c:v>
                </c:pt>
                <c:pt idx="6">
                  <c:v>50</c:v>
                </c:pt>
                <c:pt idx="7">
                  <c:v>70</c:v>
                </c:pt>
                <c:pt idx="8">
                  <c:v>100</c:v>
                </c:pt>
              </c:numCache>
            </c:numRef>
          </c:xVal>
          <c:yVal>
            <c:numRef>
              <c:f>Sheet1!$K$6:$K$14</c:f>
              <c:numCache>
                <c:formatCode>General</c:formatCode>
                <c:ptCount val="9"/>
                <c:pt idx="0">
                  <c:v>0.33366664583463596</c:v>
                </c:pt>
                <c:pt idx="1">
                  <c:v>0.33662500000000034</c:v>
                </c:pt>
                <c:pt idx="2">
                  <c:v>0.34912500000000019</c:v>
                </c:pt>
                <c:pt idx="3">
                  <c:v>0.36328979438785147</c:v>
                </c:pt>
                <c:pt idx="4">
                  <c:v>0.43933995874742182</c:v>
                </c:pt>
                <c:pt idx="5">
                  <c:v>0.48862500000000031</c:v>
                </c:pt>
                <c:pt idx="6">
                  <c:v>0.58062500000000072</c:v>
                </c:pt>
                <c:pt idx="7">
                  <c:v>0.59152552965439653</c:v>
                </c:pt>
                <c:pt idx="8">
                  <c:v>0.60037499999999999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773568"/>
        <c:axId val="79665024"/>
      </c:scatterChart>
      <c:valAx>
        <c:axId val="71773568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KS/(EI/L3)</a:t>
                </a:r>
              </a:p>
              <a:p>
                <a:pPr>
                  <a:defRPr/>
                </a:pPr>
                <a:endParaRPr lang="en-US"/>
              </a:p>
              <a:p>
                <a:pPr>
                  <a:defRPr/>
                </a:pPr>
                <a:endParaRPr lang="en-US"/>
              </a:p>
            </c:rich>
          </c:tx>
          <c:layout>
            <c:manualLayout>
              <c:xMode val="edge"/>
              <c:yMode val="edge"/>
              <c:x val="0.43532524059492567"/>
              <c:y val="0.8221888543001891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79665024"/>
        <c:crosses val="autoZero"/>
        <c:crossBetween val="midCat"/>
      </c:valAx>
      <c:valAx>
        <c:axId val="79665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R2/TOTAL</a:t>
                </a:r>
              </a:p>
            </c:rich>
          </c:tx>
          <c:layout>
            <c:manualLayout>
              <c:xMode val="edge"/>
              <c:yMode val="edge"/>
              <c:x val="2.2222222222222272E-2"/>
              <c:y val="0.3849923447069116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717735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4BC68-FD85-4577-A396-3FCBFA70A279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E8457-923B-4E18-BC91-3D2B29EA1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843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9E8457-923B-4E18-BC91-3D2B29EA151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500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9E8457-923B-4E18-BC91-3D2B29EA151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199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9E8457-923B-4E18-BC91-3D2B29EA151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726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9E8457-923B-4E18-BC91-3D2B29EA151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097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34D4-469A-4B3A-A236-5259861F4A98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11F3-2242-4CA6-A54D-449626D9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24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34D4-469A-4B3A-A236-5259861F4A98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11F3-2242-4CA6-A54D-449626D9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771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34D4-469A-4B3A-A236-5259861F4A98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11F3-2242-4CA6-A54D-449626D9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755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34D4-469A-4B3A-A236-5259861F4A98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11F3-2242-4CA6-A54D-449626D9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38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34D4-469A-4B3A-A236-5259861F4A98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11F3-2242-4CA6-A54D-449626D9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93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34D4-469A-4B3A-A236-5259861F4A98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11F3-2242-4CA6-A54D-449626D9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623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34D4-469A-4B3A-A236-5259861F4A98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11F3-2242-4CA6-A54D-449626D9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72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34D4-469A-4B3A-A236-5259861F4A98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11F3-2242-4CA6-A54D-449626D9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357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34D4-469A-4B3A-A236-5259861F4A98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11F3-2242-4CA6-A54D-449626D9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304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34D4-469A-4B3A-A236-5259861F4A98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11F3-2242-4CA6-A54D-449626D9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364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34D4-469A-4B3A-A236-5259861F4A98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11F3-2242-4CA6-A54D-449626D9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825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934D4-469A-4B3A-A236-5259861F4A98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411F3-2242-4CA6-A54D-449626D9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626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31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039962"/>
            <a:ext cx="9144000" cy="57014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08898" y="116632"/>
            <a:ext cx="461222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Beams distribution</a:t>
            </a:r>
            <a:endParaRPr lang="en-US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6687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961361"/>
              </p:ext>
            </p:extLst>
          </p:nvPr>
        </p:nvGraphicFramePr>
        <p:xfrm>
          <a:off x="683568" y="1772816"/>
          <a:ext cx="7931224" cy="292608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436472"/>
                <a:gridCol w="5494752"/>
              </a:tblGrid>
              <a:tr h="23074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BEAM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Size: width X depth (cm)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3074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B1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40X35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3074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B2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60X35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3074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B3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80X35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3074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B4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80X50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3074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B5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100X60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3074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B6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100X35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3074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B7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30X35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07504" y="260648"/>
            <a:ext cx="57038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Beams dimensions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744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7110"/>
            <a:ext cx="28514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Load calculations</a:t>
            </a:r>
            <a:endParaRPr lang="en-US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504" y="1268760"/>
            <a:ext cx="4727576" cy="49859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Rib own weight = 3.36 KN/m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Slab own weight=6.11 KN/m2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  <a:p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</a:br>
            <a:endParaRPr lang="en-US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Super imposed dead load =3.3 KN/m2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Partitions load = 1 KN/m2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Live load = 3 KN/m2</a:t>
            </a:r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5130165" y="560330"/>
            <a:ext cx="4013835" cy="259080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80182" y="4365104"/>
            <a:ext cx="4263818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11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5220072" y="555911"/>
            <a:ext cx="2212975" cy="568515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7950" y="1556792"/>
            <a:ext cx="387009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Parameter wall=21KN/m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866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95536" y="123736"/>
            <a:ext cx="7056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SOLID EQUIVALENT TO RIBBED SLAB</a:t>
            </a:r>
            <a:endParaRPr lang="en-US" sz="2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85783" y="1956618"/>
            <a:ext cx="4013835" cy="259080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4860032" y="2328355"/>
            <a:ext cx="3682365" cy="214312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483768" y="4665910"/>
            <a:ext cx="37258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</a:t>
            </a:r>
            <a:r>
              <a:rPr lang="en-US" sz="28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rib 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 I </a:t>
            </a:r>
            <a:r>
              <a:rPr lang="en-US" sz="2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solid</a:t>
            </a:r>
            <a:endParaRPr lang="en-US" sz="2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958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6061" y="260648"/>
            <a:ext cx="30861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3D sap model</a:t>
            </a:r>
            <a:endParaRPr lang="en-US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24744"/>
            <a:ext cx="6336704" cy="529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79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06941" y="168315"/>
            <a:ext cx="60277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SAP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MODEL </a:t>
            </a:r>
            <a:r>
              <a:rPr lang="en-US" sz="4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VERIFICATIONS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323528" y="1340766"/>
            <a:ext cx="7481956" cy="184665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GB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Compatibility</a:t>
            </a:r>
          </a:p>
          <a:p>
            <a:r>
              <a:rPr lang="en-GB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Compatibility is ok as the model move as a one unit</a:t>
            </a:r>
            <a:endParaRPr lang="en-US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/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76271" y="2636912"/>
            <a:ext cx="328378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en-GB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Equilibrium</a:t>
            </a:r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76271" y="3573016"/>
            <a:ext cx="83460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GB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TOTAL Building own weight by hand = 60032.33 KN</a:t>
            </a:r>
            <a:endParaRPr lang="en-US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44713" y="4797152"/>
            <a:ext cx="82776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TOTAL Building own weight from sap = </a:t>
            </a:r>
            <a:r>
              <a:rPr lang="ar-JO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en-GB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60010.61</a:t>
            </a:r>
            <a:r>
              <a:rPr lang="en-GB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KN</a:t>
            </a:r>
            <a:endParaRPr lang="ar-JO" sz="2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en-GB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Error = (60032.33 - 60010.61)/60032.33=0.036%....ACCEPTED</a:t>
            </a:r>
            <a:endParaRPr lang="en-US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921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60648"/>
            <a:ext cx="617861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Stress strain relationship</a:t>
            </a:r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72616" y="4620266"/>
            <a:ext cx="2880320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3"/>
            <a:r>
              <a:rPr lang="en-GB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FOR </a:t>
            </a:r>
            <a:r>
              <a:rPr lang="en-GB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beam</a:t>
            </a:r>
            <a:endParaRPr lang="en-US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1153" y="5291916"/>
            <a:ext cx="6480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SAP total moment = (36.5+21.8)/2 +17.5=46.65KN.m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87658" y="5661248"/>
            <a:ext cx="5328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Moment by hand = (3 x 3.82 x 5.73^2)/8=47KN.m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87658" y="6309320"/>
            <a:ext cx="6120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Percentage of error= (47-46.65)/47 = 0.74 %&lt; 10%...accepted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68761"/>
            <a:ext cx="6722445" cy="316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97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938943" y="908720"/>
            <a:ext cx="3962573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3"/>
            <a:r>
              <a:rPr lang="en-GB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FOR </a:t>
            </a:r>
            <a:r>
              <a:rPr lang="en-GB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slab</a:t>
            </a:r>
            <a:endParaRPr lang="en-US" sz="32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708920"/>
            <a:ext cx="7155445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GB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Total moment = (19.4 + 17.2)/2 + 12.5 =30.8KN.m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101" y="3764539"/>
            <a:ext cx="5977058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GB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Moment by hand= (3KN/m</a:t>
            </a:r>
            <a:r>
              <a:rPr lang="en-GB" b="1" baseline="30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en-GB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x 3.65</a:t>
            </a:r>
            <a:r>
              <a:rPr lang="en-GB" b="1" baseline="30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en-GB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/8) x 5.73m = 28.63KN.m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560" y="4725144"/>
            <a:ext cx="6769146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GB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Percentage of error = (30.8 – 28.63)/28.63=7.5%&lt;10%...accepted.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825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38" y="260648"/>
            <a:ext cx="3165864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Static design.</a:t>
            </a:r>
          </a:p>
        </p:txBody>
      </p:sp>
      <p:sp>
        <p:nvSpPr>
          <p:cNvPr id="5" name="Rectangle 4"/>
          <p:cNvSpPr/>
          <p:nvPr/>
        </p:nvSpPr>
        <p:spPr>
          <a:xfrm>
            <a:off x="4038" y="1412776"/>
            <a:ext cx="4456669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5800" lvl="0" indent="-685800">
              <a:buFontTx/>
              <a:buChar char="-"/>
            </a:pPr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Beams design.</a:t>
            </a:r>
          </a:p>
          <a:p>
            <a:pPr marL="685800" lvl="0" indent="-685800">
              <a:buFontTx/>
              <a:buChar char="-"/>
            </a:pPr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Slab design</a:t>
            </a:r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en-US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685800" lvl="0" indent="-685800">
              <a:buFontTx/>
              <a:buChar char="-"/>
            </a:pPr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Columns design.</a:t>
            </a:r>
          </a:p>
          <a:p>
            <a:pPr marL="685800" lvl="0" indent="-685800">
              <a:buFontTx/>
              <a:buChar char="-"/>
            </a:pPr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Footing design.</a:t>
            </a:r>
          </a:p>
        </p:txBody>
      </p:sp>
    </p:spTree>
    <p:extLst>
      <p:ext uri="{BB962C8B-B14F-4D97-AF65-F5344CB8AC3E}">
        <p14:creationId xmlns:p14="http://schemas.microsoft.com/office/powerpoint/2010/main" val="320248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6384" y="260648"/>
            <a:ext cx="432571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OUTLINES 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060848"/>
            <a:ext cx="8918864" cy="7540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     location </a:t>
            </a:r>
            <a:r>
              <a:rPr lang="en-US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&amp; </a:t>
            </a:r>
            <a:r>
              <a:rPr lang="en-US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Description.</a:t>
            </a:r>
            <a:endParaRPr lang="en-US" sz="3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685800" indent="-685800">
              <a:buFontTx/>
              <a:buChar char="-"/>
            </a:pPr>
            <a:r>
              <a:rPr lang="en-US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Material </a:t>
            </a:r>
            <a:r>
              <a:rPr lang="en-US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properties.</a:t>
            </a:r>
            <a:endParaRPr lang="en-US" sz="3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685800" lvl="0" indent="-685800">
              <a:buFontTx/>
              <a:buChar char="-"/>
            </a:pPr>
            <a:r>
              <a:rPr lang="en-US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Slab system &amp; load transfer.</a:t>
            </a:r>
          </a:p>
          <a:p>
            <a:pPr marL="685800" indent="-685800">
              <a:buFontTx/>
              <a:buChar char="-"/>
            </a:pPr>
            <a:r>
              <a:rPr lang="en-US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Preliminary design &amp; Load calculations.</a:t>
            </a:r>
          </a:p>
          <a:p>
            <a:pPr marL="685800" lvl="0" indent="-685800">
              <a:buFontTx/>
              <a:buChar char="-"/>
            </a:pPr>
            <a:r>
              <a:rPr lang="en-US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3D sap model.</a:t>
            </a:r>
          </a:p>
          <a:p>
            <a:pPr marL="685800" lvl="0" indent="-685800">
              <a:buFontTx/>
              <a:buChar char="-"/>
            </a:pPr>
            <a:r>
              <a:rPr lang="en-US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Static design.</a:t>
            </a:r>
          </a:p>
          <a:p>
            <a:pPr marL="685800" lvl="0" indent="-685800">
              <a:buFontTx/>
              <a:buChar char="-"/>
            </a:pPr>
            <a:r>
              <a:rPr lang="en-US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Dynamic analysis.</a:t>
            </a:r>
          </a:p>
          <a:p>
            <a:pPr marL="685800" lvl="0" indent="-685800">
              <a:buFontTx/>
              <a:buChar char="-"/>
            </a:pPr>
            <a:r>
              <a:rPr lang="en-US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Soil-Structure interaction.</a:t>
            </a:r>
          </a:p>
          <a:p>
            <a:pPr lvl="0"/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/>
            <a:endParaRPr lang="en-US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685800" lvl="0" indent="-685800">
              <a:buFontTx/>
              <a:buChar char="-"/>
            </a:pP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685800" indent="-685800">
              <a:buFontTx/>
              <a:buChar char="-"/>
            </a:pPr>
            <a:endParaRPr lang="en-US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166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949" y="332656"/>
            <a:ext cx="43712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Footing design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0839" y="1275405"/>
            <a:ext cx="3499099" cy="187743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Types of footing:</a:t>
            </a:r>
          </a:p>
          <a:p>
            <a:pPr marL="685800" lvl="3" indent="-685800">
              <a:buFont typeface="Arial" panose="020B0604020202020204" pitchFamily="34" charset="0"/>
              <a:buChar char="•"/>
            </a:pPr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single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combined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Strip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mat</a:t>
            </a:r>
            <a:endParaRPr lang="en-U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0839" y="3095852"/>
            <a:ext cx="405363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footing dimensions</a:t>
            </a:r>
          </a:p>
          <a:p>
            <a:pPr lvl="0"/>
            <a:r>
              <a:rPr lang="en-US" sz="3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Footing thickness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Punching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Wide beam shear</a:t>
            </a:r>
          </a:p>
          <a:p>
            <a:pPr lvl="0"/>
            <a:r>
              <a:rPr lang="en-US" sz="3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2D 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sap Model </a:t>
            </a:r>
          </a:p>
          <a:p>
            <a:pPr lvl="0"/>
            <a:r>
              <a:rPr lang="en-US" sz="3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Design footing</a:t>
            </a:r>
          </a:p>
          <a:p>
            <a:pPr lvl="0" algn="ctr"/>
            <a:endParaRPr lang="en-US" sz="3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صورة 0" descr="footin plan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09938" y="1255985"/>
            <a:ext cx="5082542" cy="342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52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887" y="332656"/>
            <a:ext cx="35961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Dynamic analysis</a:t>
            </a:r>
          </a:p>
        </p:txBody>
      </p:sp>
    </p:spTree>
    <p:extLst>
      <p:ext uri="{BB962C8B-B14F-4D97-AF65-F5344CB8AC3E}">
        <p14:creationId xmlns:p14="http://schemas.microsoft.com/office/powerpoint/2010/main" val="53767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557" y="980728"/>
            <a:ext cx="5122300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Soil-Structure</a:t>
            </a:r>
            <a:r>
              <a:rPr 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interaction</a:t>
            </a:r>
            <a:endParaRPr lang="en-US" sz="36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2967335"/>
            <a:ext cx="849694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There is a confusion point between structural engineer and geotechnical engineer</a:t>
            </a:r>
            <a:endParaRPr lang="en-US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731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468560" y="337766"/>
            <a:ext cx="231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1D analysis</a:t>
            </a: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720323" y="980728"/>
            <a:ext cx="7344816" cy="208823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95536" y="3356992"/>
            <a:ext cx="8640960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beam under consideration is 50X50 cm with length 4 m for each span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K beam   = n (EI/L</a:t>
            </a:r>
            <a:r>
              <a:rPr lang="en-US" b="1" baseline="30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    </a:t>
            </a:r>
          </a:p>
          <a:p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EI/L</a:t>
            </a:r>
            <a:r>
              <a:rPr lang="en-US" b="1" baseline="30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= (24e6) X (5.2e-3) / 4</a:t>
            </a:r>
            <a:r>
              <a:rPr lang="en-US" b="1" baseline="30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= 2000 KN/m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745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619915285"/>
              </p:ext>
            </p:extLst>
          </p:nvPr>
        </p:nvGraphicFramePr>
        <p:xfrm>
          <a:off x="-54768" y="0"/>
          <a:ext cx="9198768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251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04664"/>
            <a:ext cx="22947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2D analysis: 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331640" y="979596"/>
            <a:ext cx="4968552" cy="3025468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5413233" y="3789040"/>
            <a:ext cx="2204950" cy="249289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23528" y="5035488"/>
            <a:ext cx="4104456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K </a:t>
            </a:r>
            <a:r>
              <a:rPr lang="en-US" sz="20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eq</a:t>
            </a:r>
            <a:r>
              <a:rPr lang="en-US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=K column/ (1+Kcolumn/Ks)</a:t>
            </a:r>
          </a:p>
        </p:txBody>
      </p:sp>
      <p:sp>
        <p:nvSpPr>
          <p:cNvPr id="8" name="Rectangle 7"/>
          <p:cNvSpPr/>
          <p:nvPr/>
        </p:nvSpPr>
        <p:spPr>
          <a:xfrm>
            <a:off x="772755" y="4052277"/>
            <a:ext cx="207665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K</a:t>
            </a:r>
            <a:r>
              <a:rPr lang="en-US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column</a:t>
            </a:r>
            <a:r>
              <a:rPr lang="en-US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=50000</a:t>
            </a:r>
            <a:endParaRPr lang="en-US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035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3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324544" y="260648"/>
            <a:ext cx="62986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Footings design operation:</a:t>
            </a:r>
          </a:p>
        </p:txBody>
      </p:sp>
      <p:sp>
        <p:nvSpPr>
          <p:cNvPr id="5" name="Rectangle 4"/>
          <p:cNvSpPr/>
          <p:nvPr/>
        </p:nvSpPr>
        <p:spPr>
          <a:xfrm>
            <a:off x="70128" y="1700808"/>
            <a:ext cx="4184159" cy="230832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Bearing </a:t>
            </a:r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Settlement </a:t>
            </a:r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design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4771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132856"/>
            <a:ext cx="7344816" cy="181588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-Elastic properties of soil.</a:t>
            </a:r>
          </a:p>
          <a:p>
            <a:r>
              <a:rPr 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-Conditions of soil (density, void ratio, etc.).</a:t>
            </a:r>
          </a:p>
          <a:p>
            <a:r>
              <a:rPr 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-Shape of footing.</a:t>
            </a:r>
          </a:p>
          <a:p>
            <a:r>
              <a:rPr 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-Rigidity of footing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251519" y="620688"/>
            <a:ext cx="666477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Factors affect settlement </a:t>
            </a:r>
            <a:endParaRPr lang="en-US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1486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64704"/>
            <a:ext cx="7416824" cy="518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07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399" y="332656"/>
            <a:ext cx="67342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location &amp; Description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399" y="1844824"/>
            <a:ext cx="9130601" cy="286232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Zamzam</a:t>
            </a:r>
            <a:r>
              <a:rPr lang="en-GB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GB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commercial building is located in Nablus city, </a:t>
            </a:r>
            <a:r>
              <a:rPr lang="en-GB" sz="30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Rafidia</a:t>
            </a:r>
            <a:r>
              <a:rPr lang="en-GB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ward, Main Street, near Al-</a:t>
            </a:r>
            <a:r>
              <a:rPr lang="en-GB" sz="30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Tadamon</a:t>
            </a:r>
            <a:r>
              <a:rPr lang="en-GB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GB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Clinic.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It consists of </a:t>
            </a:r>
            <a:r>
              <a:rPr lang="en-GB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 floors</a:t>
            </a:r>
            <a:r>
              <a:rPr lang="en-GB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GB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with roof.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Architectural plan </a:t>
            </a:r>
            <a:endParaRPr lang="en-GB" sz="3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099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11760" y="2350345"/>
            <a:ext cx="475252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Thank you</a:t>
            </a:r>
            <a:endParaRPr lang="en-US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559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2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18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693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118" y="620688"/>
            <a:ext cx="9063830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03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706" y="260648"/>
            <a:ext cx="589526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Material properties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531673"/>
              </p:ext>
            </p:extLst>
          </p:nvPr>
        </p:nvGraphicFramePr>
        <p:xfrm>
          <a:off x="80706" y="2204864"/>
          <a:ext cx="8229600" cy="329184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3548603"/>
                <a:gridCol w="2495215"/>
                <a:gridCol w="2185782"/>
              </a:tblGrid>
              <a:tr h="19050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MATERIAL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TYPE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PROPERTIES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907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Reinforced </a:t>
                      </a:r>
                      <a:r>
                        <a:rPr lang="en-US" sz="2400" dirty="0" smtClean="0">
                          <a:effectLst/>
                        </a:rPr>
                        <a:t>concrete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Structural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fc’ = 28MPa</a:t>
                      </a:r>
                      <a:endParaRPr lang="en-US" sz="24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Reinforcement steel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Structural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fy</a:t>
                      </a:r>
                      <a:r>
                        <a:rPr lang="en-US" sz="2400" dirty="0">
                          <a:effectLst/>
                        </a:rPr>
                        <a:t> = 420MPa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907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sand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Non-structural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γ = 20KN/m</a:t>
                      </a:r>
                      <a:r>
                        <a:rPr lang="en-US" sz="2400" baseline="30000" dirty="0">
                          <a:effectLst/>
                        </a:rPr>
                        <a:t>3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907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Plain concrete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Non-structural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γ = 24KN/m</a:t>
                      </a:r>
                      <a:r>
                        <a:rPr lang="en-US" sz="2400" baseline="30000">
                          <a:effectLst/>
                        </a:rPr>
                        <a:t>3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907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Block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Non-structural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γ = 12KN/m</a:t>
                      </a:r>
                      <a:r>
                        <a:rPr lang="en-US" sz="2400" baseline="30000">
                          <a:effectLst/>
                        </a:rPr>
                        <a:t>3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907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Stone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Non-structural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γ = 26KN/m</a:t>
                      </a:r>
                      <a:r>
                        <a:rPr lang="en-US" sz="2400" baseline="30000">
                          <a:effectLst/>
                        </a:rPr>
                        <a:t>3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907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Tile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Non-structural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γ = 28KN/m</a:t>
                      </a:r>
                      <a:r>
                        <a:rPr lang="en-US" sz="2400" baseline="30000">
                          <a:effectLst/>
                        </a:rPr>
                        <a:t>3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907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Mortar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Non-structural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γ = 23KN/m</a:t>
                      </a:r>
                      <a:r>
                        <a:rPr lang="en-US" sz="2400" baseline="30000" dirty="0">
                          <a:effectLst/>
                        </a:rPr>
                        <a:t>3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569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0362"/>
            <a:ext cx="81963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Slab system &amp; load transfer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39066"/>
            <a:ext cx="8676456" cy="531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74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3934"/>
            <a:ext cx="89644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Preliminary design &amp; Load calculations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757328"/>
              </p:ext>
            </p:extLst>
          </p:nvPr>
        </p:nvGraphicFramePr>
        <p:xfrm>
          <a:off x="179512" y="2564904"/>
          <a:ext cx="7719435" cy="1895088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543887"/>
                <a:gridCol w="1543887"/>
                <a:gridCol w="1543887"/>
                <a:gridCol w="1543887"/>
                <a:gridCol w="1543887"/>
              </a:tblGrid>
              <a:tr h="473772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MEMBER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SS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IEC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2EC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CANT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73772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1WSS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L/20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L/24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L/28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L/10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947544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BEAMS or 1WRS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L/16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L/18.5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L/21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L/8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-24731" y="1340768"/>
            <a:ext cx="531681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Minimum thickness requirement</a:t>
            </a:r>
            <a:endParaRPr lang="en-US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074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8496944" cy="479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-34172" y="5877272"/>
            <a:ext cx="506369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The thickness required is 27 cm .</a:t>
            </a:r>
          </a:p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thickness used is 35 cm .</a:t>
            </a:r>
            <a:endParaRPr lang="en-US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5699" y="188640"/>
            <a:ext cx="443830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slab thickness</a:t>
            </a:r>
            <a:endParaRPr lang="en-US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7685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476672"/>
            <a:ext cx="71002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Check thickness of slab for shear</a:t>
            </a:r>
            <a:endParaRPr lang="en-US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2075" y="2367170"/>
            <a:ext cx="4503349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Maximum  ultimate shear on ribs:</a:t>
            </a:r>
          </a:p>
          <a:p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Vu </a:t>
            </a:r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=31KN</a:t>
            </a:r>
          </a:p>
          <a:p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  <a:p>
            <a:endParaRPr lang="en-US" sz="2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  <a:p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Shear capacity for rib:</a:t>
            </a:r>
          </a:p>
          <a:p>
            <a:r>
              <a:rPr lang="en-US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ɸVc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 =34.9 KN</a:t>
            </a:r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 </a:t>
            </a:r>
            <a:endParaRPr lang="en-US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02715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533</Words>
  <Application>Microsoft Office PowerPoint</Application>
  <PresentationFormat>On-screen Show (4:3)</PresentationFormat>
  <Paragraphs>174</Paragraphs>
  <Slides>33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47</cp:revision>
  <dcterms:created xsi:type="dcterms:W3CDTF">2013-12-18T13:43:36Z</dcterms:created>
  <dcterms:modified xsi:type="dcterms:W3CDTF">2013-12-19T10:54:49Z</dcterms:modified>
</cp:coreProperties>
</file>