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5" r:id="rId1"/>
  </p:sldMasterIdLst>
  <p:sldIdLst>
    <p:sldId id="256" r:id="rId2"/>
    <p:sldId id="257" r:id="rId3"/>
    <p:sldId id="260" r:id="rId4"/>
    <p:sldId id="261" r:id="rId5"/>
    <p:sldId id="262" r:id="rId6"/>
    <p:sldId id="265" r:id="rId7"/>
    <p:sldId id="266" r:id="rId8"/>
    <p:sldId id="339" r:id="rId9"/>
    <p:sldId id="268" r:id="rId10"/>
    <p:sldId id="269" r:id="rId11"/>
    <p:sldId id="337" r:id="rId12"/>
    <p:sldId id="338" r:id="rId13"/>
    <p:sldId id="263" r:id="rId14"/>
    <p:sldId id="270" r:id="rId15"/>
    <p:sldId id="340" r:id="rId16"/>
    <p:sldId id="342" r:id="rId17"/>
    <p:sldId id="264" r:id="rId18"/>
    <p:sldId id="271" r:id="rId19"/>
    <p:sldId id="272" r:id="rId20"/>
    <p:sldId id="273" r:id="rId21"/>
    <p:sldId id="259" r:id="rId22"/>
    <p:sldId id="274" r:id="rId23"/>
    <p:sldId id="276" r:id="rId24"/>
    <p:sldId id="277" r:id="rId25"/>
    <p:sldId id="275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58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67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48" r:id="rId57"/>
    <p:sldId id="349" r:id="rId58"/>
    <p:sldId id="358" r:id="rId59"/>
    <p:sldId id="359" r:id="rId60"/>
    <p:sldId id="360" r:id="rId61"/>
    <p:sldId id="361" r:id="rId62"/>
    <p:sldId id="362" r:id="rId63"/>
    <p:sldId id="363" r:id="rId64"/>
    <p:sldId id="370" r:id="rId65"/>
    <p:sldId id="364" r:id="rId66"/>
    <p:sldId id="365" r:id="rId67"/>
    <p:sldId id="366" r:id="rId68"/>
    <p:sldId id="367" r:id="rId69"/>
    <p:sldId id="368" r:id="rId70"/>
    <p:sldId id="371" r:id="rId71"/>
    <p:sldId id="369" r:id="rId72"/>
    <p:sldId id="372" r:id="rId73"/>
    <p:sldId id="373" r:id="rId74"/>
    <p:sldId id="374" r:id="rId75"/>
    <p:sldId id="307" r:id="rId76"/>
    <p:sldId id="375" r:id="rId77"/>
    <p:sldId id="376" r:id="rId78"/>
    <p:sldId id="377" r:id="rId79"/>
    <p:sldId id="378" r:id="rId80"/>
    <p:sldId id="379" r:id="rId81"/>
    <p:sldId id="380" r:id="rId82"/>
    <p:sldId id="381" r:id="rId83"/>
    <p:sldId id="382" r:id="rId84"/>
    <p:sldId id="383" r:id="rId85"/>
    <p:sldId id="384" r:id="rId86"/>
    <p:sldId id="332" r:id="rId87"/>
    <p:sldId id="331" r:id="rId88"/>
    <p:sldId id="333" r:id="rId89"/>
    <p:sldId id="335" r:id="rId90"/>
    <p:sldId id="336" r:id="rId91"/>
    <p:sldId id="351" r:id="rId92"/>
    <p:sldId id="352" r:id="rId93"/>
    <p:sldId id="353" r:id="rId94"/>
    <p:sldId id="354" r:id="rId95"/>
    <p:sldId id="355" r:id="rId96"/>
    <p:sldId id="356" r:id="rId97"/>
    <p:sldId id="357" r:id="rId98"/>
    <p:sldId id="324" r:id="rId99"/>
    <p:sldId id="344" r:id="rId100"/>
    <p:sldId id="345" r:id="rId101"/>
    <p:sldId id="346" r:id="rId102"/>
    <p:sldId id="347" r:id="rId103"/>
    <p:sldId id="308" r:id="rId104"/>
    <p:sldId id="309" r:id="rId105"/>
    <p:sldId id="321" r:id="rId106"/>
    <p:sldId id="320" r:id="rId107"/>
    <p:sldId id="311" r:id="rId108"/>
    <p:sldId id="322" r:id="rId109"/>
    <p:sldId id="323" r:id="rId110"/>
    <p:sldId id="325" r:id="rId111"/>
    <p:sldId id="326" r:id="rId112"/>
    <p:sldId id="327" r:id="rId113"/>
    <p:sldId id="310" r:id="rId114"/>
    <p:sldId id="313" r:id="rId115"/>
    <p:sldId id="314" r:id="rId116"/>
    <p:sldId id="315" r:id="rId117"/>
    <p:sldId id="316" r:id="rId118"/>
    <p:sldId id="312" r:id="rId119"/>
    <p:sldId id="317" r:id="rId120"/>
    <p:sldId id="318" r:id="rId121"/>
    <p:sldId id="319" r:id="rId122"/>
    <p:sldId id="328" r:id="rId123"/>
    <p:sldId id="329" r:id="rId124"/>
    <p:sldId id="330" r:id="rId1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975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0751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86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6669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81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3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00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3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1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2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72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94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3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81661-4E9A-476D-8A2F-74435AF60C85}" type="datetimeFigureOut">
              <a:rPr lang="en-US" smtClean="0"/>
              <a:pPr/>
              <a:t>12/24/2018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81601C-6CF3-48BB-B535-FEC1C484BF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7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6895" y="1699242"/>
            <a:ext cx="6749348" cy="4684504"/>
          </a:xfrm>
        </p:spPr>
        <p:txBody>
          <a:bodyPr>
            <a:noAutofit/>
          </a:bodyPr>
          <a:lstStyle/>
          <a:p>
            <a:pPr algn="ctr"/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National University </a:t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 of  Engineering </a:t>
            </a:r>
            <a:b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Building Engineering Department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of Ramallah Municipality”</a:t>
            </a:r>
          </a:p>
          <a:p>
            <a:pPr algn="ctr"/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 : Eng. Hind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Tbaileh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Prepared By: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Alaa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Sawalha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Ahmad Othman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Ghaith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Ismail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Waleed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Salameh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3259" y="0"/>
            <a:ext cx="210927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40899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6400" y="4622800"/>
            <a:ext cx="9550400" cy="187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0"/>
            <a:ext cx="9639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3300" y="1231900"/>
            <a:ext cx="86233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49705" y="5904468"/>
            <a:ext cx="3704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i="1" dirty="0"/>
              <a:t>Fixture units and collector,</a:t>
            </a:r>
            <a:r>
              <a:rPr lang="en-US" dirty="0"/>
              <a:t>Zone 2</a:t>
            </a:r>
            <a:endParaRPr lang="en-CA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3200" y="5969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207111" y="4813300"/>
            <a:ext cx="3704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i="1" dirty="0"/>
              <a:t>Fixture units and collector,</a:t>
            </a:r>
            <a:r>
              <a:rPr lang="en-US" dirty="0"/>
              <a:t>Zone 3</a:t>
            </a:r>
            <a:endParaRPr lang="en-CA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cs typeface="Times New Roman" panose="02020603050405020304" pitchFamily="18" charset="0"/>
              </a:rPr>
              <a:t>Water demand = </a:t>
            </a:r>
            <a:r>
              <a:rPr lang="en-CA" dirty="0">
                <a:solidFill>
                  <a:schemeClr val="tx1"/>
                </a:solidFill>
              </a:rPr>
              <a:t>13771.2 litre /week.</a:t>
            </a:r>
            <a:endParaRPr lang="en-US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cs typeface="Times New Roman" panose="02020603050405020304" pitchFamily="18" charset="0"/>
              </a:rPr>
              <a:t>Old number of tanks = 13 </a:t>
            </a:r>
          </a:p>
          <a:p>
            <a:r>
              <a:rPr lang="en-US" b="1" dirty="0">
                <a:solidFill>
                  <a:schemeClr val="tx1"/>
                </a:solidFill>
                <a:cs typeface="Times New Roman" panose="02020603050405020304" pitchFamily="18" charset="0"/>
              </a:rPr>
              <a:t>New number of tanks = 18 </a:t>
            </a:r>
          </a:p>
          <a:p>
            <a:r>
              <a:rPr lang="en-CA" b="1" dirty="0">
                <a:solidFill>
                  <a:schemeClr val="tx1"/>
                </a:solidFill>
              </a:rPr>
              <a:t> Total number of fixture unit for building = 392 F.U.(old 178)</a:t>
            </a:r>
          </a:p>
          <a:p>
            <a:endParaRPr lang="en-US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78167" y="422756"/>
            <a:ext cx="5325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Mechanical design </a:t>
            </a:r>
            <a:endParaRPr lang="en-CA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F86C6-FF90-40DF-BECD-74303FE5F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266" y="296091"/>
            <a:ext cx="8596668" cy="1320800"/>
          </a:xfrm>
        </p:spPr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2A5D2-DD03-4651-B6F7-64D43B9CD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60629"/>
            <a:ext cx="8596668" cy="478073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Water drainage system : -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Main drainage line from </a:t>
            </a:r>
            <a:r>
              <a:rPr lang="en-US" altLang="en-US" dirty="0">
                <a:solidFill>
                  <a:schemeClr val="tx1"/>
                </a:solidFill>
                <a:latin typeface="inherit"/>
              </a:rPr>
              <a:t>municipality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679440-BACD-44A7-9459-9F4E63C47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60" y="2091678"/>
            <a:ext cx="8433786" cy="4128116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6A2555E0-5715-4748-AE6A-E161CB5FA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99094"/>
            <a:ext cx="30458" cy="5901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-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1383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57AC-61CF-4942-B01F-991A9156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1E99E-B8E4-447B-BA3F-FD480408D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60629"/>
            <a:ext cx="8596668" cy="4780733"/>
          </a:xfrm>
        </p:spPr>
        <p:txBody>
          <a:bodyPr/>
          <a:lstStyle/>
          <a:p>
            <a:r>
              <a:rPr lang="en-US" dirty="0"/>
              <a:t>Water drainage system : -</a:t>
            </a:r>
          </a:p>
          <a:p>
            <a:pPr marL="0" indent="0">
              <a:buNone/>
            </a:pPr>
            <a:r>
              <a:rPr lang="en-US" dirty="0"/>
              <a:t>Drainage system in bathrooms and kitchens is as shown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079AF-466A-45F1-91C1-26B70DF80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5" y="2059619"/>
            <a:ext cx="4294111" cy="45698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C01EEF-0C04-4720-81A5-5B9E66F71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234" y="2059619"/>
            <a:ext cx="4294111" cy="456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8712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D7A96-A137-422F-9CCC-4689EE1FE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6D0ED-8875-42CE-8259-5019850BC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Distribution of tanks on the roof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A9C79-86BD-4A2B-A3A0-94AADD60E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2" y="1766655"/>
            <a:ext cx="9091521" cy="458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1195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A551-56FD-4F38-8F9B-EE3892267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FDD14-AE3C-4DC9-AAA3-062E26138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42875"/>
            <a:ext cx="8596668" cy="4798488"/>
          </a:xfrm>
        </p:spPr>
        <p:txBody>
          <a:bodyPr/>
          <a:lstStyle/>
          <a:p>
            <a:r>
              <a:rPr lang="en-US" dirty="0"/>
              <a:t>Drainage of rain water</a:t>
            </a:r>
          </a:p>
          <a:p>
            <a:pPr marL="0" indent="0">
              <a:buNone/>
            </a:pPr>
            <a:r>
              <a:rPr lang="en-US" dirty="0"/>
              <a:t>Rain water tank size = 80 m3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A4B5EB-AFD7-42B0-A5F0-EF8F0B8F3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2017336"/>
            <a:ext cx="9356741" cy="430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91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57AC-61CF-4942-B01F-991A9156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1E99E-B8E4-447B-BA3F-FD480408D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60629"/>
            <a:ext cx="8596668" cy="4780733"/>
          </a:xfrm>
        </p:spPr>
        <p:txBody>
          <a:bodyPr/>
          <a:lstStyle/>
          <a:p>
            <a:r>
              <a:rPr lang="en-US" dirty="0"/>
              <a:t>Sanitation system : -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07977C-B7D2-4E77-9468-26BE850E7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219" y="1633491"/>
            <a:ext cx="7510509" cy="522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62247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A5E2-B305-4362-A65B-F68432E6A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7791E-40EE-40A2-B69D-653E31C5C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HVAC system design</a:t>
            </a:r>
          </a:p>
          <a:p>
            <a:pPr marL="0" indent="0">
              <a:buNone/>
            </a:pPr>
            <a:r>
              <a:rPr lang="en-US" b="1" dirty="0"/>
              <a:t>VRF system was used in the municipality building , the outdoor units specifications is as shown </a:t>
            </a:r>
          </a:p>
          <a:p>
            <a:pPr marL="0" indent="0">
              <a:buNone/>
            </a:pPr>
            <a:r>
              <a:rPr lang="en-US" b="1" dirty="0"/>
              <a:t>Total cooling load = 145 kw</a:t>
            </a:r>
          </a:p>
          <a:p>
            <a:pPr marL="0" indent="0">
              <a:buNone/>
            </a:pPr>
            <a:r>
              <a:rPr lang="en-US" b="1" dirty="0"/>
              <a:t>Total heating load = 85 kw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9FD858-7CF6-44A0-93BB-788D71093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69" y="3028950"/>
            <a:ext cx="754380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8850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82721-1B02-4DAF-B609-D4542FD22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27320-E782-4A8E-B7E0-0160B4F74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HVAC system design</a:t>
            </a:r>
          </a:p>
          <a:p>
            <a:pPr marL="0" indent="0">
              <a:buNone/>
            </a:pPr>
            <a:r>
              <a:rPr lang="en-US" b="1" dirty="0"/>
              <a:t>specifications of fan coil used is as shown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CB4346-29C4-4048-BCE8-9712EF3AF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895" y="2545919"/>
            <a:ext cx="76009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53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dirty="0"/>
              <a:t>Old Plans Of Municipality :</a:t>
            </a:r>
            <a:endParaRPr lang="en-CA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98171"/>
            <a:ext cx="5734594" cy="438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1246" y="1763486"/>
            <a:ext cx="5490754" cy="4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01782" y="5970013"/>
            <a:ext cx="30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Basement floor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8604657" y="5912680"/>
            <a:ext cx="1609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Ground floor</a:t>
            </a:r>
            <a:endParaRPr lang="en-CA" dirty="0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53EB-CBD3-4EA6-998B-C0D4F60C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901B9-FEEF-4725-8210-4735AD24E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68925"/>
            <a:ext cx="8596668" cy="4872438"/>
          </a:xfrm>
        </p:spPr>
        <p:txBody>
          <a:bodyPr/>
          <a:lstStyle/>
          <a:p>
            <a:r>
              <a:rPr lang="en-US" b="1" dirty="0"/>
              <a:t>HVAC system design</a:t>
            </a:r>
          </a:p>
          <a:p>
            <a:pPr marL="0" indent="0">
              <a:buNone/>
            </a:pPr>
            <a:r>
              <a:rPr lang="en-US" dirty="0"/>
              <a:t>Ground floor HVAC system layout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96A8BA-ED8B-4FF9-9118-B657B1E9D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81" y="2055043"/>
            <a:ext cx="9002597" cy="454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82709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53EB-CBD3-4EA6-998B-C0D4F60C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901B9-FEEF-4725-8210-4735AD24E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68925"/>
            <a:ext cx="8596668" cy="4872438"/>
          </a:xfrm>
        </p:spPr>
        <p:txBody>
          <a:bodyPr/>
          <a:lstStyle/>
          <a:p>
            <a:r>
              <a:rPr lang="en-US" b="1" dirty="0"/>
              <a:t>HVAC system design</a:t>
            </a:r>
          </a:p>
          <a:p>
            <a:pPr marL="0" indent="0">
              <a:buNone/>
            </a:pPr>
            <a:r>
              <a:rPr lang="en-US" dirty="0"/>
              <a:t>First floor HVAC system layout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5DBC68-FC4F-49EF-93EB-276C7DBAB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74" y="2036191"/>
            <a:ext cx="9321207" cy="467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77170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B1F4-A707-4751-91EF-9D28750C2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518582"/>
          </a:xfrm>
        </p:spPr>
        <p:txBody>
          <a:bodyPr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sz="4800" dirty="0"/>
            </a:br>
            <a:r>
              <a:rPr lang="en-US" sz="4800" dirty="0"/>
              <a:t>Firefighting and Safety Design</a:t>
            </a:r>
          </a:p>
        </p:txBody>
      </p:sp>
    </p:spTree>
    <p:extLst>
      <p:ext uri="{BB962C8B-B14F-4D97-AF65-F5344CB8AC3E}">
        <p14:creationId xmlns:p14="http://schemas.microsoft.com/office/powerpoint/2010/main" val="50956784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7066-8F98-43E1-ABDA-CAA52F38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8AE4-0C33-43C8-BA8D-B37CC3FD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Fire fighting sprinklers system that used in the basement floor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27C75C-3E2F-4F24-A359-0D3896F33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043" y="1816129"/>
            <a:ext cx="7527045" cy="45846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AA060C-2351-4CCB-8821-3777DCEBD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3004533"/>
            <a:ext cx="1234911" cy="19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7535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7066-8F98-43E1-ABDA-CAA52F38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8AE4-0C33-43C8-BA8D-B37CC3FD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Fire fighting suspended automatic fire extinguisher CO2 that used in the ground floor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B2AD1C-551B-433A-A24D-A135652AE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421" y="1930400"/>
            <a:ext cx="6945581" cy="44792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000316-CFFA-4929-8125-082490509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83" y="3525759"/>
            <a:ext cx="1556819" cy="15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6646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7066-8F98-43E1-ABDA-CAA52F38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8AE4-0C33-43C8-BA8D-B37CC3FD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Fire fighting suspended automatic fire extinguisher CO2 that used in the first floor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D94FE-D56E-41A6-86F9-C98BDD81C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34" y="1858393"/>
            <a:ext cx="9037468" cy="480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6264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7066-8F98-43E1-ABDA-CAA52F38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8AE4-0C33-43C8-BA8D-B37CC3FD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Fire fighting suspended automatic fire extinguisher CO2 that used in second floor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CEE751-0E49-4761-B35E-B4B8992C7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16" y="1930400"/>
            <a:ext cx="9303799" cy="460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93597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7066-8F98-43E1-ABDA-CAA52F38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8AE4-0C33-43C8-BA8D-B37CC3FD6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33997"/>
            <a:ext cx="8596668" cy="4807366"/>
          </a:xfrm>
        </p:spPr>
        <p:txBody>
          <a:bodyPr/>
          <a:lstStyle/>
          <a:p>
            <a:r>
              <a:rPr lang="en-US" dirty="0"/>
              <a:t>Fire fighting suspended automatic fire extinguisher CO2 that used in third floor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F3554B-61EF-491E-BD43-8D3406455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8" y="1930400"/>
            <a:ext cx="9179511" cy="468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6556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76BF-330E-4F3F-994F-8580322F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CF4DB-A637-4CDB-9B38-82034EF0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Escape and Evacuation plans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15C832-ED5D-431E-92F7-E607BCA12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64" y="1740022"/>
            <a:ext cx="9277165" cy="462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360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76BF-330E-4F3F-994F-8580322F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CF4DB-A637-4CDB-9B38-82034EF0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Escape and Evacuation plans</a:t>
            </a:r>
          </a:p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5BBB0A-500E-4760-8AE2-D76722BE5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8" y="1580225"/>
            <a:ext cx="9964028" cy="502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68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8537"/>
            <a:ext cx="5499463" cy="455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6743" y="1280160"/>
            <a:ext cx="5595257" cy="457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432371" y="5784786"/>
            <a:ext cx="1268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First floor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9203329" y="5706616"/>
            <a:ext cx="1608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Second floor</a:t>
            </a:r>
            <a:endParaRPr lang="en-CA" dirty="0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76BF-330E-4F3F-994F-8580322F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CF4DB-A637-4CDB-9B38-82034EF0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Escape and Evacuation plans</a:t>
            </a:r>
          </a:p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ADAADE-22E4-47B3-A2EB-7624F625E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3" y="1651246"/>
            <a:ext cx="9629914" cy="497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4820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76BF-330E-4F3F-994F-8580322F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Firefighting and Safety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CF4DB-A637-4CDB-9B38-82034EF0E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25119"/>
            <a:ext cx="8596668" cy="4816244"/>
          </a:xfrm>
        </p:spPr>
        <p:txBody>
          <a:bodyPr/>
          <a:lstStyle/>
          <a:p>
            <a:r>
              <a:rPr lang="en-US" b="1" dirty="0"/>
              <a:t>Escape and Evacuation plans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B17FD4-20C6-49DF-AC82-A98457CE5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1589103"/>
            <a:ext cx="9636248" cy="491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7215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BAE40-10D7-4EB4-9021-534AA943B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914507"/>
          </a:xfrm>
        </p:spPr>
        <p:txBody>
          <a:bodyPr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4800" b="1" dirty="0"/>
              <a:t>Quantity Surveying and Cost         Estimation</a:t>
            </a:r>
          </a:p>
        </p:txBody>
      </p:sp>
    </p:spTree>
    <p:extLst>
      <p:ext uri="{BB962C8B-B14F-4D97-AF65-F5344CB8AC3E}">
        <p14:creationId xmlns:p14="http://schemas.microsoft.com/office/powerpoint/2010/main" val="293870603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18606"/>
              </p:ext>
            </p:extLst>
          </p:nvPr>
        </p:nvGraphicFramePr>
        <p:xfrm>
          <a:off x="709135" y="1258247"/>
          <a:ext cx="4865246" cy="4108964"/>
        </p:xfrm>
        <a:graphic>
          <a:graphicData uri="http://schemas.openxmlformats.org/drawingml/2006/table">
            <a:tbl>
              <a:tblPr firstRow="1" firstCol="1" lastRow="1" bandRow="1">
                <a:tableStyleId>{6E25E649-3F16-4E02-A733-19D2CDBF48F0}</a:tableStyleId>
              </a:tblPr>
              <a:tblGrid>
                <a:gridCol w="243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78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Ramallah Municipality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Total Direct Cost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(Nis)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Structure work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583,521 ILS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Mechanical Work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5,493,632 ILS 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Finishing Work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707,630 ILS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Electrical Work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448,000 ILS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6102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effectLst/>
                        </a:rPr>
                        <a:t>Total direct project cost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12,958,745 ILS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880975" y="2015272"/>
            <a:ext cx="3184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cs typeface="Times New Roman" panose="02020603050405020304" pitchFamily="18" charset="0"/>
              </a:rPr>
              <a:t>Unit Direct Cost =</a:t>
            </a:r>
            <a:r>
              <a:rPr lang="en-CA" b="1" dirty="0">
                <a:solidFill>
                  <a:schemeClr val="dk1"/>
                </a:solidFill>
              </a:rPr>
              <a:t>12,958,745 ILS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>
                <a:cs typeface="Times New Roman" panose="02020603050405020304" pitchFamily="18" charset="0"/>
              </a:rPr>
              <a:t> / 7822 =  1657 Nis /m</a:t>
            </a:r>
            <a:r>
              <a:rPr lang="en-US" b="1" baseline="30000" dirty="0">
                <a:cs typeface="Times New Roman" panose="02020603050405020304" pitchFamily="18" charset="0"/>
              </a:rPr>
              <a:t>2</a:t>
            </a:r>
            <a:r>
              <a:rPr lang="en-US" b="1" dirty="0"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865480" y="3074517"/>
            <a:ext cx="3570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cs typeface="Times New Roman" panose="02020603050405020304" pitchFamily="18" charset="0"/>
              </a:rPr>
              <a:t>Unit Direct Cost =   326 JD /m</a:t>
            </a:r>
            <a:r>
              <a:rPr lang="en-US" b="1" baseline="30000" dirty="0">
                <a:cs typeface="Times New Roman" panose="02020603050405020304" pitchFamily="18" charset="0"/>
              </a:rPr>
              <a:t>2</a:t>
            </a:r>
            <a:r>
              <a:rPr lang="en-US" b="1" dirty="0"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9672898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405D5-9FE4-4718-ADBE-671B0ABB5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878215"/>
          </a:xfrm>
        </p:spPr>
        <p:txBody>
          <a:bodyPr>
            <a:normAutofit/>
          </a:bodyPr>
          <a:lstStyle/>
          <a:p>
            <a:pPr algn="ctr"/>
            <a:br>
              <a:rPr lang="en-US" sz="7200" b="1" dirty="0"/>
            </a:br>
            <a:br>
              <a:rPr lang="en-US" sz="7200" b="1"/>
            </a:br>
            <a:r>
              <a:rPr lang="en-US" sz="7200" b="1"/>
              <a:t>“Thank You”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880708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108" y="664028"/>
            <a:ext cx="8596668" cy="1320800"/>
          </a:xfrm>
        </p:spPr>
        <p:txBody>
          <a:bodyPr/>
          <a:lstStyle/>
          <a:p>
            <a:r>
              <a:rPr lang="en-US" dirty="0"/>
              <a:t>Site Plan: 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03400"/>
            <a:ext cx="829387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defTabSz="457200">
              <a:spcBef>
                <a:spcPct val="0"/>
              </a:spcBef>
            </a:pPr>
            <a:r>
              <a:rPr lang="en-US" sz="3600" dirty="0">
                <a:solidFill>
                  <a:schemeClr val="accent1"/>
                </a:solidFill>
              </a:rPr>
              <a:t>New Plans Of Municipality :</a:t>
            </a:r>
            <a:endParaRPr kumimoji="0" lang="en-CA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Basement Floor: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283" y="1418137"/>
            <a:ext cx="73723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Wingdings" pitchFamily="2" charset="2"/>
              </a:rPr>
              <a:t> Parking :</a:t>
            </a:r>
            <a:endParaRPr lang="en-CA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62321" y="1514587"/>
            <a:ext cx="6477473" cy="416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643052" y="556165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Old Parking of municipality</a:t>
            </a:r>
            <a:endParaRPr lang="en-CA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Wingdings" pitchFamily="2" charset="2"/>
              </a:rPr>
              <a:t> Parking :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8730"/>
            <a:ext cx="5929289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9623" y="-1"/>
            <a:ext cx="5412377" cy="427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604053" y="4602870"/>
            <a:ext cx="307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New Parking of municipality</a:t>
            </a:r>
            <a:endParaRPr lang="en-CA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434" y="584200"/>
            <a:ext cx="8596668" cy="1320800"/>
          </a:xfrm>
        </p:spPr>
        <p:txBody>
          <a:bodyPr/>
          <a:lstStyle/>
          <a:p>
            <a:r>
              <a:rPr lang="en-US" dirty="0"/>
              <a:t>Ground Floor:</a:t>
            </a:r>
            <a:endParaRPr lang="en-CA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700" y="1397001"/>
            <a:ext cx="8699499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Floor: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1" y="1346200"/>
            <a:ext cx="83693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Floor:</a:t>
            </a:r>
            <a:endParaRPr lang="en-CA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549400"/>
            <a:ext cx="8775700" cy="474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947" y="297712"/>
            <a:ext cx="7766936" cy="1002836"/>
          </a:xfrm>
        </p:spPr>
        <p:txBody>
          <a:bodyPr/>
          <a:lstStyle/>
          <a:p>
            <a:pPr algn="l"/>
            <a:r>
              <a:rPr lang="en-US" dirty="0"/>
              <a:t>Contents: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201" y="1587500"/>
            <a:ext cx="8512666" cy="4293879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Introduction   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Site Description 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Architectural Design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Structural Design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Environmental Design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Electro-mechanical Design  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Fire fighting and Safety Design </a:t>
            </a:r>
          </a:p>
          <a:p>
            <a:pPr algn="l">
              <a:buFont typeface="Wingdings" pitchFamily="2" charset="2"/>
              <a:buChar char="ü"/>
            </a:pP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Quantity survey and cost</a:t>
            </a:r>
          </a:p>
          <a:p>
            <a:pPr algn="l"/>
            <a:b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7600" y="2705100"/>
            <a:ext cx="59944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49281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Floor:</a:t>
            </a:r>
            <a:endParaRPr lang="en-CA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1181100"/>
            <a:ext cx="85344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4" y="546100"/>
            <a:ext cx="8596668" cy="1320800"/>
          </a:xfrm>
        </p:spPr>
        <p:txBody>
          <a:bodyPr>
            <a:normAutofit/>
          </a:bodyPr>
          <a:lstStyle/>
          <a:p>
            <a:r>
              <a:rPr lang="en-US" sz="3100" dirty="0"/>
              <a:t>East Elevation:</a:t>
            </a:r>
            <a:br>
              <a:rPr lang="en-US" dirty="0"/>
            </a:b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09700"/>
            <a:ext cx="9602787" cy="453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04815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West Elevation:</a:t>
            </a:r>
            <a:br>
              <a:rPr lang="en-US" dirty="0"/>
            </a:br>
            <a:endParaRPr lang="en-C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1282700"/>
            <a:ext cx="8677275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North Elevation:</a:t>
            </a:r>
            <a:br>
              <a:rPr lang="en-US" dirty="0"/>
            </a:br>
            <a:endParaRPr lang="en-C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63700"/>
            <a:ext cx="9705975" cy="443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South Elevation:</a:t>
            </a:r>
            <a:br>
              <a:rPr lang="en-US" dirty="0"/>
            </a:br>
            <a:endParaRPr lang="en-CA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20800"/>
            <a:ext cx="97155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Sections:</a:t>
            </a:r>
            <a:endParaRPr lang="en-CA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2056" y="1460500"/>
            <a:ext cx="7875544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 A-A</a:t>
            </a:r>
            <a:endParaRPr lang="en-CA" dirty="0"/>
          </a:p>
        </p:txBody>
      </p:sp>
      <p:pic>
        <p:nvPicPr>
          <p:cNvPr id="4" name="Content Placeholder 3" descr="sec a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262" y="1612900"/>
            <a:ext cx="9088437" cy="44323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 C-C</a:t>
            </a:r>
            <a:endParaRPr lang="en-CA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236075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934" y="266700"/>
            <a:ext cx="8596668" cy="1320800"/>
          </a:xfrm>
        </p:spPr>
        <p:txBody>
          <a:bodyPr/>
          <a:lstStyle/>
          <a:p>
            <a:r>
              <a:rPr lang="en-US" dirty="0"/>
              <a:t>3D Model:</a:t>
            </a:r>
            <a:endParaRPr lang="en-CA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90701"/>
            <a:ext cx="9220199" cy="506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Model:</a:t>
            </a:r>
            <a:endParaRPr lang="en-C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03400"/>
            <a:ext cx="97663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Our project present a design of  Ramallah Municipality. The main objective is to design a municipality building that provides all services and comfort to employees and citizens taking into consideration the  architectural, environmental, structural, and electro-mechanical aspects.</a:t>
            </a:r>
            <a:endParaRPr lang="en-C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dirty="0"/>
              <a:t>3D Model:</a:t>
            </a:r>
            <a:endParaRPr lang="en-CA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0900" y="1282700"/>
            <a:ext cx="93980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79900" y="5943600"/>
            <a:ext cx="33655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CSC Teller in GF</a:t>
            </a:r>
            <a:endParaRPr lang="en-CA" sz="2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Model: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62100"/>
            <a:ext cx="57023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629845" y="5664200"/>
            <a:ext cx="308515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Offices in F1</a:t>
            </a:r>
            <a:endParaRPr lang="en-CA" sz="26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02300" y="3048000"/>
            <a:ext cx="6489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741" y="276622"/>
            <a:ext cx="7766936" cy="1003316"/>
          </a:xfrm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b="1" dirty="0"/>
              <a:t>Structural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4185" y="3140149"/>
            <a:ext cx="5729817" cy="2883196"/>
          </a:xfrm>
        </p:spPr>
        <p:txBody>
          <a:bodyPr/>
          <a:lstStyle/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147" y="1779182"/>
            <a:ext cx="7750856" cy="450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646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947" y="297712"/>
            <a:ext cx="7766936" cy="1002836"/>
          </a:xfrm>
        </p:spPr>
        <p:txBody>
          <a:bodyPr/>
          <a:lstStyle/>
          <a:p>
            <a:pPr algn="l"/>
            <a:r>
              <a:rPr lang="en-US" dirty="0"/>
              <a:t>Building description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88069" y="5401338"/>
            <a:ext cx="5524597" cy="937241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Consist of five floor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47" y="1595246"/>
            <a:ext cx="7175719" cy="380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33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Design codes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429947"/>
            <a:ext cx="8596668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Raleway" panose="020B0604020202020204" charset="0"/>
                <a:cs typeface="Times New Roman" pitchFamily="18" charset="0"/>
              </a:rPr>
              <a:t>ACI -318-08 (American Concrete Institution) for reinforced concrete structural design.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en-US" sz="2400" dirty="0">
              <a:latin typeface="Raleway" panose="020B0604020202020204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Raleway" panose="020B0604020202020204" charset="0"/>
                <a:cs typeface="Times New Roman" pitchFamily="18" charset="0"/>
              </a:rPr>
              <a:t>UBC-97 (Uniform Building Code) for earthquake load computations.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50092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Materials property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690" y="1685667"/>
          <a:ext cx="8596312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1279434563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1141763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Structural Item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Compressive Strength(</a:t>
                      </a:r>
                      <a:r>
                        <a:rPr lang="en-US" sz="2400" dirty="0" err="1"/>
                        <a:t>Mpa</a:t>
                      </a:r>
                      <a:r>
                        <a:rPr lang="en-US" sz="2400" dirty="0"/>
                        <a:t>)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866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Slab ,beams ,columns , shear</a:t>
                      </a:r>
                      <a:r>
                        <a:rPr lang="en-US" baseline="0" dirty="0"/>
                        <a:t> 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17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 Foundation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04582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677334" y="2884547"/>
          <a:ext cx="8596668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334">
                  <a:extLst>
                    <a:ext uri="{9D8B030D-6E8A-4147-A177-3AD203B41FA5}">
                      <a16:colId xmlns:a16="http://schemas.microsoft.com/office/drawing/2014/main" val="1879391224"/>
                    </a:ext>
                  </a:extLst>
                </a:gridCol>
                <a:gridCol w="4298334">
                  <a:extLst>
                    <a:ext uri="{9D8B030D-6E8A-4147-A177-3AD203B41FA5}">
                      <a16:colId xmlns:a16="http://schemas.microsoft.com/office/drawing/2014/main" val="3872953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Structural Item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Yield strength(</a:t>
                      </a:r>
                      <a:r>
                        <a:rPr lang="en-US" sz="2400" dirty="0" err="1"/>
                        <a:t>Mpa</a:t>
                      </a:r>
                      <a:r>
                        <a:rPr lang="en-US" sz="2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32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684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9335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362" y="432391"/>
            <a:ext cx="8596668" cy="1320800"/>
          </a:xfrm>
        </p:spPr>
        <p:txBody>
          <a:bodyPr/>
          <a:lstStyle/>
          <a:p>
            <a:r>
              <a:rPr lang="en-US" dirty="0"/>
              <a:t>Building modeling: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551" y="2339163"/>
            <a:ext cx="3381153" cy="3161782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495106"/>
            <a:ext cx="2788351" cy="288216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66" y="2432650"/>
            <a:ext cx="2751626" cy="30682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1367" y="5316279"/>
            <a:ext cx="162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      Zone (1)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15833" y="5448154"/>
            <a:ext cx="3395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Zone(2)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11163" y="5500945"/>
            <a:ext cx="228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Zone (3)</a:t>
            </a:r>
          </a:p>
        </p:txBody>
      </p:sp>
    </p:spTree>
    <p:extLst>
      <p:ext uri="{BB962C8B-B14F-4D97-AF65-F5344CB8AC3E}">
        <p14:creationId xmlns:p14="http://schemas.microsoft.com/office/powerpoint/2010/main" val="19122352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Structural System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3004"/>
            <a:ext cx="8596668" cy="3880773"/>
          </a:xfrm>
        </p:spPr>
        <p:txBody>
          <a:bodyPr/>
          <a:lstStyle/>
          <a:p>
            <a:r>
              <a:rPr lang="en-US" dirty="0"/>
              <a:t>The system of the slab is tow way solid slab with drop beams</a:t>
            </a:r>
          </a:p>
          <a:p>
            <a:r>
              <a:rPr lang="en-US" dirty="0"/>
              <a:t>Beam girder system were used in zone(2)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51" y="3076698"/>
            <a:ext cx="6137870" cy="29301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3087" y="5822190"/>
            <a:ext cx="4537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girder system</a:t>
            </a:r>
          </a:p>
        </p:txBody>
      </p:sp>
    </p:spTree>
    <p:extLst>
      <p:ext uri="{BB962C8B-B14F-4D97-AF65-F5344CB8AC3E}">
        <p14:creationId xmlns:p14="http://schemas.microsoft.com/office/powerpoint/2010/main" val="31104430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inputs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694" y="2160589"/>
            <a:ext cx="4438675" cy="3880772"/>
          </a:xfrm>
        </p:spPr>
        <p:txBody>
          <a:bodyPr/>
          <a:lstStyle/>
          <a:p>
            <a:r>
              <a:rPr lang="en-US" sz="2400" dirty="0"/>
              <a:t>Loads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modifiers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56563" y="2988455"/>
          <a:ext cx="430480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403">
                  <a:extLst>
                    <a:ext uri="{9D8B030D-6E8A-4147-A177-3AD203B41FA5}">
                      <a16:colId xmlns:a16="http://schemas.microsoft.com/office/drawing/2014/main" val="264470650"/>
                    </a:ext>
                  </a:extLst>
                </a:gridCol>
                <a:gridCol w="2152403">
                  <a:extLst>
                    <a:ext uri="{9D8B030D-6E8A-4147-A177-3AD203B41FA5}">
                      <a16:colId xmlns:a16="http://schemas.microsoft.com/office/drawing/2014/main" val="16758907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Type of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Load KN/m2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395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Dead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-----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63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647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399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Masonry 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910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Curtain walls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112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089970" y="2988455"/>
          <a:ext cx="45629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494">
                  <a:extLst>
                    <a:ext uri="{9D8B030D-6E8A-4147-A177-3AD203B41FA5}">
                      <a16:colId xmlns:a16="http://schemas.microsoft.com/office/drawing/2014/main" val="72609417"/>
                    </a:ext>
                  </a:extLst>
                </a:gridCol>
                <a:gridCol w="2281494">
                  <a:extLst>
                    <a:ext uri="{9D8B030D-6E8A-4147-A177-3AD203B41FA5}">
                      <a16:colId xmlns:a16="http://schemas.microsoft.com/office/drawing/2014/main" val="128816220"/>
                    </a:ext>
                  </a:extLst>
                </a:gridCol>
              </a:tblGrid>
              <a:tr h="44500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Structural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Moment Modifier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656013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418839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353392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columns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263230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Shear walls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369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01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Models checks: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2082951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b="1" dirty="0"/>
              <a:t>Compatibility check</a:t>
            </a:r>
          </a:p>
          <a:p>
            <a:endParaRPr lang="en-US" sz="2400" b="1" dirty="0"/>
          </a:p>
          <a:p>
            <a:r>
              <a:rPr lang="en-US" sz="2400" b="1" dirty="0"/>
              <a:t>Equilibrium Checks</a:t>
            </a:r>
          </a:p>
          <a:p>
            <a:endParaRPr lang="en-US" sz="2400" b="1" dirty="0"/>
          </a:p>
          <a:p>
            <a:r>
              <a:rPr lang="en-US" sz="2400" b="1" dirty="0"/>
              <a:t>Internal forces checks</a:t>
            </a:r>
          </a:p>
          <a:p>
            <a:endParaRPr lang="en-US" sz="2400" b="1" dirty="0"/>
          </a:p>
          <a:p>
            <a:r>
              <a:rPr lang="en-US" sz="2400" b="1" dirty="0"/>
              <a:t>Deflection checks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5419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Description: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800" y="1600200"/>
            <a:ext cx="3657600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3184" y="1604962"/>
            <a:ext cx="5243916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648200" y="5188635"/>
            <a:ext cx="5118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site for the project is in Ramallah city, located about 605.83 meter from the city center . (2 min by car) 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Compatibility check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3592" y="2335916"/>
            <a:ext cx="5924854" cy="35307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18581" y="5917721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Compatibility check for zone(2)</a:t>
            </a:r>
          </a:p>
        </p:txBody>
      </p:sp>
    </p:spTree>
    <p:extLst>
      <p:ext uri="{BB962C8B-B14F-4D97-AF65-F5344CB8AC3E}">
        <p14:creationId xmlns:p14="http://schemas.microsoft.com/office/powerpoint/2010/main" val="11817804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Equilibrium Checks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682150" y="1508746"/>
          <a:ext cx="7729268" cy="1639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2317">
                  <a:extLst>
                    <a:ext uri="{9D8B030D-6E8A-4147-A177-3AD203B41FA5}">
                      <a16:colId xmlns:a16="http://schemas.microsoft.com/office/drawing/2014/main" val="3149722462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4280121858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1855211114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3305646483"/>
                    </a:ext>
                  </a:extLst>
                </a:gridCol>
              </a:tblGrid>
              <a:tr h="44255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</a:rPr>
                        <a:t>Load</a:t>
                      </a:r>
                      <a:r>
                        <a:rPr lang="en-US" baseline="0" dirty="0">
                          <a:latin typeface="+mn-lt"/>
                        </a:rPr>
                        <a:t> type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ETABS(KN)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Manual(KN)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Error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075205"/>
                  </a:ext>
                </a:extLst>
              </a:tr>
              <a:tr h="39882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Dead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24195.8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23545.4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37557"/>
                  </a:ext>
                </a:extLst>
              </a:tr>
              <a:tr h="39882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 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9928.5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10203.46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446730"/>
                  </a:ext>
                </a:extLst>
              </a:tr>
              <a:tr h="39882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5358.66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98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2049" y="6059742"/>
            <a:ext cx="7893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Error</a:t>
            </a:r>
            <a:r>
              <a:rPr lang="en-US" sz="2400" b="1" dirty="0">
                <a:cs typeface="Times New Roman" pitchFamily="18" charset="0"/>
              </a:rPr>
              <a:t> % </a:t>
            </a:r>
            <a:r>
              <a:rPr lang="en-US" sz="2400" dirty="0"/>
              <a:t> Doesn’t exceed 5</a:t>
            </a:r>
            <a:r>
              <a:rPr lang="en-US" sz="2400" b="1" dirty="0">
                <a:cs typeface="Times New Roman" pitchFamily="18" charset="0"/>
              </a:rPr>
              <a:t> %</a:t>
            </a:r>
            <a:endParaRPr lang="en-US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82150" y="3147765"/>
          <a:ext cx="7729268" cy="2247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2317">
                  <a:extLst>
                    <a:ext uri="{9D8B030D-6E8A-4147-A177-3AD203B41FA5}">
                      <a16:colId xmlns:a16="http://schemas.microsoft.com/office/drawing/2014/main" val="421894712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3408765141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3279784664"/>
                    </a:ext>
                  </a:extLst>
                </a:gridCol>
                <a:gridCol w="1932317">
                  <a:extLst>
                    <a:ext uri="{9D8B030D-6E8A-4147-A177-3AD203B41FA5}">
                      <a16:colId xmlns:a16="http://schemas.microsoft.com/office/drawing/2014/main" val="10884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Dead load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35080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35068.35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239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SD 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16034.6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15725.52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324994"/>
                  </a:ext>
                </a:extLst>
              </a:tr>
              <a:tr h="39788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11501.4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11502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8342"/>
                  </a:ext>
                </a:extLst>
              </a:tr>
              <a:tr h="36231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Dead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24931.5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588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SD 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13081.2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12811.6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Live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86210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96815" y="1508746"/>
          <a:ext cx="1285335" cy="3891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335">
                  <a:extLst>
                    <a:ext uri="{9D8B030D-6E8A-4147-A177-3AD203B41FA5}">
                      <a16:colId xmlns:a16="http://schemas.microsoft.com/office/drawing/2014/main" val="1894114789"/>
                    </a:ext>
                  </a:extLst>
                </a:gridCol>
              </a:tblGrid>
              <a:tr h="4575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58722"/>
                  </a:ext>
                </a:extLst>
              </a:tr>
              <a:tr h="1211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693101"/>
                  </a:ext>
                </a:extLst>
              </a:tr>
              <a:tr h="116167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Zone(2)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327160"/>
                  </a:ext>
                </a:extLst>
              </a:tr>
              <a:tr h="106028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Zone(3)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797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2208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978" y="362735"/>
            <a:ext cx="8596668" cy="1320800"/>
          </a:xfrm>
        </p:spPr>
        <p:txBody>
          <a:bodyPr/>
          <a:lstStyle/>
          <a:p>
            <a:r>
              <a:rPr lang="en-US" b="1" dirty="0"/>
              <a:t>Internal forces checks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334" y="1568091"/>
          <a:ext cx="8596312" cy="151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8">
                  <a:extLst>
                    <a:ext uri="{9D8B030D-6E8A-4147-A177-3AD203B41FA5}">
                      <a16:colId xmlns:a16="http://schemas.microsoft.com/office/drawing/2014/main" val="2215278850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1506350776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1841082503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val="3822785749"/>
                    </a:ext>
                  </a:extLst>
                </a:gridCol>
              </a:tblGrid>
              <a:tr h="41008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ETABS(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Manual(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Error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46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Slab</a:t>
                      </a:r>
                      <a:r>
                        <a:rPr lang="en-US" baseline="0" dirty="0"/>
                        <a:t>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305929"/>
                  </a:ext>
                </a:extLst>
              </a:tr>
              <a:tr h="3338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Slab(2)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705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Slab(3)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912395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76978" y="3085615"/>
          <a:ext cx="85966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167">
                  <a:extLst>
                    <a:ext uri="{9D8B030D-6E8A-4147-A177-3AD203B41FA5}">
                      <a16:colId xmlns:a16="http://schemas.microsoft.com/office/drawing/2014/main" val="3256988503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1173699238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3621340515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1401343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ETABS(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Manual(</a:t>
                      </a: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KN.m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Error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031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1266.1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07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Beam(7)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233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Beam(16)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497.4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12527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76978" y="4568975"/>
          <a:ext cx="85966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167">
                  <a:extLst>
                    <a:ext uri="{9D8B030D-6E8A-4147-A177-3AD203B41FA5}">
                      <a16:colId xmlns:a16="http://schemas.microsoft.com/office/drawing/2014/main" val="848616381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2491876962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1152396125"/>
                    </a:ext>
                  </a:extLst>
                </a:gridCol>
                <a:gridCol w="2149167">
                  <a:extLst>
                    <a:ext uri="{9D8B030D-6E8A-4147-A177-3AD203B41FA5}">
                      <a16:colId xmlns:a16="http://schemas.microsoft.com/office/drawing/2014/main" val="3500444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column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ETABS(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Manual(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Error </a:t>
                      </a:r>
                      <a:r>
                        <a:rPr lang="en-US" b="1" dirty="0">
                          <a:latin typeface="+mn-lt"/>
                          <a:cs typeface="Times New Roman" pitchFamily="18" charset="0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183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Column(1)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1102.3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610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Column(2)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611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Column(3)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586.2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588.2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22855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41872" y="6052335"/>
            <a:ext cx="8531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Error</a:t>
            </a:r>
            <a:r>
              <a:rPr lang="en-US" sz="2400" b="1" dirty="0">
                <a:cs typeface="Times New Roman" pitchFamily="18" charset="0"/>
              </a:rPr>
              <a:t> % </a:t>
            </a:r>
            <a:r>
              <a:rPr lang="en-US" sz="2400" dirty="0"/>
              <a:t> Doesn’t exceed 10</a:t>
            </a:r>
            <a:r>
              <a:rPr lang="en-US" sz="2400" b="1" dirty="0">
                <a:cs typeface="Times New Roman" pitchFamily="18" charset="0"/>
              </a:rPr>
              <a:t> %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324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Deflection checks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8147" y="1930400"/>
            <a:ext cx="2583451" cy="2193026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578" y="1961620"/>
            <a:ext cx="3441940" cy="2193290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792" y="2024059"/>
            <a:ext cx="3260786" cy="2130587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58792" y="4472157"/>
          <a:ext cx="936280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935">
                  <a:extLst>
                    <a:ext uri="{9D8B030D-6E8A-4147-A177-3AD203B41FA5}">
                      <a16:colId xmlns:a16="http://schemas.microsoft.com/office/drawing/2014/main" val="2079017781"/>
                    </a:ext>
                  </a:extLst>
                </a:gridCol>
                <a:gridCol w="3120935">
                  <a:extLst>
                    <a:ext uri="{9D8B030D-6E8A-4147-A177-3AD203B41FA5}">
                      <a16:colId xmlns:a16="http://schemas.microsoft.com/office/drawing/2014/main" val="1622179921"/>
                    </a:ext>
                  </a:extLst>
                </a:gridCol>
                <a:gridCol w="3120935">
                  <a:extLst>
                    <a:ext uri="{9D8B030D-6E8A-4147-A177-3AD203B41FA5}">
                      <a16:colId xmlns:a16="http://schemas.microsoft.com/office/drawing/2014/main" val="3338825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Max.</a:t>
                      </a:r>
                      <a:r>
                        <a:rPr lang="en-US" baseline="0" dirty="0"/>
                        <a:t> deflection allowed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Max.</a:t>
                      </a:r>
                      <a:r>
                        <a:rPr lang="en-US" baseline="0" dirty="0"/>
                        <a:t> deflection by  ETABS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026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25.75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415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47.7 mm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44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21.83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21.2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51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962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Seismic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/>
          </a:p>
          <a:p>
            <a:r>
              <a:rPr lang="en-US" sz="2400" dirty="0"/>
              <a:t>Period Check</a:t>
            </a:r>
          </a:p>
          <a:p>
            <a:r>
              <a:rPr lang="en-US" sz="2400" dirty="0"/>
              <a:t>Modal Mass Participation Ratios (MMPR)</a:t>
            </a:r>
          </a:p>
          <a:p>
            <a:r>
              <a:rPr lang="en-US" sz="2400" dirty="0"/>
              <a:t>Base Shear Check</a:t>
            </a:r>
          </a:p>
          <a:p>
            <a:r>
              <a:rPr lang="en-US" sz="2400" dirty="0"/>
              <a:t>Drift Check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9018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Seismic design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Seismic zone is 2A (Z=0.15) because the building is on Ramallah</a:t>
            </a:r>
          </a:p>
          <a:p>
            <a:r>
              <a:rPr lang="en-US" dirty="0"/>
              <a:t>Importance factor I=1</a:t>
            </a:r>
          </a:p>
          <a:p>
            <a:r>
              <a:rPr lang="en-US" dirty="0"/>
              <a:t>Force reduction factor (R) =5.5 (Building Frame System- Shear Walls)</a:t>
            </a:r>
          </a:p>
          <a:p>
            <a:r>
              <a:rPr lang="en-US" dirty="0"/>
              <a:t>Soil profiles in the project is (S</a:t>
            </a:r>
            <a:r>
              <a:rPr lang="en-US" sz="1200" dirty="0"/>
              <a:t>D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Acceleration-dependent seismic coefficients, Ca=0.22</a:t>
            </a:r>
          </a:p>
          <a:p>
            <a:pPr lvl="0"/>
            <a:r>
              <a:rPr lang="en-US" dirty="0"/>
              <a:t>Velocity-dependent seismic coefficients, </a:t>
            </a:r>
            <a:r>
              <a:rPr lang="en-US" dirty="0" err="1"/>
              <a:t>Cv</a:t>
            </a:r>
            <a:r>
              <a:rPr lang="en-US" dirty="0"/>
              <a:t>= 0.32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716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Period Check: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T=Ct*(</a:t>
            </a:r>
            <a:r>
              <a:rPr lang="en-US" dirty="0" err="1"/>
              <a:t>hn</a:t>
            </a:r>
            <a:r>
              <a:rPr lang="en-US" dirty="0"/>
              <a:t>)</a:t>
            </a:r>
            <a:r>
              <a:rPr lang="en-US" baseline="30000" dirty="0"/>
              <a:t>3/4  </a:t>
            </a:r>
            <a:r>
              <a:rPr lang="en-US" dirty="0"/>
              <a:t>= 0.478 sec.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77334" y="2798632"/>
          <a:ext cx="8127999" cy="1807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18649292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627934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47160133"/>
                    </a:ext>
                  </a:extLst>
                </a:gridCol>
              </a:tblGrid>
              <a:tr h="4519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Max Period allowed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Period by ETABS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111143"/>
                  </a:ext>
                </a:extLst>
              </a:tr>
              <a:tr h="4519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0.478 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0.383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/>
                        <a:t>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82992"/>
                  </a:ext>
                </a:extLst>
              </a:tr>
              <a:tr h="4519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0.478 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0.462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/>
                        <a:t>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709788"/>
                  </a:ext>
                </a:extLst>
              </a:tr>
              <a:tr h="45196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0.478 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0.444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/>
                        <a:t>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005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3177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Modal Mass Participation Ratios (MMPR)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519" y="2060201"/>
            <a:ext cx="2704221" cy="371949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192253" y="2060201"/>
            <a:ext cx="2872117" cy="371949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6271883" y="2060201"/>
            <a:ext cx="2775436" cy="37194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2309" y="5874589"/>
            <a:ext cx="261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Zone (1)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7653" y="5943600"/>
            <a:ext cx="282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Zone (2)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71883" y="5909500"/>
            <a:ext cx="277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Zone (3)</a:t>
            </a:r>
          </a:p>
        </p:txBody>
      </p:sp>
    </p:spTree>
    <p:extLst>
      <p:ext uri="{BB962C8B-B14F-4D97-AF65-F5344CB8AC3E}">
        <p14:creationId xmlns:p14="http://schemas.microsoft.com/office/powerpoint/2010/main" val="20637770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Shear Check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334" y="2222400"/>
            <a:ext cx="3822896" cy="185737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4379" y="2222400"/>
            <a:ext cx="3839845" cy="185737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334" y="4658264"/>
            <a:ext cx="3822896" cy="1782290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254379" y="4658264"/>
          <a:ext cx="3839844" cy="178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948">
                  <a:extLst>
                    <a:ext uri="{9D8B030D-6E8A-4147-A177-3AD203B41FA5}">
                      <a16:colId xmlns:a16="http://schemas.microsoft.com/office/drawing/2014/main" val="3309699358"/>
                    </a:ext>
                  </a:extLst>
                </a:gridCol>
                <a:gridCol w="1279948">
                  <a:extLst>
                    <a:ext uri="{9D8B030D-6E8A-4147-A177-3AD203B41FA5}">
                      <a16:colId xmlns:a16="http://schemas.microsoft.com/office/drawing/2014/main" val="3777129136"/>
                    </a:ext>
                  </a:extLst>
                </a:gridCol>
                <a:gridCol w="1279948">
                  <a:extLst>
                    <a:ext uri="{9D8B030D-6E8A-4147-A177-3AD203B41FA5}">
                      <a16:colId xmlns:a16="http://schemas.microsoft.com/office/drawing/2014/main" val="689515108"/>
                    </a:ext>
                  </a:extLst>
                </a:gridCol>
              </a:tblGrid>
              <a:tr h="57709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Weight</a:t>
                      </a:r>
                    </a:p>
                    <a:p>
                      <a:pPr algn="ctr"/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(1D+1/4L)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 shear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642255"/>
                  </a:ext>
                </a:extLst>
              </a:tr>
              <a:tr h="4017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Zone(1)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35420.4 KN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3542 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234558"/>
                  </a:ext>
                </a:extLst>
              </a:tr>
              <a:tr h="4017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Zone(2)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53990 KN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5399 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449333"/>
                  </a:ext>
                </a:extLst>
              </a:tr>
              <a:tr h="4017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Zone(3)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41724.4 KN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4173 </a:t>
                      </a:r>
                      <a:r>
                        <a:rPr lang="en-US" sz="16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KN</a:t>
                      </a:r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627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3945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Check 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2719">
                  <a:extLst>
                    <a:ext uri="{9D8B030D-6E8A-4147-A177-3AD203B41FA5}">
                      <a16:colId xmlns:a16="http://schemas.microsoft.com/office/drawing/2014/main" val="595321594"/>
                    </a:ext>
                  </a:extLst>
                </a:gridCol>
                <a:gridCol w="1432719">
                  <a:extLst>
                    <a:ext uri="{9D8B030D-6E8A-4147-A177-3AD203B41FA5}">
                      <a16:colId xmlns:a16="http://schemas.microsoft.com/office/drawing/2014/main" val="1644818430"/>
                    </a:ext>
                  </a:extLst>
                </a:gridCol>
                <a:gridCol w="1432719">
                  <a:extLst>
                    <a:ext uri="{9D8B030D-6E8A-4147-A177-3AD203B41FA5}">
                      <a16:colId xmlns:a16="http://schemas.microsoft.com/office/drawing/2014/main" val="3147284137"/>
                    </a:ext>
                  </a:extLst>
                </a:gridCol>
                <a:gridCol w="1432719">
                  <a:extLst>
                    <a:ext uri="{9D8B030D-6E8A-4147-A177-3AD203B41FA5}">
                      <a16:colId xmlns:a16="http://schemas.microsoft.com/office/drawing/2014/main" val="3620780585"/>
                    </a:ext>
                  </a:extLst>
                </a:gridCol>
                <a:gridCol w="1432719">
                  <a:extLst>
                    <a:ext uri="{9D8B030D-6E8A-4147-A177-3AD203B41FA5}">
                      <a16:colId xmlns:a16="http://schemas.microsoft.com/office/drawing/2014/main" val="901127301"/>
                    </a:ext>
                  </a:extLst>
                </a:gridCol>
                <a:gridCol w="1432719">
                  <a:extLst>
                    <a:ext uri="{9D8B030D-6E8A-4147-A177-3AD203B41FA5}">
                      <a16:colId xmlns:a16="http://schemas.microsoft.com/office/drawing/2014/main" val="12699849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ΔS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ΔS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Δm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Δm</a:t>
                      </a:r>
                      <a:r>
                        <a:rPr lang="en-US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(mm)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34572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Zone(1)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Story(1)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3.43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1105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Story(5)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4812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Zone(2)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Story(1)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17.3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14.29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66.6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58429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Story(5)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69412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Zone(3)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Story(1)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11.87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47.74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0779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Story(5)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70639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7863" y="5132717"/>
            <a:ext cx="8733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Δmy</a:t>
            </a:r>
            <a:r>
              <a:rPr lang="en-US" dirty="0"/>
              <a:t> and </a:t>
            </a:r>
            <a:r>
              <a:rPr lang="en-US" dirty="0" err="1"/>
              <a:t>Δmx</a:t>
            </a:r>
            <a:r>
              <a:rPr lang="en-US" dirty="0"/>
              <a:t> less than 100mm </a:t>
            </a:r>
          </a:p>
        </p:txBody>
      </p:sp>
    </p:spTree>
    <p:extLst>
      <p:ext uri="{BB962C8B-B14F-4D97-AF65-F5344CB8AC3E}">
        <p14:creationId xmlns:p14="http://schemas.microsoft.com/office/powerpoint/2010/main" val="55221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9534" y="279400"/>
            <a:ext cx="8596668" cy="3086100"/>
          </a:xfrm>
        </p:spPr>
        <p:txBody>
          <a:bodyPr>
            <a:normAutofit/>
          </a:bodyPr>
          <a:lstStyle/>
          <a:p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    Architectural Design</a:t>
            </a:r>
            <a:endParaRPr lang="en-CA" sz="4800" b="1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Slab Design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1841810"/>
            <a:ext cx="3968221" cy="202282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273" y="1930400"/>
            <a:ext cx="4538729" cy="19342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1" y="4823783"/>
            <a:ext cx="3968221" cy="156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3253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Beams Design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62" y="1617125"/>
            <a:ext cx="5969552" cy="32050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62" y="5106839"/>
            <a:ext cx="5899453" cy="12510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14" y="2510287"/>
            <a:ext cx="2607651" cy="299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000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Columns Design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81" y="1930400"/>
            <a:ext cx="2336938" cy="42288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411" y="2268747"/>
            <a:ext cx="2526491" cy="333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743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Shear Walls Design</a:t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44" y="2277375"/>
            <a:ext cx="1946237" cy="32038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981" y="2191109"/>
            <a:ext cx="2346385" cy="3290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808" y="2277375"/>
            <a:ext cx="2397626" cy="320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18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Stairs design</a:t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32" y="1930400"/>
            <a:ext cx="7409783" cy="4358257"/>
          </a:xfrm>
        </p:spPr>
      </p:pic>
    </p:spTree>
    <p:extLst>
      <p:ext uri="{BB962C8B-B14F-4D97-AF65-F5344CB8AC3E}">
        <p14:creationId xmlns:p14="http://schemas.microsoft.com/office/powerpoint/2010/main" val="33641823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Mat Foundation Design: 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730" y="1910851"/>
            <a:ext cx="7119875" cy="3036298"/>
          </a:xfrm>
        </p:spPr>
      </p:pic>
      <p:sp>
        <p:nvSpPr>
          <p:cNvPr id="3" name="TextBox 2"/>
          <p:cNvSpPr txBox="1"/>
          <p:nvPr/>
        </p:nvSpPr>
        <p:spPr>
          <a:xfrm>
            <a:off x="905736" y="5422604"/>
            <a:ext cx="6663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Bearing capacity for soil (</a:t>
            </a:r>
            <a:r>
              <a:rPr lang="en-US" dirty="0" err="1"/>
              <a:t>Qall</a:t>
            </a:r>
            <a:r>
              <a:rPr lang="en-US" dirty="0"/>
              <a:t>) = 200 KN/m</a:t>
            </a:r>
            <a:r>
              <a:rPr lang="en-US" baseline="30000" dirty="0"/>
              <a:t>2</a:t>
            </a:r>
          </a:p>
          <a:p>
            <a:r>
              <a:rPr lang="en-US" dirty="0"/>
              <a:t>Thickness = 100cm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493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4743" y="901337"/>
            <a:ext cx="704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4800" b="1" dirty="0">
                <a:solidFill>
                  <a:schemeClr val="accent1"/>
                </a:solidFill>
              </a:rPr>
            </a:br>
            <a:br>
              <a:rPr lang="en-US" sz="4800" b="1" dirty="0">
                <a:solidFill>
                  <a:schemeClr val="accent1"/>
                </a:solidFill>
              </a:rPr>
            </a:br>
            <a:br>
              <a:rPr lang="en-US" sz="4800" b="1" dirty="0">
                <a:solidFill>
                  <a:schemeClr val="accent1"/>
                </a:solidFill>
              </a:rPr>
            </a:br>
            <a:r>
              <a:rPr lang="en-US" sz="4800" b="1" dirty="0">
                <a:solidFill>
                  <a:schemeClr val="accent1"/>
                </a:solidFill>
              </a:rPr>
              <a:t>Environmental Design</a:t>
            </a:r>
            <a:endParaRPr lang="en-CA" sz="4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10614248" cy="4037901"/>
          </a:xfrm>
        </p:spPr>
        <p:txBody>
          <a:bodyPr>
            <a:noAutofit/>
          </a:bodyPr>
          <a:lstStyle/>
          <a:p>
            <a:pPr algn="ctr"/>
            <a:br>
              <a:rPr lang="ar-SA" altLang="LID4096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altLang="LID4096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ar-SA" altLang="LID4096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LID4096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br>
              <a:rPr lang="en-GB" altLang="LID4096" sz="5400" dirty="0"/>
            </a:br>
            <a:endParaRPr lang="en-CA" sz="54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15E5-A222-4CA4-878E-47D76CB1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107" y="609600"/>
            <a:ext cx="10169631" cy="1550989"/>
          </a:xfrm>
        </p:spPr>
        <p:txBody>
          <a:bodyPr>
            <a:normAutofit fontScale="90000"/>
          </a:bodyPr>
          <a:lstStyle/>
          <a:p>
            <a:r>
              <a:rPr lang="en-US" altLang="LID4096" dirty="0"/>
              <a:t>In this phase of project, full analysis has been made using Design Builder program for simulation.</a:t>
            </a:r>
            <a:br>
              <a:rPr lang="en-US" altLang="LID4096" dirty="0"/>
            </a:br>
            <a:endParaRPr lang="LID4096" dirty="0"/>
          </a:p>
        </p:txBody>
      </p:sp>
      <p:pic>
        <p:nvPicPr>
          <p:cNvPr id="1026" name="Picture 2" descr="ÙØªÙØ¬Ø© Ø¨Ø­Ø« Ø§ÙØµÙØ± Ø¹Ù âªdesign builder softwareâ¬â">
            <a:extLst>
              <a:ext uri="{FF2B5EF4-FFF2-40B4-BE49-F238E27FC236}">
                <a16:creationId xmlns:a16="http://schemas.microsoft.com/office/drawing/2014/main" id="{6229E494-BFEA-4CA3-9D93-FCB52D5681B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428" y="2905436"/>
            <a:ext cx="8596312" cy="195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66189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36515-7858-4AAA-B5AB-2CE086BC6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Design Analysis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9B524-3195-4523-9F41-B8362489B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Material used.</a:t>
            </a:r>
          </a:p>
          <a:p>
            <a:r>
              <a:rPr lang="en-US" sz="4000" dirty="0"/>
              <a:t>Shading Effect Analysis      </a:t>
            </a:r>
          </a:p>
          <a:p>
            <a:r>
              <a:rPr lang="en-US" sz="4000" dirty="0"/>
              <a:t>Site and Building Thermal Analysis</a:t>
            </a:r>
          </a:p>
          <a:p>
            <a:endParaRPr lang="LID4096" sz="4000" dirty="0"/>
          </a:p>
        </p:txBody>
      </p:sp>
    </p:spTree>
    <p:extLst>
      <p:ext uri="{BB962C8B-B14F-4D97-AF65-F5344CB8AC3E}">
        <p14:creationId xmlns:p14="http://schemas.microsoft.com/office/powerpoint/2010/main" val="331736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Description 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7501"/>
            <a:ext cx="8596668" cy="4453862"/>
          </a:xfrm>
        </p:spPr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Municipality Building has 5 floors</a:t>
            </a:r>
          </a:p>
          <a:p>
            <a:pPr>
              <a:buNone/>
            </a:pP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Basement , ground, first, second and third floor</a:t>
            </a:r>
          </a:p>
          <a:p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total area of municipality is 6400 m2, each floor has an area of 1280m2.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CA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57115-0457-4DD3-B44E-7E91F4F82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Used – External Wall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C227C-818A-49A7-879C-7164FEA0D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5 cm Lime Stone.</a:t>
            </a:r>
          </a:p>
          <a:p>
            <a:pPr lvl="0"/>
            <a:r>
              <a:rPr lang="en-US" dirty="0"/>
              <a:t>10 cm Cast Concrete.</a:t>
            </a:r>
          </a:p>
          <a:p>
            <a:pPr lvl="0"/>
            <a:r>
              <a:rPr lang="en-US" dirty="0"/>
              <a:t>5 cm Extruded Polystyrene</a:t>
            </a:r>
          </a:p>
          <a:p>
            <a:pPr lvl="0"/>
            <a:r>
              <a:rPr lang="en-US" dirty="0"/>
              <a:t>10 cm Concrete Block.</a:t>
            </a:r>
          </a:p>
          <a:p>
            <a:r>
              <a:rPr lang="en-US" dirty="0"/>
              <a:t>1 cm Cement Plaster.</a:t>
            </a:r>
          </a:p>
          <a:p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B66011-A074-44C2-B65D-D32CABB1AF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859" y="1743385"/>
            <a:ext cx="4222971" cy="363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944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542B316-5BC3-458E-B5D8-2E16D584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9809458" cy="1348756"/>
          </a:xfrm>
        </p:spPr>
        <p:txBody>
          <a:bodyPr/>
          <a:lstStyle/>
          <a:p>
            <a:r>
              <a:rPr lang="en-US" dirty="0"/>
              <a:t>Material Used – Roof (Out)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5936B21-DC87-4D0C-9B25-4FF3BFF52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70839" cy="4045401"/>
          </a:xfrm>
        </p:spPr>
        <p:txBody>
          <a:bodyPr/>
          <a:lstStyle/>
          <a:p>
            <a:r>
              <a:rPr lang="en-US" dirty="0"/>
              <a:t>0.45 cm Roofing asphalt </a:t>
            </a:r>
          </a:p>
          <a:p>
            <a:r>
              <a:rPr lang="en-US" dirty="0"/>
              <a:t>4 cm cast concrete.</a:t>
            </a:r>
          </a:p>
          <a:p>
            <a:r>
              <a:rPr lang="en-US" dirty="0"/>
              <a:t>8 cm concrete.</a:t>
            </a:r>
          </a:p>
          <a:p>
            <a:r>
              <a:rPr lang="en-US" dirty="0"/>
              <a:t>17 cm light weight concrete block.</a:t>
            </a:r>
          </a:p>
          <a:p>
            <a:r>
              <a:rPr lang="en-US" dirty="0"/>
              <a:t>2 cm cement plaster.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063628-5BB2-4541-A8A6-6432F56FD07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038" y="1793721"/>
            <a:ext cx="3979690" cy="308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4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79C5140-8155-463C-AFC4-D1F737085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/>
              <a:t>Material Used – Internal Floor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EFD5D29-303C-474A-B13D-D6689FEDF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6837" cy="4351338"/>
          </a:xfrm>
        </p:spPr>
        <p:txBody>
          <a:bodyPr/>
          <a:lstStyle/>
          <a:p>
            <a:r>
              <a:rPr lang="en-US" dirty="0"/>
              <a:t>3 cm Terrazzo tile.</a:t>
            </a:r>
          </a:p>
          <a:p>
            <a:r>
              <a:rPr lang="ar-SA" dirty="0"/>
              <a:t>3</a:t>
            </a:r>
            <a:r>
              <a:rPr lang="en-US" dirty="0"/>
              <a:t> cm mortar.</a:t>
            </a:r>
          </a:p>
          <a:p>
            <a:r>
              <a:rPr lang="en-US" dirty="0"/>
              <a:t>7 cm sand and gravel.</a:t>
            </a:r>
          </a:p>
          <a:p>
            <a:r>
              <a:rPr lang="ar-SA" dirty="0"/>
              <a:t>30</a:t>
            </a:r>
            <a:r>
              <a:rPr lang="en-US" dirty="0"/>
              <a:t> cm concrete.</a:t>
            </a:r>
          </a:p>
          <a:p>
            <a:r>
              <a:rPr lang="ar-SA" dirty="0"/>
              <a:t>2</a:t>
            </a:r>
            <a:r>
              <a:rPr lang="en-US" dirty="0"/>
              <a:t> cm cements plaster.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55CF49-D189-435D-BFE0-37CEF5A282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335462" y="1490663"/>
            <a:ext cx="5329238" cy="406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659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32978-1F57-4F12-A7B8-BD8C739B9096}"/>
              </a:ext>
            </a:extLst>
          </p:cNvPr>
          <p:cNvSpPr txBox="1">
            <a:spLocks/>
          </p:cNvSpPr>
          <p:nvPr/>
        </p:nvSpPr>
        <p:spPr>
          <a:xfrm>
            <a:off x="1154083" y="374869"/>
            <a:ext cx="9692788" cy="137893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Material Used – Internal Partitions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A247F-0D5A-42C6-9605-01AA3E7EBD1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516475" cy="413592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 cm cements plaster.</a:t>
            </a:r>
          </a:p>
          <a:p>
            <a:r>
              <a:rPr lang="en-US"/>
              <a:t>10 concrete block </a:t>
            </a:r>
          </a:p>
          <a:p>
            <a:r>
              <a:rPr lang="en-US"/>
              <a:t>2 cm cements plaster.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E7D9B3-EBC1-4900-95BE-71F78A4B65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037" y="1793717"/>
            <a:ext cx="3949163" cy="354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824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8A82AF-EF84-439B-BC70-D75E19EF2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982" y="2250128"/>
            <a:ext cx="8723652" cy="23577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09173E-3E5E-455E-9C9F-B45380C42433}"/>
              </a:ext>
            </a:extLst>
          </p:cNvPr>
          <p:cNvSpPr txBox="1"/>
          <p:nvPr/>
        </p:nvSpPr>
        <p:spPr>
          <a:xfrm>
            <a:off x="2160995" y="1392572"/>
            <a:ext cx="836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Dbl</a:t>
            </a:r>
            <a:r>
              <a:rPr lang="en-US" dirty="0"/>
              <a:t> </a:t>
            </a:r>
            <a:r>
              <a:rPr lang="en-US" dirty="0" err="1"/>
              <a:t>LoE</a:t>
            </a:r>
            <a:r>
              <a:rPr lang="en-US" dirty="0"/>
              <a:t> (e2=.1) </a:t>
            </a:r>
            <a:r>
              <a:rPr lang="en-US" dirty="0" err="1"/>
              <a:t>Clr</a:t>
            </a:r>
            <a:r>
              <a:rPr lang="en-US" dirty="0"/>
              <a:t> 6mm/13mm </a:t>
            </a:r>
            <a:r>
              <a:rPr lang="en-US" dirty="0" err="1"/>
              <a:t>Arg</a:t>
            </a:r>
            <a:r>
              <a:rPr lang="en-US" dirty="0"/>
              <a:t> Glass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01528254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1518AB9-2650-49E5-A0F5-F42F7D36E1BA}"/>
              </a:ext>
            </a:extLst>
          </p:cNvPr>
          <p:cNvSpPr txBox="1">
            <a:spLocks/>
          </p:cNvSpPr>
          <p:nvPr/>
        </p:nvSpPr>
        <p:spPr>
          <a:xfrm>
            <a:off x="838200" y="1292621"/>
            <a:ext cx="10515600" cy="7372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Through the use of </a:t>
            </a:r>
            <a:r>
              <a:rPr lang="en-US" b="1"/>
              <a:t>Design Builder </a:t>
            </a:r>
            <a:r>
              <a:rPr lang="en-US" sz="2400"/>
              <a:t>program and after checking the </a:t>
            </a:r>
            <a:r>
              <a:rPr lang="en-US" sz="2000"/>
              <a:t>North </a:t>
            </a:r>
            <a:r>
              <a:rPr lang="en-US" sz="2400"/>
              <a:t>direction.</a:t>
            </a: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2B52E-748A-4957-80C7-E2653393374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20" y="2029892"/>
            <a:ext cx="5392089" cy="36336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359B81-3F75-420E-B5A3-C50455124A10}"/>
              </a:ext>
            </a:extLst>
          </p:cNvPr>
          <p:cNvSpPr txBox="1"/>
          <p:nvPr/>
        </p:nvSpPr>
        <p:spPr>
          <a:xfrm>
            <a:off x="3924163" y="5769734"/>
            <a:ext cx="4159217" cy="77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5B9BD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effect on the building 21-</a:t>
            </a:r>
            <a:r>
              <a:rPr lang="en-US" b="1" dirty="0">
                <a:solidFill>
                  <a:srgbClr val="5B9BD5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june</a:t>
            </a:r>
            <a:r>
              <a:rPr lang="en-US" b="1" dirty="0">
                <a:solidFill>
                  <a:srgbClr val="5B9BD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(12pm)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B2B8F4-B4A7-4449-B690-C11617A1D34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0950" y="2027872"/>
            <a:ext cx="4610100" cy="280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980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63D63E-62CA-49D3-A9B5-2F2251A7A880}"/>
              </a:ext>
            </a:extLst>
          </p:cNvPr>
          <p:cNvSpPr txBox="1"/>
          <p:nvPr/>
        </p:nvSpPr>
        <p:spPr>
          <a:xfrm>
            <a:off x="3476691" y="5417397"/>
            <a:ext cx="5006976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solidFill>
                  <a:srgbClr val="5B9BD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Sun effect on the building 21-Jan (12pm)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0DDA5-09E7-4E5D-974E-40D9E899791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783909" y="425656"/>
            <a:ext cx="6102983" cy="468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7774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6CEBB-1187-45D3-A13D-9F491314553B}"/>
              </a:ext>
            </a:extLst>
          </p:cNvPr>
          <p:cNvSpPr txBox="1">
            <a:spLocks/>
          </p:cNvSpPr>
          <p:nvPr/>
        </p:nvSpPr>
        <p:spPr>
          <a:xfrm>
            <a:off x="1905394" y="1349583"/>
            <a:ext cx="10058400" cy="19709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Site &amp; Building Thermal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C36CE-DF9A-4BD9-AB4F-D8AEBF7F22F2}"/>
              </a:ext>
            </a:extLst>
          </p:cNvPr>
          <p:cNvSpPr txBox="1">
            <a:spLocks/>
          </p:cNvSpPr>
          <p:nvPr/>
        </p:nvSpPr>
        <p:spPr>
          <a:xfrm>
            <a:off x="2249342" y="2691747"/>
            <a:ext cx="10058400" cy="63171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Using Design Builder.</a:t>
            </a:r>
          </a:p>
        </p:txBody>
      </p:sp>
    </p:spTree>
    <p:extLst>
      <p:ext uri="{BB962C8B-B14F-4D97-AF65-F5344CB8AC3E}">
        <p14:creationId xmlns:p14="http://schemas.microsoft.com/office/powerpoint/2010/main" val="23845274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43DD4-EFA1-4477-9D97-640BAB626AF1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/>
              <a:t>Design Builder Parameters.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842EE-AAC6-4332-9757-DFFDC2970A53}"/>
              </a:ext>
            </a:extLst>
          </p:cNvPr>
          <p:cNvSpPr txBox="1">
            <a:spLocks/>
          </p:cNvSpPr>
          <p:nvPr/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/>
              <a:t>HAVC System : VRF Units.</a:t>
            </a:r>
          </a:p>
          <a:p>
            <a:r>
              <a:rPr lang="en-US" sz="4400" dirty="0"/>
              <a:t>Fuel is Electricity from Grid.</a:t>
            </a:r>
          </a:p>
          <a:p>
            <a:r>
              <a:rPr lang="en-US" sz="4400" dirty="0"/>
              <a:t>System is used for Heating &amp; Cooling.</a:t>
            </a:r>
          </a:p>
          <a:p>
            <a:r>
              <a:rPr lang="en-US" sz="4400" dirty="0"/>
              <a:t>Building is used from 8:00 AM to 2:00 PM.</a:t>
            </a:r>
          </a:p>
        </p:txBody>
      </p:sp>
    </p:spTree>
    <p:extLst>
      <p:ext uri="{BB962C8B-B14F-4D97-AF65-F5344CB8AC3E}">
        <p14:creationId xmlns:p14="http://schemas.microsoft.com/office/powerpoint/2010/main" val="261823428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C1A43A-013D-4601-8F02-6B0628000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80" y="184477"/>
            <a:ext cx="11177708" cy="648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8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634" y="152400"/>
            <a:ext cx="8596668" cy="1320800"/>
          </a:xfrm>
        </p:spPr>
        <p:txBody>
          <a:bodyPr/>
          <a:lstStyle/>
          <a:p>
            <a:r>
              <a:rPr lang="en-US" dirty="0"/>
              <a:t>Bubble Diagram: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3000" y="800100"/>
            <a:ext cx="6451600" cy="582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392127-E05D-4342-B1C1-40130D4F0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937" y="499698"/>
            <a:ext cx="10080648" cy="585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7221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5CD2B6-6DF7-442D-842C-45847FF41D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51" y="1784844"/>
            <a:ext cx="10846965" cy="328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842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5A9909-6B18-42F6-A190-682B3DA49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2213951"/>
            <a:ext cx="106965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0521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ABB95F0-1D76-489A-A16E-D4D502F2DA82}"/>
              </a:ext>
            </a:extLst>
          </p:cNvPr>
          <p:cNvSpPr txBox="1">
            <a:spLocks/>
          </p:cNvSpPr>
          <p:nvPr/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anose="05020102010507070707" pitchFamily="18" charset="2"/>
              <a:buNone/>
            </a:pPr>
            <a:r>
              <a:rPr lang="en-US" altLang="LID4096" dirty="0"/>
              <a:t>Total net site energy after improvements were made increased as shown in the following table </a:t>
            </a:r>
            <a:r>
              <a:rPr lang="ar-SA" altLang="LID4096" dirty="0"/>
              <a:t>64.3</a:t>
            </a:r>
            <a:r>
              <a:rPr lang="en-US" altLang="LID4096" dirty="0"/>
              <a:t> kWh/m2 </a:t>
            </a:r>
            <a:endParaRPr lang="ar-SA" altLang="LID4096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6A9F0A-F019-4831-8D6D-8E5C9D4AD17E}"/>
              </a:ext>
            </a:extLst>
          </p:cNvPr>
          <p:cNvSpPr txBox="1">
            <a:spLocks/>
          </p:cNvSpPr>
          <p:nvPr/>
        </p:nvSpPr>
        <p:spPr>
          <a:xfrm>
            <a:off x="914400" y="274638"/>
            <a:ext cx="7772400" cy="72548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LID4096" sz="280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ar-SA" altLang="LID4096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24EC98-154B-4C4A-A3EB-6CA6325000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2627312"/>
            <a:ext cx="8797925" cy="313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7890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D5963196-E55D-419A-A779-952384832CEA}"/>
              </a:ext>
            </a:extLst>
          </p:cNvPr>
          <p:cNvSpPr txBox="1">
            <a:spLocks/>
          </p:cNvSpPr>
          <p:nvPr/>
        </p:nvSpPr>
        <p:spPr>
          <a:xfrm>
            <a:off x="1335088" y="2409825"/>
            <a:ext cx="4040187" cy="6397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Net not comfort hours in the building before improvements =1766.00 </a:t>
            </a:r>
            <a:r>
              <a:rPr lang="en-US" dirty="0" err="1">
                <a:solidFill>
                  <a:srgbClr val="FF0000"/>
                </a:solidFill>
              </a:rPr>
              <a:t>hr</a:t>
            </a:r>
            <a:endParaRPr lang="ar-SA" dirty="0">
              <a:solidFill>
                <a:srgbClr val="FF0000"/>
              </a:solidFill>
            </a:endParaRPr>
          </a:p>
          <a:p>
            <a:pPr>
              <a:defRPr/>
            </a:pPr>
            <a:endParaRPr lang="ar-SA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1D8CDCE-6970-4EB4-B949-CB1355A4BE13}"/>
              </a:ext>
            </a:extLst>
          </p:cNvPr>
          <p:cNvSpPr txBox="1">
            <a:spLocks/>
          </p:cNvSpPr>
          <p:nvPr/>
        </p:nvSpPr>
        <p:spPr>
          <a:xfrm>
            <a:off x="5692775" y="2409825"/>
            <a:ext cx="4041775" cy="6397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Net not comfort hours in the building after improvements = 2111 </a:t>
            </a:r>
            <a:r>
              <a:rPr lang="en-US" dirty="0" err="1">
                <a:solidFill>
                  <a:srgbClr val="FF0000"/>
                </a:solidFill>
              </a:rPr>
              <a:t>hr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ar-SA" dirty="0">
              <a:solidFill>
                <a:srgbClr val="FF0000"/>
              </a:solidFill>
            </a:endParaRPr>
          </a:p>
          <a:p>
            <a:pPr>
              <a:defRPr/>
            </a:pPr>
            <a:endParaRPr lang="ar-SA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5796A57-573F-42BC-85A1-CFAB20C81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599655"/>
            <a:ext cx="3838575" cy="17145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396AE2-3039-49FB-852D-C6725770130A}"/>
              </a:ext>
            </a:extLst>
          </p:cNvPr>
          <p:cNvCxnSpPr/>
          <p:nvPr/>
        </p:nvCxnSpPr>
        <p:spPr>
          <a:xfrm rot="16200000" flipH="1">
            <a:off x="8907463" y="4838700"/>
            <a:ext cx="358775" cy="358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FFC08D83-7AEC-489A-9D93-88908197D98B}"/>
              </a:ext>
            </a:extLst>
          </p:cNvPr>
          <p:cNvSpPr txBox="1">
            <a:spLocks/>
          </p:cNvSpPr>
          <p:nvPr/>
        </p:nvSpPr>
        <p:spPr>
          <a:xfrm>
            <a:off x="1892300" y="539750"/>
            <a:ext cx="7772400" cy="79851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LID4096" sz="280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  <a:endParaRPr lang="ar-SA" altLang="LID4096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197E00-DD9E-403D-865D-746E1514212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46125" y="3332162"/>
            <a:ext cx="4681538" cy="224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8654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A6A31-06E5-4871-87F5-2E954EA7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701039"/>
            <a:ext cx="8596668" cy="5055909"/>
          </a:xfrm>
        </p:spPr>
        <p:txBody>
          <a:bodyPr>
            <a:normAutofit/>
          </a:bodyPr>
          <a:lstStyle/>
          <a:p>
            <a:pPr algn="ctr"/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Electrical Design</a:t>
            </a:r>
          </a:p>
        </p:txBody>
      </p:sp>
    </p:spTree>
    <p:extLst>
      <p:ext uri="{BB962C8B-B14F-4D97-AF65-F5344CB8AC3E}">
        <p14:creationId xmlns:p14="http://schemas.microsoft.com/office/powerpoint/2010/main" val="10083040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A8436C-E600-4044-9944-ED41EE916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266700"/>
            <a:ext cx="10848975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282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72DA33-2EE7-4ACE-B650-8EF02047C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50" y="530225"/>
            <a:ext cx="11219099" cy="60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7702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FC86B64-53E3-40C6-9B5E-97C3C91AE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94" y="652463"/>
            <a:ext cx="11406012" cy="582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6195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79FD25-2A30-4220-9543-C92A945CF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88" y="609600"/>
            <a:ext cx="1064827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2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7383" y="2129088"/>
            <a:ext cx="4643338" cy="21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2069" y="4389122"/>
            <a:ext cx="333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Old areas of floors </a:t>
            </a:r>
          </a:p>
          <a:p>
            <a:r>
              <a:rPr lang="en-US" b="1" dirty="0"/>
              <a:t>Total area : 3145 m2</a:t>
            </a:r>
            <a:endParaRPr lang="en-CA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617029" y="2134809"/>
          <a:ext cx="361550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7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Floor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Area(m2)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BS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GF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F1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F2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70">
                <a:tc>
                  <a:txBody>
                    <a:bodyPr/>
                    <a:lstStyle/>
                    <a:p>
                      <a:r>
                        <a:rPr lang="en-US" dirty="0"/>
                        <a:t>F3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1280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25738" y="4319454"/>
            <a:ext cx="333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areas of floors </a:t>
            </a:r>
          </a:p>
          <a:p>
            <a:r>
              <a:rPr lang="en-US" b="1" dirty="0"/>
              <a:t>Total area : 6400 m2</a:t>
            </a:r>
            <a:endParaRPr lang="en-CA" b="1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CAFD7-3B65-495F-B7A2-B890AC2EDD9B}"/>
              </a:ext>
            </a:extLst>
          </p:cNvPr>
          <p:cNvSpPr txBox="1">
            <a:spLocks/>
          </p:cNvSpPr>
          <p:nvPr/>
        </p:nvSpPr>
        <p:spPr>
          <a:xfrm>
            <a:off x="1066800" y="985103"/>
            <a:ext cx="10058400" cy="461559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6600" dirty="0"/>
              <a:t>Circuit Breakers</a:t>
            </a:r>
          </a:p>
        </p:txBody>
      </p:sp>
    </p:spTree>
    <p:extLst>
      <p:ext uri="{BB962C8B-B14F-4D97-AF65-F5344CB8AC3E}">
        <p14:creationId xmlns:p14="http://schemas.microsoft.com/office/powerpoint/2010/main" val="332215101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724492-7A87-4BF6-9E19-01B3C54677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84424" y="228600"/>
            <a:ext cx="7851775" cy="56769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F782AFF-257B-492A-914A-EE3813F84BB9}"/>
              </a:ext>
            </a:extLst>
          </p:cNvPr>
          <p:cNvSpPr txBox="1"/>
          <p:nvPr/>
        </p:nvSpPr>
        <p:spPr>
          <a:xfrm>
            <a:off x="2457975" y="5352068"/>
            <a:ext cx="565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G.F Floor D.B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04170313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7F9DA2-98F6-4CE9-BFCF-A4C2981279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37145" y="0"/>
            <a:ext cx="7600470" cy="55702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9762C1-BCD9-4384-BF6B-6F47F09DB027}"/>
              </a:ext>
            </a:extLst>
          </p:cNvPr>
          <p:cNvSpPr txBox="1"/>
          <p:nvPr/>
        </p:nvSpPr>
        <p:spPr>
          <a:xfrm>
            <a:off x="2457975" y="5352068"/>
            <a:ext cx="565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 Floor D.B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662719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E13A8A-A7B8-41B4-B289-A7878726A7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57249" y="451404"/>
            <a:ext cx="8924313" cy="4540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4C2704-AAC5-4342-A432-5BB619A6030F}"/>
              </a:ext>
            </a:extLst>
          </p:cNvPr>
          <p:cNvSpPr txBox="1"/>
          <p:nvPr/>
        </p:nvSpPr>
        <p:spPr>
          <a:xfrm>
            <a:off x="2457975" y="5352068"/>
            <a:ext cx="565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baseline="30000" dirty="0"/>
              <a:t>nd </a:t>
            </a:r>
            <a:r>
              <a:rPr lang="en-US" dirty="0"/>
              <a:t>Floor D.B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25612716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27752A-4B5C-40C0-9A83-CD89E50F77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49108" y="428890"/>
            <a:ext cx="9479076" cy="5107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433574-8629-4149-93B0-D695E72506DA}"/>
              </a:ext>
            </a:extLst>
          </p:cNvPr>
          <p:cNvSpPr txBox="1"/>
          <p:nvPr/>
        </p:nvSpPr>
        <p:spPr>
          <a:xfrm>
            <a:off x="2457975" y="5352068"/>
            <a:ext cx="565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Floor D.B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3913048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0FC6FF-C2AD-45AE-AF55-B90307501B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619558" y="459632"/>
            <a:ext cx="7625109" cy="549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8285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D0F3A-A4F2-46E4-A529-1FE4FE62C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A8CBE-D077-4B2F-9152-0BD1C81DA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765"/>
            <a:ext cx="8596668" cy="4787597"/>
          </a:xfrm>
        </p:spPr>
        <p:txBody>
          <a:bodyPr/>
          <a:lstStyle/>
          <a:p>
            <a:r>
              <a:rPr lang="en-US" dirty="0"/>
              <a:t>Ground floor lighting plan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50F4C1-B840-4554-B59F-510FB00F4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725105"/>
            <a:ext cx="8749470" cy="459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842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E3443-C61A-4325-9A68-4716AEB48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Design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9F9075-7234-4915-A9E6-B4A849C98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82045"/>
            <a:ext cx="8596668" cy="5250730"/>
          </a:xfrm>
        </p:spPr>
        <p:txBody>
          <a:bodyPr/>
          <a:lstStyle/>
          <a:p>
            <a:r>
              <a:rPr lang="en-US" dirty="0"/>
              <a:t>Luminaries used in the ground floor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EFB109-CF23-45F2-BE65-12BF40D50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025732"/>
            <a:ext cx="3848100" cy="2037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D6168B-D7F8-4E22-8423-973EF1EEA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738" y="2025732"/>
            <a:ext cx="3848100" cy="20372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B295F-248A-4318-9B64-62A3CD410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689" y="4346821"/>
            <a:ext cx="4402317" cy="218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4652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08580-A9A7-44DF-827F-26ED9682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A15A3-18F6-4A3F-90FC-ED3ABD5A1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16059"/>
            <a:ext cx="8596668" cy="5316716"/>
          </a:xfrm>
        </p:spPr>
        <p:txBody>
          <a:bodyPr/>
          <a:lstStyle/>
          <a:p>
            <a:r>
              <a:rPr lang="en-US" dirty="0"/>
              <a:t>3D rendering view for selected rooms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Office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BD6729-B2E5-4042-8666-B3D353B7D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44" y="1779570"/>
            <a:ext cx="4185501" cy="4036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4EE353-AB4D-4329-A4D8-F9BAF0BF5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586" y="1779570"/>
            <a:ext cx="3686416" cy="403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6841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08580-A9A7-44DF-827F-26ED9682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A15A3-18F6-4A3F-90FC-ED3ABD5A1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16059"/>
            <a:ext cx="8596668" cy="5316716"/>
          </a:xfrm>
        </p:spPr>
        <p:txBody>
          <a:bodyPr/>
          <a:lstStyle/>
          <a:p>
            <a:r>
              <a:rPr lang="en-US" dirty="0"/>
              <a:t>3D rendering view for selected rooms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Meeting room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134323-EC6C-4D6C-8310-1A92F51BA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790" y="1640265"/>
            <a:ext cx="7532016" cy="3274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B6B87B-C014-4C0A-9221-3AF770863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241" y="4914802"/>
            <a:ext cx="674370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97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5600" y="0"/>
            <a:ext cx="886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08580-A9A7-44DF-827F-26ED9682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A15A3-18F6-4A3F-90FC-ED3ABD5A1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16059"/>
            <a:ext cx="8596668" cy="5316716"/>
          </a:xfrm>
        </p:spPr>
        <p:txBody>
          <a:bodyPr/>
          <a:lstStyle/>
          <a:p>
            <a:r>
              <a:rPr lang="en-US" dirty="0"/>
              <a:t>3D rendering view for selected rooms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</a:t>
            </a:r>
            <a:r>
              <a:rPr lang="en-US" dirty="0" err="1"/>
              <a:t>Resturant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97760A-A6ED-4DB3-BE29-4EE66987E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753" y="1611983"/>
            <a:ext cx="7107810" cy="34124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EA4A98-5DAE-477D-9971-CAAEA6985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311" y="5024473"/>
            <a:ext cx="62865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25948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9534" y="279400"/>
            <a:ext cx="8596668" cy="3086100"/>
          </a:xfrm>
        </p:spPr>
        <p:txBody>
          <a:bodyPr>
            <a:normAutofit/>
          </a:bodyPr>
          <a:lstStyle/>
          <a:p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    Acoustical Design</a:t>
            </a:r>
            <a:endParaRPr lang="en-CA" sz="4800" b="1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Reverberation time(RT60):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Values for materials used in the rooms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CA" dirty="0"/>
          </a:p>
          <a:p>
            <a:pPr>
              <a:buNone/>
            </a:pPr>
            <a:endParaRPr lang="en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2656" y="2743200"/>
            <a:ext cx="7188229" cy="2463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5434" y="369889"/>
            <a:ext cx="8596668" cy="5649911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Reverberation time "RT60" calculations for meeting room and office using </a:t>
            </a:r>
            <a:r>
              <a:rPr lang="en-CA" dirty="0" err="1">
                <a:solidFill>
                  <a:schemeClr val="tx1"/>
                </a:solidFill>
              </a:rPr>
              <a:t>Ecotect</a:t>
            </a:r>
            <a:r>
              <a:rPr lang="en-CA" dirty="0">
                <a:solidFill>
                  <a:schemeClr val="tx1"/>
                </a:solidFill>
              </a:rPr>
              <a:t> programme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CA" b="1" dirty="0">
                <a:solidFill>
                  <a:schemeClr val="tx1"/>
                </a:solidFill>
              </a:rPr>
              <a:t>Meeting room: Volume: 180.45 m³. Surface Area: 197.229 m². Assume the room full capacity of occupants = 120 person.</a:t>
            </a:r>
          </a:p>
          <a:p>
            <a:endParaRPr lang="en-US" b="1" dirty="0"/>
          </a:p>
          <a:p>
            <a:endParaRPr lang="en-US" b="1" dirty="0"/>
          </a:p>
          <a:p>
            <a:endParaRPr lang="en-CA" b="1" dirty="0"/>
          </a:p>
          <a:p>
            <a:endParaRPr lang="en-C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08" y="2124869"/>
            <a:ext cx="7700474" cy="347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371600" y="5444172"/>
            <a:ext cx="9791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From the table shown ,the allowable RT60 value for meeting rooms range between (0.4 – 0.7)s and RT60 at deferent frequencies and capacity range is between (0.39 – 1.27)s</a:t>
            </a:r>
          </a:p>
          <a:p>
            <a:r>
              <a:rPr lang="en-CA" dirty="0"/>
              <a:t>also The room has a poor RT60 at the high and low frequencies, because the RT60 at low frequency is more than 0.7, and at the high frequency it is less than 0.4.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22301"/>
            <a:ext cx="8596668" cy="5419062"/>
          </a:xfrm>
        </p:spPr>
        <p:txBody>
          <a:bodyPr/>
          <a:lstStyle/>
          <a:p>
            <a:r>
              <a:rPr lang="en-CA" b="1" dirty="0">
                <a:solidFill>
                  <a:schemeClr val="tx1"/>
                </a:solidFill>
              </a:rPr>
              <a:t>Office Volume: 44.300 m³. Surface Area: 78.140 m².</a:t>
            </a:r>
            <a:r>
              <a:rPr lang="en-US" b="1" dirty="0">
                <a:solidFill>
                  <a:schemeClr val="tx1"/>
                </a:solidFill>
              </a:rPr>
              <a:t> # of occupants = 4</a:t>
            </a:r>
          </a:p>
          <a:p>
            <a:endParaRPr lang="en-CA" dirty="0">
              <a:solidFill>
                <a:schemeClr val="tx1"/>
              </a:solidFill>
            </a:endParaRPr>
          </a:p>
          <a:p>
            <a:endParaRPr lang="en-CA" b="1" dirty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2356" y="1377156"/>
            <a:ext cx="78581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17600" y="4711700"/>
            <a:ext cx="9359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allowable RT60 value for Office range between (0.7- 1.3)s Room RT60 at deferent frequency and capacity range between (0.20 – 0.75)s The room has poor RT60 at high frequency because the RT60 at the high frequency is less than 0.75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Sound Transmission Loss (STC):</a:t>
            </a:r>
            <a:br>
              <a:rPr lang="en-CA" dirty="0"/>
            </a:br>
            <a:endParaRPr lang="en-CA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7300" y="1968501"/>
            <a:ext cx="77343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700089"/>
            <a:ext cx="8596668" cy="3880773"/>
          </a:xfrm>
        </p:spPr>
        <p:txBody>
          <a:bodyPr/>
          <a:lstStyle/>
          <a:p>
            <a:pPr lvl="0"/>
            <a:r>
              <a:rPr lang="en-US" b="1" dirty="0">
                <a:solidFill>
                  <a:schemeClr val="tx1"/>
                </a:solidFill>
              </a:rPr>
              <a:t>For Director room adjacent to Secretary office</a:t>
            </a:r>
          </a:p>
          <a:p>
            <a:pPr lvl="0"/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b="1" dirty="0">
              <a:solidFill>
                <a:schemeClr val="tx1"/>
              </a:solidFill>
            </a:endParaRPr>
          </a:p>
          <a:p>
            <a:pPr lvl="0"/>
            <a:endParaRPr lang="en-US" b="1" dirty="0">
              <a:solidFill>
                <a:schemeClr val="tx1"/>
              </a:solidFill>
            </a:endParaRPr>
          </a:p>
          <a:p>
            <a:endParaRPr lang="en-CA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343" y="2247900"/>
            <a:ext cx="3149111" cy="389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1424" y="1515527"/>
            <a:ext cx="6075824" cy="487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Times New Roman" panose="02020603050405020304" pitchFamily="18" charset="0"/>
              </a:rPr>
              <a:t>IIC For Ceiling</a:t>
            </a:r>
            <a:b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</a:br>
            <a:endParaRPr lang="en-CA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8800" y="1485901"/>
            <a:ext cx="7569994" cy="45156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89821" y="1130905"/>
            <a:ext cx="1580435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2000" b="1" dirty="0"/>
              <a:t>IIC = 70 dB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946900" y="1575391"/>
            <a:ext cx="1833139" cy="707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E881-FC75-4558-BD05-9FC82C025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065336"/>
          </a:xfrm>
        </p:spPr>
        <p:txBody>
          <a:bodyPr>
            <a:normAutofit/>
          </a:bodyPr>
          <a:lstStyle/>
          <a:p>
            <a:pPr algn="ctr"/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Mechanical Design </a:t>
            </a:r>
          </a:p>
        </p:txBody>
      </p:sp>
    </p:spTree>
    <p:extLst>
      <p:ext uri="{BB962C8B-B14F-4D97-AF65-F5344CB8AC3E}">
        <p14:creationId xmlns:p14="http://schemas.microsoft.com/office/powerpoint/2010/main" val="291281894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3444" y="1449616"/>
            <a:ext cx="7176294" cy="341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921000" y="4826000"/>
            <a:ext cx="3873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Fixture units and collector,</a:t>
            </a:r>
            <a:r>
              <a:rPr lang="en-US" dirty="0"/>
              <a:t>Zone 1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96571" y="862149"/>
            <a:ext cx="2551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Water Supply :</a:t>
            </a:r>
            <a:endParaRPr lang="en-C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888274"/>
          </a:xfrm>
        </p:spPr>
        <p:txBody>
          <a:bodyPr/>
          <a:lstStyle/>
          <a:p>
            <a:r>
              <a:rPr lang="en-US" dirty="0"/>
              <a:t>Mechanical Design</a:t>
            </a:r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1663</TotalTime>
  <Words>1852</Words>
  <Application>Microsoft Office PowerPoint</Application>
  <PresentationFormat>Widescreen</PresentationFormat>
  <Paragraphs>541</Paragraphs>
  <Slides>124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34" baseType="lpstr">
      <vt:lpstr>Arial</vt:lpstr>
      <vt:lpstr>Calibri</vt:lpstr>
      <vt:lpstr>inherit</vt:lpstr>
      <vt:lpstr>Raleway</vt:lpstr>
      <vt:lpstr>Times New Roman</vt:lpstr>
      <vt:lpstr>Trebuchet MS</vt:lpstr>
      <vt:lpstr>Wingdings</vt:lpstr>
      <vt:lpstr>Wingdings 2</vt:lpstr>
      <vt:lpstr>Wingdings 3</vt:lpstr>
      <vt:lpstr>Facet</vt:lpstr>
      <vt:lpstr>PowerPoint Presentation</vt:lpstr>
      <vt:lpstr>Contents:</vt:lpstr>
      <vt:lpstr>Introduction :</vt:lpstr>
      <vt:lpstr>Site Description:</vt:lpstr>
      <vt:lpstr>       Architectural Design</vt:lpstr>
      <vt:lpstr>Building Description :</vt:lpstr>
      <vt:lpstr>Bubble Diagram:</vt:lpstr>
      <vt:lpstr>PowerPoint Presentation</vt:lpstr>
      <vt:lpstr>PowerPoint Presentation</vt:lpstr>
      <vt:lpstr>PowerPoint Presentation</vt:lpstr>
      <vt:lpstr>Old Plans Of Municipality :</vt:lpstr>
      <vt:lpstr>PowerPoint Presentation</vt:lpstr>
      <vt:lpstr>Site Plan: </vt:lpstr>
      <vt:lpstr>Basement Floor:</vt:lpstr>
      <vt:lpstr> Parking :</vt:lpstr>
      <vt:lpstr> Parking :</vt:lpstr>
      <vt:lpstr>Ground Floor:</vt:lpstr>
      <vt:lpstr>First Floor:</vt:lpstr>
      <vt:lpstr>Second Floor:</vt:lpstr>
      <vt:lpstr>Third Floor:</vt:lpstr>
      <vt:lpstr>East Elevation: </vt:lpstr>
      <vt:lpstr>West Elevation: </vt:lpstr>
      <vt:lpstr>North Elevation: </vt:lpstr>
      <vt:lpstr>South Elevation: </vt:lpstr>
      <vt:lpstr>Sections:</vt:lpstr>
      <vt:lpstr>Sec A-A</vt:lpstr>
      <vt:lpstr>Sec C-C</vt:lpstr>
      <vt:lpstr>3D Model:</vt:lpstr>
      <vt:lpstr>3D Model:</vt:lpstr>
      <vt:lpstr>3D Model:</vt:lpstr>
      <vt:lpstr>3D Model:</vt:lpstr>
      <vt:lpstr>Structural design</vt:lpstr>
      <vt:lpstr>Building description</vt:lpstr>
      <vt:lpstr>Design codes</vt:lpstr>
      <vt:lpstr>Materials property </vt:lpstr>
      <vt:lpstr>Building modeling:</vt:lpstr>
      <vt:lpstr>Structural System </vt:lpstr>
      <vt:lpstr>Program inputs</vt:lpstr>
      <vt:lpstr>Models checks:</vt:lpstr>
      <vt:lpstr>Compatibility check</vt:lpstr>
      <vt:lpstr>Equilibrium Checks </vt:lpstr>
      <vt:lpstr>Internal forces checks </vt:lpstr>
      <vt:lpstr>Deflection checks </vt:lpstr>
      <vt:lpstr>Seismic design</vt:lpstr>
      <vt:lpstr>Seismic design data</vt:lpstr>
      <vt:lpstr>Period Check: </vt:lpstr>
      <vt:lpstr>Modal Mass Participation Ratios (MMPR) </vt:lpstr>
      <vt:lpstr>Base Shear Check </vt:lpstr>
      <vt:lpstr>Drift Check  </vt:lpstr>
      <vt:lpstr>Slab Design </vt:lpstr>
      <vt:lpstr>Beams Design </vt:lpstr>
      <vt:lpstr>Columns Design </vt:lpstr>
      <vt:lpstr>Shear Walls Design </vt:lpstr>
      <vt:lpstr>Stairs design </vt:lpstr>
      <vt:lpstr>Mat Foundation Design:  </vt:lpstr>
      <vt:lpstr>PowerPoint Presentation</vt:lpstr>
      <vt:lpstr>   Environmental design </vt:lpstr>
      <vt:lpstr>In this phase of project, full analysis has been made using Design Builder program for simulation. </vt:lpstr>
      <vt:lpstr>Environmental Design Analysis</vt:lpstr>
      <vt:lpstr>Material Used – External Wall</vt:lpstr>
      <vt:lpstr>Material Used – Roof (Out)</vt:lpstr>
      <vt:lpstr>Material Used – Internal Floor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Electrical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Electrical Design</vt:lpstr>
      <vt:lpstr>Electrical Design</vt:lpstr>
      <vt:lpstr>Electrical Design</vt:lpstr>
      <vt:lpstr>Electrical Design</vt:lpstr>
      <vt:lpstr>       Acoustical Design</vt:lpstr>
      <vt:lpstr>Reverberation time(RT60):</vt:lpstr>
      <vt:lpstr>PowerPoint Presentation</vt:lpstr>
      <vt:lpstr>PowerPoint Presentation</vt:lpstr>
      <vt:lpstr>Sound Transmission Loss (STC): </vt:lpstr>
      <vt:lpstr>PowerPoint Presentation</vt:lpstr>
      <vt:lpstr>IIC For Ceiling </vt:lpstr>
      <vt:lpstr>   Mechanical Design </vt:lpstr>
      <vt:lpstr>Mechanical Design</vt:lpstr>
      <vt:lpstr>PowerPoint Presentation</vt:lpstr>
      <vt:lpstr>PowerPoint Presentation</vt:lpstr>
      <vt:lpstr>PowerPoint Presentation</vt:lpstr>
      <vt:lpstr>Mechanical design </vt:lpstr>
      <vt:lpstr>Mechanical design</vt:lpstr>
      <vt:lpstr>Mechanical design</vt:lpstr>
      <vt:lpstr>Mechanical design</vt:lpstr>
      <vt:lpstr>Mechanical design</vt:lpstr>
      <vt:lpstr>Mechanical design </vt:lpstr>
      <vt:lpstr>Mechanical design </vt:lpstr>
      <vt:lpstr>Mechanical design </vt:lpstr>
      <vt:lpstr>Mechanical design </vt:lpstr>
      <vt:lpstr>    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Firefighting and Safety Design</vt:lpstr>
      <vt:lpstr>   Quantity Surveying and Cost         Estimation</vt:lpstr>
      <vt:lpstr>PowerPoint Presentation</vt:lpstr>
      <vt:lpstr>  “Thank You”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ahamad othman</dc:creator>
  <cp:lastModifiedBy>Oppenheimer201018</cp:lastModifiedBy>
  <cp:revision>84</cp:revision>
  <dcterms:created xsi:type="dcterms:W3CDTF">2018-12-21T15:09:27Z</dcterms:created>
  <dcterms:modified xsi:type="dcterms:W3CDTF">2018-12-24T02:37:38Z</dcterms:modified>
</cp:coreProperties>
</file>