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69" r:id="rId6"/>
    <p:sldId id="271" r:id="rId7"/>
    <p:sldId id="270" r:id="rId8"/>
    <p:sldId id="272" r:id="rId9"/>
    <p:sldId id="273" r:id="rId10"/>
    <p:sldId id="258" r:id="rId11"/>
    <p:sldId id="274" r:id="rId12"/>
    <p:sldId id="260" r:id="rId13"/>
    <p:sldId id="275" r:id="rId14"/>
    <p:sldId id="276" r:id="rId15"/>
    <p:sldId id="263" r:id="rId16"/>
    <p:sldId id="278" r:id="rId17"/>
  </p:sldIdLst>
  <p:sldSz cx="12192000" cy="6858000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B82"/>
    <a:srgbClr val="124F5C"/>
    <a:srgbClr val="146162"/>
    <a:srgbClr val="0E3D4C"/>
    <a:srgbClr val="0E3545"/>
    <a:srgbClr val="1150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D40573-7A38-AEB9-F1AA-8FB87BF7955B}" v="415" dt="2026-01-27T22:42:27.4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000" autoAdjust="0"/>
    <p:restoredTop sz="94660"/>
  </p:normalViewPr>
  <p:slideViewPr>
    <p:cSldViewPr snapToGrid="0">
      <p:cViewPr>
        <p:scale>
          <a:sx n="62" d="100"/>
          <a:sy n="62" d="100"/>
        </p:scale>
        <p:origin x="1258" y="3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lak takruri" userId="S::s11820493@stu.najah.edu::e203f701-7f49-4b80-baef-1cc7dba31526" providerId="AD" clId="Web-{94D40573-7A38-AEB9-F1AA-8FB87BF7955B}"/>
    <pc:docChg chg="addSld delSld modSld">
      <pc:chgData name="malak takruri" userId="S::s11820493@stu.najah.edu::e203f701-7f49-4b80-baef-1cc7dba31526" providerId="AD" clId="Web-{94D40573-7A38-AEB9-F1AA-8FB87BF7955B}" dt="2026-01-27T22:42:26.659" v="272" actId="20577"/>
      <pc:docMkLst>
        <pc:docMk/>
      </pc:docMkLst>
      <pc:sldChg chg="modSp">
        <pc:chgData name="malak takruri" userId="S::s11820493@stu.najah.edu::e203f701-7f49-4b80-baef-1cc7dba31526" providerId="AD" clId="Web-{94D40573-7A38-AEB9-F1AA-8FB87BF7955B}" dt="2026-01-27T20:53:54.093" v="0" actId="1076"/>
        <pc:sldMkLst>
          <pc:docMk/>
          <pc:sldMk cId="912657033" sldId="256"/>
        </pc:sldMkLst>
        <pc:picChg chg="mod">
          <ac:chgData name="malak takruri" userId="S::s11820493@stu.najah.edu::e203f701-7f49-4b80-baef-1cc7dba31526" providerId="AD" clId="Web-{94D40573-7A38-AEB9-F1AA-8FB87BF7955B}" dt="2026-01-27T20:53:54.093" v="0" actId="1076"/>
          <ac:picMkLst>
            <pc:docMk/>
            <pc:sldMk cId="912657033" sldId="256"/>
            <ac:picMk id="9" creationId="{0DBB103C-C2DB-CF9B-B819-D110385016A8}"/>
          </ac:picMkLst>
        </pc:picChg>
      </pc:sldChg>
      <pc:sldChg chg="addSp delSp modSp">
        <pc:chgData name="malak takruri" userId="S::s11820493@stu.najah.edu::e203f701-7f49-4b80-baef-1cc7dba31526" providerId="AD" clId="Web-{94D40573-7A38-AEB9-F1AA-8FB87BF7955B}" dt="2026-01-27T22:14:05.619" v="154" actId="1076"/>
        <pc:sldMkLst>
          <pc:docMk/>
          <pc:sldMk cId="3673288069" sldId="258"/>
        </pc:sldMkLst>
        <pc:spChg chg="del">
          <ac:chgData name="malak takruri" userId="S::s11820493@stu.najah.edu::e203f701-7f49-4b80-baef-1cc7dba31526" providerId="AD" clId="Web-{94D40573-7A38-AEB9-F1AA-8FB87BF7955B}" dt="2026-01-27T22:08:25.378" v="126"/>
          <ac:spMkLst>
            <pc:docMk/>
            <pc:sldMk cId="3673288069" sldId="258"/>
            <ac:spMk id="4" creationId="{396FD645-36BF-3311-DCF5-620B3F854DD9}"/>
          </ac:spMkLst>
        </pc:spChg>
        <pc:spChg chg="del">
          <ac:chgData name="malak takruri" userId="S::s11820493@stu.najah.edu::e203f701-7f49-4b80-baef-1cc7dba31526" providerId="AD" clId="Web-{94D40573-7A38-AEB9-F1AA-8FB87BF7955B}" dt="2026-01-27T22:08:24.347" v="125"/>
          <ac:spMkLst>
            <pc:docMk/>
            <pc:sldMk cId="3673288069" sldId="258"/>
            <ac:spMk id="5" creationId="{1560EE07-34CB-C695-02C8-09728F398BB2}"/>
          </ac:spMkLst>
        </pc:spChg>
        <pc:spChg chg="del mod">
          <ac:chgData name="malak takruri" userId="S::s11820493@stu.najah.edu::e203f701-7f49-4b80-baef-1cc7dba31526" providerId="AD" clId="Web-{94D40573-7A38-AEB9-F1AA-8FB87BF7955B}" dt="2026-01-27T22:08:23.175" v="124"/>
          <ac:spMkLst>
            <pc:docMk/>
            <pc:sldMk cId="3673288069" sldId="258"/>
            <ac:spMk id="6" creationId="{AB3BB488-D8FF-67B6-C0A5-DBD25A321C50}"/>
          </ac:spMkLst>
        </pc:spChg>
        <pc:spChg chg="del mod">
          <ac:chgData name="malak takruri" userId="S::s11820493@stu.najah.edu::e203f701-7f49-4b80-baef-1cc7dba31526" providerId="AD" clId="Web-{94D40573-7A38-AEB9-F1AA-8FB87BF7955B}" dt="2026-01-27T22:08:28.722" v="128"/>
          <ac:spMkLst>
            <pc:docMk/>
            <pc:sldMk cId="3673288069" sldId="258"/>
            <ac:spMk id="8" creationId="{B5314E64-12F1-637D-9A96-EB4ACDEAB23E}"/>
          </ac:spMkLst>
        </pc:spChg>
        <pc:spChg chg="del">
          <ac:chgData name="malak takruri" userId="S::s11820493@stu.najah.edu::e203f701-7f49-4b80-baef-1cc7dba31526" providerId="AD" clId="Web-{94D40573-7A38-AEB9-F1AA-8FB87BF7955B}" dt="2026-01-27T22:08:29.706" v="129"/>
          <ac:spMkLst>
            <pc:docMk/>
            <pc:sldMk cId="3673288069" sldId="258"/>
            <ac:spMk id="10" creationId="{048F01E1-3BF9-736E-1562-E46AEC611F02}"/>
          </ac:spMkLst>
        </pc:spChg>
        <pc:spChg chg="add mod">
          <ac:chgData name="malak takruri" userId="S::s11820493@stu.najah.edu::e203f701-7f49-4b80-baef-1cc7dba31526" providerId="AD" clId="Web-{94D40573-7A38-AEB9-F1AA-8FB87BF7955B}" dt="2026-01-27T22:14:05.619" v="154" actId="1076"/>
          <ac:spMkLst>
            <pc:docMk/>
            <pc:sldMk cId="3673288069" sldId="258"/>
            <ac:spMk id="12" creationId="{8FA9D9F1-64C8-7721-F6C9-76BF8846FE38}"/>
          </ac:spMkLst>
        </pc:spChg>
        <pc:picChg chg="del">
          <ac:chgData name="malak takruri" userId="S::s11820493@stu.najah.edu::e203f701-7f49-4b80-baef-1cc7dba31526" providerId="AD" clId="Web-{94D40573-7A38-AEB9-F1AA-8FB87BF7955B}" dt="2026-01-27T22:08:13.065" v="118"/>
          <ac:picMkLst>
            <pc:docMk/>
            <pc:sldMk cId="3673288069" sldId="258"/>
            <ac:picMk id="3" creationId="{61DA6EC8-2262-3662-E73F-593C44ADA18A}"/>
          </ac:picMkLst>
        </pc:picChg>
        <pc:picChg chg="add mod">
          <ac:chgData name="malak takruri" userId="S::s11820493@stu.najah.edu::e203f701-7f49-4b80-baef-1cc7dba31526" providerId="AD" clId="Web-{94D40573-7A38-AEB9-F1AA-8FB87BF7955B}" dt="2026-01-27T22:13:05.337" v="136" actId="1076"/>
          <ac:picMkLst>
            <pc:docMk/>
            <pc:sldMk cId="3673288069" sldId="258"/>
            <ac:picMk id="11" creationId="{93EE0BBB-05C6-FF42-ABD7-67D4CD8D965E}"/>
          </ac:picMkLst>
        </pc:picChg>
      </pc:sldChg>
      <pc:sldChg chg="del">
        <pc:chgData name="malak takruri" userId="S::s11820493@stu.najah.edu::e203f701-7f49-4b80-baef-1cc7dba31526" providerId="AD" clId="Web-{94D40573-7A38-AEB9-F1AA-8FB87BF7955B}" dt="2026-01-27T22:39:12.792" v="197"/>
        <pc:sldMkLst>
          <pc:docMk/>
          <pc:sldMk cId="1928736918" sldId="262"/>
        </pc:sldMkLst>
      </pc:sldChg>
      <pc:sldChg chg="del">
        <pc:chgData name="malak takruri" userId="S::s11820493@stu.najah.edu::e203f701-7f49-4b80-baef-1cc7dba31526" providerId="AD" clId="Web-{94D40573-7A38-AEB9-F1AA-8FB87BF7955B}" dt="2026-01-27T22:38:50.369" v="194"/>
        <pc:sldMkLst>
          <pc:docMk/>
          <pc:sldMk cId="2804208925" sldId="264"/>
        </pc:sldMkLst>
      </pc:sldChg>
      <pc:sldChg chg="del">
        <pc:chgData name="malak takruri" userId="S::s11820493@stu.najah.edu::e203f701-7f49-4b80-baef-1cc7dba31526" providerId="AD" clId="Web-{94D40573-7A38-AEB9-F1AA-8FB87BF7955B}" dt="2026-01-27T22:38:52.963" v="195"/>
        <pc:sldMkLst>
          <pc:docMk/>
          <pc:sldMk cId="3922979851" sldId="265"/>
        </pc:sldMkLst>
      </pc:sldChg>
      <pc:sldChg chg="del">
        <pc:chgData name="malak takruri" userId="S::s11820493@stu.najah.edu::e203f701-7f49-4b80-baef-1cc7dba31526" providerId="AD" clId="Web-{94D40573-7A38-AEB9-F1AA-8FB87BF7955B}" dt="2026-01-27T22:38:54.948" v="196"/>
        <pc:sldMkLst>
          <pc:docMk/>
          <pc:sldMk cId="3835894067" sldId="266"/>
        </pc:sldMkLst>
      </pc:sldChg>
      <pc:sldChg chg="modSp">
        <pc:chgData name="malak takruri" userId="S::s11820493@stu.najah.edu::e203f701-7f49-4b80-baef-1cc7dba31526" providerId="AD" clId="Web-{94D40573-7A38-AEB9-F1AA-8FB87BF7955B}" dt="2026-01-27T21:45:44.041" v="103" actId="1076"/>
        <pc:sldMkLst>
          <pc:docMk/>
          <pc:sldMk cId="1572808255" sldId="267"/>
        </pc:sldMkLst>
        <pc:picChg chg="mod">
          <ac:chgData name="malak takruri" userId="S::s11820493@stu.najah.edu::e203f701-7f49-4b80-baef-1cc7dba31526" providerId="AD" clId="Web-{94D40573-7A38-AEB9-F1AA-8FB87BF7955B}" dt="2026-01-27T21:45:30.321" v="101" actId="1076"/>
          <ac:picMkLst>
            <pc:docMk/>
            <pc:sldMk cId="1572808255" sldId="267"/>
            <ac:picMk id="7" creationId="{AFCFE55D-B81A-E220-EDAB-B2264E25D9B5}"/>
          </ac:picMkLst>
        </pc:picChg>
        <pc:cxnChg chg="mod">
          <ac:chgData name="malak takruri" userId="S::s11820493@stu.najah.edu::e203f701-7f49-4b80-baef-1cc7dba31526" providerId="AD" clId="Web-{94D40573-7A38-AEB9-F1AA-8FB87BF7955B}" dt="2026-01-27T21:45:37.009" v="102" actId="14100"/>
          <ac:cxnSpMkLst>
            <pc:docMk/>
            <pc:sldMk cId="1572808255" sldId="267"/>
            <ac:cxnSpMk id="16" creationId="{FA9D68F1-974A-BC4B-52F6-D779BB9FF3F9}"/>
          </ac:cxnSpMkLst>
        </pc:cxnChg>
        <pc:cxnChg chg="mod">
          <ac:chgData name="malak takruri" userId="S::s11820493@stu.najah.edu::e203f701-7f49-4b80-baef-1cc7dba31526" providerId="AD" clId="Web-{94D40573-7A38-AEB9-F1AA-8FB87BF7955B}" dt="2026-01-27T21:45:44.041" v="103" actId="1076"/>
          <ac:cxnSpMkLst>
            <pc:docMk/>
            <pc:sldMk cId="1572808255" sldId="267"/>
            <ac:cxnSpMk id="28" creationId="{2ACB112A-A6D2-0CBF-A929-287ED2B2EAB2}"/>
          </ac:cxnSpMkLst>
        </pc:cxnChg>
      </pc:sldChg>
      <pc:sldChg chg="modSp">
        <pc:chgData name="malak takruri" userId="S::s11820493@stu.najah.edu::e203f701-7f49-4b80-baef-1cc7dba31526" providerId="AD" clId="Web-{94D40573-7A38-AEB9-F1AA-8FB87BF7955B}" dt="2026-01-27T22:03:21.301" v="117" actId="20577"/>
        <pc:sldMkLst>
          <pc:docMk/>
          <pc:sldMk cId="447384780" sldId="273"/>
        </pc:sldMkLst>
        <pc:spChg chg="mod">
          <ac:chgData name="malak takruri" userId="S::s11820493@stu.najah.edu::e203f701-7f49-4b80-baef-1cc7dba31526" providerId="AD" clId="Web-{94D40573-7A38-AEB9-F1AA-8FB87BF7955B}" dt="2026-01-27T22:03:17.239" v="116" actId="20577"/>
          <ac:spMkLst>
            <pc:docMk/>
            <pc:sldMk cId="447384780" sldId="273"/>
            <ac:spMk id="8" creationId="{CDB7D763-EA96-6709-D164-AEE2C31C9E09}"/>
          </ac:spMkLst>
        </pc:spChg>
        <pc:spChg chg="mod">
          <ac:chgData name="malak takruri" userId="S::s11820493@stu.najah.edu::e203f701-7f49-4b80-baef-1cc7dba31526" providerId="AD" clId="Web-{94D40573-7A38-AEB9-F1AA-8FB87BF7955B}" dt="2026-01-27T22:03:01.816" v="110" actId="20577"/>
          <ac:spMkLst>
            <pc:docMk/>
            <pc:sldMk cId="447384780" sldId="273"/>
            <ac:spMk id="13" creationId="{04856C14-2AFA-980F-FFF2-AFE65E25B7B4}"/>
          </ac:spMkLst>
        </pc:spChg>
        <pc:spChg chg="mod">
          <ac:chgData name="malak takruri" userId="S::s11820493@stu.najah.edu::e203f701-7f49-4b80-baef-1cc7dba31526" providerId="AD" clId="Web-{94D40573-7A38-AEB9-F1AA-8FB87BF7955B}" dt="2026-01-27T22:03:21.301" v="117" actId="20577"/>
          <ac:spMkLst>
            <pc:docMk/>
            <pc:sldMk cId="447384780" sldId="273"/>
            <ac:spMk id="15" creationId="{2092B27B-BC98-2846-520B-534730431465}"/>
          </ac:spMkLst>
        </pc:spChg>
      </pc:sldChg>
      <pc:sldChg chg="addSp delSp modSp">
        <pc:chgData name="malak takruri" userId="S::s11820493@stu.najah.edu::e203f701-7f49-4b80-baef-1cc7dba31526" providerId="AD" clId="Web-{94D40573-7A38-AEB9-F1AA-8FB87BF7955B}" dt="2026-01-27T22:28:52.875" v="193" actId="1076"/>
        <pc:sldMkLst>
          <pc:docMk/>
          <pc:sldMk cId="790089900" sldId="275"/>
        </pc:sldMkLst>
        <pc:spChg chg="mod">
          <ac:chgData name="malak takruri" userId="S::s11820493@stu.najah.edu::e203f701-7f49-4b80-baef-1cc7dba31526" providerId="AD" clId="Web-{94D40573-7A38-AEB9-F1AA-8FB87BF7955B}" dt="2026-01-27T22:23:49.554" v="189" actId="1076"/>
          <ac:spMkLst>
            <pc:docMk/>
            <pc:sldMk cId="790089900" sldId="275"/>
            <ac:spMk id="2" creationId="{FBB78BCD-2314-E784-F91D-986EB5CBFD21}"/>
          </ac:spMkLst>
        </pc:spChg>
        <pc:spChg chg="mod">
          <ac:chgData name="malak takruri" userId="S::s11820493@stu.najah.edu::e203f701-7f49-4b80-baef-1cc7dba31526" providerId="AD" clId="Web-{94D40573-7A38-AEB9-F1AA-8FB87BF7955B}" dt="2026-01-27T22:22:42.192" v="169" actId="20577"/>
          <ac:spMkLst>
            <pc:docMk/>
            <pc:sldMk cId="790089900" sldId="275"/>
            <ac:spMk id="8" creationId="{785A4B05-5AA8-0F31-609E-5CDBC01573C2}"/>
          </ac:spMkLst>
        </pc:spChg>
        <pc:spChg chg="mod">
          <ac:chgData name="malak takruri" userId="S::s11820493@stu.najah.edu::e203f701-7f49-4b80-baef-1cc7dba31526" providerId="AD" clId="Web-{94D40573-7A38-AEB9-F1AA-8FB87BF7955B}" dt="2026-01-27T22:22:37.379" v="167" actId="20577"/>
          <ac:spMkLst>
            <pc:docMk/>
            <pc:sldMk cId="790089900" sldId="275"/>
            <ac:spMk id="11" creationId="{E9622B05-2FB6-56EF-98FA-491C4546C583}"/>
          </ac:spMkLst>
        </pc:spChg>
        <pc:picChg chg="add del">
          <ac:chgData name="malak takruri" userId="S::s11820493@stu.najah.edu::e203f701-7f49-4b80-baef-1cc7dba31526" providerId="AD" clId="Web-{94D40573-7A38-AEB9-F1AA-8FB87BF7955B}" dt="2026-01-27T21:00:22.237" v="62"/>
          <ac:picMkLst>
            <pc:docMk/>
            <pc:sldMk cId="790089900" sldId="275"/>
            <ac:picMk id="3" creationId="{A9D78FFE-947F-3C9E-AC5A-60CA68DB218A}"/>
          </ac:picMkLst>
        </pc:picChg>
        <pc:picChg chg="add mod">
          <ac:chgData name="malak takruri" userId="S::s11820493@stu.najah.edu::e203f701-7f49-4b80-baef-1cc7dba31526" providerId="AD" clId="Web-{94D40573-7A38-AEB9-F1AA-8FB87BF7955B}" dt="2026-01-27T22:28:52.875" v="193" actId="1076"/>
          <ac:picMkLst>
            <pc:docMk/>
            <pc:sldMk cId="790089900" sldId="275"/>
            <ac:picMk id="4" creationId="{FFE44136-314F-A1A2-62C1-6B2AB0DF93A4}"/>
          </ac:picMkLst>
        </pc:picChg>
        <pc:picChg chg="mod">
          <ac:chgData name="malak takruri" userId="S::s11820493@stu.najah.edu::e203f701-7f49-4b80-baef-1cc7dba31526" providerId="AD" clId="Web-{94D40573-7A38-AEB9-F1AA-8FB87BF7955B}" dt="2026-01-27T21:02:25.662" v="87" actId="1076"/>
          <ac:picMkLst>
            <pc:docMk/>
            <pc:sldMk cId="790089900" sldId="275"/>
            <ac:picMk id="7" creationId="{6E10F232-8543-F6FA-3348-74D5DB53EFE8}"/>
          </ac:picMkLst>
        </pc:picChg>
        <pc:picChg chg="del">
          <ac:chgData name="malak takruri" userId="S::s11820493@stu.najah.edu::e203f701-7f49-4b80-baef-1cc7dba31526" providerId="AD" clId="Web-{94D40573-7A38-AEB9-F1AA-8FB87BF7955B}" dt="2026-01-27T22:28:35.156" v="190"/>
          <ac:picMkLst>
            <pc:docMk/>
            <pc:sldMk cId="790089900" sldId="275"/>
            <ac:picMk id="16" creationId="{14C93FA2-79CC-DBCD-A8F2-3FEA7C1430D3}"/>
          </ac:picMkLst>
        </pc:picChg>
        <pc:cxnChg chg="mod">
          <ac:chgData name="malak takruri" userId="S::s11820493@stu.najah.edu::e203f701-7f49-4b80-baef-1cc7dba31526" providerId="AD" clId="Web-{94D40573-7A38-AEB9-F1AA-8FB87BF7955B}" dt="2026-01-27T21:03:00.522" v="90" actId="1076"/>
          <ac:cxnSpMkLst>
            <pc:docMk/>
            <pc:sldMk cId="790089900" sldId="275"/>
            <ac:cxnSpMk id="17" creationId="{C24CA57F-BC18-F2CF-D61B-6EE8264BA834}"/>
          </ac:cxnSpMkLst>
        </pc:cxnChg>
      </pc:sldChg>
      <pc:sldChg chg="delSp modSp">
        <pc:chgData name="malak takruri" userId="S::s11820493@stu.najah.edu::e203f701-7f49-4b80-baef-1cc7dba31526" providerId="AD" clId="Web-{94D40573-7A38-AEB9-F1AA-8FB87BF7955B}" dt="2026-01-27T20:57:50.029" v="46" actId="1076"/>
        <pc:sldMkLst>
          <pc:docMk/>
          <pc:sldMk cId="4245646701" sldId="276"/>
        </pc:sldMkLst>
        <pc:spChg chg="mod">
          <ac:chgData name="malak takruri" userId="S::s11820493@stu.najah.edu::e203f701-7f49-4b80-baef-1cc7dba31526" providerId="AD" clId="Web-{94D40573-7A38-AEB9-F1AA-8FB87BF7955B}" dt="2026-01-27T20:57:05.058" v="37" actId="20577"/>
          <ac:spMkLst>
            <pc:docMk/>
            <pc:sldMk cId="4245646701" sldId="276"/>
            <ac:spMk id="4" creationId="{40869E52-D657-92B4-FBDE-CF881310EF9E}"/>
          </ac:spMkLst>
        </pc:spChg>
        <pc:spChg chg="mod">
          <ac:chgData name="malak takruri" userId="S::s11820493@stu.najah.edu::e203f701-7f49-4b80-baef-1cc7dba31526" providerId="AD" clId="Web-{94D40573-7A38-AEB9-F1AA-8FB87BF7955B}" dt="2026-01-27T20:55:00.567" v="3" actId="20577"/>
          <ac:spMkLst>
            <pc:docMk/>
            <pc:sldMk cId="4245646701" sldId="276"/>
            <ac:spMk id="11" creationId="{5D9C0F45-7E3B-5DCE-0F4A-9A07E23A608A}"/>
          </ac:spMkLst>
        </pc:spChg>
        <pc:spChg chg="del mod">
          <ac:chgData name="malak takruri" userId="S::s11820493@stu.najah.edu::e203f701-7f49-4b80-baef-1cc7dba31526" providerId="AD" clId="Web-{94D40573-7A38-AEB9-F1AA-8FB87BF7955B}" dt="2026-01-27T20:57:43.513" v="44"/>
          <ac:spMkLst>
            <pc:docMk/>
            <pc:sldMk cId="4245646701" sldId="276"/>
            <ac:spMk id="18" creationId="{E3262C37-6B95-872A-CACE-C1D2B7F1E546}"/>
          </ac:spMkLst>
        </pc:spChg>
        <pc:picChg chg="mod">
          <ac:chgData name="malak takruri" userId="S::s11820493@stu.najah.edu::e203f701-7f49-4b80-baef-1cc7dba31526" providerId="AD" clId="Web-{94D40573-7A38-AEB9-F1AA-8FB87BF7955B}" dt="2026-01-27T20:54:52.425" v="2" actId="1076"/>
          <ac:picMkLst>
            <pc:docMk/>
            <pc:sldMk cId="4245646701" sldId="276"/>
            <ac:picMk id="7" creationId="{4AEB00C4-FCE8-574F-924B-2E97097151B3}"/>
          </ac:picMkLst>
        </pc:picChg>
        <pc:picChg chg="mod">
          <ac:chgData name="malak takruri" userId="S::s11820493@stu.najah.edu::e203f701-7f49-4b80-baef-1cc7dba31526" providerId="AD" clId="Web-{94D40573-7A38-AEB9-F1AA-8FB87BF7955B}" dt="2026-01-27T20:57:46.545" v="45" actId="1076"/>
          <ac:picMkLst>
            <pc:docMk/>
            <pc:sldMk cId="4245646701" sldId="276"/>
            <ac:picMk id="20" creationId="{DF47D913-66B1-89EE-51E4-89C5D69BD49B}"/>
          </ac:picMkLst>
        </pc:picChg>
        <pc:cxnChg chg="mod">
          <ac:chgData name="malak takruri" userId="S::s11820493@stu.najah.edu::e203f701-7f49-4b80-baef-1cc7dba31526" providerId="AD" clId="Web-{94D40573-7A38-AEB9-F1AA-8FB87BF7955B}" dt="2026-01-27T20:57:50.029" v="46" actId="1076"/>
          <ac:cxnSpMkLst>
            <pc:docMk/>
            <pc:sldMk cId="4245646701" sldId="276"/>
            <ac:cxnSpMk id="17" creationId="{AFE0ABB1-04A5-1CC8-0279-EA12633A22D1}"/>
          </ac:cxnSpMkLst>
        </pc:cxnChg>
      </pc:sldChg>
      <pc:sldChg chg="new del">
        <pc:chgData name="malak takruri" userId="S::s11820493@stu.najah.edu::e203f701-7f49-4b80-baef-1cc7dba31526" providerId="AD" clId="Web-{94D40573-7A38-AEB9-F1AA-8FB87BF7955B}" dt="2026-01-27T22:39:36.293" v="200"/>
        <pc:sldMkLst>
          <pc:docMk/>
          <pc:sldMk cId="2844442444" sldId="277"/>
        </pc:sldMkLst>
      </pc:sldChg>
      <pc:sldChg chg="addSp delSp modSp add replId delAnim">
        <pc:chgData name="malak takruri" userId="S::s11820493@stu.najah.edu::e203f701-7f49-4b80-baef-1cc7dba31526" providerId="AD" clId="Web-{94D40573-7A38-AEB9-F1AA-8FB87BF7955B}" dt="2026-01-27T22:42:26.659" v="272" actId="20577"/>
        <pc:sldMkLst>
          <pc:docMk/>
          <pc:sldMk cId="3914321856" sldId="278"/>
        </pc:sldMkLst>
        <pc:spChg chg="mod">
          <ac:chgData name="malak takruri" userId="S::s11820493@stu.najah.edu::e203f701-7f49-4b80-baef-1cc7dba31526" providerId="AD" clId="Web-{94D40573-7A38-AEB9-F1AA-8FB87BF7955B}" dt="2026-01-27T22:41:29.891" v="231" actId="1076"/>
          <ac:spMkLst>
            <pc:docMk/>
            <pc:sldMk cId="3914321856" sldId="278"/>
            <ac:spMk id="3" creationId="{13BD2128-9F3A-BD7A-42B8-C9C5799F4B25}"/>
          </ac:spMkLst>
        </pc:spChg>
        <pc:spChg chg="add mod">
          <ac:chgData name="malak takruri" userId="S::s11820493@stu.najah.edu::e203f701-7f49-4b80-baef-1cc7dba31526" providerId="AD" clId="Web-{94D40573-7A38-AEB9-F1AA-8FB87BF7955B}" dt="2026-01-27T22:42:26.659" v="272" actId="20577"/>
          <ac:spMkLst>
            <pc:docMk/>
            <pc:sldMk cId="3914321856" sldId="278"/>
            <ac:spMk id="4" creationId="{52E50723-777A-1E11-A477-9E2542D0C6A3}"/>
          </ac:spMkLst>
        </pc:spChg>
        <pc:picChg chg="del">
          <ac:chgData name="malak takruri" userId="S::s11820493@stu.najah.edu::e203f701-7f49-4b80-baef-1cc7dba31526" providerId="AD" clId="Web-{94D40573-7A38-AEB9-F1AA-8FB87BF7955B}" dt="2026-01-27T22:39:38.496" v="201"/>
          <ac:picMkLst>
            <pc:docMk/>
            <pc:sldMk cId="3914321856" sldId="278"/>
            <ac:picMk id="2" creationId="{37ECD931-BBB5-8BDD-EDBD-6DD48F5D556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AECAAF7-FFAA-7CD5-B129-C461EADB22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ar-JO"/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7BABBFBC-21B8-C948-7D86-A61C3E0321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ar-JO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60C1D74C-F45F-056F-D5AD-3F1EDA996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1B74-3D13-4196-AAB9-23A5D548B7A9}" type="datetimeFigureOut">
              <a:rPr lang="ar-JO" smtClean="0"/>
              <a:t>09/08/1447</a:t>
            </a:fld>
            <a:endParaRPr lang="ar-JO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D783DD02-BC48-450B-A896-16FCCABD6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5D4F1CB4-8C7A-1F0A-3C9A-F44716E1A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F061-CD46-4F1A-9C58-FD0E7ED40E6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969822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1578733-9F24-08A2-A034-F8349F837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JO"/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6042C183-7C5D-9DF3-945D-4E6E6EE0CD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577F9B8C-AE63-F5F9-B9B1-48FF47836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1B74-3D13-4196-AAB9-23A5D548B7A9}" type="datetimeFigureOut">
              <a:rPr lang="ar-JO" smtClean="0"/>
              <a:t>09/08/1447</a:t>
            </a:fld>
            <a:endParaRPr lang="ar-JO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394E3961-4FD4-CB4F-D937-F8AF5D8BF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0BC3DA35-1A76-1C71-7D26-A7548A889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F061-CD46-4F1A-9C58-FD0E7ED40E6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893866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>
            <a:extLst>
              <a:ext uri="{FF2B5EF4-FFF2-40B4-BE49-F238E27FC236}">
                <a16:creationId xmlns:a16="http://schemas.microsoft.com/office/drawing/2014/main" id="{3A888232-07A0-EA20-0062-2CC17E507B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ar-JO"/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F912D085-A70F-CE14-97F4-7A7ABADB65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01683159-F081-660E-18C5-A1C93C235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1B74-3D13-4196-AAB9-23A5D548B7A9}" type="datetimeFigureOut">
              <a:rPr lang="ar-JO" smtClean="0"/>
              <a:t>09/08/1447</a:t>
            </a:fld>
            <a:endParaRPr lang="ar-JO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3B3FF027-BB42-5E5D-301D-4761E2AF0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48C10173-1083-1801-282B-50ECFC0D3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F061-CD46-4F1A-9C58-FD0E7ED40E6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275639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D6D38FB-73BD-43CA-05C5-120254B4B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JO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AB9483DD-E516-02DA-64C7-E91A356F12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9454F532-A6C6-EFE2-3229-E85FEEC86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1B74-3D13-4196-AAB9-23A5D548B7A9}" type="datetimeFigureOut">
              <a:rPr lang="ar-JO" smtClean="0"/>
              <a:t>09/08/1447</a:t>
            </a:fld>
            <a:endParaRPr lang="ar-JO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F0E1A8D0-1581-60CA-21BE-6D664630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3F31FB5C-DD1E-7585-495B-F9F61A1AD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F061-CD46-4F1A-9C58-FD0E7ED40E6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4619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34D9422-D4B7-0C71-EBD6-5D0C02249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ar-JO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6E9A287A-3D65-964D-FFFF-CF672A0014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25A9876E-5CFE-8FAD-5D87-DFC901CC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1B74-3D13-4196-AAB9-23A5D548B7A9}" type="datetimeFigureOut">
              <a:rPr lang="ar-JO" smtClean="0"/>
              <a:t>09/08/1447</a:t>
            </a:fld>
            <a:endParaRPr lang="ar-JO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DBBAF13A-9313-8FAE-7269-0FBD3170F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0DF09C5A-3AC0-2B02-5F74-193D38AA6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F061-CD46-4F1A-9C58-FD0E7ED40E6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28112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A682B98-3F4C-9669-FEEB-33288ACC4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JO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5584A601-D858-7EA1-CB82-1CED7B9FDD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C5876078-EE9C-8B1C-1182-02FB89AF1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35514210-18FC-C241-B2FE-F585CF472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1B74-3D13-4196-AAB9-23A5D548B7A9}" type="datetimeFigureOut">
              <a:rPr lang="ar-JO" smtClean="0"/>
              <a:t>09/08/1447</a:t>
            </a:fld>
            <a:endParaRPr lang="ar-JO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7B4F6E4E-7713-A454-A0B9-49366A197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A423D80F-6058-B0A0-5F33-8BC63163A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F061-CD46-4F1A-9C58-FD0E7ED40E6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31226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03869B12-E0B5-3098-7017-5C921C5AC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JO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6E6D166A-B67B-7112-35B8-C17F246AE6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87D79EB3-3979-C2D4-8110-1B8C2B2DA0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5" name="عنصر نائب للنص 4">
            <a:extLst>
              <a:ext uri="{FF2B5EF4-FFF2-40B4-BE49-F238E27FC236}">
                <a16:creationId xmlns:a16="http://schemas.microsoft.com/office/drawing/2014/main" id="{58514BA7-AC85-23EF-D20C-3FEC6BFE81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FAA729D3-8C63-6B47-F074-A67BD7EADB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7" name="عنصر نائب للتاريخ 6">
            <a:extLst>
              <a:ext uri="{FF2B5EF4-FFF2-40B4-BE49-F238E27FC236}">
                <a16:creationId xmlns:a16="http://schemas.microsoft.com/office/drawing/2014/main" id="{771C1B12-5DBA-630E-883E-FAB0E7CB7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1B74-3D13-4196-AAB9-23A5D548B7A9}" type="datetimeFigureOut">
              <a:rPr lang="ar-JO" smtClean="0"/>
              <a:t>09/08/1447</a:t>
            </a:fld>
            <a:endParaRPr lang="ar-JO"/>
          </a:p>
        </p:txBody>
      </p:sp>
      <p:sp>
        <p:nvSpPr>
          <p:cNvPr id="8" name="عنصر نائب للتذييل 7">
            <a:extLst>
              <a:ext uri="{FF2B5EF4-FFF2-40B4-BE49-F238E27FC236}">
                <a16:creationId xmlns:a16="http://schemas.microsoft.com/office/drawing/2014/main" id="{C754E1C4-B39A-ADC6-B374-4693FC1C8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عنصر نائب لرقم الشريحة 8">
            <a:extLst>
              <a:ext uri="{FF2B5EF4-FFF2-40B4-BE49-F238E27FC236}">
                <a16:creationId xmlns:a16="http://schemas.microsoft.com/office/drawing/2014/main" id="{3ABF76FD-5F86-6BB6-15D3-B40D2F568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F061-CD46-4F1A-9C58-FD0E7ED40E6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64774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AC28E24-E451-B103-FB2E-F4AB63A95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JO"/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87661707-7230-8982-0F4F-CCD1122D0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1B74-3D13-4196-AAB9-23A5D548B7A9}" type="datetimeFigureOut">
              <a:rPr lang="ar-JO" smtClean="0"/>
              <a:t>09/08/1447</a:t>
            </a:fld>
            <a:endParaRPr lang="ar-JO"/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id="{F3078E12-1D8A-EBFA-31D6-D131C7253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5EAD6761-9E27-4DF5-2FF8-444A0EBB7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F061-CD46-4F1A-9C58-FD0E7ED40E6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352566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>
            <a:extLst>
              <a:ext uri="{FF2B5EF4-FFF2-40B4-BE49-F238E27FC236}">
                <a16:creationId xmlns:a16="http://schemas.microsoft.com/office/drawing/2014/main" id="{F6E38710-7439-F4D5-8EA3-DF7ABEBFD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1B74-3D13-4196-AAB9-23A5D548B7A9}" type="datetimeFigureOut">
              <a:rPr lang="ar-JO" smtClean="0"/>
              <a:t>09/08/1447</a:t>
            </a:fld>
            <a:endParaRPr lang="ar-JO"/>
          </a:p>
        </p:txBody>
      </p:sp>
      <p:sp>
        <p:nvSpPr>
          <p:cNvPr id="3" name="عنصر نائب للتذييل 2">
            <a:extLst>
              <a:ext uri="{FF2B5EF4-FFF2-40B4-BE49-F238E27FC236}">
                <a16:creationId xmlns:a16="http://schemas.microsoft.com/office/drawing/2014/main" id="{E878799A-99E8-14D2-1556-FFB59EB17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5F711113-5EF4-79C1-B54A-6224DEDB7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F061-CD46-4F1A-9C58-FD0E7ED40E6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82519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DFB45BA-1875-B0D7-0B30-C9A92F7C4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ar-JO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35C7B66E-CCC6-1FC0-A12A-DBB02437E9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BCF2A63A-2B46-1C07-D982-18403C75B2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3B680047-C84C-B399-3BB1-460BC8C37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1B74-3D13-4196-AAB9-23A5D548B7A9}" type="datetimeFigureOut">
              <a:rPr lang="ar-JO" smtClean="0"/>
              <a:t>09/08/1447</a:t>
            </a:fld>
            <a:endParaRPr lang="ar-JO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DC9D92BF-7149-53E7-6EC2-CE78A3CCA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A19E8130-5DB0-0F73-3419-6A1F21F8A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F061-CD46-4F1A-9C58-FD0E7ED40E6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65135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232D4DFA-53D6-350E-9833-09A10B767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ar-JO"/>
          </a:p>
        </p:txBody>
      </p:sp>
      <p:sp>
        <p:nvSpPr>
          <p:cNvPr id="3" name="عنصر نائب للصورة 2">
            <a:extLst>
              <a:ext uri="{FF2B5EF4-FFF2-40B4-BE49-F238E27FC236}">
                <a16:creationId xmlns:a16="http://schemas.microsoft.com/office/drawing/2014/main" id="{CA1335D3-0A36-639B-96F7-1134AA39E5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B7DE7B38-2AE4-7A68-F097-9067CCA58A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AA0F9244-F782-9044-2FAB-AC5ADC724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1B74-3D13-4196-AAB9-23A5D548B7A9}" type="datetimeFigureOut">
              <a:rPr lang="ar-JO" smtClean="0"/>
              <a:t>09/08/1447</a:t>
            </a:fld>
            <a:endParaRPr lang="ar-JO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23171CD6-641B-6174-8390-3EE1C05E5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95D8C2EE-AE83-FFE9-1C55-C7A4C6FDE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F061-CD46-4F1A-9C58-FD0E7ED40E6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452909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>
            <a:extLst>
              <a:ext uri="{FF2B5EF4-FFF2-40B4-BE49-F238E27FC236}">
                <a16:creationId xmlns:a16="http://schemas.microsoft.com/office/drawing/2014/main" id="{F1C1D896-9A64-380C-80B0-EA3C27C34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ar-JO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2AC9FDC1-6EE1-BF5C-E920-351DCB87DB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DDA18BB4-C55C-A6D9-9F03-E55436F80A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41B74-3D13-4196-AAB9-23A5D548B7A9}" type="datetimeFigureOut">
              <a:rPr lang="ar-JO" smtClean="0"/>
              <a:t>09/08/1447</a:t>
            </a:fld>
            <a:endParaRPr lang="ar-JO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0754FC49-72EC-BCDC-61EE-DF8C8D05F3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3E0854FD-79D7-4B8B-0C08-8F7B6E2E21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5F061-CD46-4F1A-9C58-FD0E7ED40E6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23183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>
            <a:extLst>
              <a:ext uri="{FF2B5EF4-FFF2-40B4-BE49-F238E27FC236}">
                <a16:creationId xmlns:a16="http://schemas.microsoft.com/office/drawing/2014/main" id="{0DBB103C-C2DB-CF9B-B819-D11038501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69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657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6D1A81-A518-ECA5-2421-A3F3D88D59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>
            <a:extLst>
              <a:ext uri="{FF2B5EF4-FFF2-40B4-BE49-F238E27FC236}">
                <a16:creationId xmlns:a16="http://schemas.microsoft.com/office/drawing/2014/main" id="{60BC9326-D2CC-99FE-6280-C7D1C11885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16"/>
            <a:ext cx="12192000" cy="6861558"/>
          </a:xfrm>
          <a:prstGeom prst="rect">
            <a:avLst/>
          </a:prstGeom>
        </p:spPr>
      </p:pic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458985F2-EB91-6218-BE4F-C7DC8CC16C20}"/>
              </a:ext>
            </a:extLst>
          </p:cNvPr>
          <p:cNvCxnSpPr/>
          <p:nvPr/>
        </p:nvCxnSpPr>
        <p:spPr>
          <a:xfrm>
            <a:off x="4120587" y="1088021"/>
            <a:ext cx="4201610" cy="0"/>
          </a:xfrm>
          <a:prstGeom prst="line">
            <a:avLst/>
          </a:prstGeom>
          <a:ln>
            <a:solidFill>
              <a:srgbClr val="50BB8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" name="مستطيل 1">
            <a:extLst>
              <a:ext uri="{FF2B5EF4-FFF2-40B4-BE49-F238E27FC236}">
                <a16:creationId xmlns:a16="http://schemas.microsoft.com/office/drawing/2014/main" id="{FF6D2E68-B4CC-3DDF-CD5F-4B2E5118ACDD}"/>
              </a:ext>
            </a:extLst>
          </p:cNvPr>
          <p:cNvSpPr/>
          <p:nvPr/>
        </p:nvSpPr>
        <p:spPr>
          <a:xfrm>
            <a:off x="2863702" y="5167423"/>
            <a:ext cx="326065" cy="177209"/>
          </a:xfrm>
          <a:prstGeom prst="rect">
            <a:avLst/>
          </a:prstGeom>
          <a:solidFill>
            <a:srgbClr val="0E3545"/>
          </a:solidFill>
          <a:effectLst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1" name="Picture 10" descr="A computer screen shot of a computer&#10;&#10;AI-generated content may be incorrect.">
            <a:extLst>
              <a:ext uri="{FF2B5EF4-FFF2-40B4-BE49-F238E27FC236}">
                <a16:creationId xmlns:a16="http://schemas.microsoft.com/office/drawing/2014/main" id="{93EE0BBB-05C6-FF42-ABD7-67D4CD8D96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4417" y="1956956"/>
            <a:ext cx="8646583" cy="45315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FA9D9F1-64C8-7721-F6C9-76BF8846FE38}"/>
              </a:ext>
            </a:extLst>
          </p:cNvPr>
          <p:cNvSpPr txBox="1"/>
          <p:nvPr/>
        </p:nvSpPr>
        <p:spPr>
          <a:xfrm>
            <a:off x="5185833" y="1280584"/>
            <a:ext cx="182033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800" b="1">
                <a:solidFill>
                  <a:schemeClr val="bg1"/>
                </a:solidFill>
                <a:ea typeface="Calibri"/>
                <a:cs typeface="Calibri"/>
              </a:rPr>
              <a:t>Flow Chart</a:t>
            </a:r>
            <a:endParaRPr lang="en-US" sz="28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288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23FB2A-86E7-E67E-0FEE-8A5428EE9A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>
            <a:extLst>
              <a:ext uri="{FF2B5EF4-FFF2-40B4-BE49-F238E27FC236}">
                <a16:creationId xmlns:a16="http://schemas.microsoft.com/office/drawing/2014/main" id="{0D381935-3104-9AFE-20D5-7A174DD953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58"/>
            <a:ext cx="12192000" cy="6861558"/>
          </a:xfrm>
          <a:prstGeom prst="rect">
            <a:avLst/>
          </a:prstGeom>
        </p:spPr>
      </p:pic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1896592A-6D9E-B2EC-11A5-B8242EBC849A}"/>
              </a:ext>
            </a:extLst>
          </p:cNvPr>
          <p:cNvCxnSpPr/>
          <p:nvPr/>
        </p:nvCxnSpPr>
        <p:spPr>
          <a:xfrm>
            <a:off x="4120587" y="1088021"/>
            <a:ext cx="4201610" cy="0"/>
          </a:xfrm>
          <a:prstGeom prst="line">
            <a:avLst/>
          </a:prstGeom>
          <a:ln>
            <a:solidFill>
              <a:srgbClr val="50BB8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1FA22DDC-9F5C-E49C-E094-A39955C228D2}"/>
              </a:ext>
            </a:extLst>
          </p:cNvPr>
          <p:cNvSpPr/>
          <p:nvPr/>
        </p:nvSpPr>
        <p:spPr>
          <a:xfrm>
            <a:off x="3352800" y="1186516"/>
            <a:ext cx="5737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Mechanical Design &amp; 3D Printing</a:t>
            </a:r>
            <a:endParaRPr lang="ar-SA" sz="2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j-cs"/>
            </a:endParaRP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5912D59-72B0-09D7-20A3-54824BAA387F}"/>
              </a:ext>
            </a:extLst>
          </p:cNvPr>
          <p:cNvCxnSpPr>
            <a:cxnSpLocks/>
          </p:cNvCxnSpPr>
          <p:nvPr/>
        </p:nvCxnSpPr>
        <p:spPr>
          <a:xfrm>
            <a:off x="3593939" y="1648181"/>
            <a:ext cx="5245261" cy="0"/>
          </a:xfrm>
          <a:prstGeom prst="line">
            <a:avLst/>
          </a:prstGeo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8" name="مستطيل 7">
            <a:extLst>
              <a:ext uri="{FF2B5EF4-FFF2-40B4-BE49-F238E27FC236}">
                <a16:creationId xmlns:a16="http://schemas.microsoft.com/office/drawing/2014/main" id="{8C7703E5-06A9-2CC7-66A9-50AAA0A08A04}"/>
              </a:ext>
            </a:extLst>
          </p:cNvPr>
          <p:cNvSpPr/>
          <p:nvPr/>
        </p:nvSpPr>
        <p:spPr>
          <a:xfrm>
            <a:off x="1126999" y="1942847"/>
            <a:ext cx="497252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3000" b="1" dirty="0">
                <a:ln/>
                <a:solidFill>
                  <a:schemeClr val="accent3"/>
                </a:solidFill>
                <a:cs typeface="+mj-cs"/>
              </a:rPr>
              <a:t>1-</a:t>
            </a:r>
            <a:endParaRPr lang="ar-SA" sz="3000" b="1" cap="none" spc="0" dirty="0">
              <a:ln/>
              <a:solidFill>
                <a:schemeClr val="accent3"/>
              </a:solidFill>
              <a:effectLst/>
              <a:cs typeface="+mj-cs"/>
            </a:endParaRPr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AA84AECC-6DC1-80E1-7531-6D36871095CC}"/>
              </a:ext>
            </a:extLst>
          </p:cNvPr>
          <p:cNvSpPr/>
          <p:nvPr/>
        </p:nvSpPr>
        <p:spPr>
          <a:xfrm>
            <a:off x="1221212" y="1983142"/>
            <a:ext cx="426317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3D Printing Specifications :</a:t>
            </a:r>
          </a:p>
          <a:p>
            <a:pPr algn="ctr"/>
            <a:endParaRPr lang="en-US" sz="2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j-cs"/>
            </a:endParaRPr>
          </a:p>
          <a:p>
            <a:pPr algn="l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-Material: High-quality PLA for a lightweight yet rigid</a:t>
            </a:r>
          </a:p>
          <a:p>
            <a:pPr algn="l"/>
            <a:endParaRPr lang="en-US" sz="2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j-cs"/>
            </a:endParaRPr>
          </a:p>
          <a:p>
            <a:pPr algn="l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 -</a:t>
            </a:r>
            <a:r>
              <a:rPr lang="en-US" sz="2400" b="1" spc="50" dirty="0" err="1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structure.Precision</a:t>
            </a:r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: Printed with specific tolerances to allow smooth joint rotation without mechanical friction.</a:t>
            </a:r>
          </a:p>
        </p:txBody>
      </p:sp>
      <p:pic>
        <p:nvPicPr>
          <p:cNvPr id="2" name="صورة 1">
            <a:extLst>
              <a:ext uri="{FF2B5EF4-FFF2-40B4-BE49-F238E27FC236}">
                <a16:creationId xmlns:a16="http://schemas.microsoft.com/office/drawing/2014/main" id="{75843FCC-0304-B42F-457F-90251D5DD5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393" y="2496845"/>
            <a:ext cx="4831645" cy="364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381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356A47-B4F8-B7D5-9D4E-02A2B32450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>
            <a:extLst>
              <a:ext uri="{FF2B5EF4-FFF2-40B4-BE49-F238E27FC236}">
                <a16:creationId xmlns:a16="http://schemas.microsoft.com/office/drawing/2014/main" id="{570E4292-AD67-C78F-FD7E-DA62E511C2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58"/>
            <a:ext cx="12192000" cy="6861558"/>
          </a:xfrm>
          <a:prstGeom prst="rect">
            <a:avLst/>
          </a:prstGeom>
        </p:spPr>
      </p:pic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BCD2999E-2754-2CE2-CD51-110D22ED475C}"/>
              </a:ext>
            </a:extLst>
          </p:cNvPr>
          <p:cNvCxnSpPr/>
          <p:nvPr/>
        </p:nvCxnSpPr>
        <p:spPr>
          <a:xfrm>
            <a:off x="4120587" y="1088021"/>
            <a:ext cx="4201610" cy="0"/>
          </a:xfrm>
          <a:prstGeom prst="line">
            <a:avLst/>
          </a:prstGeom>
          <a:ln>
            <a:solidFill>
              <a:srgbClr val="50BB8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" name="مستطيل 1">
            <a:extLst>
              <a:ext uri="{FF2B5EF4-FFF2-40B4-BE49-F238E27FC236}">
                <a16:creationId xmlns:a16="http://schemas.microsoft.com/office/drawing/2014/main" id="{06B8BDBA-32A6-4454-BC13-262EAD23A801}"/>
              </a:ext>
            </a:extLst>
          </p:cNvPr>
          <p:cNvSpPr/>
          <p:nvPr/>
        </p:nvSpPr>
        <p:spPr>
          <a:xfrm>
            <a:off x="1414223" y="2263480"/>
            <a:ext cx="426317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String-Driven Actuation:</a:t>
            </a:r>
          </a:p>
        </p:txBody>
      </p:sp>
      <p:sp>
        <p:nvSpPr>
          <p:cNvPr id="3" name="مستطيل 2">
            <a:extLst>
              <a:ext uri="{FF2B5EF4-FFF2-40B4-BE49-F238E27FC236}">
                <a16:creationId xmlns:a16="http://schemas.microsoft.com/office/drawing/2014/main" id="{79051387-FB47-0AA5-7709-125A6E7D103C}"/>
              </a:ext>
            </a:extLst>
          </p:cNvPr>
          <p:cNvSpPr/>
          <p:nvPr/>
        </p:nvSpPr>
        <p:spPr>
          <a:xfrm>
            <a:off x="990155" y="2580413"/>
            <a:ext cx="4559027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endParaRPr lang="en-US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j-cs"/>
            </a:endParaRPr>
          </a:p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-Direct control using High-Tension Nylon Strings connected to the servo horns.</a:t>
            </a:r>
          </a:p>
          <a:p>
            <a:pPr algn="l"/>
            <a:endParaRPr 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j-cs"/>
            </a:endParaRPr>
          </a:p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-Each finger is actuated by a dedicated servo, allowing for independent and precise grasping movements.</a:t>
            </a:r>
            <a:endParaRPr lang="ar-SA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j-cs"/>
            </a:endParaRPr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EDED73BA-CA48-7B76-4F28-A5D1DD1AFFE8}"/>
              </a:ext>
            </a:extLst>
          </p:cNvPr>
          <p:cNvSpPr/>
          <p:nvPr/>
        </p:nvSpPr>
        <p:spPr>
          <a:xfrm>
            <a:off x="990155" y="2205776"/>
            <a:ext cx="497252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3000" b="1" dirty="0">
                <a:ln/>
                <a:solidFill>
                  <a:schemeClr val="accent3"/>
                </a:solidFill>
                <a:cs typeface="+mj-cs"/>
              </a:rPr>
              <a:t>2-</a:t>
            </a:r>
            <a:endParaRPr lang="ar-SA" sz="3000" b="1" cap="none" spc="0" dirty="0">
              <a:ln/>
              <a:solidFill>
                <a:schemeClr val="accent3"/>
              </a:solidFill>
              <a:effectLst/>
              <a:cs typeface="+mj-cs"/>
            </a:endParaRP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24D0F5F7-DF0B-743A-BF0E-577523ABFD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068598" y="964955"/>
            <a:ext cx="2714326" cy="5004108"/>
          </a:xfrm>
          <a:prstGeom prst="rect">
            <a:avLst/>
          </a:prstGeom>
        </p:spPr>
      </p:pic>
      <p:sp>
        <p:nvSpPr>
          <p:cNvPr id="12" name="مستطيل 11">
            <a:extLst>
              <a:ext uri="{FF2B5EF4-FFF2-40B4-BE49-F238E27FC236}">
                <a16:creationId xmlns:a16="http://schemas.microsoft.com/office/drawing/2014/main" id="{416E30CE-35D4-8B3F-4BBD-401C702FAB29}"/>
              </a:ext>
            </a:extLst>
          </p:cNvPr>
          <p:cNvSpPr/>
          <p:nvPr/>
        </p:nvSpPr>
        <p:spPr>
          <a:xfrm>
            <a:off x="3352800" y="1186516"/>
            <a:ext cx="5737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Mechanical Design &amp; 3D Printing</a:t>
            </a:r>
            <a:endParaRPr lang="ar-SA" sz="2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j-cs"/>
            </a:endParaRPr>
          </a:p>
        </p:txBody>
      </p: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id="{5D626140-2848-87C5-2B9D-FB3E261D74D2}"/>
              </a:ext>
            </a:extLst>
          </p:cNvPr>
          <p:cNvCxnSpPr>
            <a:cxnSpLocks/>
          </p:cNvCxnSpPr>
          <p:nvPr/>
        </p:nvCxnSpPr>
        <p:spPr>
          <a:xfrm>
            <a:off x="3593939" y="1648181"/>
            <a:ext cx="5245261" cy="0"/>
          </a:xfrm>
          <a:prstGeom prst="line">
            <a:avLst/>
          </a:prstGeo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3557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38D82D-563B-51A3-E8C6-AE6FEA57DB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>
            <a:extLst>
              <a:ext uri="{FF2B5EF4-FFF2-40B4-BE49-F238E27FC236}">
                <a16:creationId xmlns:a16="http://schemas.microsoft.com/office/drawing/2014/main" id="{6E10F232-8543-F6FA-3348-74D5DB53EF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558"/>
          </a:xfrm>
          <a:prstGeom prst="rect">
            <a:avLst/>
          </a:prstGeom>
        </p:spPr>
      </p:pic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A6AC5911-F0C0-FFDF-F5DF-08EFB635820E}"/>
              </a:ext>
            </a:extLst>
          </p:cNvPr>
          <p:cNvCxnSpPr/>
          <p:nvPr/>
        </p:nvCxnSpPr>
        <p:spPr>
          <a:xfrm>
            <a:off x="4120587" y="1088021"/>
            <a:ext cx="4201610" cy="0"/>
          </a:xfrm>
          <a:prstGeom prst="line">
            <a:avLst/>
          </a:prstGeom>
          <a:ln>
            <a:solidFill>
              <a:srgbClr val="50BB8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E9622B05-2FB6-56EF-98FA-491C4546C583}"/>
              </a:ext>
            </a:extLst>
          </p:cNvPr>
          <p:cNvSpPr/>
          <p:nvPr/>
        </p:nvSpPr>
        <p:spPr>
          <a:xfrm>
            <a:off x="3352800" y="1186516"/>
            <a:ext cx="5737184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400" b="1" spc="5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n-lt"/>
                <a:cs typeface="+mn-lt"/>
              </a:rPr>
              <a:t>Budget &amp; Resource Efficiency</a:t>
            </a:r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EC22BE06-5986-A57E-84EF-EBBCF4ADC387}"/>
              </a:ext>
            </a:extLst>
          </p:cNvPr>
          <p:cNvCxnSpPr>
            <a:cxnSpLocks/>
          </p:cNvCxnSpPr>
          <p:nvPr/>
        </p:nvCxnSpPr>
        <p:spPr>
          <a:xfrm>
            <a:off x="3593939" y="1648181"/>
            <a:ext cx="5245261" cy="0"/>
          </a:xfrm>
          <a:prstGeom prst="line">
            <a:avLst/>
          </a:prstGeo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رابط مستقيم 16">
            <a:extLst>
              <a:ext uri="{FF2B5EF4-FFF2-40B4-BE49-F238E27FC236}">
                <a16:creationId xmlns:a16="http://schemas.microsoft.com/office/drawing/2014/main" id="{C24CA57F-BC18-F2CF-D61B-6EE8264BA834}"/>
              </a:ext>
            </a:extLst>
          </p:cNvPr>
          <p:cNvCxnSpPr>
            <a:cxnSpLocks/>
          </p:cNvCxnSpPr>
          <p:nvPr/>
        </p:nvCxnSpPr>
        <p:spPr>
          <a:xfrm>
            <a:off x="7131538" y="2437499"/>
            <a:ext cx="0" cy="3184095"/>
          </a:xfrm>
          <a:prstGeom prst="line">
            <a:avLst/>
          </a:prstGeom>
          <a:ln>
            <a:solidFill>
              <a:srgbClr val="50BB8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" name="مستطيل 1">
            <a:extLst>
              <a:ext uri="{FF2B5EF4-FFF2-40B4-BE49-F238E27FC236}">
                <a16:creationId xmlns:a16="http://schemas.microsoft.com/office/drawing/2014/main" id="{FBB78BCD-2314-E784-F91D-986EB5CBFD21}"/>
              </a:ext>
            </a:extLst>
          </p:cNvPr>
          <p:cNvSpPr/>
          <p:nvPr/>
        </p:nvSpPr>
        <p:spPr>
          <a:xfrm>
            <a:off x="1251214" y="1902589"/>
            <a:ext cx="5737184" cy="433965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l"/>
            <a:endParaRPr lang="en-US" sz="2400" b="1" dirty="0">
              <a:solidFill>
                <a:schemeClr val="bg1"/>
              </a:solidFill>
              <a:ea typeface="Calibri"/>
              <a:cs typeface="Calibri"/>
            </a:endParaRPr>
          </a:p>
          <a:p>
            <a:pPr marL="285750" indent="-285750" algn="l">
              <a:buFont typeface="Arial"/>
              <a:buChar char="•"/>
            </a:pPr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n-lt"/>
                <a:cs typeface="+mn-lt"/>
              </a:rPr>
              <a:t>Low-Cost Innovation:</a:t>
            </a:r>
            <a:r>
              <a:rPr lang="en-US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n-lt"/>
                <a:cs typeface="+mn-lt"/>
              </a:rPr>
              <a:t> The total project cost was minimized by utilizing 3D printing and off-the-shelf hobbyist electronics</a:t>
            </a:r>
            <a:endParaRPr lang="en-US" dirty="0">
              <a:solidFill>
                <a:schemeClr val="bg2"/>
              </a:solidFill>
              <a:ea typeface="+mn-lt"/>
              <a:cs typeface="+mn-lt"/>
            </a:endParaRPr>
          </a:p>
          <a:p>
            <a:pPr algn="l"/>
            <a:endParaRPr lang="en-US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ea typeface="+mn-lt"/>
              <a:cs typeface="+mn-lt"/>
            </a:endParaRPr>
          </a:p>
          <a:p>
            <a:pPr algn="l"/>
            <a:r>
              <a:rPr lang="en-US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n-lt"/>
                <a:cs typeface="+mn-lt"/>
              </a:rPr>
              <a:t>Cost-Benefit:</a:t>
            </a:r>
            <a:r>
              <a:rPr lang="en-US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n-lt"/>
                <a:cs typeface="+mn-lt"/>
              </a:rPr>
              <a:t> While commercial gesture-controlled hands cost thousands of dollars, "HULK" achieves similar functionality at a fraction of the cost, making it accessible for educational and low-income prosthetic research</a:t>
            </a:r>
            <a:endParaRPr lang="en-US">
              <a:solidFill>
                <a:schemeClr val="bg2"/>
              </a:solidFill>
              <a:ea typeface="+mn-lt"/>
              <a:cs typeface="+mn-lt"/>
            </a:endParaRPr>
          </a:p>
          <a:p>
            <a:pPr algn="l"/>
            <a:endParaRPr lang="en-US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ea typeface="Calibri"/>
              <a:cs typeface="Calibri"/>
            </a:endParaRPr>
          </a:p>
          <a:p>
            <a:pPr marL="285750" indent="-285750" algn="l">
              <a:buFont typeface="Arial"/>
              <a:buChar char="•"/>
            </a:pPr>
            <a:r>
              <a:rPr lang="en-US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n-lt"/>
                <a:cs typeface="+mn-lt"/>
              </a:rPr>
              <a:t>Sustainability:</a:t>
            </a:r>
            <a:r>
              <a:rPr lang="en-US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n-lt"/>
                <a:cs typeface="+mn-lt"/>
              </a:rPr>
              <a:t> Use of PLA (Polylactic Acid) ensures the mechanical structure is biodegradable and environmentally friendly.</a:t>
            </a:r>
            <a:endParaRPr lang="en-US"/>
          </a:p>
          <a:p>
            <a:pPr algn="l"/>
            <a:endParaRPr 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ea typeface="Calibri"/>
              <a:cs typeface="Calibri"/>
            </a:endParaRPr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id="{785A4B05-5AA8-0F31-609E-5CDBC01573C2}"/>
              </a:ext>
            </a:extLst>
          </p:cNvPr>
          <p:cNvSpPr/>
          <p:nvPr/>
        </p:nvSpPr>
        <p:spPr>
          <a:xfrm>
            <a:off x="733446" y="1973919"/>
            <a:ext cx="5245257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l"/>
            <a:endParaRPr 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ea typeface="Calibri"/>
              <a:cs typeface="Calibri"/>
            </a:endParaRPr>
          </a:p>
        </p:txBody>
      </p:sp>
      <p:sp>
        <p:nvSpPr>
          <p:cNvPr id="10" name="شكل بيضاوي 9">
            <a:extLst>
              <a:ext uri="{FF2B5EF4-FFF2-40B4-BE49-F238E27FC236}">
                <a16:creationId xmlns:a16="http://schemas.microsoft.com/office/drawing/2014/main" id="{58EF0C7E-2DDC-88CD-4A61-3E0D63ED85F8}"/>
              </a:ext>
            </a:extLst>
          </p:cNvPr>
          <p:cNvSpPr/>
          <p:nvPr/>
        </p:nvSpPr>
        <p:spPr>
          <a:xfrm>
            <a:off x="8436279" y="4070303"/>
            <a:ext cx="939453" cy="340242"/>
          </a:xfrm>
          <a:prstGeom prst="ellipse">
            <a:avLst/>
          </a:prstGeom>
          <a:solidFill>
            <a:srgbClr val="115058"/>
          </a:solidFill>
          <a:effectLst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مستطيل 13">
            <a:extLst>
              <a:ext uri="{FF2B5EF4-FFF2-40B4-BE49-F238E27FC236}">
                <a16:creationId xmlns:a16="http://schemas.microsoft.com/office/drawing/2014/main" id="{385ACB12-5796-CBB2-798F-B0378F98FA0B}"/>
              </a:ext>
            </a:extLst>
          </p:cNvPr>
          <p:cNvSpPr/>
          <p:nvPr/>
        </p:nvSpPr>
        <p:spPr>
          <a:xfrm>
            <a:off x="8279817" y="3931803"/>
            <a:ext cx="1728365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b="1" spc="50" dirty="0">
                <a:ln w="0"/>
                <a:solidFill>
                  <a:srgbClr val="50BB8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Gesture replication</a:t>
            </a:r>
            <a:endParaRPr lang="ar-SA" sz="1200" b="1" spc="50" dirty="0">
              <a:ln w="0"/>
              <a:solidFill>
                <a:srgbClr val="50BB8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j-cs"/>
            </a:endParaRPr>
          </a:p>
        </p:txBody>
      </p:sp>
      <p:pic>
        <p:nvPicPr>
          <p:cNvPr id="4" name="Picture 3" descr="A green hand on a spool of green wire&#10;&#10;AI-generated content may be incorrect.">
            <a:extLst>
              <a:ext uri="{FF2B5EF4-FFF2-40B4-BE49-F238E27FC236}">
                <a16:creationId xmlns:a16="http://schemas.microsoft.com/office/drawing/2014/main" id="{FFE44136-314F-A1A2-62C1-6B2AB0DF93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5183" y="2336800"/>
            <a:ext cx="4040717" cy="363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089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974DDE-2446-694B-6DE3-027B92FEB0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>
            <a:extLst>
              <a:ext uri="{FF2B5EF4-FFF2-40B4-BE49-F238E27FC236}">
                <a16:creationId xmlns:a16="http://schemas.microsoft.com/office/drawing/2014/main" id="{4AEB00C4-FCE8-574F-924B-2E97097151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58"/>
            <a:ext cx="12192000" cy="6861558"/>
          </a:xfrm>
          <a:prstGeom prst="rect">
            <a:avLst/>
          </a:prstGeom>
        </p:spPr>
      </p:pic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82638E69-8BCA-8DAF-8F2B-7F3999BC3C87}"/>
              </a:ext>
            </a:extLst>
          </p:cNvPr>
          <p:cNvCxnSpPr/>
          <p:nvPr/>
        </p:nvCxnSpPr>
        <p:spPr>
          <a:xfrm>
            <a:off x="4120587" y="1088021"/>
            <a:ext cx="4201610" cy="0"/>
          </a:xfrm>
          <a:prstGeom prst="line">
            <a:avLst/>
          </a:prstGeom>
          <a:ln>
            <a:solidFill>
              <a:srgbClr val="50BB8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5D9C0F45-7E3B-5DCE-0F4A-9A07E23A608A}"/>
              </a:ext>
            </a:extLst>
          </p:cNvPr>
          <p:cNvSpPr/>
          <p:nvPr/>
        </p:nvSpPr>
        <p:spPr>
          <a:xfrm>
            <a:off x="3352800" y="1186516"/>
            <a:ext cx="5737184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400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n-lt"/>
                <a:cs typeface="+mn-lt"/>
              </a:rPr>
              <a:t>Future Work &amp; Upgrading Possibilities</a:t>
            </a:r>
            <a:endParaRPr lang="en-US" b="1">
              <a:solidFill>
                <a:schemeClr val="bg2"/>
              </a:solidFill>
            </a:endParaRP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92F43272-02BA-BCF3-0100-82FED3F5F62F}"/>
              </a:ext>
            </a:extLst>
          </p:cNvPr>
          <p:cNvCxnSpPr>
            <a:cxnSpLocks/>
          </p:cNvCxnSpPr>
          <p:nvPr/>
        </p:nvCxnSpPr>
        <p:spPr>
          <a:xfrm>
            <a:off x="3593939" y="1648181"/>
            <a:ext cx="5245261" cy="0"/>
          </a:xfrm>
          <a:prstGeom prst="line">
            <a:avLst/>
          </a:prstGeo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رابط مستقيم 16">
            <a:extLst>
              <a:ext uri="{FF2B5EF4-FFF2-40B4-BE49-F238E27FC236}">
                <a16:creationId xmlns:a16="http://schemas.microsoft.com/office/drawing/2014/main" id="{AFE0ABB1-04A5-1CC8-0279-EA12633A22D1}"/>
              </a:ext>
            </a:extLst>
          </p:cNvPr>
          <p:cNvCxnSpPr>
            <a:cxnSpLocks/>
          </p:cNvCxnSpPr>
          <p:nvPr/>
        </p:nvCxnSpPr>
        <p:spPr>
          <a:xfrm flipH="1">
            <a:off x="6389077" y="2232346"/>
            <a:ext cx="19539" cy="3223171"/>
          </a:xfrm>
          <a:prstGeom prst="line">
            <a:avLst/>
          </a:prstGeom>
          <a:ln>
            <a:solidFill>
              <a:srgbClr val="50BB8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شكل بيضاوي 9">
            <a:extLst>
              <a:ext uri="{FF2B5EF4-FFF2-40B4-BE49-F238E27FC236}">
                <a16:creationId xmlns:a16="http://schemas.microsoft.com/office/drawing/2014/main" id="{B7126CC4-18A7-FF96-C3E7-0AACBCC79C50}"/>
              </a:ext>
            </a:extLst>
          </p:cNvPr>
          <p:cNvSpPr/>
          <p:nvPr/>
        </p:nvSpPr>
        <p:spPr>
          <a:xfrm>
            <a:off x="8436279" y="4070303"/>
            <a:ext cx="939453" cy="340242"/>
          </a:xfrm>
          <a:prstGeom prst="ellipse">
            <a:avLst/>
          </a:prstGeom>
          <a:solidFill>
            <a:srgbClr val="115058"/>
          </a:solidFill>
          <a:effectLst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40869E52-D657-92B4-FBDE-CF881310EF9E}"/>
              </a:ext>
            </a:extLst>
          </p:cNvPr>
          <p:cNvSpPr/>
          <p:nvPr/>
        </p:nvSpPr>
        <p:spPr>
          <a:xfrm>
            <a:off x="358816" y="1856652"/>
            <a:ext cx="5737184" cy="397031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l"/>
            <a:r>
              <a:rPr lang="en-US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n-lt"/>
                <a:cs typeface="+mn-lt"/>
              </a:rPr>
              <a:t>Muscle</a:t>
            </a:r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n-lt"/>
                <a:cs typeface="+mn-lt"/>
              </a:rPr>
              <a:t> Sensors (EMG):</a:t>
            </a:r>
            <a:r>
              <a:rPr lang="en-US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n-lt"/>
                <a:cs typeface="+mn-lt"/>
              </a:rPr>
              <a:t> Transitioning to Electromyography (EMG) sensors to detect small muscle electrical impulses for "hand-free" control instead of </a:t>
            </a:r>
            <a:r>
              <a:rPr lang="en-US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n-lt"/>
                <a:cs typeface="+mn-lt"/>
              </a:rPr>
              <a:t>flex sensors</a:t>
            </a:r>
            <a:endParaRPr lang="en-US">
              <a:solidFill>
                <a:schemeClr val="bg2"/>
              </a:solidFill>
              <a:ea typeface="+mn-lt"/>
              <a:cs typeface="+mn-lt"/>
            </a:endParaRPr>
          </a:p>
          <a:p>
            <a:pPr algn="l"/>
            <a:endParaRPr 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j-cs"/>
            </a:endParaRPr>
          </a:p>
          <a:p>
            <a:pPr algn="l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n-lt"/>
                <a:cs typeface="+mn-lt"/>
              </a:rPr>
              <a:t>OpenCV Visual Operating:</a:t>
            </a:r>
            <a:r>
              <a:rPr lang="en-US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n-lt"/>
                <a:cs typeface="+mn-lt"/>
              </a:rPr>
              <a:t> Implementing an OpenCV application to track pre-applied focusing points on a hand or object, executing robotic commands based on </a:t>
            </a:r>
            <a:r>
              <a:rPr lang="en-US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n-lt"/>
                <a:cs typeface="+mn-lt"/>
              </a:rPr>
              <a:t>visual motion detection</a:t>
            </a:r>
            <a:endParaRPr lang="en-US">
              <a:solidFill>
                <a:schemeClr val="bg2"/>
              </a:solidFill>
              <a:ea typeface="Calibri"/>
              <a:cs typeface="Calibri"/>
            </a:endParaRPr>
          </a:p>
          <a:p>
            <a:pPr algn="l"/>
            <a:endParaRPr 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j-cs"/>
            </a:endParaRPr>
          </a:p>
          <a:p>
            <a:pPr algn="l"/>
            <a:r>
              <a:rPr lang="en-US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n-lt"/>
                <a:cs typeface="+mn-lt"/>
              </a:rPr>
              <a:t>Haptic Integration:</a:t>
            </a:r>
            <a:r>
              <a:rPr lang="en-US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n-lt"/>
                <a:cs typeface="+mn-lt"/>
              </a:rPr>
              <a:t> Adding Force Sensitive Resistors (FSR) to allow the user to "feel" the robotic hand's grip pressure in real-time</a:t>
            </a:r>
            <a:endParaRPr lang="en-US"/>
          </a:p>
          <a:p>
            <a:pPr algn="l"/>
            <a:endParaRPr lang="ar-SA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j-cs"/>
            </a:endParaRPr>
          </a:p>
        </p:txBody>
      </p:sp>
      <p:pic>
        <p:nvPicPr>
          <p:cNvPr id="20" name="صورة 19">
            <a:extLst>
              <a:ext uri="{FF2B5EF4-FFF2-40B4-BE49-F238E27FC236}">
                <a16:creationId xmlns:a16="http://schemas.microsoft.com/office/drawing/2014/main" id="{DF47D913-66B1-89EE-51E4-89C5D69BD4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037" y="2125612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6467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FE6C30-E5DB-D2C1-C7DB-B45C3952C9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>
            <a:extLst>
              <a:ext uri="{FF2B5EF4-FFF2-40B4-BE49-F238E27FC236}">
                <a16:creationId xmlns:a16="http://schemas.microsoft.com/office/drawing/2014/main" id="{468F1ABD-9885-CE96-7C16-BC50E40FE8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16"/>
            <a:ext cx="12192000" cy="6861558"/>
          </a:xfrm>
          <a:prstGeom prst="rect">
            <a:avLst/>
          </a:prstGeom>
        </p:spPr>
      </p:pic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D845A252-8702-636A-F5D0-864F955BF02E}"/>
              </a:ext>
            </a:extLst>
          </p:cNvPr>
          <p:cNvCxnSpPr/>
          <p:nvPr/>
        </p:nvCxnSpPr>
        <p:spPr>
          <a:xfrm>
            <a:off x="4120587" y="1088021"/>
            <a:ext cx="4201610" cy="0"/>
          </a:xfrm>
          <a:prstGeom prst="line">
            <a:avLst/>
          </a:prstGeom>
          <a:ln>
            <a:solidFill>
              <a:srgbClr val="50BB8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" name="VID-20260127-WA0045">
            <a:hlinkClick r:id="" action="ppaction://media"/>
            <a:extLst>
              <a:ext uri="{FF2B5EF4-FFF2-40B4-BE49-F238E27FC236}">
                <a16:creationId xmlns:a16="http://schemas.microsoft.com/office/drawing/2014/main" id="{97BFEC16-1844-DA7C-5915-CC0799175E7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721773" y="1287415"/>
            <a:ext cx="2999238" cy="5378966"/>
          </a:xfrm>
          <a:prstGeom prst="rect">
            <a:avLst/>
          </a:prstGeom>
        </p:spPr>
      </p:pic>
      <p:sp>
        <p:nvSpPr>
          <p:cNvPr id="3" name="مستطيل 2">
            <a:extLst>
              <a:ext uri="{FF2B5EF4-FFF2-40B4-BE49-F238E27FC236}">
                <a16:creationId xmlns:a16="http://schemas.microsoft.com/office/drawing/2014/main" id="{5375BA9C-3543-E1B6-2404-F40C9CDF375F}"/>
              </a:ext>
            </a:extLst>
          </p:cNvPr>
          <p:cNvSpPr/>
          <p:nvPr/>
        </p:nvSpPr>
        <p:spPr>
          <a:xfrm>
            <a:off x="-507705" y="1458365"/>
            <a:ext cx="5737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Testing Video :</a:t>
            </a:r>
            <a:endParaRPr lang="ar-SA" sz="2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25256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79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57150F-C17A-6D00-3781-7B8B5D48C0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>
            <a:extLst>
              <a:ext uri="{FF2B5EF4-FFF2-40B4-BE49-F238E27FC236}">
                <a16:creationId xmlns:a16="http://schemas.microsoft.com/office/drawing/2014/main" id="{0D792B4D-1E95-2F3B-348B-613A816C8D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16"/>
            <a:ext cx="12192000" cy="6861558"/>
          </a:xfrm>
          <a:prstGeom prst="rect">
            <a:avLst/>
          </a:prstGeom>
        </p:spPr>
      </p:pic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0EF4C096-CB23-E495-460A-78E00E233F88}"/>
              </a:ext>
            </a:extLst>
          </p:cNvPr>
          <p:cNvCxnSpPr/>
          <p:nvPr/>
        </p:nvCxnSpPr>
        <p:spPr>
          <a:xfrm>
            <a:off x="4120587" y="1088021"/>
            <a:ext cx="4201610" cy="0"/>
          </a:xfrm>
          <a:prstGeom prst="line">
            <a:avLst/>
          </a:prstGeom>
          <a:ln>
            <a:solidFill>
              <a:srgbClr val="50BB8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" name="مستطيل 2">
            <a:extLst>
              <a:ext uri="{FF2B5EF4-FFF2-40B4-BE49-F238E27FC236}">
                <a16:creationId xmlns:a16="http://schemas.microsoft.com/office/drawing/2014/main" id="{13BD2128-9F3A-BD7A-42B8-C9C5799F4B25}"/>
              </a:ext>
            </a:extLst>
          </p:cNvPr>
          <p:cNvSpPr/>
          <p:nvPr/>
        </p:nvSpPr>
        <p:spPr>
          <a:xfrm>
            <a:off x="2154076" y="2930173"/>
            <a:ext cx="7877047" cy="10156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6000" b="1" spc="50">
                <a:ln w="0"/>
                <a:solidFill>
                  <a:srgbClr val="50BB8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Thank You</a:t>
            </a:r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 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مستطيل 2">
            <a:extLst>
              <a:ext uri="{FF2B5EF4-FFF2-40B4-BE49-F238E27FC236}">
                <a16:creationId xmlns:a16="http://schemas.microsoft.com/office/drawing/2014/main" id="{52E50723-777A-1E11-A477-9E2542D0C6A3}"/>
              </a:ext>
            </a:extLst>
          </p:cNvPr>
          <p:cNvSpPr/>
          <p:nvPr/>
        </p:nvSpPr>
        <p:spPr>
          <a:xfrm>
            <a:off x="2154075" y="4381104"/>
            <a:ext cx="7877047" cy="58477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3200" b="1" spc="50">
                <a:ln w="0"/>
                <a:solidFill>
                  <a:srgbClr val="50BB8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Any Questions?</a:t>
            </a:r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 </a:t>
            </a:r>
            <a:endParaRPr lang="en-US" sz="2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321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90A35-5C31-D85A-A393-FE2D165193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>
            <a:extLst>
              <a:ext uri="{FF2B5EF4-FFF2-40B4-BE49-F238E27FC236}">
                <a16:creationId xmlns:a16="http://schemas.microsoft.com/office/drawing/2014/main" id="{7BE6061F-114B-50FD-48C1-83A2F2F732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58"/>
            <a:ext cx="12192000" cy="6861558"/>
          </a:xfrm>
          <a:prstGeom prst="rect">
            <a:avLst/>
          </a:prstGeom>
        </p:spPr>
      </p:pic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64415F4C-E510-45D9-7570-9E0609509D5D}"/>
              </a:ext>
            </a:extLst>
          </p:cNvPr>
          <p:cNvCxnSpPr/>
          <p:nvPr/>
        </p:nvCxnSpPr>
        <p:spPr>
          <a:xfrm>
            <a:off x="4120587" y="1088021"/>
            <a:ext cx="4201610" cy="0"/>
          </a:xfrm>
          <a:prstGeom prst="line">
            <a:avLst/>
          </a:prstGeom>
          <a:ln>
            <a:solidFill>
              <a:srgbClr val="50BB8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1DC53AF9-21DC-7439-3688-22DF06CD057E}"/>
              </a:ext>
            </a:extLst>
          </p:cNvPr>
          <p:cNvSpPr/>
          <p:nvPr/>
        </p:nvSpPr>
        <p:spPr>
          <a:xfrm>
            <a:off x="358816" y="1508925"/>
            <a:ext cx="376177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Project Abstract :</a:t>
            </a:r>
            <a:endParaRPr lang="ar-SA" sz="28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640DD240-6E2F-060B-AFEC-D65DB8D67CF4}"/>
              </a:ext>
            </a:extLst>
          </p:cNvPr>
          <p:cNvCxnSpPr>
            <a:cxnSpLocks/>
          </p:cNvCxnSpPr>
          <p:nvPr/>
        </p:nvCxnSpPr>
        <p:spPr>
          <a:xfrm>
            <a:off x="927903" y="2022500"/>
            <a:ext cx="2822294" cy="0"/>
          </a:xfrm>
          <a:prstGeom prst="line">
            <a:avLst/>
          </a:prstGeo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1" name="مستطيل 20">
            <a:extLst>
              <a:ext uri="{FF2B5EF4-FFF2-40B4-BE49-F238E27FC236}">
                <a16:creationId xmlns:a16="http://schemas.microsoft.com/office/drawing/2014/main" id="{AA9C8B4C-E4D0-83E1-AD9E-FB7E2B7CCBB7}"/>
              </a:ext>
            </a:extLst>
          </p:cNvPr>
          <p:cNvSpPr/>
          <p:nvPr/>
        </p:nvSpPr>
        <p:spPr>
          <a:xfrm>
            <a:off x="226188" y="2688557"/>
            <a:ext cx="4027026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The Concept : "HULK" is an integrated mechatronic system designed to bridge the gap between human intent and robotic execution through a natural gesture-controlled interface.</a:t>
            </a:r>
            <a:endParaRPr lang="ar-SA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cxnSp>
        <p:nvCxnSpPr>
          <p:cNvPr id="24" name="رابط مستقيم 23">
            <a:extLst>
              <a:ext uri="{FF2B5EF4-FFF2-40B4-BE49-F238E27FC236}">
                <a16:creationId xmlns:a16="http://schemas.microsoft.com/office/drawing/2014/main" id="{5F3A1E16-0229-F8B6-2EF8-337F110EFD82}"/>
              </a:ext>
            </a:extLst>
          </p:cNvPr>
          <p:cNvCxnSpPr>
            <a:cxnSpLocks/>
          </p:cNvCxnSpPr>
          <p:nvPr/>
        </p:nvCxnSpPr>
        <p:spPr>
          <a:xfrm>
            <a:off x="3750197" y="2042579"/>
            <a:ext cx="4398380" cy="4439244"/>
          </a:xfrm>
          <a:prstGeom prst="line">
            <a:avLst/>
          </a:prstGeo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6" name="مستطيل 25">
            <a:extLst>
              <a:ext uri="{FF2B5EF4-FFF2-40B4-BE49-F238E27FC236}">
                <a16:creationId xmlns:a16="http://schemas.microsoft.com/office/drawing/2014/main" id="{AF38B704-8630-849E-7E9D-C986765C00F9}"/>
              </a:ext>
            </a:extLst>
          </p:cNvPr>
          <p:cNvSpPr/>
          <p:nvPr/>
        </p:nvSpPr>
        <p:spPr>
          <a:xfrm>
            <a:off x="226188" y="4542446"/>
            <a:ext cx="4751889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2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System Mechanism : The system utilizes a wearable smart </a:t>
            </a:r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glove</a:t>
            </a:r>
            <a:r>
              <a:rPr lang="en-US" sz="2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equipped with resistive flex sensors to capture finger orientation, transmitting data wirelessly via Bluetooth to a robotic hand that replicates the movement in real-time.</a:t>
            </a:r>
            <a:endParaRPr lang="ar-SA" sz="20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cxnSp>
        <p:nvCxnSpPr>
          <p:cNvPr id="28" name="رابط مستقيم 27">
            <a:extLst>
              <a:ext uri="{FF2B5EF4-FFF2-40B4-BE49-F238E27FC236}">
                <a16:creationId xmlns:a16="http://schemas.microsoft.com/office/drawing/2014/main" id="{C2B67454-A017-E32D-44A7-C71C9D8246F5}"/>
              </a:ext>
            </a:extLst>
          </p:cNvPr>
          <p:cNvCxnSpPr>
            <a:cxnSpLocks/>
          </p:cNvCxnSpPr>
          <p:nvPr/>
        </p:nvCxnSpPr>
        <p:spPr>
          <a:xfrm>
            <a:off x="1091878" y="4350940"/>
            <a:ext cx="5004122" cy="0"/>
          </a:xfrm>
          <a:prstGeom prst="line">
            <a:avLst/>
          </a:prstGeo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0" name="مستطيل 29">
            <a:extLst>
              <a:ext uri="{FF2B5EF4-FFF2-40B4-BE49-F238E27FC236}">
                <a16:creationId xmlns:a16="http://schemas.microsoft.com/office/drawing/2014/main" id="{18A2D150-E879-EDC7-3A2C-AAF076959B10}"/>
              </a:ext>
            </a:extLst>
          </p:cNvPr>
          <p:cNvSpPr/>
          <p:nvPr/>
        </p:nvSpPr>
        <p:spPr>
          <a:xfrm>
            <a:off x="6640015" y="2688557"/>
            <a:ext cx="461926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Key Achievement: We successfully developed a low-cost, high-response system with a latency of less than 70-90ms, making it suitable for applications in prosthetics, hazardous environment handling, and teleoperation.</a:t>
            </a:r>
            <a:endParaRPr lang="ar-SA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9947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9BB27C-A600-40E6-D81D-5FCDCDB7E4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>
            <a:extLst>
              <a:ext uri="{FF2B5EF4-FFF2-40B4-BE49-F238E27FC236}">
                <a16:creationId xmlns:a16="http://schemas.microsoft.com/office/drawing/2014/main" id="{AFCFE55D-B81A-E220-EDAB-B2264E25D9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" y="-4242"/>
            <a:ext cx="12192000" cy="6861558"/>
          </a:xfrm>
          <a:prstGeom prst="rect">
            <a:avLst/>
          </a:prstGeom>
        </p:spPr>
      </p:pic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AA42D202-45FF-C6DA-DA02-4724C4F87205}"/>
              </a:ext>
            </a:extLst>
          </p:cNvPr>
          <p:cNvCxnSpPr/>
          <p:nvPr/>
        </p:nvCxnSpPr>
        <p:spPr>
          <a:xfrm>
            <a:off x="4120587" y="1088021"/>
            <a:ext cx="4201610" cy="0"/>
          </a:xfrm>
          <a:prstGeom prst="line">
            <a:avLst/>
          </a:prstGeom>
          <a:ln>
            <a:solidFill>
              <a:srgbClr val="50BB8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9F3EF096-DB0E-2FC7-6CCB-2E108CD70502}"/>
              </a:ext>
            </a:extLst>
          </p:cNvPr>
          <p:cNvSpPr/>
          <p:nvPr/>
        </p:nvSpPr>
        <p:spPr>
          <a:xfrm>
            <a:off x="358816" y="1508925"/>
            <a:ext cx="376177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Introduction</a:t>
            </a:r>
            <a:endParaRPr lang="ar-SA" sz="28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9E44AFC4-B871-A95B-2DA3-067945F615AA}"/>
              </a:ext>
            </a:extLst>
          </p:cNvPr>
          <p:cNvCxnSpPr>
            <a:cxnSpLocks/>
          </p:cNvCxnSpPr>
          <p:nvPr/>
        </p:nvCxnSpPr>
        <p:spPr>
          <a:xfrm>
            <a:off x="927903" y="2022500"/>
            <a:ext cx="2822294" cy="0"/>
          </a:xfrm>
          <a:prstGeom prst="line">
            <a:avLst/>
          </a:prstGeo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1" name="مستطيل 20">
            <a:extLst>
              <a:ext uri="{FF2B5EF4-FFF2-40B4-BE49-F238E27FC236}">
                <a16:creationId xmlns:a16="http://schemas.microsoft.com/office/drawing/2014/main" id="{78066195-E6DE-E3A7-C58F-E1D00C12896A}"/>
              </a:ext>
            </a:extLst>
          </p:cNvPr>
          <p:cNvSpPr/>
          <p:nvPr/>
        </p:nvSpPr>
        <p:spPr>
          <a:xfrm>
            <a:off x="677601" y="2120995"/>
            <a:ext cx="4027026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The Evolution of HMI: Human-Machine Interaction (HMI) has evolved from simple buttons to advanced touchscreens and now to natural gesture-based control.</a:t>
            </a:r>
            <a:endParaRPr lang="ar-SA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26" name="مستطيل 25">
            <a:extLst>
              <a:ext uri="{FF2B5EF4-FFF2-40B4-BE49-F238E27FC236}">
                <a16:creationId xmlns:a16="http://schemas.microsoft.com/office/drawing/2014/main" id="{14C38F58-72EC-A535-AACE-7FBA7CEA1D11}"/>
              </a:ext>
            </a:extLst>
          </p:cNvPr>
          <p:cNvSpPr/>
          <p:nvPr/>
        </p:nvSpPr>
        <p:spPr>
          <a:xfrm>
            <a:off x="315169" y="3904722"/>
            <a:ext cx="475188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2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Robotic Interaction: The challenge in robotics is to create a control system that feels like an extension of the human body.</a:t>
            </a:r>
            <a:endParaRPr lang="ar-SA" sz="20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cxnSp>
        <p:nvCxnSpPr>
          <p:cNvPr id="28" name="رابط مستقيم 27">
            <a:extLst>
              <a:ext uri="{FF2B5EF4-FFF2-40B4-BE49-F238E27FC236}">
                <a16:creationId xmlns:a16="http://schemas.microsoft.com/office/drawing/2014/main" id="{2ACB112A-A6D2-0CBF-A929-287ED2B2EAB2}"/>
              </a:ext>
            </a:extLst>
          </p:cNvPr>
          <p:cNvCxnSpPr>
            <a:cxnSpLocks/>
          </p:cNvCxnSpPr>
          <p:nvPr/>
        </p:nvCxnSpPr>
        <p:spPr>
          <a:xfrm>
            <a:off x="833846" y="3759403"/>
            <a:ext cx="3714003" cy="0"/>
          </a:xfrm>
          <a:prstGeom prst="line">
            <a:avLst/>
          </a:prstGeo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0" name="مستطيل 29">
            <a:extLst>
              <a:ext uri="{FF2B5EF4-FFF2-40B4-BE49-F238E27FC236}">
                <a16:creationId xmlns:a16="http://schemas.microsoft.com/office/drawing/2014/main" id="{7BE50A2A-A9A8-CB54-6934-8FE09C07DC33}"/>
              </a:ext>
            </a:extLst>
          </p:cNvPr>
          <p:cNvSpPr/>
          <p:nvPr/>
        </p:nvSpPr>
        <p:spPr>
          <a:xfrm>
            <a:off x="6221392" y="2179601"/>
            <a:ext cx="461926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Why a Robotic Hand? The human hand is one of the most complex tools; replicating its movement allows for high-precision tasks in various fields such as:</a:t>
            </a:r>
            <a:endParaRPr lang="ar-SA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CA14AF80-6FA6-CF5D-BE1F-6CFF78B54460}"/>
              </a:ext>
            </a:extLst>
          </p:cNvPr>
          <p:cNvSpPr/>
          <p:nvPr/>
        </p:nvSpPr>
        <p:spPr>
          <a:xfrm>
            <a:off x="6318816" y="3556975"/>
            <a:ext cx="461926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Prosthetics: Helping individuals with limb loss.</a:t>
            </a:r>
            <a:endParaRPr lang="ar-SA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9F0C0109-C364-9470-83E5-9D09D4E7B752}"/>
              </a:ext>
            </a:extLst>
          </p:cNvPr>
          <p:cNvSpPr/>
          <p:nvPr/>
        </p:nvSpPr>
        <p:spPr>
          <a:xfrm>
            <a:off x="6319898" y="4658056"/>
            <a:ext cx="461926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Hazardous Environments: Remote handling of dangerous materials.</a:t>
            </a:r>
            <a:endParaRPr lang="ar-SA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4" name="مستطيل 13">
            <a:extLst>
              <a:ext uri="{FF2B5EF4-FFF2-40B4-BE49-F238E27FC236}">
                <a16:creationId xmlns:a16="http://schemas.microsoft.com/office/drawing/2014/main" id="{114794BF-C72B-FB7E-2455-ABC9D6FB5830}"/>
              </a:ext>
            </a:extLst>
          </p:cNvPr>
          <p:cNvSpPr/>
          <p:nvPr/>
        </p:nvSpPr>
        <p:spPr>
          <a:xfrm>
            <a:off x="6258045" y="5563089"/>
            <a:ext cx="461926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Space &amp; Deep Sea: Teleoperation where humans cannot go.</a:t>
            </a:r>
            <a:endParaRPr lang="ar-SA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cxnSp>
        <p:nvCxnSpPr>
          <p:cNvPr id="16" name="رابط مستقيم 15">
            <a:extLst>
              <a:ext uri="{FF2B5EF4-FFF2-40B4-BE49-F238E27FC236}">
                <a16:creationId xmlns:a16="http://schemas.microsoft.com/office/drawing/2014/main" id="{FA9D68F1-974A-BC4B-52F6-D779BB9FF3F9}"/>
              </a:ext>
            </a:extLst>
          </p:cNvPr>
          <p:cNvCxnSpPr>
            <a:cxnSpLocks/>
          </p:cNvCxnSpPr>
          <p:nvPr/>
        </p:nvCxnSpPr>
        <p:spPr>
          <a:xfrm flipH="1">
            <a:off x="5858693" y="2032145"/>
            <a:ext cx="13410" cy="3978732"/>
          </a:xfrm>
          <a:prstGeom prst="line">
            <a:avLst/>
          </a:prstGeom>
          <a:ln>
            <a:solidFill>
              <a:srgbClr val="50BB8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2808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635B3F-CD21-AA94-68A8-E05B196EAB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>
            <a:extLst>
              <a:ext uri="{FF2B5EF4-FFF2-40B4-BE49-F238E27FC236}">
                <a16:creationId xmlns:a16="http://schemas.microsoft.com/office/drawing/2014/main" id="{B27C8B13-B6F9-B4C4-ADE7-17A4130B6C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58"/>
            <a:ext cx="12192000" cy="6861558"/>
          </a:xfrm>
          <a:prstGeom prst="rect">
            <a:avLst/>
          </a:prstGeom>
        </p:spPr>
      </p:pic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1730FE14-194F-BE61-2F67-09B5CC35D7C5}"/>
              </a:ext>
            </a:extLst>
          </p:cNvPr>
          <p:cNvCxnSpPr/>
          <p:nvPr/>
        </p:nvCxnSpPr>
        <p:spPr>
          <a:xfrm>
            <a:off x="4120587" y="1088021"/>
            <a:ext cx="4201610" cy="0"/>
          </a:xfrm>
          <a:prstGeom prst="line">
            <a:avLst/>
          </a:prstGeom>
          <a:ln>
            <a:solidFill>
              <a:srgbClr val="50BB8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00B8F1C2-DE3A-5F56-5EDD-0DBFE75ADDE8}"/>
              </a:ext>
            </a:extLst>
          </p:cNvPr>
          <p:cNvSpPr/>
          <p:nvPr/>
        </p:nvSpPr>
        <p:spPr>
          <a:xfrm>
            <a:off x="0" y="1441276"/>
            <a:ext cx="5737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Problem Statement &amp; Objectives</a:t>
            </a:r>
            <a:endParaRPr lang="ar-SA" sz="2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3CA097B0-6E4E-9EB4-46CF-E4FC285C68A4}"/>
              </a:ext>
            </a:extLst>
          </p:cNvPr>
          <p:cNvCxnSpPr>
            <a:cxnSpLocks/>
          </p:cNvCxnSpPr>
          <p:nvPr/>
        </p:nvCxnSpPr>
        <p:spPr>
          <a:xfrm>
            <a:off x="927903" y="2022500"/>
            <a:ext cx="2822294" cy="0"/>
          </a:xfrm>
          <a:prstGeom prst="line">
            <a:avLst/>
          </a:prstGeo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1" name="مستطيل 20">
            <a:extLst>
              <a:ext uri="{FF2B5EF4-FFF2-40B4-BE49-F238E27FC236}">
                <a16:creationId xmlns:a16="http://schemas.microsoft.com/office/drawing/2014/main" id="{D615810B-FD64-E118-83B7-5EAD3FA9F015}"/>
              </a:ext>
            </a:extLst>
          </p:cNvPr>
          <p:cNvSpPr/>
          <p:nvPr/>
        </p:nvSpPr>
        <p:spPr>
          <a:xfrm>
            <a:off x="677601" y="2120995"/>
            <a:ext cx="4027026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The Problem: </a:t>
            </a:r>
          </a:p>
          <a:p>
            <a:pPr algn="l"/>
            <a:endParaRPr lang="en-US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*Complexity and high cost of traditional robotic control systems.</a:t>
            </a:r>
          </a:p>
          <a:p>
            <a:pPr algn="l"/>
            <a:endParaRPr 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*Lack of intuitive "natural" interfaces for teleoperation and prosthetics. </a:t>
            </a:r>
          </a:p>
          <a:p>
            <a:pPr algn="l"/>
            <a:endParaRPr 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*The need for high-precision feedback in remote handling.</a:t>
            </a:r>
            <a:endParaRPr lang="ar-SA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26" name="مستطيل 25">
            <a:extLst>
              <a:ext uri="{FF2B5EF4-FFF2-40B4-BE49-F238E27FC236}">
                <a16:creationId xmlns:a16="http://schemas.microsoft.com/office/drawing/2014/main" id="{CCDBC780-138A-82F6-3AE6-D4418CCC21BF}"/>
              </a:ext>
            </a:extLst>
          </p:cNvPr>
          <p:cNvSpPr/>
          <p:nvPr/>
        </p:nvSpPr>
        <p:spPr>
          <a:xfrm>
            <a:off x="6950262" y="1756186"/>
            <a:ext cx="4751889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Main Objectives:</a:t>
            </a:r>
          </a:p>
          <a:p>
            <a:pPr algn="l"/>
            <a:endParaRPr 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Design &amp; Build: Develop a functional 5-finger robotic hand using low-cost components.</a:t>
            </a:r>
          </a:p>
          <a:p>
            <a:pPr algn="l"/>
            <a:endParaRPr 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Intuitive Control: Implement a wearable glove system that mirrors human hand gestures.</a:t>
            </a:r>
          </a:p>
          <a:p>
            <a:pPr algn="l"/>
            <a:endParaRPr 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Wireless Integration: Establish a reliable, low-latency Bluetooth communication link.</a:t>
            </a:r>
          </a:p>
          <a:p>
            <a:pPr algn="l"/>
            <a:endParaRPr 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Signal Optimization: Apply hardware and software filtering (RC circuits) to ensure smooth and stable movement.</a:t>
            </a:r>
            <a:endParaRPr lang="ar-SA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cxnSp>
        <p:nvCxnSpPr>
          <p:cNvPr id="28" name="رابط مستقيم 27">
            <a:extLst>
              <a:ext uri="{FF2B5EF4-FFF2-40B4-BE49-F238E27FC236}">
                <a16:creationId xmlns:a16="http://schemas.microsoft.com/office/drawing/2014/main" id="{55BDF3A1-05A8-80D4-A14B-350722B54C3D}"/>
              </a:ext>
            </a:extLst>
          </p:cNvPr>
          <p:cNvCxnSpPr>
            <a:cxnSpLocks/>
          </p:cNvCxnSpPr>
          <p:nvPr/>
        </p:nvCxnSpPr>
        <p:spPr>
          <a:xfrm>
            <a:off x="1091878" y="5939152"/>
            <a:ext cx="5004122" cy="0"/>
          </a:xfrm>
          <a:prstGeom prst="line">
            <a:avLst/>
          </a:prstGeo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800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A0B623-F22C-77C4-94AF-44806CF754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>
            <a:extLst>
              <a:ext uri="{FF2B5EF4-FFF2-40B4-BE49-F238E27FC236}">
                <a16:creationId xmlns:a16="http://schemas.microsoft.com/office/drawing/2014/main" id="{0C543647-8B6A-DAC0-377F-18339332B5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58"/>
            <a:ext cx="12192000" cy="6861558"/>
          </a:xfrm>
          <a:prstGeom prst="rect">
            <a:avLst/>
          </a:prstGeom>
        </p:spPr>
      </p:pic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C85361BE-4E11-EB5D-E0A7-65013F15A52F}"/>
              </a:ext>
            </a:extLst>
          </p:cNvPr>
          <p:cNvCxnSpPr/>
          <p:nvPr/>
        </p:nvCxnSpPr>
        <p:spPr>
          <a:xfrm>
            <a:off x="4120587" y="1088021"/>
            <a:ext cx="4201610" cy="0"/>
          </a:xfrm>
          <a:prstGeom prst="line">
            <a:avLst/>
          </a:prstGeom>
          <a:ln>
            <a:solidFill>
              <a:srgbClr val="50BB8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A5FA6C4D-A52F-0B93-2529-C77CC8947BB6}"/>
              </a:ext>
            </a:extLst>
          </p:cNvPr>
          <p:cNvSpPr/>
          <p:nvPr/>
        </p:nvSpPr>
        <p:spPr>
          <a:xfrm>
            <a:off x="3352800" y="1186516"/>
            <a:ext cx="5737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Hardware Components &amp; Tools</a:t>
            </a:r>
            <a:endParaRPr lang="ar-SA" sz="2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B1DFF30-87CE-BE73-A9D7-2B0D8C9E3C2F}"/>
              </a:ext>
            </a:extLst>
          </p:cNvPr>
          <p:cNvCxnSpPr>
            <a:cxnSpLocks/>
          </p:cNvCxnSpPr>
          <p:nvPr/>
        </p:nvCxnSpPr>
        <p:spPr>
          <a:xfrm>
            <a:off x="3593939" y="1648181"/>
            <a:ext cx="5245261" cy="0"/>
          </a:xfrm>
          <a:prstGeom prst="line">
            <a:avLst/>
          </a:prstGeo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8" name="رابط مستقيم 27">
            <a:extLst>
              <a:ext uri="{FF2B5EF4-FFF2-40B4-BE49-F238E27FC236}">
                <a16:creationId xmlns:a16="http://schemas.microsoft.com/office/drawing/2014/main" id="{BE97ABB5-E6AD-3203-FE44-7B6739F45DB1}"/>
              </a:ext>
            </a:extLst>
          </p:cNvPr>
          <p:cNvCxnSpPr>
            <a:cxnSpLocks/>
          </p:cNvCxnSpPr>
          <p:nvPr/>
        </p:nvCxnSpPr>
        <p:spPr>
          <a:xfrm>
            <a:off x="1091878" y="5939152"/>
            <a:ext cx="5004122" cy="0"/>
          </a:xfrm>
          <a:prstGeom prst="line">
            <a:avLst/>
          </a:prstGeo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6" name="صورة 5">
            <a:extLst>
              <a:ext uri="{FF2B5EF4-FFF2-40B4-BE49-F238E27FC236}">
                <a16:creationId xmlns:a16="http://schemas.microsoft.com/office/drawing/2014/main" id="{7C9358C3-B755-83D8-F345-4699CFFF62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83" y="1746675"/>
            <a:ext cx="4324143" cy="4326387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8" name="مستطيل 7">
            <a:extLst>
              <a:ext uri="{FF2B5EF4-FFF2-40B4-BE49-F238E27FC236}">
                <a16:creationId xmlns:a16="http://schemas.microsoft.com/office/drawing/2014/main" id="{90465BB3-1F36-EB84-8943-91321A72BB68}"/>
              </a:ext>
            </a:extLst>
          </p:cNvPr>
          <p:cNvSpPr/>
          <p:nvPr/>
        </p:nvSpPr>
        <p:spPr>
          <a:xfrm>
            <a:off x="61063" y="1746675"/>
            <a:ext cx="7473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1-</a:t>
            </a:r>
            <a:endParaRPr lang="ar-SA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0" name="مستطيل 9">
            <a:extLst>
              <a:ext uri="{FF2B5EF4-FFF2-40B4-BE49-F238E27FC236}">
                <a16:creationId xmlns:a16="http://schemas.microsoft.com/office/drawing/2014/main" id="{9ACCECE2-2C99-56F6-2AB8-A2AAF9097CC3}"/>
              </a:ext>
            </a:extLst>
          </p:cNvPr>
          <p:cNvSpPr/>
          <p:nvPr/>
        </p:nvSpPr>
        <p:spPr>
          <a:xfrm>
            <a:off x="5646433" y="2100131"/>
            <a:ext cx="57371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-4.5" Flex Sensors: Resistive sensors that change value based on finger bending.</a:t>
            </a:r>
            <a:endParaRPr lang="ar-SA" sz="2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3" name="مستطيل 12">
            <a:extLst>
              <a:ext uri="{FF2B5EF4-FFF2-40B4-BE49-F238E27FC236}">
                <a16:creationId xmlns:a16="http://schemas.microsoft.com/office/drawing/2014/main" id="{5BCD7A8E-F77B-988F-E45F-80AAF57EEBE1}"/>
              </a:ext>
            </a:extLst>
          </p:cNvPr>
          <p:cNvSpPr/>
          <p:nvPr/>
        </p:nvSpPr>
        <p:spPr>
          <a:xfrm>
            <a:off x="5646433" y="3075790"/>
            <a:ext cx="573718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-Voltage Divider Circuit: Using 22kΩ resistors to convert resistance to measurable voltage.</a:t>
            </a:r>
            <a:endParaRPr lang="ar-SA" sz="2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4" name="مستطيل 13">
            <a:extLst>
              <a:ext uri="{FF2B5EF4-FFF2-40B4-BE49-F238E27FC236}">
                <a16:creationId xmlns:a16="http://schemas.microsoft.com/office/drawing/2014/main" id="{3543FBC5-713E-A155-6ED1-7983842B8D56}"/>
              </a:ext>
            </a:extLst>
          </p:cNvPr>
          <p:cNvSpPr/>
          <p:nvPr/>
        </p:nvSpPr>
        <p:spPr>
          <a:xfrm>
            <a:off x="5646433" y="4420781"/>
            <a:ext cx="57371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-RC Low-Pass Filter: 10µF capacitors to stabilize the signal and remove noise.</a:t>
            </a:r>
            <a:endParaRPr lang="ar-SA" sz="2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2897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2B991D-944C-E13B-094B-90DDF05A02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>
            <a:extLst>
              <a:ext uri="{FF2B5EF4-FFF2-40B4-BE49-F238E27FC236}">
                <a16:creationId xmlns:a16="http://schemas.microsoft.com/office/drawing/2014/main" id="{D041BB8A-1AEE-6AD9-5EF1-4A5C02C3F7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58"/>
            <a:ext cx="12192000" cy="6861558"/>
          </a:xfrm>
          <a:prstGeom prst="rect">
            <a:avLst/>
          </a:prstGeom>
        </p:spPr>
      </p:pic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0AACB4E6-05F5-7AE6-288E-61320066EEDB}"/>
              </a:ext>
            </a:extLst>
          </p:cNvPr>
          <p:cNvCxnSpPr/>
          <p:nvPr/>
        </p:nvCxnSpPr>
        <p:spPr>
          <a:xfrm>
            <a:off x="4120587" y="1088021"/>
            <a:ext cx="4201610" cy="0"/>
          </a:xfrm>
          <a:prstGeom prst="line">
            <a:avLst/>
          </a:prstGeom>
          <a:ln>
            <a:solidFill>
              <a:srgbClr val="50BB8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674BA860-380F-5C9D-85A4-287D45A47F03}"/>
              </a:ext>
            </a:extLst>
          </p:cNvPr>
          <p:cNvSpPr/>
          <p:nvPr/>
        </p:nvSpPr>
        <p:spPr>
          <a:xfrm>
            <a:off x="3352800" y="1186516"/>
            <a:ext cx="5737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Hardware Components &amp; Tools</a:t>
            </a:r>
            <a:endParaRPr lang="ar-SA" sz="2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4A047695-3B35-AB3B-828F-B1D615FCA229}"/>
              </a:ext>
            </a:extLst>
          </p:cNvPr>
          <p:cNvCxnSpPr>
            <a:cxnSpLocks/>
          </p:cNvCxnSpPr>
          <p:nvPr/>
        </p:nvCxnSpPr>
        <p:spPr>
          <a:xfrm>
            <a:off x="3593939" y="1648181"/>
            <a:ext cx="5245261" cy="0"/>
          </a:xfrm>
          <a:prstGeom prst="line">
            <a:avLst/>
          </a:prstGeo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8" name="مستطيل 7">
            <a:extLst>
              <a:ext uri="{FF2B5EF4-FFF2-40B4-BE49-F238E27FC236}">
                <a16:creationId xmlns:a16="http://schemas.microsoft.com/office/drawing/2014/main" id="{E3A17B88-77B0-98D1-42B6-5B00C0E7A74D}"/>
              </a:ext>
            </a:extLst>
          </p:cNvPr>
          <p:cNvSpPr/>
          <p:nvPr/>
        </p:nvSpPr>
        <p:spPr>
          <a:xfrm>
            <a:off x="699156" y="1566586"/>
            <a:ext cx="55977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3600" b="1" dirty="0">
                <a:ln/>
                <a:solidFill>
                  <a:schemeClr val="accent3"/>
                </a:solidFill>
              </a:rPr>
              <a:t>2</a:t>
            </a:r>
            <a:r>
              <a:rPr lang="en-US" sz="3600" b="1" cap="none" spc="0" dirty="0">
                <a:ln/>
                <a:solidFill>
                  <a:schemeClr val="accent3"/>
                </a:solidFill>
                <a:effectLst/>
              </a:rPr>
              <a:t>-</a:t>
            </a:r>
            <a:endParaRPr lang="ar-SA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0" name="مستطيل 9">
            <a:extLst>
              <a:ext uri="{FF2B5EF4-FFF2-40B4-BE49-F238E27FC236}">
                <a16:creationId xmlns:a16="http://schemas.microsoft.com/office/drawing/2014/main" id="{6F9F3AAD-52DD-694D-D887-CA3E92DB2470}"/>
              </a:ext>
            </a:extLst>
          </p:cNvPr>
          <p:cNvSpPr/>
          <p:nvPr/>
        </p:nvSpPr>
        <p:spPr>
          <a:xfrm>
            <a:off x="5970608" y="1672152"/>
            <a:ext cx="5737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Wireless Link :</a:t>
            </a:r>
            <a:endParaRPr lang="ar-SA" sz="2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3" name="مستطيل 12">
            <a:extLst>
              <a:ext uri="{FF2B5EF4-FFF2-40B4-BE49-F238E27FC236}">
                <a16:creationId xmlns:a16="http://schemas.microsoft.com/office/drawing/2014/main" id="{F80B3F8A-B7C7-AE5F-944C-EA711917EBD9}"/>
              </a:ext>
            </a:extLst>
          </p:cNvPr>
          <p:cNvSpPr/>
          <p:nvPr/>
        </p:nvSpPr>
        <p:spPr>
          <a:xfrm>
            <a:off x="5954215" y="2139051"/>
            <a:ext cx="57371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HC-05 Bluetooth Modules: Operating in Master/Slave configuration at 38,400 bps.</a:t>
            </a:r>
            <a:endParaRPr lang="ar-SA" sz="2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F776B842-51CB-994E-62B9-34384A1F4F19}"/>
              </a:ext>
            </a:extLst>
          </p:cNvPr>
          <p:cNvSpPr/>
          <p:nvPr/>
        </p:nvSpPr>
        <p:spPr>
          <a:xfrm>
            <a:off x="869446" y="1672152"/>
            <a:ext cx="293392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Processing Unit :</a:t>
            </a:r>
            <a:endParaRPr lang="ar-SA" sz="2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D316AF2F-75F4-D5CA-BE88-15C7F1034EE7}"/>
              </a:ext>
            </a:extLst>
          </p:cNvPr>
          <p:cNvSpPr/>
          <p:nvPr/>
        </p:nvSpPr>
        <p:spPr>
          <a:xfrm>
            <a:off x="715478" y="2667764"/>
            <a:ext cx="45590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2x Arduino Uno: High-performance, low-cost microcontrollers for data processing and PWM control.</a:t>
            </a:r>
            <a:endParaRPr lang="ar-SA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19" name="صورة 18">
            <a:extLst>
              <a:ext uri="{FF2B5EF4-FFF2-40B4-BE49-F238E27FC236}">
                <a16:creationId xmlns:a16="http://schemas.microsoft.com/office/drawing/2014/main" id="{82FE99E1-AA92-DEEA-B67C-A6F5E22634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83981" y1="41574" x2="83981" y2="41574"/>
                        <a14:foregroundMark x1="83981" y1="68241" x2="83981" y2="68241"/>
                        <a14:foregroundMark x1="58333" y1="37870" x2="58333" y2="37870"/>
                        <a14:foregroundMark x1="55185" y1="37130" x2="55185" y2="37130"/>
                        <a14:foregroundMark x1="49074" y1="34352" x2="64259" y2="40556"/>
                        <a14:foregroundMark x1="32963" y1="73981" x2="32963" y2="73981"/>
                        <a14:foregroundMark x1="34352" y1="26667" x2="34352" y2="26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78" y="2931128"/>
            <a:ext cx="3524535" cy="3524535"/>
          </a:xfrm>
          <a:prstGeom prst="rect">
            <a:avLst/>
          </a:prstGeom>
        </p:spPr>
      </p:pic>
      <p:cxnSp>
        <p:nvCxnSpPr>
          <p:cNvPr id="20" name="رابط مستقيم 19">
            <a:extLst>
              <a:ext uri="{FF2B5EF4-FFF2-40B4-BE49-F238E27FC236}">
                <a16:creationId xmlns:a16="http://schemas.microsoft.com/office/drawing/2014/main" id="{6A86B847-15C9-D593-AE39-DB05B07B7E02}"/>
              </a:ext>
            </a:extLst>
          </p:cNvPr>
          <p:cNvCxnSpPr>
            <a:cxnSpLocks/>
          </p:cNvCxnSpPr>
          <p:nvPr/>
        </p:nvCxnSpPr>
        <p:spPr>
          <a:xfrm>
            <a:off x="5453614" y="1746675"/>
            <a:ext cx="0" cy="4083316"/>
          </a:xfrm>
          <a:prstGeom prst="line">
            <a:avLst/>
          </a:prstGeom>
          <a:ln>
            <a:solidFill>
              <a:srgbClr val="50BB8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31" name="صورة 30">
            <a:extLst>
              <a:ext uri="{FF2B5EF4-FFF2-40B4-BE49-F238E27FC236}">
                <a16:creationId xmlns:a16="http://schemas.microsoft.com/office/drawing/2014/main" id="{5B2B5A76-2222-BA19-C7B7-43748ACCD1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230" y="3051050"/>
            <a:ext cx="4452999" cy="335279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مستطيل 1">
            <a:extLst>
              <a:ext uri="{FF2B5EF4-FFF2-40B4-BE49-F238E27FC236}">
                <a16:creationId xmlns:a16="http://schemas.microsoft.com/office/drawing/2014/main" id="{B1D5B8E1-7A4D-59E8-74D8-2071A21B6768}"/>
              </a:ext>
            </a:extLst>
          </p:cNvPr>
          <p:cNvSpPr/>
          <p:nvPr/>
        </p:nvSpPr>
        <p:spPr>
          <a:xfrm>
            <a:off x="5396797" y="1601229"/>
            <a:ext cx="84696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3200" b="1" dirty="0">
                <a:ln/>
                <a:solidFill>
                  <a:schemeClr val="accent3"/>
                </a:solidFill>
              </a:rPr>
              <a:t>3-</a:t>
            </a:r>
            <a:endParaRPr lang="ar-SA" sz="32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75240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E9DC64-41C8-2EE9-56C5-4B90CCAB00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>
            <a:extLst>
              <a:ext uri="{FF2B5EF4-FFF2-40B4-BE49-F238E27FC236}">
                <a16:creationId xmlns:a16="http://schemas.microsoft.com/office/drawing/2014/main" id="{883FEACB-CBFD-0F21-09A4-72B431991E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58"/>
            <a:ext cx="12192000" cy="6861558"/>
          </a:xfrm>
          <a:prstGeom prst="rect">
            <a:avLst/>
          </a:prstGeom>
        </p:spPr>
      </p:pic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902F958C-C6A1-7A02-2A54-879EF060909A}"/>
              </a:ext>
            </a:extLst>
          </p:cNvPr>
          <p:cNvCxnSpPr/>
          <p:nvPr/>
        </p:nvCxnSpPr>
        <p:spPr>
          <a:xfrm>
            <a:off x="4120587" y="1088021"/>
            <a:ext cx="4201610" cy="0"/>
          </a:xfrm>
          <a:prstGeom prst="line">
            <a:avLst/>
          </a:prstGeom>
          <a:ln>
            <a:solidFill>
              <a:srgbClr val="50BB8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910658FA-A819-56CC-B302-2D48A5CB7F22}"/>
              </a:ext>
            </a:extLst>
          </p:cNvPr>
          <p:cNvSpPr/>
          <p:nvPr/>
        </p:nvSpPr>
        <p:spPr>
          <a:xfrm>
            <a:off x="3352800" y="1186516"/>
            <a:ext cx="5737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Hardware Components &amp; Tools</a:t>
            </a:r>
            <a:endParaRPr lang="ar-SA" sz="2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9055B221-6DBC-EB17-A115-E9DFE4D022E9}"/>
              </a:ext>
            </a:extLst>
          </p:cNvPr>
          <p:cNvCxnSpPr>
            <a:cxnSpLocks/>
          </p:cNvCxnSpPr>
          <p:nvPr/>
        </p:nvCxnSpPr>
        <p:spPr>
          <a:xfrm>
            <a:off x="3593939" y="1648181"/>
            <a:ext cx="5245261" cy="0"/>
          </a:xfrm>
          <a:prstGeom prst="line">
            <a:avLst/>
          </a:prstGeo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8" name="مستطيل 7">
            <a:extLst>
              <a:ext uri="{FF2B5EF4-FFF2-40B4-BE49-F238E27FC236}">
                <a16:creationId xmlns:a16="http://schemas.microsoft.com/office/drawing/2014/main" id="{0F32F3FB-084A-34B3-8FC2-6B96B3FC905C}"/>
              </a:ext>
            </a:extLst>
          </p:cNvPr>
          <p:cNvSpPr/>
          <p:nvPr/>
        </p:nvSpPr>
        <p:spPr>
          <a:xfrm>
            <a:off x="1127000" y="1942847"/>
            <a:ext cx="497251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3000" b="1" dirty="0">
                <a:ln/>
                <a:solidFill>
                  <a:schemeClr val="accent3"/>
                </a:solidFill>
              </a:rPr>
              <a:t>4-</a:t>
            </a:r>
            <a:endParaRPr lang="ar-SA" sz="3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CFE68323-3D97-5367-4DB4-370BE3BC61FB}"/>
              </a:ext>
            </a:extLst>
          </p:cNvPr>
          <p:cNvSpPr/>
          <p:nvPr/>
        </p:nvSpPr>
        <p:spPr>
          <a:xfrm>
            <a:off x="1528026" y="2023642"/>
            <a:ext cx="293392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Actuation &amp; Power : </a:t>
            </a:r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AE26B562-B936-4447-3473-7469374407BC}"/>
              </a:ext>
            </a:extLst>
          </p:cNvPr>
          <p:cNvSpPr/>
          <p:nvPr/>
        </p:nvSpPr>
        <p:spPr>
          <a:xfrm>
            <a:off x="1073286" y="2827056"/>
            <a:ext cx="455902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High-Torque Servos: For precise mechanical movement.</a:t>
            </a:r>
          </a:p>
          <a:p>
            <a:pPr algn="l"/>
            <a:endParaRPr lang="en-US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External Supply: 7.4V / 8.4V Li-ion battery</a:t>
            </a:r>
            <a:endParaRPr lang="ar-SA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33" name="صورة 32">
            <a:extLst>
              <a:ext uri="{FF2B5EF4-FFF2-40B4-BE49-F238E27FC236}">
                <a16:creationId xmlns:a16="http://schemas.microsoft.com/office/drawing/2014/main" id="{4ED46962-D8C1-4837-EA75-40FB186ABC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288" y="1942847"/>
            <a:ext cx="6079736" cy="432825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161506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6D8C1E-ECAB-989F-0DA9-176B35846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>
            <a:extLst>
              <a:ext uri="{FF2B5EF4-FFF2-40B4-BE49-F238E27FC236}">
                <a16:creationId xmlns:a16="http://schemas.microsoft.com/office/drawing/2014/main" id="{0802B9C3-ADBD-E53B-BAF4-6BB772AF26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23"/>
            <a:ext cx="12192000" cy="6861558"/>
          </a:xfrm>
          <a:prstGeom prst="rect">
            <a:avLst/>
          </a:prstGeom>
        </p:spPr>
      </p:pic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2339CF12-4913-2DFA-BA03-CB4B881996C4}"/>
              </a:ext>
            </a:extLst>
          </p:cNvPr>
          <p:cNvCxnSpPr/>
          <p:nvPr/>
        </p:nvCxnSpPr>
        <p:spPr>
          <a:xfrm>
            <a:off x="4120587" y="1088021"/>
            <a:ext cx="4201610" cy="0"/>
          </a:xfrm>
          <a:prstGeom prst="line">
            <a:avLst/>
          </a:prstGeom>
          <a:ln>
            <a:solidFill>
              <a:srgbClr val="50BB8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09918994-38A1-8550-A459-FB3698D9F352}"/>
              </a:ext>
            </a:extLst>
          </p:cNvPr>
          <p:cNvSpPr/>
          <p:nvPr/>
        </p:nvSpPr>
        <p:spPr>
          <a:xfrm>
            <a:off x="3352800" y="1186516"/>
            <a:ext cx="5737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System Methodology &amp; Workflow</a:t>
            </a:r>
            <a:endParaRPr lang="ar-SA" sz="2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8A0B404D-13C3-66B6-5E1C-89FDE6749113}"/>
              </a:ext>
            </a:extLst>
          </p:cNvPr>
          <p:cNvCxnSpPr>
            <a:cxnSpLocks/>
          </p:cNvCxnSpPr>
          <p:nvPr/>
        </p:nvCxnSpPr>
        <p:spPr>
          <a:xfrm>
            <a:off x="3593939" y="1648181"/>
            <a:ext cx="5245261" cy="0"/>
          </a:xfrm>
          <a:prstGeom prst="line">
            <a:avLst/>
          </a:prstGeo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8" name="مستطيل 7">
            <a:extLst>
              <a:ext uri="{FF2B5EF4-FFF2-40B4-BE49-F238E27FC236}">
                <a16:creationId xmlns:a16="http://schemas.microsoft.com/office/drawing/2014/main" id="{8C9A9DF9-28B5-F80E-5D6E-D72AFDADEBE0}"/>
              </a:ext>
            </a:extLst>
          </p:cNvPr>
          <p:cNvSpPr/>
          <p:nvPr/>
        </p:nvSpPr>
        <p:spPr>
          <a:xfrm>
            <a:off x="1126999" y="1942847"/>
            <a:ext cx="497252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3000" b="1" dirty="0">
                <a:ln/>
                <a:solidFill>
                  <a:schemeClr val="accent3"/>
                </a:solidFill>
              </a:rPr>
              <a:t>1-</a:t>
            </a:r>
            <a:endParaRPr lang="ar-SA" sz="3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CDA9DD5E-5CFD-2F9C-1598-8A8E15268C9D}"/>
              </a:ext>
            </a:extLst>
          </p:cNvPr>
          <p:cNvSpPr/>
          <p:nvPr/>
        </p:nvSpPr>
        <p:spPr>
          <a:xfrm>
            <a:off x="1528026" y="2023642"/>
            <a:ext cx="426317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Signal Acquisition (The Glove)</a:t>
            </a:r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DC666092-46CF-782F-9D7A-84F16BF776C2}"/>
              </a:ext>
            </a:extLst>
          </p:cNvPr>
          <p:cNvSpPr/>
          <p:nvPr/>
        </p:nvSpPr>
        <p:spPr>
          <a:xfrm>
            <a:off x="1073286" y="2827056"/>
            <a:ext cx="455902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endParaRPr lang="en-US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-Flex sensors detect finger bending </a:t>
            </a:r>
          </a:p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(Analog data). </a:t>
            </a:r>
          </a:p>
          <a:p>
            <a:pPr algn="l"/>
            <a:endParaRPr 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-Arduino Uno processes the analog signals and converts them to digital values.</a:t>
            </a:r>
            <a:endParaRPr lang="ar-SA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0" name="مستطيل 9">
            <a:extLst>
              <a:ext uri="{FF2B5EF4-FFF2-40B4-BE49-F238E27FC236}">
                <a16:creationId xmlns:a16="http://schemas.microsoft.com/office/drawing/2014/main" id="{E3AC3B8B-6766-7450-9DB0-424162E7C8A4}"/>
              </a:ext>
            </a:extLst>
          </p:cNvPr>
          <p:cNvSpPr/>
          <p:nvPr/>
        </p:nvSpPr>
        <p:spPr>
          <a:xfrm>
            <a:off x="6860013" y="1989013"/>
            <a:ext cx="426317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Signal Conditioning</a:t>
            </a:r>
          </a:p>
        </p:txBody>
      </p:sp>
      <p:sp>
        <p:nvSpPr>
          <p:cNvPr id="14" name="مستطيل 13">
            <a:extLst>
              <a:ext uri="{FF2B5EF4-FFF2-40B4-BE49-F238E27FC236}">
                <a16:creationId xmlns:a16="http://schemas.microsoft.com/office/drawing/2014/main" id="{815F738A-055C-ED32-666B-03283ABBD8A9}"/>
              </a:ext>
            </a:extLst>
          </p:cNvPr>
          <p:cNvSpPr/>
          <p:nvPr/>
        </p:nvSpPr>
        <p:spPr>
          <a:xfrm>
            <a:off x="6860013" y="2773251"/>
            <a:ext cx="4559027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endParaRPr lang="en-US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Applying the RC Low-Pass Filter to eliminate mechanical noise and hand tremors.</a:t>
            </a:r>
          </a:p>
          <a:p>
            <a:pPr algn="l"/>
            <a:endParaRPr 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Mapping the sensor values (0–1023) to Servo angles (0°–180°).</a:t>
            </a:r>
            <a:endParaRPr lang="ar-SA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5" name="مستطيل 14">
            <a:extLst>
              <a:ext uri="{FF2B5EF4-FFF2-40B4-BE49-F238E27FC236}">
                <a16:creationId xmlns:a16="http://schemas.microsoft.com/office/drawing/2014/main" id="{D960FFC4-2A0B-4624-B47F-0BE04DD43812}"/>
              </a:ext>
            </a:extLst>
          </p:cNvPr>
          <p:cNvSpPr/>
          <p:nvPr/>
        </p:nvSpPr>
        <p:spPr>
          <a:xfrm>
            <a:off x="6435945" y="1931309"/>
            <a:ext cx="497252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3000" b="1" dirty="0">
                <a:ln/>
                <a:solidFill>
                  <a:schemeClr val="accent3"/>
                </a:solidFill>
              </a:rPr>
              <a:t>2-</a:t>
            </a:r>
            <a:endParaRPr lang="ar-SA" sz="3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17174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9F4F35-FAF6-BCAF-CCEC-6870A91A8B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>
            <a:extLst>
              <a:ext uri="{FF2B5EF4-FFF2-40B4-BE49-F238E27FC236}">
                <a16:creationId xmlns:a16="http://schemas.microsoft.com/office/drawing/2014/main" id="{2B3B8018-8B96-3402-B1AE-E0D2578E1F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58"/>
            <a:ext cx="12192000" cy="6861558"/>
          </a:xfrm>
          <a:prstGeom prst="rect">
            <a:avLst/>
          </a:prstGeom>
        </p:spPr>
      </p:pic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F8EA3A2F-2700-AC75-33CB-D152AAA926C6}"/>
              </a:ext>
            </a:extLst>
          </p:cNvPr>
          <p:cNvCxnSpPr/>
          <p:nvPr/>
        </p:nvCxnSpPr>
        <p:spPr>
          <a:xfrm>
            <a:off x="4120587" y="1088021"/>
            <a:ext cx="4201610" cy="0"/>
          </a:xfrm>
          <a:prstGeom prst="line">
            <a:avLst/>
          </a:prstGeom>
          <a:ln>
            <a:solidFill>
              <a:srgbClr val="50BB8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57E13411-CE87-51E4-1990-37D8C1D81C9C}"/>
              </a:ext>
            </a:extLst>
          </p:cNvPr>
          <p:cNvSpPr/>
          <p:nvPr/>
        </p:nvSpPr>
        <p:spPr>
          <a:xfrm>
            <a:off x="3352800" y="1186516"/>
            <a:ext cx="5737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System Methodology &amp; Workflow</a:t>
            </a:r>
            <a:endParaRPr lang="ar-SA" sz="2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j-cs"/>
            </a:endParaRPr>
          </a:p>
        </p:txBody>
      </p: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A238B69D-39E6-716C-016C-79859D0F4C29}"/>
              </a:ext>
            </a:extLst>
          </p:cNvPr>
          <p:cNvCxnSpPr>
            <a:cxnSpLocks/>
          </p:cNvCxnSpPr>
          <p:nvPr/>
        </p:nvCxnSpPr>
        <p:spPr>
          <a:xfrm>
            <a:off x="3593939" y="1648181"/>
            <a:ext cx="5245261" cy="0"/>
          </a:xfrm>
          <a:prstGeom prst="line">
            <a:avLst/>
          </a:prstGeo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8" name="مستطيل 7">
            <a:extLst>
              <a:ext uri="{FF2B5EF4-FFF2-40B4-BE49-F238E27FC236}">
                <a16:creationId xmlns:a16="http://schemas.microsoft.com/office/drawing/2014/main" id="{CDB7D763-EA96-6709-D164-AEE2C31C9E09}"/>
              </a:ext>
            </a:extLst>
          </p:cNvPr>
          <p:cNvSpPr/>
          <p:nvPr/>
        </p:nvSpPr>
        <p:spPr>
          <a:xfrm>
            <a:off x="1126999" y="1942847"/>
            <a:ext cx="497252" cy="553998"/>
          </a:xfrm>
          <a:prstGeom prst="rect">
            <a:avLst/>
          </a:prstGeom>
          <a:noFill/>
        </p:spPr>
        <p:txBody>
          <a:bodyPr wrap="none" lIns="91440" tIns="45720" rIns="91440" bIns="45720" anchor="t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3000" b="1">
                <a:ln/>
                <a:solidFill>
                  <a:schemeClr val="accent3"/>
                </a:solidFill>
                <a:cs typeface="+mj-cs"/>
              </a:rPr>
              <a:t>3-</a:t>
            </a:r>
            <a:endParaRPr lang="ar-SA" sz="3000" b="1" cap="none" spc="0" dirty="0">
              <a:ln/>
              <a:solidFill>
                <a:schemeClr val="accent3"/>
              </a:solidFill>
              <a:effectLst/>
              <a:cs typeface="+mj-cs"/>
            </a:endParaRPr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17716C9E-4A50-E556-E8D1-083A3326AF60}"/>
              </a:ext>
            </a:extLst>
          </p:cNvPr>
          <p:cNvSpPr/>
          <p:nvPr/>
        </p:nvSpPr>
        <p:spPr>
          <a:xfrm>
            <a:off x="1068813" y="1981468"/>
            <a:ext cx="426317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Wireless Transmission</a:t>
            </a:r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8C4A4DA8-BD0B-B530-6D5C-E27A595BE6A6}"/>
              </a:ext>
            </a:extLst>
          </p:cNvPr>
          <p:cNvSpPr/>
          <p:nvPr/>
        </p:nvSpPr>
        <p:spPr>
          <a:xfrm>
            <a:off x="1073286" y="2827056"/>
            <a:ext cx="455902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endParaRPr lang="en-US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j-cs"/>
            </a:endParaRPr>
          </a:p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-Data is packaged and sent via the HC-05 Master module.</a:t>
            </a:r>
          </a:p>
          <a:p>
            <a:pPr algn="l"/>
            <a:endParaRPr 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j-cs"/>
            </a:endParaRPr>
          </a:p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-The HC-06 Slave receives the data and passes it to the main Processing Unit.</a:t>
            </a:r>
            <a:endParaRPr lang="ar-SA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j-cs"/>
            </a:endParaRPr>
          </a:p>
        </p:txBody>
      </p:sp>
      <p:sp>
        <p:nvSpPr>
          <p:cNvPr id="10" name="مستطيل 9">
            <a:extLst>
              <a:ext uri="{FF2B5EF4-FFF2-40B4-BE49-F238E27FC236}">
                <a16:creationId xmlns:a16="http://schemas.microsoft.com/office/drawing/2014/main" id="{006BA33B-7277-A79B-8914-E223DE84A50C}"/>
              </a:ext>
            </a:extLst>
          </p:cNvPr>
          <p:cNvSpPr/>
          <p:nvPr/>
        </p:nvSpPr>
        <p:spPr>
          <a:xfrm>
            <a:off x="6860013" y="1989013"/>
            <a:ext cx="426317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Execution (The Robotic Hand)</a:t>
            </a:r>
          </a:p>
        </p:txBody>
      </p:sp>
      <p:sp>
        <p:nvSpPr>
          <p:cNvPr id="14" name="مستطيل 13">
            <a:extLst>
              <a:ext uri="{FF2B5EF4-FFF2-40B4-BE49-F238E27FC236}">
                <a16:creationId xmlns:a16="http://schemas.microsoft.com/office/drawing/2014/main" id="{25149862-D247-EA5C-8F8E-2A6AC1702151}"/>
              </a:ext>
            </a:extLst>
          </p:cNvPr>
          <p:cNvSpPr/>
          <p:nvPr/>
        </p:nvSpPr>
        <p:spPr>
          <a:xfrm>
            <a:off x="6860013" y="2773251"/>
            <a:ext cx="4559027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endParaRPr lang="en-US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j-cs"/>
            </a:endParaRPr>
          </a:p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The Arduino Uno interprets the received angles.</a:t>
            </a:r>
          </a:p>
          <a:p>
            <a:pPr algn="l"/>
            <a:endParaRPr 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j-cs"/>
            </a:endParaRPr>
          </a:p>
          <a:p>
            <a:pPr algn="l"/>
            <a:r>
              <a:rPr lang="en-US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+mj-cs"/>
              </a:rPr>
              <a:t>PWM (Pulse Width Modulation) signals are sent to the High-Torque Servos to move the fingers accordingly.</a:t>
            </a:r>
            <a:endParaRPr lang="ar-SA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j-cs"/>
            </a:endParaRPr>
          </a:p>
        </p:txBody>
      </p:sp>
      <p:sp>
        <p:nvSpPr>
          <p:cNvPr id="15" name="مستطيل 14">
            <a:extLst>
              <a:ext uri="{FF2B5EF4-FFF2-40B4-BE49-F238E27FC236}">
                <a16:creationId xmlns:a16="http://schemas.microsoft.com/office/drawing/2014/main" id="{2092B27B-BC98-2846-520B-534730431465}"/>
              </a:ext>
            </a:extLst>
          </p:cNvPr>
          <p:cNvSpPr/>
          <p:nvPr/>
        </p:nvSpPr>
        <p:spPr>
          <a:xfrm>
            <a:off x="6435945" y="1931309"/>
            <a:ext cx="497252" cy="553998"/>
          </a:xfrm>
          <a:prstGeom prst="rect">
            <a:avLst/>
          </a:prstGeom>
          <a:noFill/>
        </p:spPr>
        <p:txBody>
          <a:bodyPr wrap="none" lIns="91440" tIns="45720" rIns="91440" bIns="45720" anchor="t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3000" b="1">
                <a:ln/>
                <a:solidFill>
                  <a:schemeClr val="accent3"/>
                </a:solidFill>
                <a:cs typeface="+mj-cs"/>
              </a:rPr>
              <a:t>4-</a:t>
            </a:r>
            <a:endParaRPr lang="ar-SA" sz="3000" b="1" cap="none" spc="0" dirty="0">
              <a:ln/>
              <a:solidFill>
                <a:schemeClr val="accent3"/>
              </a:solidFill>
              <a:effectLst/>
              <a:cs typeface="+mj-cs"/>
            </a:endParaRPr>
          </a:p>
        </p:txBody>
      </p:sp>
      <p:sp>
        <p:nvSpPr>
          <p:cNvPr id="13" name="مستطيل 12">
            <a:extLst>
              <a:ext uri="{FF2B5EF4-FFF2-40B4-BE49-F238E27FC236}">
                <a16:creationId xmlns:a16="http://schemas.microsoft.com/office/drawing/2014/main" id="{04856C14-2AFA-980F-FFF2-AFE65E25B7B4}"/>
              </a:ext>
            </a:extLst>
          </p:cNvPr>
          <p:cNvSpPr/>
          <p:nvPr/>
        </p:nvSpPr>
        <p:spPr>
          <a:xfrm>
            <a:off x="1126999" y="4911593"/>
            <a:ext cx="1029204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l"/>
            <a:endParaRPr lang="en-US" sz="2400" b="1" cap="none" spc="0" dirty="0">
              <a:solidFill>
                <a:srgbClr val="50BB82"/>
              </a:solidFill>
              <a:effectLst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7384780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1890</TotalTime>
  <Words>823</Words>
  <Application>Microsoft Office PowerPoint</Application>
  <PresentationFormat>Widescreen</PresentationFormat>
  <Paragraphs>116</Paragraphs>
  <Slides>16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نسق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hmood najjar</dc:creator>
  <cp:lastModifiedBy>hmood najjar</cp:lastModifiedBy>
  <cp:revision>121</cp:revision>
  <dcterms:created xsi:type="dcterms:W3CDTF">2026-01-26T11:01:40Z</dcterms:created>
  <dcterms:modified xsi:type="dcterms:W3CDTF">2026-01-27T22:42:35Z</dcterms:modified>
</cp:coreProperties>
</file>