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67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63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3.xml" ContentType="application/vnd.openxmlformats-officedocument.presentationml.notesSlide+xml"/>
  <Override PartName="/ppt/notesSlides/notesSlide68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notesSlides/notesSlide39.xml" ContentType="application/vnd.openxmlformats-officedocument.presentationml.notesSlide+xml"/>
  <Override PartName="/ppt/notesSlides/notesSlide57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Default Extension="emf" ContentType="image/x-emf"/>
  <Override PartName="/ppt/notesSlides/notesSlide46.xml" ContentType="application/vnd.openxmlformats-officedocument.presentationml.notesSlide+xml"/>
  <Override PartName="/ppt/notesSlides/notesSlide64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62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notesSlides/notesSlide69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58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65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59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Layouts/slideLayout5.xml" ContentType="application/vnd.openxmlformats-officedocument.presentationml.slideLayout+xml"/>
  <Override PartName="/ppt/notesSlides/notesSlide19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66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Default Extension="jpeg" ContentType="image/jpeg"/>
  <Override PartName="/ppt/notesSlides/notesSlide37.xml" ContentType="application/vnd.openxmlformats-officedocument.presentationml.notesSlide+xml"/>
  <Override PartName="/ppt/notesSlides/notesSlide55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4" r:id="rId1"/>
  </p:sldMasterIdLst>
  <p:notesMasterIdLst>
    <p:notesMasterId r:id="rId72"/>
  </p:notesMasterIdLst>
  <p:sldIdLst>
    <p:sldId id="256" r:id="rId2"/>
    <p:sldId id="258" r:id="rId3"/>
    <p:sldId id="261" r:id="rId4"/>
    <p:sldId id="260" r:id="rId5"/>
    <p:sldId id="259" r:id="rId6"/>
    <p:sldId id="300" r:id="rId7"/>
    <p:sldId id="301" r:id="rId8"/>
    <p:sldId id="310" r:id="rId9"/>
    <p:sldId id="302" r:id="rId10"/>
    <p:sldId id="308" r:id="rId11"/>
    <p:sldId id="307" r:id="rId12"/>
    <p:sldId id="306" r:id="rId13"/>
    <p:sldId id="305" r:id="rId14"/>
    <p:sldId id="304" r:id="rId15"/>
    <p:sldId id="309" r:id="rId16"/>
    <p:sldId id="303" r:id="rId17"/>
    <p:sldId id="355" r:id="rId18"/>
    <p:sldId id="311" r:id="rId19"/>
    <p:sldId id="313" r:id="rId20"/>
    <p:sldId id="314" r:id="rId21"/>
    <p:sldId id="321" r:id="rId22"/>
    <p:sldId id="320" r:id="rId23"/>
    <p:sldId id="319" r:id="rId24"/>
    <p:sldId id="318" r:id="rId25"/>
    <p:sldId id="317" r:id="rId26"/>
    <p:sldId id="316" r:id="rId27"/>
    <p:sldId id="328" r:id="rId28"/>
    <p:sldId id="327" r:id="rId29"/>
    <p:sldId id="326" r:id="rId30"/>
    <p:sldId id="322" r:id="rId31"/>
    <p:sldId id="329" r:id="rId32"/>
    <p:sldId id="325" r:id="rId33"/>
    <p:sldId id="324" r:id="rId34"/>
    <p:sldId id="323" r:id="rId35"/>
    <p:sldId id="315" r:id="rId36"/>
    <p:sldId id="331" r:id="rId37"/>
    <p:sldId id="335" r:id="rId38"/>
    <p:sldId id="334" r:id="rId39"/>
    <p:sldId id="332" r:id="rId40"/>
    <p:sldId id="333" r:id="rId41"/>
    <p:sldId id="330" r:id="rId42"/>
    <p:sldId id="338" r:id="rId43"/>
    <p:sldId id="337" r:id="rId44"/>
    <p:sldId id="336" r:id="rId45"/>
    <p:sldId id="342" r:id="rId46"/>
    <p:sldId id="339" r:id="rId47"/>
    <p:sldId id="340" r:id="rId48"/>
    <p:sldId id="341" r:id="rId49"/>
    <p:sldId id="343" r:id="rId50"/>
    <p:sldId id="346" r:id="rId51"/>
    <p:sldId id="356" r:id="rId52"/>
    <p:sldId id="357" r:id="rId53"/>
    <p:sldId id="358" r:id="rId54"/>
    <p:sldId id="359" r:id="rId55"/>
    <p:sldId id="360" r:id="rId56"/>
    <p:sldId id="361" r:id="rId57"/>
    <p:sldId id="362" r:id="rId58"/>
    <p:sldId id="363" r:id="rId59"/>
    <p:sldId id="365" r:id="rId60"/>
    <p:sldId id="364" r:id="rId61"/>
    <p:sldId id="366" r:id="rId62"/>
    <p:sldId id="371" r:id="rId63"/>
    <p:sldId id="370" r:id="rId64"/>
    <p:sldId id="369" r:id="rId65"/>
    <p:sldId id="368" r:id="rId66"/>
    <p:sldId id="367" r:id="rId67"/>
    <p:sldId id="372" r:id="rId68"/>
    <p:sldId id="374" r:id="rId69"/>
    <p:sldId id="375" r:id="rId70"/>
    <p:sldId id="279" r:id="rId71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>
        <p15:guide id="1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212BFF09-2E2A-4699-A3F3-8D5FDCB9A2AE}">
  <a:tblStyle styleId="{212BFF09-2E2A-4699-A3F3-8D5FDCB9A2A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نمط ذو سمات 1 - تميي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946" y="-235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g75fe98c795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" name="Google Shape;198;g75fe98c795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g6d590075e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9" name="Google Shape;239;g6d590075e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75fe98c795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75fe98c795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75fe98c795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g75fe98c795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75fe98c795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75fe98c795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75fe98c795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75fe98c795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75fe98c795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75fe98c795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ar-SA" dirty="0"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g6d590075ef_0_260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6" name="Google Shape;636;g6d590075ef_0_260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5405576" y="1263788"/>
            <a:ext cx="3417600" cy="205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5405575" y="3087113"/>
            <a:ext cx="27369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>
                <a:solidFill>
                  <a:schemeClr val="accen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1415500" y="125"/>
            <a:ext cx="3341100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255000" y="358163"/>
            <a:ext cx="4201800" cy="4427400"/>
          </a:xfrm>
          <a:prstGeom prst="rect">
            <a:avLst/>
          </a:prstGeom>
          <a:noFill/>
          <a:ln w="19050" cap="flat" cmpd="sng">
            <a:solidFill>
              <a:srgbClr val="43434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/>
          <p:nvPr/>
        </p:nvSpPr>
        <p:spPr>
          <a:xfrm>
            <a:off x="0" y="4625"/>
            <a:ext cx="4106700" cy="2850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title"/>
          </p:nvPr>
        </p:nvSpPr>
        <p:spPr>
          <a:xfrm>
            <a:off x="704875" y="1458475"/>
            <a:ext cx="3930300" cy="17583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subTitle" idx="1"/>
          </p:nvPr>
        </p:nvSpPr>
        <p:spPr>
          <a:xfrm>
            <a:off x="704875" y="3039300"/>
            <a:ext cx="3099000" cy="71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704875" y="950575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>
            <a:off x="-18300" y="-40625"/>
            <a:ext cx="768900" cy="397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body" idx="1"/>
          </p:nvPr>
        </p:nvSpPr>
        <p:spPr>
          <a:xfrm>
            <a:off x="5385250" y="1015950"/>
            <a:ext cx="2965500" cy="341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 rot="-5400000">
            <a:off x="-639250" y="1601225"/>
            <a:ext cx="2788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ITLE_ONLY_1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4"/>
          <p:cNvSpPr/>
          <p:nvPr/>
        </p:nvSpPr>
        <p:spPr>
          <a:xfrm>
            <a:off x="757125" y="695925"/>
            <a:ext cx="8386800" cy="4447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14"/>
          <p:cNvSpPr/>
          <p:nvPr/>
        </p:nvSpPr>
        <p:spPr>
          <a:xfrm>
            <a:off x="378575" y="-85900"/>
            <a:ext cx="781800" cy="46992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14"/>
          <p:cNvSpPr txBox="1">
            <a:spLocks noGrp="1"/>
          </p:cNvSpPr>
          <p:nvPr>
            <p:ph type="title"/>
          </p:nvPr>
        </p:nvSpPr>
        <p:spPr>
          <a:xfrm rot="-5400000">
            <a:off x="-228850" y="1190800"/>
            <a:ext cx="19680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4"/>
          <p:cNvSpPr txBox="1">
            <a:spLocks noGrp="1"/>
          </p:cNvSpPr>
          <p:nvPr>
            <p:ph type="title" idx="2"/>
          </p:nvPr>
        </p:nvSpPr>
        <p:spPr>
          <a:xfrm>
            <a:off x="1392099" y="2183375"/>
            <a:ext cx="1693500" cy="98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8" name="Google Shape;68;p14"/>
          <p:cNvSpPr txBox="1">
            <a:spLocks noGrp="1"/>
          </p:cNvSpPr>
          <p:nvPr>
            <p:ph type="subTitle" idx="1"/>
          </p:nvPr>
        </p:nvSpPr>
        <p:spPr>
          <a:xfrm>
            <a:off x="1461556" y="3190275"/>
            <a:ext cx="15546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9" name="Google Shape;69;p14"/>
          <p:cNvSpPr txBox="1">
            <a:spLocks noGrp="1"/>
          </p:cNvSpPr>
          <p:nvPr>
            <p:ph type="title" idx="3"/>
          </p:nvPr>
        </p:nvSpPr>
        <p:spPr>
          <a:xfrm>
            <a:off x="3159175" y="2183375"/>
            <a:ext cx="1693500" cy="98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70" name="Google Shape;70;p14"/>
          <p:cNvSpPr txBox="1">
            <a:spLocks noGrp="1"/>
          </p:cNvSpPr>
          <p:nvPr>
            <p:ph type="subTitle" idx="4"/>
          </p:nvPr>
        </p:nvSpPr>
        <p:spPr>
          <a:xfrm>
            <a:off x="3228627" y="3190275"/>
            <a:ext cx="15546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71" name="Google Shape;71;p14"/>
          <p:cNvSpPr txBox="1">
            <a:spLocks noGrp="1"/>
          </p:cNvSpPr>
          <p:nvPr>
            <p:ph type="title" idx="5"/>
          </p:nvPr>
        </p:nvSpPr>
        <p:spPr>
          <a:xfrm>
            <a:off x="4926250" y="2183375"/>
            <a:ext cx="1693500" cy="98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72" name="Google Shape;72;p14"/>
          <p:cNvSpPr txBox="1">
            <a:spLocks noGrp="1"/>
          </p:cNvSpPr>
          <p:nvPr>
            <p:ph type="subTitle" idx="6"/>
          </p:nvPr>
        </p:nvSpPr>
        <p:spPr>
          <a:xfrm>
            <a:off x="4995698" y="3190275"/>
            <a:ext cx="15546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73" name="Google Shape;73;p14"/>
          <p:cNvSpPr txBox="1">
            <a:spLocks noGrp="1"/>
          </p:cNvSpPr>
          <p:nvPr>
            <p:ph type="title" idx="7"/>
          </p:nvPr>
        </p:nvSpPr>
        <p:spPr>
          <a:xfrm>
            <a:off x="6693325" y="2183375"/>
            <a:ext cx="1693500" cy="98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74" name="Google Shape;74;p14"/>
          <p:cNvSpPr txBox="1">
            <a:spLocks noGrp="1"/>
          </p:cNvSpPr>
          <p:nvPr>
            <p:ph type="subTitle" idx="8"/>
          </p:nvPr>
        </p:nvSpPr>
        <p:spPr>
          <a:xfrm>
            <a:off x="6762768" y="3190275"/>
            <a:ext cx="1554600" cy="98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75" name="Google Shape;75;p14"/>
          <p:cNvSpPr txBox="1">
            <a:spLocks noGrp="1"/>
          </p:cNvSpPr>
          <p:nvPr>
            <p:ph type="title" idx="9" hasCustomPrompt="1"/>
          </p:nvPr>
        </p:nvSpPr>
        <p:spPr>
          <a:xfrm>
            <a:off x="4995700" y="1724650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6" name="Google Shape;76;p14"/>
          <p:cNvSpPr txBox="1">
            <a:spLocks noGrp="1"/>
          </p:cNvSpPr>
          <p:nvPr>
            <p:ph type="title" idx="13" hasCustomPrompt="1"/>
          </p:nvPr>
        </p:nvSpPr>
        <p:spPr>
          <a:xfrm>
            <a:off x="1461550" y="1724650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7" name="Google Shape;77;p14"/>
          <p:cNvSpPr txBox="1">
            <a:spLocks noGrp="1"/>
          </p:cNvSpPr>
          <p:nvPr>
            <p:ph type="title" idx="14" hasCustomPrompt="1"/>
          </p:nvPr>
        </p:nvSpPr>
        <p:spPr>
          <a:xfrm>
            <a:off x="3228625" y="1724650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4"/>
          <p:cNvSpPr txBox="1">
            <a:spLocks noGrp="1"/>
          </p:cNvSpPr>
          <p:nvPr>
            <p:ph type="title" idx="15" hasCustomPrompt="1"/>
          </p:nvPr>
        </p:nvSpPr>
        <p:spPr>
          <a:xfrm>
            <a:off x="6762775" y="1724650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Four Columns">
  <p:cSld name="TITLE_ONLY_2">
    <p:bg>
      <p:bgPr>
        <a:solidFill>
          <a:schemeClr val="accent1"/>
        </a:solidFill>
        <a:effectLst/>
      </p:bgPr>
    </p:bg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5"/>
          <p:cNvSpPr/>
          <p:nvPr/>
        </p:nvSpPr>
        <p:spPr>
          <a:xfrm>
            <a:off x="-18300" y="-40625"/>
            <a:ext cx="768900" cy="3972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5"/>
          <p:cNvSpPr txBox="1">
            <a:spLocks noGrp="1"/>
          </p:cNvSpPr>
          <p:nvPr>
            <p:ph type="title"/>
          </p:nvPr>
        </p:nvSpPr>
        <p:spPr>
          <a:xfrm rot="-5400000">
            <a:off x="-639250" y="1601225"/>
            <a:ext cx="2788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5"/>
          <p:cNvSpPr txBox="1">
            <a:spLocks noGrp="1"/>
          </p:cNvSpPr>
          <p:nvPr>
            <p:ph type="subTitle" idx="1"/>
          </p:nvPr>
        </p:nvSpPr>
        <p:spPr>
          <a:xfrm>
            <a:off x="1806800" y="3641600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3" name="Google Shape;83;p15"/>
          <p:cNvSpPr txBox="1">
            <a:spLocks noGrp="1"/>
          </p:cNvSpPr>
          <p:nvPr>
            <p:ph type="title" idx="2" hasCustomPrompt="1"/>
          </p:nvPr>
        </p:nvSpPr>
        <p:spPr>
          <a:xfrm>
            <a:off x="1806800" y="3135675"/>
            <a:ext cx="1554600" cy="5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84" name="Google Shape;84;p15"/>
          <p:cNvSpPr txBox="1">
            <a:spLocks noGrp="1"/>
          </p:cNvSpPr>
          <p:nvPr>
            <p:ph type="subTitle" idx="3"/>
          </p:nvPr>
        </p:nvSpPr>
        <p:spPr>
          <a:xfrm>
            <a:off x="3502075" y="2346200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5" name="Google Shape;85;p15"/>
          <p:cNvSpPr txBox="1">
            <a:spLocks noGrp="1"/>
          </p:cNvSpPr>
          <p:nvPr>
            <p:ph type="title" idx="4" hasCustomPrompt="1"/>
          </p:nvPr>
        </p:nvSpPr>
        <p:spPr>
          <a:xfrm>
            <a:off x="3502075" y="1840300"/>
            <a:ext cx="1554600" cy="5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86" name="Google Shape;86;p15"/>
          <p:cNvSpPr txBox="1">
            <a:spLocks noGrp="1"/>
          </p:cNvSpPr>
          <p:nvPr>
            <p:ph type="subTitle" idx="5"/>
          </p:nvPr>
        </p:nvSpPr>
        <p:spPr>
          <a:xfrm>
            <a:off x="5197350" y="3641600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7" name="Google Shape;87;p15"/>
          <p:cNvSpPr txBox="1">
            <a:spLocks noGrp="1"/>
          </p:cNvSpPr>
          <p:nvPr>
            <p:ph type="title" idx="6" hasCustomPrompt="1"/>
          </p:nvPr>
        </p:nvSpPr>
        <p:spPr>
          <a:xfrm>
            <a:off x="5197350" y="3135675"/>
            <a:ext cx="1554600" cy="5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88" name="Google Shape;88;p15"/>
          <p:cNvSpPr txBox="1">
            <a:spLocks noGrp="1"/>
          </p:cNvSpPr>
          <p:nvPr>
            <p:ph type="subTitle" idx="7"/>
          </p:nvPr>
        </p:nvSpPr>
        <p:spPr>
          <a:xfrm>
            <a:off x="6892625" y="2346200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9" name="Google Shape;89;p15"/>
          <p:cNvSpPr txBox="1">
            <a:spLocks noGrp="1"/>
          </p:cNvSpPr>
          <p:nvPr>
            <p:ph type="title" idx="8" hasCustomPrompt="1"/>
          </p:nvPr>
        </p:nvSpPr>
        <p:spPr>
          <a:xfrm>
            <a:off x="6892625" y="1840275"/>
            <a:ext cx="1554600" cy="5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ext">
  <p:cSld name="SECTION_TITLE_AND_DESCRIPTION_1"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4"/>
          <p:cNvSpPr/>
          <p:nvPr/>
        </p:nvSpPr>
        <p:spPr>
          <a:xfrm>
            <a:off x="-18300" y="-40625"/>
            <a:ext cx="768900" cy="397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24"/>
          <p:cNvSpPr/>
          <p:nvPr/>
        </p:nvSpPr>
        <p:spPr>
          <a:xfrm>
            <a:off x="378575" y="-85900"/>
            <a:ext cx="781800" cy="46992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24"/>
          <p:cNvSpPr txBox="1">
            <a:spLocks noGrp="1"/>
          </p:cNvSpPr>
          <p:nvPr>
            <p:ph type="subTitle" idx="1"/>
          </p:nvPr>
        </p:nvSpPr>
        <p:spPr>
          <a:xfrm>
            <a:off x="5781200" y="1706778"/>
            <a:ext cx="2938800" cy="43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assion One"/>
              <a:buNone/>
              <a:defRPr sz="2100">
                <a:latin typeface="Passion One"/>
                <a:ea typeface="Passion One"/>
                <a:cs typeface="Passion One"/>
                <a:sym typeface="Passion On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assion One"/>
              <a:buNone/>
              <a:defRPr sz="2100">
                <a:latin typeface="Passion One"/>
                <a:ea typeface="Passion One"/>
                <a:cs typeface="Passion One"/>
                <a:sym typeface="Passion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assion One"/>
              <a:buNone/>
              <a:defRPr sz="2100">
                <a:latin typeface="Passion One"/>
                <a:ea typeface="Passion One"/>
                <a:cs typeface="Passion One"/>
                <a:sym typeface="Passion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assion One"/>
              <a:buNone/>
              <a:defRPr sz="2100">
                <a:latin typeface="Passion One"/>
                <a:ea typeface="Passion One"/>
                <a:cs typeface="Passion One"/>
                <a:sym typeface="Passion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assion One"/>
              <a:buNone/>
              <a:defRPr sz="2100">
                <a:latin typeface="Passion One"/>
                <a:ea typeface="Passion One"/>
                <a:cs typeface="Passion One"/>
                <a:sym typeface="Passion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assion One"/>
              <a:buNone/>
              <a:defRPr sz="2100">
                <a:latin typeface="Passion One"/>
                <a:ea typeface="Passion One"/>
                <a:cs typeface="Passion One"/>
                <a:sym typeface="Passion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assion One"/>
              <a:buNone/>
              <a:defRPr sz="2100">
                <a:latin typeface="Passion One"/>
                <a:ea typeface="Passion One"/>
                <a:cs typeface="Passion One"/>
                <a:sym typeface="Passion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assion One"/>
              <a:buNone/>
              <a:defRPr sz="2100">
                <a:latin typeface="Passion One"/>
                <a:ea typeface="Passion One"/>
                <a:cs typeface="Passion One"/>
                <a:sym typeface="Passion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assion One"/>
              <a:buNone/>
              <a:defRPr sz="2100">
                <a:latin typeface="Passion One"/>
                <a:ea typeface="Passion One"/>
                <a:cs typeface="Passion One"/>
                <a:sym typeface="Passion One"/>
              </a:defRPr>
            </a:lvl9pPr>
          </a:lstStyle>
          <a:p>
            <a:endParaRPr/>
          </a:p>
        </p:txBody>
      </p:sp>
      <p:sp>
        <p:nvSpPr>
          <p:cNvPr id="165" name="Google Shape;165;p24"/>
          <p:cNvSpPr txBox="1">
            <a:spLocks noGrp="1"/>
          </p:cNvSpPr>
          <p:nvPr>
            <p:ph type="body" idx="2"/>
          </p:nvPr>
        </p:nvSpPr>
        <p:spPr>
          <a:xfrm>
            <a:off x="5781200" y="2200253"/>
            <a:ext cx="2330400" cy="126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66" name="Google Shape;166;p24"/>
          <p:cNvSpPr txBox="1">
            <a:spLocks noGrp="1"/>
          </p:cNvSpPr>
          <p:nvPr>
            <p:ph type="title"/>
          </p:nvPr>
        </p:nvSpPr>
        <p:spPr>
          <a:xfrm rot="-5400000">
            <a:off x="-1200550" y="2162650"/>
            <a:ext cx="39114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 + Credits">
  <p:cSld name="SECTION_HEADER_1"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5"/>
          <p:cNvSpPr/>
          <p:nvPr/>
        </p:nvSpPr>
        <p:spPr>
          <a:xfrm>
            <a:off x="0" y="-75325"/>
            <a:ext cx="4106700" cy="1318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5"/>
          <p:cNvSpPr txBox="1">
            <a:spLocks noGrp="1"/>
          </p:cNvSpPr>
          <p:nvPr>
            <p:ph type="title"/>
          </p:nvPr>
        </p:nvSpPr>
        <p:spPr>
          <a:xfrm>
            <a:off x="704875" y="604350"/>
            <a:ext cx="3930300" cy="1164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70" name="Google Shape;170;p25"/>
          <p:cNvSpPr txBox="1">
            <a:spLocks noGrp="1"/>
          </p:cNvSpPr>
          <p:nvPr>
            <p:ph type="subTitle" idx="1"/>
          </p:nvPr>
        </p:nvSpPr>
        <p:spPr>
          <a:xfrm>
            <a:off x="704875" y="1768950"/>
            <a:ext cx="4335900" cy="1318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71" name="Google Shape;171;p25"/>
          <p:cNvSpPr txBox="1"/>
          <p:nvPr/>
        </p:nvSpPr>
        <p:spPr>
          <a:xfrm>
            <a:off x="704875" y="3488125"/>
            <a:ext cx="3534300" cy="68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434343"/>
                </a:solidFill>
                <a:latin typeface="DM Sans"/>
                <a:ea typeface="DM Sans"/>
                <a:cs typeface="DM Sans"/>
                <a:sym typeface="DM Sans"/>
              </a:rPr>
              <a:t>CREDITS: This presentation template was created by </a:t>
            </a:r>
            <a:r>
              <a:rPr lang="en" sz="1200">
                <a:solidFill>
                  <a:srgbClr val="434343"/>
                </a:solidFill>
                <a:uFill>
                  <a:noFill/>
                </a:uFill>
                <a:latin typeface="DM Sans"/>
                <a:ea typeface="DM Sans"/>
                <a:cs typeface="DM Sans"/>
                <a:sym typeface="DM Sans"/>
                <a:hlinkClick r:id="rId2">
                  <a:extLst>
                    <a:ext uri="{A12FA001-AC4F-418D-AE19-62706E023703}">
                      <ahyp:hlinkClr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rgbClr val="434343"/>
                </a:solidFill>
                <a:latin typeface="DM Sans"/>
                <a:ea typeface="DM Sans"/>
                <a:cs typeface="DM Sans"/>
                <a:sym typeface="DM Sans"/>
              </a:rPr>
              <a:t>, including icons by </a:t>
            </a:r>
            <a:r>
              <a:rPr lang="en" sz="1200">
                <a:solidFill>
                  <a:srgbClr val="434343"/>
                </a:solidFill>
                <a:uFill>
                  <a:noFill/>
                </a:uFill>
                <a:latin typeface="DM Sans"/>
                <a:ea typeface="DM Sans"/>
                <a:cs typeface="DM Sans"/>
                <a:sym typeface="DM Sans"/>
                <a:hlinkClick r:id="rId3">
                  <a:extLst>
                    <a:ext uri="{A12FA001-AC4F-418D-AE19-62706E023703}">
                      <ahyp:hlinkClr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rgbClr val="434343"/>
                </a:solidFill>
                <a:latin typeface="DM Sans"/>
                <a:ea typeface="DM Sans"/>
                <a:cs typeface="DM Sans"/>
                <a:sym typeface="DM Sans"/>
              </a:rPr>
              <a:t>, and infographics &amp; images by </a:t>
            </a:r>
            <a:r>
              <a:rPr lang="en" sz="1200">
                <a:solidFill>
                  <a:srgbClr val="434343"/>
                </a:solidFill>
                <a:uFill>
                  <a:noFill/>
                </a:uFill>
                <a:latin typeface="DM Sans"/>
                <a:ea typeface="DM Sans"/>
                <a:cs typeface="DM Sans"/>
                <a:sym typeface="DM Sans"/>
                <a:hlinkClick r:id="rId4">
                  <a:extLst>
                    <a:ext uri="{A12FA001-AC4F-418D-AE19-62706E023703}">
                      <ahyp:hlinkClr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val="tx"/>
                    </a:ext>
                  </a:extLst>
                </a:hlinkClick>
              </a:rPr>
              <a:t>Freepik</a:t>
            </a:r>
            <a:r>
              <a:rPr lang="en" sz="1200">
                <a:solidFill>
                  <a:srgbClr val="434343"/>
                </a:solidFill>
                <a:latin typeface="DM Sans"/>
                <a:ea typeface="DM Sans"/>
                <a:cs typeface="DM Sans"/>
                <a:sym typeface="DM Sans"/>
              </a:rPr>
              <a:t>. </a:t>
            </a:r>
            <a:endParaRPr sz="1200">
              <a:solidFill>
                <a:srgbClr val="434343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None/>
            </a:pPr>
            <a:endParaRPr sz="1200">
              <a:solidFill>
                <a:srgbClr val="434343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434343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72" name="Google Shape;172;p25"/>
          <p:cNvSpPr/>
          <p:nvPr/>
        </p:nvSpPr>
        <p:spPr>
          <a:xfrm>
            <a:off x="5682575" y="671400"/>
            <a:ext cx="3072600" cy="38007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assion One"/>
              <a:buNone/>
              <a:defRPr sz="2800">
                <a:solidFill>
                  <a:schemeClr val="dk2"/>
                </a:solidFill>
                <a:latin typeface="Passion One"/>
                <a:ea typeface="Passion One"/>
                <a:cs typeface="Passion One"/>
                <a:sym typeface="Passion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ermanent Marker"/>
              <a:buNone/>
              <a:defRPr sz="2800">
                <a:solidFill>
                  <a:schemeClr val="dk2"/>
                </a:solidFill>
                <a:latin typeface="Permanent Marker"/>
                <a:ea typeface="Permanent Marker"/>
                <a:cs typeface="Permanent Marker"/>
                <a:sym typeface="Permanent Mark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ermanent Marker"/>
              <a:buNone/>
              <a:defRPr sz="2800">
                <a:solidFill>
                  <a:schemeClr val="dk2"/>
                </a:solidFill>
                <a:latin typeface="Permanent Marker"/>
                <a:ea typeface="Permanent Marker"/>
                <a:cs typeface="Permanent Marker"/>
                <a:sym typeface="Permanent Mark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ermanent Marker"/>
              <a:buNone/>
              <a:defRPr sz="2800">
                <a:solidFill>
                  <a:schemeClr val="dk2"/>
                </a:solidFill>
                <a:latin typeface="Permanent Marker"/>
                <a:ea typeface="Permanent Marker"/>
                <a:cs typeface="Permanent Marker"/>
                <a:sym typeface="Permanent Mark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ermanent Marker"/>
              <a:buNone/>
              <a:defRPr sz="2800">
                <a:solidFill>
                  <a:schemeClr val="dk2"/>
                </a:solidFill>
                <a:latin typeface="Permanent Marker"/>
                <a:ea typeface="Permanent Marker"/>
                <a:cs typeface="Permanent Marker"/>
                <a:sym typeface="Permanent Mark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ermanent Marker"/>
              <a:buNone/>
              <a:defRPr sz="2800">
                <a:solidFill>
                  <a:schemeClr val="dk2"/>
                </a:solidFill>
                <a:latin typeface="Permanent Marker"/>
                <a:ea typeface="Permanent Marker"/>
                <a:cs typeface="Permanent Marker"/>
                <a:sym typeface="Permanent Mark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ermanent Marker"/>
              <a:buNone/>
              <a:defRPr sz="2800">
                <a:solidFill>
                  <a:schemeClr val="dk2"/>
                </a:solidFill>
                <a:latin typeface="Permanent Marker"/>
                <a:ea typeface="Permanent Marker"/>
                <a:cs typeface="Permanent Marker"/>
                <a:sym typeface="Permanent Mark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ermanent Marker"/>
              <a:buNone/>
              <a:defRPr sz="2800">
                <a:solidFill>
                  <a:schemeClr val="dk2"/>
                </a:solidFill>
                <a:latin typeface="Permanent Marker"/>
                <a:ea typeface="Permanent Marker"/>
                <a:cs typeface="Permanent Marker"/>
                <a:sym typeface="Permanent Mark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ermanent Marker"/>
              <a:buNone/>
              <a:defRPr sz="2800">
                <a:solidFill>
                  <a:schemeClr val="dk2"/>
                </a:solidFill>
                <a:latin typeface="Permanent Marker"/>
                <a:ea typeface="Permanent Marker"/>
                <a:cs typeface="Permanent Marker"/>
                <a:sym typeface="Permanent Marker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ans"/>
              <a:buChar char="●"/>
              <a:defRPr sz="18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○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■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●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○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■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●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○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DM Sans"/>
              <a:buChar char="■"/>
              <a:defRPr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60" r:id="rId4"/>
    <p:sldLayoutId id="2147483661" r:id="rId5"/>
    <p:sldLayoutId id="2147483670" r:id="rId6"/>
    <p:sldLayoutId id="2147483671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jpe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1.png"/><Relationship Id="rId5" Type="http://schemas.openxmlformats.org/officeDocument/2006/relationships/image" Target="../media/image50.emf"/><Relationship Id="rId4" Type="http://schemas.openxmlformats.org/officeDocument/2006/relationships/image" Target="../media/image49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7" Type="http://schemas.openxmlformats.org/officeDocument/2006/relationships/image" Target="../media/image61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1.jpeg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7" Type="http://schemas.openxmlformats.org/officeDocument/2006/relationships/image" Target="../media/image69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4.png"/><Relationship Id="rId4" Type="http://schemas.openxmlformats.org/officeDocument/2006/relationships/image" Target="../media/image77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0.png"/><Relationship Id="rId4" Type="http://schemas.openxmlformats.org/officeDocument/2006/relationships/image" Target="../media/image81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0.png"/><Relationship Id="rId4" Type="http://schemas.openxmlformats.org/officeDocument/2006/relationships/image" Target="../media/image8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0.png"/><Relationship Id="rId4" Type="http://schemas.openxmlformats.org/officeDocument/2006/relationships/image" Target="../media/image83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0.png"/><Relationship Id="rId4" Type="http://schemas.openxmlformats.org/officeDocument/2006/relationships/image" Target="../media/image8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0.png"/><Relationship Id="rId4" Type="http://schemas.openxmlformats.org/officeDocument/2006/relationships/image" Target="../media/image8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0.png"/><Relationship Id="rId4" Type="http://schemas.openxmlformats.org/officeDocument/2006/relationships/image" Target="../media/image86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0.png"/><Relationship Id="rId4" Type="http://schemas.openxmlformats.org/officeDocument/2006/relationships/image" Target="../media/image87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0.png"/><Relationship Id="rId4" Type="http://schemas.openxmlformats.org/officeDocument/2006/relationships/image" Target="../media/image88.pn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9"/>
          <p:cNvSpPr txBox="1">
            <a:spLocks noGrp="1"/>
          </p:cNvSpPr>
          <p:nvPr>
            <p:ph type="ctrTitle"/>
          </p:nvPr>
        </p:nvSpPr>
        <p:spPr>
          <a:xfrm>
            <a:off x="4772891" y="1527024"/>
            <a:ext cx="4371109" cy="205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4800" b="1" dirty="0" smtClean="0">
                <a:solidFill>
                  <a:schemeClr val="tx1"/>
                </a:solidFill>
              </a:rPr>
              <a:t>تخطيط مجمع ترفيهي اقليمي شمال غرب محافظة جنين</a:t>
            </a:r>
            <a:endParaRPr sz="4800" b="1" dirty="0">
              <a:solidFill>
                <a:schemeClr val="tx1"/>
              </a:solidFill>
            </a:endParaRPr>
          </a:p>
        </p:txBody>
      </p:sp>
      <p:sp>
        <p:nvSpPr>
          <p:cNvPr id="187" name="Google Shape;187;p29"/>
          <p:cNvSpPr txBox="1">
            <a:spLocks noGrp="1"/>
          </p:cNvSpPr>
          <p:nvPr>
            <p:ph type="subTitle" idx="1"/>
          </p:nvPr>
        </p:nvSpPr>
        <p:spPr>
          <a:xfrm>
            <a:off x="4772892" y="4260845"/>
            <a:ext cx="4371108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1400" b="1" dirty="0" smtClean="0">
                <a:solidFill>
                  <a:schemeClr val="tx1"/>
                </a:solidFill>
              </a:rPr>
              <a:t>اعداد: قسم أيسر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 smtClean="0"/>
              <a:t> </a:t>
            </a:r>
            <a:r>
              <a:rPr lang="ar-SA" sz="1400" b="1" dirty="0" err="1" smtClean="0">
                <a:solidFill>
                  <a:schemeClr val="tx1"/>
                </a:solidFill>
              </a:rPr>
              <a:t>باشراف</a:t>
            </a:r>
            <a:r>
              <a:rPr lang="ar-SA" sz="1400" b="1" dirty="0" smtClean="0">
                <a:solidFill>
                  <a:schemeClr val="tx1"/>
                </a:solidFill>
              </a:rPr>
              <a:t>: د.علي عبد الحميد,م.ايمان صلاح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1400" b="1" dirty="0" smtClean="0">
                <a:solidFill>
                  <a:schemeClr val="tx1"/>
                </a:solidFill>
              </a:rPr>
              <a:t>3/7/2024</a:t>
            </a:r>
            <a:endParaRPr sz="1400" b="1" dirty="0">
              <a:solidFill>
                <a:schemeClr val="tx1"/>
              </a:solidFill>
            </a:endParaRPr>
          </a:p>
        </p:txBody>
      </p:sp>
      <p:sp>
        <p:nvSpPr>
          <p:cNvPr id="5" name="مربع نص 4"/>
          <p:cNvSpPr txBox="1"/>
          <p:nvPr/>
        </p:nvSpPr>
        <p:spPr>
          <a:xfrm>
            <a:off x="5481464" y="0"/>
            <a:ext cx="2808312" cy="738664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b="1" dirty="0" smtClean="0"/>
              <a:t>جامعة النجاح الوطنية </a:t>
            </a:r>
          </a:p>
          <a:p>
            <a:pPr algn="ctr"/>
            <a:r>
              <a:rPr lang="ar-SA" b="1" dirty="0" smtClean="0"/>
              <a:t>كلية الهندسة وتكنولوجيا المعلومات </a:t>
            </a:r>
          </a:p>
          <a:p>
            <a:pPr algn="ctr"/>
            <a:r>
              <a:rPr lang="ar-SA" b="1" dirty="0" smtClean="0"/>
              <a:t>هندسة التخطيط العمراني</a:t>
            </a:r>
            <a:endParaRPr lang="ar-SA" b="1" dirty="0"/>
          </a:p>
        </p:txBody>
      </p:sp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3"/>
          <a:srcRect l="21121" t="17909" r="27303" b="27539"/>
          <a:stretch>
            <a:fillRect/>
          </a:stretch>
        </p:blipFill>
        <p:spPr bwMode="auto">
          <a:xfrm>
            <a:off x="4758775" y="0"/>
            <a:ext cx="903236" cy="1067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0" descr="صورة ذات صلة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46473" y="0"/>
            <a:ext cx="997527" cy="964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صورة 9" descr="كككز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326" y="365759"/>
            <a:ext cx="4221179" cy="2987041"/>
          </a:xfrm>
          <a:prstGeom prst="rect">
            <a:avLst/>
          </a:prstGeom>
        </p:spPr>
      </p:pic>
      <p:sp>
        <p:nvSpPr>
          <p:cNvPr id="11" name="مستطيل 10"/>
          <p:cNvSpPr/>
          <p:nvPr/>
        </p:nvSpPr>
        <p:spPr>
          <a:xfrm>
            <a:off x="236220" y="350520"/>
            <a:ext cx="4244340" cy="444246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14" name="صورة 13" descr="ضض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472" y="3352414"/>
            <a:ext cx="3111568" cy="1440716"/>
          </a:xfrm>
          <a:prstGeom prst="rect">
            <a:avLst/>
          </a:prstGeom>
        </p:spPr>
      </p:pic>
      <p:pic>
        <p:nvPicPr>
          <p:cNvPr id="15" name="صورة 14" descr="ضضضض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3991" y="3343274"/>
            <a:ext cx="2563709" cy="1442086"/>
          </a:xfrm>
          <a:prstGeom prst="rect">
            <a:avLst/>
          </a:prstGeom>
        </p:spPr>
      </p:pic>
      <p:sp>
        <p:nvSpPr>
          <p:cNvPr id="16" name="مربع نص 15"/>
          <p:cNvSpPr txBox="1"/>
          <p:nvPr/>
        </p:nvSpPr>
        <p:spPr>
          <a:xfrm>
            <a:off x="1257300" y="3299460"/>
            <a:ext cx="1341120" cy="261610"/>
          </a:xfrm>
          <a:prstGeom prst="rect">
            <a:avLst/>
          </a:prstGeom>
          <a:solidFill>
            <a:schemeClr val="accent1"/>
          </a:solidFill>
        </p:spPr>
        <p:txBody>
          <a:bodyPr wrap="square" rtlCol="1">
            <a:spAutoFit/>
          </a:bodyPr>
          <a:lstStyle/>
          <a:p>
            <a:r>
              <a:rPr lang="ar-SA" sz="1100" b="1" dirty="0" smtClean="0"/>
              <a:t>شمال غرب محافظة جنين</a:t>
            </a:r>
            <a:endParaRPr lang="ar-SA" sz="11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31"/>
          <p:cNvSpPr txBox="1">
            <a:spLocks noGrp="1"/>
          </p:cNvSpPr>
          <p:nvPr>
            <p:ph type="title"/>
          </p:nvPr>
        </p:nvSpPr>
        <p:spPr>
          <a:xfrm rot="-5400000">
            <a:off x="-951767" y="2010701"/>
            <a:ext cx="3330705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b="1" dirty="0" smtClean="0">
                <a:solidFill>
                  <a:schemeClr val="tx1"/>
                </a:solidFill>
              </a:rPr>
              <a:t>محتويات العرض التقديمي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202" name="Google Shape;202;p31"/>
          <p:cNvSpPr txBox="1">
            <a:spLocks noGrp="1"/>
          </p:cNvSpPr>
          <p:nvPr>
            <p:ph type="subTitle" idx="1"/>
          </p:nvPr>
        </p:nvSpPr>
        <p:spPr>
          <a:xfrm>
            <a:off x="5084517" y="2539112"/>
            <a:ext cx="1554600" cy="474251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ar-SA" sz="1600" b="1" dirty="0" smtClean="0">
                <a:solidFill>
                  <a:schemeClr val="tx1"/>
                </a:solidFill>
              </a:rPr>
              <a:t>التعريف بالمشروع</a:t>
            </a:r>
            <a:endParaRPr sz="1600" b="1" dirty="0">
              <a:solidFill>
                <a:schemeClr val="tx1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4" name="Google Shape;204;p31"/>
          <p:cNvSpPr txBox="1">
            <a:spLocks noGrp="1"/>
          </p:cNvSpPr>
          <p:nvPr>
            <p:ph type="subTitle" idx="4"/>
          </p:nvPr>
        </p:nvSpPr>
        <p:spPr>
          <a:xfrm>
            <a:off x="3262745" y="2532184"/>
            <a:ext cx="1662543" cy="467325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ar-SA" sz="1600" b="1" dirty="0" smtClean="0">
                <a:solidFill>
                  <a:schemeClr val="tx1"/>
                </a:solidFill>
              </a:rPr>
              <a:t>اختيار موقع المشروع</a:t>
            </a:r>
            <a:endParaRPr sz="1600" b="1" dirty="0">
              <a:solidFill>
                <a:schemeClr val="tx1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6" name="Google Shape;206;p31"/>
          <p:cNvSpPr txBox="1">
            <a:spLocks noGrp="1"/>
          </p:cNvSpPr>
          <p:nvPr>
            <p:ph type="subTitle" idx="6"/>
          </p:nvPr>
        </p:nvSpPr>
        <p:spPr>
          <a:xfrm>
            <a:off x="1503218" y="2539111"/>
            <a:ext cx="1627908" cy="432690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ar-SA" sz="1600" b="1" dirty="0" smtClean="0">
                <a:solidFill>
                  <a:schemeClr val="tx1"/>
                </a:solidFill>
              </a:rPr>
              <a:t>تحليل الموقع المقترح</a:t>
            </a:r>
            <a:endParaRPr sz="1600" b="1" dirty="0">
              <a:solidFill>
                <a:schemeClr val="tx1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8" name="Google Shape;208;p31"/>
          <p:cNvSpPr txBox="1">
            <a:spLocks noGrp="1"/>
          </p:cNvSpPr>
          <p:nvPr>
            <p:ph type="subTitle" idx="8"/>
          </p:nvPr>
        </p:nvSpPr>
        <p:spPr>
          <a:xfrm>
            <a:off x="6858000" y="4229364"/>
            <a:ext cx="1701822" cy="668216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ar-SA" sz="1600" b="1" dirty="0" smtClean="0">
                <a:solidFill>
                  <a:schemeClr val="tx1"/>
                </a:solidFill>
              </a:rPr>
              <a:t>فكرة ومخطط المشروع المشروع النهائي</a:t>
            </a:r>
            <a:endParaRPr sz="1600" b="1" dirty="0">
              <a:solidFill>
                <a:schemeClr val="tx1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9" name="Google Shape;209;p31"/>
          <p:cNvSpPr txBox="1">
            <a:spLocks noGrp="1"/>
          </p:cNvSpPr>
          <p:nvPr>
            <p:ph type="title" idx="9"/>
          </p:nvPr>
        </p:nvSpPr>
        <p:spPr>
          <a:xfrm>
            <a:off x="4995700" y="1724650"/>
            <a:ext cx="1554600" cy="812700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2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10" name="Google Shape;210;p31"/>
          <p:cNvSpPr txBox="1">
            <a:spLocks noGrp="1"/>
          </p:cNvSpPr>
          <p:nvPr>
            <p:ph type="title" idx="13"/>
          </p:nvPr>
        </p:nvSpPr>
        <p:spPr>
          <a:xfrm>
            <a:off x="1461550" y="1724650"/>
            <a:ext cx="1554600" cy="812700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4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11" name="Google Shape;211;p31"/>
          <p:cNvSpPr txBox="1">
            <a:spLocks noGrp="1"/>
          </p:cNvSpPr>
          <p:nvPr>
            <p:ph type="title" idx="14"/>
          </p:nvPr>
        </p:nvSpPr>
        <p:spPr>
          <a:xfrm>
            <a:off x="3228625" y="1724650"/>
            <a:ext cx="1554600" cy="812700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3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12" name="Google Shape;212;p31"/>
          <p:cNvSpPr txBox="1">
            <a:spLocks noGrp="1"/>
          </p:cNvSpPr>
          <p:nvPr>
            <p:ph type="title" idx="15"/>
          </p:nvPr>
        </p:nvSpPr>
        <p:spPr>
          <a:xfrm>
            <a:off x="6762775" y="1724650"/>
            <a:ext cx="1554600" cy="812700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1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4" name="Google Shape;212;p31"/>
          <p:cNvSpPr txBox="1">
            <a:spLocks noGrp="1"/>
          </p:cNvSpPr>
          <p:nvPr>
            <p:ph type="title" idx="15"/>
          </p:nvPr>
        </p:nvSpPr>
        <p:spPr>
          <a:xfrm>
            <a:off x="6804338" y="3421831"/>
            <a:ext cx="1554600" cy="812700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5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5" name="Google Shape;202;p31"/>
          <p:cNvSpPr txBox="1">
            <a:spLocks/>
          </p:cNvSpPr>
          <p:nvPr/>
        </p:nvSpPr>
        <p:spPr>
          <a:xfrm>
            <a:off x="6844044" y="2532185"/>
            <a:ext cx="1554600" cy="474251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  <a:tabLst/>
              <a:defRPr/>
            </a:pPr>
            <a:r>
              <a:rPr kumimoji="0" lang="ar-SA" sz="16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DM Sans"/>
                <a:ea typeface="DM Sans"/>
                <a:cs typeface="DM Sans"/>
                <a:sym typeface="DM Sans"/>
              </a:rPr>
              <a:t>منهجية العمل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tabLst/>
              <a:defRPr/>
            </a:pPr>
            <a:endParaRPr kumimoji="0" lang="ar-SA" sz="1400" b="0" i="0" u="none" strike="noStrike" kern="0" cap="none" spc="0" normalizeH="0" baseline="0" noProof="0" dirty="0">
              <a:ln>
                <a:noFill/>
              </a:ln>
              <a:solidFill>
                <a:schemeClr val="dk2"/>
              </a:solidFill>
              <a:effectLst/>
              <a:uLnTx/>
              <a:uFillTx/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34"/>
          <p:cNvSpPr/>
          <p:nvPr/>
        </p:nvSpPr>
        <p:spPr>
          <a:xfrm>
            <a:off x="-205750" y="226825"/>
            <a:ext cx="1342800" cy="40881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34"/>
          <p:cNvSpPr txBox="1">
            <a:spLocks noGrp="1"/>
          </p:cNvSpPr>
          <p:nvPr>
            <p:ph type="title"/>
          </p:nvPr>
        </p:nvSpPr>
        <p:spPr>
          <a:xfrm rot="-5400000">
            <a:off x="-715450" y="2183116"/>
            <a:ext cx="2788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b="1" dirty="0" smtClean="0">
                <a:solidFill>
                  <a:schemeClr val="tx1"/>
                </a:solidFill>
              </a:rPr>
              <a:t>منهجية العمل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243" name="Google Shape;243;p34"/>
          <p:cNvSpPr/>
          <p:nvPr/>
        </p:nvSpPr>
        <p:spPr>
          <a:xfrm flipH="1">
            <a:off x="2977477" y="2352987"/>
            <a:ext cx="322923" cy="475203"/>
          </a:xfrm>
          <a:custGeom>
            <a:avLst/>
            <a:gdLst/>
            <a:ahLst/>
            <a:cxnLst/>
            <a:rect l="l" t="t" r="r" b="b"/>
            <a:pathLst>
              <a:path w="133027" h="195758" extrusionOk="0">
                <a:moveTo>
                  <a:pt x="65846" y="26249"/>
                </a:moveTo>
                <a:cubicBezTo>
                  <a:pt x="87201" y="26249"/>
                  <a:pt x="104108" y="43156"/>
                  <a:pt x="104108" y="64511"/>
                </a:cubicBezTo>
                <a:cubicBezTo>
                  <a:pt x="104108" y="85422"/>
                  <a:pt x="87201" y="102328"/>
                  <a:pt x="65846" y="102328"/>
                </a:cubicBezTo>
                <a:cubicBezTo>
                  <a:pt x="44936" y="102328"/>
                  <a:pt x="28029" y="85422"/>
                  <a:pt x="28029" y="64511"/>
                </a:cubicBezTo>
                <a:cubicBezTo>
                  <a:pt x="28029" y="43156"/>
                  <a:pt x="44936" y="26249"/>
                  <a:pt x="65846" y="26249"/>
                </a:cubicBezTo>
                <a:close/>
                <a:moveTo>
                  <a:pt x="66291" y="0"/>
                </a:moveTo>
                <a:cubicBezTo>
                  <a:pt x="29809" y="0"/>
                  <a:pt x="0" y="29809"/>
                  <a:pt x="0" y="66291"/>
                </a:cubicBezTo>
                <a:cubicBezTo>
                  <a:pt x="0" y="84977"/>
                  <a:pt x="18241" y="118345"/>
                  <a:pt x="18241" y="118345"/>
                </a:cubicBezTo>
                <a:lnTo>
                  <a:pt x="64066" y="195758"/>
                </a:lnTo>
                <a:lnTo>
                  <a:pt x="111671" y="119234"/>
                </a:lnTo>
                <a:cubicBezTo>
                  <a:pt x="111671" y="119234"/>
                  <a:pt x="133027" y="87201"/>
                  <a:pt x="133027" y="66291"/>
                </a:cubicBezTo>
                <a:cubicBezTo>
                  <a:pt x="133027" y="29809"/>
                  <a:pt x="103218" y="0"/>
                  <a:pt x="66291" y="0"/>
                </a:cubicBezTo>
                <a:close/>
              </a:path>
            </a:pathLst>
          </a:cu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34"/>
          <p:cNvSpPr txBox="1">
            <a:spLocks noGrp="1"/>
          </p:cNvSpPr>
          <p:nvPr>
            <p:ph type="subTitle" idx="1"/>
          </p:nvPr>
        </p:nvSpPr>
        <p:spPr>
          <a:xfrm>
            <a:off x="2503468" y="3476341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صياغة فكرة المشروع ووضع تصور مبدأي له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45" name="Google Shape;245;p34"/>
          <p:cNvSpPr txBox="1">
            <a:spLocks noGrp="1"/>
          </p:cNvSpPr>
          <p:nvPr>
            <p:ph type="title" idx="2"/>
          </p:nvPr>
        </p:nvSpPr>
        <p:spPr>
          <a:xfrm>
            <a:off x="2502775" y="3022025"/>
            <a:ext cx="1554600" cy="5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b="1" dirty="0" smtClean="0">
                <a:solidFill>
                  <a:schemeClr val="tx1"/>
                </a:solidFill>
              </a:rPr>
              <a:t>4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246" name="Google Shape;246;p34"/>
          <p:cNvSpPr txBox="1">
            <a:spLocks noGrp="1"/>
          </p:cNvSpPr>
          <p:nvPr>
            <p:ph type="subTitle" idx="3"/>
          </p:nvPr>
        </p:nvSpPr>
        <p:spPr>
          <a:xfrm>
            <a:off x="4049546" y="2345984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ar-SA" dirty="0" smtClean="0">
                <a:solidFill>
                  <a:schemeClr val="tx1"/>
                </a:solidFill>
              </a:rPr>
              <a:t>تحليل ودراسة الموقع الذي تم اختياره باستخدام برنامج نظم المعلومات الجغرافية على عدة مستويات,والخروج بالمؤثرات الايجابية والسلبية</a:t>
            </a:r>
            <a:endParaRPr dirty="0">
              <a:solidFill>
                <a:schemeClr val="tx1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7" name="Google Shape;247;p34"/>
          <p:cNvSpPr txBox="1">
            <a:spLocks noGrp="1"/>
          </p:cNvSpPr>
          <p:nvPr>
            <p:ph type="title" idx="4"/>
          </p:nvPr>
        </p:nvSpPr>
        <p:spPr>
          <a:xfrm>
            <a:off x="3994129" y="1819302"/>
            <a:ext cx="1554600" cy="5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b="1" dirty="0" smtClean="0">
                <a:solidFill>
                  <a:schemeClr val="tx1"/>
                </a:solidFill>
              </a:rPr>
              <a:t>3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248" name="Google Shape;248;p34"/>
          <p:cNvSpPr txBox="1">
            <a:spLocks noGrp="1"/>
          </p:cNvSpPr>
          <p:nvPr>
            <p:ph type="subTitle" idx="5"/>
          </p:nvPr>
        </p:nvSpPr>
        <p:spPr>
          <a:xfrm>
            <a:off x="5834875" y="3558256"/>
            <a:ext cx="1785341" cy="8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ar-SA" dirty="0" smtClean="0">
                <a:solidFill>
                  <a:schemeClr val="tx1"/>
                </a:solidFill>
              </a:rPr>
              <a:t>اختيار افضل موقع </a:t>
            </a:r>
            <a:r>
              <a:rPr lang="ar-SA" dirty="0" err="1" smtClean="0">
                <a:solidFill>
                  <a:schemeClr val="tx1"/>
                </a:solidFill>
              </a:rPr>
              <a:t>لانشاء</a:t>
            </a:r>
            <a:r>
              <a:rPr lang="ar-SA" dirty="0" smtClean="0">
                <a:solidFill>
                  <a:schemeClr val="tx1"/>
                </a:solidFill>
              </a:rPr>
              <a:t> المجمع الترفيهي الاقليمي في محافظة جنين بالمعايير المناسبة عن طريق برنامج نظم المعلومات الجغرافية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49" name="Google Shape;249;p34"/>
          <p:cNvSpPr txBox="1">
            <a:spLocks noGrp="1"/>
          </p:cNvSpPr>
          <p:nvPr>
            <p:ph type="title" idx="6"/>
          </p:nvPr>
        </p:nvSpPr>
        <p:spPr>
          <a:xfrm>
            <a:off x="5890294" y="3128531"/>
            <a:ext cx="1554600" cy="5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b="1" dirty="0" smtClean="0">
                <a:solidFill>
                  <a:schemeClr val="tx1"/>
                </a:solidFill>
              </a:rPr>
              <a:t>2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250" name="Google Shape;250;p34"/>
          <p:cNvSpPr txBox="1">
            <a:spLocks noGrp="1"/>
          </p:cNvSpPr>
          <p:nvPr>
            <p:ph type="subTitle" idx="7"/>
          </p:nvPr>
        </p:nvSpPr>
        <p:spPr>
          <a:xfrm>
            <a:off x="7589400" y="2217136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ar-SA" dirty="0" smtClean="0">
                <a:solidFill>
                  <a:schemeClr val="tx1"/>
                </a:solidFill>
              </a:rPr>
              <a:t>جمع معلومات حول المشروع ومنطقة الدراسة ومن ثم وضع اهداف ومبررات اختيار المشروع</a:t>
            </a:r>
            <a:endParaRPr dirty="0">
              <a:solidFill>
                <a:schemeClr val="tx1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51" name="Google Shape;251;p34"/>
          <p:cNvSpPr txBox="1">
            <a:spLocks noGrp="1"/>
          </p:cNvSpPr>
          <p:nvPr>
            <p:ph type="title" idx="8"/>
          </p:nvPr>
        </p:nvSpPr>
        <p:spPr>
          <a:xfrm>
            <a:off x="7585569" y="1833131"/>
            <a:ext cx="1554600" cy="5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b="1" dirty="0" smtClean="0">
                <a:solidFill>
                  <a:schemeClr val="tx1"/>
                </a:solidFill>
              </a:rPr>
              <a:t>1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252" name="Google Shape;252;p34"/>
          <p:cNvSpPr/>
          <p:nvPr/>
        </p:nvSpPr>
        <p:spPr>
          <a:xfrm flipH="1">
            <a:off x="4561915" y="994467"/>
            <a:ext cx="322923" cy="475203"/>
          </a:xfrm>
          <a:custGeom>
            <a:avLst/>
            <a:gdLst/>
            <a:ahLst/>
            <a:cxnLst/>
            <a:rect l="l" t="t" r="r" b="b"/>
            <a:pathLst>
              <a:path w="133027" h="195758" extrusionOk="0">
                <a:moveTo>
                  <a:pt x="65846" y="26249"/>
                </a:moveTo>
                <a:cubicBezTo>
                  <a:pt x="87201" y="26249"/>
                  <a:pt x="104108" y="43156"/>
                  <a:pt x="104108" y="64511"/>
                </a:cubicBezTo>
                <a:cubicBezTo>
                  <a:pt x="104108" y="85422"/>
                  <a:pt x="87201" y="102328"/>
                  <a:pt x="65846" y="102328"/>
                </a:cubicBezTo>
                <a:cubicBezTo>
                  <a:pt x="44936" y="102328"/>
                  <a:pt x="28029" y="85422"/>
                  <a:pt x="28029" y="64511"/>
                </a:cubicBezTo>
                <a:cubicBezTo>
                  <a:pt x="28029" y="43156"/>
                  <a:pt x="44936" y="26249"/>
                  <a:pt x="65846" y="26249"/>
                </a:cubicBezTo>
                <a:close/>
                <a:moveTo>
                  <a:pt x="66291" y="0"/>
                </a:moveTo>
                <a:cubicBezTo>
                  <a:pt x="29809" y="0"/>
                  <a:pt x="0" y="29809"/>
                  <a:pt x="0" y="66291"/>
                </a:cubicBezTo>
                <a:cubicBezTo>
                  <a:pt x="0" y="84977"/>
                  <a:pt x="18241" y="118345"/>
                  <a:pt x="18241" y="118345"/>
                </a:cubicBezTo>
                <a:lnTo>
                  <a:pt x="64066" y="195758"/>
                </a:lnTo>
                <a:lnTo>
                  <a:pt x="111671" y="119234"/>
                </a:lnTo>
                <a:cubicBezTo>
                  <a:pt x="111671" y="119234"/>
                  <a:pt x="133027" y="87201"/>
                  <a:pt x="133027" y="66291"/>
                </a:cubicBezTo>
                <a:cubicBezTo>
                  <a:pt x="133027" y="29809"/>
                  <a:pt x="103218" y="0"/>
                  <a:pt x="66291" y="0"/>
                </a:cubicBezTo>
                <a:close/>
              </a:path>
            </a:pathLst>
          </a:cu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" name="Google Shape;253;p34"/>
          <p:cNvSpPr/>
          <p:nvPr/>
        </p:nvSpPr>
        <p:spPr>
          <a:xfrm flipH="1">
            <a:off x="6499655" y="2277731"/>
            <a:ext cx="322923" cy="475203"/>
          </a:xfrm>
          <a:custGeom>
            <a:avLst/>
            <a:gdLst/>
            <a:ahLst/>
            <a:cxnLst/>
            <a:rect l="l" t="t" r="r" b="b"/>
            <a:pathLst>
              <a:path w="133027" h="195758" extrusionOk="0">
                <a:moveTo>
                  <a:pt x="65846" y="26249"/>
                </a:moveTo>
                <a:cubicBezTo>
                  <a:pt x="87201" y="26249"/>
                  <a:pt x="104108" y="43156"/>
                  <a:pt x="104108" y="64511"/>
                </a:cubicBezTo>
                <a:cubicBezTo>
                  <a:pt x="104108" y="85422"/>
                  <a:pt x="87201" y="102328"/>
                  <a:pt x="65846" y="102328"/>
                </a:cubicBezTo>
                <a:cubicBezTo>
                  <a:pt x="44936" y="102328"/>
                  <a:pt x="28029" y="85422"/>
                  <a:pt x="28029" y="64511"/>
                </a:cubicBezTo>
                <a:cubicBezTo>
                  <a:pt x="28029" y="43156"/>
                  <a:pt x="44936" y="26249"/>
                  <a:pt x="65846" y="26249"/>
                </a:cubicBezTo>
                <a:close/>
                <a:moveTo>
                  <a:pt x="66291" y="0"/>
                </a:moveTo>
                <a:cubicBezTo>
                  <a:pt x="29809" y="0"/>
                  <a:pt x="0" y="29809"/>
                  <a:pt x="0" y="66291"/>
                </a:cubicBezTo>
                <a:cubicBezTo>
                  <a:pt x="0" y="84977"/>
                  <a:pt x="18241" y="118345"/>
                  <a:pt x="18241" y="118345"/>
                </a:cubicBezTo>
                <a:lnTo>
                  <a:pt x="64066" y="195758"/>
                </a:lnTo>
                <a:lnTo>
                  <a:pt x="111671" y="119234"/>
                </a:lnTo>
                <a:cubicBezTo>
                  <a:pt x="111671" y="119234"/>
                  <a:pt x="133027" y="87201"/>
                  <a:pt x="133027" y="66291"/>
                </a:cubicBezTo>
                <a:cubicBezTo>
                  <a:pt x="133027" y="29809"/>
                  <a:pt x="103218" y="0"/>
                  <a:pt x="66291" y="0"/>
                </a:cubicBezTo>
                <a:close/>
              </a:path>
            </a:pathLst>
          </a:cu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34"/>
          <p:cNvSpPr/>
          <p:nvPr/>
        </p:nvSpPr>
        <p:spPr>
          <a:xfrm flipH="1">
            <a:off x="8194932" y="980602"/>
            <a:ext cx="322923" cy="475203"/>
          </a:xfrm>
          <a:custGeom>
            <a:avLst/>
            <a:gdLst/>
            <a:ahLst/>
            <a:cxnLst/>
            <a:rect l="l" t="t" r="r" b="b"/>
            <a:pathLst>
              <a:path w="133027" h="195758" extrusionOk="0">
                <a:moveTo>
                  <a:pt x="65846" y="26249"/>
                </a:moveTo>
                <a:cubicBezTo>
                  <a:pt x="87201" y="26249"/>
                  <a:pt x="104108" y="43156"/>
                  <a:pt x="104108" y="64511"/>
                </a:cubicBezTo>
                <a:cubicBezTo>
                  <a:pt x="104108" y="85422"/>
                  <a:pt x="87201" y="102328"/>
                  <a:pt x="65846" y="102328"/>
                </a:cubicBezTo>
                <a:cubicBezTo>
                  <a:pt x="44936" y="102328"/>
                  <a:pt x="28029" y="85422"/>
                  <a:pt x="28029" y="64511"/>
                </a:cubicBezTo>
                <a:cubicBezTo>
                  <a:pt x="28029" y="43156"/>
                  <a:pt x="44936" y="26249"/>
                  <a:pt x="65846" y="26249"/>
                </a:cubicBezTo>
                <a:close/>
                <a:moveTo>
                  <a:pt x="66291" y="0"/>
                </a:moveTo>
                <a:cubicBezTo>
                  <a:pt x="29809" y="0"/>
                  <a:pt x="0" y="29809"/>
                  <a:pt x="0" y="66291"/>
                </a:cubicBezTo>
                <a:cubicBezTo>
                  <a:pt x="0" y="84977"/>
                  <a:pt x="18241" y="118345"/>
                  <a:pt x="18241" y="118345"/>
                </a:cubicBezTo>
                <a:lnTo>
                  <a:pt x="64066" y="195758"/>
                </a:lnTo>
                <a:lnTo>
                  <a:pt x="111671" y="119234"/>
                </a:lnTo>
                <a:cubicBezTo>
                  <a:pt x="111671" y="119234"/>
                  <a:pt x="133027" y="87201"/>
                  <a:pt x="133027" y="66291"/>
                </a:cubicBezTo>
                <a:cubicBezTo>
                  <a:pt x="133027" y="29809"/>
                  <a:pt x="103218" y="0"/>
                  <a:pt x="66291" y="0"/>
                </a:cubicBezTo>
                <a:close/>
              </a:path>
            </a:pathLst>
          </a:cu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34"/>
          <p:cNvSpPr/>
          <p:nvPr/>
        </p:nvSpPr>
        <p:spPr>
          <a:xfrm>
            <a:off x="6625444" y="2797006"/>
            <a:ext cx="84300" cy="84300"/>
          </a:xfrm>
          <a:prstGeom prst="ellipse">
            <a:avLst/>
          </a:pr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34"/>
          <p:cNvSpPr/>
          <p:nvPr/>
        </p:nvSpPr>
        <p:spPr>
          <a:xfrm>
            <a:off x="8320719" y="1509652"/>
            <a:ext cx="84300" cy="84300"/>
          </a:xfrm>
          <a:prstGeom prst="ellipse">
            <a:avLst/>
          </a:pr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59" name="Google Shape;259;p34"/>
          <p:cNvCxnSpPr/>
          <p:nvPr/>
        </p:nvCxnSpPr>
        <p:spPr>
          <a:xfrm flipV="1">
            <a:off x="2660289" y="1558420"/>
            <a:ext cx="2376055" cy="1295400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60" name="Google Shape;260;p34"/>
          <p:cNvCxnSpPr>
            <a:stCxn id="256" idx="6"/>
            <a:endCxn id="258" idx="2"/>
          </p:cNvCxnSpPr>
          <p:nvPr/>
        </p:nvCxnSpPr>
        <p:spPr>
          <a:xfrm rot="10800000" flipH="1">
            <a:off x="6709744" y="1551856"/>
            <a:ext cx="1611000" cy="1287300"/>
          </a:xfrm>
          <a:prstGeom prst="bentConnector3">
            <a:avLst>
              <a:gd name="adj1" fmla="val 49999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61" name="Google Shape;261;p34"/>
          <p:cNvCxnSpPr>
            <a:stCxn id="258" idx="6"/>
          </p:cNvCxnSpPr>
          <p:nvPr/>
        </p:nvCxnSpPr>
        <p:spPr>
          <a:xfrm>
            <a:off x="8405019" y="1551802"/>
            <a:ext cx="1588200" cy="600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62" name="Google Shape;262;p34"/>
          <p:cNvCxnSpPr>
            <a:endCxn id="256" idx="2"/>
          </p:cNvCxnSpPr>
          <p:nvPr/>
        </p:nvCxnSpPr>
        <p:spPr>
          <a:xfrm>
            <a:off x="5014444" y="1559656"/>
            <a:ext cx="1611000" cy="1279500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5" name="Google Shape;257;p34"/>
          <p:cNvSpPr/>
          <p:nvPr/>
        </p:nvSpPr>
        <p:spPr>
          <a:xfrm>
            <a:off x="4696550" y="1460042"/>
            <a:ext cx="84300" cy="84300"/>
          </a:xfrm>
          <a:prstGeom prst="ellipse">
            <a:avLst/>
          </a:pr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45;p34"/>
          <p:cNvSpPr txBox="1">
            <a:spLocks/>
          </p:cNvSpPr>
          <p:nvPr/>
        </p:nvSpPr>
        <p:spPr>
          <a:xfrm>
            <a:off x="971550" y="1793081"/>
            <a:ext cx="1554600" cy="5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Passion One"/>
              <a:buNone/>
              <a:tabLst/>
              <a:defRPr/>
            </a:pPr>
            <a:r>
              <a:rPr kumimoji="0" lang="ar-SA" sz="30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assion One"/>
                <a:ea typeface="Passion One"/>
                <a:cs typeface="Passion One"/>
                <a:sym typeface="Passion One"/>
              </a:rPr>
              <a:t>5</a:t>
            </a:r>
            <a:endParaRPr kumimoji="0" lang="ar-SA" sz="30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assion One"/>
              <a:ea typeface="Passion One"/>
              <a:cs typeface="Passion One"/>
              <a:sym typeface="Passion One"/>
            </a:endParaRPr>
          </a:p>
        </p:txBody>
      </p:sp>
      <p:sp>
        <p:nvSpPr>
          <p:cNvPr id="29" name="Google Shape;244;p34"/>
          <p:cNvSpPr txBox="1">
            <a:spLocks/>
          </p:cNvSpPr>
          <p:nvPr/>
        </p:nvSpPr>
        <p:spPr>
          <a:xfrm>
            <a:off x="1071562" y="2208520"/>
            <a:ext cx="1554600" cy="81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None/>
              <a:tabLst/>
              <a:defRPr/>
            </a:pPr>
            <a:r>
              <a:rPr kumimoji="0" lang="ar-SA" sz="1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DM Sans"/>
                <a:ea typeface="DM Sans"/>
                <a:cs typeface="DM Sans"/>
                <a:sym typeface="DM Sans"/>
              </a:rPr>
              <a:t>اعداد المخطط النهائي للمشروع</a:t>
            </a:r>
            <a:endParaRPr kumimoji="0" lang="ar-SA" sz="14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DM Sans"/>
              <a:ea typeface="DM Sans"/>
              <a:cs typeface="DM Sans"/>
              <a:sym typeface="DM Sans"/>
            </a:endParaRPr>
          </a:p>
        </p:txBody>
      </p:sp>
      <p:cxnSp>
        <p:nvCxnSpPr>
          <p:cNvPr id="48" name="Google Shape;262;p34"/>
          <p:cNvCxnSpPr/>
          <p:nvPr/>
        </p:nvCxnSpPr>
        <p:spPr>
          <a:xfrm>
            <a:off x="1135856" y="1578769"/>
            <a:ext cx="2243138" cy="1271587"/>
          </a:xfrm>
          <a:prstGeom prst="bentConnector3">
            <a:avLst>
              <a:gd name="adj1" fmla="val 61784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9" name="Google Shape;257;p34"/>
          <p:cNvSpPr/>
          <p:nvPr/>
        </p:nvSpPr>
        <p:spPr>
          <a:xfrm>
            <a:off x="3105875" y="2848311"/>
            <a:ext cx="84300" cy="84300"/>
          </a:xfrm>
          <a:prstGeom prst="ellipse">
            <a:avLst/>
          </a:pr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257;p34"/>
          <p:cNvSpPr/>
          <p:nvPr/>
        </p:nvSpPr>
        <p:spPr>
          <a:xfrm>
            <a:off x="1648549" y="1591012"/>
            <a:ext cx="84300" cy="84300"/>
          </a:xfrm>
          <a:prstGeom prst="ellipse">
            <a:avLst/>
          </a:pr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252;p34"/>
          <p:cNvSpPr/>
          <p:nvPr/>
        </p:nvSpPr>
        <p:spPr>
          <a:xfrm flipH="1">
            <a:off x="1535347" y="1082574"/>
            <a:ext cx="322923" cy="475203"/>
          </a:xfrm>
          <a:custGeom>
            <a:avLst/>
            <a:gdLst/>
            <a:ahLst/>
            <a:cxnLst/>
            <a:rect l="l" t="t" r="r" b="b"/>
            <a:pathLst>
              <a:path w="133027" h="195758" extrusionOk="0">
                <a:moveTo>
                  <a:pt x="65846" y="26249"/>
                </a:moveTo>
                <a:cubicBezTo>
                  <a:pt x="87201" y="26249"/>
                  <a:pt x="104108" y="43156"/>
                  <a:pt x="104108" y="64511"/>
                </a:cubicBezTo>
                <a:cubicBezTo>
                  <a:pt x="104108" y="85422"/>
                  <a:pt x="87201" y="102328"/>
                  <a:pt x="65846" y="102328"/>
                </a:cubicBezTo>
                <a:cubicBezTo>
                  <a:pt x="44936" y="102328"/>
                  <a:pt x="28029" y="85422"/>
                  <a:pt x="28029" y="64511"/>
                </a:cubicBezTo>
                <a:cubicBezTo>
                  <a:pt x="28029" y="43156"/>
                  <a:pt x="44936" y="26249"/>
                  <a:pt x="65846" y="26249"/>
                </a:cubicBezTo>
                <a:close/>
                <a:moveTo>
                  <a:pt x="66291" y="0"/>
                </a:moveTo>
                <a:cubicBezTo>
                  <a:pt x="29809" y="0"/>
                  <a:pt x="0" y="29809"/>
                  <a:pt x="0" y="66291"/>
                </a:cubicBezTo>
                <a:cubicBezTo>
                  <a:pt x="0" y="84977"/>
                  <a:pt x="18241" y="118345"/>
                  <a:pt x="18241" y="118345"/>
                </a:cubicBezTo>
                <a:lnTo>
                  <a:pt x="64066" y="195758"/>
                </a:lnTo>
                <a:lnTo>
                  <a:pt x="111671" y="119234"/>
                </a:lnTo>
                <a:cubicBezTo>
                  <a:pt x="111671" y="119234"/>
                  <a:pt x="133027" y="87201"/>
                  <a:pt x="133027" y="66291"/>
                </a:cubicBezTo>
                <a:cubicBezTo>
                  <a:pt x="133027" y="29809"/>
                  <a:pt x="103218" y="0"/>
                  <a:pt x="66291" y="0"/>
                </a:cubicBezTo>
                <a:close/>
              </a:path>
            </a:pathLst>
          </a:cu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33"/>
          <p:cNvSpPr txBox="1">
            <a:spLocks noGrp="1"/>
          </p:cNvSpPr>
          <p:nvPr>
            <p:ph type="title"/>
          </p:nvPr>
        </p:nvSpPr>
        <p:spPr>
          <a:xfrm>
            <a:off x="0" y="1735565"/>
            <a:ext cx="3930300" cy="175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التعريف بالمشروع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34" name="Google Shape;234;p33"/>
          <p:cNvSpPr txBox="1">
            <a:spLocks noGrp="1"/>
          </p:cNvSpPr>
          <p:nvPr>
            <p:ph type="title" idx="2"/>
          </p:nvPr>
        </p:nvSpPr>
        <p:spPr>
          <a:xfrm>
            <a:off x="746439" y="1068338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2</a:t>
            </a:r>
            <a:endParaRPr dirty="0">
              <a:solidFill>
                <a:schemeClr val="tx1"/>
              </a:solidFill>
            </a:endParaRPr>
          </a:p>
        </p:txBody>
      </p:sp>
      <p:pic>
        <p:nvPicPr>
          <p:cNvPr id="6" name="صورة 5" descr="كككز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5199" y="15238"/>
            <a:ext cx="5028802" cy="3558541"/>
          </a:xfrm>
          <a:prstGeom prst="rect">
            <a:avLst/>
          </a:prstGeom>
        </p:spPr>
      </p:pic>
      <p:sp>
        <p:nvSpPr>
          <p:cNvPr id="7" name="مستطيل 6"/>
          <p:cNvSpPr/>
          <p:nvPr/>
        </p:nvSpPr>
        <p:spPr>
          <a:xfrm>
            <a:off x="4130040" y="0"/>
            <a:ext cx="5022015" cy="51435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8" name="صورة 7" descr="ضض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3481" y="3512434"/>
            <a:ext cx="3522674" cy="1631066"/>
          </a:xfrm>
          <a:prstGeom prst="rect">
            <a:avLst/>
          </a:prstGeom>
        </p:spPr>
      </p:pic>
      <p:pic>
        <p:nvPicPr>
          <p:cNvPr id="9" name="صورة 8" descr="ضضضض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1569" y="3510883"/>
            <a:ext cx="2902431" cy="163261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32"/>
          <p:cNvSpPr/>
          <p:nvPr/>
        </p:nvSpPr>
        <p:spPr>
          <a:xfrm>
            <a:off x="-205750" y="226825"/>
            <a:ext cx="1342800" cy="3894902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32"/>
          <p:cNvSpPr/>
          <p:nvPr/>
        </p:nvSpPr>
        <p:spPr>
          <a:xfrm>
            <a:off x="5164282" y="1362594"/>
            <a:ext cx="3500300" cy="3575166"/>
          </a:xfrm>
          <a:prstGeom prst="snip1Rect">
            <a:avLst>
              <a:gd name="adj" fmla="val 1172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32"/>
          <p:cNvSpPr txBox="1">
            <a:spLocks noGrp="1"/>
          </p:cNvSpPr>
          <p:nvPr>
            <p:ph type="body" idx="1"/>
          </p:nvPr>
        </p:nvSpPr>
        <p:spPr>
          <a:xfrm>
            <a:off x="5219700" y="2133600"/>
            <a:ext cx="3374890" cy="344424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1">
              <a:spcBef>
                <a:spcPts val="0"/>
              </a:spcBef>
              <a:spcAft>
                <a:spcPts val="1600"/>
              </a:spcAft>
              <a:buFont typeface="Wingdings" pitchFamily="2" charset="2"/>
              <a:buChar char="§"/>
            </a:pPr>
            <a:r>
              <a:rPr lang="ar-SA" dirty="0" smtClean="0">
                <a:solidFill>
                  <a:schemeClr val="tx1"/>
                </a:solidFill>
              </a:rPr>
              <a:t>خلق فرص اعمال جديدة وتعزيز الاقتصاد المحلي,زيادة الاستثمارات ونمو التجارة المحلية.</a:t>
            </a:r>
          </a:p>
          <a:p>
            <a:pPr marL="0" lvl="0" indent="0" algn="r" rtl="1">
              <a:spcBef>
                <a:spcPts val="0"/>
              </a:spcBef>
              <a:spcAft>
                <a:spcPts val="1600"/>
              </a:spcAft>
              <a:buFont typeface="Wingdings" pitchFamily="2" charset="2"/>
              <a:buChar char="§"/>
            </a:pPr>
            <a:r>
              <a:rPr lang="ar-SA" dirty="0" smtClean="0">
                <a:solidFill>
                  <a:schemeClr val="tx1"/>
                </a:solidFill>
              </a:rPr>
              <a:t>تعزيز الروابط المجتمعية والترابط الاجتماعي والهوية الثقافية للمجتمع المحلي.</a:t>
            </a:r>
          </a:p>
          <a:p>
            <a:pPr marL="0" lvl="0" indent="0" algn="r" rtl="1">
              <a:spcBef>
                <a:spcPts val="0"/>
              </a:spcBef>
              <a:spcAft>
                <a:spcPts val="1600"/>
              </a:spcAft>
              <a:buFont typeface="Wingdings" pitchFamily="2" charset="2"/>
              <a:buChar char="§"/>
            </a:pPr>
            <a:r>
              <a:rPr lang="ar-SA" dirty="0" smtClean="0">
                <a:solidFill>
                  <a:schemeClr val="tx1"/>
                </a:solidFill>
              </a:rPr>
              <a:t>توفير فرص للتعليم والتدريب وتعزيز المهارات الشخصية والمهنية,للارتقاء الفكري ورفعة الامة.</a:t>
            </a:r>
          </a:p>
          <a:p>
            <a:pPr marL="0" lvl="0" indent="0" algn="r" rtl="1">
              <a:spcBef>
                <a:spcPts val="0"/>
              </a:spcBef>
              <a:spcAft>
                <a:spcPts val="1600"/>
              </a:spcAft>
              <a:buFont typeface="Wingdings" pitchFamily="2" charset="2"/>
              <a:buChar char="§"/>
            </a:pPr>
            <a:r>
              <a:rPr lang="ar-SA" dirty="0" smtClean="0">
                <a:solidFill>
                  <a:schemeClr val="tx1"/>
                </a:solidFill>
              </a:rPr>
              <a:t>توفير فرص لممارسة الرياضة </a:t>
            </a:r>
            <a:r>
              <a:rPr lang="ar-SA" dirty="0" err="1" smtClean="0">
                <a:solidFill>
                  <a:schemeClr val="tx1"/>
                </a:solidFill>
              </a:rPr>
              <a:t>والانشطة</a:t>
            </a:r>
            <a:r>
              <a:rPr lang="ar-SA" dirty="0" smtClean="0">
                <a:solidFill>
                  <a:schemeClr val="tx1"/>
                </a:solidFill>
              </a:rPr>
              <a:t> الترفيهية بمختلف انواعها,أي تنشيط القطاع الترفيهي.</a:t>
            </a:r>
          </a:p>
          <a:p>
            <a:pPr marL="0" lvl="0" indent="0" algn="r" rtl="1">
              <a:spcBef>
                <a:spcPts val="0"/>
              </a:spcBef>
              <a:spcAft>
                <a:spcPts val="1600"/>
              </a:spcAft>
              <a:buFont typeface="Wingdings" pitchFamily="2" charset="2"/>
              <a:buChar char="§"/>
            </a:pPr>
            <a:r>
              <a:rPr lang="ar-SA" dirty="0" smtClean="0">
                <a:solidFill>
                  <a:schemeClr val="tx1"/>
                </a:solidFill>
              </a:rPr>
              <a:t>تنظيم الاحداث الرياضية والمسابقات واللقاءات على مستوى </a:t>
            </a:r>
            <a:r>
              <a:rPr lang="ar-SA" dirty="0" err="1" smtClean="0">
                <a:solidFill>
                  <a:schemeClr val="tx1"/>
                </a:solidFill>
              </a:rPr>
              <a:t>الدول .</a:t>
            </a:r>
            <a:endParaRPr lang="ar-SA" dirty="0" smtClean="0">
              <a:solidFill>
                <a:schemeClr val="tx1"/>
              </a:solidFill>
            </a:endParaRPr>
          </a:p>
          <a:p>
            <a:pPr marL="0" lvl="0" indent="0" algn="r" rtl="1">
              <a:spcBef>
                <a:spcPts val="0"/>
              </a:spcBef>
              <a:spcAft>
                <a:spcPts val="1600"/>
              </a:spcAft>
              <a:buFont typeface="Wingdings" pitchFamily="2" charset="2"/>
              <a:buChar char="§"/>
            </a:pPr>
            <a:endParaRPr lang="ar-SA" dirty="0" smtClean="0"/>
          </a:p>
          <a:p>
            <a:pPr marL="0" lvl="0" indent="0" algn="r" rtl="1">
              <a:spcBef>
                <a:spcPts val="0"/>
              </a:spcBef>
              <a:spcAft>
                <a:spcPts val="1600"/>
              </a:spcAft>
              <a:buFont typeface="Wingdings" pitchFamily="2" charset="2"/>
              <a:buChar char="§"/>
            </a:pPr>
            <a:endParaRPr dirty="0"/>
          </a:p>
        </p:txBody>
      </p:sp>
      <p:sp>
        <p:nvSpPr>
          <p:cNvPr id="220" name="Google Shape;220;p32"/>
          <p:cNvSpPr txBox="1">
            <a:spLocks noGrp="1"/>
          </p:cNvSpPr>
          <p:nvPr>
            <p:ph type="title"/>
          </p:nvPr>
        </p:nvSpPr>
        <p:spPr>
          <a:xfrm rot="-5400000">
            <a:off x="-840141" y="1850606"/>
            <a:ext cx="2788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b="1" dirty="0" smtClean="0">
                <a:solidFill>
                  <a:schemeClr val="tx1"/>
                </a:solidFill>
              </a:rPr>
              <a:t>التعريف بالمشروع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36" name="مربع نص 35"/>
          <p:cNvSpPr txBox="1"/>
          <p:nvPr/>
        </p:nvSpPr>
        <p:spPr>
          <a:xfrm>
            <a:off x="6030884" y="1478281"/>
            <a:ext cx="1655618" cy="307777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1">
            <a:spAutoFit/>
          </a:bodyPr>
          <a:lstStyle/>
          <a:p>
            <a:pPr algn="ctr"/>
            <a:r>
              <a:rPr lang="ar-SA" b="1" dirty="0" smtClean="0"/>
              <a:t>اهداف المشروع</a:t>
            </a:r>
            <a:endParaRPr lang="ar-SA" b="1" dirty="0"/>
          </a:p>
        </p:txBody>
      </p:sp>
      <p:sp>
        <p:nvSpPr>
          <p:cNvPr id="39" name="Google Shape;218;p32"/>
          <p:cNvSpPr/>
          <p:nvPr/>
        </p:nvSpPr>
        <p:spPr>
          <a:xfrm flipH="1">
            <a:off x="1388916" y="1348738"/>
            <a:ext cx="3477491" cy="3581402"/>
          </a:xfrm>
          <a:prstGeom prst="snip1Rect">
            <a:avLst>
              <a:gd name="adj" fmla="val 1340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مربع نص 39"/>
          <p:cNvSpPr txBox="1"/>
          <p:nvPr/>
        </p:nvSpPr>
        <p:spPr>
          <a:xfrm>
            <a:off x="2297778" y="1483130"/>
            <a:ext cx="1655618" cy="307777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1">
            <a:spAutoFit/>
          </a:bodyPr>
          <a:lstStyle/>
          <a:p>
            <a:pPr algn="ctr"/>
            <a:r>
              <a:rPr lang="ar-SA" b="1" dirty="0" smtClean="0"/>
              <a:t>مبررات اختيار المشروع</a:t>
            </a:r>
            <a:endParaRPr lang="ar-SA" b="1" dirty="0"/>
          </a:p>
        </p:txBody>
      </p:sp>
      <p:sp>
        <p:nvSpPr>
          <p:cNvPr id="41" name="Google Shape;219;p32"/>
          <p:cNvSpPr txBox="1">
            <a:spLocks/>
          </p:cNvSpPr>
          <p:nvPr/>
        </p:nvSpPr>
        <p:spPr>
          <a:xfrm>
            <a:off x="1272540" y="1823670"/>
            <a:ext cx="348996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Wingdings" pitchFamily="2" charset="2"/>
              <a:buChar char="§"/>
              <a:tabLst/>
              <a:defRPr/>
            </a:pPr>
            <a:r>
              <a:rPr lang="ar-SA" dirty="0" smtClean="0">
                <a:solidFill>
                  <a:schemeClr val="tx1"/>
                </a:solidFill>
                <a:latin typeface="DM Sans"/>
                <a:ea typeface="DM Sans"/>
                <a:cs typeface="DM Sans"/>
                <a:sym typeface="DM Sans"/>
              </a:rPr>
              <a:t>قلة العناصر الترفيهية شمال غرب جنين.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Wingdings" pitchFamily="2" charset="2"/>
              <a:buChar char="§"/>
              <a:tabLst/>
              <a:defRPr/>
            </a:pPr>
            <a:r>
              <a:rPr lang="ar-SA" dirty="0" smtClean="0">
                <a:solidFill>
                  <a:schemeClr val="tx1"/>
                </a:solidFill>
                <a:latin typeface="DM Sans"/>
                <a:ea typeface="DM Sans"/>
                <a:cs typeface="DM Sans"/>
                <a:sym typeface="DM Sans"/>
              </a:rPr>
              <a:t>اهمال القطاع الترفيهي وقليل ما يتم التركيز عليه,ولخدمة مناطق شمال غرب جنين بالدرجة </a:t>
            </a:r>
            <a:r>
              <a:rPr lang="ar-SA" dirty="0" err="1" smtClean="0">
                <a:solidFill>
                  <a:schemeClr val="tx1"/>
                </a:solidFill>
                <a:latin typeface="DM Sans"/>
                <a:ea typeface="DM Sans"/>
                <a:cs typeface="DM Sans"/>
                <a:sym typeface="DM Sans"/>
              </a:rPr>
              <a:t>الاولى </a:t>
            </a:r>
            <a:r>
              <a:rPr lang="ar-SA" dirty="0" smtClean="0">
                <a:solidFill>
                  <a:schemeClr val="tx1"/>
                </a:solidFill>
                <a:latin typeface="DM Sans"/>
                <a:ea typeface="DM Sans"/>
                <a:cs typeface="DM Sans"/>
                <a:sym typeface="DM Sans"/>
              </a:rPr>
              <a:t>,ومن ثم التجمعات الاخرى والمحافظات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Wingdings" pitchFamily="2" charset="2"/>
              <a:buChar char="§"/>
              <a:tabLst/>
              <a:defRPr/>
            </a:pPr>
            <a:r>
              <a:rPr kumimoji="0" lang="ar-SA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DM Sans"/>
                <a:ea typeface="DM Sans"/>
                <a:cs typeface="DM Sans"/>
                <a:sym typeface="DM Sans"/>
              </a:rPr>
              <a:t>خلق</a:t>
            </a:r>
            <a:r>
              <a:rPr kumimoji="0" lang="ar-SA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DM Sans"/>
                <a:ea typeface="DM Sans"/>
                <a:cs typeface="DM Sans"/>
                <a:sym typeface="DM Sans"/>
              </a:rPr>
              <a:t> مكان جاذب للناس من الناحية الجمالية والهدوء والراحة والترفيه.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Wingdings" pitchFamily="2" charset="2"/>
              <a:buChar char="§"/>
              <a:tabLst/>
              <a:defRPr/>
            </a:pPr>
            <a:r>
              <a:rPr kumimoji="0" lang="ar-SA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DM Sans"/>
                <a:ea typeface="DM Sans"/>
                <a:cs typeface="DM Sans"/>
                <a:sym typeface="DM Sans"/>
              </a:rPr>
              <a:t>الاستفادة من المواقع الجغرافية المميزة في المنطقة,أي حماية واستخدام الموارد الطبيعية.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Wingdings" pitchFamily="2" charset="2"/>
              <a:buChar char="§"/>
              <a:tabLst/>
              <a:defRPr/>
            </a:pPr>
            <a:r>
              <a:rPr lang="ar-SA" noProof="0" dirty="0" smtClean="0">
                <a:solidFill>
                  <a:schemeClr val="tx1"/>
                </a:solidFill>
                <a:latin typeface="DM Sans"/>
                <a:ea typeface="DM Sans"/>
                <a:cs typeface="DM Sans"/>
                <a:sym typeface="DM Sans"/>
              </a:rPr>
              <a:t>استقطاب السياح </a:t>
            </a:r>
            <a:endParaRPr kumimoji="0" lang="ar-SA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DM Sans"/>
              <a:ea typeface="DM Sans"/>
              <a:cs typeface="DM Sans"/>
              <a:sym typeface="DM Sans"/>
            </a:endParaRP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400"/>
              <a:tabLst/>
              <a:defRPr/>
            </a:pPr>
            <a:endParaRPr kumimoji="0" lang="ar-SA" b="0" i="0" u="none" strike="noStrike" kern="0" cap="none" spc="0" normalizeH="0" baseline="0" noProof="0" dirty="0">
              <a:ln>
                <a:noFill/>
              </a:ln>
              <a:solidFill>
                <a:schemeClr val="dk2"/>
              </a:solidFill>
              <a:effectLst/>
              <a:uLnTx/>
              <a:uFillTx/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0" name="مربع نص 9"/>
          <p:cNvSpPr txBox="1"/>
          <p:nvPr/>
        </p:nvSpPr>
        <p:spPr>
          <a:xfrm>
            <a:off x="1828800" y="434340"/>
            <a:ext cx="640080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1">
            <a:spAutoFit/>
          </a:bodyPr>
          <a:lstStyle/>
          <a:p>
            <a:pPr lvl="0" algn="ctr">
              <a:spcAft>
                <a:spcPts val="1600"/>
              </a:spcAft>
              <a:defRPr/>
            </a:pPr>
            <a:r>
              <a:rPr lang="ar-SA" dirty="0" smtClean="0">
                <a:solidFill>
                  <a:srgbClr val="000000"/>
                </a:solidFill>
                <a:ea typeface="Arial"/>
              </a:rPr>
              <a:t>نبذة عن المشروع:يعبر المشروع عن تخطيط وتصميم مجمع ترفيهي اقليمي شمال غرب محافظة جنين ويعتبر هذا المشروع جديد من نوعه في </a:t>
            </a:r>
            <a:r>
              <a:rPr lang="ar-SA" dirty="0" err="1" smtClean="0">
                <a:solidFill>
                  <a:srgbClr val="000000"/>
                </a:solidFill>
                <a:ea typeface="Arial"/>
              </a:rPr>
              <a:t>فلسطين </a:t>
            </a:r>
            <a:r>
              <a:rPr lang="ar-SA" dirty="0" smtClean="0">
                <a:solidFill>
                  <a:srgbClr val="000000"/>
                </a:solidFill>
                <a:ea typeface="Arial"/>
              </a:rPr>
              <a:t>,يقدم خدمات ترفيهية </a:t>
            </a:r>
            <a:r>
              <a:rPr lang="ar-SA" dirty="0" err="1" smtClean="0">
                <a:solidFill>
                  <a:srgbClr val="000000"/>
                </a:solidFill>
                <a:ea typeface="Arial"/>
              </a:rPr>
              <a:t>متنوعة </a:t>
            </a:r>
            <a:r>
              <a:rPr lang="ar-SA" dirty="0" smtClean="0">
                <a:solidFill>
                  <a:srgbClr val="000000"/>
                </a:solidFill>
                <a:ea typeface="Arial"/>
              </a:rPr>
              <a:t>,ويستهدف جميع فئات </a:t>
            </a:r>
            <a:r>
              <a:rPr lang="ar-SA" dirty="0" err="1" smtClean="0">
                <a:solidFill>
                  <a:srgbClr val="000000"/>
                </a:solidFill>
                <a:ea typeface="Arial"/>
              </a:rPr>
              <a:t>المجتمع.</a:t>
            </a:r>
            <a:r>
              <a:rPr lang="ar-SA" dirty="0" smtClean="0">
                <a:solidFill>
                  <a:srgbClr val="000000"/>
                </a:solidFill>
                <a:ea typeface="Arial"/>
              </a:rPr>
              <a:t> </a:t>
            </a:r>
            <a:endParaRPr lang="ar-SA" dirty="0">
              <a:solidFill>
                <a:srgbClr val="000000"/>
              </a:solidFill>
              <a:ea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33"/>
          <p:cNvSpPr txBox="1">
            <a:spLocks noGrp="1"/>
          </p:cNvSpPr>
          <p:nvPr>
            <p:ph type="title"/>
          </p:nvPr>
        </p:nvSpPr>
        <p:spPr>
          <a:xfrm>
            <a:off x="0" y="1735565"/>
            <a:ext cx="3930300" cy="175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اختيار موقع المشروع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34" name="Google Shape;234;p33"/>
          <p:cNvSpPr txBox="1">
            <a:spLocks noGrp="1"/>
          </p:cNvSpPr>
          <p:nvPr>
            <p:ph type="title" idx="2"/>
          </p:nvPr>
        </p:nvSpPr>
        <p:spPr>
          <a:xfrm>
            <a:off x="746439" y="1068338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3</a:t>
            </a:r>
            <a:endParaRPr dirty="0">
              <a:solidFill>
                <a:schemeClr val="tx1"/>
              </a:solidFill>
            </a:endParaRPr>
          </a:p>
        </p:txBody>
      </p:sp>
      <p:pic>
        <p:nvPicPr>
          <p:cNvPr id="236" name="Google Shape;236;p33"/>
          <p:cNvPicPr preferRelativeResize="0"/>
          <p:nvPr/>
        </p:nvPicPr>
        <p:blipFill rotWithShape="1">
          <a:blip r:embed="rId3">
            <a:alphaModFix/>
          </a:blip>
          <a:srcRect l="10329" r="24379"/>
          <a:stretch/>
        </p:blipFill>
        <p:spPr>
          <a:xfrm>
            <a:off x="4106700" y="0"/>
            <a:ext cx="503730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صورة 4" descr="كككز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5199" y="15238"/>
            <a:ext cx="5028802" cy="3558541"/>
          </a:xfrm>
          <a:prstGeom prst="rect">
            <a:avLst/>
          </a:prstGeom>
        </p:spPr>
      </p:pic>
      <p:sp>
        <p:nvSpPr>
          <p:cNvPr id="6" name="مستطيل 5"/>
          <p:cNvSpPr/>
          <p:nvPr/>
        </p:nvSpPr>
        <p:spPr>
          <a:xfrm>
            <a:off x="4130040" y="0"/>
            <a:ext cx="5022015" cy="51435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7" name="صورة 6" descr="ضض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3481" y="3512434"/>
            <a:ext cx="3522674" cy="1631066"/>
          </a:xfrm>
          <a:prstGeom prst="rect">
            <a:avLst/>
          </a:prstGeom>
        </p:spPr>
      </p:pic>
      <p:pic>
        <p:nvPicPr>
          <p:cNvPr id="8" name="صورة 7" descr="ضضضض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569" y="3510883"/>
            <a:ext cx="2902431" cy="163261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graphicFrame>
        <p:nvGraphicFramePr>
          <p:cNvPr id="5" name="جدول 4"/>
          <p:cNvGraphicFramePr>
            <a:graphicFrameLocks noGrp="1"/>
          </p:cNvGraphicFramePr>
          <p:nvPr/>
        </p:nvGraphicFramePr>
        <p:xfrm>
          <a:off x="2022764" y="962314"/>
          <a:ext cx="6096000" cy="3308581"/>
        </p:xfrm>
        <a:graphic>
          <a:graphicData uri="http://schemas.openxmlformats.org/drawingml/2006/table">
            <a:tbl>
              <a:tblPr rtl="1" firstRow="1" bandRow="1">
                <a:tableStyleId>{3C2FFA5D-87B4-456A-9821-1D502468CF0F}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sz="1600" dirty="0" smtClean="0"/>
                        <a:t>المعيار</a:t>
                      </a:r>
                      <a:endParaRPr lang="ar-SA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600" dirty="0" smtClean="0"/>
                        <a:t>الوصف التفصيلي</a:t>
                      </a:r>
                      <a:endParaRPr lang="ar-SA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600" dirty="0" smtClean="0"/>
                        <a:t>النسبة المئوية</a:t>
                      </a:r>
                      <a:endParaRPr lang="ar-SA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سهولة الوصول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قربها من شارع رئيسي,اقليمي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err="1" smtClean="0"/>
                        <a:t>20%</a:t>
                      </a:r>
                      <a:endParaRPr lang="ar-SA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الميلان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ان يكون م </a:t>
                      </a:r>
                      <a:r>
                        <a:rPr lang="ar-SA" dirty="0" err="1" smtClean="0"/>
                        <a:t>0-9%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err="1" smtClean="0"/>
                        <a:t>10%</a:t>
                      </a:r>
                      <a:endParaRPr lang="ar-SA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الارتفاعات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النوع</a:t>
                      </a:r>
                      <a:r>
                        <a:rPr lang="ar-SA" baseline="0" dirty="0" smtClean="0"/>
                        <a:t> ما بين متوسطة الى اقل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err="1" smtClean="0"/>
                        <a:t>10%</a:t>
                      </a:r>
                      <a:endParaRPr lang="ar-SA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القيمة الزراعية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متوسطة او منخفضة القيمة الزراعية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err="1" smtClean="0"/>
                        <a:t>10%</a:t>
                      </a:r>
                      <a:endParaRPr lang="ar-SA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الجذب السياحي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قريبة من المسارات السياحية ان وجد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err="1" smtClean="0"/>
                        <a:t>15%</a:t>
                      </a:r>
                      <a:endParaRPr lang="ar-SA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المناظر الطبيعية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قربها من المناظر الطبيعية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err="1" smtClean="0"/>
                        <a:t>20%</a:t>
                      </a:r>
                      <a:endParaRPr lang="ar-SA" dirty="0"/>
                    </a:p>
                  </a:txBody>
                  <a:tcPr/>
                </a:tc>
              </a:tr>
              <a:tr h="418061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البعد عن المباني السكنية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بعيدة</a:t>
                      </a:r>
                      <a:r>
                        <a:rPr lang="ar-SA" baseline="0" dirty="0" smtClean="0"/>
                        <a:t> عن حدود المخطط الهيكلي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err="1" smtClean="0"/>
                        <a:t>15%</a:t>
                      </a:r>
                      <a:endParaRPr lang="ar-SA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مربع نص 6"/>
          <p:cNvSpPr txBox="1"/>
          <p:nvPr/>
        </p:nvSpPr>
        <p:spPr>
          <a:xfrm>
            <a:off x="3463637" y="311728"/>
            <a:ext cx="3082636" cy="307777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1">
            <a:spAutoFit/>
          </a:bodyPr>
          <a:lstStyle/>
          <a:p>
            <a:pPr algn="ctr"/>
            <a:r>
              <a:rPr lang="ar-SA" b="1" dirty="0" smtClean="0"/>
              <a:t>معايير اختيار موقع المشروع</a:t>
            </a:r>
            <a:endParaRPr lang="ar-SA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7" name="صورة 6" descr="655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مربع نص 4"/>
          <p:cNvSpPr txBox="1"/>
          <p:nvPr/>
        </p:nvSpPr>
        <p:spPr>
          <a:xfrm>
            <a:off x="5090160" y="2788920"/>
            <a:ext cx="571500" cy="246221"/>
          </a:xfrm>
          <a:prstGeom prst="rect">
            <a:avLst/>
          </a:prstGeom>
          <a:solidFill>
            <a:srgbClr val="FFFF00"/>
          </a:solidFill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موقع 1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6" name="مربع نص 5"/>
          <p:cNvSpPr txBox="1"/>
          <p:nvPr/>
        </p:nvSpPr>
        <p:spPr>
          <a:xfrm>
            <a:off x="4960620" y="3421380"/>
            <a:ext cx="571500" cy="246221"/>
          </a:xfrm>
          <a:prstGeom prst="rect">
            <a:avLst/>
          </a:prstGeom>
          <a:solidFill>
            <a:srgbClr val="FFFF00"/>
          </a:solidFill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موقع 2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8" name="مربع نص 7"/>
          <p:cNvSpPr txBox="1"/>
          <p:nvPr/>
        </p:nvSpPr>
        <p:spPr>
          <a:xfrm>
            <a:off x="5273040" y="1920240"/>
            <a:ext cx="571500" cy="246221"/>
          </a:xfrm>
          <a:prstGeom prst="rect">
            <a:avLst/>
          </a:prstGeom>
          <a:solidFill>
            <a:srgbClr val="FFFF00"/>
          </a:solidFill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موقع 3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9" name="مربع نص 8"/>
          <p:cNvSpPr txBox="1"/>
          <p:nvPr/>
        </p:nvSpPr>
        <p:spPr>
          <a:xfrm>
            <a:off x="2110740" y="777240"/>
            <a:ext cx="571500" cy="246221"/>
          </a:xfrm>
          <a:prstGeom prst="rect">
            <a:avLst/>
          </a:prstGeom>
          <a:solidFill>
            <a:srgbClr val="FFFF00"/>
          </a:solidFill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موقع 4</a:t>
            </a:r>
            <a:endParaRPr lang="ar-SA" sz="1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14" name="صورة 13" descr="11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صورة 14" descr="11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3761" y="3087323"/>
            <a:ext cx="2072839" cy="20561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شكل بيضاوي 4"/>
          <p:cNvSpPr/>
          <p:nvPr/>
        </p:nvSpPr>
        <p:spPr>
          <a:xfrm>
            <a:off x="2979420" y="487680"/>
            <a:ext cx="1813560" cy="16306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7" name="رابط كسهم مستقيم 6"/>
          <p:cNvCxnSpPr/>
          <p:nvPr/>
        </p:nvCxnSpPr>
        <p:spPr>
          <a:xfrm flipH="1">
            <a:off x="2811780" y="2065020"/>
            <a:ext cx="556260" cy="11658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مربع نص 10"/>
          <p:cNvSpPr txBox="1"/>
          <p:nvPr/>
        </p:nvSpPr>
        <p:spPr>
          <a:xfrm>
            <a:off x="8343900" y="313944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سيئ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12" name="مربع نص 11"/>
          <p:cNvSpPr txBox="1"/>
          <p:nvPr/>
        </p:nvSpPr>
        <p:spPr>
          <a:xfrm>
            <a:off x="8206740" y="460248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جيد جدا</a:t>
            </a:r>
            <a:endParaRPr lang="ar-SA" sz="1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10" name="صورة 9" descr="كككككككككككك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شكل بيضاوي 10"/>
          <p:cNvSpPr/>
          <p:nvPr/>
        </p:nvSpPr>
        <p:spPr>
          <a:xfrm>
            <a:off x="2979420" y="487680"/>
            <a:ext cx="1813560" cy="16306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12" name="رابط كسهم مستقيم 11"/>
          <p:cNvCxnSpPr/>
          <p:nvPr/>
        </p:nvCxnSpPr>
        <p:spPr>
          <a:xfrm flipH="1">
            <a:off x="2979420" y="1897380"/>
            <a:ext cx="434340" cy="8915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صورة 12" descr="يسش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6340" y="2874314"/>
            <a:ext cx="2301405" cy="22691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مربع نص 14"/>
          <p:cNvSpPr txBox="1"/>
          <p:nvPr/>
        </p:nvSpPr>
        <p:spPr>
          <a:xfrm>
            <a:off x="8290560" y="281178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سيئ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16" name="مربع نص 15"/>
          <p:cNvSpPr txBox="1"/>
          <p:nvPr/>
        </p:nvSpPr>
        <p:spPr>
          <a:xfrm>
            <a:off x="8244840" y="452628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جيد جدا</a:t>
            </a:r>
            <a:endParaRPr lang="ar-SA" sz="1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33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3333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3960" y="2933449"/>
            <a:ext cx="2080260" cy="22100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شكل بيضاوي 6"/>
          <p:cNvSpPr/>
          <p:nvPr/>
        </p:nvSpPr>
        <p:spPr>
          <a:xfrm>
            <a:off x="2979420" y="487680"/>
            <a:ext cx="1813560" cy="16306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8" name="رابط كسهم مستقيم 7"/>
          <p:cNvCxnSpPr/>
          <p:nvPr/>
        </p:nvCxnSpPr>
        <p:spPr>
          <a:xfrm flipH="1">
            <a:off x="2811780" y="2065020"/>
            <a:ext cx="556260" cy="11658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ربع نص 8"/>
          <p:cNvSpPr txBox="1"/>
          <p:nvPr/>
        </p:nvSpPr>
        <p:spPr>
          <a:xfrm>
            <a:off x="8221980" y="280416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سيئ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10" name="مربع نص 9"/>
          <p:cNvSpPr txBox="1"/>
          <p:nvPr/>
        </p:nvSpPr>
        <p:spPr>
          <a:xfrm>
            <a:off x="8214360" y="458724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جيد جدا</a:t>
            </a:r>
            <a:endParaRPr lang="ar-SA" sz="1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444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444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9989" y="2880164"/>
            <a:ext cx="2453533" cy="22633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شكل بيضاوي 6"/>
          <p:cNvSpPr/>
          <p:nvPr/>
        </p:nvSpPr>
        <p:spPr>
          <a:xfrm>
            <a:off x="2979420" y="487680"/>
            <a:ext cx="1813560" cy="16306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8" name="رابط كسهم مستقيم 7"/>
          <p:cNvCxnSpPr/>
          <p:nvPr/>
        </p:nvCxnSpPr>
        <p:spPr>
          <a:xfrm flipH="1">
            <a:off x="2811780" y="2065020"/>
            <a:ext cx="556260" cy="11658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ربع نص 8"/>
          <p:cNvSpPr txBox="1"/>
          <p:nvPr/>
        </p:nvSpPr>
        <p:spPr>
          <a:xfrm>
            <a:off x="8161020" y="354330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سيئ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10" name="مربع نص 9"/>
          <p:cNvSpPr txBox="1"/>
          <p:nvPr/>
        </p:nvSpPr>
        <p:spPr>
          <a:xfrm>
            <a:off x="8138160" y="327660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جيد جدا</a:t>
            </a:r>
            <a:endParaRPr lang="ar-SA" sz="1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6" name="صورة 5" descr="555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صورة 6" descr="5555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3770" y="2903220"/>
            <a:ext cx="2399744" cy="22402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شكل بيضاوي 4"/>
          <p:cNvSpPr/>
          <p:nvPr/>
        </p:nvSpPr>
        <p:spPr>
          <a:xfrm>
            <a:off x="2979420" y="487680"/>
            <a:ext cx="1813560" cy="16306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8" name="رابط كسهم مستقيم 7"/>
          <p:cNvCxnSpPr/>
          <p:nvPr/>
        </p:nvCxnSpPr>
        <p:spPr>
          <a:xfrm flipH="1">
            <a:off x="2811780" y="2065020"/>
            <a:ext cx="556260" cy="11658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ربع نص 8"/>
          <p:cNvSpPr txBox="1"/>
          <p:nvPr/>
        </p:nvSpPr>
        <p:spPr>
          <a:xfrm>
            <a:off x="8260080" y="315468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سيئ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10" name="مربع نص 9"/>
          <p:cNvSpPr txBox="1"/>
          <p:nvPr/>
        </p:nvSpPr>
        <p:spPr>
          <a:xfrm>
            <a:off x="8214360" y="464820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جيد جدا</a:t>
            </a:r>
            <a:endParaRPr lang="ar-SA" sz="1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66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6666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3960" y="3136217"/>
            <a:ext cx="2309077" cy="20072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شكل بيضاوي 6"/>
          <p:cNvSpPr/>
          <p:nvPr/>
        </p:nvSpPr>
        <p:spPr>
          <a:xfrm>
            <a:off x="2979420" y="487680"/>
            <a:ext cx="1813560" cy="16306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8" name="رابط كسهم مستقيم 7"/>
          <p:cNvCxnSpPr/>
          <p:nvPr/>
        </p:nvCxnSpPr>
        <p:spPr>
          <a:xfrm flipH="1">
            <a:off x="2811780" y="2065020"/>
            <a:ext cx="556260" cy="11658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ربع نص 8"/>
          <p:cNvSpPr txBox="1"/>
          <p:nvPr/>
        </p:nvSpPr>
        <p:spPr>
          <a:xfrm>
            <a:off x="8313420" y="292608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سيئ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10" name="مربع نص 9"/>
          <p:cNvSpPr txBox="1"/>
          <p:nvPr/>
        </p:nvSpPr>
        <p:spPr>
          <a:xfrm>
            <a:off x="8260080" y="467868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جيد جدا</a:t>
            </a:r>
            <a:endParaRPr lang="ar-SA" sz="1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7" name="صورة 6" descr="777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صورة 7" descr="777777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3960" y="2846059"/>
            <a:ext cx="2602446" cy="22974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شكل بيضاوي 4"/>
          <p:cNvSpPr/>
          <p:nvPr/>
        </p:nvSpPr>
        <p:spPr>
          <a:xfrm>
            <a:off x="2979420" y="487680"/>
            <a:ext cx="1813560" cy="16306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6" name="رابط كسهم مستقيم 5"/>
          <p:cNvCxnSpPr/>
          <p:nvPr/>
        </p:nvCxnSpPr>
        <p:spPr>
          <a:xfrm flipH="1">
            <a:off x="2811780" y="2065020"/>
            <a:ext cx="556260" cy="11658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ربع نص 8"/>
          <p:cNvSpPr txBox="1"/>
          <p:nvPr/>
        </p:nvSpPr>
        <p:spPr>
          <a:xfrm>
            <a:off x="8275320" y="272796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سيئ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10" name="مربع نص 9"/>
          <p:cNvSpPr txBox="1"/>
          <p:nvPr/>
        </p:nvSpPr>
        <p:spPr>
          <a:xfrm>
            <a:off x="8244840" y="296418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جيد جدا</a:t>
            </a:r>
            <a:endParaRPr lang="ar-SA" sz="1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اختيار موقع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88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00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1100" y="2875943"/>
            <a:ext cx="2396697" cy="22675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مربع نص 6"/>
          <p:cNvSpPr txBox="1"/>
          <p:nvPr/>
        </p:nvSpPr>
        <p:spPr>
          <a:xfrm>
            <a:off x="6568440" y="3962876"/>
            <a:ext cx="1973580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1">
            <a:spAutoFit/>
          </a:bodyPr>
          <a:lstStyle/>
          <a:p>
            <a:pPr algn="r"/>
            <a:r>
              <a:rPr lang="ar-SA" sz="1100" b="1" dirty="0" smtClean="0"/>
              <a:t>نلاحظ ان اغلب المواقع نتيجتهم متشابهة ولكن قمت باختيار الموقع </a:t>
            </a:r>
            <a:r>
              <a:rPr lang="ar-SA" sz="1100" b="1" dirty="0" err="1" smtClean="0"/>
              <a:t>ال2</a:t>
            </a:r>
            <a:r>
              <a:rPr lang="ar-SA" sz="1100" b="1" dirty="0" smtClean="0"/>
              <a:t> لان ارتفاعه </a:t>
            </a:r>
            <a:r>
              <a:rPr lang="ar-SA" sz="1100" b="1" dirty="0" err="1" smtClean="0"/>
              <a:t>وميلانه</a:t>
            </a:r>
            <a:r>
              <a:rPr lang="ar-SA" sz="1100" b="1" dirty="0" smtClean="0"/>
              <a:t> </a:t>
            </a:r>
            <a:r>
              <a:rPr lang="ar-SA" sz="1100" b="1" dirty="0" err="1" smtClean="0"/>
              <a:t>اقل </a:t>
            </a:r>
            <a:r>
              <a:rPr lang="ar-SA" dirty="0" err="1" smtClean="0"/>
              <a:t>.</a:t>
            </a:r>
            <a:endParaRPr lang="ar-SA" dirty="0"/>
          </a:p>
        </p:txBody>
      </p:sp>
      <p:sp>
        <p:nvSpPr>
          <p:cNvPr id="8" name="شكل بيضاوي 7"/>
          <p:cNvSpPr/>
          <p:nvPr/>
        </p:nvSpPr>
        <p:spPr>
          <a:xfrm>
            <a:off x="2979420" y="487680"/>
            <a:ext cx="1813560" cy="16306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9" name="رابط كسهم مستقيم 8"/>
          <p:cNvCxnSpPr/>
          <p:nvPr/>
        </p:nvCxnSpPr>
        <p:spPr>
          <a:xfrm flipH="1">
            <a:off x="2811780" y="2065020"/>
            <a:ext cx="556260" cy="11658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مربع نص 9"/>
          <p:cNvSpPr txBox="1"/>
          <p:nvPr/>
        </p:nvSpPr>
        <p:spPr>
          <a:xfrm>
            <a:off x="8275320" y="272796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سيئ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11" name="مربع نص 10"/>
          <p:cNvSpPr txBox="1"/>
          <p:nvPr/>
        </p:nvSpPr>
        <p:spPr>
          <a:xfrm>
            <a:off x="8206740" y="3718560"/>
            <a:ext cx="670560" cy="2462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ar-SA" sz="1000" b="1" dirty="0" smtClean="0">
                <a:solidFill>
                  <a:schemeClr val="tx1"/>
                </a:solidFill>
              </a:rPr>
              <a:t>جيد جدا</a:t>
            </a:r>
            <a:endParaRPr lang="ar-SA" sz="1000" b="1" dirty="0">
              <a:solidFill>
                <a:schemeClr val="tx1"/>
              </a:solidFill>
            </a:endParaRPr>
          </a:p>
        </p:txBody>
      </p:sp>
      <p:sp>
        <p:nvSpPr>
          <p:cNvPr id="13" name="مربع نص 12"/>
          <p:cNvSpPr txBox="1"/>
          <p:nvPr/>
        </p:nvSpPr>
        <p:spPr>
          <a:xfrm>
            <a:off x="4709160" y="160496"/>
            <a:ext cx="1973580" cy="430887"/>
          </a:xfrm>
          <a:prstGeom prst="rect">
            <a:avLst/>
          </a:prstGeom>
          <a:solidFill>
            <a:schemeClr val="accent1"/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1100" b="1" dirty="0" smtClean="0"/>
              <a:t>النتيجة النهائية بناءا على المعايير السابقة.</a:t>
            </a:r>
            <a:endParaRPr lang="ar-SA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الموقع النهائي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6" name="صورة 5" descr="00000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3712" y="152400"/>
            <a:ext cx="7053587" cy="49911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33"/>
          <p:cNvSpPr txBox="1">
            <a:spLocks noGrp="1"/>
          </p:cNvSpPr>
          <p:nvPr>
            <p:ph type="title"/>
          </p:nvPr>
        </p:nvSpPr>
        <p:spPr>
          <a:xfrm>
            <a:off x="0" y="1735565"/>
            <a:ext cx="3930300" cy="175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تحليل الموقع المقترح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34" name="Google Shape;234;p33"/>
          <p:cNvSpPr txBox="1">
            <a:spLocks noGrp="1"/>
          </p:cNvSpPr>
          <p:nvPr>
            <p:ph type="title" idx="2"/>
          </p:nvPr>
        </p:nvSpPr>
        <p:spPr>
          <a:xfrm>
            <a:off x="746439" y="1068338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dirty="0" smtClean="0">
                <a:solidFill>
                  <a:schemeClr val="tx1"/>
                </a:solidFill>
              </a:rPr>
              <a:t>4</a:t>
            </a:r>
            <a:endParaRPr dirty="0">
              <a:solidFill>
                <a:schemeClr val="tx1"/>
              </a:solidFill>
            </a:endParaRPr>
          </a:p>
        </p:txBody>
      </p:sp>
      <p:pic>
        <p:nvPicPr>
          <p:cNvPr id="236" name="Google Shape;236;p33"/>
          <p:cNvPicPr preferRelativeResize="0"/>
          <p:nvPr/>
        </p:nvPicPr>
        <p:blipFill rotWithShape="1">
          <a:blip r:embed="rId3">
            <a:alphaModFix/>
          </a:blip>
          <a:srcRect l="10329" r="24379"/>
          <a:stretch/>
        </p:blipFill>
        <p:spPr>
          <a:xfrm>
            <a:off x="4106700" y="0"/>
            <a:ext cx="503730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صورة 4" descr="كككز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5199" y="15238"/>
            <a:ext cx="5028802" cy="3558541"/>
          </a:xfrm>
          <a:prstGeom prst="rect">
            <a:avLst/>
          </a:prstGeom>
        </p:spPr>
      </p:pic>
      <p:sp>
        <p:nvSpPr>
          <p:cNvPr id="6" name="مستطيل 5"/>
          <p:cNvSpPr/>
          <p:nvPr/>
        </p:nvSpPr>
        <p:spPr>
          <a:xfrm>
            <a:off x="4130040" y="0"/>
            <a:ext cx="5022015" cy="51435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7" name="صورة 6" descr="ضض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3481" y="3512434"/>
            <a:ext cx="3522674" cy="1631066"/>
          </a:xfrm>
          <a:prstGeom prst="rect">
            <a:avLst/>
          </a:prstGeom>
        </p:spPr>
      </p:pic>
      <p:pic>
        <p:nvPicPr>
          <p:cNvPr id="8" name="صورة 7" descr="ضضضض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569" y="3510883"/>
            <a:ext cx="2902431" cy="1632617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الوطني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8" name="صورة 7" descr="98989898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9780" y="128503"/>
            <a:ext cx="6934200" cy="49080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صورة 6" descr="فففففففف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4296" y="114300"/>
            <a:ext cx="6965403" cy="49301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عنوان 3"/>
          <p:cNvSpPr txBox="1">
            <a:spLocks/>
          </p:cNvSpPr>
          <p:nvPr/>
        </p:nvSpPr>
        <p:spPr>
          <a:xfrm rot="-5400000">
            <a:off x="-1138205" y="2321977"/>
            <a:ext cx="39114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assion One"/>
              <a:buNone/>
              <a:tabLst/>
              <a:defRPr/>
            </a:pPr>
            <a:r>
              <a:rPr kumimoji="0" lang="ar-SA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assion One"/>
                <a:ea typeface="Passion One"/>
                <a:cs typeface="Passion One"/>
                <a:sym typeface="Passion One"/>
              </a:rPr>
              <a:t>التحليل على المستوى الوطني</a:t>
            </a:r>
            <a:endParaRPr kumimoji="0" lang="ar-SA" sz="28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assion One"/>
              <a:ea typeface="Passion One"/>
              <a:cs typeface="Passion One"/>
              <a:sym typeface="Passion On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pPr lvl="0">
              <a:defRPr/>
            </a:pPr>
            <a:r>
              <a:rPr lang="ar-SA" b="1" dirty="0" smtClean="0">
                <a:solidFill>
                  <a:schemeClr val="tx1"/>
                </a:solidFill>
              </a:rPr>
              <a:t>التحليل على المستوى الوطني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منت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880" y="127908"/>
            <a:ext cx="6941820" cy="49134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3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5020" y="97344"/>
            <a:ext cx="6957060" cy="49242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100858"/>
            <a:ext cx="6995159" cy="49512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6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366" y="137160"/>
            <a:ext cx="6911574" cy="4892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333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4620" y="129540"/>
            <a:ext cx="6846980" cy="48463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غ6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974" y="106680"/>
            <a:ext cx="6933106" cy="49072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شكل بيضاوي 4"/>
          <p:cNvSpPr/>
          <p:nvPr/>
        </p:nvSpPr>
        <p:spPr>
          <a:xfrm>
            <a:off x="3733800" y="1371600"/>
            <a:ext cx="647700" cy="55626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56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9780" y="97344"/>
            <a:ext cx="6957060" cy="49242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43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588" y="99060"/>
            <a:ext cx="6943871" cy="49149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شكل بيضاوي 4"/>
          <p:cNvSpPr/>
          <p:nvPr/>
        </p:nvSpPr>
        <p:spPr>
          <a:xfrm>
            <a:off x="3726180" y="1341120"/>
            <a:ext cx="647700" cy="55626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5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1680" y="110358"/>
            <a:ext cx="6949440" cy="49188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6" name="صورة 5" descr="نمك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6440" y="80901"/>
            <a:ext cx="6941820" cy="49134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لنبن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7480" y="106680"/>
            <a:ext cx="6846980" cy="48463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نهتع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500" y="127478"/>
            <a:ext cx="6903720" cy="48864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يسش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442" y="129540"/>
            <a:ext cx="6803917" cy="48158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نهخم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3580" y="101798"/>
            <a:ext cx="6972300" cy="49350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المستوى الاقليمي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ض122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4080" y="106500"/>
            <a:ext cx="6858000" cy="48541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1تر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840" y="100166"/>
            <a:ext cx="6888480" cy="48756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67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5040" y="177554"/>
            <a:ext cx="6736080" cy="47678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بيس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880" y="134752"/>
            <a:ext cx="6850380" cy="48487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نن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3140" y="227382"/>
            <a:ext cx="6697980" cy="47408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l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6940" y="218822"/>
            <a:ext cx="6720840" cy="4757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مم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0260" y="133466"/>
            <a:ext cx="6819900" cy="482715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هخح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158" y="0"/>
            <a:ext cx="7266842" cy="5143500"/>
          </a:xfrm>
          <a:prstGeom prst="rect">
            <a:avLst/>
          </a:prstGeom>
        </p:spPr>
      </p:pic>
      <p:pic>
        <p:nvPicPr>
          <p:cNvPr id="5" name="صورة 4" descr="1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9684" y="2689860"/>
            <a:ext cx="637617" cy="579120"/>
          </a:xfrm>
          <a:prstGeom prst="rect">
            <a:avLst/>
          </a:prstGeom>
        </p:spPr>
      </p:pic>
      <p:pic>
        <p:nvPicPr>
          <p:cNvPr id="6" name="صورة 5" descr="1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9584" y="2712720"/>
            <a:ext cx="637617" cy="579120"/>
          </a:xfrm>
          <a:prstGeom prst="rect">
            <a:avLst/>
          </a:prstGeom>
        </p:spPr>
      </p:pic>
      <p:pic>
        <p:nvPicPr>
          <p:cNvPr id="7" name="صورة 6" descr="1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84" y="4297680"/>
            <a:ext cx="637617" cy="579120"/>
          </a:xfrm>
          <a:prstGeom prst="rect">
            <a:avLst/>
          </a:prstGeom>
        </p:spPr>
      </p:pic>
      <p:sp>
        <p:nvSpPr>
          <p:cNvPr id="8" name="سهم إلى اليمين 7"/>
          <p:cNvSpPr/>
          <p:nvPr/>
        </p:nvSpPr>
        <p:spPr>
          <a:xfrm>
            <a:off x="2567940" y="2788920"/>
            <a:ext cx="419100" cy="441960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9" name="سهم إلى اليمين 8"/>
          <p:cNvSpPr/>
          <p:nvPr/>
        </p:nvSpPr>
        <p:spPr>
          <a:xfrm rot="16200000">
            <a:off x="4351020" y="3848100"/>
            <a:ext cx="419100" cy="441960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سهم إلى اليمين 9"/>
          <p:cNvSpPr/>
          <p:nvPr/>
        </p:nvSpPr>
        <p:spPr>
          <a:xfrm rot="10800000">
            <a:off x="6111240" y="2758440"/>
            <a:ext cx="419100" cy="441960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30888" y="1446948"/>
            <a:ext cx="1113112" cy="892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صورة 10" descr="pngtree-wind-icon-symbol-illustrations-breeze-vector-png-image_38006638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78330" y="1493520"/>
            <a:ext cx="1299210" cy="1299210"/>
          </a:xfrm>
          <a:prstGeom prst="rect">
            <a:avLst/>
          </a:prstGeom>
        </p:spPr>
      </p:pic>
      <p:pic>
        <p:nvPicPr>
          <p:cNvPr id="12" name="صورة 11" descr="pngtree-wind-icon-symbol-illustrations-breeze-vector-png-image_38006638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026008">
            <a:off x="2198370" y="3162302"/>
            <a:ext cx="1299210" cy="1299210"/>
          </a:xfrm>
          <a:prstGeom prst="rect">
            <a:avLst/>
          </a:prstGeom>
        </p:spPr>
      </p:pic>
      <p:pic>
        <p:nvPicPr>
          <p:cNvPr id="17" name="صورة 16" descr="لل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6381750" y="2049780"/>
            <a:ext cx="632460" cy="632460"/>
          </a:xfrm>
          <a:prstGeom prst="rect">
            <a:avLst/>
          </a:prstGeom>
        </p:spPr>
      </p:pic>
      <p:pic>
        <p:nvPicPr>
          <p:cNvPr id="18" name="صورة 17" descr="لل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2306520">
            <a:off x="5886450" y="3421381"/>
            <a:ext cx="731520" cy="731520"/>
          </a:xfrm>
          <a:prstGeom prst="rect">
            <a:avLst/>
          </a:prstGeom>
        </p:spPr>
      </p:pic>
      <p:pic>
        <p:nvPicPr>
          <p:cNvPr id="19" name="صورة 18" descr="لل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66297" y="2172185"/>
            <a:ext cx="489079" cy="489079"/>
          </a:xfrm>
          <a:prstGeom prst="rect">
            <a:avLst/>
          </a:prstGeom>
        </p:spPr>
      </p:pic>
      <p:pic>
        <p:nvPicPr>
          <p:cNvPr id="20" name="صورة 19" descr="pngtree-wind-icon-symbol-illustrations-breeze-vector-png-image_38006638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63890" y="2468880"/>
            <a:ext cx="880110" cy="880110"/>
          </a:xfrm>
          <a:prstGeom prst="rect">
            <a:avLst/>
          </a:prstGeom>
        </p:spPr>
      </p:pic>
      <p:sp>
        <p:nvSpPr>
          <p:cNvPr id="21" name="مربع نص 20"/>
          <p:cNvSpPr txBox="1"/>
          <p:nvPr/>
        </p:nvSpPr>
        <p:spPr>
          <a:xfrm>
            <a:off x="7513320" y="2194560"/>
            <a:ext cx="96012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ar-SA" sz="900" dirty="0" smtClean="0"/>
              <a:t>رياح موسمية جنوبية شرقية وشرقية</a:t>
            </a:r>
            <a:endParaRPr lang="ar-SA" sz="900" dirty="0"/>
          </a:p>
        </p:txBody>
      </p:sp>
      <p:sp>
        <p:nvSpPr>
          <p:cNvPr id="22" name="مربع نص 21"/>
          <p:cNvSpPr txBox="1"/>
          <p:nvPr/>
        </p:nvSpPr>
        <p:spPr>
          <a:xfrm>
            <a:off x="7505700" y="2727960"/>
            <a:ext cx="96012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ar-SA" sz="900" dirty="0" smtClean="0"/>
              <a:t>رياح دائمة جنوبية غربية وغربية</a:t>
            </a:r>
            <a:endParaRPr lang="ar-SA" sz="900" dirty="0"/>
          </a:p>
        </p:txBody>
      </p:sp>
      <p:pic>
        <p:nvPicPr>
          <p:cNvPr id="23" name="صورة 22" descr="5566068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40090" y="3230880"/>
            <a:ext cx="712165" cy="712165"/>
          </a:xfrm>
          <a:prstGeom prst="rect">
            <a:avLst/>
          </a:prstGeom>
        </p:spPr>
      </p:pic>
      <p:sp>
        <p:nvSpPr>
          <p:cNvPr id="24" name="مربع نص 23"/>
          <p:cNvSpPr txBox="1"/>
          <p:nvPr/>
        </p:nvSpPr>
        <p:spPr>
          <a:xfrm>
            <a:off x="7551420" y="3421380"/>
            <a:ext cx="960120" cy="2308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ar-SA" sz="900" dirty="0" smtClean="0"/>
              <a:t>الرطوبة </a:t>
            </a:r>
            <a:r>
              <a:rPr lang="ar-SA" sz="900" dirty="0" err="1" smtClean="0"/>
              <a:t>69%</a:t>
            </a:r>
            <a:endParaRPr lang="ar-SA" sz="900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نمكخ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500" y="120800"/>
            <a:ext cx="6880860" cy="48703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78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5940" y="116790"/>
            <a:ext cx="7101840" cy="50267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هخخ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5445" y="184380"/>
            <a:ext cx="6683375" cy="47305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82985" y="1669350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7777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2261" y="0"/>
            <a:ext cx="7271739" cy="5143500"/>
          </a:xfrm>
          <a:prstGeom prst="rect">
            <a:avLst/>
          </a:prstGeom>
        </p:spPr>
      </p:pic>
      <p:pic>
        <p:nvPicPr>
          <p:cNvPr id="7" name="صورة 6" descr="جنوب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7880" y="3817620"/>
            <a:ext cx="1371600" cy="1028700"/>
          </a:xfrm>
          <a:prstGeom prst="rect">
            <a:avLst/>
          </a:prstGeom>
        </p:spPr>
      </p:pic>
      <p:pic>
        <p:nvPicPr>
          <p:cNvPr id="8" name="صورة 7" descr="شرق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6620" y="2613660"/>
            <a:ext cx="1798320" cy="1348740"/>
          </a:xfrm>
          <a:prstGeom prst="rect">
            <a:avLst/>
          </a:prstGeom>
        </p:spPr>
      </p:pic>
      <p:pic>
        <p:nvPicPr>
          <p:cNvPr id="10" name="صورة 9" descr="شمال1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44040" y="1798320"/>
            <a:ext cx="1371600" cy="1028700"/>
          </a:xfrm>
          <a:prstGeom prst="rect">
            <a:avLst/>
          </a:prstGeom>
        </p:spPr>
      </p:pic>
      <p:pic>
        <p:nvPicPr>
          <p:cNvPr id="11" name="صورة 10" descr="غرب1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6760" y="3329940"/>
            <a:ext cx="1280159" cy="960119"/>
          </a:xfrm>
          <a:prstGeom prst="rect">
            <a:avLst/>
          </a:prstGeom>
        </p:spPr>
      </p:pic>
      <p:cxnSp>
        <p:nvCxnSpPr>
          <p:cNvPr id="13" name="رابط كسهم مستقيم 12"/>
          <p:cNvCxnSpPr/>
          <p:nvPr/>
        </p:nvCxnSpPr>
        <p:spPr>
          <a:xfrm flipH="1" flipV="1">
            <a:off x="2628900" y="2903220"/>
            <a:ext cx="22860" cy="41148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رابط كسهم مستقيم 14"/>
          <p:cNvCxnSpPr/>
          <p:nvPr/>
        </p:nvCxnSpPr>
        <p:spPr>
          <a:xfrm>
            <a:off x="2628900" y="3825240"/>
            <a:ext cx="22860" cy="47244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رابط كسهم مستقيم 15"/>
          <p:cNvCxnSpPr/>
          <p:nvPr/>
        </p:nvCxnSpPr>
        <p:spPr>
          <a:xfrm flipV="1">
            <a:off x="2827020" y="3543300"/>
            <a:ext cx="457200" cy="2286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رابط كسهم مستقيم 16"/>
          <p:cNvCxnSpPr/>
          <p:nvPr/>
        </p:nvCxnSpPr>
        <p:spPr>
          <a:xfrm flipH="1">
            <a:off x="2156460" y="3589020"/>
            <a:ext cx="358140" cy="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888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2262" y="0"/>
            <a:ext cx="7271738" cy="5143500"/>
          </a:xfrm>
          <a:prstGeom prst="rect">
            <a:avLst/>
          </a:prstGeom>
        </p:spPr>
      </p:pic>
      <p:pic>
        <p:nvPicPr>
          <p:cNvPr id="5" name="صورة 4" descr="جن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420" y="2781300"/>
            <a:ext cx="1828800" cy="1371600"/>
          </a:xfrm>
          <a:prstGeom prst="rect">
            <a:avLst/>
          </a:prstGeom>
        </p:spPr>
      </p:pic>
      <p:pic>
        <p:nvPicPr>
          <p:cNvPr id="6" name="صورة 5" descr="ششر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4900" y="2004060"/>
            <a:ext cx="1788160" cy="1341120"/>
          </a:xfrm>
          <a:prstGeom prst="rect">
            <a:avLst/>
          </a:prstGeom>
        </p:spPr>
      </p:pic>
      <p:pic>
        <p:nvPicPr>
          <p:cNvPr id="7" name="صورة 6" descr="غر2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03220" y="1499235"/>
            <a:ext cx="2125980" cy="1594485"/>
          </a:xfrm>
          <a:prstGeom prst="rect">
            <a:avLst/>
          </a:prstGeom>
        </p:spPr>
      </p:pic>
      <p:cxnSp>
        <p:nvCxnSpPr>
          <p:cNvPr id="8" name="رابط كسهم مستقيم 7"/>
          <p:cNvCxnSpPr/>
          <p:nvPr/>
        </p:nvCxnSpPr>
        <p:spPr>
          <a:xfrm>
            <a:off x="5570220" y="2636520"/>
            <a:ext cx="22860" cy="41910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رابط كسهم مستقيم 9"/>
          <p:cNvCxnSpPr/>
          <p:nvPr/>
        </p:nvCxnSpPr>
        <p:spPr>
          <a:xfrm flipH="1" flipV="1">
            <a:off x="4968240" y="2453640"/>
            <a:ext cx="403860" cy="2286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رابط كسهم مستقيم 11"/>
          <p:cNvCxnSpPr/>
          <p:nvPr/>
        </p:nvCxnSpPr>
        <p:spPr>
          <a:xfrm flipV="1">
            <a:off x="5768340" y="2453640"/>
            <a:ext cx="411480" cy="762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التحليل على مستوى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99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2262" y="0"/>
            <a:ext cx="7271738" cy="5143500"/>
          </a:xfrm>
          <a:prstGeom prst="rect">
            <a:avLst/>
          </a:prstGeom>
        </p:spPr>
      </p:pic>
      <p:pic>
        <p:nvPicPr>
          <p:cNvPr id="6" name="صورة 5" descr="شرق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8780" y="899160"/>
            <a:ext cx="2092960" cy="1569720"/>
          </a:xfrm>
          <a:prstGeom prst="rect">
            <a:avLst/>
          </a:prstGeom>
        </p:spPr>
      </p:pic>
      <p:pic>
        <p:nvPicPr>
          <p:cNvPr id="7" name="صورة 6" descr="شمال3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7465" y="0"/>
            <a:ext cx="1596975" cy="929640"/>
          </a:xfrm>
          <a:prstGeom prst="rect">
            <a:avLst/>
          </a:prstGeom>
        </p:spPr>
      </p:pic>
      <p:pic>
        <p:nvPicPr>
          <p:cNvPr id="8" name="صورة 7" descr="جنوب3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6700" y="2375986"/>
            <a:ext cx="2755199" cy="1601654"/>
          </a:xfrm>
          <a:prstGeom prst="rect">
            <a:avLst/>
          </a:prstGeom>
        </p:spPr>
      </p:pic>
      <p:pic>
        <p:nvPicPr>
          <p:cNvPr id="9" name="صورة 8" descr="غرب3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72364" y="457200"/>
            <a:ext cx="2565146" cy="1447800"/>
          </a:xfrm>
          <a:prstGeom prst="rect">
            <a:avLst/>
          </a:prstGeom>
        </p:spPr>
      </p:pic>
      <p:cxnSp>
        <p:nvCxnSpPr>
          <p:cNvPr id="10" name="رابط كسهم مستقيم 9"/>
          <p:cNvCxnSpPr/>
          <p:nvPr/>
        </p:nvCxnSpPr>
        <p:spPr>
          <a:xfrm>
            <a:off x="6004560" y="1310640"/>
            <a:ext cx="7620" cy="104394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رابط كسهم مستقيم 11"/>
          <p:cNvCxnSpPr/>
          <p:nvPr/>
        </p:nvCxnSpPr>
        <p:spPr>
          <a:xfrm flipH="1">
            <a:off x="4960620" y="1158240"/>
            <a:ext cx="899160" cy="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رابط كسهم مستقيم 12"/>
          <p:cNvCxnSpPr/>
          <p:nvPr/>
        </p:nvCxnSpPr>
        <p:spPr>
          <a:xfrm flipV="1">
            <a:off x="6103620" y="1127760"/>
            <a:ext cx="762000" cy="762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رابط كسهم مستقيم 17"/>
          <p:cNvCxnSpPr/>
          <p:nvPr/>
        </p:nvCxnSpPr>
        <p:spPr>
          <a:xfrm flipV="1">
            <a:off x="6004560" y="670560"/>
            <a:ext cx="0" cy="33528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90605" y="216957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تحليل سلبيات وايجابيات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مخحححححححح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500" y="124312"/>
            <a:ext cx="6918960" cy="48972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282985" y="2154337"/>
            <a:ext cx="3911400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تحليل سلبيات وايجابيات الموقع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منكخ99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0260" y="163946"/>
            <a:ext cx="6819900" cy="482715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33"/>
          <p:cNvSpPr txBox="1">
            <a:spLocks noGrp="1"/>
          </p:cNvSpPr>
          <p:nvPr>
            <p:ph type="title"/>
          </p:nvPr>
        </p:nvSpPr>
        <p:spPr>
          <a:xfrm>
            <a:off x="0" y="1735565"/>
            <a:ext cx="3930300" cy="175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b="1" dirty="0" smtClean="0">
                <a:solidFill>
                  <a:schemeClr val="tx1"/>
                </a:solidFill>
              </a:rPr>
              <a:t>فكرة ومخطط المشروع النهائي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234" name="Google Shape;234;p33"/>
          <p:cNvSpPr txBox="1">
            <a:spLocks noGrp="1"/>
          </p:cNvSpPr>
          <p:nvPr>
            <p:ph type="title" idx="2"/>
          </p:nvPr>
        </p:nvSpPr>
        <p:spPr>
          <a:xfrm>
            <a:off x="746439" y="1068338"/>
            <a:ext cx="15546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b="1" dirty="0" smtClean="0">
                <a:solidFill>
                  <a:schemeClr val="tx1"/>
                </a:solidFill>
              </a:rPr>
              <a:t>5</a:t>
            </a:r>
            <a:endParaRPr b="1" dirty="0">
              <a:solidFill>
                <a:schemeClr val="tx1"/>
              </a:solidFill>
            </a:endParaRPr>
          </a:p>
        </p:txBody>
      </p:sp>
      <p:pic>
        <p:nvPicPr>
          <p:cNvPr id="236" name="Google Shape;236;p33"/>
          <p:cNvPicPr preferRelativeResize="0"/>
          <p:nvPr/>
        </p:nvPicPr>
        <p:blipFill rotWithShape="1">
          <a:blip r:embed="rId3">
            <a:alphaModFix/>
          </a:blip>
          <a:srcRect l="10329" r="24379"/>
          <a:stretch/>
        </p:blipFill>
        <p:spPr>
          <a:xfrm>
            <a:off x="4106700" y="0"/>
            <a:ext cx="503730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صورة 4" descr="كككز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5199" y="15238"/>
            <a:ext cx="5028802" cy="3558541"/>
          </a:xfrm>
          <a:prstGeom prst="rect">
            <a:avLst/>
          </a:prstGeom>
        </p:spPr>
      </p:pic>
      <p:sp>
        <p:nvSpPr>
          <p:cNvPr id="6" name="مستطيل 5"/>
          <p:cNvSpPr/>
          <p:nvPr/>
        </p:nvSpPr>
        <p:spPr>
          <a:xfrm>
            <a:off x="4130040" y="0"/>
            <a:ext cx="5022015" cy="51435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7" name="صورة 6" descr="ضض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3481" y="3512434"/>
            <a:ext cx="3522674" cy="1631066"/>
          </a:xfrm>
          <a:prstGeom prst="rect">
            <a:avLst/>
          </a:prstGeom>
        </p:spPr>
      </p:pic>
      <p:pic>
        <p:nvPicPr>
          <p:cNvPr id="8" name="صورة 7" descr="ضضضض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569" y="3510883"/>
            <a:ext cx="2902431" cy="1632617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رؤية المشروع </a:t>
            </a:r>
            <a:r>
              <a:rPr lang="ar-SA" b="1" dirty="0" err="1" smtClean="0">
                <a:solidFill>
                  <a:schemeClr val="tx1"/>
                </a:solidFill>
              </a:rPr>
              <a:t>واهدافه</a:t>
            </a:r>
            <a:r>
              <a:rPr lang="ar-SA" b="1" dirty="0" smtClean="0">
                <a:solidFill>
                  <a:schemeClr val="tx1"/>
                </a:solidFill>
              </a:rPr>
              <a:t> الاستراتيجية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5" name="Google Shape;218;p32"/>
          <p:cNvSpPr/>
          <p:nvPr/>
        </p:nvSpPr>
        <p:spPr>
          <a:xfrm flipH="1">
            <a:off x="2242355" y="1310638"/>
            <a:ext cx="5141424" cy="2971802"/>
          </a:xfrm>
          <a:prstGeom prst="snip1Rect">
            <a:avLst>
              <a:gd name="adj" fmla="val 1340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مربع نص 5"/>
          <p:cNvSpPr txBox="1"/>
          <p:nvPr/>
        </p:nvSpPr>
        <p:spPr>
          <a:xfrm>
            <a:off x="1828800" y="434340"/>
            <a:ext cx="640080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1">
            <a:spAutoFit/>
          </a:bodyPr>
          <a:lstStyle/>
          <a:p>
            <a:pPr lvl="0" algn="ctr">
              <a:spcAft>
                <a:spcPts val="1600"/>
              </a:spcAft>
              <a:defRPr/>
            </a:pPr>
            <a:r>
              <a:rPr lang="ar-SA" dirty="0" smtClean="0">
                <a:solidFill>
                  <a:srgbClr val="000000"/>
                </a:solidFill>
                <a:ea typeface="Arial"/>
              </a:rPr>
              <a:t>رؤية المشروع:مجمع ترفيهي اقليمي ذو وجهة رائدة للترفيه والثقافة والتعليم, مميز بخدماته,محفز للنمو الاقتصادي المستدام,وتعزيز التواصل الاجتماعي.</a:t>
            </a:r>
            <a:endParaRPr lang="ar-SA" dirty="0">
              <a:solidFill>
                <a:srgbClr val="000000"/>
              </a:solidFill>
              <a:ea typeface="Arial"/>
            </a:endParaRPr>
          </a:p>
        </p:txBody>
      </p:sp>
      <p:sp>
        <p:nvSpPr>
          <p:cNvPr id="7" name="مربع نص 6"/>
          <p:cNvSpPr txBox="1"/>
          <p:nvPr/>
        </p:nvSpPr>
        <p:spPr>
          <a:xfrm>
            <a:off x="4019898" y="1445030"/>
            <a:ext cx="1655618" cy="307777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1">
            <a:spAutoFit/>
          </a:bodyPr>
          <a:lstStyle/>
          <a:p>
            <a:pPr algn="ctr"/>
            <a:r>
              <a:rPr lang="ar-SA" b="1" dirty="0" smtClean="0"/>
              <a:t>الأهداف الاستراتيجية</a:t>
            </a:r>
            <a:endParaRPr lang="ar-SA" b="1" dirty="0"/>
          </a:p>
        </p:txBody>
      </p:sp>
      <p:sp>
        <p:nvSpPr>
          <p:cNvPr id="8" name="مربع نص 7"/>
          <p:cNvSpPr txBox="1"/>
          <p:nvPr/>
        </p:nvSpPr>
        <p:spPr>
          <a:xfrm>
            <a:off x="2331720" y="1973580"/>
            <a:ext cx="4876800" cy="203132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 rtl="1">
              <a:buFont typeface="Wingdings" pitchFamily="2" charset="2"/>
              <a:buChar char="§"/>
            </a:pPr>
            <a:r>
              <a:rPr lang="ar-SA" dirty="0" smtClean="0"/>
              <a:t>تعزيز التجربة الثقافية التعليمية الترفيهية</a:t>
            </a:r>
          </a:p>
          <a:p>
            <a:pPr algn="r" rtl="1">
              <a:buFont typeface="Wingdings" pitchFamily="2" charset="2"/>
              <a:buChar char="§"/>
            </a:pPr>
            <a:r>
              <a:rPr lang="ar-SA" dirty="0" smtClean="0"/>
              <a:t>انعاش جانب الترفيه والتركيز عليه</a:t>
            </a:r>
          </a:p>
          <a:p>
            <a:pPr algn="r" rtl="1">
              <a:buFont typeface="Wingdings" pitchFamily="2" charset="2"/>
              <a:buChar char="§"/>
            </a:pPr>
            <a:r>
              <a:rPr lang="ar-SA" dirty="0" smtClean="0"/>
              <a:t>تعزيز التعليم والتنمية المهنية</a:t>
            </a:r>
          </a:p>
          <a:p>
            <a:pPr algn="r" rtl="1">
              <a:buFont typeface="Wingdings" pitchFamily="2" charset="2"/>
              <a:buChar char="§"/>
            </a:pPr>
            <a:r>
              <a:rPr lang="ar-SA" dirty="0" smtClean="0"/>
              <a:t>تعزيز الصحة واللياقة البدنية</a:t>
            </a:r>
          </a:p>
          <a:p>
            <a:pPr algn="r" rtl="1">
              <a:buFont typeface="Wingdings" pitchFamily="2" charset="2"/>
              <a:buChar char="§"/>
            </a:pPr>
            <a:r>
              <a:rPr lang="ar-SA" dirty="0" smtClean="0"/>
              <a:t>الابتكار والريادة</a:t>
            </a:r>
          </a:p>
          <a:p>
            <a:pPr algn="r" rtl="1">
              <a:buFont typeface="Wingdings" pitchFamily="2" charset="2"/>
              <a:buChar char="§"/>
            </a:pPr>
            <a:r>
              <a:rPr lang="ar-SA" dirty="0" smtClean="0"/>
              <a:t>الاستدامة البيئية</a:t>
            </a:r>
          </a:p>
          <a:p>
            <a:pPr algn="r" rtl="1">
              <a:buFont typeface="Wingdings" pitchFamily="2" charset="2"/>
              <a:buChar char="§"/>
            </a:pPr>
            <a:r>
              <a:rPr lang="ar-SA" dirty="0" smtClean="0"/>
              <a:t>تعزيز التفاعل الاجتماعي والثقافي</a:t>
            </a:r>
          </a:p>
          <a:p>
            <a:pPr algn="r" rtl="1">
              <a:buFont typeface="Wingdings" pitchFamily="2" charset="2"/>
              <a:buChar char="§"/>
            </a:pPr>
            <a:r>
              <a:rPr lang="ar-SA" dirty="0" smtClean="0"/>
              <a:t>الشراكات والتعاون </a:t>
            </a:r>
          </a:p>
          <a:p>
            <a:pPr algn="r" rtl="1">
              <a:buFont typeface="Wingdings" pitchFamily="2" charset="2"/>
              <a:buChar char="§"/>
            </a:pPr>
            <a:endParaRPr lang="ar-SA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مكونات وعناصر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graphicFrame>
        <p:nvGraphicFramePr>
          <p:cNvPr id="9" name="جدول 8"/>
          <p:cNvGraphicFramePr>
            <a:graphicFrameLocks noGrp="1"/>
          </p:cNvGraphicFramePr>
          <p:nvPr/>
        </p:nvGraphicFramePr>
        <p:xfrm>
          <a:off x="1844040" y="223053"/>
          <a:ext cx="7139940" cy="4440443"/>
        </p:xfrm>
        <a:graphic>
          <a:graphicData uri="http://schemas.openxmlformats.org/drawingml/2006/table">
            <a:tbl>
              <a:tblPr rtl="1" firstRow="1" bandRow="1">
                <a:tableStyleId>{3C2FFA5D-87B4-456A-9821-1D502468CF0F}</a:tableStyleId>
              </a:tblPr>
              <a:tblGrid>
                <a:gridCol w="1103669"/>
                <a:gridCol w="4268431"/>
                <a:gridCol w="651839"/>
                <a:gridCol w="1116001"/>
              </a:tblGrid>
              <a:tr h="612196"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مكونات</a:t>
                      </a:r>
                      <a:r>
                        <a:rPr lang="ar-SA" sz="1200" baseline="0" dirty="0" smtClean="0"/>
                        <a:t> المشروع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عناصر المشروع 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المساحة(</a:t>
                      </a:r>
                      <a:r>
                        <a:rPr lang="ar-SA" sz="1200" dirty="0" err="1" smtClean="0"/>
                        <a:t>دونم)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النسبة المئوية من المساحة الكلية</a:t>
                      </a:r>
                      <a:endParaRPr lang="ar-SA" sz="1200" b="1" dirty="0"/>
                    </a:p>
                  </a:txBody>
                  <a:tcPr/>
                </a:tc>
              </a:tr>
              <a:tr h="437283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منطقة ثقافية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مجمع ثقافي يحتوي </a:t>
                      </a:r>
                      <a:r>
                        <a:rPr lang="ar-SA" sz="1200" dirty="0" err="1" smtClean="0"/>
                        <a:t>على </a:t>
                      </a:r>
                      <a:r>
                        <a:rPr lang="ar-SA" sz="1200" dirty="0" smtClean="0"/>
                        <a:t>:مكتبات ومراكز للقراءة+مراكز التراث والتاريخ+مرافق موسيقية+مراكز للعلوم والتكنولوجيا,معارض فنية,مراكز ثقافية دولية.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26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5,5%</a:t>
                      </a:r>
                      <a:endParaRPr lang="ar-SA" sz="1200" b="0" dirty="0"/>
                    </a:p>
                  </a:txBody>
                  <a:tcPr/>
                </a:tc>
              </a:tr>
              <a:tr h="302645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منطقة اجتماعية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مركز صحي+مسجد+شرطة ودفاع مدني+قاعات</a:t>
                      </a:r>
                      <a:r>
                        <a:rPr lang="ar-SA" sz="1200" baseline="0" dirty="0" smtClean="0"/>
                        <a:t> متعددة الاغراض+مناطق خضراء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25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5,2%</a:t>
                      </a:r>
                      <a:endParaRPr lang="ar-SA" sz="1200" b="0" dirty="0"/>
                    </a:p>
                  </a:txBody>
                  <a:tcPr/>
                </a:tc>
              </a:tr>
              <a:tr h="302645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منطقة ادارية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وحدات </a:t>
                      </a:r>
                      <a:r>
                        <a:rPr lang="ar-SA" sz="1200" dirty="0" err="1" smtClean="0"/>
                        <a:t>ادارية </a:t>
                      </a:r>
                      <a:r>
                        <a:rPr lang="ar-SA" sz="1200" dirty="0" smtClean="0"/>
                        <a:t>,مرافق </a:t>
                      </a:r>
                      <a:r>
                        <a:rPr lang="ar-SA" sz="1200" dirty="0" err="1" smtClean="0"/>
                        <a:t>الصيانه</a:t>
                      </a:r>
                      <a:r>
                        <a:rPr lang="ar-SA" sz="1200" dirty="0" smtClean="0"/>
                        <a:t>,غرف الاجتماعات</a:t>
                      </a:r>
                      <a:r>
                        <a:rPr lang="ar-SA" sz="1200" baseline="0" dirty="0" smtClean="0"/>
                        <a:t> والمؤتمرات,مكاتب ادارية,امن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15.5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3,2%</a:t>
                      </a:r>
                      <a:endParaRPr lang="ar-SA" sz="1200" b="0" dirty="0"/>
                    </a:p>
                  </a:txBody>
                  <a:tcPr/>
                </a:tc>
              </a:tr>
              <a:tr h="331667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منطقة ترفيهية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العاب ملاهي+العاب اطفال+سينما+صالات لعب داخلية+محطة وقود+مبيتات 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57.5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11,9%</a:t>
                      </a:r>
                      <a:endParaRPr lang="ar-SA" sz="1200" b="0" dirty="0"/>
                    </a:p>
                  </a:txBody>
                  <a:tcPr/>
                </a:tc>
              </a:tr>
              <a:tr h="437283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منطقة رياضية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ملعب</a:t>
                      </a:r>
                      <a:r>
                        <a:rPr lang="ar-SA" sz="1200" baseline="0" dirty="0" smtClean="0"/>
                        <a:t> كرة قدم </a:t>
                      </a:r>
                      <a:r>
                        <a:rPr lang="ar-SA" sz="1200" baseline="0" dirty="0" err="1" smtClean="0"/>
                        <a:t>اولومبي</a:t>
                      </a:r>
                      <a:r>
                        <a:rPr lang="ar-SA" sz="1200" baseline="0" dirty="0" smtClean="0"/>
                        <a:t>,مسابح,منطقة ملاعب,منطقة لسباقات الخيل والجري+مكان للتزلج+جيم رياضي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53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11%</a:t>
                      </a:r>
                      <a:endParaRPr lang="ar-SA" sz="1200" b="0" dirty="0"/>
                    </a:p>
                  </a:txBody>
                  <a:tcPr/>
                </a:tc>
              </a:tr>
              <a:tr h="437283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منطقة تجارية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b="0" dirty="0" smtClean="0"/>
                        <a:t>محلات</a:t>
                      </a:r>
                      <a:r>
                        <a:rPr lang="ar-SA" sz="1200" b="0" baseline="0" dirty="0" smtClean="0"/>
                        <a:t> ملابس,هدايا وتذاكر,معدات رياضية,الكترونيات,العاب اطفال,اكشاك,مطاعم </a:t>
                      </a:r>
                      <a:r>
                        <a:rPr lang="ar-SA" sz="1200" b="0" baseline="0" dirty="0" err="1" smtClean="0"/>
                        <a:t>وكافيهات</a:t>
                      </a:r>
                      <a:r>
                        <a:rPr lang="ar-SA" sz="1200" b="0" baseline="0" dirty="0" smtClean="0"/>
                        <a:t>,خدمات مالية,خدمات الزوار.</a:t>
                      </a:r>
                      <a:endParaRPr lang="ar-SA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22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4.5%</a:t>
                      </a:r>
                      <a:endParaRPr lang="ar-SA" sz="1200" b="0" dirty="0"/>
                    </a:p>
                  </a:txBody>
                  <a:tcPr/>
                </a:tc>
              </a:tr>
              <a:tr h="302645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حديقة حيوان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93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19%</a:t>
                      </a:r>
                      <a:endParaRPr lang="ar-SA" sz="1200" b="0" dirty="0"/>
                    </a:p>
                  </a:txBody>
                  <a:tcPr/>
                </a:tc>
              </a:tr>
              <a:tr h="437283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منطقة ثقافية ترفيهية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مجمع نسائي+مجمع</a:t>
                      </a:r>
                      <a:r>
                        <a:rPr lang="ar-SA" sz="1200" baseline="0" dirty="0" smtClean="0"/>
                        <a:t> شبابي+مناطق خضراء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24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5%</a:t>
                      </a:r>
                      <a:endParaRPr lang="ar-SA" sz="1200" b="0" dirty="0"/>
                    </a:p>
                  </a:txBody>
                  <a:tcPr/>
                </a:tc>
              </a:tr>
              <a:tr h="437283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مناطق مفتوحة وخضراء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حدائق+منطقة مدرج 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55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11,4%</a:t>
                      </a:r>
                      <a:endParaRPr lang="ar-SA" sz="1200" b="0" dirty="0"/>
                    </a:p>
                  </a:txBody>
                  <a:tcPr/>
                </a:tc>
              </a:tr>
              <a:tr h="302645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شبكة الشوارع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dirty="0" smtClean="0"/>
                        <a:t>ارصفة+شوارع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SA" sz="1200" b="1" dirty="0" smtClean="0"/>
                        <a:t>109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0" dirty="0" err="1" smtClean="0"/>
                        <a:t>22,7%</a:t>
                      </a:r>
                      <a:endParaRPr lang="ar-SA" sz="1200" b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مكونات وعناصر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graphicFrame>
        <p:nvGraphicFramePr>
          <p:cNvPr id="3" name="جدول 2"/>
          <p:cNvGraphicFramePr>
            <a:graphicFrameLocks noGrp="1"/>
          </p:cNvGraphicFramePr>
          <p:nvPr/>
        </p:nvGraphicFramePr>
        <p:xfrm>
          <a:off x="1722120" y="434342"/>
          <a:ext cx="6972300" cy="4243068"/>
        </p:xfrm>
        <a:graphic>
          <a:graphicData uri="http://schemas.openxmlformats.org/drawingml/2006/table">
            <a:tbl>
              <a:tblPr rtl="1" firstRow="1" bandRow="1">
                <a:tableStyleId>{3C2FFA5D-87B4-456A-9821-1D502468CF0F}</a:tableStyleId>
              </a:tblPr>
              <a:tblGrid>
                <a:gridCol w="1563263"/>
                <a:gridCol w="5409037"/>
              </a:tblGrid>
              <a:tr h="348324">
                <a:tc gridSpan="2">
                  <a:txBody>
                    <a:bodyPr/>
                    <a:lstStyle/>
                    <a:p>
                      <a:pPr algn="ctr" rtl="1"/>
                      <a:r>
                        <a:rPr lang="ar-SA" sz="1600" dirty="0" smtClean="0"/>
                        <a:t>عناصر</a:t>
                      </a:r>
                      <a:r>
                        <a:rPr lang="ar-SA" sz="1600" baseline="0" dirty="0" smtClean="0"/>
                        <a:t> المجمع الثقافي</a:t>
                      </a:r>
                      <a:endParaRPr lang="ar-SA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</a:tr>
              <a:tr h="284992">
                <a:tc rowSpan="3"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مكتبات ومراكز القراءة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مكتبات عامة تحتوي على كتب وصحف ومجلات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مناطق قراءة هادئة ومريحة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مكتبات </a:t>
                      </a:r>
                      <a:r>
                        <a:rPr lang="ar-SA" sz="1200" dirty="0" err="1" smtClean="0"/>
                        <a:t>للاطفال</a:t>
                      </a:r>
                      <a:r>
                        <a:rPr lang="ar-SA" sz="1200" dirty="0" smtClean="0"/>
                        <a:t> مع انشطة وورش عمل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rowSpan="3"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معارض فنية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معارض للفنون التشكيلية والنحت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معارض للتصوير </a:t>
                      </a:r>
                      <a:r>
                        <a:rPr lang="ar-SA" sz="1200" dirty="0" err="1" smtClean="0"/>
                        <a:t>الفوتغرافي</a:t>
                      </a:r>
                      <a:r>
                        <a:rPr lang="ar-SA" sz="1200" dirty="0" smtClean="0"/>
                        <a:t> والفيديو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مساحات لعرض الفنون الحرفية واليدوية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rowSpan="3"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مراكز التراث والتاريخ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متاحف تعرض تاريخ المنطقة وتراثها الثقافي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معارض</a:t>
                      </a:r>
                      <a:r>
                        <a:rPr lang="ar-SA" sz="1200" baseline="0" dirty="0" smtClean="0"/>
                        <a:t> لمواضيع ثقافية وتاريخية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مكتبة</a:t>
                      </a:r>
                      <a:r>
                        <a:rPr lang="ar-SA" sz="1200" baseline="0" dirty="0" smtClean="0"/>
                        <a:t> ارشيفية تحتوي على وثائق ومخطوطات تاريخية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rowSpan="2"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مراكز ثقافية دولية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مراكز ثقافية تمثل ثقافات دول مختلفة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برامج تبادل ثقافية وورش دولية</a:t>
                      </a:r>
                      <a:endParaRPr lang="ar-SA" sz="1200" dirty="0"/>
                    </a:p>
                  </a:txBody>
                  <a:tcPr/>
                </a:tc>
              </a:tr>
              <a:tr h="474840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مراكز للعلوم والتكنولوجيا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مختبرات علمية ومناطق</a:t>
                      </a:r>
                      <a:r>
                        <a:rPr lang="ar-SA" sz="1200" baseline="0" dirty="0" smtClean="0"/>
                        <a:t> لتفاعل الاطفال والشباب </a:t>
                      </a:r>
                      <a:endParaRPr lang="ar-SA" sz="1200" dirty="0"/>
                    </a:p>
                  </a:txBody>
                  <a:tcPr/>
                </a:tc>
              </a:tr>
              <a:tr h="284992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مرافق موسيقية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قاعات لتدريب الموسيقى</a:t>
                      </a:r>
                      <a:r>
                        <a:rPr lang="ar-SA" sz="1200" baseline="0" dirty="0" smtClean="0"/>
                        <a:t> على مختلف الالات,قاعات لفعاليات الموسيقى</a:t>
                      </a:r>
                      <a:endParaRPr lang="ar-SA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مكونات وعناصر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graphicFrame>
        <p:nvGraphicFramePr>
          <p:cNvPr id="3" name="جدول 2"/>
          <p:cNvGraphicFramePr>
            <a:graphicFrameLocks noGrp="1"/>
          </p:cNvGraphicFramePr>
          <p:nvPr/>
        </p:nvGraphicFramePr>
        <p:xfrm>
          <a:off x="2141220" y="236220"/>
          <a:ext cx="6431280" cy="4759960"/>
        </p:xfrm>
        <a:graphic>
          <a:graphicData uri="http://schemas.openxmlformats.org/drawingml/2006/table">
            <a:tbl>
              <a:tblPr rtl="1" firstRow="1" bandRow="1">
                <a:tableStyleId>{3C2FFA5D-87B4-456A-9821-1D502468CF0F}</a:tableStyleId>
              </a:tblPr>
              <a:tblGrid>
                <a:gridCol w="940883"/>
                <a:gridCol w="5490397"/>
              </a:tblGrid>
              <a:tr h="370840">
                <a:tc gridSpan="2">
                  <a:txBody>
                    <a:bodyPr/>
                    <a:lstStyle/>
                    <a:p>
                      <a:pPr algn="ctr" rtl="1"/>
                      <a:r>
                        <a:rPr lang="ar-SA" b="1" dirty="0" smtClean="0"/>
                        <a:t>عناصر</a:t>
                      </a:r>
                      <a:r>
                        <a:rPr lang="ar-SA" b="1" baseline="0" dirty="0" smtClean="0"/>
                        <a:t> المجمع النسائي </a:t>
                      </a:r>
                      <a:endParaRPr lang="ar-SA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</a:tr>
              <a:tr h="123613">
                <a:tc rowSpan="3"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مراكز لياقة وصحة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استوديوهات </a:t>
                      </a:r>
                      <a:r>
                        <a:rPr lang="ar-SA" sz="1200" dirty="0" err="1" smtClean="0"/>
                        <a:t>لليوغا</a:t>
                      </a:r>
                      <a:r>
                        <a:rPr lang="ar-SA" sz="1200" dirty="0" smtClean="0"/>
                        <a:t> </a:t>
                      </a:r>
                      <a:r>
                        <a:rPr lang="ar-SA" sz="1200" dirty="0" err="1" smtClean="0"/>
                        <a:t>والبيلاتس</a:t>
                      </a:r>
                      <a:r>
                        <a:rPr lang="ar-SA" sz="1200" dirty="0" smtClean="0"/>
                        <a:t> والتمارين</a:t>
                      </a:r>
                      <a:r>
                        <a:rPr lang="ar-SA" sz="1200" baseline="0" dirty="0" smtClean="0"/>
                        <a:t> الجماعية </a:t>
                      </a:r>
                      <a:endParaRPr lang="ar-SA" sz="1200" dirty="0"/>
                    </a:p>
                  </a:txBody>
                  <a:tcPr/>
                </a:tc>
              </a:tr>
              <a:tr h="181187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مراكز للعناية بالبشرة والتجميل</a:t>
                      </a:r>
                      <a:endParaRPr lang="ar-SA" sz="1200" dirty="0"/>
                    </a:p>
                  </a:txBody>
                  <a:tcPr/>
                </a:tc>
              </a:tr>
              <a:tr h="123613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حمامات تركية وساونا </a:t>
                      </a:r>
                      <a:r>
                        <a:rPr lang="ar-SA" sz="1200" dirty="0" err="1" smtClean="0"/>
                        <a:t>وجاكوزي</a:t>
                      </a:r>
                      <a:endParaRPr lang="ar-SA" sz="1200" dirty="0"/>
                    </a:p>
                  </a:txBody>
                  <a:tcPr/>
                </a:tc>
              </a:tr>
              <a:tr h="0">
                <a:tc rowSpan="4"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مرافق تعليمية وتدريبية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قاعات لتعليم الطبخ وفنون الطهي</a:t>
                      </a:r>
                      <a:endParaRPr lang="ar-SA" sz="1200" dirty="0"/>
                    </a:p>
                  </a:txBody>
                  <a:tcPr/>
                </a:tc>
              </a:tr>
              <a:tr h="212090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ورش عمل بالفنون والحرف اليدوية</a:t>
                      </a:r>
                      <a:endParaRPr lang="ar-SA" sz="1200" dirty="0"/>
                    </a:p>
                  </a:txBody>
                  <a:tcPr/>
                </a:tc>
              </a:tr>
              <a:tr h="119380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دورات تدريبية بالتطريز والخياطة</a:t>
                      </a:r>
                      <a:endParaRPr lang="ar-SA" sz="1200" dirty="0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برامج تنمية وتطوير ذاتي</a:t>
                      </a:r>
                      <a:endParaRPr lang="ar-SA" sz="1200" dirty="0"/>
                    </a:p>
                  </a:txBody>
                  <a:tcPr/>
                </a:tc>
              </a:tr>
              <a:tr h="185420">
                <a:tc rowSpan="2"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مرافق رعاية الاطفال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حضانات ومراكز رعاية الاطفال لراحة الامهات</a:t>
                      </a:r>
                      <a:endParaRPr lang="ar-SA" sz="1200" dirty="0"/>
                    </a:p>
                  </a:txBody>
                  <a:tcPr/>
                </a:tc>
              </a:tr>
              <a:tr h="185420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مناطق العاب اطفال</a:t>
                      </a:r>
                      <a:r>
                        <a:rPr lang="ar-SA" sz="1200" baseline="0" dirty="0" smtClean="0"/>
                        <a:t> تحت اشراف مؤهل</a:t>
                      </a:r>
                      <a:endParaRPr lang="ar-SA" sz="1200" dirty="0"/>
                    </a:p>
                  </a:txBody>
                  <a:tcPr/>
                </a:tc>
              </a:tr>
              <a:tr h="123613">
                <a:tc rowSpan="3"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محلات تجارية وخدمات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ملابس </a:t>
                      </a:r>
                      <a:r>
                        <a:rPr lang="ar-SA" sz="1200" dirty="0" err="1" smtClean="0"/>
                        <a:t>وازياء</a:t>
                      </a:r>
                      <a:r>
                        <a:rPr lang="ar-SA" sz="1200" dirty="0" smtClean="0"/>
                        <a:t> نسائية</a:t>
                      </a:r>
                      <a:endParaRPr lang="ar-SA" sz="1200" dirty="0"/>
                    </a:p>
                  </a:txBody>
                  <a:tcPr/>
                </a:tc>
              </a:tr>
              <a:tr h="181187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مستحضرات التجميل والعناية بالبشرة</a:t>
                      </a:r>
                      <a:endParaRPr lang="ar-SA" sz="1200" dirty="0"/>
                    </a:p>
                  </a:txBody>
                  <a:tcPr/>
                </a:tc>
              </a:tr>
              <a:tr h="123613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المجوهرات </a:t>
                      </a:r>
                      <a:r>
                        <a:rPr lang="ar-SA" sz="1200" dirty="0" err="1" smtClean="0"/>
                        <a:t>والاكسسوارات</a:t>
                      </a:r>
                      <a:endParaRPr lang="ar-SA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مراكز تطوير المهارات المهنية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ورش عمل</a:t>
                      </a:r>
                      <a:r>
                        <a:rPr lang="ar-SA" sz="1200" baseline="0" dirty="0" smtClean="0"/>
                        <a:t> في ريادة الاعمال </a:t>
                      </a:r>
                      <a:r>
                        <a:rPr lang="ar-SA" sz="1200" baseline="0" dirty="0" err="1" smtClean="0"/>
                        <a:t>وادارة</a:t>
                      </a:r>
                      <a:r>
                        <a:rPr lang="ar-SA" sz="1200" baseline="0" dirty="0" smtClean="0"/>
                        <a:t> الاعمال الصغيرة,دورات تدريبية في التجارة الالكترونية والتسويق,برامج ارشاد وتوجيه مهني</a:t>
                      </a:r>
                      <a:endParaRPr lang="ar-SA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sz="1200" b="1" dirty="0" smtClean="0"/>
                        <a:t>انشطة</a:t>
                      </a:r>
                      <a:r>
                        <a:rPr lang="ar-SA" sz="1200" b="1" baseline="0" dirty="0" smtClean="0"/>
                        <a:t> ثقافية وفنية </a:t>
                      </a:r>
                      <a:endParaRPr lang="ar-SA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1200" dirty="0" smtClean="0"/>
                        <a:t>معارض فنية</a:t>
                      </a:r>
                      <a:r>
                        <a:rPr lang="ar-SA" sz="1200" baseline="0" dirty="0" smtClean="0"/>
                        <a:t> للنساء المبدعات,ورش عمل للفنون التشكيلية والتصوير</a:t>
                      </a:r>
                      <a:endParaRPr lang="ar-SA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مكونات وعناصر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graphicFrame>
        <p:nvGraphicFramePr>
          <p:cNvPr id="3" name="جدول 2"/>
          <p:cNvGraphicFramePr>
            <a:graphicFrameLocks noGrp="1"/>
          </p:cNvGraphicFramePr>
          <p:nvPr/>
        </p:nvGraphicFramePr>
        <p:xfrm>
          <a:off x="2255520" y="547370"/>
          <a:ext cx="6096000" cy="3484880"/>
        </p:xfrm>
        <a:graphic>
          <a:graphicData uri="http://schemas.openxmlformats.org/drawingml/2006/table">
            <a:tbl>
              <a:tblPr rtl="1" firstRow="1" bandRow="1">
                <a:tableStyleId>{3C2FFA5D-87B4-456A-9821-1D502468CF0F}</a:tableStyleId>
              </a:tblPr>
              <a:tblGrid>
                <a:gridCol w="2377440"/>
                <a:gridCol w="3718560"/>
              </a:tblGrid>
              <a:tr h="370840">
                <a:tc gridSpan="2"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عناصر المجمع الشبابي</a:t>
                      </a:r>
                      <a:endParaRPr lang="ar-SA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</a:tr>
              <a:tr h="123613">
                <a:tc rowSpan="3"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مرافق للتعليم والتدريب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قاعات للمحاضرات وورش العمل</a:t>
                      </a:r>
                      <a:endParaRPr lang="ar-SA" dirty="0"/>
                    </a:p>
                  </a:txBody>
                  <a:tcPr/>
                </a:tc>
              </a:tr>
              <a:tr h="181187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دورات تدريبية في </a:t>
                      </a:r>
                      <a:r>
                        <a:rPr lang="ar-SA" dirty="0" err="1" smtClean="0"/>
                        <a:t>البرمجة</a:t>
                      </a:r>
                      <a:r>
                        <a:rPr lang="ar-SA" baseline="0" dirty="0" err="1" smtClean="0"/>
                        <a:t> </a:t>
                      </a:r>
                      <a:r>
                        <a:rPr lang="ar-SA" baseline="0" dirty="0" smtClean="0"/>
                        <a:t>,تصميم </a:t>
                      </a:r>
                      <a:r>
                        <a:rPr lang="ar-SA" baseline="0" dirty="0" err="1" smtClean="0"/>
                        <a:t>الجرافيك</a:t>
                      </a:r>
                      <a:r>
                        <a:rPr lang="ar-SA" baseline="0" dirty="0" smtClean="0"/>
                        <a:t>,التسوق</a:t>
                      </a:r>
                      <a:endParaRPr lang="ar-SA" dirty="0"/>
                    </a:p>
                  </a:txBody>
                  <a:tcPr/>
                </a:tc>
              </a:tr>
              <a:tr h="123613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دورات في تطوير المهارات</a:t>
                      </a:r>
                      <a:r>
                        <a:rPr lang="ar-SA" baseline="0" dirty="0" smtClean="0"/>
                        <a:t> الشخصية</a:t>
                      </a:r>
                      <a:endParaRPr lang="ar-SA" dirty="0"/>
                    </a:p>
                  </a:txBody>
                  <a:tcPr/>
                </a:tc>
              </a:tr>
              <a:tr h="123613">
                <a:tc rowSpan="3"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مراكز ريادة الاعمال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مساحات عمل مشتركة للشباب</a:t>
                      </a:r>
                      <a:endParaRPr lang="ar-SA" dirty="0"/>
                    </a:p>
                  </a:txBody>
                  <a:tcPr/>
                </a:tc>
              </a:tr>
              <a:tr h="181187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مراكز حاضنة الاعمال لدعم المشاريع الناشئة</a:t>
                      </a:r>
                      <a:endParaRPr lang="ar-SA" dirty="0"/>
                    </a:p>
                  </a:txBody>
                  <a:tcPr/>
                </a:tc>
              </a:tr>
              <a:tr h="123613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ورش ودورات تدريبية</a:t>
                      </a:r>
                      <a:r>
                        <a:rPr lang="ar-SA" baseline="0" dirty="0" smtClean="0"/>
                        <a:t> في ريادة الاعمال</a:t>
                      </a:r>
                      <a:endParaRPr lang="ar-SA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خدمات اجتماعية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مراكز استشارية للدعم</a:t>
                      </a:r>
                      <a:r>
                        <a:rPr lang="ar-SA" baseline="0" dirty="0" smtClean="0"/>
                        <a:t> النفسي والاجتماعي</a:t>
                      </a:r>
                      <a:endParaRPr lang="ar-SA" dirty="0"/>
                    </a:p>
                  </a:txBody>
                  <a:tcPr/>
                </a:tc>
              </a:tr>
              <a:tr h="185420">
                <a:tc rowSpan="3"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انشطة خارجية ومغامرات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مسارات</a:t>
                      </a:r>
                      <a:r>
                        <a:rPr lang="ar-SA" baseline="0" dirty="0" smtClean="0"/>
                        <a:t> تسلق الجبال والجدران</a:t>
                      </a:r>
                      <a:endParaRPr lang="ar-SA" dirty="0"/>
                    </a:p>
                  </a:txBody>
                  <a:tcPr/>
                </a:tc>
              </a:tr>
              <a:tr h="152400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مناطق للتزلج على الرمال</a:t>
                      </a:r>
                      <a:endParaRPr lang="ar-SA" dirty="0"/>
                    </a:p>
                  </a:txBody>
                  <a:tcPr/>
                </a:tc>
              </a:tr>
              <a:tr h="152400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صالات </a:t>
                      </a:r>
                      <a:r>
                        <a:rPr lang="ar-SA" dirty="0" err="1" smtClean="0"/>
                        <a:t>بولينج</a:t>
                      </a:r>
                      <a:r>
                        <a:rPr lang="ar-SA" dirty="0" smtClean="0"/>
                        <a:t> </a:t>
                      </a:r>
                      <a:r>
                        <a:rPr lang="ar-SA" dirty="0" err="1" smtClean="0"/>
                        <a:t>وبلياردو</a:t>
                      </a:r>
                      <a:endParaRPr lang="ar-SA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r>
              <a:rPr lang="ar-SA" b="1" dirty="0" smtClean="0">
                <a:solidFill>
                  <a:schemeClr val="tx1"/>
                </a:solidFill>
              </a:rPr>
              <a:t>مكونات وعناصر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graphicFrame>
        <p:nvGraphicFramePr>
          <p:cNvPr id="5" name="جدول 4"/>
          <p:cNvGraphicFramePr>
            <a:graphicFrameLocks noGrp="1"/>
          </p:cNvGraphicFramePr>
          <p:nvPr/>
        </p:nvGraphicFramePr>
        <p:xfrm>
          <a:off x="1965960" y="120650"/>
          <a:ext cx="6096000" cy="4414520"/>
        </p:xfrm>
        <a:graphic>
          <a:graphicData uri="http://schemas.openxmlformats.org/drawingml/2006/table">
            <a:tbl>
              <a:tblPr rtl="1" firstRow="1" bandRow="1">
                <a:tableStyleId>{3C2FFA5D-87B4-456A-9821-1D502468CF0F}</a:tableStyleId>
              </a:tblPr>
              <a:tblGrid>
                <a:gridCol w="1790700"/>
                <a:gridCol w="4305300"/>
              </a:tblGrid>
              <a:tr h="370840">
                <a:tc gridSpan="2">
                  <a:txBody>
                    <a:bodyPr/>
                    <a:lstStyle/>
                    <a:p>
                      <a:pPr algn="ctr" rtl="1"/>
                      <a:r>
                        <a:rPr lang="ar-SA" sz="1600" dirty="0" smtClean="0"/>
                        <a:t>عناصر حديقة الحيوان</a:t>
                      </a:r>
                      <a:endParaRPr lang="ar-SA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</a:tr>
              <a:tr h="0">
                <a:tc rowSpan="7"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اقسام متنوعة للحيوانات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اقسام </a:t>
                      </a:r>
                      <a:r>
                        <a:rPr lang="ar-SA" dirty="0" err="1" smtClean="0"/>
                        <a:t>الثديات</a:t>
                      </a:r>
                      <a:r>
                        <a:rPr lang="ar-SA" dirty="0" smtClean="0"/>
                        <a:t> الكبيرة مثل الاسود والنمور والفهود والزرافات والفيلة ووحيد القرن والحمر الوحشية</a:t>
                      </a:r>
                      <a:endParaRPr lang="ar-SA" dirty="0"/>
                    </a:p>
                  </a:txBody>
                  <a:tcPr/>
                </a:tc>
              </a:tr>
              <a:tr h="230632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قسم </a:t>
                      </a:r>
                      <a:r>
                        <a:rPr lang="ar-SA" dirty="0" err="1" smtClean="0"/>
                        <a:t>الثديات</a:t>
                      </a:r>
                      <a:r>
                        <a:rPr lang="ar-SA" dirty="0" smtClean="0"/>
                        <a:t> الصغيرة</a:t>
                      </a:r>
                      <a:r>
                        <a:rPr lang="ar-SA" baseline="0" dirty="0" smtClean="0"/>
                        <a:t> كالقرود </a:t>
                      </a:r>
                      <a:r>
                        <a:rPr lang="ar-SA" baseline="0" dirty="0" err="1" smtClean="0"/>
                        <a:t>والكنغر</a:t>
                      </a:r>
                      <a:r>
                        <a:rPr lang="ar-SA" baseline="0" dirty="0" smtClean="0"/>
                        <a:t> </a:t>
                      </a:r>
                      <a:r>
                        <a:rPr lang="ar-SA" baseline="0" dirty="0" err="1" smtClean="0"/>
                        <a:t>والليمور</a:t>
                      </a:r>
                      <a:endParaRPr lang="ar-SA" dirty="0"/>
                    </a:p>
                  </a:txBody>
                  <a:tcPr/>
                </a:tc>
              </a:tr>
              <a:tr h="156464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قسم للطيور الجارحة</a:t>
                      </a:r>
                      <a:r>
                        <a:rPr lang="ar-SA" baseline="0" dirty="0" smtClean="0"/>
                        <a:t> والملونة والمائية</a:t>
                      </a:r>
                      <a:endParaRPr lang="ar-SA" dirty="0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قسم الزواحف والبرمائيات</a:t>
                      </a:r>
                      <a:r>
                        <a:rPr lang="ar-SA" baseline="0" dirty="0" smtClean="0"/>
                        <a:t> مثل الثعابين والسحالي والتماسيح والضفدع </a:t>
                      </a:r>
                      <a:r>
                        <a:rPr lang="ar-SA" baseline="0" dirty="0" err="1" smtClean="0"/>
                        <a:t>والسمندل</a:t>
                      </a:r>
                      <a:endParaRPr lang="ar-SA" dirty="0"/>
                    </a:p>
                  </a:txBody>
                  <a:tcPr/>
                </a:tc>
              </a:tr>
              <a:tr h="259080">
                <a:tc vMerge="1"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قسم الحيوانات</a:t>
                      </a:r>
                      <a:r>
                        <a:rPr lang="ar-SA" baseline="0" dirty="0" smtClean="0"/>
                        <a:t> البحرية مثل الاسماك والفقمة واسود البحر والدلافين</a:t>
                      </a:r>
                      <a:endParaRPr lang="ar-SA" dirty="0"/>
                    </a:p>
                  </a:txBody>
                  <a:tcPr/>
                </a:tc>
              </a:tr>
              <a:tr h="152400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قسم الحيوانات الليلية</a:t>
                      </a:r>
                      <a:endParaRPr lang="ar-SA" dirty="0"/>
                    </a:p>
                  </a:txBody>
                  <a:tcPr/>
                </a:tc>
              </a:tr>
              <a:tr h="152400">
                <a:tc v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قسم الحيوانات المهددة بالانقراض</a:t>
                      </a:r>
                      <a:endParaRPr lang="ar-SA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مرافق دعم الحيوانات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ar-SA" dirty="0" smtClean="0"/>
                        <a:t>عيادات بيطرية ومناطق حجر صحي ومناطق تغذية ورعاية خاصة</a:t>
                      </a:r>
                      <a:endParaRPr lang="ar-SA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مرافق تعليمية وترفيهية</a:t>
                      </a:r>
                      <a:endParaRPr lang="ar-SA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خدمات ومرافق للزوار</a:t>
                      </a:r>
                      <a:endParaRPr lang="ar-SA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ar-SA" dirty="0" smtClean="0"/>
                        <a:t>مسارات وممرات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ar-SA" dirty="0" smtClean="0"/>
                        <a:t>مسارات مشي واسعة ومناطق للجلوس</a:t>
                      </a:r>
                      <a:r>
                        <a:rPr lang="ar-SA" baseline="0" dirty="0" smtClean="0"/>
                        <a:t> والاستراحة</a:t>
                      </a:r>
                      <a:endParaRPr lang="ar-SA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فكرة المشروع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6" name="صورة 5" descr="2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1660" y="3862997"/>
            <a:ext cx="6918960" cy="12805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مستطيل 6"/>
          <p:cNvSpPr/>
          <p:nvPr/>
        </p:nvSpPr>
        <p:spPr>
          <a:xfrm>
            <a:off x="7322820" y="397002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رياضية 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8" name="مستطيل 7"/>
          <p:cNvSpPr/>
          <p:nvPr/>
        </p:nvSpPr>
        <p:spPr>
          <a:xfrm>
            <a:off x="7315200" y="436626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مناطق خضراء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9" name="مستطيل 8"/>
          <p:cNvSpPr/>
          <p:nvPr/>
        </p:nvSpPr>
        <p:spPr>
          <a:xfrm>
            <a:off x="7322820" y="477012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حديقة حيوان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0" name="مستطيل 9"/>
          <p:cNvSpPr/>
          <p:nvPr/>
        </p:nvSpPr>
        <p:spPr>
          <a:xfrm>
            <a:off x="5958840" y="397002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ترفيهي ثقافي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1" name="مستطيل 10"/>
          <p:cNvSpPr/>
          <p:nvPr/>
        </p:nvSpPr>
        <p:spPr>
          <a:xfrm>
            <a:off x="5981700" y="438912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مناطق تجارية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2" name="مستطيل 11"/>
          <p:cNvSpPr/>
          <p:nvPr/>
        </p:nvSpPr>
        <p:spPr>
          <a:xfrm>
            <a:off x="6065520" y="477774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خدمات عامة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3" name="مستطيل 12"/>
          <p:cNvSpPr/>
          <p:nvPr/>
        </p:nvSpPr>
        <p:spPr>
          <a:xfrm>
            <a:off x="4648200" y="398526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ادارية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4" name="مستطيل 13"/>
          <p:cNvSpPr/>
          <p:nvPr/>
        </p:nvSpPr>
        <p:spPr>
          <a:xfrm>
            <a:off x="4632960" y="439674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ثقافية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5" name="مستطيل 14"/>
          <p:cNvSpPr/>
          <p:nvPr/>
        </p:nvSpPr>
        <p:spPr>
          <a:xfrm>
            <a:off x="4617720" y="477774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ترفيهية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6" name="مستطيل 15"/>
          <p:cNvSpPr/>
          <p:nvPr/>
        </p:nvSpPr>
        <p:spPr>
          <a:xfrm>
            <a:off x="3406140" y="397002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مركزية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7" name="مستطيل 16"/>
          <p:cNvSpPr/>
          <p:nvPr/>
        </p:nvSpPr>
        <p:spPr>
          <a:xfrm>
            <a:off x="3497580" y="434340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مدخل رئيسي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8" name="مستطيل 17"/>
          <p:cNvSpPr/>
          <p:nvPr/>
        </p:nvSpPr>
        <p:spPr>
          <a:xfrm>
            <a:off x="3459480" y="477774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مدخل فرعي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9" name="مستطيل 18"/>
          <p:cNvSpPr/>
          <p:nvPr/>
        </p:nvSpPr>
        <p:spPr>
          <a:xfrm>
            <a:off x="1729740" y="395478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شوارع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20" name="مثلث متساوي الساقين 19"/>
          <p:cNvSpPr/>
          <p:nvPr/>
        </p:nvSpPr>
        <p:spPr>
          <a:xfrm rot="13030829">
            <a:off x="5002929" y="45962"/>
            <a:ext cx="224611" cy="215563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1" name="مثلث متساوي الساقين 20"/>
          <p:cNvSpPr/>
          <p:nvPr/>
        </p:nvSpPr>
        <p:spPr>
          <a:xfrm rot="14621963">
            <a:off x="8364266" y="1085359"/>
            <a:ext cx="303816" cy="247497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22" name="مثلث متساوي الساقين 21"/>
          <p:cNvSpPr/>
          <p:nvPr/>
        </p:nvSpPr>
        <p:spPr>
          <a:xfrm>
            <a:off x="4030979" y="3538235"/>
            <a:ext cx="246715" cy="233666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23" name="صورة 22" descr="شش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1220" y="338644"/>
            <a:ext cx="6195059" cy="31428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4" name="صورة 23" descr="unnam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6293" y="388620"/>
            <a:ext cx="483307" cy="626846"/>
          </a:xfrm>
          <a:prstGeom prst="rect">
            <a:avLst/>
          </a:prstGeom>
        </p:spPr>
      </p:pic>
      <p:pic>
        <p:nvPicPr>
          <p:cNvPr id="25" name="صورة 24" descr="23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86100" y="4372755"/>
            <a:ext cx="533440" cy="275465"/>
          </a:xfrm>
          <a:prstGeom prst="rect">
            <a:avLst/>
          </a:prstGeom>
        </p:spPr>
      </p:pic>
      <p:sp>
        <p:nvSpPr>
          <p:cNvPr id="26" name="مستطيل 25"/>
          <p:cNvSpPr/>
          <p:nvPr/>
        </p:nvSpPr>
        <p:spPr>
          <a:xfrm>
            <a:off x="1882140" y="4358640"/>
            <a:ext cx="134112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مفتوحة-مدرج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27" name="مربع نص 26"/>
          <p:cNvSpPr txBox="1"/>
          <p:nvPr/>
        </p:nvSpPr>
        <p:spPr>
          <a:xfrm>
            <a:off x="5996940" y="426720"/>
            <a:ext cx="1737360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b="1" dirty="0" smtClean="0"/>
              <a:t>المساحة الكلية:480 </a:t>
            </a:r>
            <a:r>
              <a:rPr lang="ar-SA" b="1" dirty="0" err="1" smtClean="0"/>
              <a:t>دونم</a:t>
            </a:r>
            <a:endParaRPr lang="ar-SA" b="1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مخطط استخدامات الأراضي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3746" y="0"/>
            <a:ext cx="5542180" cy="32738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صورة 4" descr="fd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0606" y="3375660"/>
            <a:ext cx="5705376" cy="16041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مستطيل 5"/>
          <p:cNvSpPr/>
          <p:nvPr/>
        </p:nvSpPr>
        <p:spPr>
          <a:xfrm>
            <a:off x="5608320" y="342138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رياضية 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7" name="مستطيل 6"/>
          <p:cNvSpPr/>
          <p:nvPr/>
        </p:nvSpPr>
        <p:spPr>
          <a:xfrm>
            <a:off x="5608320" y="383286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حديقة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8" name="مستطيل 7"/>
          <p:cNvSpPr/>
          <p:nvPr/>
        </p:nvSpPr>
        <p:spPr>
          <a:xfrm>
            <a:off x="5615940" y="424434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مدرج مفتوح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9" name="مستطيل 8"/>
          <p:cNvSpPr/>
          <p:nvPr/>
        </p:nvSpPr>
        <p:spPr>
          <a:xfrm>
            <a:off x="5623560" y="465582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مجمع نسائي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0" name="مستطيل 9"/>
          <p:cNvSpPr/>
          <p:nvPr/>
        </p:nvSpPr>
        <p:spPr>
          <a:xfrm>
            <a:off x="4282440" y="345186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ملاهي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1" name="مستطيل 10"/>
          <p:cNvSpPr/>
          <p:nvPr/>
        </p:nvSpPr>
        <p:spPr>
          <a:xfrm>
            <a:off x="4282440" y="385572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مجمع ثقافي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2" name="مستطيل 11"/>
          <p:cNvSpPr/>
          <p:nvPr/>
        </p:nvSpPr>
        <p:spPr>
          <a:xfrm>
            <a:off x="4267200" y="426720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مجمع شبابي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3" name="مستطيل 12"/>
          <p:cNvSpPr/>
          <p:nvPr/>
        </p:nvSpPr>
        <p:spPr>
          <a:xfrm>
            <a:off x="4282440" y="465582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شوارع مشاة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4" name="مستطيل 13"/>
          <p:cNvSpPr/>
          <p:nvPr/>
        </p:nvSpPr>
        <p:spPr>
          <a:xfrm>
            <a:off x="2865120" y="344424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مبيتات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5" name="مستطيل 14"/>
          <p:cNvSpPr/>
          <p:nvPr/>
        </p:nvSpPr>
        <p:spPr>
          <a:xfrm>
            <a:off x="2903220" y="387096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خدمات عامة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6" name="مستطيل 15"/>
          <p:cNvSpPr/>
          <p:nvPr/>
        </p:nvSpPr>
        <p:spPr>
          <a:xfrm>
            <a:off x="2872740" y="425196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العاب اطفال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7" name="مستطيل 16"/>
          <p:cNvSpPr/>
          <p:nvPr/>
        </p:nvSpPr>
        <p:spPr>
          <a:xfrm>
            <a:off x="2872740" y="466344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مركزية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8" name="مستطيل 17"/>
          <p:cNvSpPr/>
          <p:nvPr/>
        </p:nvSpPr>
        <p:spPr>
          <a:xfrm>
            <a:off x="1417320" y="342138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ادارية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19" name="مستطيل 18"/>
          <p:cNvSpPr/>
          <p:nvPr/>
        </p:nvSpPr>
        <p:spPr>
          <a:xfrm>
            <a:off x="1402080" y="384810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منطقة تجارية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20" name="مستطيل 19"/>
          <p:cNvSpPr/>
          <p:nvPr/>
        </p:nvSpPr>
        <p:spPr>
          <a:xfrm>
            <a:off x="1394460" y="425958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 smtClean="0">
                <a:solidFill>
                  <a:schemeClr val="tx1"/>
                </a:solidFill>
              </a:rPr>
              <a:t>حديقة حيوان</a:t>
            </a:r>
            <a:endParaRPr lang="ar-SA" sz="1200" b="1" dirty="0">
              <a:solidFill>
                <a:schemeClr val="tx1"/>
              </a:solidFill>
            </a:endParaRPr>
          </a:p>
        </p:txBody>
      </p:sp>
      <p:sp>
        <p:nvSpPr>
          <p:cNvPr id="21" name="مستطيل 20"/>
          <p:cNvSpPr/>
          <p:nvPr/>
        </p:nvSpPr>
        <p:spPr>
          <a:xfrm>
            <a:off x="1356360" y="4686300"/>
            <a:ext cx="105156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100" b="1" dirty="0" smtClean="0">
                <a:solidFill>
                  <a:schemeClr val="tx1"/>
                </a:solidFill>
              </a:rPr>
              <a:t>شوارع رئيسية 30-25 متر</a:t>
            </a:r>
            <a:endParaRPr lang="ar-SA" sz="1100" b="1" dirty="0">
              <a:solidFill>
                <a:schemeClr val="tx1"/>
              </a:solidFill>
            </a:endParaRPr>
          </a:p>
        </p:txBody>
      </p:sp>
      <p:pic>
        <p:nvPicPr>
          <p:cNvPr id="22" name="صورة 21" descr="unnam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6193" y="144780"/>
            <a:ext cx="483307" cy="626846"/>
          </a:xfrm>
          <a:prstGeom prst="rect">
            <a:avLst/>
          </a:prstGeom>
        </p:spPr>
      </p:pic>
      <p:sp>
        <p:nvSpPr>
          <p:cNvPr id="23" name="مربع نص 22"/>
          <p:cNvSpPr txBox="1"/>
          <p:nvPr/>
        </p:nvSpPr>
        <p:spPr>
          <a:xfrm>
            <a:off x="5196840" y="121920"/>
            <a:ext cx="1737360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b="1" dirty="0" smtClean="0"/>
              <a:t>المساحة الكلية:480 </a:t>
            </a:r>
            <a:r>
              <a:rPr lang="ar-SA" b="1" dirty="0" err="1" smtClean="0"/>
              <a:t>دونم</a:t>
            </a:r>
            <a:endParaRPr lang="ar-SA" b="1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المخطط النهائي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3" name="صورة 2" descr="l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463" y="327660"/>
            <a:ext cx="7949537" cy="41160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تفاصيل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2060" y="113522"/>
            <a:ext cx="3827846" cy="2261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لقطة شاشة 2024-07-02 123409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4974" y="2336810"/>
            <a:ext cx="4431386" cy="26621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8" name="رابط كسهم مستقيم 7"/>
          <p:cNvCxnSpPr/>
          <p:nvPr/>
        </p:nvCxnSpPr>
        <p:spPr>
          <a:xfrm>
            <a:off x="4183380" y="1981200"/>
            <a:ext cx="708660" cy="56388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ستطيل 8"/>
          <p:cNvSpPr/>
          <p:nvPr/>
        </p:nvSpPr>
        <p:spPr>
          <a:xfrm>
            <a:off x="1767840" y="3703320"/>
            <a:ext cx="222504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 smtClean="0">
                <a:solidFill>
                  <a:schemeClr val="tx1"/>
                </a:solidFill>
              </a:rPr>
              <a:t>منطقة رياضية </a:t>
            </a:r>
            <a:endParaRPr lang="ar-SA" sz="2000" b="1" dirty="0">
              <a:solidFill>
                <a:schemeClr val="tx1"/>
              </a:solidFill>
            </a:endParaRPr>
          </a:p>
        </p:txBody>
      </p:sp>
      <p:pic>
        <p:nvPicPr>
          <p:cNvPr id="27" name="صورة 26" descr="لقطة شاشة 2024-07-02 13084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240" y="463416"/>
            <a:ext cx="3634990" cy="1052234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تفاصيل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0"/>
            <a:ext cx="3827846" cy="2261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لقطة شاشة 2024-07-02 123616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1960" y="2044324"/>
            <a:ext cx="4754880" cy="290105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رابط كسهم مستقيم 6"/>
          <p:cNvCxnSpPr/>
          <p:nvPr/>
        </p:nvCxnSpPr>
        <p:spPr>
          <a:xfrm>
            <a:off x="4556760" y="1295400"/>
            <a:ext cx="1188720" cy="116586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ستطيل 8"/>
          <p:cNvSpPr/>
          <p:nvPr/>
        </p:nvSpPr>
        <p:spPr>
          <a:xfrm>
            <a:off x="2065020" y="3398520"/>
            <a:ext cx="222504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 smtClean="0">
                <a:solidFill>
                  <a:schemeClr val="tx1"/>
                </a:solidFill>
              </a:rPr>
              <a:t>حديقة</a:t>
            </a:r>
            <a:endParaRPr lang="ar-SA" sz="2000" b="1" dirty="0">
              <a:solidFill>
                <a:schemeClr val="tx1"/>
              </a:solidFill>
            </a:endParaRPr>
          </a:p>
        </p:txBody>
      </p:sp>
      <p:pic>
        <p:nvPicPr>
          <p:cNvPr id="10" name="صورة 9" descr="لقطة شاشة 2024-07-02 13084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5329" y="464820"/>
            <a:ext cx="3998671" cy="1157510"/>
          </a:xfrm>
          <a:prstGeom prst="rect">
            <a:avLst/>
          </a:prstGeom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تفاصيل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0"/>
            <a:ext cx="3827846" cy="2261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لقطة شاشة 2024-07-02 12371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299" y="1775460"/>
            <a:ext cx="3645700" cy="32729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رابط كسهم مستقيم 6"/>
          <p:cNvCxnSpPr/>
          <p:nvPr/>
        </p:nvCxnSpPr>
        <p:spPr>
          <a:xfrm>
            <a:off x="3299460" y="914400"/>
            <a:ext cx="1790700" cy="136398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ستطيل 8"/>
          <p:cNvSpPr/>
          <p:nvPr/>
        </p:nvSpPr>
        <p:spPr>
          <a:xfrm>
            <a:off x="2400300" y="2964180"/>
            <a:ext cx="222504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 smtClean="0">
                <a:solidFill>
                  <a:schemeClr val="tx1"/>
                </a:solidFill>
              </a:rPr>
              <a:t>مجمع ثقافي</a:t>
            </a:r>
            <a:endParaRPr lang="ar-SA" sz="2000" b="1" dirty="0">
              <a:solidFill>
                <a:schemeClr val="tx1"/>
              </a:solidFill>
            </a:endParaRPr>
          </a:p>
        </p:txBody>
      </p:sp>
      <p:pic>
        <p:nvPicPr>
          <p:cNvPr id="10" name="صورة 9" descr="لقطة شاشة 2024-07-02 13084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240" y="463416"/>
            <a:ext cx="3634990" cy="1052234"/>
          </a:xfrm>
          <a:prstGeom prst="rect">
            <a:avLst/>
          </a:prstGeom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تفاصيل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0"/>
            <a:ext cx="3827846" cy="2261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لقطة شاشة 2024-07-02 12380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8680" y="1755002"/>
            <a:ext cx="4183380" cy="311813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رابط كسهم مستقيم 6"/>
          <p:cNvCxnSpPr/>
          <p:nvPr/>
        </p:nvCxnSpPr>
        <p:spPr>
          <a:xfrm>
            <a:off x="3368040" y="1310640"/>
            <a:ext cx="2971800" cy="176784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مستطيل 9"/>
          <p:cNvSpPr/>
          <p:nvPr/>
        </p:nvSpPr>
        <p:spPr>
          <a:xfrm>
            <a:off x="2293620" y="3223260"/>
            <a:ext cx="222504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 smtClean="0">
                <a:solidFill>
                  <a:schemeClr val="tx1"/>
                </a:solidFill>
              </a:rPr>
              <a:t>مدرج مفتوح</a:t>
            </a:r>
            <a:endParaRPr lang="ar-SA" sz="2000" b="1" dirty="0">
              <a:solidFill>
                <a:schemeClr val="tx1"/>
              </a:solidFill>
            </a:endParaRPr>
          </a:p>
        </p:txBody>
      </p:sp>
      <p:pic>
        <p:nvPicPr>
          <p:cNvPr id="11" name="صورة 10" descr="لقطة شاشة 2024-07-02 13084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240" y="463416"/>
            <a:ext cx="3634990" cy="1052234"/>
          </a:xfrm>
          <a:prstGeom prst="rect">
            <a:avLst/>
          </a:prstGeom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تفاصيل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0"/>
            <a:ext cx="3827846" cy="2261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لقطة شاشة 2024-07-02 12400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0580" y="1819912"/>
            <a:ext cx="4358640" cy="30645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رابط كسهم مستقيم 6"/>
          <p:cNvCxnSpPr/>
          <p:nvPr/>
        </p:nvCxnSpPr>
        <p:spPr>
          <a:xfrm>
            <a:off x="3368040" y="1638300"/>
            <a:ext cx="3733800" cy="115062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رابط كسهم مستقيم 8"/>
          <p:cNvCxnSpPr/>
          <p:nvPr/>
        </p:nvCxnSpPr>
        <p:spPr>
          <a:xfrm>
            <a:off x="3048000" y="2065020"/>
            <a:ext cx="3390900" cy="193548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مستطيل 11"/>
          <p:cNvSpPr/>
          <p:nvPr/>
        </p:nvSpPr>
        <p:spPr>
          <a:xfrm>
            <a:off x="2080260" y="3528060"/>
            <a:ext cx="222504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 smtClean="0">
                <a:solidFill>
                  <a:schemeClr val="tx1"/>
                </a:solidFill>
              </a:rPr>
              <a:t>مجمع نسائي وشبابي</a:t>
            </a:r>
            <a:endParaRPr lang="ar-SA" sz="2000" b="1" dirty="0">
              <a:solidFill>
                <a:schemeClr val="tx1"/>
              </a:solidFill>
            </a:endParaRPr>
          </a:p>
        </p:txBody>
      </p:sp>
      <p:pic>
        <p:nvPicPr>
          <p:cNvPr id="13" name="صورة 12" descr="لقطة شاشة 2024-07-02 13084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240" y="463416"/>
            <a:ext cx="3634990" cy="1052234"/>
          </a:xfrm>
          <a:prstGeom prst="rect">
            <a:avLst/>
          </a:prstGeom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تفاصيل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5" name="صورة 4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0"/>
            <a:ext cx="3827846" cy="2261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صورة 5" descr="لقطة شاشة 2024-07-02 12420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4881" y="2005275"/>
            <a:ext cx="4263692" cy="30315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رابط كسهم مستقيم 6"/>
          <p:cNvCxnSpPr/>
          <p:nvPr/>
        </p:nvCxnSpPr>
        <p:spPr>
          <a:xfrm>
            <a:off x="2788920" y="1112520"/>
            <a:ext cx="1958340" cy="105918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مستطيل 7"/>
          <p:cNvSpPr/>
          <p:nvPr/>
        </p:nvSpPr>
        <p:spPr>
          <a:xfrm>
            <a:off x="1874520" y="381000"/>
            <a:ext cx="914400" cy="9144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0" name="مستطيل 9"/>
          <p:cNvSpPr/>
          <p:nvPr/>
        </p:nvSpPr>
        <p:spPr>
          <a:xfrm>
            <a:off x="2194560" y="3413760"/>
            <a:ext cx="222504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 smtClean="0">
                <a:solidFill>
                  <a:schemeClr val="tx1"/>
                </a:solidFill>
              </a:rPr>
              <a:t>منطقة المبيتات والخدمات العامة</a:t>
            </a:r>
            <a:endParaRPr lang="ar-SA" sz="2000" b="1" dirty="0">
              <a:solidFill>
                <a:schemeClr val="tx1"/>
              </a:solidFill>
            </a:endParaRPr>
          </a:p>
        </p:txBody>
      </p:sp>
      <p:pic>
        <p:nvPicPr>
          <p:cNvPr id="12" name="صورة 11" descr="لقطة شاشة 2024-07-02 13084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240" y="463416"/>
            <a:ext cx="3634990" cy="1052234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تفاصيل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6" name="صورة 5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0"/>
            <a:ext cx="3827846" cy="2261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صورة 6" descr="لقطة شاشة 2024-07-02 12451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91621"/>
            <a:ext cx="4381500" cy="31148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8" name="رابط كسهم مستقيم 7"/>
          <p:cNvCxnSpPr/>
          <p:nvPr/>
        </p:nvCxnSpPr>
        <p:spPr>
          <a:xfrm>
            <a:off x="2293620" y="1668780"/>
            <a:ext cx="2232660" cy="36576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مستطيل 9"/>
          <p:cNvSpPr/>
          <p:nvPr/>
        </p:nvSpPr>
        <p:spPr>
          <a:xfrm>
            <a:off x="2194560" y="2979420"/>
            <a:ext cx="222504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 smtClean="0">
                <a:solidFill>
                  <a:schemeClr val="tx1"/>
                </a:solidFill>
              </a:rPr>
              <a:t>منطقة ملاهي</a:t>
            </a:r>
            <a:endParaRPr lang="ar-SA" sz="2000" b="1" dirty="0">
              <a:solidFill>
                <a:schemeClr val="tx1"/>
              </a:solidFill>
            </a:endParaRPr>
          </a:p>
        </p:txBody>
      </p:sp>
      <p:pic>
        <p:nvPicPr>
          <p:cNvPr id="11" name="صورة 10" descr="لقطة شاشة 2024-07-02 13084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240" y="463416"/>
            <a:ext cx="3634990" cy="1052234"/>
          </a:xfrm>
          <a:prstGeom prst="rect">
            <a:avLst/>
          </a:prstGeom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تفاصيل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6" name="صورة 5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0"/>
            <a:ext cx="3827846" cy="2261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صورة 4" descr="كك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6408" y="129540"/>
            <a:ext cx="2071415" cy="49072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8" name="رابط كسهم مستقيم 7"/>
          <p:cNvCxnSpPr/>
          <p:nvPr/>
        </p:nvCxnSpPr>
        <p:spPr>
          <a:xfrm>
            <a:off x="1432560" y="2186940"/>
            <a:ext cx="22860" cy="157734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رابط كسهم مستقيم 9"/>
          <p:cNvCxnSpPr/>
          <p:nvPr/>
        </p:nvCxnSpPr>
        <p:spPr>
          <a:xfrm flipV="1">
            <a:off x="1600200" y="3627120"/>
            <a:ext cx="4953000" cy="2286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مستطيل 13"/>
          <p:cNvSpPr/>
          <p:nvPr/>
        </p:nvSpPr>
        <p:spPr>
          <a:xfrm>
            <a:off x="3924300" y="3832860"/>
            <a:ext cx="222504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 smtClean="0">
                <a:solidFill>
                  <a:schemeClr val="tx1"/>
                </a:solidFill>
              </a:rPr>
              <a:t>حديقة حيوان</a:t>
            </a:r>
            <a:endParaRPr lang="ar-SA" sz="2000" b="1" dirty="0">
              <a:solidFill>
                <a:schemeClr val="tx1"/>
              </a:solidFill>
            </a:endParaRPr>
          </a:p>
        </p:txBody>
      </p:sp>
      <p:pic>
        <p:nvPicPr>
          <p:cNvPr id="15" name="صورة 14" descr="لقطة شاشة 2024-07-02 13084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6380" y="2414136"/>
            <a:ext cx="3634990" cy="1052234"/>
          </a:xfrm>
          <a:prstGeom prst="rect">
            <a:avLst/>
          </a:prstGeom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وان 3"/>
          <p:cNvSpPr>
            <a:spLocks noGrp="1"/>
          </p:cNvSpPr>
          <p:nvPr>
            <p:ph type="title"/>
          </p:nvPr>
        </p:nvSpPr>
        <p:spPr>
          <a:xfrm rot="-5400000">
            <a:off x="-1525479" y="1911844"/>
            <a:ext cx="4396387" cy="572700"/>
          </a:xfrm>
        </p:spPr>
        <p:txBody>
          <a:bodyPr/>
          <a:lstStyle/>
          <a:p>
            <a:pPr algn="ctr"/>
            <a:r>
              <a:rPr lang="ar-SA" b="1" dirty="0" smtClean="0">
                <a:solidFill>
                  <a:schemeClr val="tx1"/>
                </a:solidFill>
              </a:rPr>
              <a:t>تفاصيل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6" name="صورة 5" descr="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0"/>
            <a:ext cx="3827846" cy="2261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صورة 4" descr="لقطة شاشة 2024-07-02 12551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960" y="2338933"/>
            <a:ext cx="4339874" cy="27055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رابط كسهم مستقيم 6"/>
          <p:cNvCxnSpPr/>
          <p:nvPr/>
        </p:nvCxnSpPr>
        <p:spPr>
          <a:xfrm>
            <a:off x="2186940" y="2125980"/>
            <a:ext cx="30480" cy="104394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رابط كسهم مستقيم 8"/>
          <p:cNvCxnSpPr/>
          <p:nvPr/>
        </p:nvCxnSpPr>
        <p:spPr>
          <a:xfrm>
            <a:off x="2407920" y="3063240"/>
            <a:ext cx="1973580" cy="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مستطيل 11"/>
          <p:cNvSpPr/>
          <p:nvPr/>
        </p:nvSpPr>
        <p:spPr>
          <a:xfrm>
            <a:off x="2133600" y="3962400"/>
            <a:ext cx="2225040" cy="2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2000" b="1" dirty="0" smtClean="0">
                <a:solidFill>
                  <a:schemeClr val="tx1"/>
                </a:solidFill>
              </a:rPr>
              <a:t>العاب اطفال</a:t>
            </a:r>
            <a:endParaRPr lang="ar-SA" sz="2000" b="1" dirty="0">
              <a:solidFill>
                <a:schemeClr val="tx1"/>
              </a:solidFill>
            </a:endParaRPr>
          </a:p>
        </p:txBody>
      </p:sp>
      <p:pic>
        <p:nvPicPr>
          <p:cNvPr id="13" name="صورة 12" descr="لقطة شاشة 2024-07-02 13084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240" y="463416"/>
            <a:ext cx="3634990" cy="1052234"/>
          </a:xfrm>
          <a:prstGeom prst="rect">
            <a:avLst/>
          </a:prstGeom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8" name="Google Shape;638;p52"/>
          <p:cNvSpPr txBox="1">
            <a:spLocks noGrp="1"/>
          </p:cNvSpPr>
          <p:nvPr>
            <p:ph type="title"/>
          </p:nvPr>
        </p:nvSpPr>
        <p:spPr>
          <a:xfrm>
            <a:off x="0" y="0"/>
            <a:ext cx="4324325" cy="1164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>
                <a:solidFill>
                  <a:schemeClr val="tx1"/>
                </a:solidFill>
              </a:rPr>
              <a:t>THANKS!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8" name="مستطيل 17"/>
          <p:cNvSpPr/>
          <p:nvPr/>
        </p:nvSpPr>
        <p:spPr>
          <a:xfrm>
            <a:off x="464820" y="3291840"/>
            <a:ext cx="3672840" cy="12268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ree Tour Company by Slidesgo">
  <a:themeElements>
    <a:clrScheme name="Simple Light">
      <a:dk1>
        <a:srgbClr val="000000"/>
      </a:dk1>
      <a:lt1>
        <a:srgbClr val="FFFFFF"/>
      </a:lt1>
      <a:dk2>
        <a:srgbClr val="434343"/>
      </a:dk2>
      <a:lt2>
        <a:srgbClr val="EEEEEE"/>
      </a:lt2>
      <a:accent1>
        <a:srgbClr val="6DD6B8"/>
      </a:accent1>
      <a:accent2>
        <a:srgbClr val="434343"/>
      </a:accent2>
      <a:accent3>
        <a:srgbClr val="78909C"/>
      </a:accent3>
      <a:accent4>
        <a:srgbClr val="4C9983"/>
      </a:accent4>
      <a:accent5>
        <a:srgbClr val="FFD966"/>
      </a:accent5>
      <a:accent6>
        <a:srgbClr val="F9CB9C"/>
      </a:accent6>
      <a:hlink>
        <a:srgbClr val="43434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4866</TotalTime>
  <Words>1215</Words>
  <Application>Microsoft Office PowerPoint</Application>
  <PresentationFormat>عرض على الشاشة (9:16)‏</PresentationFormat>
  <Paragraphs>329</Paragraphs>
  <Slides>70</Slides>
  <Notes>70</Notes>
  <HiddenSlides>0</HiddenSlides>
  <MMClips>0</MMClips>
  <ScaleCrop>false</ScaleCrop>
  <HeadingPairs>
    <vt:vector size="4" baseType="variant">
      <vt:variant>
        <vt:lpstr>سمة</vt:lpstr>
      </vt:variant>
      <vt:variant>
        <vt:i4>1</vt:i4>
      </vt:variant>
      <vt:variant>
        <vt:lpstr>عناوين الشرائح</vt:lpstr>
      </vt:variant>
      <vt:variant>
        <vt:i4>70</vt:i4>
      </vt:variant>
    </vt:vector>
  </HeadingPairs>
  <TitlesOfParts>
    <vt:vector size="71" baseType="lpstr">
      <vt:lpstr>Free Tour Company by Slidesgo</vt:lpstr>
      <vt:lpstr>تخطيط مجمع ترفيهي اقليمي شمال غرب محافظة جنين</vt:lpstr>
      <vt:lpstr>محتويات العرض التقديمي</vt:lpstr>
      <vt:lpstr>منهجية العمل</vt:lpstr>
      <vt:lpstr>التعريف بالمشروع</vt:lpstr>
      <vt:lpstr>التعريف بالمشروع</vt:lpstr>
      <vt:lpstr>اختيار موقع المشروع</vt:lpstr>
      <vt:lpstr>اختيار موقع المشروع</vt:lpstr>
      <vt:lpstr>اختيار موقع المشروع</vt:lpstr>
      <vt:lpstr>اختيار موقع المشروع</vt:lpstr>
      <vt:lpstr>اختيار موقع المشروع</vt:lpstr>
      <vt:lpstr>اختيار موقع المشروع</vt:lpstr>
      <vt:lpstr>اختيار موقع المشروع</vt:lpstr>
      <vt:lpstr>اختيار موقع المشروع</vt:lpstr>
      <vt:lpstr>اختيار موقع المشروع</vt:lpstr>
      <vt:lpstr>اختيار موقع المشروع</vt:lpstr>
      <vt:lpstr>اختيار موقع المشروع</vt:lpstr>
      <vt:lpstr>الموقع النهائي</vt:lpstr>
      <vt:lpstr>تحليل الموقع المقترح</vt:lpstr>
      <vt:lpstr>التحليل على المستوى الوطني</vt:lpstr>
      <vt:lpstr>الشريحة 20</vt:lpstr>
      <vt:lpstr>التحليل على المستوى الوطني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المستوى الاقليمي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التحليل على مستوى الموقع</vt:lpstr>
      <vt:lpstr>تحليل سلبيات وايجابيات الموقع</vt:lpstr>
      <vt:lpstr>تحليل سلبيات وايجابيات الموقع</vt:lpstr>
      <vt:lpstr>فكرة ومخطط المشروع النهائي</vt:lpstr>
      <vt:lpstr>رؤية المشروع واهدافه الاستراتيجية</vt:lpstr>
      <vt:lpstr>مكونات وعناصر المشروع</vt:lpstr>
      <vt:lpstr>مكونات وعناصر المشروع</vt:lpstr>
      <vt:lpstr>مكونات وعناصر المشروع</vt:lpstr>
      <vt:lpstr>مكونات وعناصر المشروع</vt:lpstr>
      <vt:lpstr>مكونات وعناصر المشروع</vt:lpstr>
      <vt:lpstr>فكرة المشروع</vt:lpstr>
      <vt:lpstr>مخطط استخدامات الأراضي</vt:lpstr>
      <vt:lpstr>المخطط النهائي</vt:lpstr>
      <vt:lpstr>تفاصيل</vt:lpstr>
      <vt:lpstr>تفاصيل</vt:lpstr>
      <vt:lpstr>تفاصيل</vt:lpstr>
      <vt:lpstr>تفاصيل</vt:lpstr>
      <vt:lpstr>تفاصيل</vt:lpstr>
      <vt:lpstr>تفاصيل</vt:lpstr>
      <vt:lpstr>تفاصيل</vt:lpstr>
      <vt:lpstr>تفاصيل</vt:lpstr>
      <vt:lpstr>تفاصيل</vt:lpstr>
      <vt:lpstr>THANKS!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FREE TOUR COMPANY</dc:title>
  <dc:creator>alfalak</dc:creator>
  <cp:lastModifiedBy>alfalak</cp:lastModifiedBy>
  <cp:revision>53</cp:revision>
  <dcterms:modified xsi:type="dcterms:W3CDTF">2024-07-02T10:26:11Z</dcterms:modified>
</cp:coreProperties>
</file>