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3"/>
  </p:notesMasterIdLst>
  <p:sldIdLst>
    <p:sldId id="256" r:id="rId3"/>
    <p:sldId id="257" r:id="rId4"/>
    <p:sldId id="259" r:id="rId5"/>
    <p:sldId id="280" r:id="rId6"/>
    <p:sldId id="260" r:id="rId7"/>
    <p:sldId id="261" r:id="rId8"/>
    <p:sldId id="262" r:id="rId9"/>
    <p:sldId id="282" r:id="rId10"/>
    <p:sldId id="273" r:id="rId11"/>
    <p:sldId id="283" r:id="rId12"/>
    <p:sldId id="270" r:id="rId13"/>
    <p:sldId id="276" r:id="rId14"/>
    <p:sldId id="268" r:id="rId15"/>
    <p:sldId id="284" r:id="rId16"/>
    <p:sldId id="274" r:id="rId17"/>
    <p:sldId id="275" r:id="rId18"/>
    <p:sldId id="281" r:id="rId19"/>
    <p:sldId id="271" r:id="rId20"/>
    <p:sldId id="279" r:id="rId21"/>
    <p:sldId id="277" r:id="rId22"/>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sorterViewPr>
    <p:cViewPr>
      <p:scale>
        <a:sx n="66" d="100"/>
        <a:sy n="66" d="100"/>
      </p:scale>
      <p:origin x="0" y="4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4C6C59-57BF-44C2-95EB-617FC2A25767}" type="datetimeFigureOut">
              <a:rPr lang="en-US" smtClean="0"/>
              <a:pPr/>
              <a:t>12/20/2017</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EFE355-5454-486E-9E88-668254A3F5D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2416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F0832-F084-422D-97D1-AF848F4F2C34}" type="slidenum">
              <a:rPr lang="en-US" smtClean="0"/>
              <a:pPr/>
              <a:t>‹#›</a:t>
            </a:fld>
            <a:endParaRPr lang="en-US"/>
          </a:p>
        </p:txBody>
      </p:sp>
    </p:spTree>
    <p:extLst>
      <p:ext uri="{BB962C8B-B14F-4D97-AF65-F5344CB8AC3E}">
        <p14:creationId xmlns:p14="http://schemas.microsoft.com/office/powerpoint/2010/main" val="96291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pPr/>
              <a:t>‹#›</a:t>
            </a:fld>
            <a:endParaRPr lang="en-US"/>
          </a:p>
        </p:txBody>
      </p:sp>
    </p:spTree>
    <p:extLst>
      <p:ext uri="{BB962C8B-B14F-4D97-AF65-F5344CB8AC3E}">
        <p14:creationId xmlns:p14="http://schemas.microsoft.com/office/powerpoint/2010/main" val="129688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pPr/>
              <a:t>‹#›</a:t>
            </a:fld>
            <a:endParaRPr lang="en-US"/>
          </a:p>
        </p:txBody>
      </p:sp>
    </p:spTree>
    <p:extLst>
      <p:ext uri="{BB962C8B-B14F-4D97-AF65-F5344CB8AC3E}">
        <p14:creationId xmlns:p14="http://schemas.microsoft.com/office/powerpoint/2010/main" val="29870350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a:t>
            </a:fld>
            <a:endParaRPr lang="en-US"/>
          </a:p>
        </p:txBody>
      </p:sp>
    </p:spTree>
    <p:extLst>
      <p:ext uri="{BB962C8B-B14F-4D97-AF65-F5344CB8AC3E}">
        <p14:creationId xmlns:p14="http://schemas.microsoft.com/office/powerpoint/2010/main" val="1792374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a:t>
            </a:fld>
            <a:endParaRPr lang="en-US"/>
          </a:p>
        </p:txBody>
      </p:sp>
    </p:spTree>
    <p:extLst>
      <p:ext uri="{BB962C8B-B14F-4D97-AF65-F5344CB8AC3E}">
        <p14:creationId xmlns:p14="http://schemas.microsoft.com/office/powerpoint/2010/main" val="3962857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6778"/>
            <a:ext cx="9144000" cy="1069514"/>
          </a:xfrm>
          <a:prstGeom prst="rect">
            <a:avLst/>
          </a:prstGeom>
        </p:spPr>
        <p:txBody>
          <a:bodyPr anchor="ctr"/>
          <a:lstStyle>
            <a:lvl1pPr>
              <a:defRPr b="1" baseline="0">
                <a:solidFill>
                  <a:schemeClr val="accent5">
                    <a:lumMod val="50000"/>
                  </a:schemeClr>
                </a:solidFill>
                <a:latin typeface="Arial" pitchFamily="34" charset="0"/>
                <a:cs typeface="Arial" pitchFamily="34" charset="0"/>
              </a:defRPr>
            </a:lvl1pPr>
          </a:lstStyle>
          <a:p>
            <a:r>
              <a:rPr lang="en-US" altLang="ko-KR" dirty="0"/>
              <a:t> Free PPT _ Click to add title</a:t>
            </a:r>
            <a:endParaRPr lang="ko-KR" altLang="en-US" dirty="0"/>
          </a:p>
        </p:txBody>
      </p:sp>
      <p:sp>
        <p:nvSpPr>
          <p:cNvPr id="3" name="Content Placeholder 2"/>
          <p:cNvSpPr>
            <a:spLocks noGrp="1"/>
          </p:cNvSpPr>
          <p:nvPr>
            <p:ph idx="1"/>
          </p:nvPr>
        </p:nvSpPr>
        <p:spPr>
          <a:xfrm>
            <a:off x="457200" y="1484784"/>
            <a:ext cx="8229600" cy="460648"/>
          </a:xfrm>
          <a:prstGeom prst="rect">
            <a:avLst/>
          </a:prstGeom>
        </p:spPr>
        <p:txBody>
          <a:bodyPr anchor="ctr"/>
          <a:lstStyle>
            <a:lvl1pPr marL="0" indent="0">
              <a:buNone/>
              <a:defRPr sz="2000">
                <a:solidFill>
                  <a:schemeClr val="accent5">
                    <a:lumMod val="50000"/>
                  </a:schemeClr>
                </a:solidFill>
                <a:latin typeface="Arial" pitchFamily="34" charset="0"/>
                <a:cs typeface="Arial" pitchFamily="34" charset="0"/>
              </a:defRPr>
            </a:lvl1pPr>
          </a:lstStyle>
          <a:p>
            <a:pPr lvl="0"/>
            <a:r>
              <a:rPr lang="en-US" altLang="ko-KR" dirty="0"/>
              <a:t>Click to edit Master text styles</a:t>
            </a:r>
          </a:p>
        </p:txBody>
      </p:sp>
      <p:sp>
        <p:nvSpPr>
          <p:cNvPr id="4" name="Content Placeholder 2"/>
          <p:cNvSpPr>
            <a:spLocks noGrp="1"/>
          </p:cNvSpPr>
          <p:nvPr>
            <p:ph idx="10"/>
          </p:nvPr>
        </p:nvSpPr>
        <p:spPr>
          <a:xfrm>
            <a:off x="467544" y="2161455"/>
            <a:ext cx="8229600" cy="3600400"/>
          </a:xfrm>
          <a:prstGeom prst="rect">
            <a:avLst/>
          </a:prstGeom>
        </p:spPr>
        <p:txBody>
          <a:bodyPr lIns="396000" anchor="t"/>
          <a:lstStyle>
            <a:lvl1pPr marL="0" indent="0">
              <a:buNone/>
              <a:defRPr sz="1400">
                <a:solidFill>
                  <a:schemeClr val="accent5">
                    <a:lumMod val="50000"/>
                  </a:schemeClr>
                </a:solidFill>
                <a:latin typeface="Arial" pitchFamily="34" charset="0"/>
                <a:cs typeface="Arial" pitchFamily="34" charset="0"/>
              </a:defRPr>
            </a:lvl1pPr>
          </a:lstStyle>
          <a:p>
            <a:pPr lvl="0"/>
            <a:r>
              <a:rPr lang="en-US" altLang="ko-KR" dirty="0"/>
              <a:t>Click to edit Master text styles</a:t>
            </a:r>
          </a:p>
        </p:txBody>
      </p:sp>
    </p:spTree>
    <p:extLst>
      <p:ext uri="{BB962C8B-B14F-4D97-AF65-F5344CB8AC3E}">
        <p14:creationId xmlns:p14="http://schemas.microsoft.com/office/powerpoint/2010/main" val="3694015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1069514"/>
          </a:xfrm>
          <a:prstGeom prst="rect">
            <a:avLst/>
          </a:prstGeom>
        </p:spPr>
        <p:txBody>
          <a:bodyPr anchor="ctr"/>
          <a:lstStyle>
            <a:lvl1pPr>
              <a:defRPr b="1" baseline="0">
                <a:solidFill>
                  <a:schemeClr val="accent5">
                    <a:lumMod val="50000"/>
                  </a:schemeClr>
                </a:solidFill>
                <a:latin typeface="Arial" pitchFamily="34" charset="0"/>
                <a:cs typeface="Arial" pitchFamily="34" charset="0"/>
              </a:defRPr>
            </a:lvl1pPr>
          </a:lstStyle>
          <a:p>
            <a:r>
              <a:rPr lang="en-US" altLang="ko-KR" dirty="0"/>
              <a:t>Free PPT _ Click to add title</a:t>
            </a:r>
            <a:endParaRPr lang="ko-KR" altLang="en-US" dirty="0"/>
          </a:p>
        </p:txBody>
      </p:sp>
      <p:sp>
        <p:nvSpPr>
          <p:cNvPr id="4" name="Content Placeholder 2"/>
          <p:cNvSpPr>
            <a:spLocks noGrp="1"/>
          </p:cNvSpPr>
          <p:nvPr>
            <p:ph idx="1"/>
          </p:nvPr>
        </p:nvSpPr>
        <p:spPr>
          <a:xfrm>
            <a:off x="2123728" y="1268760"/>
            <a:ext cx="6563072" cy="460648"/>
          </a:xfrm>
          <a:prstGeom prst="rect">
            <a:avLst/>
          </a:prstGeom>
        </p:spPr>
        <p:txBody>
          <a:bodyPr anchor="ctr"/>
          <a:lstStyle>
            <a:lvl1pPr marL="0" indent="0">
              <a:buNone/>
              <a:defRPr sz="2000">
                <a:solidFill>
                  <a:schemeClr val="accent5">
                    <a:lumMod val="50000"/>
                  </a:schemeClr>
                </a:solidFill>
                <a:latin typeface="Arial" pitchFamily="34" charset="0"/>
                <a:cs typeface="Arial" pitchFamily="34" charset="0"/>
              </a:defRPr>
            </a:lvl1pPr>
          </a:lstStyle>
          <a:p>
            <a:pPr lvl="0"/>
            <a:r>
              <a:rPr lang="en-US" altLang="ko-KR" dirty="0"/>
              <a:t>Click to edit Master text styles</a:t>
            </a:r>
          </a:p>
        </p:txBody>
      </p:sp>
      <p:sp>
        <p:nvSpPr>
          <p:cNvPr id="5" name="Content Placeholder 2"/>
          <p:cNvSpPr>
            <a:spLocks noGrp="1"/>
          </p:cNvSpPr>
          <p:nvPr>
            <p:ph idx="10"/>
          </p:nvPr>
        </p:nvSpPr>
        <p:spPr>
          <a:xfrm>
            <a:off x="2134072" y="1844824"/>
            <a:ext cx="6563072" cy="4147865"/>
          </a:xfrm>
          <a:prstGeom prst="rect">
            <a:avLst/>
          </a:prstGeom>
        </p:spPr>
        <p:txBody>
          <a:bodyPr lIns="396000" anchor="t"/>
          <a:lstStyle>
            <a:lvl1pPr marL="0" indent="0">
              <a:buNone/>
              <a:defRPr sz="1400">
                <a:solidFill>
                  <a:schemeClr val="accent5">
                    <a:lumMod val="50000"/>
                  </a:schemeClr>
                </a:solidFill>
              </a:defRPr>
            </a:lvl1pPr>
          </a:lstStyle>
          <a:p>
            <a:pPr lvl="0"/>
            <a:r>
              <a:rPr lang="en-US" altLang="ko-KR" dirty="0"/>
              <a:t>Click to edit Master text styles</a:t>
            </a:r>
          </a:p>
        </p:txBody>
      </p:sp>
    </p:spTree>
    <p:extLst>
      <p:ext uri="{BB962C8B-B14F-4D97-AF65-F5344CB8AC3E}">
        <p14:creationId xmlns:p14="http://schemas.microsoft.com/office/powerpoint/2010/main" val="2326818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a:t>
            </a:fld>
            <a:endParaRPr lang="en-US"/>
          </a:p>
        </p:txBody>
      </p:sp>
    </p:spTree>
    <p:extLst>
      <p:ext uri="{BB962C8B-B14F-4D97-AF65-F5344CB8AC3E}">
        <p14:creationId xmlns:p14="http://schemas.microsoft.com/office/powerpoint/2010/main" val="1656086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a:t>
            </a:fld>
            <a:endParaRPr lang="en-US"/>
          </a:p>
        </p:txBody>
      </p:sp>
    </p:spTree>
    <p:extLst>
      <p:ext uri="{BB962C8B-B14F-4D97-AF65-F5344CB8AC3E}">
        <p14:creationId xmlns:p14="http://schemas.microsoft.com/office/powerpoint/2010/main" val="924286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a:t>
            </a:fld>
            <a:endParaRPr lang="en-US"/>
          </a:p>
        </p:txBody>
      </p:sp>
    </p:spTree>
    <p:extLst>
      <p:ext uri="{BB962C8B-B14F-4D97-AF65-F5344CB8AC3E}">
        <p14:creationId xmlns:p14="http://schemas.microsoft.com/office/powerpoint/2010/main" val="3277933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pPr/>
              <a:t>‹#›</a:t>
            </a:fld>
            <a:endParaRPr lang="en-US"/>
          </a:p>
        </p:txBody>
      </p:sp>
    </p:spTree>
    <p:extLst>
      <p:ext uri="{BB962C8B-B14F-4D97-AF65-F5344CB8AC3E}">
        <p14:creationId xmlns:p14="http://schemas.microsoft.com/office/powerpoint/2010/main" val="778790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F0832-F084-422D-97D1-AF848F4F2C34}" type="slidenum">
              <a:rPr lang="en-US" smtClean="0"/>
              <a:pPr/>
              <a:t>‹#›</a:t>
            </a:fld>
            <a:endParaRPr lang="en-US"/>
          </a:p>
        </p:txBody>
      </p:sp>
    </p:spTree>
    <p:extLst>
      <p:ext uri="{BB962C8B-B14F-4D97-AF65-F5344CB8AC3E}">
        <p14:creationId xmlns:p14="http://schemas.microsoft.com/office/powerpoint/2010/main" val="2919811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F0832-F084-422D-97D1-AF848F4F2C34}" type="slidenum">
              <a:rPr lang="en-US" smtClean="0"/>
              <a:pPr/>
              <a:t>‹#›</a:t>
            </a:fld>
            <a:endParaRPr lang="en-US"/>
          </a:p>
        </p:txBody>
      </p:sp>
    </p:spTree>
    <p:extLst>
      <p:ext uri="{BB962C8B-B14F-4D97-AF65-F5344CB8AC3E}">
        <p14:creationId xmlns:p14="http://schemas.microsoft.com/office/powerpoint/2010/main" val="18181198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338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hf hdr="0" ftr="0" dt="0"/>
  <p:txStyles>
    <p:titleStyle>
      <a:lvl1pPr algn="l" defTabSz="914400" rtl="0" eaLnBrk="1" latinLnBrk="1" hangingPunct="1">
        <a:spcBef>
          <a:spcPct val="0"/>
        </a:spcBef>
        <a:buNone/>
        <a:defRPr sz="40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F0832-F084-422D-97D1-AF848F4F2C34}" type="slidenum">
              <a:rPr lang="en-US" smtClean="0"/>
              <a:pPr/>
              <a:t>‹#›</a:t>
            </a:fld>
            <a:endParaRPr lang="en-US"/>
          </a:p>
        </p:txBody>
      </p:sp>
    </p:spTree>
    <p:extLst>
      <p:ext uri="{BB962C8B-B14F-4D97-AF65-F5344CB8AC3E}">
        <p14:creationId xmlns:p14="http://schemas.microsoft.com/office/powerpoint/2010/main" val="328635735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7224" y="4071942"/>
            <a:ext cx="3498575" cy="1754326"/>
          </a:xfrm>
          <a:prstGeom prst="rect">
            <a:avLst/>
          </a:prstGeom>
          <a:noFill/>
        </p:spPr>
        <p:txBody>
          <a:bodyPr wrap="square">
            <a:spAutoFit/>
          </a:bodyPr>
          <a:lstStyle/>
          <a:p>
            <a:pPr algn="ctr">
              <a:defRPr/>
            </a:pPr>
            <a:r>
              <a:rPr lang="en-US" altLang="ko-KR" sz="1600" b="1" dirty="0">
                <a:solidFill>
                  <a:schemeClr val="accent5">
                    <a:lumMod val="50000"/>
                  </a:schemeClr>
                </a:solidFill>
                <a:latin typeface="Arial" pitchFamily="34" charset="0"/>
                <a:cs typeface="Arial" pitchFamily="34" charset="0"/>
              </a:rPr>
              <a:t>Supervisor :Dr. Ashraf Armoush</a:t>
            </a:r>
            <a:br>
              <a:rPr lang="en-US" altLang="ko-KR" sz="1600" b="1" dirty="0">
                <a:solidFill>
                  <a:schemeClr val="accent5">
                    <a:lumMod val="50000"/>
                  </a:schemeClr>
                </a:solidFill>
                <a:latin typeface="Arial" pitchFamily="34" charset="0"/>
                <a:cs typeface="Arial" pitchFamily="34" charset="0"/>
              </a:rPr>
            </a:br>
            <a:br>
              <a:rPr lang="en-US" altLang="ko-KR" sz="1600" b="1" dirty="0">
                <a:solidFill>
                  <a:schemeClr val="accent5">
                    <a:lumMod val="50000"/>
                  </a:schemeClr>
                </a:solidFill>
                <a:latin typeface="Arial" pitchFamily="34" charset="0"/>
                <a:cs typeface="Arial" pitchFamily="34" charset="0"/>
              </a:rPr>
            </a:br>
            <a:r>
              <a:rPr lang="en-US" altLang="ko-KR" sz="1600" b="1" dirty="0">
                <a:solidFill>
                  <a:schemeClr val="accent5">
                    <a:lumMod val="50000"/>
                  </a:schemeClr>
                </a:solidFill>
                <a:latin typeface="Arial" pitchFamily="34" charset="0"/>
                <a:cs typeface="Arial" pitchFamily="34" charset="0"/>
              </a:rPr>
              <a:t>Presented by :Shurooq Salahat </a:t>
            </a:r>
            <a:br>
              <a:rPr lang="en-US" altLang="ko-KR" sz="1600" b="1" dirty="0">
                <a:solidFill>
                  <a:schemeClr val="accent5">
                    <a:lumMod val="50000"/>
                  </a:schemeClr>
                </a:solidFill>
                <a:latin typeface="Arial" pitchFamily="34" charset="0"/>
                <a:cs typeface="Arial" pitchFamily="34" charset="0"/>
              </a:rPr>
            </a:br>
            <a:r>
              <a:rPr lang="en-US" altLang="ko-KR" sz="1600" b="1" dirty="0">
                <a:solidFill>
                  <a:schemeClr val="accent5">
                    <a:lumMod val="50000"/>
                  </a:schemeClr>
                </a:solidFill>
                <a:latin typeface="Arial" pitchFamily="34" charset="0"/>
                <a:cs typeface="Arial" pitchFamily="34" charset="0"/>
              </a:rPr>
              <a:t>                 Reem Amer</a:t>
            </a:r>
          </a:p>
          <a:p>
            <a:pPr algn="ctr">
              <a:defRPr/>
            </a:pPr>
            <a:endParaRPr lang="en-US" altLang="ko-KR" sz="1100" b="1" dirty="0">
              <a:solidFill>
                <a:schemeClr val="accent5">
                  <a:lumMod val="50000"/>
                </a:schemeClr>
              </a:solidFill>
              <a:latin typeface="Arial" pitchFamily="34" charset="0"/>
              <a:cs typeface="Arial" pitchFamily="34" charset="0"/>
            </a:endParaRPr>
          </a:p>
          <a:p>
            <a:pPr>
              <a:defRPr/>
            </a:pPr>
            <a:r>
              <a:rPr lang="en-US" altLang="ko-KR" sz="1100" b="1" dirty="0">
                <a:solidFill>
                  <a:schemeClr val="accent5">
                    <a:lumMod val="50000"/>
                  </a:schemeClr>
                </a:solidFill>
                <a:latin typeface="Arial" pitchFamily="34" charset="0"/>
                <a:cs typeface="Arial" pitchFamily="34" charset="0"/>
              </a:rPr>
              <a:t> </a:t>
            </a:r>
            <a:br>
              <a:rPr lang="en-US" altLang="ko-KR" sz="1100" b="1" dirty="0">
                <a:solidFill>
                  <a:schemeClr val="accent5">
                    <a:lumMod val="50000"/>
                  </a:schemeClr>
                </a:solidFill>
                <a:latin typeface="Arial" pitchFamily="34" charset="0"/>
                <a:cs typeface="Arial" pitchFamily="34" charset="0"/>
              </a:rPr>
            </a:br>
            <a:endParaRPr lang="en-US" altLang="ko-KR" sz="1100" b="1" dirty="0">
              <a:solidFill>
                <a:schemeClr val="accent5">
                  <a:lumMod val="50000"/>
                </a:schemeClr>
              </a:solidFill>
              <a:latin typeface="Arial" pitchFamily="34" charset="0"/>
              <a:cs typeface="Arial" pitchFamily="34" charset="0"/>
            </a:endParaRPr>
          </a:p>
          <a:p>
            <a:pPr algn="ctr" fontAlgn="auto">
              <a:spcBef>
                <a:spcPts val="0"/>
              </a:spcBef>
              <a:spcAft>
                <a:spcPts val="0"/>
              </a:spcAft>
              <a:defRPr/>
            </a:pPr>
            <a:endParaRPr kumimoji="0" lang="en-US" altLang="ko-KR" sz="1100" b="1" dirty="0">
              <a:solidFill>
                <a:schemeClr val="accent5">
                  <a:lumMod val="50000"/>
                </a:schemeClr>
              </a:solidFill>
              <a:latin typeface="Arial" pitchFamily="34" charset="0"/>
              <a:cs typeface="Arial" pitchFamily="34" charset="0"/>
            </a:endParaRPr>
          </a:p>
        </p:txBody>
      </p:sp>
      <p:sp>
        <p:nvSpPr>
          <p:cNvPr id="5" name="TextBox 1"/>
          <p:cNvSpPr txBox="1">
            <a:spLocks noChangeArrowheads="1"/>
          </p:cNvSpPr>
          <p:nvPr/>
        </p:nvSpPr>
        <p:spPr bwMode="auto">
          <a:xfrm>
            <a:off x="928662" y="3286124"/>
            <a:ext cx="3498575" cy="584775"/>
          </a:xfrm>
          <a:prstGeom prst="rect">
            <a:avLst/>
          </a:prstGeom>
          <a:noFill/>
          <a:ln w="9525">
            <a:noFill/>
            <a:miter lim="800000"/>
            <a:headEnd/>
            <a:tailEnd/>
          </a:ln>
        </p:spPr>
        <p:txBody>
          <a:bodyPr wrap="square">
            <a:spAutoFit/>
          </a:bodyPr>
          <a:lstStyle/>
          <a:p>
            <a:pPr algn="ctr"/>
            <a:r>
              <a:rPr lang="en-US" altLang="ko-KR" sz="3200" b="1" dirty="0">
                <a:solidFill>
                  <a:schemeClr val="accent5">
                    <a:lumMod val="50000"/>
                  </a:schemeClr>
                </a:solidFill>
                <a:latin typeface="Arial" pitchFamily="34" charset="0"/>
                <a:ea typeface="맑은 고딕" pitchFamily="50" charset="-127"/>
                <a:cs typeface="Arial" pitchFamily="34" charset="0"/>
              </a:rPr>
              <a:t>Propeller display </a:t>
            </a:r>
          </a:p>
        </p:txBody>
      </p:sp>
    </p:spTree>
    <p:extLst>
      <p:ext uri="{BB962C8B-B14F-4D97-AF65-F5344CB8AC3E}">
        <p14:creationId xmlns:p14="http://schemas.microsoft.com/office/powerpoint/2010/main" val="1941221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12F284A-75A6-4431-892C-30A6267E47C6}"/>
              </a:ext>
            </a:extLst>
          </p:cNvPr>
          <p:cNvSpPr>
            <a:spLocks noGrp="1"/>
          </p:cNvSpPr>
          <p:nvPr>
            <p:ph type="title"/>
          </p:nvPr>
        </p:nvSpPr>
        <p:spPr/>
        <p:txBody>
          <a:bodyPr/>
          <a:lstStyle/>
          <a:p>
            <a:r>
              <a:rPr lang="ar-JO" altLang="ko-KR" dirty="0"/>
              <a:t>  </a:t>
            </a:r>
            <a:r>
              <a:rPr lang="en-US" altLang="ko-KR" dirty="0"/>
              <a:t>Implementation </a:t>
            </a:r>
            <a:endParaRPr lang="en-US" dirty="0"/>
          </a:p>
        </p:txBody>
      </p:sp>
      <p:pic>
        <p:nvPicPr>
          <p:cNvPr id="11" name="Content Placeholder 10">
            <a:extLst>
              <a:ext uri="{FF2B5EF4-FFF2-40B4-BE49-F238E27FC236}">
                <a16:creationId xmlns:a16="http://schemas.microsoft.com/office/drawing/2014/main" id="{5C5F26DE-BABC-42EB-AD96-DA8CFE310862}"/>
              </a:ext>
            </a:extLst>
          </p:cNvPr>
          <p:cNvPicPr>
            <a:picLocks noGrp="1" noChangeAspect="1"/>
          </p:cNvPicPr>
          <p:nvPr>
            <p:ph idx="10"/>
          </p:nvPr>
        </p:nvPicPr>
        <p:blipFill>
          <a:blip r:embed="rId2">
            <a:extLst>
              <a:ext uri="{28A0092B-C50C-407E-A947-70E740481C1C}">
                <a14:useLocalDpi xmlns:a14="http://schemas.microsoft.com/office/drawing/2010/main" val="0"/>
              </a:ext>
            </a:extLst>
          </a:blip>
          <a:stretch>
            <a:fillRect/>
          </a:stretch>
        </p:blipFill>
        <p:spPr>
          <a:xfrm>
            <a:off x="1043608" y="1863048"/>
            <a:ext cx="6696744" cy="3899578"/>
          </a:xfrm>
        </p:spPr>
      </p:pic>
    </p:spTree>
    <p:extLst>
      <p:ext uri="{BB962C8B-B14F-4D97-AF65-F5344CB8AC3E}">
        <p14:creationId xmlns:p14="http://schemas.microsoft.com/office/powerpoint/2010/main" val="2558987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altLang="ko-KR" dirty="0"/>
              <a:t>Implementation </a:t>
            </a:r>
            <a:endParaRPr lang="en-US" dirty="0"/>
          </a:p>
        </p:txBody>
      </p:sp>
      <p:pic>
        <p:nvPicPr>
          <p:cNvPr id="7" name="عنصر نائب للمحتوى 6" descr="25397512_1374558285987080_1432998072_o.jpg"/>
          <p:cNvPicPr>
            <a:picLocks noGrp="1" noChangeAspect="1"/>
          </p:cNvPicPr>
          <p:nvPr>
            <p:ph idx="1"/>
          </p:nvPr>
        </p:nvPicPr>
        <p:blipFill>
          <a:blip r:embed="rId2"/>
          <a:stretch>
            <a:fillRect/>
          </a:stretch>
        </p:blipFill>
        <p:spPr>
          <a:xfrm>
            <a:off x="2214546" y="2143116"/>
            <a:ext cx="6500858" cy="3500462"/>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altLang="ko-KR" dirty="0"/>
              <a:t>Implementation</a:t>
            </a:r>
            <a:endParaRPr lang="en-US" dirty="0"/>
          </a:p>
        </p:txBody>
      </p:sp>
      <p:pic>
        <p:nvPicPr>
          <p:cNvPr id="5" name="عنصر نائب للمحتوى 4" descr="25395400_1374564795986429_470963463_n.jpg"/>
          <p:cNvPicPr>
            <a:picLocks noGrp="1" noChangeAspect="1"/>
          </p:cNvPicPr>
          <p:nvPr>
            <p:ph idx="1"/>
          </p:nvPr>
        </p:nvPicPr>
        <p:blipFill>
          <a:blip r:embed="rId2"/>
          <a:stretch>
            <a:fillRect/>
          </a:stretch>
        </p:blipFill>
        <p:spPr>
          <a:xfrm>
            <a:off x="2214546" y="1071546"/>
            <a:ext cx="2869201" cy="4857784"/>
          </a:xfrm>
        </p:spPr>
      </p:pic>
      <p:pic>
        <p:nvPicPr>
          <p:cNvPr id="6" name="صورة 5" descr="25360110_1374564819319760_716188287_n.jpg"/>
          <p:cNvPicPr>
            <a:picLocks noChangeAspect="1"/>
          </p:cNvPicPr>
          <p:nvPr/>
        </p:nvPicPr>
        <p:blipFill>
          <a:blip r:embed="rId3"/>
          <a:stretch>
            <a:fillRect/>
          </a:stretch>
        </p:blipFill>
        <p:spPr>
          <a:xfrm>
            <a:off x="5214942" y="1071546"/>
            <a:ext cx="2671768" cy="4857760"/>
          </a:xfrm>
          <a:prstGeom prst="rect">
            <a:avLst/>
          </a:prstGeom>
        </p:spPr>
      </p:pic>
      <p:sp>
        <p:nvSpPr>
          <p:cNvPr id="9" name="عنوان 1"/>
          <p:cNvSpPr txBox="1">
            <a:spLocks/>
          </p:cNvSpPr>
          <p:nvPr/>
        </p:nvSpPr>
        <p:spPr>
          <a:xfrm>
            <a:off x="2214546" y="6000768"/>
            <a:ext cx="2880858" cy="571504"/>
          </a:xfrm>
          <a:prstGeom prst="rect">
            <a:avLst/>
          </a:prstGeom>
        </p:spPr>
        <p:txBody>
          <a:bodyPr anchor="ctr"/>
          <a:lstStyle/>
          <a:p>
            <a:pPr marL="0" marR="0" lvl="0" indent="0" algn="l" defTabSz="914400" rtl="0" eaLnBrk="1" fontAlgn="auto" latinLnBrk="1" hangingPunct="1">
              <a:lnSpc>
                <a:spcPct val="100000"/>
              </a:lnSpc>
              <a:spcBef>
                <a:spcPct val="0"/>
              </a:spcBef>
              <a:spcAft>
                <a:spcPts val="0"/>
              </a:spcAft>
              <a:buClrTx/>
              <a:buSzTx/>
              <a:buFontTx/>
              <a:buNone/>
              <a:tabLst/>
              <a:defRPr/>
            </a:pPr>
            <a:r>
              <a:rPr kumimoji="0" lang="en-US" altLang="ko-KR" sz="2400" i="0" u="none" strike="noStrike" kern="1200" cap="none" spc="0" normalizeH="0" baseline="0" noProof="0" dirty="0">
                <a:ln>
                  <a:noFill/>
                </a:ln>
                <a:solidFill>
                  <a:schemeClr val="accent5">
                    <a:lumMod val="50000"/>
                  </a:schemeClr>
                </a:solidFill>
                <a:effectLst/>
                <a:uLnTx/>
                <a:uFillTx/>
                <a:latin typeface="Arial" pitchFamily="34" charset="0"/>
                <a:ea typeface="+mj-ea"/>
                <a:cs typeface="Arial" pitchFamily="34" charset="0"/>
              </a:rPr>
              <a:t>Vertical Kit</a:t>
            </a:r>
            <a:endParaRPr kumimoji="0" lang="en-US" sz="2400" i="0" u="none" strike="noStrike" kern="1200" cap="none" spc="0" normalizeH="0" baseline="0" noProof="0" dirty="0">
              <a:ln>
                <a:noFill/>
              </a:ln>
              <a:solidFill>
                <a:schemeClr val="accent5">
                  <a:lumMod val="50000"/>
                </a:schemeClr>
              </a:solidFill>
              <a:effectLst/>
              <a:uLnTx/>
              <a:uFillTx/>
              <a:latin typeface="Arial" pitchFamily="34" charset="0"/>
              <a:ea typeface="+mj-ea"/>
              <a:cs typeface="Arial" pitchFamily="34" charset="0"/>
            </a:endParaRPr>
          </a:p>
        </p:txBody>
      </p:sp>
      <p:sp>
        <p:nvSpPr>
          <p:cNvPr id="10" name="عنوان 1"/>
          <p:cNvSpPr txBox="1">
            <a:spLocks/>
          </p:cNvSpPr>
          <p:nvPr/>
        </p:nvSpPr>
        <p:spPr>
          <a:xfrm>
            <a:off x="5429256" y="6072206"/>
            <a:ext cx="2880858" cy="571504"/>
          </a:xfrm>
          <a:prstGeom prst="rect">
            <a:avLst/>
          </a:prstGeom>
        </p:spPr>
        <p:txBody>
          <a:bodyPr anchor="ctr"/>
          <a:lstStyle/>
          <a:p>
            <a:pPr marL="0" marR="0" lvl="0" indent="0" algn="l" defTabSz="914400" rtl="0" eaLnBrk="1" fontAlgn="auto" latinLnBrk="1" hangingPunct="1">
              <a:lnSpc>
                <a:spcPct val="100000"/>
              </a:lnSpc>
              <a:spcBef>
                <a:spcPct val="0"/>
              </a:spcBef>
              <a:spcAft>
                <a:spcPts val="0"/>
              </a:spcAft>
              <a:buClrTx/>
              <a:buSzTx/>
              <a:buFontTx/>
              <a:buNone/>
              <a:tabLst/>
              <a:defRPr/>
            </a:pPr>
            <a:r>
              <a:rPr kumimoji="0" lang="en-US" altLang="ko-KR" sz="2400" i="0" u="none" strike="noStrike" kern="1200" cap="none" spc="0" normalizeH="0" baseline="0" noProof="0" dirty="0">
                <a:ln>
                  <a:noFill/>
                </a:ln>
                <a:solidFill>
                  <a:schemeClr val="accent5">
                    <a:lumMod val="50000"/>
                  </a:schemeClr>
                </a:solidFill>
                <a:effectLst/>
                <a:uLnTx/>
                <a:uFillTx/>
                <a:latin typeface="Arial" pitchFamily="34" charset="0"/>
                <a:ea typeface="+mj-ea"/>
                <a:cs typeface="Arial" pitchFamily="34" charset="0"/>
              </a:rPr>
              <a:t>Horizontal Kit</a:t>
            </a:r>
            <a:endParaRPr kumimoji="0" lang="en-US" sz="2400" i="0" u="none" strike="noStrike" kern="1200" cap="none" spc="0" normalizeH="0" baseline="0" noProof="0" dirty="0">
              <a:ln>
                <a:noFill/>
              </a:ln>
              <a:solidFill>
                <a:schemeClr val="accent5">
                  <a:lumMod val="50000"/>
                </a:schemeClr>
              </a:solidFill>
              <a:effectLst/>
              <a:uLnTx/>
              <a:uFillTx/>
              <a:latin typeface="Arial" pitchFamily="34" charset="0"/>
              <a:ea typeface="+mj-ea"/>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ko-KR" dirty="0"/>
              <a:t>Implementation </a:t>
            </a:r>
            <a:endParaRPr lang="ko-KR" altLang="en-US" dirty="0"/>
          </a:p>
        </p:txBody>
      </p:sp>
      <p:pic>
        <p:nvPicPr>
          <p:cNvPr id="7" name="عنصر نائب للمحتوى 6" descr="Untitled Diagram(1).png"/>
          <p:cNvPicPr>
            <a:picLocks noGrp="1" noChangeAspect="1"/>
          </p:cNvPicPr>
          <p:nvPr>
            <p:ph idx="1"/>
          </p:nvPr>
        </p:nvPicPr>
        <p:blipFill>
          <a:blip r:embed="rId2"/>
          <a:stretch>
            <a:fillRect/>
          </a:stretch>
        </p:blipFill>
        <p:spPr>
          <a:xfrm>
            <a:off x="1571604" y="1142984"/>
            <a:ext cx="7572396" cy="5715016"/>
          </a:xfrm>
        </p:spPr>
      </p:pic>
    </p:spTree>
    <p:extLst>
      <p:ext uri="{BB962C8B-B14F-4D97-AF65-F5344CB8AC3E}">
        <p14:creationId xmlns:p14="http://schemas.microsoft.com/office/powerpoint/2010/main" val="36596743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Implementation</a:t>
            </a:r>
          </a:p>
        </p:txBody>
      </p:sp>
      <p:pic>
        <p:nvPicPr>
          <p:cNvPr id="9" name="عنصر نائب للمحتوى 8" descr="POV(6).png"/>
          <p:cNvPicPr>
            <a:picLocks noGrp="1" noChangeAspect="1"/>
          </p:cNvPicPr>
          <p:nvPr>
            <p:ph idx="1"/>
          </p:nvPr>
        </p:nvPicPr>
        <p:blipFill>
          <a:blip r:embed="rId2"/>
          <a:stretch>
            <a:fillRect/>
          </a:stretch>
        </p:blipFill>
        <p:spPr>
          <a:xfrm>
            <a:off x="4643438" y="1"/>
            <a:ext cx="4438868" cy="6643709"/>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0"/>
            <a:ext cx="7524328" cy="1069514"/>
          </a:xfrm>
        </p:spPr>
        <p:txBody>
          <a:bodyPr/>
          <a:lstStyle/>
          <a:p>
            <a:r>
              <a:rPr lang="en-US" dirty="0"/>
              <a:t>Problems</a:t>
            </a:r>
          </a:p>
        </p:txBody>
      </p:sp>
      <p:sp>
        <p:nvSpPr>
          <p:cNvPr id="4" name="عنصر نائب للمحتوى 3"/>
          <p:cNvSpPr>
            <a:spLocks noGrp="1"/>
          </p:cNvSpPr>
          <p:nvPr>
            <p:ph idx="10"/>
          </p:nvPr>
        </p:nvSpPr>
        <p:spPr>
          <a:xfrm>
            <a:off x="1428728" y="1069514"/>
            <a:ext cx="7524328" cy="5788486"/>
          </a:xfrm>
        </p:spPr>
        <p:txBody>
          <a:bodyPr/>
          <a:lstStyle/>
          <a:p>
            <a:pPr algn="just"/>
            <a:r>
              <a:rPr lang="en-US" sz="2800" dirty="0"/>
              <a:t> </a:t>
            </a:r>
          </a:p>
          <a:p>
            <a:pPr algn="just">
              <a:buFont typeface="Arial" pitchFamily="34" charset="0"/>
              <a:buChar char="•"/>
            </a:pPr>
            <a:r>
              <a:rPr lang="en-US" sz="2800" dirty="0"/>
              <a:t>Synchronization and delaying between     letters, it was very hard to detect a special delay between patterns and letters to put  every letter in its right position.</a:t>
            </a:r>
            <a:br>
              <a:rPr lang="en-US" sz="2800" dirty="0"/>
            </a:br>
            <a:br>
              <a:rPr lang="en-US" sz="2800" dirty="0"/>
            </a:br>
            <a:endParaRPr lang="en-US" sz="2800" dirty="0"/>
          </a:p>
          <a:p>
            <a:pPr algn="just">
              <a:buFont typeface="Arial" pitchFamily="34" charset="0"/>
              <a:buChar char="•"/>
            </a:pPr>
            <a:r>
              <a:rPr lang="en-US" sz="2800" dirty="0"/>
              <a:t> The kind of motor to use in which it can bear high weight.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0"/>
            <a:ext cx="7524328" cy="1069514"/>
          </a:xfrm>
        </p:spPr>
        <p:txBody>
          <a:bodyPr/>
          <a:lstStyle/>
          <a:p>
            <a:r>
              <a:rPr lang="en-US" dirty="0"/>
              <a:t>Problems</a:t>
            </a:r>
          </a:p>
        </p:txBody>
      </p:sp>
      <p:sp>
        <p:nvSpPr>
          <p:cNvPr id="4" name="عنصر نائب للمحتوى 3"/>
          <p:cNvSpPr>
            <a:spLocks noGrp="1"/>
          </p:cNvSpPr>
          <p:nvPr>
            <p:ph idx="10"/>
          </p:nvPr>
        </p:nvSpPr>
        <p:spPr>
          <a:xfrm>
            <a:off x="1214414" y="2214554"/>
            <a:ext cx="7929586" cy="4929222"/>
          </a:xfrm>
        </p:spPr>
        <p:txBody>
          <a:bodyPr spcCol="36000"/>
          <a:lstStyle/>
          <a:p>
            <a:pPr>
              <a:buFont typeface="Arial" pitchFamily="34" charset="0"/>
              <a:buChar char="•"/>
            </a:pPr>
            <a:r>
              <a:rPr lang="en-US" sz="2800" dirty="0"/>
              <a:t> Dealing with Arabic letters and representing  a special pattern for each letter.</a:t>
            </a:r>
            <a:br>
              <a:rPr lang="en-US" sz="2800" dirty="0"/>
            </a:br>
            <a:endParaRPr lang="en-US" sz="2800" dirty="0"/>
          </a:p>
          <a:p>
            <a:pPr>
              <a:buFont typeface="Arial" pitchFamily="34" charset="0"/>
              <a:buChar char="•"/>
            </a:pPr>
            <a:r>
              <a:rPr lang="en-US" sz="2800" dirty="0"/>
              <a:t> Combine kits  together and balance them  on motor, the system  was very unstable and vibrated a lot due to the weight imbalance.</a:t>
            </a:r>
            <a:br>
              <a:rPr lang="en-US" sz="2800" dirty="0"/>
            </a:br>
            <a:endParaRPr lang="en-US" sz="2800" dirty="0"/>
          </a:p>
          <a:p>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Problems</a:t>
            </a:r>
          </a:p>
        </p:txBody>
      </p:sp>
      <p:sp>
        <p:nvSpPr>
          <p:cNvPr id="4" name="عنصر نائب للمحتوى 3"/>
          <p:cNvSpPr>
            <a:spLocks noGrp="1"/>
          </p:cNvSpPr>
          <p:nvPr>
            <p:ph idx="10"/>
          </p:nvPr>
        </p:nvSpPr>
        <p:spPr>
          <a:xfrm>
            <a:off x="1619672" y="1571612"/>
            <a:ext cx="7077472" cy="4421077"/>
          </a:xfrm>
        </p:spPr>
        <p:txBody>
          <a:bodyPr/>
          <a:lstStyle/>
          <a:p>
            <a:pPr>
              <a:buFont typeface="Arial" pitchFamily="34" charset="0"/>
              <a:buChar char="•"/>
            </a:pPr>
            <a:r>
              <a:rPr lang="en-US" sz="2800" dirty="0"/>
              <a:t>Writing code that synchronizes all                      components together.</a:t>
            </a:r>
            <a:br>
              <a:rPr lang="en-US" sz="2800" dirty="0"/>
            </a:br>
            <a:br>
              <a:rPr lang="en-US" sz="2800" dirty="0"/>
            </a:br>
            <a:endParaRPr lang="en-US" sz="2800" dirty="0"/>
          </a:p>
          <a:p>
            <a:pPr>
              <a:buFont typeface="Arial" pitchFamily="34" charset="0"/>
              <a:buChar char="•"/>
            </a:pPr>
            <a:r>
              <a:rPr lang="en-US" sz="2800" dirty="0"/>
              <a:t>Determine the appropriate sensor.</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0"/>
            <a:ext cx="7524328" cy="1069514"/>
          </a:xfrm>
        </p:spPr>
        <p:txBody>
          <a:bodyPr/>
          <a:lstStyle/>
          <a:p>
            <a:r>
              <a:rPr lang="en-US" dirty="0"/>
              <a:t>Future work</a:t>
            </a:r>
          </a:p>
        </p:txBody>
      </p:sp>
      <p:sp>
        <p:nvSpPr>
          <p:cNvPr id="4" name="عنصر نائب للمحتوى 3"/>
          <p:cNvSpPr>
            <a:spLocks noGrp="1"/>
          </p:cNvSpPr>
          <p:nvPr>
            <p:ph idx="10"/>
          </p:nvPr>
        </p:nvSpPr>
        <p:spPr>
          <a:xfrm>
            <a:off x="1500166" y="1500174"/>
            <a:ext cx="8001056" cy="4500594"/>
          </a:xfrm>
        </p:spPr>
        <p:txBody>
          <a:bodyPr/>
          <a:lstStyle/>
          <a:p>
            <a:pPr>
              <a:buFont typeface="Arial" pitchFamily="34" charset="0"/>
              <a:buChar char="•"/>
            </a:pPr>
            <a:r>
              <a:rPr lang="en-US" sz="2800" dirty="0"/>
              <a:t>Add inner view to kit.</a:t>
            </a:r>
          </a:p>
          <a:p>
            <a:pPr>
              <a:buFont typeface="Arial" pitchFamily="34" charset="0"/>
              <a:buChar char="•"/>
            </a:pPr>
            <a:r>
              <a:rPr lang="en-US" sz="2800" dirty="0"/>
              <a:t>develop project to support more languages and professional animations.</a:t>
            </a:r>
          </a:p>
          <a:p>
            <a:pPr>
              <a:buFont typeface="Arial" pitchFamily="34" charset="0"/>
              <a:buChar char="•"/>
            </a:pPr>
            <a:r>
              <a:rPr lang="en-US" sz="2800" dirty="0"/>
              <a:t>increase number of LEDs to get more clear  and large view. </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57290" y="2571744"/>
            <a:ext cx="7524328" cy="1069514"/>
          </a:xfrm>
        </p:spPr>
        <p:txBody>
          <a:bodyPr/>
          <a:lstStyle/>
          <a:p>
            <a:pPr algn="ctr"/>
            <a:r>
              <a:rPr lang="en-US" dirty="0"/>
              <a:t>Demo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596" y="285728"/>
            <a:ext cx="8429652" cy="1069514"/>
          </a:xfrm>
        </p:spPr>
        <p:txBody>
          <a:bodyPr/>
          <a:lstStyle/>
          <a:p>
            <a:r>
              <a:rPr lang="en-US" altLang="ko-KR" sz="4800" dirty="0"/>
              <a:t>Outline</a:t>
            </a:r>
            <a:endParaRPr lang="ko-KR" altLang="en-US" dirty="0"/>
          </a:p>
        </p:txBody>
      </p:sp>
      <p:sp>
        <p:nvSpPr>
          <p:cNvPr id="7" name="Content Placeholder 6"/>
          <p:cNvSpPr>
            <a:spLocks noGrp="1"/>
          </p:cNvSpPr>
          <p:nvPr>
            <p:ph idx="10"/>
          </p:nvPr>
        </p:nvSpPr>
        <p:spPr>
          <a:xfrm>
            <a:off x="0" y="1357298"/>
            <a:ext cx="8768582" cy="5214950"/>
          </a:xfrm>
        </p:spPr>
        <p:txBody>
          <a:bodyPr/>
          <a:lstStyle/>
          <a:p>
            <a:pPr>
              <a:buFont typeface="Arial" pitchFamily="34" charset="0"/>
              <a:buChar char="•"/>
            </a:pPr>
            <a:r>
              <a:rPr lang="en-US" altLang="ko-KR" sz="2800" dirty="0"/>
              <a:t> Introduction </a:t>
            </a:r>
          </a:p>
          <a:p>
            <a:pPr>
              <a:buFont typeface="Arial" pitchFamily="34" charset="0"/>
              <a:buChar char="•"/>
            </a:pPr>
            <a:r>
              <a:rPr lang="en-US" altLang="ko-KR" sz="2800" dirty="0"/>
              <a:t>Main features</a:t>
            </a:r>
          </a:p>
          <a:p>
            <a:pPr>
              <a:buFont typeface="Arial" pitchFamily="34" charset="0"/>
              <a:buChar char="•"/>
            </a:pPr>
            <a:r>
              <a:rPr lang="en-US" altLang="ko-KR" sz="2800" dirty="0"/>
              <a:t>Motivation </a:t>
            </a:r>
          </a:p>
          <a:p>
            <a:pPr>
              <a:buFont typeface="Arial" pitchFamily="34" charset="0"/>
              <a:buChar char="•"/>
            </a:pPr>
            <a:r>
              <a:rPr lang="en-US" altLang="ko-KR" sz="2800" dirty="0"/>
              <a:t>Hardware component </a:t>
            </a:r>
          </a:p>
          <a:p>
            <a:pPr>
              <a:buFont typeface="Arial" pitchFamily="34" charset="0"/>
              <a:buChar char="•"/>
            </a:pPr>
            <a:r>
              <a:rPr lang="en-US" altLang="ko-KR" sz="2800" dirty="0"/>
              <a:t>Android application </a:t>
            </a:r>
          </a:p>
          <a:p>
            <a:pPr>
              <a:buFont typeface="Arial" pitchFamily="34" charset="0"/>
              <a:buChar char="•"/>
            </a:pPr>
            <a:r>
              <a:rPr lang="en-US" altLang="ko-KR" sz="2800" dirty="0"/>
              <a:t>Implementation </a:t>
            </a:r>
          </a:p>
          <a:p>
            <a:pPr>
              <a:buFont typeface="Arial" pitchFamily="34" charset="0"/>
              <a:buChar char="•"/>
            </a:pPr>
            <a:r>
              <a:rPr lang="en-US" altLang="ko-KR" sz="2800" dirty="0"/>
              <a:t>Problems </a:t>
            </a:r>
          </a:p>
          <a:p>
            <a:pPr>
              <a:buFont typeface="Arial" pitchFamily="34" charset="0"/>
              <a:buChar char="•"/>
            </a:pPr>
            <a:r>
              <a:rPr lang="en-US" altLang="ko-KR" sz="2800" dirty="0"/>
              <a:t>Future work</a:t>
            </a:r>
          </a:p>
          <a:p>
            <a:pPr>
              <a:buFont typeface="Arial" pitchFamily="34" charset="0"/>
              <a:buChar char="•"/>
            </a:pPr>
            <a:r>
              <a:rPr lang="en-US" altLang="ko-KR" sz="2800" dirty="0"/>
              <a:t> Demo</a:t>
            </a:r>
            <a:endParaRPr lang="ko-KR" altLang="en-US" sz="2800" dirty="0">
              <a:latin typeface="Arial" pitchFamily="34" charset="0"/>
              <a:cs typeface="Arial" pitchFamily="34" charset="0"/>
            </a:endParaRPr>
          </a:p>
        </p:txBody>
      </p:sp>
    </p:spTree>
    <p:extLst>
      <p:ext uri="{BB962C8B-B14F-4D97-AF65-F5344CB8AC3E}">
        <p14:creationId xmlns:p14="http://schemas.microsoft.com/office/powerpoint/2010/main" val="8917631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19672" y="3000372"/>
            <a:ext cx="7524328" cy="1069514"/>
          </a:xfrm>
        </p:spPr>
        <p:txBody>
          <a:bodyPr/>
          <a:lstStyle/>
          <a:p>
            <a:pPr algn="ctr"/>
            <a:r>
              <a:rPr lang="en-US" dirty="0"/>
              <a:t>Thank You </a:t>
            </a:r>
            <a:br>
              <a:rPr lang="en-US" dirty="0"/>
            </a:br>
            <a:r>
              <a:rPr lang="en-US" dirty="0"/>
              <a:t>Any Questions?</a:t>
            </a:r>
          </a:p>
        </p:txBody>
      </p:sp>
      <p:pic>
        <p:nvPicPr>
          <p:cNvPr id="6" name="صورة 5" descr="question-mark-2153533__340.png"/>
          <p:cNvPicPr>
            <a:picLocks noChangeAspect="1"/>
          </p:cNvPicPr>
          <p:nvPr/>
        </p:nvPicPr>
        <p:blipFill>
          <a:blip r:embed="rId2"/>
          <a:stretch>
            <a:fillRect/>
          </a:stretch>
        </p:blipFill>
        <p:spPr>
          <a:xfrm>
            <a:off x="6000760" y="0"/>
            <a:ext cx="4857750" cy="32385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28728" y="0"/>
            <a:ext cx="7524328" cy="1069514"/>
          </a:xfrm>
        </p:spPr>
        <p:txBody>
          <a:bodyPr/>
          <a:lstStyle/>
          <a:p>
            <a:r>
              <a:rPr lang="en-US" altLang="ko-KR" sz="4800" dirty="0"/>
              <a:t>Introduction</a:t>
            </a:r>
            <a:endParaRPr lang="ko-KR" altLang="en-US" dirty="0"/>
          </a:p>
        </p:txBody>
      </p:sp>
      <p:sp>
        <p:nvSpPr>
          <p:cNvPr id="13" name="Content Placeholder 12"/>
          <p:cNvSpPr>
            <a:spLocks noGrp="1"/>
          </p:cNvSpPr>
          <p:nvPr>
            <p:ph idx="10"/>
          </p:nvPr>
        </p:nvSpPr>
        <p:spPr>
          <a:xfrm>
            <a:off x="1428728" y="1857364"/>
            <a:ext cx="7054102" cy="4206763"/>
          </a:xfrm>
        </p:spPr>
        <p:txBody>
          <a:bodyPr/>
          <a:lstStyle/>
          <a:p>
            <a:pPr algn="just"/>
            <a:r>
              <a:rPr lang="en-US" altLang="ko-KR" sz="2800" dirty="0">
                <a:latin typeface="Arial" pitchFamily="34" charset="0"/>
                <a:cs typeface="Arial" pitchFamily="34" charset="0"/>
              </a:rPr>
              <a:t>Propeller display is a special kind of circular LED display which mainly emphasizes on POV (Persistence of Vision) technology to display text in attractive way. It could be useful in advertisements and education.</a:t>
            </a:r>
            <a:endParaRPr lang="ko-KR" altLang="en-US" sz="2800" dirty="0">
              <a:latin typeface="Arial" pitchFamily="34" charset="0"/>
              <a:cs typeface="Arial" pitchFamily="34" charset="0"/>
            </a:endParaRPr>
          </a:p>
        </p:txBody>
      </p:sp>
    </p:spTree>
    <p:extLst>
      <p:ext uri="{BB962C8B-B14F-4D97-AF65-F5344CB8AC3E}">
        <p14:creationId xmlns:p14="http://schemas.microsoft.com/office/powerpoint/2010/main" val="3659674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Introduction </a:t>
            </a:r>
          </a:p>
        </p:txBody>
      </p:sp>
      <p:sp>
        <p:nvSpPr>
          <p:cNvPr id="3" name="عنصر نائب للمحتوى 2"/>
          <p:cNvSpPr>
            <a:spLocks noGrp="1"/>
          </p:cNvSpPr>
          <p:nvPr>
            <p:ph idx="1"/>
          </p:nvPr>
        </p:nvSpPr>
        <p:spPr>
          <a:xfrm>
            <a:off x="1603688" y="1844824"/>
            <a:ext cx="6563072" cy="460648"/>
          </a:xfrm>
        </p:spPr>
        <p:txBody>
          <a:bodyPr/>
          <a:lstStyle/>
          <a:p>
            <a:r>
              <a:rPr lang="en-US" sz="2400" b="1" dirty="0"/>
              <a:t>What are we doing? </a:t>
            </a:r>
          </a:p>
        </p:txBody>
      </p:sp>
      <p:sp>
        <p:nvSpPr>
          <p:cNvPr id="4" name="عنصر نائب للمحتوى 3"/>
          <p:cNvSpPr>
            <a:spLocks noGrp="1"/>
          </p:cNvSpPr>
          <p:nvPr>
            <p:ph idx="10"/>
          </p:nvPr>
        </p:nvSpPr>
        <p:spPr>
          <a:xfrm>
            <a:off x="1603688" y="2803461"/>
            <a:ext cx="7524328" cy="3498136"/>
          </a:xfrm>
        </p:spPr>
        <p:txBody>
          <a:bodyPr/>
          <a:lstStyle/>
          <a:p>
            <a:r>
              <a:rPr lang="en-US" sz="2800" dirty="0"/>
              <a:t>Blinking the LEDs and turning on the DC motor. POV displays will always persist!</a:t>
            </a:r>
            <a:br>
              <a:rPr lang="en-US" sz="2800" dirty="0"/>
            </a:br>
            <a:br>
              <a:rPr lang="en-US" sz="2800" dirty="0"/>
            </a:b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28728" y="0"/>
            <a:ext cx="7524328" cy="1069514"/>
          </a:xfrm>
        </p:spPr>
        <p:txBody>
          <a:bodyPr/>
          <a:lstStyle/>
          <a:p>
            <a:r>
              <a:rPr lang="en-US" altLang="ko-KR" sz="4800" dirty="0"/>
              <a:t>Main Features</a:t>
            </a:r>
            <a:endParaRPr lang="ko-KR" altLang="en-US" sz="4800" dirty="0"/>
          </a:p>
        </p:txBody>
      </p:sp>
      <p:sp>
        <p:nvSpPr>
          <p:cNvPr id="13" name="Content Placeholder 12"/>
          <p:cNvSpPr>
            <a:spLocks noGrp="1"/>
          </p:cNvSpPr>
          <p:nvPr>
            <p:ph idx="10"/>
          </p:nvPr>
        </p:nvSpPr>
        <p:spPr>
          <a:xfrm>
            <a:off x="1571604" y="1357298"/>
            <a:ext cx="6563072" cy="4147865"/>
          </a:xfrm>
        </p:spPr>
        <p:txBody>
          <a:bodyPr/>
          <a:lstStyle/>
          <a:p>
            <a:pPr>
              <a:buFont typeface="Arial" pitchFamily="34" charset="0"/>
              <a:buChar char="•"/>
            </a:pPr>
            <a:endParaRPr lang="en-US" altLang="ko-KR" sz="2800" dirty="0">
              <a:latin typeface="Arial" pitchFamily="34" charset="0"/>
              <a:cs typeface="Arial" pitchFamily="34" charset="0"/>
            </a:endParaRPr>
          </a:p>
          <a:p>
            <a:pPr>
              <a:buFont typeface="Arial" pitchFamily="34" charset="0"/>
              <a:buChar char="•"/>
            </a:pPr>
            <a:r>
              <a:rPr lang="en-US" altLang="ko-KR" sz="2800" dirty="0">
                <a:latin typeface="Arial" pitchFamily="34" charset="0"/>
                <a:cs typeface="Arial" pitchFamily="34" charset="0"/>
              </a:rPr>
              <a:t>Display Text (Arabic and English).</a:t>
            </a:r>
          </a:p>
          <a:p>
            <a:pPr>
              <a:buFont typeface="Arial" pitchFamily="34" charset="0"/>
              <a:buChar char="•"/>
            </a:pPr>
            <a:r>
              <a:rPr lang="en-US" altLang="ko-KR" sz="2800" dirty="0">
                <a:latin typeface="Arial" pitchFamily="34" charset="0"/>
                <a:cs typeface="Arial" pitchFamily="34" charset="0"/>
              </a:rPr>
              <a:t>Display clock.</a:t>
            </a:r>
          </a:p>
          <a:p>
            <a:pPr>
              <a:buFont typeface="Arial" pitchFamily="34" charset="0"/>
              <a:buChar char="•"/>
            </a:pPr>
            <a:r>
              <a:rPr lang="en-US" altLang="ko-KR" sz="2800" dirty="0">
                <a:latin typeface="Arial" pitchFamily="34" charset="0"/>
                <a:cs typeface="Arial" pitchFamily="34" charset="0"/>
              </a:rPr>
              <a:t>Send text </a:t>
            </a:r>
            <a:r>
              <a:rPr lang="en-US" altLang="ko-KR" sz="2800">
                <a:latin typeface="Arial" pitchFamily="34" charset="0"/>
                <a:cs typeface="Arial" pitchFamily="34" charset="0"/>
              </a:rPr>
              <a:t>via Bluetooth</a:t>
            </a:r>
            <a:r>
              <a:rPr lang="en-US" altLang="ko-KR" sz="2800" dirty="0">
                <a:latin typeface="Arial" pitchFamily="34" charset="0"/>
                <a:cs typeface="Arial" pitchFamily="34" charset="0"/>
              </a:rPr>
              <a:t>.</a:t>
            </a:r>
            <a:endParaRPr lang="ar-JO" altLang="ko-KR" sz="2800" dirty="0">
              <a:latin typeface="Arial" pitchFamily="34" charset="0"/>
              <a:cs typeface="Arial" pitchFamily="34" charset="0"/>
            </a:endParaRPr>
          </a:p>
          <a:p>
            <a:pPr>
              <a:buFont typeface="Arial" pitchFamily="34" charset="0"/>
              <a:buChar char="•"/>
            </a:pPr>
            <a:r>
              <a:rPr lang="en-US" altLang="ko-KR" sz="2800" dirty="0">
                <a:latin typeface="Arial" pitchFamily="34" charset="0"/>
                <a:cs typeface="Arial" pitchFamily="34" charset="0"/>
              </a:rPr>
              <a:t>Animation.</a:t>
            </a:r>
            <a:endParaRPr lang="ar-JO" altLang="ko-KR" sz="2800" dirty="0">
              <a:latin typeface="Arial" pitchFamily="34" charset="0"/>
              <a:cs typeface="Arial" pitchFamily="34" charset="0"/>
            </a:endParaRPr>
          </a:p>
          <a:p>
            <a:endParaRPr lang="ko-KR" altLang="en-US" sz="2800" dirty="0">
              <a:latin typeface="Arial" pitchFamily="34" charset="0"/>
              <a:cs typeface="Arial" pitchFamily="34" charset="0"/>
            </a:endParaRPr>
          </a:p>
        </p:txBody>
      </p:sp>
    </p:spTree>
    <p:extLst>
      <p:ext uri="{BB962C8B-B14F-4D97-AF65-F5344CB8AC3E}">
        <p14:creationId xmlns:p14="http://schemas.microsoft.com/office/powerpoint/2010/main" val="3659674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28728" y="0"/>
            <a:ext cx="7524328" cy="1069514"/>
          </a:xfrm>
        </p:spPr>
        <p:txBody>
          <a:bodyPr/>
          <a:lstStyle/>
          <a:p>
            <a:r>
              <a:rPr lang="en-US" altLang="ko-KR" sz="4800" dirty="0"/>
              <a:t>Motivation</a:t>
            </a:r>
            <a:endParaRPr lang="ko-KR" altLang="en-US" dirty="0"/>
          </a:p>
        </p:txBody>
      </p:sp>
      <p:sp>
        <p:nvSpPr>
          <p:cNvPr id="13" name="Content Placeholder 12"/>
          <p:cNvSpPr>
            <a:spLocks noGrp="1"/>
          </p:cNvSpPr>
          <p:nvPr>
            <p:ph idx="10"/>
          </p:nvPr>
        </p:nvSpPr>
        <p:spPr>
          <a:xfrm>
            <a:off x="1428728" y="1772816"/>
            <a:ext cx="6743672" cy="4147865"/>
          </a:xfrm>
        </p:spPr>
        <p:txBody>
          <a:bodyPr/>
          <a:lstStyle/>
          <a:p>
            <a:pPr algn="just"/>
            <a:r>
              <a:rPr lang="en-US" altLang="ko-KR" sz="2800" dirty="0">
                <a:latin typeface="Arial" pitchFamily="34" charset="0"/>
                <a:cs typeface="Arial" pitchFamily="34" charset="0"/>
              </a:rPr>
              <a:t>This project is very exciting and attractive among advertising and education fields. It could be used in shops to attract people, museums and in any place needs it. Moreover, it is very interesting for learning children.</a:t>
            </a:r>
            <a:endParaRPr lang="ko-KR" altLang="en-US" sz="2800" dirty="0">
              <a:latin typeface="Arial" pitchFamily="34" charset="0"/>
              <a:cs typeface="Arial" pitchFamily="34" charset="0"/>
            </a:endParaRPr>
          </a:p>
        </p:txBody>
      </p:sp>
    </p:spTree>
    <p:extLst>
      <p:ext uri="{BB962C8B-B14F-4D97-AF65-F5344CB8AC3E}">
        <p14:creationId xmlns:p14="http://schemas.microsoft.com/office/powerpoint/2010/main" val="3659674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28728" y="142852"/>
            <a:ext cx="7524328" cy="1069514"/>
          </a:xfrm>
        </p:spPr>
        <p:txBody>
          <a:bodyPr/>
          <a:lstStyle/>
          <a:p>
            <a:r>
              <a:rPr lang="en-US" altLang="ko-KR" sz="4800" dirty="0"/>
              <a:t>Hardware component </a:t>
            </a:r>
          </a:p>
        </p:txBody>
      </p:sp>
      <p:sp>
        <p:nvSpPr>
          <p:cNvPr id="13" name="Content Placeholder 12"/>
          <p:cNvSpPr>
            <a:spLocks noGrp="1"/>
          </p:cNvSpPr>
          <p:nvPr>
            <p:ph idx="10"/>
          </p:nvPr>
        </p:nvSpPr>
        <p:spPr>
          <a:xfrm>
            <a:off x="1500166" y="1643050"/>
            <a:ext cx="7429520" cy="5643578"/>
          </a:xfrm>
        </p:spPr>
        <p:txBody>
          <a:bodyPr/>
          <a:lstStyle/>
          <a:p>
            <a:pPr>
              <a:buFont typeface="Arial" pitchFamily="34" charset="0"/>
              <a:buChar char="•"/>
            </a:pPr>
            <a:r>
              <a:rPr lang="en-US" altLang="ko-KR" sz="2800" dirty="0">
                <a:latin typeface="Arial" pitchFamily="34" charset="0"/>
                <a:cs typeface="Arial" pitchFamily="34" charset="0"/>
              </a:rPr>
              <a:t>RGB LEDs</a:t>
            </a:r>
          </a:p>
          <a:p>
            <a:pPr>
              <a:buFont typeface="Arial" pitchFamily="34" charset="0"/>
              <a:buChar char="•"/>
            </a:pPr>
            <a:r>
              <a:rPr lang="en-US" sz="2800" dirty="0">
                <a:latin typeface="Arial" pitchFamily="34" charset="0"/>
                <a:cs typeface="Arial" pitchFamily="34" charset="0"/>
              </a:rPr>
              <a:t>Shift Registers SN74HC595</a:t>
            </a:r>
          </a:p>
          <a:p>
            <a:pPr>
              <a:buFont typeface="Arial" pitchFamily="34" charset="0"/>
              <a:buChar char="•"/>
            </a:pPr>
            <a:r>
              <a:rPr lang="en-US" sz="2800" dirty="0">
                <a:latin typeface="Arial" pitchFamily="34" charset="0"/>
                <a:cs typeface="Arial" pitchFamily="34" charset="0"/>
              </a:rPr>
              <a:t>HC-05 Serial Bluetooth Module</a:t>
            </a:r>
          </a:p>
          <a:p>
            <a:pPr>
              <a:buFont typeface="Arial" pitchFamily="34" charset="0"/>
              <a:buChar char="•"/>
            </a:pPr>
            <a:r>
              <a:rPr lang="en-US" sz="2800" dirty="0"/>
              <a:t>Arduino Mega</a:t>
            </a:r>
          </a:p>
          <a:p>
            <a:br>
              <a:rPr lang="en-US" sz="2800" dirty="0">
                <a:latin typeface="Arial" pitchFamily="34" charset="0"/>
                <a:cs typeface="Arial" pitchFamily="34" charset="0"/>
              </a:rPr>
            </a:br>
            <a:r>
              <a:rPr lang="en-US" sz="2800" dirty="0">
                <a:latin typeface="Arial" pitchFamily="34" charset="0"/>
                <a:cs typeface="Arial" pitchFamily="34" charset="0"/>
              </a:rPr>
              <a:t> </a:t>
            </a:r>
            <a:endParaRPr lang="ko-KR" altLang="en-US" sz="2800" dirty="0">
              <a:latin typeface="Arial" pitchFamily="34" charset="0"/>
              <a:cs typeface="Arial" pitchFamily="34" charset="0"/>
            </a:endParaRPr>
          </a:p>
        </p:txBody>
      </p:sp>
      <p:pic>
        <p:nvPicPr>
          <p:cNvPr id="1026" name="Picture 2" descr="نتيجة بحث الصور عن ‪RGB leds‬‏">
            <a:extLst>
              <a:ext uri="{FF2B5EF4-FFF2-40B4-BE49-F238E27FC236}">
                <a16:creationId xmlns:a16="http://schemas.microsoft.com/office/drawing/2014/main" id="{4691A6CB-FF9A-49AA-BBAE-5905F2E00B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308984"/>
            <a:ext cx="2952328" cy="780800"/>
          </a:xfrm>
          <a:prstGeom prst="rect">
            <a:avLst/>
          </a:prstGeom>
          <a:noFill/>
          <a:extLst>
            <a:ext uri="{909E8E84-426E-40DD-AFC4-6F175D3DCCD1}">
              <a14:hiddenFill xmlns:a14="http://schemas.microsoft.com/office/drawing/2010/main">
                <a:solidFill>
                  <a:srgbClr val="FFFFFF"/>
                </a:solidFill>
              </a14:hiddenFill>
            </a:ext>
          </a:extLst>
        </p:spPr>
      </p:pic>
      <p:pic>
        <p:nvPicPr>
          <p:cNvPr id="6" name="صورة 4" descr="HC05a-500x500.jpg">
            <a:extLst>
              <a:ext uri="{FF2B5EF4-FFF2-40B4-BE49-F238E27FC236}">
                <a16:creationId xmlns:a16="http://schemas.microsoft.com/office/drawing/2014/main" id="{AD067515-2D54-4AE6-81EB-31177DA35B08}"/>
              </a:ext>
            </a:extLst>
          </p:cNvPr>
          <p:cNvPicPr>
            <a:picLocks noChangeAspect="1"/>
          </p:cNvPicPr>
          <p:nvPr/>
        </p:nvPicPr>
        <p:blipFill>
          <a:blip r:embed="rId3"/>
          <a:stretch>
            <a:fillRect/>
          </a:stretch>
        </p:blipFill>
        <p:spPr>
          <a:xfrm>
            <a:off x="6707730" y="3350444"/>
            <a:ext cx="1872208" cy="1872208"/>
          </a:xfrm>
          <a:prstGeom prst="rect">
            <a:avLst/>
          </a:prstGeom>
        </p:spPr>
      </p:pic>
      <p:pic>
        <p:nvPicPr>
          <p:cNvPr id="9" name="Picture 2">
            <a:extLst>
              <a:ext uri="{FF2B5EF4-FFF2-40B4-BE49-F238E27FC236}">
                <a16:creationId xmlns:a16="http://schemas.microsoft.com/office/drawing/2014/main" id="{D6D1B8BC-7282-4D50-9041-DE47162C12E6}"/>
              </a:ext>
            </a:extLst>
          </p:cNvPr>
          <p:cNvPicPr>
            <a:picLocks noChangeAspect="1" noChangeArrowheads="1"/>
          </p:cNvPicPr>
          <p:nvPr/>
        </p:nvPicPr>
        <p:blipFill>
          <a:blip r:embed="rId4"/>
          <a:srcRect/>
          <a:stretch>
            <a:fillRect/>
          </a:stretch>
        </p:blipFill>
        <p:spPr bwMode="auto">
          <a:xfrm>
            <a:off x="1966764" y="4185588"/>
            <a:ext cx="4236217" cy="2058723"/>
          </a:xfrm>
          <a:prstGeom prst="rect">
            <a:avLst/>
          </a:prstGeom>
          <a:noFill/>
          <a:ln w="9525">
            <a:noFill/>
            <a:miter lim="800000"/>
            <a:headEnd/>
            <a:tailEnd/>
          </a:ln>
          <a:effectLst/>
        </p:spPr>
      </p:pic>
    </p:spTree>
    <p:extLst>
      <p:ext uri="{BB962C8B-B14F-4D97-AF65-F5344CB8AC3E}">
        <p14:creationId xmlns:p14="http://schemas.microsoft.com/office/powerpoint/2010/main" val="3659674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28728" y="142852"/>
            <a:ext cx="7524328" cy="1069514"/>
          </a:xfrm>
        </p:spPr>
        <p:txBody>
          <a:bodyPr/>
          <a:lstStyle/>
          <a:p>
            <a:r>
              <a:rPr lang="en-US" altLang="ko-KR" sz="4800" dirty="0"/>
              <a:t>Hardware component </a:t>
            </a:r>
          </a:p>
        </p:txBody>
      </p:sp>
      <p:sp>
        <p:nvSpPr>
          <p:cNvPr id="13" name="Content Placeholder 12"/>
          <p:cNvSpPr>
            <a:spLocks noGrp="1"/>
          </p:cNvSpPr>
          <p:nvPr>
            <p:ph idx="10"/>
          </p:nvPr>
        </p:nvSpPr>
        <p:spPr>
          <a:xfrm>
            <a:off x="1500166" y="1643050"/>
            <a:ext cx="7429520" cy="5643578"/>
          </a:xfrm>
        </p:spPr>
        <p:txBody>
          <a:bodyPr/>
          <a:lstStyle/>
          <a:p>
            <a:pPr>
              <a:buFont typeface="Arial" pitchFamily="34" charset="0"/>
              <a:buChar char="•"/>
            </a:pPr>
            <a:r>
              <a:rPr lang="en-US" sz="2800" dirty="0"/>
              <a:t>Power supply </a:t>
            </a:r>
          </a:p>
          <a:p>
            <a:pPr>
              <a:buFont typeface="Arial" pitchFamily="34" charset="0"/>
              <a:buChar char="•"/>
            </a:pPr>
            <a:r>
              <a:rPr lang="en-US" sz="2800" dirty="0">
                <a:latin typeface="Arial" pitchFamily="34" charset="0"/>
                <a:cs typeface="Arial" pitchFamily="34" charset="0"/>
              </a:rPr>
              <a:t>DC Motor 12v </a:t>
            </a:r>
          </a:p>
          <a:p>
            <a:pPr>
              <a:buFont typeface="Arial" pitchFamily="34" charset="0"/>
              <a:buChar char="•"/>
            </a:pPr>
            <a:r>
              <a:rPr lang="en-US" sz="2800" dirty="0"/>
              <a:t>IR reflective module.</a:t>
            </a:r>
          </a:p>
          <a:p>
            <a:pPr>
              <a:buFont typeface="Arial" pitchFamily="34" charset="0"/>
              <a:buChar char="•"/>
            </a:pPr>
            <a:r>
              <a:rPr lang="en-US" sz="2800" dirty="0">
                <a:latin typeface="Arial" pitchFamily="34" charset="0"/>
                <a:cs typeface="Arial" pitchFamily="34" charset="0"/>
              </a:rPr>
              <a:t>Rechargeable GP battery 9v</a:t>
            </a:r>
            <a:br>
              <a:rPr lang="en-US" sz="2800" dirty="0">
                <a:latin typeface="Arial" pitchFamily="34" charset="0"/>
                <a:cs typeface="Arial" pitchFamily="34" charset="0"/>
              </a:rPr>
            </a:br>
            <a:r>
              <a:rPr lang="en-US" sz="2800" dirty="0">
                <a:latin typeface="Arial" pitchFamily="34" charset="0"/>
                <a:cs typeface="Arial" pitchFamily="34" charset="0"/>
              </a:rPr>
              <a:t> </a:t>
            </a:r>
            <a:endParaRPr lang="ko-KR" altLang="en-US" sz="2800" dirty="0">
              <a:latin typeface="Arial" pitchFamily="34" charset="0"/>
              <a:cs typeface="Arial" pitchFamily="34" charset="0"/>
            </a:endParaRPr>
          </a:p>
        </p:txBody>
      </p:sp>
      <p:pic>
        <p:nvPicPr>
          <p:cNvPr id="7" name="صورة 8" descr="x24a.gif.pagespeed.ic.hDh1XIj6JK.jpg">
            <a:extLst>
              <a:ext uri="{FF2B5EF4-FFF2-40B4-BE49-F238E27FC236}">
                <a16:creationId xmlns:a16="http://schemas.microsoft.com/office/drawing/2014/main" id="{0CFFEC9A-2CD4-42F9-87E4-2135095B635E}"/>
              </a:ext>
            </a:extLst>
          </p:cNvPr>
          <p:cNvPicPr>
            <a:picLocks noChangeAspect="1"/>
          </p:cNvPicPr>
          <p:nvPr/>
        </p:nvPicPr>
        <p:blipFill>
          <a:blip r:embed="rId2"/>
          <a:stretch>
            <a:fillRect/>
          </a:stretch>
        </p:blipFill>
        <p:spPr>
          <a:xfrm>
            <a:off x="2481144" y="4096500"/>
            <a:ext cx="2709748" cy="2166256"/>
          </a:xfrm>
          <a:prstGeom prst="rect">
            <a:avLst/>
          </a:prstGeom>
        </p:spPr>
      </p:pic>
      <p:pic>
        <p:nvPicPr>
          <p:cNvPr id="2050" name="Picture 2" descr="نتيجة بحث الصور عن ‪IR reflective sensor‬‏">
            <a:extLst>
              <a:ext uri="{FF2B5EF4-FFF2-40B4-BE49-F238E27FC236}">
                <a16:creationId xmlns:a16="http://schemas.microsoft.com/office/drawing/2014/main" id="{A34C57C6-9417-4175-A1AD-2C0E09BEA6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7465" y="4099523"/>
            <a:ext cx="2448272" cy="216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3515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Android application </a:t>
            </a:r>
          </a:p>
        </p:txBody>
      </p:sp>
      <p:pic>
        <p:nvPicPr>
          <p:cNvPr id="6" name="عنصر نائب للمحتوى 5" descr="25360853_1374555692654006_934156574_n.png"/>
          <p:cNvPicPr>
            <a:picLocks noGrp="1" noChangeAspect="1"/>
          </p:cNvPicPr>
          <p:nvPr>
            <p:ph idx="1"/>
          </p:nvPr>
        </p:nvPicPr>
        <p:blipFill>
          <a:blip r:embed="rId2"/>
          <a:stretch>
            <a:fillRect/>
          </a:stretch>
        </p:blipFill>
        <p:spPr>
          <a:xfrm>
            <a:off x="5214942" y="1643050"/>
            <a:ext cx="2531585" cy="4500596"/>
          </a:xfrm>
        </p:spPr>
      </p:pic>
      <p:pic>
        <p:nvPicPr>
          <p:cNvPr id="8" name="Content Placeholder 7">
            <a:extLst>
              <a:ext uri="{FF2B5EF4-FFF2-40B4-BE49-F238E27FC236}">
                <a16:creationId xmlns:a16="http://schemas.microsoft.com/office/drawing/2014/main" id="{87097304-5DDC-4D80-9B77-18A8D5165E1E}"/>
              </a:ext>
            </a:extLst>
          </p:cNvPr>
          <p:cNvPicPr>
            <a:picLocks noGrp="1" noChangeAspect="1"/>
          </p:cNvPicPr>
          <p:nvPr>
            <p:ph idx="10"/>
          </p:nvPr>
        </p:nvPicPr>
        <p:blipFill>
          <a:blip r:embed="rId3">
            <a:extLst>
              <a:ext uri="{28A0092B-C50C-407E-A947-70E740481C1C}">
                <a14:useLocalDpi xmlns:a14="http://schemas.microsoft.com/office/drawing/2010/main" val="0"/>
              </a:ext>
            </a:extLst>
          </a:blip>
          <a:stretch>
            <a:fillRect/>
          </a:stretch>
        </p:blipFill>
        <p:spPr>
          <a:xfrm>
            <a:off x="2411760" y="1643049"/>
            <a:ext cx="2683963" cy="4500595"/>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2528</TotalTime>
  <Words>273</Words>
  <Application>Microsoft Office PowerPoint</Application>
  <PresentationFormat>On-screen Show (4:3)</PresentationFormat>
  <Paragraphs>62</Paragraphs>
  <Slides>20</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20</vt:i4>
      </vt:variant>
    </vt:vector>
  </HeadingPairs>
  <TitlesOfParts>
    <vt:vector size="25" baseType="lpstr">
      <vt:lpstr>맑은 고딕</vt:lpstr>
      <vt:lpstr>Arial</vt:lpstr>
      <vt:lpstr>Calibri</vt:lpstr>
      <vt:lpstr>Office Theme</vt:lpstr>
      <vt:lpstr>Custom Design</vt:lpstr>
      <vt:lpstr>PowerPoint Presentation</vt:lpstr>
      <vt:lpstr>Outline</vt:lpstr>
      <vt:lpstr>Introduction</vt:lpstr>
      <vt:lpstr>Introduction </vt:lpstr>
      <vt:lpstr>Main Features</vt:lpstr>
      <vt:lpstr>Motivation</vt:lpstr>
      <vt:lpstr>Hardware component </vt:lpstr>
      <vt:lpstr>Hardware component </vt:lpstr>
      <vt:lpstr>Android application </vt:lpstr>
      <vt:lpstr>  Implementation </vt:lpstr>
      <vt:lpstr>Implementation </vt:lpstr>
      <vt:lpstr>Implementation</vt:lpstr>
      <vt:lpstr>Implementation </vt:lpstr>
      <vt:lpstr>Implementation</vt:lpstr>
      <vt:lpstr>Problems</vt:lpstr>
      <vt:lpstr>Problems</vt:lpstr>
      <vt:lpstr>Problems</vt:lpstr>
      <vt:lpstr>Future work</vt:lpstr>
      <vt:lpstr>Demo Time</vt:lpstr>
      <vt:lpstr>Thank You  Any Questions?</vt:lpstr>
    </vt:vector>
  </TitlesOfParts>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Reem Amer</cp:lastModifiedBy>
  <cp:revision>150</cp:revision>
  <dcterms:created xsi:type="dcterms:W3CDTF">2014-04-01T16:35:38Z</dcterms:created>
  <dcterms:modified xsi:type="dcterms:W3CDTF">2017-12-20T21:58:10Z</dcterms:modified>
</cp:coreProperties>
</file>