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42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259" r:id="rId4"/>
    <p:sldId id="258" r:id="rId5"/>
    <p:sldId id="30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307" r:id="rId15"/>
    <p:sldId id="268" r:id="rId16"/>
    <p:sldId id="304" r:id="rId17"/>
    <p:sldId id="306" r:id="rId18"/>
    <p:sldId id="293" r:id="rId19"/>
    <p:sldId id="294" r:id="rId20"/>
    <p:sldId id="295" r:id="rId21"/>
    <p:sldId id="296" r:id="rId22"/>
    <p:sldId id="308" r:id="rId23"/>
    <p:sldId id="297" r:id="rId24"/>
    <p:sldId id="277" r:id="rId25"/>
    <p:sldId id="298" r:id="rId26"/>
    <p:sldId id="299" r:id="rId27"/>
    <p:sldId id="279" r:id="rId28"/>
    <p:sldId id="281" r:id="rId29"/>
    <p:sldId id="283" r:id="rId30"/>
    <p:sldId id="309" r:id="rId31"/>
    <p:sldId id="310" r:id="rId32"/>
    <p:sldId id="284" r:id="rId33"/>
    <p:sldId id="285" r:id="rId34"/>
    <p:sldId id="286" r:id="rId35"/>
    <p:sldId id="287" r:id="rId36"/>
    <p:sldId id="311" r:id="rId37"/>
    <p:sldId id="288" r:id="rId38"/>
    <p:sldId id="312" r:id="rId39"/>
    <p:sldId id="289" r:id="rId40"/>
    <p:sldId id="313" r:id="rId41"/>
    <p:sldId id="314" r:id="rId42"/>
    <p:sldId id="291" r:id="rId43"/>
    <p:sldId id="29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73250" autoAdjust="0"/>
  </p:normalViewPr>
  <p:slideViewPr>
    <p:cSldViewPr snapToGrid="0">
      <p:cViewPr varScale="1">
        <p:scale>
          <a:sx n="57" d="100"/>
          <a:sy n="57" d="100"/>
        </p:scale>
        <p:origin x="18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C9318C-8DA1-4E65-9209-69C69E893D6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0FE7C4F-C517-4828-AA95-3CC6B966E093}">
      <dgm:prSet phldrT="[Text]"/>
      <dgm:spPr/>
      <dgm:t>
        <a:bodyPr/>
        <a:lstStyle/>
        <a:p>
          <a:r>
            <a:rPr lang="en-US" dirty="0" smtClean="0"/>
            <a:t>Solid</a:t>
          </a:r>
          <a:endParaRPr lang="en-US" dirty="0"/>
        </a:p>
      </dgm:t>
    </dgm:pt>
    <dgm:pt modelId="{50C5B48F-0DF1-4300-A9F9-5C759B062823}" type="parTrans" cxnId="{1C00DADC-2387-4795-BBEE-26D23988A6D3}">
      <dgm:prSet/>
      <dgm:spPr/>
      <dgm:t>
        <a:bodyPr/>
        <a:lstStyle/>
        <a:p>
          <a:endParaRPr lang="en-US"/>
        </a:p>
      </dgm:t>
    </dgm:pt>
    <dgm:pt modelId="{A864582C-4714-4997-9707-285EE44A0D6F}" type="sibTrans" cxnId="{1C00DADC-2387-4795-BBEE-26D23988A6D3}">
      <dgm:prSet/>
      <dgm:spPr/>
      <dgm:t>
        <a:bodyPr/>
        <a:lstStyle/>
        <a:p>
          <a:endParaRPr lang="en-US"/>
        </a:p>
      </dgm:t>
    </dgm:pt>
    <dgm:pt modelId="{8262B9E5-BD06-4429-A03A-141F3963D01B}">
      <dgm:prSet phldrT="[Text]"/>
      <dgm:spPr/>
      <dgm:t>
        <a:bodyPr/>
        <a:lstStyle/>
        <a:p>
          <a:r>
            <a:rPr lang="en-US" dirty="0" smtClean="0"/>
            <a:t>Liquid</a:t>
          </a:r>
          <a:endParaRPr lang="en-US" dirty="0"/>
        </a:p>
      </dgm:t>
    </dgm:pt>
    <dgm:pt modelId="{6120E198-7D5A-4198-A11D-0A525D946DE0}" type="parTrans" cxnId="{62A48C13-7018-4F03-93E9-C1C5FB776D6C}">
      <dgm:prSet/>
      <dgm:spPr/>
      <dgm:t>
        <a:bodyPr/>
        <a:lstStyle/>
        <a:p>
          <a:endParaRPr lang="en-US"/>
        </a:p>
      </dgm:t>
    </dgm:pt>
    <dgm:pt modelId="{172CD790-AE51-4EDB-916E-AFEA566DC78E}" type="sibTrans" cxnId="{62A48C13-7018-4F03-93E9-C1C5FB776D6C}">
      <dgm:prSet/>
      <dgm:spPr/>
      <dgm:t>
        <a:bodyPr/>
        <a:lstStyle/>
        <a:p>
          <a:endParaRPr lang="en-US"/>
        </a:p>
      </dgm:t>
    </dgm:pt>
    <dgm:pt modelId="{2869A2F3-A246-44BA-B368-07E5976190B6}">
      <dgm:prSet phldrT="[Text]"/>
      <dgm:spPr/>
      <dgm:t>
        <a:bodyPr/>
        <a:lstStyle/>
        <a:p>
          <a:r>
            <a:rPr lang="en-US" dirty="0" smtClean="0"/>
            <a:t>Gas</a:t>
          </a:r>
          <a:endParaRPr lang="en-US" dirty="0"/>
        </a:p>
      </dgm:t>
    </dgm:pt>
    <dgm:pt modelId="{6CD9A41F-0091-4E7B-8958-86F82D3652CC}" type="parTrans" cxnId="{C3A93FFE-EA10-49FA-B8D8-79A6C8484C84}">
      <dgm:prSet/>
      <dgm:spPr/>
      <dgm:t>
        <a:bodyPr/>
        <a:lstStyle/>
        <a:p>
          <a:endParaRPr lang="en-US"/>
        </a:p>
      </dgm:t>
    </dgm:pt>
    <dgm:pt modelId="{2FDD1860-796D-469F-A87D-982295C6B048}" type="sibTrans" cxnId="{C3A93FFE-EA10-49FA-B8D8-79A6C8484C84}">
      <dgm:prSet/>
      <dgm:spPr/>
      <dgm:t>
        <a:bodyPr/>
        <a:lstStyle/>
        <a:p>
          <a:endParaRPr lang="en-US"/>
        </a:p>
      </dgm:t>
    </dgm:pt>
    <dgm:pt modelId="{2A733641-CA58-4A56-9C56-E423856969B6}">
      <dgm:prSet phldrT="[Text]"/>
      <dgm:spPr/>
      <dgm:t>
        <a:bodyPr/>
        <a:lstStyle/>
        <a:p>
          <a:r>
            <a:rPr lang="en-US" dirty="0" smtClean="0"/>
            <a:t>Plasma</a:t>
          </a:r>
          <a:endParaRPr lang="en-US" dirty="0"/>
        </a:p>
      </dgm:t>
    </dgm:pt>
    <dgm:pt modelId="{391D45A7-1CFF-4A42-8919-FD26B5D9D10A}" type="parTrans" cxnId="{29E49155-4828-4CE7-85B7-F0E5C985B68B}">
      <dgm:prSet/>
      <dgm:spPr/>
      <dgm:t>
        <a:bodyPr/>
        <a:lstStyle/>
        <a:p>
          <a:endParaRPr lang="en-US"/>
        </a:p>
      </dgm:t>
    </dgm:pt>
    <dgm:pt modelId="{B7F14980-5442-4BA5-BF0A-86BFB12356E1}" type="sibTrans" cxnId="{29E49155-4828-4CE7-85B7-F0E5C985B68B}">
      <dgm:prSet/>
      <dgm:spPr/>
      <dgm:t>
        <a:bodyPr/>
        <a:lstStyle/>
        <a:p>
          <a:endParaRPr lang="en-US"/>
        </a:p>
      </dgm:t>
    </dgm:pt>
    <dgm:pt modelId="{E8D45390-7B8C-491B-9FE8-55E33A50C477}" type="pres">
      <dgm:prSet presAssocID="{34C9318C-8DA1-4E65-9209-69C69E893D6C}" presName="arrowDiagram" presStyleCnt="0">
        <dgm:presLayoutVars>
          <dgm:chMax val="5"/>
          <dgm:dir/>
          <dgm:resizeHandles val="exact"/>
        </dgm:presLayoutVars>
      </dgm:prSet>
      <dgm:spPr/>
    </dgm:pt>
    <dgm:pt modelId="{1B37CE37-CC91-4870-AC9A-B6F60D58C2E9}" type="pres">
      <dgm:prSet presAssocID="{34C9318C-8DA1-4E65-9209-69C69E893D6C}" presName="arrow" presStyleLbl="bgShp" presStyleIdx="0" presStyleCnt="1"/>
      <dgm:spPr/>
    </dgm:pt>
    <dgm:pt modelId="{8FC1CC69-0E21-4893-8CFF-1D46E6EA26CE}" type="pres">
      <dgm:prSet presAssocID="{34C9318C-8DA1-4E65-9209-69C69E893D6C}" presName="arrowDiagram4" presStyleCnt="0"/>
      <dgm:spPr/>
    </dgm:pt>
    <dgm:pt modelId="{33366144-E4C7-40CD-B3BB-606D5E2FB0D7}" type="pres">
      <dgm:prSet presAssocID="{20FE7C4F-C517-4828-AA95-3CC6B966E093}" presName="bullet4a" presStyleLbl="node1" presStyleIdx="0" presStyleCnt="4"/>
      <dgm:spPr/>
    </dgm:pt>
    <dgm:pt modelId="{D3E32327-3E90-4FB3-9B38-40DB782C100C}" type="pres">
      <dgm:prSet presAssocID="{20FE7C4F-C517-4828-AA95-3CC6B966E093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05521-634E-4D89-89BD-0176AF54B20F}" type="pres">
      <dgm:prSet presAssocID="{8262B9E5-BD06-4429-A03A-141F3963D01B}" presName="bullet4b" presStyleLbl="node1" presStyleIdx="1" presStyleCnt="4"/>
      <dgm:spPr/>
    </dgm:pt>
    <dgm:pt modelId="{22FF22D4-F5A3-448B-96B6-14716278BBDD}" type="pres">
      <dgm:prSet presAssocID="{8262B9E5-BD06-4429-A03A-141F3963D01B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AF080-9E2E-4184-BAE0-FF2711801CF5}" type="pres">
      <dgm:prSet presAssocID="{2869A2F3-A246-44BA-B368-07E5976190B6}" presName="bullet4c" presStyleLbl="node1" presStyleIdx="2" presStyleCnt="4"/>
      <dgm:spPr/>
    </dgm:pt>
    <dgm:pt modelId="{152BFF98-6967-486C-A8C0-92541CFE13AC}" type="pres">
      <dgm:prSet presAssocID="{2869A2F3-A246-44BA-B368-07E5976190B6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228DE1-BAC0-49A9-A2CD-36689E777F19}" type="pres">
      <dgm:prSet presAssocID="{2A733641-CA58-4A56-9C56-E423856969B6}" presName="bullet4d" presStyleLbl="node1" presStyleIdx="3" presStyleCnt="4"/>
      <dgm:spPr/>
    </dgm:pt>
    <dgm:pt modelId="{43DD0BC1-5454-4518-A9C7-215683759B49}" type="pres">
      <dgm:prSet presAssocID="{2A733641-CA58-4A56-9C56-E423856969B6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3E3A4C-0CBB-4A27-A697-A2658810FD70}" type="presOf" srcId="{20FE7C4F-C517-4828-AA95-3CC6B966E093}" destId="{D3E32327-3E90-4FB3-9B38-40DB782C100C}" srcOrd="0" destOrd="0" presId="urn:microsoft.com/office/officeart/2005/8/layout/arrow2"/>
    <dgm:cxn modelId="{774B6F9D-6BD5-4FFE-B909-3F79591F9448}" type="presOf" srcId="{34C9318C-8DA1-4E65-9209-69C69E893D6C}" destId="{E8D45390-7B8C-491B-9FE8-55E33A50C477}" srcOrd="0" destOrd="0" presId="urn:microsoft.com/office/officeart/2005/8/layout/arrow2"/>
    <dgm:cxn modelId="{C3A93FFE-EA10-49FA-B8D8-79A6C8484C84}" srcId="{34C9318C-8DA1-4E65-9209-69C69E893D6C}" destId="{2869A2F3-A246-44BA-B368-07E5976190B6}" srcOrd="2" destOrd="0" parTransId="{6CD9A41F-0091-4E7B-8958-86F82D3652CC}" sibTransId="{2FDD1860-796D-469F-A87D-982295C6B048}"/>
    <dgm:cxn modelId="{3E94D533-C5C5-4819-9967-924B807AC620}" type="presOf" srcId="{2A733641-CA58-4A56-9C56-E423856969B6}" destId="{43DD0BC1-5454-4518-A9C7-215683759B49}" srcOrd="0" destOrd="0" presId="urn:microsoft.com/office/officeart/2005/8/layout/arrow2"/>
    <dgm:cxn modelId="{0FD07A73-3A07-4019-B541-BBBD4222CD4A}" type="presOf" srcId="{8262B9E5-BD06-4429-A03A-141F3963D01B}" destId="{22FF22D4-F5A3-448B-96B6-14716278BBDD}" srcOrd="0" destOrd="0" presId="urn:microsoft.com/office/officeart/2005/8/layout/arrow2"/>
    <dgm:cxn modelId="{D7F40B67-1046-471F-9C59-7CECE13D09A2}" type="presOf" srcId="{2869A2F3-A246-44BA-B368-07E5976190B6}" destId="{152BFF98-6967-486C-A8C0-92541CFE13AC}" srcOrd="0" destOrd="0" presId="urn:microsoft.com/office/officeart/2005/8/layout/arrow2"/>
    <dgm:cxn modelId="{1C00DADC-2387-4795-BBEE-26D23988A6D3}" srcId="{34C9318C-8DA1-4E65-9209-69C69E893D6C}" destId="{20FE7C4F-C517-4828-AA95-3CC6B966E093}" srcOrd="0" destOrd="0" parTransId="{50C5B48F-0DF1-4300-A9F9-5C759B062823}" sibTransId="{A864582C-4714-4997-9707-285EE44A0D6F}"/>
    <dgm:cxn modelId="{29E49155-4828-4CE7-85B7-F0E5C985B68B}" srcId="{34C9318C-8DA1-4E65-9209-69C69E893D6C}" destId="{2A733641-CA58-4A56-9C56-E423856969B6}" srcOrd="3" destOrd="0" parTransId="{391D45A7-1CFF-4A42-8919-FD26B5D9D10A}" sibTransId="{B7F14980-5442-4BA5-BF0A-86BFB12356E1}"/>
    <dgm:cxn modelId="{62A48C13-7018-4F03-93E9-C1C5FB776D6C}" srcId="{34C9318C-8DA1-4E65-9209-69C69E893D6C}" destId="{8262B9E5-BD06-4429-A03A-141F3963D01B}" srcOrd="1" destOrd="0" parTransId="{6120E198-7D5A-4198-A11D-0A525D946DE0}" sibTransId="{172CD790-AE51-4EDB-916E-AFEA566DC78E}"/>
    <dgm:cxn modelId="{D189762C-3315-4D85-AA74-050287133AA4}" type="presParOf" srcId="{E8D45390-7B8C-491B-9FE8-55E33A50C477}" destId="{1B37CE37-CC91-4870-AC9A-B6F60D58C2E9}" srcOrd="0" destOrd="0" presId="urn:microsoft.com/office/officeart/2005/8/layout/arrow2"/>
    <dgm:cxn modelId="{C27E55CC-B111-49E7-A493-1A71D4A3ED48}" type="presParOf" srcId="{E8D45390-7B8C-491B-9FE8-55E33A50C477}" destId="{8FC1CC69-0E21-4893-8CFF-1D46E6EA26CE}" srcOrd="1" destOrd="0" presId="urn:microsoft.com/office/officeart/2005/8/layout/arrow2"/>
    <dgm:cxn modelId="{C7EEA98A-3F3C-4A33-BE34-90080B54980C}" type="presParOf" srcId="{8FC1CC69-0E21-4893-8CFF-1D46E6EA26CE}" destId="{33366144-E4C7-40CD-B3BB-606D5E2FB0D7}" srcOrd="0" destOrd="0" presId="urn:microsoft.com/office/officeart/2005/8/layout/arrow2"/>
    <dgm:cxn modelId="{76772D7A-01A5-4150-A554-7436D5941034}" type="presParOf" srcId="{8FC1CC69-0E21-4893-8CFF-1D46E6EA26CE}" destId="{D3E32327-3E90-4FB3-9B38-40DB782C100C}" srcOrd="1" destOrd="0" presId="urn:microsoft.com/office/officeart/2005/8/layout/arrow2"/>
    <dgm:cxn modelId="{1741B6D7-8831-4B2D-89F4-7B142BEDE5FE}" type="presParOf" srcId="{8FC1CC69-0E21-4893-8CFF-1D46E6EA26CE}" destId="{42B05521-634E-4D89-89BD-0176AF54B20F}" srcOrd="2" destOrd="0" presId="urn:microsoft.com/office/officeart/2005/8/layout/arrow2"/>
    <dgm:cxn modelId="{8F821C98-161F-4492-A97A-E9B622387887}" type="presParOf" srcId="{8FC1CC69-0E21-4893-8CFF-1D46E6EA26CE}" destId="{22FF22D4-F5A3-448B-96B6-14716278BBDD}" srcOrd="3" destOrd="0" presId="urn:microsoft.com/office/officeart/2005/8/layout/arrow2"/>
    <dgm:cxn modelId="{1B8F9C1B-F2D2-41FF-94F7-E179CC101F72}" type="presParOf" srcId="{8FC1CC69-0E21-4893-8CFF-1D46E6EA26CE}" destId="{7A3AF080-9E2E-4184-BAE0-FF2711801CF5}" srcOrd="4" destOrd="0" presId="urn:microsoft.com/office/officeart/2005/8/layout/arrow2"/>
    <dgm:cxn modelId="{A3A2C1BD-0F9E-41CA-BAC0-266D5A22E21C}" type="presParOf" srcId="{8FC1CC69-0E21-4893-8CFF-1D46E6EA26CE}" destId="{152BFF98-6967-486C-A8C0-92541CFE13AC}" srcOrd="5" destOrd="0" presId="urn:microsoft.com/office/officeart/2005/8/layout/arrow2"/>
    <dgm:cxn modelId="{E07FC96A-A385-4286-BF69-52783D8CE4E9}" type="presParOf" srcId="{8FC1CC69-0E21-4893-8CFF-1D46E6EA26CE}" destId="{73228DE1-BAC0-49A9-A2CD-36689E777F19}" srcOrd="6" destOrd="0" presId="urn:microsoft.com/office/officeart/2005/8/layout/arrow2"/>
    <dgm:cxn modelId="{05DF48D7-46FD-4E96-A546-7810650B6005}" type="presParOf" srcId="{8FC1CC69-0E21-4893-8CFF-1D46E6EA26CE}" destId="{43DD0BC1-5454-4518-A9C7-215683759B49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fsf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63C6C-5A23-4712-A21D-ECE5C57933E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599F4-5F7D-479B-89F2-2FDE1AE3E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6340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fsf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C583E-AFE5-42EC-BDB3-30205A9678E4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CF841-A0D3-4A8D-AEFB-C5B571034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2039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It/s</a:t>
            </a:r>
            <a:r>
              <a:rPr lang="en-US" baseline="0" dirty="0" smtClean="0"/>
              <a:t> an computer numerical control that </a:t>
            </a:r>
            <a:r>
              <a:rPr lang="en-US" baseline="0" dirty="0" err="1" smtClean="0"/>
              <a:t>reciver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fsf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06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Profile</a:t>
            </a:r>
            <a:r>
              <a:rPr lang="en-US" baseline="0" dirty="0" smtClean="0"/>
              <a:t> rails were used in this project due to …..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kind of rails were used in all 3 axis...</a:t>
            </a:r>
          </a:p>
          <a:p>
            <a:endParaRPr lang="en-US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fsf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87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table shows the specifications of these rails </a:t>
            </a:r>
          </a:p>
          <a:p>
            <a:r>
              <a:rPr lang="en-US" baseline="0" dirty="0" smtClean="0"/>
              <a:t>We can see that the X axis has rail width of 35 which is higher than Y and Z, this is because of the high load exerted on it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fsf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92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convert rotational motion into rectilinear motion.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Rack &amp; Pinion</a:t>
            </a:r>
          </a:p>
          <a:p>
            <a:r>
              <a:rPr lang="en-US" dirty="0" smtClean="0"/>
              <a:t>most popular for longer distances</a:t>
            </a:r>
            <a:r>
              <a:rPr lang="ar-JO" dirty="0" smtClean="0"/>
              <a:t>.</a:t>
            </a:r>
            <a:endParaRPr lang="en-US" dirty="0" smtClean="0"/>
          </a:p>
          <a:p>
            <a:r>
              <a:rPr lang="en-US" dirty="0" smtClean="0"/>
              <a:t>Were used for x &amp;</a:t>
            </a:r>
            <a:r>
              <a:rPr lang="en-US" baseline="0" dirty="0" smtClean="0"/>
              <a:t> y axes.</a:t>
            </a:r>
          </a:p>
          <a:p>
            <a:r>
              <a:rPr lang="en-US" dirty="0" smtClean="0"/>
              <a:t>Lower cost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Used when Accurate Motion is required</a:t>
            </a:r>
          </a:p>
          <a:p>
            <a:r>
              <a:rPr lang="en-US" dirty="0" smtClean="0"/>
              <a:t>Short Distances </a:t>
            </a:r>
            <a:r>
              <a:rPr lang="ar-JO" dirty="0" smtClean="0"/>
              <a:t>→ </a:t>
            </a:r>
            <a:r>
              <a:rPr lang="en-US" dirty="0" smtClean="0"/>
              <a:t>was used for z axis. (250 mm)</a:t>
            </a:r>
          </a:p>
          <a:p>
            <a:r>
              <a:rPr lang="en-US" dirty="0" smtClean="0"/>
              <a:t>Higher Cost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fsf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08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Motor tuning is the process of telling the CNC software how much pulses it needs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travel 1 millimeter in a given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axis.the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pinion has a 12 teeth.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 the motors datasheet; they have 500 step per revolution. So we get: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 mm in x-axis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40*5.3476 = 214 steps.</a:t>
            </a:r>
          </a:p>
          <a:p>
            <a:r>
              <a:rPr lang="ar-JO" dirty="0" smtClean="0"/>
              <a:t>ــــــــــــــــــــــــــــــــــــــــــــــــــــــــــــــــــــــــــــ</a:t>
            </a:r>
            <a:endParaRPr lang="en-US" dirty="0" smtClean="0"/>
          </a:p>
          <a:p>
            <a:r>
              <a:rPr lang="en-US" dirty="0" smtClean="0"/>
              <a:t>It’s worth</a:t>
            </a:r>
            <a:r>
              <a:rPr lang="en-US" baseline="0" dirty="0" smtClean="0"/>
              <a:t> mentioning to say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the error is not accumulated and it will be compensated in the next movement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command.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DE333-2A79-4CEE-AC50-4EE85179F1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38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 the motor datasheet; it h as 400 step per revolution. So … etc.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error here is not accumulated and it will be compensated in the next movement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command.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DE333-2A79-4CEE-AC50-4EE85179F1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32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fsf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8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6FA001-6574-42B0-BF07-E8CE507D49A5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9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15AE-C86A-4EB7-AAAD-013FDD0DC06A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254741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9CF4E74-89D0-46BE-A991-7F4ECB3F963D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32978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A360-EE6E-4075-86EA-796B731B0CAF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92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80E2AA-D444-4E2F-B515-34689B86A5E0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01400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7E6E-FDBF-4BB6-AEED-E98919A712C1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768239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8626-8F8F-4212-900A-B905752F7A6A}" type="datetime1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575090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4C0B-8D59-4CD0-97B4-8BCF837633B4}" type="datetime1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072047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D534-3D6E-45E7-94EA-F1247A0B355F}" type="datetime1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43688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E4536E5-E01C-4BFB-956C-0F24AA17642D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55801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AC87-258B-40D8-9385-C7E99DB9DCF6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958142" y="17714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Slide </a:t>
            </a:r>
            <a:fld id="{AFA905D7-7ED3-41DC-82A6-695D8242BF71}" type="slidenum">
              <a:rPr lang="en-US" sz="1400" smtClean="0"/>
              <a:pPr algn="r"/>
              <a:t>‹#›</a:t>
            </a:fld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63941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8AC558C-F66A-4CB8-BB3D-9904955D9819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8E559AE-C5FB-42E8-BF1C-AA44B04825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4700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51" r:id="rId9"/>
    <p:sldLayoutId id="2147485052" r:id="rId10"/>
    <p:sldLayoutId id="214748505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54113" y="990600"/>
            <a:ext cx="7989887" cy="1504950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Plasma cutting CNC Machine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" y="4762"/>
            <a:ext cx="9144000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6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X-axis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628" y="1952774"/>
            <a:ext cx="3407674" cy="4351338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7302" y="2658793"/>
            <a:ext cx="3194807" cy="306017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375052" y="4851569"/>
            <a:ext cx="506438" cy="1296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47848" y="6119446"/>
            <a:ext cx="180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Rack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102109" y="4502519"/>
            <a:ext cx="703384" cy="351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76886" y="4851569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Rail</a:t>
            </a:r>
          </a:p>
        </p:txBody>
      </p:sp>
    </p:spTree>
    <p:extLst>
      <p:ext uri="{BB962C8B-B14F-4D97-AF65-F5344CB8AC3E}">
        <p14:creationId xmlns:p14="http://schemas.microsoft.com/office/powerpoint/2010/main" val="372995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Y-Axis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252" y="2090953"/>
            <a:ext cx="2265449" cy="410407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375" y="3179409"/>
            <a:ext cx="3003371" cy="19271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9" r="40461"/>
          <a:stretch/>
        </p:blipFill>
        <p:spPr>
          <a:xfrm>
            <a:off x="581192" y="1988556"/>
            <a:ext cx="1838451" cy="430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9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Z-axis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173" y="2037482"/>
            <a:ext cx="4937771" cy="43513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375509" y="2961534"/>
            <a:ext cx="4416637" cy="250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0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446" y="2065898"/>
            <a:ext cx="6457244" cy="3632200"/>
          </a:xfrm>
        </p:spPr>
      </p:pic>
      <p:cxnSp>
        <p:nvCxnSpPr>
          <p:cNvPr id="7" name="Straight Arrow Connector 6"/>
          <p:cNvCxnSpPr/>
          <p:nvPr/>
        </p:nvCxnSpPr>
        <p:spPr>
          <a:xfrm flipV="1">
            <a:off x="4984376" y="2868708"/>
            <a:ext cx="215154" cy="326286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850776" y="4069976"/>
            <a:ext cx="2133600" cy="206160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30998" y="6131576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and Z rails</a:t>
            </a:r>
          </a:p>
        </p:txBody>
      </p:sp>
    </p:spTree>
    <p:extLst>
      <p:ext uri="{BB962C8B-B14F-4D97-AF65-F5344CB8AC3E}">
        <p14:creationId xmlns:p14="http://schemas.microsoft.com/office/powerpoint/2010/main" val="236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38809" y="1315540"/>
            <a:ext cx="7989752" cy="363079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Rails used in each Axis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09" y="3504954"/>
            <a:ext cx="7704986" cy="182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8" r="42265"/>
          <a:stretch/>
        </p:blipFill>
        <p:spPr>
          <a:xfrm>
            <a:off x="4912658" y="1994921"/>
            <a:ext cx="3048000" cy="4144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3" r="41381"/>
          <a:stretch/>
        </p:blipFill>
        <p:spPr>
          <a:xfrm>
            <a:off x="1480453" y="1994921"/>
            <a:ext cx="2629450" cy="414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0453" y="6139556"/>
            <a:ext cx="262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Rack and Pinion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21933" y="6132841"/>
            <a:ext cx="262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Lead Screw</a:t>
            </a:r>
          </a:p>
        </p:txBody>
      </p:sp>
    </p:spTree>
    <p:extLst>
      <p:ext uri="{BB962C8B-B14F-4D97-AF65-F5344CB8AC3E}">
        <p14:creationId xmlns:p14="http://schemas.microsoft.com/office/powerpoint/2010/main" val="26755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and Y Motors Tuning (R&amp;P)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𝑅𝑎𝑐𝑘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𝑃𝑖𝑡𝑐h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𝑙𝑒𝑛𝑔𝑡h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𝑡𝑒𝑒𝑡h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1125 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144 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𝑡𝑒𝑒𝑡h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=7.79167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𝑡𝑜𝑜h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>
                  <a:buFont typeface="Wingdings" panose="05000000000000000000" pitchFamily="2" charset="2"/>
                  <a:buChar char="ü"/>
                </a:pPr>
                <a:endParaRPr lang="en-US" b="0" dirty="0" smtClean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𝑅𝑎𝑐𝑘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𝑝𝑖𝑡𝑐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b="0" i="1" smtClean="0">
                        <a:latin typeface="Cambria Math" panose="02040503050406030204" pitchFamily="18" charset="0"/>
                      </a:rPr>
                      <m:t>79167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𝑡𝑜𝑜𝑡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𝑡𝑜𝑜𝑡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𝑆𝑡𝑒𝑝𝑠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𝑚𝑖𝑙𝑙𝑖𝑚𝑒𝑡𝑒𝑟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93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500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JO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ar-JO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ar-JO" b="0" i="1" smtClean="0">
                            <a:latin typeface="Cambria Math" panose="02040503050406030204" pitchFamily="18" charset="0"/>
                          </a:rPr>
                          <m:t>3476</m:t>
                        </m:r>
                        <m:r>
                          <a:rPr lang="ar-JO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</m:oMath>
                </a14:m>
                <a:endParaRPr lang="ar-JO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14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motor Tuning (Screw)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𝐿𝑒𝑎𝑑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𝐷𝑖𝑠𝑡𝑎𝑛𝑐𝑒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𝑚𝑜𝑣𝑒𝑑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𝑟𝑒𝑣𝑜𝑙𝑢𝑡𝑖𝑜𝑛</m:t>
                        </m:r>
                      </m:den>
                    </m:f>
                  </m:oMath>
                </a14:m>
                <a:r>
                  <a:rPr lang="en-US" sz="28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90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</m:oMath>
                </a14:m>
                <a:r>
                  <a:rPr lang="en-US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</m:oMath>
                </a14:m>
                <a:r>
                  <a:rPr lang="en-US" sz="2800" dirty="0" smtClean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𝑆𝑡𝑒𝑝𝑠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𝑚𝑖𝑙𝑙𝑖𝑚𝑒𝑡𝑒𝑟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400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  <m:r>
                      <a:rPr lang="en-US" sz="2400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̅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acc>
                        <m:r>
                          <a:rPr lang="ar-JO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67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Components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51" y="3276679"/>
            <a:ext cx="2826337" cy="3008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068" y="3276679"/>
            <a:ext cx="3026867" cy="299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72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l" rtl="0">
              <a:buNone/>
            </a:pPr>
            <a:r>
              <a:rPr lang="en-US" sz="2800" dirty="0" smtClean="0"/>
              <a:t>Selection of stepper motor due to</a:t>
            </a:r>
            <a:endParaRPr lang="ar-SA" sz="2800" dirty="0" smtClean="0"/>
          </a:p>
          <a:p>
            <a:pPr algn="l" rtl="0"/>
            <a:r>
              <a:rPr lang="en-US" sz="2800" dirty="0" smtClean="0"/>
              <a:t>Low cost</a:t>
            </a:r>
          </a:p>
          <a:p>
            <a:r>
              <a:rPr lang="en-US" sz="2800" dirty="0" smtClean="0"/>
              <a:t>Simple control</a:t>
            </a:r>
          </a:p>
          <a:p>
            <a:r>
              <a:rPr lang="en-US" sz="2800" dirty="0" smtClean="0"/>
              <a:t>High accuracy</a:t>
            </a:r>
          </a:p>
          <a:p>
            <a:r>
              <a:rPr lang="en-US" sz="2800" dirty="0" smtClean="0"/>
              <a:t>Speed and torque</a:t>
            </a:r>
          </a:p>
          <a:p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Two types of stepper were used</a:t>
            </a:r>
          </a:p>
          <a:p>
            <a:r>
              <a:rPr lang="en-US" sz="2800" dirty="0" smtClean="0"/>
              <a:t>2-phase unipolar</a:t>
            </a:r>
          </a:p>
          <a:p>
            <a:r>
              <a:rPr lang="en-US" sz="2800" dirty="0" smtClean="0"/>
              <a:t>5-phase</a:t>
            </a:r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05897"/>
            <a:ext cx="3189922" cy="4191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Stepper motor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425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What is Plasma CNC machine</a:t>
            </a:r>
          </a:p>
          <a:p>
            <a:r>
              <a:rPr lang="en-US" dirty="0" smtClean="0"/>
              <a:t>Mechanical architecture</a:t>
            </a:r>
          </a:p>
          <a:p>
            <a:r>
              <a:rPr lang="en-US" dirty="0" smtClean="0"/>
              <a:t>Electrical components</a:t>
            </a:r>
          </a:p>
          <a:p>
            <a:pPr lvl="1"/>
            <a:r>
              <a:rPr lang="en-US" dirty="0" smtClean="0"/>
              <a:t>Motors 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Protection 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Results and Future work</a:t>
            </a:r>
          </a:p>
          <a:p>
            <a:r>
              <a:rPr lang="en-US" dirty="0" smtClean="0"/>
              <a:t>Recommendations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6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Drivers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1192" y="2228003"/>
            <a:ext cx="4743843" cy="3630795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makes the control of stepper motor simple and flexible</a:t>
            </a:r>
          </a:p>
          <a:p>
            <a:pPr algn="l" rtl="0"/>
            <a:r>
              <a:rPr lang="en-US" sz="2800" dirty="0" smtClean="0"/>
              <a:t>Receives Pulse and Direction signals</a:t>
            </a:r>
          </a:p>
          <a:p>
            <a:pPr algn="l" rtl="0"/>
            <a:r>
              <a:rPr lang="en-US" sz="2800" dirty="0" smtClean="0"/>
              <a:t>Power required: 24VDC, 3A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r="7843"/>
          <a:stretch/>
        </p:blipFill>
        <p:spPr>
          <a:xfrm>
            <a:off x="5540872" y="2876439"/>
            <a:ext cx="3030072" cy="298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 switches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1192" y="2018272"/>
            <a:ext cx="4096453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Inductive proximity sensors were used</a:t>
            </a:r>
          </a:p>
          <a:p>
            <a:r>
              <a:rPr lang="en-US" sz="2400" dirty="0" smtClean="0"/>
              <a:t>prevents </a:t>
            </a:r>
            <a:r>
              <a:rPr lang="en-US" sz="2400" dirty="0"/>
              <a:t>machine </a:t>
            </a:r>
            <a:r>
              <a:rPr lang="en-US" sz="2400" dirty="0" smtClean="0"/>
              <a:t>damage</a:t>
            </a:r>
          </a:p>
          <a:p>
            <a:r>
              <a:rPr lang="en-US" sz="2400" dirty="0" smtClean="0"/>
              <a:t>Six limit switches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0" r="9302"/>
          <a:stretch/>
        </p:blipFill>
        <p:spPr>
          <a:xfrm>
            <a:off x="4677645" y="3119718"/>
            <a:ext cx="3893299" cy="25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Positions of Limit </a:t>
            </a:r>
            <a:r>
              <a:rPr lang="en-US" dirty="0"/>
              <a:t>switches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002995"/>
            <a:ext cx="7368722" cy="469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Emergency stop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1192" y="2228003"/>
            <a:ext cx="5192079" cy="3630795"/>
          </a:xfrm>
        </p:spPr>
        <p:txBody>
          <a:bodyPr/>
          <a:lstStyle/>
          <a:p>
            <a:pPr algn="l" rtl="0"/>
            <a:r>
              <a:rPr lang="en-US" dirty="0" smtClean="0"/>
              <a:t>Normally closed switches</a:t>
            </a:r>
          </a:p>
          <a:p>
            <a:pPr algn="l" rtl="0"/>
            <a:r>
              <a:rPr lang="en-US" dirty="0" smtClean="0"/>
              <a:t>Series connection</a:t>
            </a:r>
          </a:p>
          <a:p>
            <a:pPr algn="l" rtl="0"/>
            <a:r>
              <a:rPr lang="en-US" dirty="0" smtClean="0"/>
              <a:t>Stops all machine’s activities</a:t>
            </a:r>
          </a:p>
          <a:p>
            <a:pPr algn="l" rtl="0"/>
            <a:r>
              <a:rPr lang="en-US" dirty="0" smtClean="0"/>
              <a:t>Send signal to alert the software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271" y="2228003"/>
            <a:ext cx="2797673" cy="397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Positions of Emergency Stop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32" y="1957646"/>
            <a:ext cx="6687671" cy="46941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192" y="5988423"/>
            <a:ext cx="5127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 should be reachable any where</a:t>
            </a:r>
          </a:p>
        </p:txBody>
      </p:sp>
    </p:spTree>
    <p:extLst>
      <p:ext uri="{BB962C8B-B14F-4D97-AF65-F5344CB8AC3E}">
        <p14:creationId xmlns:p14="http://schemas.microsoft.com/office/powerpoint/2010/main" val="12731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Electronics components protection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1192" y="4016188"/>
            <a:ext cx="7989752" cy="3630795"/>
          </a:xfrm>
        </p:spPr>
        <p:txBody>
          <a:bodyPr/>
          <a:lstStyle/>
          <a:p>
            <a:r>
              <a:rPr lang="en-US" dirty="0"/>
              <a:t>Circuit breaker to avoid short circuit effects</a:t>
            </a:r>
          </a:p>
          <a:p>
            <a:pPr algn="l" rtl="0"/>
            <a:r>
              <a:rPr lang="en-US" dirty="0" smtClean="0"/>
              <a:t>Fuses to limit current</a:t>
            </a:r>
          </a:p>
          <a:p>
            <a:pPr algn="l" rtl="0"/>
            <a:r>
              <a:rPr lang="en-US" dirty="0" smtClean="0"/>
              <a:t>Heat-</a:t>
            </a:r>
            <a:r>
              <a:rPr lang="en-US" dirty="0" err="1" smtClean="0"/>
              <a:t>sink,fan,thermostat</a:t>
            </a:r>
            <a:r>
              <a:rPr lang="en-US" dirty="0" smtClean="0"/>
              <a:t> to avoid heat effects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7" t="45033" r="34902" b="29869"/>
          <a:stretch/>
        </p:blipFill>
        <p:spPr>
          <a:xfrm>
            <a:off x="2427763" y="2228003"/>
            <a:ext cx="4296610" cy="178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8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Power supply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1750" y="3148370"/>
            <a:ext cx="7989752" cy="3630795"/>
          </a:xfrm>
        </p:spPr>
        <p:txBody>
          <a:bodyPr/>
          <a:lstStyle/>
          <a:p>
            <a:pPr algn="l" rtl="0"/>
            <a:r>
              <a:rPr lang="en-US" dirty="0" smtClean="0"/>
              <a:t>Two main power supply</a:t>
            </a:r>
          </a:p>
          <a:p>
            <a:pPr algn="l" rtl="0"/>
            <a:r>
              <a:rPr lang="en-US" dirty="0" smtClean="0"/>
              <a:t>24 VDC , 20A for drivers, limit switches, fan and contactor coil</a:t>
            </a:r>
          </a:p>
          <a:p>
            <a:pPr algn="l" rtl="0"/>
            <a:r>
              <a:rPr lang="en-US" dirty="0" smtClean="0"/>
              <a:t>12 VDC , 2A for breakout board</a:t>
            </a:r>
            <a:endParaRPr lang="ar-SA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1" t="6689" r="39804" b="60893"/>
          <a:stretch/>
        </p:blipFill>
        <p:spPr>
          <a:xfrm>
            <a:off x="3119718" y="1967028"/>
            <a:ext cx="2904564" cy="166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12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control circuit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41" y="1948576"/>
            <a:ext cx="6733058" cy="4730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74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 drawing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56286"/>
            <a:ext cx="7989752" cy="2361926"/>
          </a:xfrm>
        </p:spPr>
        <p:txBody>
          <a:bodyPr/>
          <a:lstStyle/>
          <a:p>
            <a:r>
              <a:rPr lang="en-US" dirty="0" smtClean="0"/>
              <a:t>Computer Aided Drawing</a:t>
            </a:r>
          </a:p>
          <a:p>
            <a:r>
              <a:rPr lang="en-US" dirty="0" smtClean="0"/>
              <a:t>It draws the part as a vector image</a:t>
            </a:r>
          </a:p>
          <a:p>
            <a:r>
              <a:rPr lang="en-US" dirty="0" smtClean="0"/>
              <a:t>Saved as DXF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CNC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1969477"/>
            <a:ext cx="7989752" cy="13196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C</a:t>
            </a:r>
            <a:r>
              <a:rPr lang="en-US" sz="2400" dirty="0" smtClean="0"/>
              <a:t>omputer </a:t>
            </a:r>
            <a:r>
              <a:rPr lang="en-US" sz="4000" dirty="0" smtClean="0"/>
              <a:t>N</a:t>
            </a:r>
            <a:r>
              <a:rPr lang="en-US" sz="2400" dirty="0" smtClean="0"/>
              <a:t>umerical </a:t>
            </a:r>
            <a:r>
              <a:rPr lang="en-US" sz="4000" dirty="0" smtClean="0"/>
              <a:t>C</a:t>
            </a:r>
            <a:r>
              <a:rPr lang="en-US" sz="2400" dirty="0" smtClean="0"/>
              <a:t>ontrol</a:t>
            </a:r>
          </a:p>
          <a:p>
            <a:pPr marL="0" indent="0" algn="ctr">
              <a:buNone/>
            </a:pPr>
            <a:r>
              <a:rPr lang="en-US" sz="2400" dirty="0" smtClean="0"/>
              <a:t>CAD Drawing                 Physical Part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094327" y="2739703"/>
            <a:ext cx="1049513" cy="298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14" y="3289110"/>
            <a:ext cx="8024884" cy="311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 drawing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56286"/>
            <a:ext cx="7989752" cy="23619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b="1" dirty="0"/>
              <a:t>Software Example</a:t>
            </a:r>
            <a:endParaRPr lang="en-US" dirty="0"/>
          </a:p>
          <a:p>
            <a:r>
              <a:rPr lang="en-US" dirty="0"/>
              <a:t>AutoCAD</a:t>
            </a:r>
          </a:p>
          <a:p>
            <a:r>
              <a:rPr lang="en-US" dirty="0" smtClean="0"/>
              <a:t>Corel Draw</a:t>
            </a:r>
            <a:endParaRPr lang="en-US" dirty="0"/>
          </a:p>
          <a:p>
            <a:r>
              <a:rPr lang="en-US" dirty="0" smtClean="0"/>
              <a:t>Adobe Illustrator</a:t>
            </a:r>
            <a:endParaRPr lang="en-US" dirty="0"/>
          </a:p>
        </p:txBody>
      </p:sp>
      <p:pic>
        <p:nvPicPr>
          <p:cNvPr id="4" name="Picture 2" descr="https://www.procad.pl/pf/upload/image/AC%20Mechanical/part%20publis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12" y="2978043"/>
            <a:ext cx="4622332" cy="2956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5924129" y="2551484"/>
            <a:ext cx="2646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AutoCAD software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193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Computer Aided Manufacturing</a:t>
            </a:r>
          </a:p>
          <a:p>
            <a:r>
              <a:rPr lang="en-US" dirty="0" smtClean="0"/>
              <a:t>It </a:t>
            </a:r>
            <a:r>
              <a:rPr lang="en-US" dirty="0"/>
              <a:t>converts the DXF to machine instruction language G-Code</a:t>
            </a:r>
          </a:p>
          <a:p>
            <a:r>
              <a:rPr lang="en-US" dirty="0"/>
              <a:t>Parameters needed to be optimized is</a:t>
            </a:r>
          </a:p>
          <a:p>
            <a:pPr lvl="1"/>
            <a:r>
              <a:rPr lang="en-US" dirty="0"/>
              <a:t>Offset</a:t>
            </a:r>
          </a:p>
          <a:p>
            <a:pPr lvl="1"/>
            <a:r>
              <a:rPr lang="en-US" dirty="0"/>
              <a:t>Speeds </a:t>
            </a:r>
          </a:p>
          <a:p>
            <a:pPr lvl="1"/>
            <a:r>
              <a:rPr lang="en-US" dirty="0"/>
              <a:t>Lead in</a:t>
            </a:r>
          </a:p>
        </p:txBody>
      </p:sp>
    </p:spTree>
    <p:extLst>
      <p:ext uri="{BB962C8B-B14F-4D97-AF65-F5344CB8AC3E}">
        <p14:creationId xmlns:p14="http://schemas.microsoft.com/office/powerpoint/2010/main" val="226196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18447"/>
            <a:ext cx="7989752" cy="1947869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Software Example</a:t>
            </a:r>
          </a:p>
          <a:p>
            <a:r>
              <a:rPr lang="en-US" dirty="0" err="1" smtClean="0"/>
              <a:t>SheetCAM</a:t>
            </a:r>
            <a:endParaRPr lang="en-US" dirty="0" smtClean="0"/>
          </a:p>
          <a:p>
            <a:r>
              <a:rPr lang="en-US" dirty="0" err="1" smtClean="0"/>
              <a:t>CamBam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511" y="2838594"/>
            <a:ext cx="5569433" cy="2968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4988" y="2456328"/>
            <a:ext cx="2725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SheetCAM</a:t>
            </a:r>
            <a:r>
              <a:rPr lang="en-US" dirty="0" smtClean="0"/>
              <a:t> Software</a:t>
            </a:r>
          </a:p>
        </p:txBody>
      </p:sp>
    </p:spTree>
    <p:extLst>
      <p:ext uri="{BB962C8B-B14F-4D97-AF65-F5344CB8AC3E}">
        <p14:creationId xmlns:p14="http://schemas.microsoft.com/office/powerpoint/2010/main" val="27252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converts the G-Code into Pulse signals through the parallel port</a:t>
            </a:r>
          </a:p>
        </p:txBody>
      </p:sp>
    </p:spTree>
    <p:extLst>
      <p:ext uri="{BB962C8B-B14F-4D97-AF65-F5344CB8AC3E}">
        <p14:creationId xmlns:p14="http://schemas.microsoft.com/office/powerpoint/2010/main" val="2674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MACH3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3626497"/>
            <a:ext cx="7989752" cy="3630795"/>
          </a:xfrm>
        </p:spPr>
        <p:txBody>
          <a:bodyPr/>
          <a:lstStyle/>
          <a:p>
            <a:r>
              <a:rPr lang="en-US" dirty="0" smtClean="0"/>
              <a:t>Flexible</a:t>
            </a:r>
          </a:p>
          <a:p>
            <a:r>
              <a:rPr lang="en-US" dirty="0" smtClean="0"/>
              <a:t>Customizable</a:t>
            </a:r>
          </a:p>
          <a:p>
            <a:r>
              <a:rPr lang="en-US" dirty="0"/>
              <a:t>Provides Adjustable Acceleration</a:t>
            </a:r>
          </a:p>
          <a:p>
            <a:r>
              <a:rPr lang="en-US" dirty="0"/>
              <a:t>Can handle with several inputs and feedback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615" y="2125997"/>
            <a:ext cx="5133329" cy="275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8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BOB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1192" y="1372573"/>
                <a:ext cx="7989752" cy="3630795"/>
              </a:xfrm>
            </p:spPr>
            <p:txBody>
              <a:bodyPr/>
              <a:lstStyle/>
              <a:p>
                <a:pPr lvl="1"/>
                <a:r>
                  <a:rPr lang="en-US" dirty="0"/>
                  <a:t>Communicate Via Parallel Port</a:t>
                </a:r>
              </a:p>
              <a:p>
                <a:pPr lvl="1"/>
                <a:r>
                  <a:rPr lang="en-US" dirty="0" smtClean="0"/>
                  <a:t>Provides </a:t>
                </a:r>
                <a:r>
                  <a:rPr lang="en-US" dirty="0" err="1" smtClean="0"/>
                  <a:t>Opto</a:t>
                </a:r>
                <a:r>
                  <a:rPr lang="en-US" dirty="0" smtClean="0"/>
                  <a:t>-isolation</a:t>
                </a:r>
              </a:p>
              <a:p>
                <a:pPr lvl="1"/>
                <a:r>
                  <a:rPr lang="en-US" dirty="0" smtClean="0"/>
                  <a:t>MACH3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Motors</a:t>
                </a:r>
                <a:endParaRPr lang="en-US" dirty="0"/>
              </a:p>
              <a:p>
                <a:pPr lvl="1"/>
                <a:r>
                  <a:rPr lang="en-US" dirty="0" smtClean="0"/>
                  <a:t>Inputs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MACH3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372573"/>
                <a:ext cx="7989752" cy="363079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8354" y="3315903"/>
            <a:ext cx="4212590" cy="279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50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Height control (THC)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865" y="1626586"/>
            <a:ext cx="8240079" cy="5231414"/>
          </a:xfrm>
        </p:spPr>
        <p:txBody>
          <a:bodyPr/>
          <a:lstStyle/>
          <a:p>
            <a:r>
              <a:rPr lang="en-US" sz="2800" dirty="0"/>
              <a:t>Torch-Plate Gap height must be consistent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If LOW torch head will be damaged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If HIGH Arc will not transfer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THC is used to maintain the gap height distance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24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THC Principle of </a:t>
            </a:r>
            <a:r>
              <a:rPr lang="en-US" dirty="0" smtClean="0"/>
              <a:t>work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 b="10123"/>
          <a:stretch/>
        </p:blipFill>
        <p:spPr bwMode="auto">
          <a:xfrm>
            <a:off x="581192" y="2108201"/>
            <a:ext cx="7886699" cy="4149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73507" y="3747247"/>
            <a:ext cx="693868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Arc voltage depends on the Gap distance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If HIGH &gt; higher voltage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If LOW &gt; lower voltage  </a:t>
            </a:r>
          </a:p>
          <a:p>
            <a:r>
              <a:rPr lang="en-US" sz="2000" dirty="0"/>
              <a:t>Voltage is the </a:t>
            </a:r>
            <a:r>
              <a:rPr lang="en-US" sz="2000" dirty="0" smtClean="0"/>
              <a:t>feedback</a:t>
            </a:r>
            <a:endParaRPr lang="en-US" sz="2000" dirty="0"/>
          </a:p>
          <a:p>
            <a:r>
              <a:rPr lang="en-US" sz="2000" dirty="0" smtClean="0"/>
              <a:t>Z-axis moves </a:t>
            </a:r>
            <a:r>
              <a:rPr lang="en-US" sz="2000" dirty="0"/>
              <a:t>until getting the required height.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90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9" y="629595"/>
            <a:ext cx="9497391" cy="573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7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/>
          <a:lstStyle/>
          <a:p>
            <a:r>
              <a:rPr lang="en-US" dirty="0" smtClean="0"/>
              <a:t>We get a CNC with cutting dimensions of 280x130</a:t>
            </a:r>
          </a:p>
          <a:p>
            <a:r>
              <a:rPr lang="en-US" dirty="0" smtClean="0"/>
              <a:t>Cut thicknesses up to 1 cm</a:t>
            </a:r>
          </a:p>
        </p:txBody>
      </p:sp>
    </p:spTree>
    <p:extLst>
      <p:ext uri="{BB962C8B-B14F-4D97-AF65-F5344CB8AC3E}">
        <p14:creationId xmlns:p14="http://schemas.microsoft.com/office/powerpoint/2010/main" val="4025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plasma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41342"/>
            <a:ext cx="7989752" cy="238401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state of the material</a:t>
            </a:r>
          </a:p>
          <a:p>
            <a:r>
              <a:rPr lang="en-US" sz="2400" dirty="0" smtClean="0"/>
              <a:t>Use the hot compressed air to cut metal</a:t>
            </a:r>
          </a:p>
          <a:p>
            <a:endParaRPr lang="en-US" sz="2400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373874" y="258435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700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0550" y="3257550"/>
            <a:ext cx="222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Vedio</a:t>
            </a:r>
            <a:r>
              <a:rPr lang="en-US" dirty="0" smtClean="0"/>
              <a:t> of cutting </a:t>
            </a:r>
            <a:r>
              <a:rPr lang="en-US" dirty="0" err="1" smtClean="0"/>
              <a:t>vedio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492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883" y="753035"/>
            <a:ext cx="6714868" cy="595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9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Make sure time is enough</a:t>
            </a:r>
          </a:p>
          <a:p>
            <a:pPr lvl="0"/>
            <a:r>
              <a:rPr lang="en-US" dirty="0"/>
              <a:t>Make sure you and your team have the skills required to achieve such a project.</a:t>
            </a:r>
          </a:p>
          <a:p>
            <a:pPr lvl="0"/>
            <a:r>
              <a:rPr lang="en-US" dirty="0"/>
              <a:t>Be organized and plan for every tiny detail. And do make documentations.</a:t>
            </a:r>
          </a:p>
          <a:p>
            <a:pPr lvl="0"/>
            <a:r>
              <a:rPr lang="en-US" dirty="0" smtClean="0"/>
              <a:t>The one should have the ability to work under </a:t>
            </a:r>
            <a:r>
              <a:rPr lang="en-US" dirty="0"/>
              <a:t>pressure. As well as to be </a:t>
            </a:r>
            <a:r>
              <a:rPr lang="en-US" dirty="0" smtClean="0"/>
              <a:t>responsible </a:t>
            </a:r>
            <a:r>
              <a:rPr lang="en-US" dirty="0"/>
              <a:t>of many decisions required to be done through the project.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255" y="3443771"/>
            <a:ext cx="4610125" cy="287222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Hypertherm Plasma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Hypertherm </a:t>
            </a:r>
            <a:r>
              <a:rPr lang="en-US" dirty="0" err="1" smtClean="0"/>
              <a:t>PowerMax</a:t>
            </a:r>
            <a:r>
              <a:rPr lang="en-US" dirty="0" smtClean="0"/>
              <a:t> 45</a:t>
            </a:r>
          </a:p>
          <a:p>
            <a:r>
              <a:rPr lang="en-US" dirty="0"/>
              <a:t>6 Bar Compressed </a:t>
            </a:r>
            <a:r>
              <a:rPr lang="en-US" dirty="0" smtClean="0"/>
              <a:t>Air</a:t>
            </a:r>
          </a:p>
          <a:p>
            <a:r>
              <a:rPr lang="en-US" dirty="0" smtClean="0"/>
              <a:t>Thicknesses up to 9mm</a:t>
            </a:r>
          </a:p>
        </p:txBody>
      </p:sp>
    </p:spTree>
    <p:extLst>
      <p:ext uri="{BB962C8B-B14F-4D97-AF65-F5344CB8AC3E}">
        <p14:creationId xmlns:p14="http://schemas.microsoft.com/office/powerpoint/2010/main" val="3500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1193" y="1330812"/>
            <a:ext cx="7989751" cy="1504844"/>
          </a:xfrm>
        </p:spPr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" y="2634738"/>
            <a:ext cx="9144000" cy="381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of rotating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9" r="16199"/>
          <a:stretch/>
        </p:blipFill>
        <p:spPr>
          <a:xfrm>
            <a:off x="4660597" y="2419643"/>
            <a:ext cx="3910348" cy="24618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51" y="2016989"/>
            <a:ext cx="4187756" cy="314081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4192172" y="4206240"/>
            <a:ext cx="1139483" cy="1702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893169" y="4572000"/>
            <a:ext cx="815926" cy="1336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86278" y="5908431"/>
            <a:ext cx="3011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woodworking Frame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28280" y="590843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extension</a:t>
            </a:r>
          </a:p>
        </p:txBody>
      </p:sp>
    </p:spTree>
    <p:extLst>
      <p:ext uri="{BB962C8B-B14F-4D97-AF65-F5344CB8AC3E}">
        <p14:creationId xmlns:p14="http://schemas.microsoft.com/office/powerpoint/2010/main" val="174621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CNC Axes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6597" y="1854813"/>
            <a:ext cx="6238549" cy="48479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66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14320</TotalTime>
  <Words>766</Words>
  <Application>Microsoft Office PowerPoint</Application>
  <PresentationFormat>On-screen Show (4:3)</PresentationFormat>
  <Paragraphs>186</Paragraphs>
  <Slides>43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 Math</vt:lpstr>
      <vt:lpstr>Courier New</vt:lpstr>
      <vt:lpstr>Gill Sans MT</vt:lpstr>
      <vt:lpstr>Majalla UI</vt:lpstr>
      <vt:lpstr>Wingdings</vt:lpstr>
      <vt:lpstr>Wingdings 2</vt:lpstr>
      <vt:lpstr>Dividend</vt:lpstr>
      <vt:lpstr>Industrial Plasma cutting CNC Machine</vt:lpstr>
      <vt:lpstr>Outlines </vt:lpstr>
      <vt:lpstr>What is CNC</vt:lpstr>
      <vt:lpstr>What is plasma</vt:lpstr>
      <vt:lpstr>Hypertherm Plasma Machine</vt:lpstr>
      <vt:lpstr>Mechanical Design</vt:lpstr>
      <vt:lpstr>General Overview</vt:lpstr>
      <vt:lpstr>Frame design</vt:lpstr>
      <vt:lpstr>CNC Axes</vt:lpstr>
      <vt:lpstr>X-axis</vt:lpstr>
      <vt:lpstr>Y-Axis</vt:lpstr>
      <vt:lpstr>Z-axis</vt:lpstr>
      <vt:lpstr>Rails</vt:lpstr>
      <vt:lpstr>Rails</vt:lpstr>
      <vt:lpstr>Transmission system</vt:lpstr>
      <vt:lpstr>X and Y Motors Tuning (R&amp;P)</vt:lpstr>
      <vt:lpstr>Z motor Tuning (Screw)</vt:lpstr>
      <vt:lpstr>Electrical Components</vt:lpstr>
      <vt:lpstr>Stepper motor</vt:lpstr>
      <vt:lpstr>Drivers</vt:lpstr>
      <vt:lpstr>Limit switches</vt:lpstr>
      <vt:lpstr>Positions of Limit switches</vt:lpstr>
      <vt:lpstr>Emergency stop </vt:lpstr>
      <vt:lpstr>Positions of Emergency Stop</vt:lpstr>
      <vt:lpstr>Electronics components protection</vt:lpstr>
      <vt:lpstr>Power supply </vt:lpstr>
      <vt:lpstr>Complete control circuit</vt:lpstr>
      <vt:lpstr>Control</vt:lpstr>
      <vt:lpstr>CAD drawing software</vt:lpstr>
      <vt:lpstr>CAD drawing software</vt:lpstr>
      <vt:lpstr>Cam Software</vt:lpstr>
      <vt:lpstr>CAM Software</vt:lpstr>
      <vt:lpstr>Control Software</vt:lpstr>
      <vt:lpstr>MACH3</vt:lpstr>
      <vt:lpstr>BOB</vt:lpstr>
      <vt:lpstr>Torch Height control (THC)</vt:lpstr>
      <vt:lpstr>THC Principle of work</vt:lpstr>
      <vt:lpstr>Results</vt:lpstr>
      <vt:lpstr>Results</vt:lpstr>
      <vt:lpstr>PowerPoint Presentation</vt:lpstr>
      <vt:lpstr>PowerPoint Presentation</vt:lpstr>
      <vt:lpstr>Recommendations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 Cutting CNC</dc:title>
  <dc:creator>Amer Hamayel</dc:creator>
  <cp:lastModifiedBy>Reema Abubaker</cp:lastModifiedBy>
  <cp:revision>133</cp:revision>
  <dcterms:created xsi:type="dcterms:W3CDTF">2014-05-01T16:29:04Z</dcterms:created>
  <dcterms:modified xsi:type="dcterms:W3CDTF">2015-03-05T19:49:55Z</dcterms:modified>
</cp:coreProperties>
</file>