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042" r:id="rId1"/>
  </p:sldMasterIdLst>
  <p:notesMasterIdLst>
    <p:notesMasterId r:id="rId45"/>
  </p:notesMasterIdLst>
  <p:handoutMasterIdLst>
    <p:handoutMasterId r:id="rId46"/>
  </p:handoutMasterIdLst>
  <p:sldIdLst>
    <p:sldId id="256" r:id="rId2"/>
    <p:sldId id="257" r:id="rId3"/>
    <p:sldId id="259" r:id="rId4"/>
    <p:sldId id="258" r:id="rId5"/>
    <p:sldId id="300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307" r:id="rId15"/>
    <p:sldId id="268" r:id="rId16"/>
    <p:sldId id="304" r:id="rId17"/>
    <p:sldId id="306" r:id="rId18"/>
    <p:sldId id="293" r:id="rId19"/>
    <p:sldId id="294" r:id="rId20"/>
    <p:sldId id="295" r:id="rId21"/>
    <p:sldId id="296" r:id="rId22"/>
    <p:sldId id="308" r:id="rId23"/>
    <p:sldId id="297" r:id="rId24"/>
    <p:sldId id="277" r:id="rId25"/>
    <p:sldId id="298" r:id="rId26"/>
    <p:sldId id="299" r:id="rId27"/>
    <p:sldId id="279" r:id="rId28"/>
    <p:sldId id="281" r:id="rId29"/>
    <p:sldId id="283" r:id="rId30"/>
    <p:sldId id="309" r:id="rId31"/>
    <p:sldId id="310" r:id="rId32"/>
    <p:sldId id="284" r:id="rId33"/>
    <p:sldId id="285" r:id="rId34"/>
    <p:sldId id="286" r:id="rId35"/>
    <p:sldId id="287" r:id="rId36"/>
    <p:sldId id="311" r:id="rId37"/>
    <p:sldId id="288" r:id="rId38"/>
    <p:sldId id="312" r:id="rId39"/>
    <p:sldId id="289" r:id="rId40"/>
    <p:sldId id="313" r:id="rId41"/>
    <p:sldId id="314" r:id="rId42"/>
    <p:sldId id="291" r:id="rId43"/>
    <p:sldId id="292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2" autoAdjust="0"/>
    <p:restoredTop sz="73250" autoAdjust="0"/>
  </p:normalViewPr>
  <p:slideViewPr>
    <p:cSldViewPr snapToGrid="0">
      <p:cViewPr varScale="1">
        <p:scale>
          <a:sx n="57" d="100"/>
          <a:sy n="57" d="100"/>
        </p:scale>
        <p:origin x="18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4C9318C-8DA1-4E65-9209-69C69E893D6C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</dgm:pt>
    <dgm:pt modelId="{20FE7C4F-C517-4828-AA95-3CC6B966E093}">
      <dgm:prSet phldrT="[Text]"/>
      <dgm:spPr/>
      <dgm:t>
        <a:bodyPr/>
        <a:lstStyle/>
        <a:p>
          <a:r>
            <a:rPr lang="en-US" dirty="0" smtClean="0"/>
            <a:t>Solid</a:t>
          </a:r>
          <a:endParaRPr lang="en-US" dirty="0"/>
        </a:p>
      </dgm:t>
    </dgm:pt>
    <dgm:pt modelId="{50C5B48F-0DF1-4300-A9F9-5C759B062823}" type="parTrans" cxnId="{1C00DADC-2387-4795-BBEE-26D23988A6D3}">
      <dgm:prSet/>
      <dgm:spPr/>
      <dgm:t>
        <a:bodyPr/>
        <a:lstStyle/>
        <a:p>
          <a:endParaRPr lang="en-US"/>
        </a:p>
      </dgm:t>
    </dgm:pt>
    <dgm:pt modelId="{A864582C-4714-4997-9707-285EE44A0D6F}" type="sibTrans" cxnId="{1C00DADC-2387-4795-BBEE-26D23988A6D3}">
      <dgm:prSet/>
      <dgm:spPr/>
      <dgm:t>
        <a:bodyPr/>
        <a:lstStyle/>
        <a:p>
          <a:endParaRPr lang="en-US"/>
        </a:p>
      </dgm:t>
    </dgm:pt>
    <dgm:pt modelId="{8262B9E5-BD06-4429-A03A-141F3963D01B}">
      <dgm:prSet phldrT="[Text]"/>
      <dgm:spPr/>
      <dgm:t>
        <a:bodyPr/>
        <a:lstStyle/>
        <a:p>
          <a:r>
            <a:rPr lang="en-US" dirty="0" smtClean="0"/>
            <a:t>Liquid</a:t>
          </a:r>
          <a:endParaRPr lang="en-US" dirty="0"/>
        </a:p>
      </dgm:t>
    </dgm:pt>
    <dgm:pt modelId="{6120E198-7D5A-4198-A11D-0A525D946DE0}" type="parTrans" cxnId="{62A48C13-7018-4F03-93E9-C1C5FB776D6C}">
      <dgm:prSet/>
      <dgm:spPr/>
      <dgm:t>
        <a:bodyPr/>
        <a:lstStyle/>
        <a:p>
          <a:endParaRPr lang="en-US"/>
        </a:p>
      </dgm:t>
    </dgm:pt>
    <dgm:pt modelId="{172CD790-AE51-4EDB-916E-AFEA566DC78E}" type="sibTrans" cxnId="{62A48C13-7018-4F03-93E9-C1C5FB776D6C}">
      <dgm:prSet/>
      <dgm:spPr/>
      <dgm:t>
        <a:bodyPr/>
        <a:lstStyle/>
        <a:p>
          <a:endParaRPr lang="en-US"/>
        </a:p>
      </dgm:t>
    </dgm:pt>
    <dgm:pt modelId="{2869A2F3-A246-44BA-B368-07E5976190B6}">
      <dgm:prSet phldrT="[Text]"/>
      <dgm:spPr/>
      <dgm:t>
        <a:bodyPr/>
        <a:lstStyle/>
        <a:p>
          <a:r>
            <a:rPr lang="en-US" dirty="0" smtClean="0"/>
            <a:t>Gas</a:t>
          </a:r>
          <a:endParaRPr lang="en-US" dirty="0"/>
        </a:p>
      </dgm:t>
    </dgm:pt>
    <dgm:pt modelId="{6CD9A41F-0091-4E7B-8958-86F82D3652CC}" type="parTrans" cxnId="{C3A93FFE-EA10-49FA-B8D8-79A6C8484C84}">
      <dgm:prSet/>
      <dgm:spPr/>
      <dgm:t>
        <a:bodyPr/>
        <a:lstStyle/>
        <a:p>
          <a:endParaRPr lang="en-US"/>
        </a:p>
      </dgm:t>
    </dgm:pt>
    <dgm:pt modelId="{2FDD1860-796D-469F-A87D-982295C6B048}" type="sibTrans" cxnId="{C3A93FFE-EA10-49FA-B8D8-79A6C8484C84}">
      <dgm:prSet/>
      <dgm:spPr/>
      <dgm:t>
        <a:bodyPr/>
        <a:lstStyle/>
        <a:p>
          <a:endParaRPr lang="en-US"/>
        </a:p>
      </dgm:t>
    </dgm:pt>
    <dgm:pt modelId="{2A733641-CA58-4A56-9C56-E423856969B6}">
      <dgm:prSet phldrT="[Text]"/>
      <dgm:spPr/>
      <dgm:t>
        <a:bodyPr/>
        <a:lstStyle/>
        <a:p>
          <a:r>
            <a:rPr lang="en-US" dirty="0" smtClean="0"/>
            <a:t>Plasma</a:t>
          </a:r>
          <a:endParaRPr lang="en-US" dirty="0"/>
        </a:p>
      </dgm:t>
    </dgm:pt>
    <dgm:pt modelId="{391D45A7-1CFF-4A42-8919-FD26B5D9D10A}" type="parTrans" cxnId="{29E49155-4828-4CE7-85B7-F0E5C985B68B}">
      <dgm:prSet/>
      <dgm:spPr/>
      <dgm:t>
        <a:bodyPr/>
        <a:lstStyle/>
        <a:p>
          <a:endParaRPr lang="en-US"/>
        </a:p>
      </dgm:t>
    </dgm:pt>
    <dgm:pt modelId="{B7F14980-5442-4BA5-BF0A-86BFB12356E1}" type="sibTrans" cxnId="{29E49155-4828-4CE7-85B7-F0E5C985B68B}">
      <dgm:prSet/>
      <dgm:spPr/>
      <dgm:t>
        <a:bodyPr/>
        <a:lstStyle/>
        <a:p>
          <a:endParaRPr lang="en-US"/>
        </a:p>
      </dgm:t>
    </dgm:pt>
    <dgm:pt modelId="{E8D45390-7B8C-491B-9FE8-55E33A50C477}" type="pres">
      <dgm:prSet presAssocID="{34C9318C-8DA1-4E65-9209-69C69E893D6C}" presName="arrowDiagram" presStyleCnt="0">
        <dgm:presLayoutVars>
          <dgm:chMax val="5"/>
          <dgm:dir/>
          <dgm:resizeHandles val="exact"/>
        </dgm:presLayoutVars>
      </dgm:prSet>
      <dgm:spPr/>
    </dgm:pt>
    <dgm:pt modelId="{1B37CE37-CC91-4870-AC9A-B6F60D58C2E9}" type="pres">
      <dgm:prSet presAssocID="{34C9318C-8DA1-4E65-9209-69C69E893D6C}" presName="arrow" presStyleLbl="bgShp" presStyleIdx="0" presStyleCnt="1"/>
      <dgm:spPr/>
    </dgm:pt>
    <dgm:pt modelId="{8FC1CC69-0E21-4893-8CFF-1D46E6EA26CE}" type="pres">
      <dgm:prSet presAssocID="{34C9318C-8DA1-4E65-9209-69C69E893D6C}" presName="arrowDiagram4" presStyleCnt="0"/>
      <dgm:spPr/>
    </dgm:pt>
    <dgm:pt modelId="{33366144-E4C7-40CD-B3BB-606D5E2FB0D7}" type="pres">
      <dgm:prSet presAssocID="{20FE7C4F-C517-4828-AA95-3CC6B966E093}" presName="bullet4a" presStyleLbl="node1" presStyleIdx="0" presStyleCnt="4"/>
      <dgm:spPr/>
    </dgm:pt>
    <dgm:pt modelId="{D3E32327-3E90-4FB3-9B38-40DB782C100C}" type="pres">
      <dgm:prSet presAssocID="{20FE7C4F-C517-4828-AA95-3CC6B966E093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B05521-634E-4D89-89BD-0176AF54B20F}" type="pres">
      <dgm:prSet presAssocID="{8262B9E5-BD06-4429-A03A-141F3963D01B}" presName="bullet4b" presStyleLbl="node1" presStyleIdx="1" presStyleCnt="4"/>
      <dgm:spPr/>
    </dgm:pt>
    <dgm:pt modelId="{22FF22D4-F5A3-448B-96B6-14716278BBDD}" type="pres">
      <dgm:prSet presAssocID="{8262B9E5-BD06-4429-A03A-141F3963D01B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3AF080-9E2E-4184-BAE0-FF2711801CF5}" type="pres">
      <dgm:prSet presAssocID="{2869A2F3-A246-44BA-B368-07E5976190B6}" presName="bullet4c" presStyleLbl="node1" presStyleIdx="2" presStyleCnt="4"/>
      <dgm:spPr/>
    </dgm:pt>
    <dgm:pt modelId="{152BFF98-6967-486C-A8C0-92541CFE13AC}" type="pres">
      <dgm:prSet presAssocID="{2869A2F3-A246-44BA-B368-07E5976190B6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3228DE1-BAC0-49A9-A2CD-36689E777F19}" type="pres">
      <dgm:prSet presAssocID="{2A733641-CA58-4A56-9C56-E423856969B6}" presName="bullet4d" presStyleLbl="node1" presStyleIdx="3" presStyleCnt="4"/>
      <dgm:spPr/>
    </dgm:pt>
    <dgm:pt modelId="{43DD0BC1-5454-4518-A9C7-215683759B49}" type="pres">
      <dgm:prSet presAssocID="{2A733641-CA58-4A56-9C56-E423856969B6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93E3A4C-0CBB-4A27-A697-A2658810FD70}" type="presOf" srcId="{20FE7C4F-C517-4828-AA95-3CC6B966E093}" destId="{D3E32327-3E90-4FB3-9B38-40DB782C100C}" srcOrd="0" destOrd="0" presId="urn:microsoft.com/office/officeart/2005/8/layout/arrow2"/>
    <dgm:cxn modelId="{774B6F9D-6BD5-4FFE-B909-3F79591F9448}" type="presOf" srcId="{34C9318C-8DA1-4E65-9209-69C69E893D6C}" destId="{E8D45390-7B8C-491B-9FE8-55E33A50C477}" srcOrd="0" destOrd="0" presId="urn:microsoft.com/office/officeart/2005/8/layout/arrow2"/>
    <dgm:cxn modelId="{C3A93FFE-EA10-49FA-B8D8-79A6C8484C84}" srcId="{34C9318C-8DA1-4E65-9209-69C69E893D6C}" destId="{2869A2F3-A246-44BA-B368-07E5976190B6}" srcOrd="2" destOrd="0" parTransId="{6CD9A41F-0091-4E7B-8958-86F82D3652CC}" sibTransId="{2FDD1860-796D-469F-A87D-982295C6B048}"/>
    <dgm:cxn modelId="{3E94D533-C5C5-4819-9967-924B807AC620}" type="presOf" srcId="{2A733641-CA58-4A56-9C56-E423856969B6}" destId="{43DD0BC1-5454-4518-A9C7-215683759B49}" srcOrd="0" destOrd="0" presId="urn:microsoft.com/office/officeart/2005/8/layout/arrow2"/>
    <dgm:cxn modelId="{0FD07A73-3A07-4019-B541-BBBD4222CD4A}" type="presOf" srcId="{8262B9E5-BD06-4429-A03A-141F3963D01B}" destId="{22FF22D4-F5A3-448B-96B6-14716278BBDD}" srcOrd="0" destOrd="0" presId="urn:microsoft.com/office/officeart/2005/8/layout/arrow2"/>
    <dgm:cxn modelId="{D7F40B67-1046-471F-9C59-7CECE13D09A2}" type="presOf" srcId="{2869A2F3-A246-44BA-B368-07E5976190B6}" destId="{152BFF98-6967-486C-A8C0-92541CFE13AC}" srcOrd="0" destOrd="0" presId="urn:microsoft.com/office/officeart/2005/8/layout/arrow2"/>
    <dgm:cxn modelId="{1C00DADC-2387-4795-BBEE-26D23988A6D3}" srcId="{34C9318C-8DA1-4E65-9209-69C69E893D6C}" destId="{20FE7C4F-C517-4828-AA95-3CC6B966E093}" srcOrd="0" destOrd="0" parTransId="{50C5B48F-0DF1-4300-A9F9-5C759B062823}" sibTransId="{A864582C-4714-4997-9707-285EE44A0D6F}"/>
    <dgm:cxn modelId="{29E49155-4828-4CE7-85B7-F0E5C985B68B}" srcId="{34C9318C-8DA1-4E65-9209-69C69E893D6C}" destId="{2A733641-CA58-4A56-9C56-E423856969B6}" srcOrd="3" destOrd="0" parTransId="{391D45A7-1CFF-4A42-8919-FD26B5D9D10A}" sibTransId="{B7F14980-5442-4BA5-BF0A-86BFB12356E1}"/>
    <dgm:cxn modelId="{62A48C13-7018-4F03-93E9-C1C5FB776D6C}" srcId="{34C9318C-8DA1-4E65-9209-69C69E893D6C}" destId="{8262B9E5-BD06-4429-A03A-141F3963D01B}" srcOrd="1" destOrd="0" parTransId="{6120E198-7D5A-4198-A11D-0A525D946DE0}" sibTransId="{172CD790-AE51-4EDB-916E-AFEA566DC78E}"/>
    <dgm:cxn modelId="{D189762C-3315-4D85-AA74-050287133AA4}" type="presParOf" srcId="{E8D45390-7B8C-491B-9FE8-55E33A50C477}" destId="{1B37CE37-CC91-4870-AC9A-B6F60D58C2E9}" srcOrd="0" destOrd="0" presId="urn:microsoft.com/office/officeart/2005/8/layout/arrow2"/>
    <dgm:cxn modelId="{C27E55CC-B111-49E7-A493-1A71D4A3ED48}" type="presParOf" srcId="{E8D45390-7B8C-491B-9FE8-55E33A50C477}" destId="{8FC1CC69-0E21-4893-8CFF-1D46E6EA26CE}" srcOrd="1" destOrd="0" presId="urn:microsoft.com/office/officeart/2005/8/layout/arrow2"/>
    <dgm:cxn modelId="{C7EEA98A-3F3C-4A33-BE34-90080B54980C}" type="presParOf" srcId="{8FC1CC69-0E21-4893-8CFF-1D46E6EA26CE}" destId="{33366144-E4C7-40CD-B3BB-606D5E2FB0D7}" srcOrd="0" destOrd="0" presId="urn:microsoft.com/office/officeart/2005/8/layout/arrow2"/>
    <dgm:cxn modelId="{76772D7A-01A5-4150-A554-7436D5941034}" type="presParOf" srcId="{8FC1CC69-0E21-4893-8CFF-1D46E6EA26CE}" destId="{D3E32327-3E90-4FB3-9B38-40DB782C100C}" srcOrd="1" destOrd="0" presId="urn:microsoft.com/office/officeart/2005/8/layout/arrow2"/>
    <dgm:cxn modelId="{1741B6D7-8831-4B2D-89F4-7B142BEDE5FE}" type="presParOf" srcId="{8FC1CC69-0E21-4893-8CFF-1D46E6EA26CE}" destId="{42B05521-634E-4D89-89BD-0176AF54B20F}" srcOrd="2" destOrd="0" presId="urn:microsoft.com/office/officeart/2005/8/layout/arrow2"/>
    <dgm:cxn modelId="{8F821C98-161F-4492-A97A-E9B622387887}" type="presParOf" srcId="{8FC1CC69-0E21-4893-8CFF-1D46E6EA26CE}" destId="{22FF22D4-F5A3-448B-96B6-14716278BBDD}" srcOrd="3" destOrd="0" presId="urn:microsoft.com/office/officeart/2005/8/layout/arrow2"/>
    <dgm:cxn modelId="{1B8F9C1B-F2D2-41FF-94F7-E179CC101F72}" type="presParOf" srcId="{8FC1CC69-0E21-4893-8CFF-1D46E6EA26CE}" destId="{7A3AF080-9E2E-4184-BAE0-FF2711801CF5}" srcOrd="4" destOrd="0" presId="urn:microsoft.com/office/officeart/2005/8/layout/arrow2"/>
    <dgm:cxn modelId="{A3A2C1BD-0F9E-41CA-BAC0-266D5A22E21C}" type="presParOf" srcId="{8FC1CC69-0E21-4893-8CFF-1D46E6EA26CE}" destId="{152BFF98-6967-486C-A8C0-92541CFE13AC}" srcOrd="5" destOrd="0" presId="urn:microsoft.com/office/officeart/2005/8/layout/arrow2"/>
    <dgm:cxn modelId="{E07FC96A-A385-4286-BF69-52783D8CE4E9}" type="presParOf" srcId="{8FC1CC69-0E21-4893-8CFF-1D46E6EA26CE}" destId="{73228DE1-BAC0-49A9-A2CD-36689E777F19}" srcOrd="6" destOrd="0" presId="urn:microsoft.com/office/officeart/2005/8/layout/arrow2"/>
    <dgm:cxn modelId="{05DF48D7-46FD-4E96-A546-7810650B6005}" type="presParOf" srcId="{8FC1CC69-0E21-4893-8CFF-1D46E6EA26CE}" destId="{43DD0BC1-5454-4518-A9C7-215683759B49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fsf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3C6C-5A23-4712-A21D-ECE5C57933E8}" type="datetimeFigureOut">
              <a:rPr lang="en-US" smtClean="0"/>
              <a:t>3/5/2015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599F4-5F7D-479B-89F2-2FDE1AE3ED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163404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smtClean="0"/>
              <a:t>fsf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C583E-AFE5-42EC-BDB3-30205A9678E4}" type="datetimeFigureOut">
              <a:rPr lang="en-US" smtClean="0"/>
              <a:t>3/5/2015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3CF841-A0D3-4A8D-AEFB-C5B5710346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22039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It/s</a:t>
            </a:r>
            <a:r>
              <a:rPr lang="en-US" baseline="0" dirty="0" smtClean="0"/>
              <a:t> an computer numerical control that </a:t>
            </a:r>
            <a:r>
              <a:rPr lang="en-US" baseline="0" dirty="0" err="1" smtClean="0"/>
              <a:t>reciver</a:t>
            </a:r>
            <a:endParaRPr lang="en-US" dirty="0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fsf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6067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Profile</a:t>
            </a:r>
            <a:r>
              <a:rPr lang="en-US" baseline="0" dirty="0" smtClean="0"/>
              <a:t> rails were used in this project due to …..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This kind of rails were used in all 3 axis...</a:t>
            </a:r>
          </a:p>
          <a:p>
            <a:endParaRPr lang="en-US" baseline="0" dirty="0" smtClean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fsf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587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This</a:t>
            </a:r>
            <a:r>
              <a:rPr lang="en-US" baseline="0" dirty="0" smtClean="0"/>
              <a:t> table shows the specifications of these rails </a:t>
            </a:r>
          </a:p>
          <a:p>
            <a:r>
              <a:rPr lang="en-US" baseline="0" dirty="0" smtClean="0"/>
              <a:t>We can see that the X axis has rail width of 35 which is higher than Y and Z, this is because of the high load exerted on it</a:t>
            </a:r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fsf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922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convert rotational motion into rectilinear motion.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en-US" dirty="0" smtClean="0"/>
              <a:t>Rack &amp; Pinion</a:t>
            </a:r>
          </a:p>
          <a:p>
            <a:r>
              <a:rPr lang="en-US" dirty="0" smtClean="0"/>
              <a:t>most popular for longer distances</a:t>
            </a:r>
            <a:r>
              <a:rPr lang="ar-JO" dirty="0" smtClean="0"/>
              <a:t>.</a:t>
            </a:r>
            <a:endParaRPr lang="en-US" dirty="0" smtClean="0"/>
          </a:p>
          <a:p>
            <a:r>
              <a:rPr lang="en-US" dirty="0" smtClean="0"/>
              <a:t>Were used for x &amp;</a:t>
            </a:r>
            <a:r>
              <a:rPr lang="en-US" baseline="0" dirty="0" smtClean="0"/>
              <a:t> y axes.</a:t>
            </a:r>
          </a:p>
          <a:p>
            <a:r>
              <a:rPr lang="en-US" dirty="0" smtClean="0"/>
              <a:t>Lower cost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Used when Accurate Motion is required</a:t>
            </a:r>
          </a:p>
          <a:p>
            <a:r>
              <a:rPr lang="en-US" dirty="0" smtClean="0"/>
              <a:t>Short Distances </a:t>
            </a:r>
            <a:r>
              <a:rPr lang="ar-JO" dirty="0" smtClean="0"/>
              <a:t>→ </a:t>
            </a:r>
            <a:r>
              <a:rPr lang="en-US" dirty="0" smtClean="0"/>
              <a:t>was used for z axis. (250 mm)</a:t>
            </a:r>
          </a:p>
          <a:p>
            <a:r>
              <a:rPr lang="en-US" dirty="0" smtClean="0"/>
              <a:t>Higher Cost</a:t>
            </a:r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fsf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008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Motor tuning is the process of telling the CNC software how much pulses it needs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 travel 1 millimeter in a given </a:t>
            </a:r>
            <a:r>
              <a:rPr 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axis.the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pinion has a 12 teeth.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 the motors datasheet; they have 500 step per revolution. So we get: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40 mm in x-axis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40*5.3476 = 214 steps.</a:t>
            </a:r>
          </a:p>
          <a:p>
            <a:r>
              <a:rPr lang="ar-JO" dirty="0" smtClean="0"/>
              <a:t>ــــــــــــــــــــــــــــــــــــــــــــــــــــــــــــــــــــــــــــ</a:t>
            </a:r>
            <a:endParaRPr lang="en-US" dirty="0" smtClean="0"/>
          </a:p>
          <a:p>
            <a:r>
              <a:rPr lang="en-US" dirty="0" smtClean="0"/>
              <a:t>It’s worth</a:t>
            </a:r>
            <a:r>
              <a:rPr lang="en-US" baseline="0" dirty="0" smtClean="0"/>
              <a:t> mentioning to say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that the error is not accumulated and it will be compensated in the next movement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command.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DE333-2A79-4CEE-AC50-4EE85179F1B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338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Form the motor datasheet; it h as 400 step per revolution. So … etc.</a:t>
            </a:r>
          </a:p>
          <a:p>
            <a:endParaRPr lang="en-U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Also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the error here is not accumulated and it will be compensated in the next movement</a:t>
            </a:r>
          </a:p>
          <a:p>
            <a:r>
              <a:rPr 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command.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2DE333-2A79-4CEE-AC50-4EE85179F1B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32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smtClean="0"/>
              <a:t>fsf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883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8091" y="3085765"/>
            <a:ext cx="8240108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2" y="990600"/>
            <a:ext cx="7989752" cy="1504844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2" y="2495444"/>
            <a:ext cx="7989752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D6FA001-6574-42B0-BF07-E8CE507D49A5}" type="datetime1">
              <a:rPr lang="en-US" smtClean="0"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7949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1F15AE-C86A-4EB7-AAAD-013FDD0DC06A}" type="datetime1">
              <a:rPr lang="en-US" smtClean="0"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7958142" y="177140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Slide </a:t>
            </a:r>
            <a:fld id="{AFA905D7-7ED3-41DC-82A6-695D8242BF71}" type="slidenum">
              <a:rPr lang="en-US" sz="1400" smtClean="0"/>
              <a:pPr algn="r"/>
              <a:t>‹#›</a:t>
            </a:fld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254741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6629400" y="599725"/>
            <a:ext cx="2057399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75725"/>
            <a:ext cx="1503123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1192" y="675725"/>
            <a:ext cx="5922209" cy="518307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45255" y="5956136"/>
            <a:ext cx="947672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29CF4E74-89D0-46BE-A991-7F4ECB3F963D}" type="datetime1">
              <a:rPr lang="en-US" smtClean="0"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0"/>
            <a:ext cx="592220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7958142" y="177140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Slide </a:t>
            </a:r>
            <a:fld id="{AFA905D7-7ED3-41DC-82A6-695D8242BF71}" type="slidenum">
              <a:rPr lang="en-US" sz="1400" smtClean="0"/>
              <a:pPr algn="r"/>
              <a:t>‹#›</a:t>
            </a:fld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4329784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228003"/>
            <a:ext cx="7989752" cy="3630795"/>
          </a:xfrm>
        </p:spPr>
        <p:txBody>
          <a:bodyPr>
            <a:normAutofit/>
          </a:bodyPr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BCA360-EE6E-4075-86EA-796B731B0CAF}" type="datetime1">
              <a:rPr lang="en-US" smtClean="0"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7958142" y="177140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Slide </a:t>
            </a:r>
            <a:fld id="{AFA905D7-7ED3-41DC-82A6-695D8242BF71}" type="slidenum">
              <a:rPr lang="en-US" sz="1400" smtClean="0"/>
              <a:pPr algn="r"/>
              <a:t>‹#›</a:t>
            </a:fld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339220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52646" y="5141973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36573"/>
            <a:ext cx="7989751" cy="1504844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3" y="4541417"/>
            <a:ext cx="7989751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380E2AA-D444-4E2F-B515-34689B86A5E0}" type="datetime1">
              <a:rPr lang="en-US" smtClean="0"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7958142" y="177140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Slide </a:t>
            </a:r>
            <a:fld id="{AFA905D7-7ED3-41DC-82A6-695D8242BF71}" type="slidenum">
              <a:rPr lang="en-US" sz="1400" smtClean="0"/>
              <a:pPr algn="r"/>
              <a:t>‹#›</a:t>
            </a:fld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0140057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2" y="2228002"/>
            <a:ext cx="3899527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2" y="2228003"/>
            <a:ext cx="390766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447E6E-FDBF-4BB6-AEED-E98919A712C1}" type="datetime1">
              <a:rPr lang="en-US" smtClean="0"/>
              <a:t>3/5/2015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7958142" y="177140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Slide </a:t>
            </a:r>
            <a:fld id="{AFA905D7-7ED3-41DC-82A6-695D8242BF71}" type="slidenum">
              <a:rPr lang="en-US" sz="1400" smtClean="0"/>
              <a:pPr algn="r"/>
              <a:t>‹#›</a:t>
            </a:fld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768239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28003"/>
            <a:ext cx="3593500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2" y="2926051"/>
            <a:ext cx="3899527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69308" y="2228003"/>
            <a:ext cx="3601635" cy="576262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2" y="2926051"/>
            <a:ext cx="3907662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B38626-8F8F-4212-900A-B905752F7A6A}" type="datetime1">
              <a:rPr lang="en-US" smtClean="0"/>
              <a:t>3/5/2015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7958142" y="177140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Slide </a:t>
            </a:r>
            <a:fld id="{AFA905D7-7ED3-41DC-82A6-695D8242BF71}" type="slidenum">
              <a:rPr lang="en-US" sz="1400" smtClean="0"/>
              <a:pPr algn="r"/>
              <a:t>‹#›</a:t>
            </a:fld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575090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spect="1"/>
          </p:cNvSpPr>
          <p:nvPr/>
        </p:nvSpPr>
        <p:spPr>
          <a:xfrm>
            <a:off x="448092" y="599725"/>
            <a:ext cx="8238707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4C0B-8D59-4CD0-97B4-8BCF837633B4}" type="datetime1">
              <a:rPr lang="en-US" smtClean="0"/>
              <a:t>3/5/2015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7958142" y="177140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Slide </a:t>
            </a:r>
            <a:fld id="{AFA905D7-7ED3-41DC-82A6-695D8242BF71}" type="slidenum">
              <a:rPr lang="en-US" sz="1400" smtClean="0"/>
              <a:pPr algn="r"/>
              <a:t>‹#›</a:t>
            </a:fld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40720476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D534-3D6E-45E7-94EA-F1247A0B355F}" type="datetime1">
              <a:rPr lang="en-US" smtClean="0"/>
              <a:t>3/5/2015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extBox 4"/>
          <p:cNvSpPr txBox="1"/>
          <p:nvPr userDrawn="1"/>
        </p:nvSpPr>
        <p:spPr>
          <a:xfrm>
            <a:off x="7958142" y="177140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Slide </a:t>
            </a:r>
            <a:fld id="{AFA905D7-7ED3-41DC-82A6-695D8242BF71}" type="slidenum">
              <a:rPr lang="en-US" sz="1400" smtClean="0"/>
              <a:pPr algn="r"/>
              <a:t>‹#›</a:t>
            </a:fld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34368845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52646" y="5141973"/>
            <a:ext cx="8238707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352" y="5262296"/>
            <a:ext cx="353662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399" y="601200"/>
            <a:ext cx="824040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05617" y="5262295"/>
            <a:ext cx="426532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E4536E5-E01C-4BFB-956C-0F24AA17642D}" type="datetime1">
              <a:rPr lang="en-US" smtClean="0"/>
              <a:t>3/5/2015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7958142" y="177140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Slide </a:t>
            </a:r>
            <a:fld id="{AFA905D7-7ED3-41DC-82A6-695D8242BF71}" type="slidenum">
              <a:rPr lang="en-US" sz="1400" smtClean="0"/>
              <a:pPr algn="r"/>
              <a:t>‹#›</a:t>
            </a:fld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2558013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4693389"/>
            <a:ext cx="7989752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8093" y="599725"/>
            <a:ext cx="8238706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6"/>
            <a:ext cx="7989752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ABAC87-258B-40D8-9385-C7E99DB9DCF6}" type="datetime1">
              <a:rPr lang="en-US" smtClean="0"/>
              <a:t>3/5/2015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7958142" y="177140"/>
            <a:ext cx="7906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400" dirty="0" smtClean="0">
                <a:solidFill>
                  <a:schemeClr val="bg1">
                    <a:lumMod val="65000"/>
                  </a:schemeClr>
                </a:solidFill>
              </a:rPr>
              <a:t>Slide </a:t>
            </a:r>
            <a:fld id="{AFA905D7-7ED3-41DC-82A6-695D8242BF71}" type="slidenum">
              <a:rPr lang="en-US" sz="1400" smtClean="0"/>
              <a:pPr algn="r"/>
              <a:t>‹#›</a:t>
            </a:fld>
            <a:endParaRPr lang="en-US" sz="1400" dirty="0" smtClean="0"/>
          </a:p>
        </p:txBody>
      </p:sp>
    </p:spTree>
    <p:extLst>
      <p:ext uri="{BB962C8B-B14F-4D97-AF65-F5344CB8AC3E}">
        <p14:creationId xmlns:p14="http://schemas.microsoft.com/office/powerpoint/2010/main" val="1163941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687474"/>
            <a:ext cx="7989752" cy="108332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228003"/>
            <a:ext cx="7989752" cy="3630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59327" y="595613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28AC558C-F66A-4CB8-BB3D-9904955D9819}" type="datetime1">
              <a:rPr lang="en-US" smtClean="0"/>
              <a:t>3/5/2015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0"/>
            <a:ext cx="487058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00476" y="5956136"/>
            <a:ext cx="77046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38E559AE-C5FB-42E8-BF1C-AA44B0482509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48091" y="441325"/>
            <a:ext cx="2719909" cy="10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5976001" y="441325"/>
            <a:ext cx="2710800" cy="10800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3216601" y="441325"/>
            <a:ext cx="2710800" cy="10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4700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043" r:id="rId1"/>
    <p:sldLayoutId id="2147485044" r:id="rId2"/>
    <p:sldLayoutId id="2147485045" r:id="rId3"/>
    <p:sldLayoutId id="2147485046" r:id="rId4"/>
    <p:sldLayoutId id="2147485047" r:id="rId5"/>
    <p:sldLayoutId id="2147485048" r:id="rId6"/>
    <p:sldLayoutId id="2147485049" r:id="rId7"/>
    <p:sldLayoutId id="2147485050" r:id="rId8"/>
    <p:sldLayoutId id="2147485051" r:id="rId9"/>
    <p:sldLayoutId id="2147485052" r:id="rId10"/>
    <p:sldLayoutId id="2147485053" r:id="rId11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1154113" y="990600"/>
            <a:ext cx="7989887" cy="1504950"/>
          </a:xfrm>
        </p:spPr>
        <p:txBody>
          <a:bodyPr>
            <a:normAutofit/>
          </a:bodyPr>
          <a:lstStyle/>
          <a:p>
            <a:r>
              <a:rPr lang="en-US" dirty="0" smtClean="0"/>
              <a:t>Industrial Plasma cutting CNC Machine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" y="4762"/>
            <a:ext cx="9144000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062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X-axis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9628" y="1952774"/>
            <a:ext cx="3407674" cy="4351338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07302" y="2658793"/>
            <a:ext cx="3194807" cy="3060171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 flipV="1">
            <a:off x="4375052" y="4851569"/>
            <a:ext cx="506438" cy="12960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47848" y="6119446"/>
            <a:ext cx="1807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Rack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7102109" y="4502519"/>
            <a:ext cx="703384" cy="351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676886" y="4851569"/>
            <a:ext cx="524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Rail</a:t>
            </a:r>
          </a:p>
        </p:txBody>
      </p:sp>
    </p:spTree>
    <p:extLst>
      <p:ext uri="{BB962C8B-B14F-4D97-AF65-F5344CB8AC3E}">
        <p14:creationId xmlns:p14="http://schemas.microsoft.com/office/powerpoint/2010/main" val="372995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Y-Axis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6252" y="2090953"/>
            <a:ext cx="2265449" cy="4104074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375" y="3179409"/>
            <a:ext cx="3003371" cy="192716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39" r="40461"/>
          <a:stretch/>
        </p:blipFill>
        <p:spPr>
          <a:xfrm>
            <a:off x="581192" y="1988556"/>
            <a:ext cx="1838451" cy="4308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19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Z-axis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3173" y="2037482"/>
            <a:ext cx="4937771" cy="435133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-375509" y="2961534"/>
            <a:ext cx="4416637" cy="2503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90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Rails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446" y="2065898"/>
            <a:ext cx="6457244" cy="3632200"/>
          </a:xfrm>
        </p:spPr>
      </p:pic>
      <p:cxnSp>
        <p:nvCxnSpPr>
          <p:cNvPr id="7" name="Straight Arrow Connector 6"/>
          <p:cNvCxnSpPr/>
          <p:nvPr/>
        </p:nvCxnSpPr>
        <p:spPr>
          <a:xfrm flipV="1">
            <a:off x="4984376" y="2868708"/>
            <a:ext cx="215154" cy="326286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2850776" y="4069976"/>
            <a:ext cx="2133600" cy="2061600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430998" y="6131576"/>
            <a:ext cx="13756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Y and Z rails</a:t>
            </a:r>
          </a:p>
        </p:txBody>
      </p:sp>
    </p:spTree>
    <p:extLst>
      <p:ext uri="{BB962C8B-B14F-4D97-AF65-F5344CB8AC3E}">
        <p14:creationId xmlns:p14="http://schemas.microsoft.com/office/powerpoint/2010/main" val="23699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Rails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38809" y="1315540"/>
            <a:ext cx="7989752" cy="363079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Rails used in each Axis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809" y="3504954"/>
            <a:ext cx="7704986" cy="1824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41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Transmission system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68" r="42265"/>
          <a:stretch/>
        </p:blipFill>
        <p:spPr>
          <a:xfrm>
            <a:off x="4912658" y="1994921"/>
            <a:ext cx="3048000" cy="414463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3" r="41381"/>
          <a:stretch/>
        </p:blipFill>
        <p:spPr>
          <a:xfrm>
            <a:off x="1480453" y="1994921"/>
            <a:ext cx="2629450" cy="41446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80453" y="6139556"/>
            <a:ext cx="2629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Rack and Pinion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21933" y="6132841"/>
            <a:ext cx="26294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Lead Screw</a:t>
            </a:r>
          </a:p>
        </p:txBody>
      </p:sp>
    </p:spTree>
    <p:extLst>
      <p:ext uri="{BB962C8B-B14F-4D97-AF65-F5344CB8AC3E}">
        <p14:creationId xmlns:p14="http://schemas.microsoft.com/office/powerpoint/2010/main" val="2675523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 and Y Motors Tuning (R&amp;P)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70000" lnSpcReduction="20000"/>
              </a:bodyPr>
              <a:lstStyle/>
              <a:p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𝑅𝑎𝑐𝑘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𝑃𝑖𝑡𝑐h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𝑙𝑒𝑛𝑔𝑡h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𝑛𝑢𝑚𝑏𝑒𝑟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𝑡𝑒𝑒𝑡h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1125 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𝑚𝑚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144 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𝑡𝑒𝑒𝑡h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=7.79167 </m:t>
                    </m:r>
                    <m:f>
                      <m:fPr>
                        <m:type m:val="lin"/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𝑚𝑚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𝑡𝑜𝑜h</m:t>
                        </m:r>
                      </m:den>
                    </m:f>
                  </m:oMath>
                </a14:m>
                <a:endParaRPr lang="en-US" b="0" dirty="0" smtClean="0"/>
              </a:p>
              <a:p>
                <a:pPr>
                  <a:buFont typeface="Wingdings" panose="05000000000000000000" pitchFamily="2" charset="2"/>
                  <a:buChar char="ü"/>
                </a:pPr>
                <a:endParaRPr lang="en-US" b="0" dirty="0" smtClean="0"/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𝑅𝑎𝑐𝑘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𝑝𝑖𝑡𝑐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h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  <m:r>
                      <a:rPr lang="ar-JO" b="0" i="1" smtClean="0">
                        <a:latin typeface="Cambria Math" panose="02040503050406030204" pitchFamily="18" charset="0"/>
                      </a:rPr>
                      <m:t>79167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𝑡𝑜𝑜𝑡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𝑡𝑜𝑜𝑡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h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𝑟𝑒𝑣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93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𝑟𝑒𝑣</m:t>
                        </m:r>
                      </m:den>
                    </m:f>
                  </m:oMath>
                </a14:m>
                <a:endParaRPr lang="en-US" dirty="0" smtClean="0"/>
              </a:p>
              <a:p>
                <a:pPr marL="0" indent="0">
                  <a:buNone/>
                </a:pPr>
                <a:endParaRPr lang="en-US" dirty="0" smtClean="0"/>
              </a:p>
              <a:p>
                <a:pPr marL="0" indent="0">
                  <a:buNone/>
                </a:pPr>
                <a:endParaRPr lang="en-US" dirty="0"/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𝑆𝑡𝑒𝑝𝑠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𝑝𝑒𝑟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𝑚𝑖𝑙𝑙𝑖𝑚𝑒𝑡𝑒𝑟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93</m:t>
                        </m:r>
                      </m:den>
                    </m:f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𝑟𝑒𝑣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den>
                    </m:f>
                    <m:r>
                      <a:rPr lang="en-US">
                        <a:latin typeface="Cambria Math" panose="02040503050406030204" pitchFamily="18" charset="0"/>
                      </a:rPr>
                      <m:t>×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 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500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𝑠𝑡𝑒𝑝𝑠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𝑟𝑒𝑣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ar-JO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ar-JO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ar-JO" b="0" i="1" smtClean="0">
                            <a:latin typeface="Cambria Math" panose="02040503050406030204" pitchFamily="18" charset="0"/>
                          </a:rPr>
                          <m:t>3476</m:t>
                        </m:r>
                        <m:r>
                          <a:rPr lang="ar-JO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𝑠𝑡𝑒𝑝𝑠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den>
                    </m:f>
                  </m:oMath>
                </a14:m>
                <a:endParaRPr lang="ar-JO" dirty="0" smtClean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53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1474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Z motor Tuning (Screw)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:endParaRPr lang="en-US" dirty="0" smtClean="0"/>
              </a:p>
              <a:p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𝐿𝑒𝑎𝑑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𝐷𝑖𝑠𝑡𝑎𝑛𝑐𝑒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𝑚𝑜𝑣𝑒𝑑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𝑛𝑢𝑚𝑏𝑒𝑟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𝑟𝑒𝑣𝑜𝑙𝑢𝑡𝑖𝑜𝑛</m:t>
                        </m:r>
                      </m:den>
                    </m:f>
                  </m:oMath>
                </a14:m>
                <a:r>
                  <a:rPr lang="en-US" sz="2800" dirty="0" smtClean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𝑟𝑒𝑣</m:t>
                        </m:r>
                      </m:den>
                    </m:f>
                  </m:oMath>
                </a14:m>
                <a:r>
                  <a:rPr lang="en-US" sz="2800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type m:val="skw"/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𝑟𝑒𝑣</m:t>
                        </m:r>
                      </m:den>
                    </m:f>
                  </m:oMath>
                </a14:m>
                <a:r>
                  <a:rPr lang="en-US" sz="2800" dirty="0" smtClean="0"/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𝑆𝑡𝑒𝑝𝑠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𝑝𝑒𝑟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𝑚𝑖𝑙𝑙𝑖𝑚𝑒𝑡𝑒𝑟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400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𝑠𝑡𝑒𝑝𝑠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𝑟𝑒𝑣</m:t>
                        </m:r>
                      </m:den>
                    </m:f>
                    <m:r>
                      <a:rPr lang="en-US" sz="2400" smtClean="0">
                        <a:latin typeface="Cambria Math" panose="02040503050406030204" pitchFamily="18" charset="0"/>
                      </a:rPr>
                      <m:t>×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𝑟𝑒𝑣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type m:val="skw"/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44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acc>
                          <m:accPr>
                            <m:chr m:val="̅"/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acc>
                        <m:r>
                          <a:rPr lang="ar-JO" sz="2400" b="0" i="1" smtClean="0">
                            <a:latin typeface="Cambria Math" panose="02040503050406030204" pitchFamily="18" charset="0"/>
                          </a:rPr>
                          <m:t> 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𝑠𝑡𝑒𝑝𝑠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𝑚𝑚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12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679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Electrical Components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1451" y="3276679"/>
            <a:ext cx="2826337" cy="3008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6068" y="3276679"/>
            <a:ext cx="3026867" cy="29903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7244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algn="l" rtl="0">
              <a:buNone/>
            </a:pPr>
            <a:r>
              <a:rPr lang="en-US" sz="2800" dirty="0" smtClean="0"/>
              <a:t>Selection of stepper motor due to</a:t>
            </a:r>
            <a:endParaRPr lang="ar-SA" sz="2800" dirty="0" smtClean="0"/>
          </a:p>
          <a:p>
            <a:pPr algn="l" rtl="0"/>
            <a:r>
              <a:rPr lang="en-US" sz="2800" dirty="0" smtClean="0"/>
              <a:t>Low cost</a:t>
            </a:r>
          </a:p>
          <a:p>
            <a:r>
              <a:rPr lang="en-US" sz="2800" dirty="0" smtClean="0"/>
              <a:t>Simple control</a:t>
            </a:r>
          </a:p>
          <a:p>
            <a:r>
              <a:rPr lang="en-US" sz="2800" dirty="0" smtClean="0"/>
              <a:t>High accuracy</a:t>
            </a:r>
          </a:p>
          <a:p>
            <a:r>
              <a:rPr lang="en-US" sz="2800" dirty="0" smtClean="0"/>
              <a:t>Speed and torque</a:t>
            </a:r>
          </a:p>
          <a:p>
            <a:endParaRPr lang="en-US" sz="2800" dirty="0" smtClean="0"/>
          </a:p>
          <a:p>
            <a:pPr marL="0" indent="0" algn="l" rtl="0">
              <a:buNone/>
            </a:pPr>
            <a:r>
              <a:rPr lang="en-US" sz="2800" dirty="0" smtClean="0"/>
              <a:t>Two types of stepper were used</a:t>
            </a:r>
          </a:p>
          <a:p>
            <a:r>
              <a:rPr lang="en-US" sz="2800" dirty="0" smtClean="0"/>
              <a:t>2-phase unipolar</a:t>
            </a:r>
          </a:p>
          <a:p>
            <a:r>
              <a:rPr lang="en-US" sz="2800" dirty="0" smtClean="0"/>
              <a:t>5-phase</a:t>
            </a:r>
            <a:endParaRPr lang="ar-SA" sz="2800" dirty="0"/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2005897"/>
            <a:ext cx="3189922" cy="41910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Stepper motor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542503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What is Plasma CNC machine</a:t>
            </a:r>
          </a:p>
          <a:p>
            <a:r>
              <a:rPr lang="en-US" dirty="0" smtClean="0"/>
              <a:t>Mechanical architecture</a:t>
            </a:r>
          </a:p>
          <a:p>
            <a:r>
              <a:rPr lang="en-US" dirty="0" smtClean="0"/>
              <a:t>Electrical components</a:t>
            </a:r>
          </a:p>
          <a:p>
            <a:pPr lvl="1"/>
            <a:r>
              <a:rPr lang="en-US" dirty="0" smtClean="0"/>
              <a:t>Motors </a:t>
            </a:r>
          </a:p>
          <a:p>
            <a:pPr lvl="1"/>
            <a:r>
              <a:rPr lang="en-US" dirty="0" smtClean="0"/>
              <a:t>Sensors</a:t>
            </a:r>
          </a:p>
          <a:p>
            <a:pPr lvl="1"/>
            <a:r>
              <a:rPr lang="en-US" dirty="0" smtClean="0"/>
              <a:t>Protection </a:t>
            </a:r>
          </a:p>
          <a:p>
            <a:r>
              <a:rPr lang="en-US" dirty="0" smtClean="0"/>
              <a:t>Control</a:t>
            </a:r>
          </a:p>
          <a:p>
            <a:r>
              <a:rPr lang="en-US" dirty="0" smtClean="0"/>
              <a:t>Results and Future work</a:t>
            </a:r>
          </a:p>
          <a:p>
            <a:r>
              <a:rPr lang="en-US" dirty="0" smtClean="0"/>
              <a:t>Recommendations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2961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Drivers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81192" y="2228003"/>
            <a:ext cx="4743843" cy="3630795"/>
          </a:xfrm>
        </p:spPr>
        <p:txBody>
          <a:bodyPr>
            <a:normAutofit/>
          </a:bodyPr>
          <a:lstStyle/>
          <a:p>
            <a:pPr algn="l" rtl="0"/>
            <a:r>
              <a:rPr lang="en-US" sz="2800" dirty="0" smtClean="0"/>
              <a:t>makes the control of stepper motor simple and flexible</a:t>
            </a:r>
          </a:p>
          <a:p>
            <a:pPr algn="l" rtl="0"/>
            <a:r>
              <a:rPr lang="en-US" sz="2800" dirty="0" smtClean="0"/>
              <a:t>Receives Pulse and Direction signals</a:t>
            </a:r>
          </a:p>
          <a:p>
            <a:pPr algn="l" rtl="0"/>
            <a:r>
              <a:rPr lang="en-US" sz="2800" dirty="0" smtClean="0"/>
              <a:t>Power required: 24VDC, 3A</a:t>
            </a:r>
            <a:endParaRPr lang="ar-S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75" r="7843"/>
          <a:stretch/>
        </p:blipFill>
        <p:spPr>
          <a:xfrm>
            <a:off x="5540872" y="2876439"/>
            <a:ext cx="3030072" cy="298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66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Limit switches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81192" y="2018272"/>
            <a:ext cx="4096453" cy="4525963"/>
          </a:xfrm>
        </p:spPr>
        <p:txBody>
          <a:bodyPr>
            <a:normAutofit/>
          </a:bodyPr>
          <a:lstStyle/>
          <a:p>
            <a:pPr algn="l" rtl="0"/>
            <a:r>
              <a:rPr lang="en-US" sz="2400" dirty="0" smtClean="0"/>
              <a:t>Inductive proximity sensors were used</a:t>
            </a:r>
          </a:p>
          <a:p>
            <a:r>
              <a:rPr lang="en-US" sz="2400" dirty="0" smtClean="0"/>
              <a:t>prevents </a:t>
            </a:r>
            <a:r>
              <a:rPr lang="en-US" sz="2400" dirty="0"/>
              <a:t>machine </a:t>
            </a:r>
            <a:r>
              <a:rPr lang="en-US" sz="2400" dirty="0" smtClean="0"/>
              <a:t>damage</a:t>
            </a:r>
          </a:p>
          <a:p>
            <a:r>
              <a:rPr lang="en-US" sz="2400" dirty="0" smtClean="0"/>
              <a:t>Six limit switches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0" r="9302"/>
          <a:stretch/>
        </p:blipFill>
        <p:spPr>
          <a:xfrm>
            <a:off x="4677645" y="3119718"/>
            <a:ext cx="3893299" cy="2599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21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Positions of Limit </a:t>
            </a:r>
            <a:r>
              <a:rPr lang="en-US" dirty="0"/>
              <a:t>switches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192" y="2002995"/>
            <a:ext cx="7368722" cy="4693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75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Emergency stop</a:t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81192" y="2228003"/>
            <a:ext cx="5192079" cy="3630795"/>
          </a:xfrm>
        </p:spPr>
        <p:txBody>
          <a:bodyPr/>
          <a:lstStyle/>
          <a:p>
            <a:pPr algn="l" rtl="0"/>
            <a:r>
              <a:rPr lang="en-US" dirty="0" smtClean="0"/>
              <a:t>Normally closed switches</a:t>
            </a:r>
          </a:p>
          <a:p>
            <a:pPr algn="l" rtl="0"/>
            <a:r>
              <a:rPr lang="en-US" dirty="0" smtClean="0"/>
              <a:t>Series connection</a:t>
            </a:r>
          </a:p>
          <a:p>
            <a:pPr algn="l" rtl="0"/>
            <a:r>
              <a:rPr lang="en-US" dirty="0" smtClean="0"/>
              <a:t>Stops all machine’s activities</a:t>
            </a:r>
          </a:p>
          <a:p>
            <a:pPr algn="l" rtl="0"/>
            <a:r>
              <a:rPr lang="en-US" dirty="0" smtClean="0"/>
              <a:t>Send signal to alert the software</a:t>
            </a: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3271" y="2228003"/>
            <a:ext cx="2797673" cy="397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036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Positions of Emergency Stop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2232" y="1957646"/>
            <a:ext cx="6687671" cy="469416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1192" y="5988423"/>
            <a:ext cx="51278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It should be reachable any where</a:t>
            </a:r>
          </a:p>
        </p:txBody>
      </p:sp>
    </p:spTree>
    <p:extLst>
      <p:ext uri="{BB962C8B-B14F-4D97-AF65-F5344CB8AC3E}">
        <p14:creationId xmlns:p14="http://schemas.microsoft.com/office/powerpoint/2010/main" val="127315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Electronics components protection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81192" y="4016188"/>
            <a:ext cx="7989752" cy="3630795"/>
          </a:xfrm>
        </p:spPr>
        <p:txBody>
          <a:bodyPr/>
          <a:lstStyle/>
          <a:p>
            <a:r>
              <a:rPr lang="en-US" dirty="0"/>
              <a:t>Circuit breaker to avoid short circuit effects</a:t>
            </a:r>
          </a:p>
          <a:p>
            <a:pPr algn="l" rtl="0"/>
            <a:r>
              <a:rPr lang="en-US" dirty="0" smtClean="0"/>
              <a:t>Fuses to limit current</a:t>
            </a:r>
          </a:p>
          <a:p>
            <a:pPr algn="l" rtl="0"/>
            <a:r>
              <a:rPr lang="en-US" dirty="0" smtClean="0"/>
              <a:t>Heat-</a:t>
            </a:r>
            <a:r>
              <a:rPr lang="en-US" dirty="0" err="1" smtClean="0"/>
              <a:t>sink,fan,thermostat</a:t>
            </a:r>
            <a:r>
              <a:rPr lang="en-US" dirty="0" smtClean="0"/>
              <a:t> to avoid heat effects</a:t>
            </a:r>
          </a:p>
          <a:p>
            <a:pPr algn="l" rtl="0">
              <a:buNone/>
            </a:pPr>
            <a:r>
              <a:rPr lang="en-US" dirty="0" smtClean="0"/>
              <a:t> </a:t>
            </a:r>
            <a:endParaRPr lang="ar-SA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77" t="45033" r="34902" b="29869"/>
          <a:stretch/>
        </p:blipFill>
        <p:spPr>
          <a:xfrm>
            <a:off x="2427763" y="2228003"/>
            <a:ext cx="4296610" cy="178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298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b="1" dirty="0" smtClean="0"/>
              <a:t>Power supply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821750" y="3148370"/>
            <a:ext cx="7989752" cy="3630795"/>
          </a:xfrm>
        </p:spPr>
        <p:txBody>
          <a:bodyPr/>
          <a:lstStyle/>
          <a:p>
            <a:pPr algn="l" rtl="0"/>
            <a:r>
              <a:rPr lang="en-US" dirty="0" smtClean="0"/>
              <a:t>Two main power supply</a:t>
            </a:r>
          </a:p>
          <a:p>
            <a:pPr algn="l" rtl="0"/>
            <a:r>
              <a:rPr lang="en-US" dirty="0" smtClean="0"/>
              <a:t>24 VDC , 20A for drivers, limit switches, fan and contactor coil</a:t>
            </a:r>
          </a:p>
          <a:p>
            <a:pPr algn="l" rtl="0"/>
            <a:r>
              <a:rPr lang="en-US" dirty="0" smtClean="0"/>
              <a:t>12 VDC , 2A for breakout board</a:t>
            </a:r>
            <a:endParaRPr lang="ar-SA" dirty="0"/>
          </a:p>
        </p:txBody>
      </p:sp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ar-SA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31" t="6689" r="39804" b="60893"/>
          <a:stretch/>
        </p:blipFill>
        <p:spPr>
          <a:xfrm>
            <a:off x="3119718" y="1967028"/>
            <a:ext cx="2904564" cy="1667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122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Complete control circuit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341" y="1948576"/>
            <a:ext cx="6733058" cy="47301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3742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Control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209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CAD drawing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56286"/>
            <a:ext cx="7989752" cy="2361926"/>
          </a:xfrm>
        </p:spPr>
        <p:txBody>
          <a:bodyPr/>
          <a:lstStyle/>
          <a:p>
            <a:r>
              <a:rPr lang="en-US" dirty="0" smtClean="0"/>
              <a:t>Computer Aided Drawing</a:t>
            </a:r>
          </a:p>
          <a:p>
            <a:r>
              <a:rPr lang="en-US" dirty="0" smtClean="0"/>
              <a:t>It draws the part as a vector image</a:t>
            </a:r>
          </a:p>
          <a:p>
            <a:r>
              <a:rPr lang="en-US" dirty="0" smtClean="0"/>
              <a:t>Saved as DXF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455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CNC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81192" y="1969477"/>
            <a:ext cx="7989752" cy="131963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/>
              <a:t>C</a:t>
            </a:r>
            <a:r>
              <a:rPr lang="en-US" sz="2400" dirty="0" smtClean="0"/>
              <a:t>omputer </a:t>
            </a:r>
            <a:r>
              <a:rPr lang="en-US" sz="4000" dirty="0" smtClean="0"/>
              <a:t>N</a:t>
            </a:r>
            <a:r>
              <a:rPr lang="en-US" sz="2400" dirty="0" smtClean="0"/>
              <a:t>umerical </a:t>
            </a:r>
            <a:r>
              <a:rPr lang="en-US" sz="4000" dirty="0" smtClean="0"/>
              <a:t>C</a:t>
            </a:r>
            <a:r>
              <a:rPr lang="en-US" sz="2400" dirty="0" smtClean="0"/>
              <a:t>ontrol</a:t>
            </a:r>
          </a:p>
          <a:p>
            <a:pPr marL="0" indent="0" algn="ctr">
              <a:buNone/>
            </a:pPr>
            <a:r>
              <a:rPr lang="en-US" sz="2400" dirty="0" smtClean="0"/>
              <a:t>CAD Drawing                 Physical Part</a:t>
            </a:r>
          </a:p>
        </p:txBody>
      </p:sp>
      <p:sp>
        <p:nvSpPr>
          <p:cNvPr id="6" name="Right Arrow 5"/>
          <p:cNvSpPr/>
          <p:nvPr/>
        </p:nvSpPr>
        <p:spPr>
          <a:xfrm>
            <a:off x="4094327" y="2739703"/>
            <a:ext cx="1049513" cy="2981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14" y="3289110"/>
            <a:ext cx="8024884" cy="3112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899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CAD drawing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56286"/>
            <a:ext cx="7989752" cy="23619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000" b="1" dirty="0"/>
              <a:t>Software Example</a:t>
            </a:r>
            <a:endParaRPr lang="en-US" dirty="0"/>
          </a:p>
          <a:p>
            <a:r>
              <a:rPr lang="en-US" dirty="0"/>
              <a:t>AutoCAD</a:t>
            </a:r>
          </a:p>
          <a:p>
            <a:r>
              <a:rPr lang="en-US" dirty="0" smtClean="0"/>
              <a:t>Corel Draw</a:t>
            </a:r>
            <a:endParaRPr lang="en-US" dirty="0"/>
          </a:p>
          <a:p>
            <a:r>
              <a:rPr lang="en-US" dirty="0" smtClean="0"/>
              <a:t>Adobe Illustrator</a:t>
            </a:r>
            <a:endParaRPr lang="en-US" dirty="0"/>
          </a:p>
        </p:txBody>
      </p:sp>
      <p:pic>
        <p:nvPicPr>
          <p:cNvPr id="4" name="Picture 2" descr="https://www.procad.pl/pf/upload/image/AC%20Mechanical/part%20publis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612" y="2978043"/>
            <a:ext cx="4622332" cy="2956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5" name="TextBox 4"/>
          <p:cNvSpPr txBox="1"/>
          <p:nvPr/>
        </p:nvSpPr>
        <p:spPr>
          <a:xfrm>
            <a:off x="5924129" y="2551484"/>
            <a:ext cx="26468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AutoCAD software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931930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Computer Aided Manufacturing</a:t>
            </a:r>
          </a:p>
          <a:p>
            <a:r>
              <a:rPr lang="en-US" dirty="0" smtClean="0"/>
              <a:t>It </a:t>
            </a:r>
            <a:r>
              <a:rPr lang="en-US" dirty="0"/>
              <a:t>converts the DXF to machine instruction language G-Code</a:t>
            </a:r>
          </a:p>
          <a:p>
            <a:r>
              <a:rPr lang="en-US" dirty="0"/>
              <a:t>Parameters needed to be optimized is</a:t>
            </a:r>
          </a:p>
          <a:p>
            <a:pPr lvl="1"/>
            <a:r>
              <a:rPr lang="en-US" dirty="0"/>
              <a:t>Offset</a:t>
            </a:r>
          </a:p>
          <a:p>
            <a:pPr lvl="1"/>
            <a:r>
              <a:rPr lang="en-US" dirty="0"/>
              <a:t>Speeds </a:t>
            </a:r>
          </a:p>
          <a:p>
            <a:pPr lvl="1"/>
            <a:r>
              <a:rPr lang="en-US" dirty="0"/>
              <a:t>Lead in</a:t>
            </a:r>
          </a:p>
        </p:txBody>
      </p:sp>
    </p:spTree>
    <p:extLst>
      <p:ext uri="{BB962C8B-B14F-4D97-AF65-F5344CB8AC3E}">
        <p14:creationId xmlns:p14="http://schemas.microsoft.com/office/powerpoint/2010/main" val="226196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18447"/>
            <a:ext cx="7989752" cy="1947869"/>
          </a:xfrm>
        </p:spPr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Software Example</a:t>
            </a:r>
          </a:p>
          <a:p>
            <a:r>
              <a:rPr lang="en-US" dirty="0" err="1" smtClean="0"/>
              <a:t>SheetCAM</a:t>
            </a:r>
            <a:endParaRPr lang="en-US" dirty="0" smtClean="0"/>
          </a:p>
          <a:p>
            <a:r>
              <a:rPr lang="en-US" dirty="0" err="1" smtClean="0"/>
              <a:t>CamBam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1511" y="2838594"/>
            <a:ext cx="5569433" cy="2968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844988" y="2456328"/>
            <a:ext cx="2725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 smtClean="0"/>
              <a:t>SheetCAM</a:t>
            </a:r>
            <a:r>
              <a:rPr lang="en-US" dirty="0" smtClean="0"/>
              <a:t> Software</a:t>
            </a:r>
          </a:p>
        </p:txBody>
      </p:sp>
    </p:spTree>
    <p:extLst>
      <p:ext uri="{BB962C8B-B14F-4D97-AF65-F5344CB8AC3E}">
        <p14:creationId xmlns:p14="http://schemas.microsoft.com/office/powerpoint/2010/main" val="272521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It converts the G-Code into Pulse signals through the parallel port</a:t>
            </a:r>
          </a:p>
        </p:txBody>
      </p:sp>
    </p:spTree>
    <p:extLst>
      <p:ext uri="{BB962C8B-B14F-4D97-AF65-F5344CB8AC3E}">
        <p14:creationId xmlns:p14="http://schemas.microsoft.com/office/powerpoint/2010/main" val="267493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MACH3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3626497"/>
            <a:ext cx="7989752" cy="3630795"/>
          </a:xfrm>
        </p:spPr>
        <p:txBody>
          <a:bodyPr/>
          <a:lstStyle/>
          <a:p>
            <a:r>
              <a:rPr lang="en-US" dirty="0" smtClean="0"/>
              <a:t>Flexible</a:t>
            </a:r>
          </a:p>
          <a:p>
            <a:r>
              <a:rPr lang="en-US" dirty="0" smtClean="0"/>
              <a:t>Customizable</a:t>
            </a:r>
          </a:p>
          <a:p>
            <a:r>
              <a:rPr lang="en-US" dirty="0"/>
              <a:t>Provides Adjustable Acceleration</a:t>
            </a:r>
          </a:p>
          <a:p>
            <a:r>
              <a:rPr lang="en-US" dirty="0"/>
              <a:t>Can handle with several inputs and feedback</a:t>
            </a:r>
          </a:p>
          <a:p>
            <a:endParaRPr lang="en-US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7615" y="2125997"/>
            <a:ext cx="5133329" cy="275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68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BOB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581192" y="1372573"/>
                <a:ext cx="7989752" cy="3630795"/>
              </a:xfrm>
            </p:spPr>
            <p:txBody>
              <a:bodyPr/>
              <a:lstStyle/>
              <a:p>
                <a:pPr lvl="1"/>
                <a:r>
                  <a:rPr lang="en-US" dirty="0"/>
                  <a:t>Communicate Via Parallel Port</a:t>
                </a:r>
              </a:p>
              <a:p>
                <a:pPr lvl="1"/>
                <a:r>
                  <a:rPr lang="en-US" dirty="0" smtClean="0"/>
                  <a:t>Provides </a:t>
                </a:r>
                <a:r>
                  <a:rPr lang="en-US" dirty="0" err="1" smtClean="0"/>
                  <a:t>Opto</a:t>
                </a:r>
                <a:r>
                  <a:rPr lang="en-US" dirty="0" smtClean="0"/>
                  <a:t>-isolation</a:t>
                </a:r>
              </a:p>
              <a:p>
                <a:pPr lvl="1"/>
                <a:r>
                  <a:rPr lang="en-US" dirty="0" smtClean="0"/>
                  <a:t>MACH3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 smtClean="0"/>
                  <a:t> Motors</a:t>
                </a:r>
                <a:endParaRPr lang="en-US" dirty="0"/>
              </a:p>
              <a:p>
                <a:pPr lvl="1"/>
                <a:r>
                  <a:rPr lang="en-US" dirty="0" smtClean="0"/>
                  <a:t>Inputs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MACH3</a:t>
                </a:r>
                <a:endParaRPr lang="en-US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1192" y="1372573"/>
                <a:ext cx="7989752" cy="3630795"/>
              </a:xfr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58354" y="3315903"/>
            <a:ext cx="4212590" cy="27908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885001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Torch Height control (THC)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865" y="1626586"/>
            <a:ext cx="8240079" cy="5231414"/>
          </a:xfrm>
        </p:spPr>
        <p:txBody>
          <a:bodyPr/>
          <a:lstStyle/>
          <a:p>
            <a:r>
              <a:rPr lang="en-US" sz="2800" dirty="0"/>
              <a:t>Torch-Plate Gap height must be consistent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If LOW torch head will be damaged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400" dirty="0"/>
              <a:t>If HIGH Arc will not transfer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800" dirty="0"/>
              <a:t>THC is used to maintain the gap height distance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4248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THC Principle of </a:t>
            </a:r>
            <a:r>
              <a:rPr lang="en-US" dirty="0" smtClean="0"/>
              <a:t>work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 rotWithShape="1">
          <a:blip r:embed="rId3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72" b="10123"/>
          <a:stretch/>
        </p:blipFill>
        <p:spPr bwMode="auto">
          <a:xfrm>
            <a:off x="581192" y="2108201"/>
            <a:ext cx="7886699" cy="414916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73507" y="3747247"/>
            <a:ext cx="693868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Arc voltage depends on the Gap distance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If HIGH &gt; higher voltage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2000" dirty="0"/>
              <a:t>If LOW &gt; lower voltage  </a:t>
            </a:r>
          </a:p>
          <a:p>
            <a:r>
              <a:rPr lang="en-US" sz="2000" dirty="0"/>
              <a:t>Voltage is the </a:t>
            </a:r>
            <a:r>
              <a:rPr lang="en-US" sz="2000" dirty="0" smtClean="0"/>
              <a:t>feedback</a:t>
            </a:r>
            <a:endParaRPr lang="en-US" sz="2000" dirty="0"/>
          </a:p>
          <a:p>
            <a:r>
              <a:rPr lang="en-US" sz="2000" dirty="0" smtClean="0"/>
              <a:t>Z-axis moves </a:t>
            </a:r>
            <a:r>
              <a:rPr lang="en-US" sz="2000" dirty="0"/>
              <a:t>until getting the required height.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1901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89" y="629595"/>
            <a:ext cx="9497391" cy="573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7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690689"/>
            <a:ext cx="7886700" cy="4351338"/>
          </a:xfrm>
        </p:spPr>
        <p:txBody>
          <a:bodyPr/>
          <a:lstStyle/>
          <a:p>
            <a:r>
              <a:rPr lang="en-US" dirty="0" smtClean="0"/>
              <a:t>We get a CNC with cutting dimensions of 280x130</a:t>
            </a:r>
          </a:p>
          <a:p>
            <a:r>
              <a:rPr lang="en-US" dirty="0" smtClean="0"/>
              <a:t>Cut thicknesses up to 1 cm</a:t>
            </a:r>
          </a:p>
        </p:txBody>
      </p:sp>
    </p:spTree>
    <p:extLst>
      <p:ext uri="{BB962C8B-B14F-4D97-AF65-F5344CB8AC3E}">
        <p14:creationId xmlns:p14="http://schemas.microsoft.com/office/powerpoint/2010/main" val="402567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plasma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1941342"/>
            <a:ext cx="7989752" cy="238401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state of the material</a:t>
            </a:r>
          </a:p>
          <a:p>
            <a:r>
              <a:rPr lang="en-US" sz="2400" dirty="0" smtClean="0"/>
              <a:t>Use the hot compressed air to cut metal</a:t>
            </a:r>
          </a:p>
          <a:p>
            <a:endParaRPr lang="en-US" sz="2400" dirty="0"/>
          </a:p>
        </p:txBody>
      </p:sp>
      <p:graphicFrame>
        <p:nvGraphicFramePr>
          <p:cNvPr id="4" name="Diagram 3"/>
          <p:cNvGraphicFramePr/>
          <p:nvPr>
            <p:extLst/>
          </p:nvPr>
        </p:nvGraphicFramePr>
        <p:xfrm>
          <a:off x="1373874" y="2584355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77006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0550" y="3257550"/>
            <a:ext cx="2220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Vedio</a:t>
            </a:r>
            <a:r>
              <a:rPr lang="en-US" dirty="0" smtClean="0"/>
              <a:t> of cutting </a:t>
            </a:r>
            <a:r>
              <a:rPr lang="en-US" dirty="0" err="1" smtClean="0"/>
              <a:t>vedio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2492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2883" y="753035"/>
            <a:ext cx="6714868" cy="595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059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/>
            <a:r>
              <a:rPr lang="en-US" dirty="0"/>
              <a:t>Make sure time is enough</a:t>
            </a:r>
          </a:p>
          <a:p>
            <a:pPr lvl="0"/>
            <a:r>
              <a:rPr lang="en-US" dirty="0"/>
              <a:t>Make sure you and your team have the skills required to achieve such a project.</a:t>
            </a:r>
          </a:p>
          <a:p>
            <a:pPr lvl="0"/>
            <a:r>
              <a:rPr lang="en-US" dirty="0"/>
              <a:t>Be organized and plan for every tiny detail. And do make documentations.</a:t>
            </a:r>
          </a:p>
          <a:p>
            <a:pPr lvl="0"/>
            <a:r>
              <a:rPr lang="en-US" dirty="0" smtClean="0"/>
              <a:t>The one should have the ability to work under </a:t>
            </a:r>
            <a:r>
              <a:rPr lang="en-US" dirty="0"/>
              <a:t>pressure. As well as to be </a:t>
            </a:r>
            <a:r>
              <a:rPr lang="en-US" dirty="0" smtClean="0"/>
              <a:t>responsible </a:t>
            </a:r>
            <a:r>
              <a:rPr lang="en-US" dirty="0"/>
              <a:t>of many decisions required to be done through the project.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9063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24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255" y="3443771"/>
            <a:ext cx="4610125" cy="287222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Hypertherm Plasma Machine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Hypertherm </a:t>
            </a:r>
            <a:r>
              <a:rPr lang="en-US" dirty="0" err="1" smtClean="0"/>
              <a:t>PowerMax</a:t>
            </a:r>
            <a:r>
              <a:rPr lang="en-US" dirty="0" smtClean="0"/>
              <a:t> 45</a:t>
            </a:r>
          </a:p>
          <a:p>
            <a:r>
              <a:rPr lang="en-US" dirty="0"/>
              <a:t>6 Bar Compressed </a:t>
            </a:r>
            <a:r>
              <a:rPr lang="en-US" dirty="0" smtClean="0"/>
              <a:t>Air</a:t>
            </a:r>
          </a:p>
          <a:p>
            <a:r>
              <a:rPr lang="en-US" dirty="0" smtClean="0"/>
              <a:t>Thicknesses up to 9mm</a:t>
            </a:r>
          </a:p>
        </p:txBody>
      </p:sp>
    </p:spTree>
    <p:extLst>
      <p:ext uri="{BB962C8B-B14F-4D97-AF65-F5344CB8AC3E}">
        <p14:creationId xmlns:p14="http://schemas.microsoft.com/office/powerpoint/2010/main" val="35000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81193" y="1330812"/>
            <a:ext cx="7989751" cy="1504844"/>
          </a:xfrm>
        </p:spPr>
        <p:txBody>
          <a:bodyPr/>
          <a:lstStyle/>
          <a:p>
            <a:r>
              <a:rPr lang="en-US" dirty="0" smtClean="0"/>
              <a:t>Mechanical Design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8" y="2634738"/>
            <a:ext cx="9144000" cy="3813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2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Video of rotating model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584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Frame design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79" r="16199"/>
          <a:stretch/>
        </p:blipFill>
        <p:spPr>
          <a:xfrm>
            <a:off x="4660597" y="2419643"/>
            <a:ext cx="3910348" cy="246184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651" y="2016989"/>
            <a:ext cx="4187756" cy="3140817"/>
          </a:xfrm>
          <a:prstGeom prst="rect">
            <a:avLst/>
          </a:prstGeom>
        </p:spPr>
      </p:pic>
      <p:cxnSp>
        <p:nvCxnSpPr>
          <p:cNvPr id="11" name="Straight Arrow Connector 10"/>
          <p:cNvCxnSpPr/>
          <p:nvPr/>
        </p:nvCxnSpPr>
        <p:spPr>
          <a:xfrm flipV="1">
            <a:off x="4192172" y="4206240"/>
            <a:ext cx="1139483" cy="1702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6893169" y="4572000"/>
            <a:ext cx="815926" cy="13364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686278" y="5908431"/>
            <a:ext cx="30117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Available woodworking Frame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28280" y="5908431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An extension</a:t>
            </a:r>
          </a:p>
        </p:txBody>
      </p:sp>
    </p:spTree>
    <p:extLst>
      <p:ext uri="{BB962C8B-B14F-4D97-AF65-F5344CB8AC3E}">
        <p14:creationId xmlns:p14="http://schemas.microsoft.com/office/powerpoint/2010/main" val="1746216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CNC Axes</a:t>
            </a:r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86597" y="1854813"/>
            <a:ext cx="6238549" cy="484795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16659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14320</TotalTime>
  <Words>766</Words>
  <Application>Microsoft Office PowerPoint</Application>
  <PresentationFormat>On-screen Show (4:3)</PresentationFormat>
  <Paragraphs>186</Paragraphs>
  <Slides>43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2" baseType="lpstr">
      <vt:lpstr>Arial</vt:lpstr>
      <vt:lpstr>Calibri</vt:lpstr>
      <vt:lpstr>Cambria Math</vt:lpstr>
      <vt:lpstr>Courier New</vt:lpstr>
      <vt:lpstr>Gill Sans MT</vt:lpstr>
      <vt:lpstr>Majalla UI</vt:lpstr>
      <vt:lpstr>Wingdings</vt:lpstr>
      <vt:lpstr>Wingdings 2</vt:lpstr>
      <vt:lpstr>Dividend</vt:lpstr>
      <vt:lpstr>Industrial Plasma cutting CNC Machine</vt:lpstr>
      <vt:lpstr>Outlines </vt:lpstr>
      <vt:lpstr>What is CNC</vt:lpstr>
      <vt:lpstr>What is plasma</vt:lpstr>
      <vt:lpstr>Hypertherm Plasma Machine</vt:lpstr>
      <vt:lpstr>Mechanical Design</vt:lpstr>
      <vt:lpstr>General Overview</vt:lpstr>
      <vt:lpstr>Frame design</vt:lpstr>
      <vt:lpstr>CNC Axes</vt:lpstr>
      <vt:lpstr>X-axis</vt:lpstr>
      <vt:lpstr>Y-Axis</vt:lpstr>
      <vt:lpstr>Z-axis</vt:lpstr>
      <vt:lpstr>Rails</vt:lpstr>
      <vt:lpstr>Rails</vt:lpstr>
      <vt:lpstr>Transmission system</vt:lpstr>
      <vt:lpstr>X and Y Motors Tuning (R&amp;P)</vt:lpstr>
      <vt:lpstr>Z motor Tuning (Screw)</vt:lpstr>
      <vt:lpstr>Electrical Components</vt:lpstr>
      <vt:lpstr>Stepper motor</vt:lpstr>
      <vt:lpstr>Drivers</vt:lpstr>
      <vt:lpstr>Limit switches</vt:lpstr>
      <vt:lpstr>Positions of Limit switches</vt:lpstr>
      <vt:lpstr>Emergency stop </vt:lpstr>
      <vt:lpstr>Positions of Emergency Stop</vt:lpstr>
      <vt:lpstr>Electronics components protection</vt:lpstr>
      <vt:lpstr>Power supply </vt:lpstr>
      <vt:lpstr>Complete control circuit</vt:lpstr>
      <vt:lpstr>Control</vt:lpstr>
      <vt:lpstr>CAD drawing software</vt:lpstr>
      <vt:lpstr>CAD drawing software</vt:lpstr>
      <vt:lpstr>Cam Software</vt:lpstr>
      <vt:lpstr>CAM Software</vt:lpstr>
      <vt:lpstr>Control Software</vt:lpstr>
      <vt:lpstr>MACH3</vt:lpstr>
      <vt:lpstr>BOB</vt:lpstr>
      <vt:lpstr>Torch Height control (THC)</vt:lpstr>
      <vt:lpstr>THC Principle of work</vt:lpstr>
      <vt:lpstr>Results</vt:lpstr>
      <vt:lpstr>Results</vt:lpstr>
      <vt:lpstr>PowerPoint Presentation</vt:lpstr>
      <vt:lpstr>PowerPoint Presentation</vt:lpstr>
      <vt:lpstr>Recommendations</vt:lpstr>
      <vt:lpstr>THANK YOU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Plasma Cutting CNC</dc:title>
  <dc:creator>Amer Hamayel</dc:creator>
  <cp:lastModifiedBy>Reema Abubaker</cp:lastModifiedBy>
  <cp:revision>133</cp:revision>
  <dcterms:created xsi:type="dcterms:W3CDTF">2014-05-01T16:29:04Z</dcterms:created>
  <dcterms:modified xsi:type="dcterms:W3CDTF">2015-03-05T19:49:55Z</dcterms:modified>
</cp:coreProperties>
</file>