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7"/>
  </p:notesMasterIdLst>
  <p:sldIdLst>
    <p:sldId id="256" r:id="rId2"/>
    <p:sldId id="257" r:id="rId3"/>
    <p:sldId id="271" r:id="rId4"/>
    <p:sldId id="272" r:id="rId5"/>
    <p:sldId id="259" r:id="rId6"/>
    <p:sldId id="273" r:id="rId7"/>
    <p:sldId id="274" r:id="rId8"/>
    <p:sldId id="261" r:id="rId9"/>
    <p:sldId id="275" r:id="rId10"/>
    <p:sldId id="262" r:id="rId11"/>
    <p:sldId id="276" r:id="rId12"/>
    <p:sldId id="263" r:id="rId13"/>
    <p:sldId id="277" r:id="rId14"/>
    <p:sldId id="278" r:id="rId15"/>
    <p:sldId id="264" r:id="rId16"/>
    <p:sldId id="282" r:id="rId17"/>
    <p:sldId id="267" r:id="rId18"/>
    <p:sldId id="268" r:id="rId19"/>
    <p:sldId id="279" r:id="rId20"/>
    <p:sldId id="280" r:id="rId21"/>
    <p:sldId id="281" r:id="rId22"/>
    <p:sldId id="269" r:id="rId23"/>
    <p:sldId id="283" r:id="rId24"/>
    <p:sldId id="260" r:id="rId25"/>
    <p:sldId id="270" r:id="rId26"/>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0E0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0"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rtl="0" fontAlgn="auto">
              <a:spcBef>
                <a:spcPts val="0"/>
              </a:spcBef>
              <a:spcAft>
                <a:spcPts val="0"/>
              </a:spcAft>
              <a:defRPr sz="1200" smtClean="0">
                <a:latin typeface="+mn-lt"/>
                <a:cs typeface="+mn-cs"/>
              </a:defRPr>
            </a:lvl1pPr>
          </a:lstStyle>
          <a:p>
            <a:pPr>
              <a:defRPr/>
            </a:pPr>
            <a:fld id="{70B61E81-0065-4BEE-AAF7-564E9D4727E4}" type="datetimeFigureOut">
              <a:rPr lang="ar-SA"/>
              <a:pPr>
                <a:defRPr/>
              </a:pPr>
              <a:t>21/01/1432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rtl="0" fontAlgn="auto">
              <a:spcBef>
                <a:spcPts val="0"/>
              </a:spcBef>
              <a:spcAft>
                <a:spcPts val="0"/>
              </a:spcAft>
              <a:defRPr sz="1200">
                <a:latin typeface="+mn-lt"/>
                <a:cs typeface="+mn-cs"/>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rtl="0" fontAlgn="auto">
              <a:spcBef>
                <a:spcPts val="0"/>
              </a:spcBef>
              <a:spcAft>
                <a:spcPts val="0"/>
              </a:spcAft>
              <a:defRPr sz="1200" smtClean="0">
                <a:latin typeface="+mn-lt"/>
                <a:cs typeface="+mn-cs"/>
              </a:defRPr>
            </a:lvl1pPr>
          </a:lstStyle>
          <a:p>
            <a:pPr>
              <a:defRPr/>
            </a:pPr>
            <a:fld id="{B90C75DF-6751-4C07-A84A-4E390E692220}"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a:spcBef>
                <a:spcPct val="0"/>
              </a:spcBef>
            </a:pPr>
            <a:endParaRPr lang="ar-SA"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44F0351-1B0B-466F-81E9-0052DC82986B}" type="slidenum">
              <a:rPr lang="ar-SA"/>
              <a:pPr fontAlgn="base">
                <a:spcBef>
                  <a:spcPct val="0"/>
                </a:spcBef>
                <a:spcAft>
                  <a:spcPct val="0"/>
                </a:spcAft>
              </a:pPr>
              <a:t>15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C11D9E41-B941-4A83-8DE4-CB181D0E0BF6}" type="datetimeFigureOut">
              <a:rPr lang="en-US"/>
              <a:pPr>
                <a:defRPr/>
              </a:pPr>
              <a:t>12/27/2010</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BB35142E-D549-4207-B90A-ED13458B4CF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17C66DFD-701F-42E5-B6C3-9C7072944D42}" type="datetimeFigureOut">
              <a:rPr lang="en-US"/>
              <a:pPr>
                <a:defRPr/>
              </a:pPr>
              <a:t>12/27/2010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C5AEF2DF-760F-4B26-B0D3-589DA2D3A6A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44E93063-9216-4695-921C-4E120CBD8EFC}" type="datetimeFigureOut">
              <a:rPr lang="en-US"/>
              <a:pPr>
                <a:defRPr/>
              </a:pPr>
              <a:t>12/27/2010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40CB24F3-B039-47E7-86C6-FB2CB814735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F687C87C-F238-42E5-88DE-92F0A10704B5}" type="datetimeFigureOut">
              <a:rPr lang="en-US"/>
              <a:pPr>
                <a:defRPr/>
              </a:pPr>
              <a:t>12/27/2010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2DF6662-6834-4938-BCD5-C8FC3345A73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77F00478-4E39-4D55-866A-EE092DF9EF97}" type="datetimeFigureOut">
              <a:rPr lang="en-US"/>
              <a:pPr>
                <a:defRPr/>
              </a:pPr>
              <a:t>12/27/2010</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B94D75C9-BFDA-490F-ABFD-124318CC229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47941724-21D7-4D43-B105-542F5D492DEC}" type="datetimeFigureOut">
              <a:rPr lang="en-US"/>
              <a:pPr>
                <a:defRPr/>
              </a:pPr>
              <a:t>12/27/2010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267ABED7-7375-4045-88D3-EE1CDB6B009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0CF1682F-4B80-4BC3-B07D-25EC3D63A27F}" type="datetimeFigureOut">
              <a:rPr lang="en-US"/>
              <a:pPr>
                <a:defRPr/>
              </a:pPr>
              <a:t>12/27/2010</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145EF176-F26B-4444-9382-78DC78F6DF2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66F048F4-1929-4E33-A1CE-7C18FAA9833E}" type="datetimeFigureOut">
              <a:rPr lang="en-US"/>
              <a:pPr>
                <a:defRPr/>
              </a:pPr>
              <a:t>12/27/2010</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A833AB34-ED6E-4387-AA28-EF34E6386DC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23B6E4ED-6F0C-4E1B-9A27-DCD893AF316E}" type="datetimeFigureOut">
              <a:rPr lang="en-US"/>
              <a:pPr>
                <a:defRPr/>
              </a:pPr>
              <a:t>12/27/2010</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FCE430AF-CBEB-4015-8158-A34A507C4A2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21BCDC8D-F1FB-489D-AEC4-F145F471C831}" type="datetimeFigureOut">
              <a:rPr lang="en-US"/>
              <a:pPr>
                <a:defRPr/>
              </a:pPr>
              <a:t>12/27/2010</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F3CBBE1C-6E35-474A-BB5E-D079AC253BA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gn="l" rtl="0"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C0A807A3-C068-46EE-B1C8-6B0DDBCDBD14}" type="datetimeFigureOut">
              <a:rPr lang="en-US"/>
              <a:pPr>
                <a:defRPr/>
              </a:pPr>
              <a:t>12/27/2010</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51CB005B-C7BF-4ADF-90C5-E82C620A1F1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rtl="0" eaLnBrk="1" fontAlgn="auto" latinLnBrk="0" hangingPunct="1">
              <a:spcBef>
                <a:spcPts val="0"/>
              </a:spcBef>
              <a:spcAft>
                <a:spcPts val="0"/>
              </a:spcAft>
              <a:defRPr kumimoji="0" sz="1200" smtClean="0">
                <a:solidFill>
                  <a:schemeClr val="bg2">
                    <a:shade val="50000"/>
                    <a:satMod val="200000"/>
                  </a:schemeClr>
                </a:solidFill>
                <a:latin typeface="+mn-lt"/>
                <a:cs typeface="+mn-cs"/>
              </a:defRPr>
            </a:lvl1pPr>
            <a:extLst/>
          </a:lstStyle>
          <a:p>
            <a:pPr>
              <a:defRPr/>
            </a:pPr>
            <a:fld id="{EE20CDA1-F9BC-43D3-B873-7408C49B7309}" type="datetimeFigureOut">
              <a:rPr lang="en-US"/>
              <a:pPr>
                <a:defRPr/>
              </a:pPr>
              <a:t>12/27/2010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algn="l" rtl="0"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rtl="0" eaLnBrk="1" fontAlgn="auto" latinLnBrk="0" hangingPunct="1">
              <a:spcBef>
                <a:spcPts val="0"/>
              </a:spcBef>
              <a:spcAft>
                <a:spcPts val="0"/>
              </a:spcAft>
              <a:defRPr kumimoji="0" sz="1200" smtClean="0">
                <a:solidFill>
                  <a:schemeClr val="bg2">
                    <a:shade val="50000"/>
                    <a:satMod val="200000"/>
                  </a:schemeClr>
                </a:solidFill>
                <a:effectLst/>
                <a:latin typeface="+mn-lt"/>
                <a:cs typeface="+mn-cs"/>
              </a:defRPr>
            </a:lvl1pPr>
            <a:extLst/>
          </a:lstStyle>
          <a:p>
            <a:pPr>
              <a:defRPr/>
            </a:pPr>
            <a:fld id="{CB70CE5F-69FF-4AAF-B277-B7D8C0C164E1}"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95" r:id="rId1"/>
    <p:sldLayoutId id="2147483690" r:id="rId2"/>
    <p:sldLayoutId id="2147483696" r:id="rId3"/>
    <p:sldLayoutId id="2147483691" r:id="rId4"/>
    <p:sldLayoutId id="2147483697" r:id="rId5"/>
    <p:sldLayoutId id="2147483692" r:id="rId6"/>
    <p:sldLayoutId id="2147483698" r:id="rId7"/>
    <p:sldLayoutId id="2147483699" r:id="rId8"/>
    <p:sldLayoutId id="2147483700" r:id="rId9"/>
    <p:sldLayoutId id="2147483693" r:id="rId10"/>
    <p:sldLayoutId id="2147483694"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pitchFamily="34" charset="0"/>
        </a:defRPr>
      </a:lvl2pPr>
      <a:lvl3pPr algn="l" rtl="0" fontAlgn="base">
        <a:spcBef>
          <a:spcPct val="0"/>
        </a:spcBef>
        <a:spcAft>
          <a:spcPct val="0"/>
        </a:spcAft>
        <a:defRPr sz="4300">
          <a:solidFill>
            <a:srgbClr val="572314"/>
          </a:solidFill>
          <a:latin typeface="Gill Sans MT" pitchFamily="34" charset="0"/>
        </a:defRPr>
      </a:lvl3pPr>
      <a:lvl4pPr algn="l" rtl="0" fontAlgn="base">
        <a:spcBef>
          <a:spcPct val="0"/>
        </a:spcBef>
        <a:spcAft>
          <a:spcPct val="0"/>
        </a:spcAft>
        <a:defRPr sz="4300">
          <a:solidFill>
            <a:srgbClr val="572314"/>
          </a:solidFill>
          <a:latin typeface="Gill Sans MT" pitchFamily="34" charset="0"/>
        </a:defRPr>
      </a:lvl4pPr>
      <a:lvl5pPr algn="l" rtl="0" fontAlgn="base">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audio" Target="file:///C:\Users\M..s\Desktop\Kahrba.wm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audio" Target="file:///C:\Users\M..s\Desktop\slameh%203ammeh.wm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audio" Target="file:///C:\Users\M..s\Desktop\zlazel.wm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audio" Target="file:///C:\Users\M..s\Desktop\insha2i.wm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1471612"/>
          </a:xfrm>
        </p:spPr>
        <p:txBody>
          <a:bodyPr/>
          <a:lstStyle/>
          <a:p>
            <a:pPr algn="ctr" fontAlgn="auto">
              <a:spcAft>
                <a:spcPts val="0"/>
              </a:spcAft>
              <a:defRPr/>
            </a:pPr>
            <a:r>
              <a:rPr lang="ar-AE" dirty="0" smtClean="0">
                <a:solidFill>
                  <a:schemeClr val="tx2">
                    <a:satMod val="130000"/>
                  </a:schemeClr>
                </a:solidFill>
              </a:rPr>
              <a:t>مشــروع تخرج ” 1 ” </a:t>
            </a:r>
            <a:endParaRPr lang="en-US" dirty="0">
              <a:solidFill>
                <a:schemeClr val="tx2">
                  <a:satMod val="130000"/>
                </a:schemeClr>
              </a:solidFill>
            </a:endParaRPr>
          </a:p>
        </p:txBody>
      </p:sp>
      <p:sp>
        <p:nvSpPr>
          <p:cNvPr id="3" name="Subtitle 2"/>
          <p:cNvSpPr>
            <a:spLocks noGrp="1"/>
          </p:cNvSpPr>
          <p:nvPr>
            <p:ph type="subTitle" idx="1"/>
          </p:nvPr>
        </p:nvSpPr>
        <p:spPr>
          <a:xfrm>
            <a:off x="1295400" y="381000"/>
            <a:ext cx="7407275" cy="6096000"/>
          </a:xfrm>
        </p:spPr>
        <p:txBody>
          <a:bodyPr>
            <a:normAutofit fontScale="92500" lnSpcReduction="20000"/>
          </a:bodyPr>
          <a:lstStyle/>
          <a:p>
            <a:pPr algn="ctr" fontAlgn="auto">
              <a:spcAft>
                <a:spcPts val="0"/>
              </a:spcAft>
              <a:buFont typeface="Wingdings 2"/>
              <a:buNone/>
              <a:defRPr/>
            </a:pPr>
            <a:endParaRPr lang="ar-SA" sz="4400" b="1" dirty="0" smtClean="0">
              <a:effectLst>
                <a:outerShdw blurRad="38100" dist="38100" dir="2700000" algn="tl">
                  <a:srgbClr val="000000">
                    <a:alpha val="43137"/>
                  </a:srgbClr>
                </a:outerShdw>
              </a:effectLst>
            </a:endParaRPr>
          </a:p>
          <a:p>
            <a:pPr algn="ctr" fontAlgn="auto">
              <a:spcAft>
                <a:spcPts val="0"/>
              </a:spcAft>
              <a:buFont typeface="Wingdings 2"/>
              <a:buNone/>
              <a:defRPr/>
            </a:pPr>
            <a:endParaRPr lang="en-US" sz="4400" b="1" dirty="0" smtClean="0">
              <a:effectLst>
                <a:outerShdw blurRad="38100" dist="38100" dir="2700000" algn="tl">
                  <a:srgbClr val="000000">
                    <a:alpha val="43137"/>
                  </a:srgbClr>
                </a:outerShdw>
              </a:effectLst>
            </a:endParaRPr>
          </a:p>
          <a:p>
            <a:pPr algn="ctr" fontAlgn="auto">
              <a:spcAft>
                <a:spcPts val="0"/>
              </a:spcAft>
              <a:buFont typeface="Wingdings 2"/>
              <a:buNone/>
              <a:defRPr/>
            </a:pPr>
            <a:endParaRPr lang="ar-SA" sz="4400" b="1" dirty="0" smtClean="0">
              <a:effectLst>
                <a:outerShdw blurRad="38100" dist="38100" dir="2700000" algn="tl">
                  <a:srgbClr val="000000">
                    <a:alpha val="43137"/>
                  </a:srgbClr>
                </a:outerShdw>
              </a:effectLst>
            </a:endParaRPr>
          </a:p>
          <a:p>
            <a:pPr algn="ctr" fontAlgn="auto">
              <a:spcAft>
                <a:spcPts val="0"/>
              </a:spcAft>
              <a:buFont typeface="Wingdings 2"/>
              <a:buNone/>
              <a:defRPr/>
            </a:pPr>
            <a:r>
              <a:rPr lang="ar-AE" sz="3000" b="1" dirty="0" smtClean="0"/>
              <a:t>تصميـــــم مــركـــز تجــــــاري في مدينة نـــــابلس </a:t>
            </a:r>
            <a:endParaRPr lang="en-US" sz="3000" dirty="0" smtClean="0"/>
          </a:p>
          <a:p>
            <a:pPr algn="ctr" fontAlgn="auto">
              <a:spcAft>
                <a:spcPts val="0"/>
              </a:spcAft>
              <a:buFont typeface="Wingdings 2"/>
              <a:buNone/>
              <a:defRPr/>
            </a:pPr>
            <a:r>
              <a:rPr lang="ar-AE" sz="3000" b="1" dirty="0" smtClean="0"/>
              <a:t>  </a:t>
            </a:r>
            <a:endParaRPr lang="en-US" sz="3000" dirty="0" smtClean="0"/>
          </a:p>
          <a:p>
            <a:pPr algn="ctr" fontAlgn="auto">
              <a:spcAft>
                <a:spcPts val="0"/>
              </a:spcAft>
              <a:buFont typeface="Wingdings 2"/>
              <a:buNone/>
              <a:defRPr/>
            </a:pPr>
            <a:r>
              <a:rPr lang="ar-AE" sz="3000" b="1" dirty="0" smtClean="0"/>
              <a:t>مقدم من الطالبات :</a:t>
            </a:r>
            <a:endParaRPr lang="en-US" sz="3000" dirty="0" smtClean="0"/>
          </a:p>
          <a:p>
            <a:pPr algn="ctr" rtl="1" fontAlgn="auto">
              <a:spcAft>
                <a:spcPts val="0"/>
              </a:spcAft>
              <a:buFont typeface="Wingdings 2"/>
              <a:buNone/>
              <a:defRPr/>
            </a:pPr>
            <a:r>
              <a:rPr lang="ar-AE" sz="3000" b="1" dirty="0" smtClean="0"/>
              <a:t>داليا محمود داود .</a:t>
            </a:r>
            <a:endParaRPr lang="en-US" sz="3000" dirty="0" smtClean="0"/>
          </a:p>
          <a:p>
            <a:pPr algn="ctr" rtl="1" fontAlgn="auto">
              <a:spcAft>
                <a:spcPts val="0"/>
              </a:spcAft>
              <a:buFont typeface="Wingdings 2"/>
              <a:buNone/>
              <a:defRPr/>
            </a:pPr>
            <a:r>
              <a:rPr lang="ar-AE" sz="3000" b="1" dirty="0" smtClean="0"/>
              <a:t>دينـا جمال سعد الدين .</a:t>
            </a:r>
            <a:endParaRPr lang="en-US" sz="3000" dirty="0" smtClean="0"/>
          </a:p>
          <a:p>
            <a:pPr algn="ctr" rtl="1" fontAlgn="auto">
              <a:spcAft>
                <a:spcPts val="0"/>
              </a:spcAft>
              <a:buFont typeface="Wingdings 2"/>
              <a:buNone/>
              <a:defRPr/>
            </a:pPr>
            <a:r>
              <a:rPr lang="ar-AE" sz="3000" b="1" dirty="0" smtClean="0"/>
              <a:t>يسرى ضرار أبو غضيب .</a:t>
            </a:r>
            <a:endParaRPr lang="en-US" sz="3000" b="1" dirty="0" smtClean="0"/>
          </a:p>
          <a:p>
            <a:pPr algn="ctr" rtl="1" fontAlgn="auto">
              <a:spcAft>
                <a:spcPts val="0"/>
              </a:spcAft>
              <a:buFont typeface="Wingdings 2"/>
              <a:buNone/>
              <a:defRPr/>
            </a:pPr>
            <a:endParaRPr lang="en-US" sz="3000" dirty="0" smtClean="0"/>
          </a:p>
          <a:p>
            <a:pPr algn="ctr" rtl="1" fontAlgn="auto">
              <a:spcAft>
                <a:spcPts val="0"/>
              </a:spcAft>
              <a:buFont typeface="Wingdings 2"/>
              <a:buNone/>
              <a:defRPr/>
            </a:pPr>
            <a:r>
              <a:rPr lang="ar-AE" sz="3000" b="1" dirty="0" smtClean="0"/>
              <a:t> بــإشراف الأستاذ : مـؤيد سلـــهب .</a:t>
            </a:r>
            <a:endParaRPr lang="en-US" sz="3000" dirty="0" smtClean="0"/>
          </a:p>
          <a:p>
            <a:pPr algn="ctr" rtl="1" fontAlgn="auto">
              <a:spcAft>
                <a:spcPts val="0"/>
              </a:spcAft>
              <a:buFont typeface="Wingdings 2"/>
              <a:buNone/>
              <a:defRPr/>
            </a:pPr>
            <a:r>
              <a:rPr lang="ar-AE" sz="3000" b="1" dirty="0" smtClean="0"/>
              <a:t> </a:t>
            </a:r>
            <a:endParaRPr lang="en-US" sz="3000" dirty="0" smtClean="0"/>
          </a:p>
          <a:p>
            <a:pPr algn="ctr" fontAlgn="auto">
              <a:spcAft>
                <a:spcPts val="0"/>
              </a:spcAft>
              <a:buFont typeface="Wingdings 2"/>
              <a:buNone/>
              <a:defRPr/>
            </a:pPr>
            <a:r>
              <a:rPr lang="ar-AE" sz="3000" b="1" dirty="0" smtClean="0"/>
              <a:t>2010-2011</a:t>
            </a:r>
            <a:endParaRPr lang="en-US" sz="3000" dirty="0" smtClean="0"/>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554037"/>
          </a:xfrm>
        </p:spPr>
        <p:txBody>
          <a:bodyPr/>
          <a:lstStyle/>
          <a:p>
            <a:pPr algn="r" fontAlgn="auto">
              <a:spcAft>
                <a:spcPts val="0"/>
              </a:spcAft>
              <a:defRPr/>
            </a:pPr>
            <a:r>
              <a:rPr lang="ar-SA" sz="2800" b="1" dirty="0" smtClean="0">
                <a:solidFill>
                  <a:schemeClr val="tx2">
                    <a:satMod val="130000"/>
                  </a:schemeClr>
                </a:solidFill>
              </a:rPr>
              <a:t>الفصل الخامس :</a:t>
            </a:r>
            <a:r>
              <a:rPr lang="ar-AE" sz="2800" b="1" dirty="0" smtClean="0">
                <a:solidFill>
                  <a:schemeClr val="tx2">
                    <a:satMod val="130000"/>
                  </a:schemeClr>
                </a:solidFill>
              </a:rPr>
              <a:t>الأعمال الكهربائــــية </a:t>
            </a:r>
            <a:endParaRPr lang="en-US" sz="2800" b="1" dirty="0">
              <a:solidFill>
                <a:schemeClr val="tx2">
                  <a:satMod val="130000"/>
                </a:schemeClr>
              </a:solidFill>
            </a:endParaRPr>
          </a:p>
        </p:txBody>
      </p:sp>
      <p:sp>
        <p:nvSpPr>
          <p:cNvPr id="3" name="Subtitle 2"/>
          <p:cNvSpPr>
            <a:spLocks noGrp="1"/>
          </p:cNvSpPr>
          <p:nvPr>
            <p:ph type="subTitle" idx="1"/>
          </p:nvPr>
        </p:nvSpPr>
        <p:spPr>
          <a:xfrm>
            <a:off x="1431925" y="1143000"/>
            <a:ext cx="7407275" cy="5410200"/>
          </a:xfrm>
        </p:spPr>
        <p:txBody>
          <a:bodyPr>
            <a:noAutofit/>
          </a:bodyPr>
          <a:lstStyle/>
          <a:p>
            <a:pPr algn="r" rtl="1" fontAlgn="auto">
              <a:spcAft>
                <a:spcPts val="0"/>
              </a:spcAft>
              <a:buFont typeface="Wingdings 2"/>
              <a:buNone/>
              <a:defRPr/>
            </a:pPr>
            <a:r>
              <a:rPr lang="ar-SA" sz="2400" b="1" u="sng" dirty="0" smtClean="0">
                <a:effectLst>
                  <a:outerShdw blurRad="38100" dist="38100" dir="2700000" algn="tl">
                    <a:srgbClr val="000000">
                      <a:alpha val="43137"/>
                    </a:srgbClr>
                  </a:outerShdw>
                </a:effectLst>
              </a:rPr>
              <a:t>تجهيزات </a:t>
            </a:r>
            <a:r>
              <a:rPr lang="ar-AE" sz="2400" b="1" u="sng" dirty="0" smtClean="0">
                <a:effectLst>
                  <a:outerShdw blurRad="38100" dist="38100" dir="2700000" algn="tl">
                    <a:srgbClr val="000000">
                      <a:alpha val="43137"/>
                    </a:srgbClr>
                  </a:outerShdw>
                </a:effectLst>
              </a:rPr>
              <a:t> الم</a:t>
            </a:r>
            <a:r>
              <a:rPr lang="ar-SA" sz="2400" b="1" u="sng" dirty="0" smtClean="0">
                <a:effectLst>
                  <a:outerShdw blurRad="38100" dist="38100" dir="2700000" algn="tl">
                    <a:srgbClr val="000000">
                      <a:alpha val="43137"/>
                    </a:srgbClr>
                  </a:outerShdw>
                </a:effectLst>
              </a:rPr>
              <a:t>بنى </a:t>
            </a:r>
            <a:r>
              <a:rPr lang="ar-AE" sz="2400" b="1" u="sng" dirty="0" smtClean="0">
                <a:effectLst>
                  <a:outerShdw blurRad="38100" dist="38100" dir="2700000" algn="tl">
                    <a:srgbClr val="000000">
                      <a:alpha val="43137"/>
                    </a:srgbClr>
                  </a:outerShdw>
                </a:effectLst>
              </a:rPr>
              <a:t>بالمتطلبات الكهربائية الآتية</a:t>
            </a:r>
            <a:r>
              <a:rPr lang="en-US" sz="2400" b="1" dirty="0" smtClean="0">
                <a:effectLst>
                  <a:outerShdw blurRad="38100" dist="38100" dir="2700000" algn="tl">
                    <a:srgbClr val="000000">
                      <a:alpha val="43137"/>
                    </a:srgbClr>
                  </a:outerShdw>
                </a:effectLst>
              </a:rPr>
              <a:t>:</a:t>
            </a:r>
            <a:r>
              <a:rPr lang="ar-SA" sz="2400" b="1" dirty="0" smtClean="0"/>
              <a:t> </a:t>
            </a:r>
          </a:p>
          <a:p>
            <a:pPr algn="r" rtl="1" fontAlgn="auto">
              <a:spcAft>
                <a:spcPts val="0"/>
              </a:spcAft>
              <a:buFontTx/>
              <a:buChar char="-"/>
              <a:defRPr/>
            </a:pPr>
            <a:r>
              <a:rPr lang="ar-SA" sz="2000" b="1" dirty="0" smtClean="0"/>
              <a:t>فصل الإنارة الخارجيةعن الإنارة الداخلية ويجب فصل دوائر الإنارة عن دوائر القوى وعمل لوحات توزيع مستقلة لكل منها.</a:t>
            </a:r>
          </a:p>
          <a:p>
            <a:pPr algn="r" rtl="1" fontAlgn="auto">
              <a:spcAft>
                <a:spcPts val="0"/>
              </a:spcAft>
              <a:buFont typeface="Wingdings 2"/>
              <a:buNone/>
              <a:defRPr/>
            </a:pPr>
            <a:r>
              <a:rPr lang="ar-SA" sz="1800" b="1" dirty="0" smtClean="0"/>
              <a:t>-</a:t>
            </a:r>
            <a:r>
              <a:rPr lang="ar-SA" sz="2000" b="1" dirty="0" smtClean="0"/>
              <a:t>عمل لوحات كهربائية مستقلة لوحدات التكييف</a:t>
            </a:r>
            <a:r>
              <a:rPr lang="en-US" sz="2000" b="1" dirty="0" smtClean="0"/>
              <a:t>. </a:t>
            </a:r>
            <a:endParaRPr lang="en-US" sz="2000" dirty="0" smtClean="0"/>
          </a:p>
          <a:p>
            <a:pPr algn="r" rtl="1" fontAlgn="auto">
              <a:spcAft>
                <a:spcPts val="0"/>
              </a:spcAft>
              <a:buFont typeface="Wingdings 2"/>
              <a:buNone/>
              <a:defRPr/>
            </a:pPr>
            <a:r>
              <a:rPr lang="ar-SA" sz="2000" b="1" dirty="0" smtClean="0"/>
              <a:t>-فصل الدوائرالكهربائي الخفيفة</a:t>
            </a:r>
            <a:r>
              <a:rPr lang="en-US" sz="2000" b="1" dirty="0" smtClean="0"/>
              <a:t>) </a:t>
            </a:r>
            <a:r>
              <a:rPr lang="ar-SA" sz="2000" b="1" dirty="0" smtClean="0"/>
              <a:t>الهاتف - جهاز المناداة - هوائي التليفزيون - ..) عن دائر الإنارة و القوى، و يجب أن تكون لها مسارات خاصة بها</a:t>
            </a:r>
            <a:r>
              <a:rPr lang="en-US" sz="2000" b="1" dirty="0" smtClean="0"/>
              <a:t>. </a:t>
            </a:r>
            <a:endParaRPr lang="en-US" sz="2000" dirty="0" smtClean="0"/>
          </a:p>
          <a:p>
            <a:pPr algn="r" rtl="1" fontAlgn="auto">
              <a:spcAft>
                <a:spcPts val="0"/>
              </a:spcAft>
              <a:buFont typeface="Wingdings 2"/>
              <a:buNone/>
              <a:defRPr/>
            </a:pPr>
            <a:r>
              <a:rPr lang="ar-SA" sz="2000" b="1" dirty="0" smtClean="0"/>
              <a:t>-جميع المواد و التركيبات الكهربائية الخارجية يجب أن تكون من النوع المقاوم لعوامل الطقس والمحمية ضد الرطوبة والغبار ومياه الأمطار</a:t>
            </a:r>
            <a:r>
              <a:rPr lang="en-US" sz="2000" b="1" dirty="0" smtClean="0"/>
              <a:t>. </a:t>
            </a:r>
            <a:endParaRPr lang="en-US" sz="2000" dirty="0" smtClean="0"/>
          </a:p>
          <a:p>
            <a:pPr algn="r" rtl="1" fontAlgn="auto">
              <a:spcAft>
                <a:spcPts val="0"/>
              </a:spcAft>
              <a:buFontTx/>
              <a:buChar char="-"/>
              <a:defRPr/>
            </a:pPr>
            <a:r>
              <a:rPr lang="ar-SA" sz="2000" b="1" dirty="0" smtClean="0"/>
              <a:t>يجب تأمين مصادر احتياطية للطاقة الكهربائية تتناسب قدرتها مع الحد الأدنى في حالات الطوارئ </a:t>
            </a:r>
          </a:p>
          <a:p>
            <a:pPr algn="r" rtl="1" fontAlgn="auto">
              <a:spcAft>
                <a:spcPts val="0"/>
              </a:spcAft>
              <a:buFontTx/>
              <a:buChar char="-"/>
              <a:defRPr/>
            </a:pPr>
            <a:r>
              <a:rPr lang="ar-SA" sz="2000" b="1" dirty="0" smtClean="0">
                <a:effectLst>
                  <a:outerShdw blurRad="38100" dist="38100" dir="2700000" algn="tl">
                    <a:srgbClr val="000000">
                      <a:alpha val="43137"/>
                    </a:srgbClr>
                  </a:outerShdw>
                </a:effectLst>
              </a:rPr>
              <a:t>– وتزويد المبنى </a:t>
            </a:r>
            <a:r>
              <a:rPr lang="ar-AE" sz="2000" b="1" dirty="0" smtClean="0">
                <a:effectLst>
                  <a:outerShdw blurRad="38100" dist="38100" dir="2700000" algn="tl">
                    <a:srgbClr val="000000">
                      <a:alpha val="43137"/>
                    </a:srgbClr>
                  </a:outerShdw>
                </a:effectLst>
              </a:rPr>
              <a:t>وحدات إنارة طوار</a:t>
            </a:r>
            <a:r>
              <a:rPr lang="ar-SA" sz="2000" b="1" dirty="0" smtClean="0">
                <a:effectLst>
                  <a:outerShdw blurRad="38100" dist="38100" dir="2700000" algn="tl">
                    <a:srgbClr val="000000">
                      <a:alpha val="43137"/>
                    </a:srgbClr>
                  </a:outerShdw>
                </a:effectLst>
              </a:rPr>
              <a:t>ئ و</a:t>
            </a:r>
            <a:r>
              <a:rPr lang="ar-AE" sz="2000" b="1" dirty="0" smtClean="0">
                <a:effectLst>
                  <a:outerShdw blurRad="38100" dist="38100" dir="2700000" algn="tl">
                    <a:srgbClr val="000000">
                      <a:alpha val="43137"/>
                    </a:srgbClr>
                  </a:outerShdw>
                </a:effectLst>
              </a:rPr>
              <a:t>علامات مضيئة توضح مخارج الطوارئ</a:t>
            </a:r>
            <a:r>
              <a:rPr lang="en-US" sz="2000" b="1" dirty="0" smtClean="0">
                <a:effectLst>
                  <a:outerShdw blurRad="38100" dist="38100" dir="2700000" algn="tl">
                    <a:srgbClr val="000000">
                      <a:alpha val="43137"/>
                    </a:srgbClr>
                  </a:outerShdw>
                </a:effectLst>
              </a:rPr>
              <a:t>. </a:t>
            </a:r>
            <a:endParaRPr lang="ar-SA" sz="2000" b="1" dirty="0" smtClean="0">
              <a:effectLst>
                <a:outerShdw blurRad="38100" dist="38100" dir="2700000" algn="tl">
                  <a:srgbClr val="000000">
                    <a:alpha val="43137"/>
                  </a:srgbClr>
                </a:outerShdw>
              </a:effectLst>
            </a:endParaRPr>
          </a:p>
          <a:p>
            <a:pPr marL="541782" indent="-514350" algn="r" rtl="1" fontAlgn="auto">
              <a:spcAft>
                <a:spcPts val="0"/>
              </a:spcAft>
              <a:buFont typeface="Wingdings 2"/>
              <a:buNone/>
              <a:defRPr/>
            </a:pPr>
            <a:r>
              <a:rPr lang="ar-SA" sz="2000" b="1" dirty="0" smtClean="0">
                <a:effectLst>
                  <a:outerShdw blurRad="38100" dist="38100" dir="2700000" algn="tl">
                    <a:srgbClr val="000000">
                      <a:alpha val="43137"/>
                    </a:srgbClr>
                  </a:outerShdw>
                </a:effectLst>
              </a:rPr>
              <a:t>- </a:t>
            </a:r>
            <a:r>
              <a:rPr lang="ar-AE" sz="2000" b="1" dirty="0" smtClean="0">
                <a:effectLst>
                  <a:outerShdw blurRad="38100" dist="38100" dir="2700000" algn="tl">
                    <a:srgbClr val="000000">
                      <a:alpha val="43137"/>
                    </a:srgbClr>
                  </a:outerShdw>
                </a:effectLst>
              </a:rPr>
              <a:t>شبكة للكشف والإنذار عن الحريق</a:t>
            </a:r>
            <a:r>
              <a:rPr lang="en-US" sz="2000" b="1" dirty="0" smtClean="0">
                <a:effectLst>
                  <a:outerShdw blurRad="38100" dist="38100" dir="2700000" algn="tl">
                    <a:srgbClr val="000000">
                      <a:alpha val="43137"/>
                    </a:srgbClr>
                  </a:outerShdw>
                </a:effectLst>
              </a:rPr>
              <a:t>. </a:t>
            </a:r>
          </a:p>
          <a:p>
            <a:pPr marL="541782" indent="-514350" algn="r" rtl="1" fontAlgn="auto">
              <a:spcAft>
                <a:spcPts val="0"/>
              </a:spcAft>
              <a:buFont typeface="Wingdings 2"/>
              <a:buNone/>
              <a:defRPr/>
            </a:pPr>
            <a:endParaRPr lang="en-US" sz="1800" b="1" dirty="0" smtClean="0">
              <a:effectLst>
                <a:outerShdw blurRad="38100" dist="38100" dir="2700000" algn="tl">
                  <a:srgbClr val="000000">
                    <a:alpha val="43137"/>
                  </a:srgbClr>
                </a:outerShdw>
              </a:effectLst>
            </a:endParaRPr>
          </a:p>
          <a:p>
            <a:pPr algn="r" rtl="1" fontAlgn="auto">
              <a:spcAft>
                <a:spcPts val="0"/>
              </a:spcAft>
              <a:buFont typeface="Wingdings 2"/>
              <a:buNone/>
              <a:defRPr/>
            </a:pPr>
            <a:endParaRPr lang="en-US" sz="1800" b="1" dirty="0">
              <a:effectLst>
                <a:outerShdw blurRad="38100" dist="38100" dir="2700000" algn="tl">
                  <a:srgbClr val="000000">
                    <a:alpha val="43137"/>
                  </a:srgbClr>
                </a:outerShdw>
              </a:effectLst>
            </a:endParaRPr>
          </a:p>
        </p:txBody>
      </p:sp>
      <p:pic>
        <p:nvPicPr>
          <p:cNvPr id="4" name="Kahrba.wma">
            <a:hlinkClick r:id="" action="ppaction://media"/>
          </p:cNvPr>
          <p:cNvPicPr>
            <a:picLocks noRot="1" noChangeAspect="1"/>
          </p:cNvPicPr>
          <p:nvPr>
            <a:audioFile r:link="rId1"/>
          </p:nvPr>
        </p:nvPicPr>
        <p:blipFill>
          <a:blip r:embed="rId3" cstate="print"/>
          <a:srcRect/>
          <a:stretch>
            <a:fillRect/>
          </a:stretch>
        </p:blipFill>
        <p:spPr bwMode="auto">
          <a:xfrm>
            <a:off x="2514600" y="5410200"/>
            <a:ext cx="304800" cy="3048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863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2492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3" name="Subtitle 2"/>
          <p:cNvSpPr>
            <a:spLocks noGrp="1"/>
          </p:cNvSpPr>
          <p:nvPr>
            <p:ph type="subTitle" idx="1"/>
          </p:nvPr>
        </p:nvSpPr>
        <p:spPr>
          <a:xfrm>
            <a:off x="1431925" y="838200"/>
            <a:ext cx="7407275" cy="5486400"/>
          </a:xfrm>
        </p:spPr>
        <p:txBody>
          <a:bodyPr>
            <a:normAutofit/>
          </a:bodyPr>
          <a:lstStyle/>
          <a:p>
            <a:pPr algn="r" rtl="1" fontAlgn="auto">
              <a:spcAft>
                <a:spcPts val="0"/>
              </a:spcAft>
              <a:buFont typeface="Wingdings 2"/>
              <a:buNone/>
              <a:defRPr/>
            </a:pPr>
            <a:r>
              <a:rPr lang="ar-SA" dirty="0" smtClean="0"/>
              <a:t>ويجهز المبنى بالمتطلبات الرئيسية التالية :</a:t>
            </a:r>
          </a:p>
          <a:p>
            <a:pPr algn="r" rtl="1" fontAlgn="auto">
              <a:spcAft>
                <a:spcPts val="0"/>
              </a:spcAft>
              <a:buFontTx/>
              <a:buChar char="-"/>
              <a:defRPr/>
            </a:pPr>
            <a:r>
              <a:rPr lang="ar-SA" b="1" dirty="0" smtClean="0"/>
              <a:t>غرفة لمحولات .</a:t>
            </a:r>
          </a:p>
          <a:p>
            <a:pPr algn="r" rtl="1" fontAlgn="auto">
              <a:spcAft>
                <a:spcPts val="0"/>
              </a:spcAft>
              <a:buFontTx/>
              <a:buChar char="-"/>
              <a:defRPr/>
            </a:pPr>
            <a:r>
              <a:rPr lang="ar-SA" b="1" dirty="0" smtClean="0"/>
              <a:t>غرفة لمحولات الطوارئ </a:t>
            </a:r>
            <a:r>
              <a:rPr lang="ar-SA" dirty="0" smtClean="0"/>
              <a:t>.</a:t>
            </a:r>
          </a:p>
          <a:p>
            <a:pPr algn="r" rtl="1" fontAlgn="auto">
              <a:spcAft>
                <a:spcPts val="0"/>
              </a:spcAft>
              <a:buFontTx/>
              <a:buChar char="-"/>
              <a:defRPr/>
            </a:pPr>
            <a:r>
              <a:rPr lang="ar-SA" b="1" dirty="0" smtClean="0"/>
              <a:t>المناور العمودية للتمديدات الكهربائيه .</a:t>
            </a:r>
          </a:p>
          <a:p>
            <a:pPr algn="r" rtl="1" fontAlgn="auto">
              <a:spcAft>
                <a:spcPts val="0"/>
              </a:spcAft>
              <a:buFontTx/>
              <a:buChar char="-"/>
              <a:defRPr/>
            </a:pPr>
            <a:endParaRPr lang="ar-SA" b="1" dirty="0" smtClean="0"/>
          </a:p>
          <a:p>
            <a:pPr algn="r" rtl="1" fontAlgn="auto">
              <a:spcAft>
                <a:spcPts val="0"/>
              </a:spcAft>
              <a:buFontTx/>
              <a:buChar char="-"/>
              <a:defRPr/>
            </a:pPr>
            <a:r>
              <a:rPr lang="ar-SA" b="1" dirty="0" smtClean="0"/>
              <a:t>يراعى في حسابات الاحمال المعادله التالية :</a:t>
            </a:r>
          </a:p>
          <a:p>
            <a:pPr algn="r" rtl="1" fontAlgn="auto">
              <a:spcAft>
                <a:spcPts val="0"/>
              </a:spcAft>
              <a:buFont typeface="Wingdings 2"/>
              <a:buNone/>
              <a:defRPr/>
            </a:pPr>
            <a:r>
              <a:rPr lang="ar-SA" b="1" dirty="0" smtClean="0"/>
              <a:t>قدرة (( واط )) = شدة جهد (( فولت ))* تيار (( امبير )) .</a:t>
            </a:r>
            <a:br>
              <a:rPr lang="ar-SA" b="1" dirty="0" smtClean="0"/>
            </a:br>
            <a:r>
              <a:rPr lang="ar-SA" b="1" dirty="0" smtClean="0"/>
              <a:t> ويستعمل عادة 3 فاز في المنشئات ذات الاحمال الكهربائية الكبيرة </a:t>
            </a:r>
          </a:p>
        </p:txBody>
      </p:sp>
    </p:spTree>
  </p:cSld>
  <p:clrMapOvr>
    <a:masterClrMapping/>
  </p:clrMapOvr>
  <p:transition>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2400"/>
            <a:ext cx="7407275" cy="685800"/>
          </a:xfrm>
        </p:spPr>
        <p:txBody>
          <a:bodyPr>
            <a:normAutofit fontScale="90000"/>
          </a:bodyPr>
          <a:lstStyle/>
          <a:p>
            <a:pPr algn="ctr" rtl="1" fontAlgn="auto">
              <a:spcAft>
                <a:spcPts val="0"/>
              </a:spcAft>
              <a:defRPr/>
            </a:pPr>
            <a:r>
              <a:rPr lang="ar-SA" b="1" dirty="0" smtClean="0">
                <a:solidFill>
                  <a:schemeClr val="tx2">
                    <a:satMod val="130000"/>
                  </a:schemeClr>
                </a:solidFill>
              </a:rPr>
              <a:t>الفصل السادس :</a:t>
            </a:r>
            <a:r>
              <a:rPr lang="ar-AE" b="1" dirty="0" smtClean="0">
                <a:solidFill>
                  <a:schemeClr val="tx2">
                    <a:satMod val="130000"/>
                  </a:schemeClr>
                </a:solidFill>
              </a:rPr>
              <a:t>السلامة العــامة </a:t>
            </a:r>
            <a:endParaRPr lang="en-US" b="1" dirty="0">
              <a:solidFill>
                <a:schemeClr val="tx2">
                  <a:satMod val="130000"/>
                </a:schemeClr>
              </a:solidFill>
            </a:endParaRPr>
          </a:p>
        </p:txBody>
      </p:sp>
      <p:sp>
        <p:nvSpPr>
          <p:cNvPr id="3" name="Subtitle 2"/>
          <p:cNvSpPr>
            <a:spLocks noGrp="1"/>
          </p:cNvSpPr>
          <p:nvPr>
            <p:ph type="subTitle" idx="1"/>
          </p:nvPr>
        </p:nvSpPr>
        <p:spPr>
          <a:xfrm>
            <a:off x="1066800" y="762000"/>
            <a:ext cx="7772400" cy="6400800"/>
          </a:xfrm>
        </p:spPr>
        <p:txBody>
          <a:bodyPr>
            <a:noAutofit/>
          </a:bodyPr>
          <a:lstStyle/>
          <a:p>
            <a:pPr marL="541782" indent="-514350" algn="r" rtl="1" fontAlgn="auto">
              <a:spcAft>
                <a:spcPts val="0"/>
              </a:spcAft>
              <a:buFont typeface="Wingdings 2"/>
              <a:buNone/>
              <a:defRPr/>
            </a:pPr>
            <a:r>
              <a:rPr lang="en-US" sz="2000" b="1" dirty="0" smtClean="0">
                <a:effectLst>
                  <a:outerShdw blurRad="38100" dist="38100" dir="2700000" algn="tl">
                    <a:srgbClr val="000000">
                      <a:alpha val="43137"/>
                    </a:srgbClr>
                  </a:outerShdw>
                </a:effectLst>
                <a:cs typeface="+mj-cs"/>
              </a:rPr>
              <a:t/>
            </a:r>
            <a:br>
              <a:rPr lang="en-US" sz="2000" b="1" dirty="0" smtClean="0">
                <a:effectLst>
                  <a:outerShdw blurRad="38100" dist="38100" dir="2700000" algn="tl">
                    <a:srgbClr val="000000">
                      <a:alpha val="43137"/>
                    </a:srgbClr>
                  </a:outerShdw>
                </a:effectLst>
                <a:cs typeface="+mj-cs"/>
              </a:rPr>
            </a:br>
            <a:r>
              <a:rPr lang="ar-SA" sz="2000" b="1" dirty="0" smtClean="0">
                <a:effectLst>
                  <a:outerShdw blurRad="38100" dist="38100" dir="2700000" algn="tl">
                    <a:srgbClr val="000000">
                      <a:alpha val="43137"/>
                    </a:srgbClr>
                  </a:outerShdw>
                </a:effectLst>
                <a:cs typeface="+mj-cs"/>
              </a:rPr>
              <a:t>يلزم توفير متطلبات السلامة والوقاية من الحريق في تصميم وإنشاء المبنى </a:t>
            </a:r>
            <a:r>
              <a:rPr lang="ar-AE" sz="2000" b="1" dirty="0" smtClean="0">
                <a:effectLst>
                  <a:outerShdw blurRad="38100" dist="38100" dir="2700000" algn="tl">
                    <a:srgbClr val="000000">
                      <a:alpha val="43137"/>
                    </a:srgbClr>
                  </a:outerShdw>
                </a:effectLst>
                <a:cs typeface="+mj-cs"/>
              </a:rPr>
              <a:t>.</a:t>
            </a:r>
            <a:endParaRPr lang="ar-SA" sz="2000" b="1" dirty="0" smtClean="0">
              <a:effectLst>
                <a:outerShdw blurRad="38100" dist="38100" dir="2700000" algn="tl">
                  <a:srgbClr val="000000">
                    <a:alpha val="43137"/>
                  </a:srgbClr>
                </a:outerShdw>
              </a:effectLst>
              <a:cs typeface="+mj-cs"/>
            </a:endParaRPr>
          </a:p>
          <a:p>
            <a:pPr marL="541782" indent="-514350" algn="r" rtl="1" fontAlgn="auto">
              <a:spcAft>
                <a:spcPts val="0"/>
              </a:spcAft>
              <a:buFont typeface="Wingdings 2"/>
              <a:buNone/>
              <a:defRPr/>
            </a:pPr>
            <a:endParaRPr lang="ar-SA" sz="2000" b="1" dirty="0" smtClean="0">
              <a:effectLst>
                <a:outerShdw blurRad="38100" dist="38100" dir="2700000" algn="tl">
                  <a:srgbClr val="000000">
                    <a:alpha val="43137"/>
                  </a:srgbClr>
                </a:outerShdw>
              </a:effectLst>
              <a:cs typeface="+mj-cs"/>
            </a:endParaRPr>
          </a:p>
          <a:p>
            <a:pPr marL="541782" indent="-514350" algn="r" rtl="1" fontAlgn="auto">
              <a:spcAft>
                <a:spcPts val="0"/>
              </a:spcAft>
              <a:buFont typeface="Wingdings 2"/>
              <a:buNone/>
              <a:defRPr/>
            </a:pPr>
            <a:r>
              <a:rPr lang="ar-SA" sz="2000" b="1" dirty="0" smtClean="0">
                <a:effectLst>
                  <a:outerShdw blurRad="38100" dist="38100" dir="2700000" algn="tl">
                    <a:srgbClr val="000000">
                      <a:alpha val="43137"/>
                    </a:srgbClr>
                  </a:outerShdw>
                </a:effectLst>
                <a:cs typeface="+mj-cs"/>
              </a:rPr>
              <a:t>*  </a:t>
            </a:r>
            <a:r>
              <a:rPr lang="ar-SA" sz="2000" b="1" dirty="0" smtClean="0">
                <a:effectLst>
                  <a:outerShdw blurRad="38100" dist="38100" dir="2700000" algn="tl">
                    <a:srgbClr val="000000">
                      <a:alpha val="43137"/>
                    </a:srgbClr>
                  </a:outerShdw>
                </a:effectLst>
                <a:latin typeface="Script MT Bold" pitchFamily="66" charset="0"/>
                <a:cs typeface="+mj-cs"/>
              </a:rPr>
              <a:t>مخارج الطوارئ : </a:t>
            </a:r>
            <a:r>
              <a:rPr lang="ar-SA" sz="2000" b="1" dirty="0" smtClean="0">
                <a:latin typeface="Script MT Bold" pitchFamily="66" charset="0"/>
                <a:cs typeface="+mj-cs"/>
              </a:rPr>
              <a:t>لمنشآت التي تبلغ طاقتها الاستيعابية ألف شخص فأكثر يلزم لها خمسة مخارج على الأقل منفصلة ومتباعدة عن بعضها وتزداد بمعدل مخرج واحد لكل </a:t>
            </a:r>
            <a:r>
              <a:rPr lang="en-US" sz="2000" b="1" dirty="0" smtClean="0">
                <a:latin typeface="Script MT Bold" pitchFamily="66" charset="0"/>
                <a:cs typeface="+mj-cs"/>
              </a:rPr>
              <a:t>200</a:t>
            </a:r>
            <a:r>
              <a:rPr lang="ar-SA" sz="2000" b="1" dirty="0" smtClean="0">
                <a:latin typeface="Script MT Bold" pitchFamily="66" charset="0"/>
                <a:cs typeface="+mj-cs"/>
              </a:rPr>
              <a:t> شخص زائدة على ألف.</a:t>
            </a:r>
          </a:p>
          <a:p>
            <a:pPr marL="541782" indent="-514350" algn="r" rtl="1" fontAlgn="auto">
              <a:spcAft>
                <a:spcPts val="0"/>
              </a:spcAft>
              <a:buFont typeface="Wingdings 2"/>
              <a:buNone/>
              <a:defRPr/>
            </a:pPr>
            <a:r>
              <a:rPr lang="ar-SA" sz="2000" b="1" dirty="0" smtClean="0">
                <a:latin typeface="Script MT Bold" pitchFamily="66" charset="0"/>
                <a:cs typeface="+mj-cs"/>
              </a:rPr>
              <a:t>*   المبنى ويكون غالبا في الردهات المتسعة التي تؤدي إليها عدة مخارج ومسالك هروب ويجب أن تتصل هذه الأماكن بطريقي نجاه على الأقل يؤديان مباشرة إلى خارج المبنى حيث مناطق التجمع الخارجية</a:t>
            </a:r>
          </a:p>
          <a:p>
            <a:pPr marL="541782" indent="-514350" algn="r" rtl="1" fontAlgn="auto">
              <a:spcAft>
                <a:spcPts val="0"/>
              </a:spcAft>
              <a:buFont typeface="Wingdings 2"/>
              <a:buNone/>
              <a:defRPr/>
            </a:pPr>
            <a:r>
              <a:rPr lang="ar-SA" sz="2000" b="1" dirty="0" smtClean="0">
                <a:latin typeface="Script MT Bold" pitchFamily="66" charset="0"/>
                <a:cs typeface="+mj-cs"/>
              </a:rPr>
              <a:t>*    يجب توفير وسائل التهوية الطبيعية والميكانيكية بما يكفل تجديد الهواء بكافة الأماكن.</a:t>
            </a:r>
          </a:p>
          <a:p>
            <a:pPr marL="541782" indent="-514350" algn="r" rtl="1" fontAlgn="auto">
              <a:spcAft>
                <a:spcPts val="0"/>
              </a:spcAft>
              <a:buFont typeface="Wingdings 2"/>
              <a:buNone/>
              <a:defRPr/>
            </a:pPr>
            <a:r>
              <a:rPr lang="ar-SA" sz="2000" b="1" dirty="0" smtClean="0">
                <a:latin typeface="Script MT Bold" pitchFamily="66" charset="0"/>
                <a:cs typeface="+mj-cs"/>
              </a:rPr>
              <a:t>*     يجب أن تكون أبواب المخارج سهلة الفتح من الداخل ومقاومة للنيران لمدة ساعة على الأقل وتفتح للخارج بالدفع من الداخل</a:t>
            </a:r>
            <a:endParaRPr lang="ar-AE" sz="2000" b="1" dirty="0" smtClean="0">
              <a:effectLst>
                <a:outerShdw blurRad="38100" dist="38100" dir="2700000" algn="tl">
                  <a:srgbClr val="000000">
                    <a:alpha val="43137"/>
                  </a:srgbClr>
                </a:outerShdw>
              </a:effectLst>
              <a:latin typeface="Script MT Bold" pitchFamily="66" charset="0"/>
              <a:cs typeface="+mj-cs"/>
            </a:endParaRPr>
          </a:p>
          <a:p>
            <a:pPr marL="541782" indent="-514350" algn="r" rtl="1" fontAlgn="auto">
              <a:spcAft>
                <a:spcPts val="0"/>
              </a:spcAft>
              <a:buFont typeface="Wingdings 2"/>
              <a:buNone/>
              <a:defRPr/>
            </a:pPr>
            <a:r>
              <a:rPr lang="ar-SA" sz="2000" b="1" dirty="0" smtClean="0">
                <a:effectLst>
                  <a:outerShdw blurRad="38100" dist="38100" dir="2700000" algn="tl">
                    <a:srgbClr val="000000">
                      <a:alpha val="43137"/>
                    </a:srgbClr>
                  </a:outerShdw>
                </a:effectLst>
                <a:latin typeface="Script MT Bold" pitchFamily="66" charset="0"/>
                <a:cs typeface="+mj-cs"/>
              </a:rPr>
              <a:t>*       سطح المبنى :</a:t>
            </a:r>
            <a:br>
              <a:rPr lang="ar-SA" sz="2000" b="1" dirty="0" smtClean="0">
                <a:effectLst>
                  <a:outerShdw blurRad="38100" dist="38100" dir="2700000" algn="tl">
                    <a:srgbClr val="000000">
                      <a:alpha val="43137"/>
                    </a:srgbClr>
                  </a:outerShdw>
                </a:effectLst>
                <a:latin typeface="Script MT Bold" pitchFamily="66" charset="0"/>
                <a:cs typeface="+mj-cs"/>
              </a:rPr>
            </a:br>
            <a:r>
              <a:rPr lang="ar-SA" sz="2000" b="1" dirty="0" smtClean="0">
                <a:effectLst>
                  <a:outerShdw blurRad="38100" dist="38100" dir="2700000" algn="tl">
                    <a:srgbClr val="000000">
                      <a:alpha val="43137"/>
                    </a:srgbClr>
                  </a:outerShdw>
                </a:effectLst>
                <a:latin typeface="Script MT Bold" pitchFamily="66" charset="0"/>
                <a:cs typeface="+mj-cs"/>
              </a:rPr>
              <a:t>يجب أن تتوافر هناك مساحة كافية أعلى سطح المبنى وذلك لاستخدام رجال الإطفاء وقت الحاجة ويجب أن تكون هذه المساحة خالية من أي معوقات أو أي بناء قد يعيق الحركة وعملية الإنقاذ  بحيث لا تقل عن 60 % من مساحة السطح العلوي على إلا تقل المساحة المتبقية عن 350 مترا مربعاً</a:t>
            </a:r>
            <a:r>
              <a:rPr lang="en-US" sz="2000" b="1" dirty="0" smtClean="0">
                <a:effectLst>
                  <a:outerShdw blurRad="38100" dist="38100" dir="2700000" algn="tl">
                    <a:srgbClr val="000000">
                      <a:alpha val="43137"/>
                    </a:srgbClr>
                  </a:outerShdw>
                </a:effectLst>
                <a:latin typeface="Script MT Bold" pitchFamily="66" charset="0"/>
                <a:cs typeface="+mj-cs"/>
              </a:rPr>
              <a:t>.</a:t>
            </a:r>
            <a:endParaRPr lang="ar-AE" sz="2000" b="1" dirty="0" smtClean="0">
              <a:effectLst>
                <a:outerShdw blurRad="38100" dist="38100" dir="2700000" algn="tl">
                  <a:srgbClr val="000000">
                    <a:alpha val="43137"/>
                  </a:srgbClr>
                </a:outerShdw>
              </a:effectLst>
              <a:latin typeface="Script MT Bold" pitchFamily="66" charset="0"/>
              <a:cs typeface="+mj-cs"/>
            </a:endParaRPr>
          </a:p>
          <a:p>
            <a:pPr marL="541782" indent="-514350" algn="r" rtl="1" fontAlgn="auto">
              <a:spcAft>
                <a:spcPts val="0"/>
              </a:spcAft>
              <a:buFont typeface="+mj-lt"/>
              <a:buAutoNum type="arabicPeriod"/>
              <a:defRPr/>
            </a:pPr>
            <a:endParaRPr lang="ar-SA" sz="2000" b="1" u="sng" dirty="0" smtClean="0">
              <a:effectLst>
                <a:outerShdw blurRad="38100" dist="38100" dir="2700000" algn="tl">
                  <a:srgbClr val="000000">
                    <a:alpha val="43137"/>
                  </a:srgbClr>
                </a:outerShdw>
              </a:effectLst>
              <a:latin typeface="Script MT Bold" pitchFamily="66" charset="0"/>
              <a:cs typeface="+mj-cs"/>
            </a:endParaRPr>
          </a:p>
          <a:p>
            <a:pPr marL="541782" indent="-514350" algn="r" rtl="1" fontAlgn="auto">
              <a:spcAft>
                <a:spcPts val="0"/>
              </a:spcAft>
              <a:buFont typeface="Wingdings 2"/>
              <a:buNone/>
              <a:defRPr/>
            </a:pPr>
            <a:r>
              <a:rPr lang="ar-AE" sz="2000" b="1" dirty="0" smtClean="0">
                <a:effectLst>
                  <a:outerShdw blurRad="38100" dist="38100" dir="2700000" algn="tl">
                    <a:srgbClr val="000000">
                      <a:alpha val="43137"/>
                    </a:srgbClr>
                  </a:outerShdw>
                </a:effectLst>
                <a:latin typeface="Script MT Bold" pitchFamily="66" charset="0"/>
                <a:cs typeface="+mj-cs"/>
              </a:rPr>
              <a:t>          </a:t>
            </a:r>
            <a:endParaRPr lang="ar-AE" sz="2000" b="1" u="sng" dirty="0" smtClean="0">
              <a:effectLst>
                <a:outerShdw blurRad="38100" dist="38100" dir="2700000" algn="tl">
                  <a:srgbClr val="000000">
                    <a:alpha val="43137"/>
                  </a:srgbClr>
                </a:outerShdw>
              </a:effectLst>
              <a:latin typeface="Script MT Bold" pitchFamily="66" charset="0"/>
              <a:cs typeface="+mj-cs"/>
            </a:endParaRPr>
          </a:p>
          <a:p>
            <a:pPr marL="541782" indent="-514350" algn="r" rtl="1" fontAlgn="auto">
              <a:spcAft>
                <a:spcPts val="0"/>
              </a:spcAft>
              <a:buFont typeface="+mj-lt"/>
              <a:buAutoNum type="arabicPeriod"/>
              <a:defRPr/>
            </a:pPr>
            <a:endParaRPr lang="ar-AE" sz="2000" b="1" dirty="0" smtClean="0">
              <a:effectLst>
                <a:outerShdw blurRad="38100" dist="38100" dir="2700000" algn="tl">
                  <a:srgbClr val="000000">
                    <a:alpha val="43137"/>
                  </a:srgbClr>
                </a:outerShdw>
              </a:effectLst>
              <a:cs typeface="+mj-cs"/>
            </a:endParaRPr>
          </a:p>
        </p:txBody>
      </p:sp>
      <p:pic>
        <p:nvPicPr>
          <p:cNvPr id="4" name="slameh 3ammeh.wma">
            <a:hlinkClick r:id="" action="ppaction://media"/>
          </p:cNvPr>
          <p:cNvPicPr>
            <a:picLocks noRot="1" noChangeAspect="1"/>
          </p:cNvPicPr>
          <p:nvPr>
            <a:audioFile r:link="rId1"/>
          </p:nvPr>
        </p:nvPicPr>
        <p:blipFill>
          <a:blip r:embed="rId3" cstate="print"/>
          <a:srcRect/>
          <a:stretch>
            <a:fillRect/>
          </a:stretch>
        </p:blipFill>
        <p:spPr bwMode="auto">
          <a:xfrm>
            <a:off x="1524000" y="6172200"/>
            <a:ext cx="304800" cy="3048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03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6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3" name="Content Placeholder 2"/>
          <p:cNvSpPr>
            <a:spLocks noGrp="1"/>
          </p:cNvSpPr>
          <p:nvPr>
            <p:ph idx="1"/>
          </p:nvPr>
        </p:nvSpPr>
        <p:spPr>
          <a:xfrm>
            <a:off x="1435100" y="304800"/>
            <a:ext cx="7499350" cy="5943600"/>
          </a:xfrm>
        </p:spPr>
        <p:txBody>
          <a:bodyPr>
            <a:normAutofit/>
          </a:bodyPr>
          <a:lstStyle/>
          <a:p>
            <a:pPr marL="541782" indent="-514350" algn="r" rtl="1" fontAlgn="auto">
              <a:spcAft>
                <a:spcPts val="0"/>
              </a:spcAft>
              <a:buFont typeface="Wingdings 2"/>
              <a:buChar char=""/>
              <a:defRPr/>
            </a:pPr>
            <a:r>
              <a:rPr lang="ar-SA" sz="2000" b="1" dirty="0" smtClean="0">
                <a:effectLst>
                  <a:outerShdw blurRad="38100" dist="38100" dir="2700000" algn="tl">
                    <a:srgbClr val="000000">
                      <a:alpha val="43137"/>
                    </a:srgbClr>
                  </a:outerShdw>
                </a:effectLst>
                <a:latin typeface="Script MT Bold" pitchFamily="66" charset="0"/>
              </a:rPr>
              <a:t>*      معدات ووسائل مكافحة الحريق</a:t>
            </a:r>
            <a:r>
              <a:rPr lang="ar-AE" sz="2000" b="1" dirty="0" smtClean="0">
                <a:effectLst>
                  <a:outerShdw blurRad="38100" dist="38100" dir="2700000" algn="tl">
                    <a:srgbClr val="000000">
                      <a:alpha val="43137"/>
                    </a:srgbClr>
                  </a:outerShdw>
                </a:effectLst>
                <a:latin typeface="Script MT Bold" pitchFamily="66" charset="0"/>
              </a:rPr>
              <a:t> :</a:t>
            </a:r>
            <a:endParaRPr lang="ar-SA" sz="2000" b="1" dirty="0" smtClean="0">
              <a:effectLst>
                <a:outerShdw blurRad="38100" dist="38100" dir="2700000" algn="tl">
                  <a:srgbClr val="000000">
                    <a:alpha val="43137"/>
                  </a:srgbClr>
                </a:outerShdw>
              </a:effectLst>
              <a:latin typeface="Script MT Bold" pitchFamily="66" charset="0"/>
            </a:endParaRPr>
          </a:p>
          <a:p>
            <a:pPr marL="541782" indent="-514350" algn="r" rtl="1" fontAlgn="auto">
              <a:spcAft>
                <a:spcPts val="0"/>
              </a:spcAft>
              <a:buFont typeface="Wingdings 2"/>
              <a:buChar char=""/>
              <a:defRPr/>
            </a:pPr>
            <a:r>
              <a:rPr lang="ar-SA" sz="2000" b="1" dirty="0" smtClean="0">
                <a:latin typeface="Script MT Bold" pitchFamily="66" charset="0"/>
              </a:rPr>
              <a:t>-    يشكل كل طابق من طوابق المبنى قطاع حريق مستقلاً إذا كانت مساحته لا تزيد على </a:t>
            </a:r>
            <a:r>
              <a:rPr lang="en-US" sz="2000" b="1" dirty="0" smtClean="0">
                <a:latin typeface="Script MT Bold" pitchFamily="66" charset="0"/>
              </a:rPr>
              <a:t>)</a:t>
            </a:r>
            <a:r>
              <a:rPr lang="ar-SA" sz="2000" b="1" dirty="0" smtClean="0">
                <a:latin typeface="Script MT Bold" pitchFamily="66" charset="0"/>
              </a:rPr>
              <a:t>400</a:t>
            </a:r>
            <a:r>
              <a:rPr lang="en-US" sz="2000" b="1" dirty="0" smtClean="0">
                <a:latin typeface="Script MT Bold" pitchFamily="66" charset="0"/>
              </a:rPr>
              <a:t>(</a:t>
            </a:r>
            <a:r>
              <a:rPr lang="ar-SA" sz="2000" b="1" dirty="0" smtClean="0">
                <a:latin typeface="Script MT Bold" pitchFamily="66" charset="0"/>
              </a:rPr>
              <a:t>م</a:t>
            </a:r>
            <a:r>
              <a:rPr lang="ar-SA" sz="2000" b="1" baseline="30000" dirty="0" smtClean="0">
                <a:latin typeface="Script MT Bold" pitchFamily="66" charset="0"/>
              </a:rPr>
              <a:t>2</a:t>
            </a:r>
            <a:r>
              <a:rPr lang="ar-SA" sz="2000" b="1" dirty="0" smtClean="0">
                <a:latin typeface="Script MT Bold" pitchFamily="66" charset="0"/>
              </a:rPr>
              <a:t>، فإذا زادت المساحة على ذلك يقسم إلى قطاعات لا تزيد مساحة كل منها على </a:t>
            </a:r>
            <a:r>
              <a:rPr lang="en-US" sz="2000" b="1" dirty="0" smtClean="0">
                <a:latin typeface="Script MT Bold" pitchFamily="66" charset="0"/>
              </a:rPr>
              <a:t>)</a:t>
            </a:r>
            <a:r>
              <a:rPr lang="ar-SA" sz="2000" b="1" dirty="0" smtClean="0">
                <a:latin typeface="Script MT Bold" pitchFamily="66" charset="0"/>
              </a:rPr>
              <a:t>400</a:t>
            </a:r>
            <a:r>
              <a:rPr lang="en-US" sz="2000" b="1" dirty="0" smtClean="0">
                <a:latin typeface="Script MT Bold" pitchFamily="66" charset="0"/>
              </a:rPr>
              <a:t>(</a:t>
            </a:r>
            <a:r>
              <a:rPr lang="ar-SA" sz="2000" b="1" dirty="0" smtClean="0">
                <a:latin typeface="Script MT Bold" pitchFamily="66" charset="0"/>
              </a:rPr>
              <a:t> م</a:t>
            </a:r>
            <a:r>
              <a:rPr lang="ar-SA" sz="2000" b="1" baseline="30000" dirty="0" smtClean="0">
                <a:latin typeface="Script MT Bold" pitchFamily="66" charset="0"/>
              </a:rPr>
              <a:t>2</a:t>
            </a:r>
            <a:r>
              <a:rPr lang="en-US" sz="2000" b="1" dirty="0" smtClean="0">
                <a:latin typeface="Script MT Bold" pitchFamily="66" charset="0"/>
              </a:rPr>
              <a:t>.</a:t>
            </a:r>
            <a:endParaRPr lang="ar-SA" sz="2000" b="1" dirty="0" smtClean="0">
              <a:latin typeface="Script MT Bold" pitchFamily="66" charset="0"/>
            </a:endParaRPr>
          </a:p>
          <a:p>
            <a:pPr marL="541782" indent="-514350" algn="r" rtl="1" fontAlgn="auto">
              <a:spcAft>
                <a:spcPts val="0"/>
              </a:spcAft>
              <a:buFont typeface="Wingdings 2"/>
              <a:buChar char=""/>
              <a:defRPr/>
            </a:pPr>
            <a:endParaRPr lang="ar-SA" sz="2000" b="1" dirty="0" smtClean="0">
              <a:latin typeface="Script MT Bold" pitchFamily="66" charset="0"/>
            </a:endParaRPr>
          </a:p>
          <a:p>
            <a:pPr marL="365760" indent="-283464" algn="r" rtl="1" fontAlgn="auto">
              <a:spcAft>
                <a:spcPts val="0"/>
              </a:spcAft>
              <a:buFont typeface="Wingdings 2"/>
              <a:buChar char=""/>
              <a:defRPr/>
            </a:pPr>
            <a:r>
              <a:rPr lang="ar-SA" sz="2000" b="1" dirty="0" smtClean="0"/>
              <a:t>لسلامة المبنى من الحريق يعتمد ذلك على	   </a:t>
            </a:r>
          </a:p>
          <a:p>
            <a:pPr marL="365760" indent="-283464" algn="r" rtl="1" fontAlgn="auto">
              <a:spcAft>
                <a:spcPts val="0"/>
              </a:spcAft>
              <a:buFont typeface="Wingdings 2"/>
              <a:buNone/>
              <a:defRPr/>
            </a:pPr>
            <a:r>
              <a:rPr lang="ar-SA" sz="2000" b="1" dirty="0" smtClean="0"/>
              <a:t>1-	</a:t>
            </a:r>
            <a:r>
              <a:rPr lang="en-US" sz="2000" b="1" dirty="0" smtClean="0"/>
              <a:t>Alarm system</a:t>
            </a:r>
            <a:r>
              <a:rPr lang="ar-SA" sz="2000" b="1" dirty="0" smtClean="0"/>
              <a:t>     وجود جهاز الإنذار </a:t>
            </a:r>
          </a:p>
          <a:p>
            <a:pPr marL="365760" indent="-283464" algn="r" rtl="1" fontAlgn="auto">
              <a:spcAft>
                <a:spcPts val="0"/>
              </a:spcAft>
              <a:buFont typeface="Wingdings 2"/>
              <a:buNone/>
              <a:defRPr/>
            </a:pPr>
            <a:r>
              <a:rPr lang="ar-SA" sz="2000" b="1" dirty="0" smtClean="0"/>
              <a:t>2-	    </a:t>
            </a:r>
            <a:r>
              <a:rPr lang="en-US" sz="2000" b="1" dirty="0" smtClean="0"/>
              <a:t>Fire Fighting  system</a:t>
            </a:r>
            <a:r>
              <a:rPr lang="ar-SA" sz="2000" b="1" dirty="0" smtClean="0"/>
              <a:t> وجود نظام إطفاء </a:t>
            </a:r>
          </a:p>
          <a:p>
            <a:pPr marL="365760" indent="-283464" algn="r" rtl="1" fontAlgn="auto">
              <a:spcAft>
                <a:spcPts val="0"/>
              </a:spcAft>
              <a:buFont typeface="Wingdings 2"/>
              <a:buNone/>
              <a:defRPr/>
            </a:pPr>
            <a:endParaRPr lang="ar-SA" sz="2000" b="1" u="sng" dirty="0" smtClean="0">
              <a:effectLst>
                <a:outerShdw blurRad="38100" dist="38100" dir="2700000" algn="tl">
                  <a:srgbClr val="000000">
                    <a:alpha val="43137"/>
                  </a:srgbClr>
                </a:outerShdw>
              </a:effectLst>
              <a:latin typeface="Script MT Bold" pitchFamily="66" charset="0"/>
            </a:endParaRPr>
          </a:p>
          <a:p>
            <a:pPr marL="365760" indent="-283464" algn="r" rtl="1" fontAlgn="auto">
              <a:spcAft>
                <a:spcPts val="0"/>
              </a:spcAft>
              <a:buFont typeface="Wingdings 2"/>
              <a:buNone/>
              <a:defRPr/>
            </a:pPr>
            <a:r>
              <a:rPr lang="ar-SA" sz="2000" b="1" dirty="0" smtClean="0">
                <a:effectLst>
                  <a:outerShdw blurRad="38100" dist="38100" dir="2700000" algn="tl">
                    <a:srgbClr val="000000">
                      <a:alpha val="43137"/>
                    </a:srgbClr>
                  </a:outerShdw>
                </a:effectLst>
                <a:latin typeface="Script MT Bold" pitchFamily="66" charset="0"/>
              </a:rPr>
              <a:t>وعادة يستخدم نظام ال</a:t>
            </a:r>
            <a:r>
              <a:rPr lang="en-US" sz="2000" b="1" dirty="0" smtClean="0"/>
              <a:t>Sprinklers </a:t>
            </a:r>
            <a:r>
              <a:rPr lang="ar-SA" sz="2000" b="1" dirty="0" smtClean="0"/>
              <a:t> (مرشات الماء) في أغلبوالمحلات التجارية وتوزع خراطيم المياه في الممرات ، وعادة يستخدم نظام ال</a:t>
            </a:r>
            <a:r>
              <a:rPr lang="en-US" sz="2000" dirty="0" smtClean="0"/>
              <a:t>Foam</a:t>
            </a:r>
            <a:r>
              <a:rPr lang="ar-SA" sz="2000" dirty="0" smtClean="0"/>
              <a:t> في الاماكن التي تنتشر فيها النيران بسرعة مثل الكراجات .</a:t>
            </a:r>
          </a:p>
          <a:p>
            <a:pPr marL="365760" indent="-283464" algn="r" rtl="1" fontAlgn="auto">
              <a:spcAft>
                <a:spcPts val="0"/>
              </a:spcAft>
              <a:buFont typeface="Wingdings 2"/>
              <a:buNone/>
              <a:defRPr/>
            </a:pPr>
            <a:endParaRPr lang="en-US" sz="2000" dirty="0" smtClean="0"/>
          </a:p>
          <a:p>
            <a:pPr marL="365760" indent="-283464" algn="r" rtl="1" fontAlgn="auto">
              <a:spcAft>
                <a:spcPts val="0"/>
              </a:spcAft>
              <a:buFont typeface="Wingdings 2"/>
              <a:buNone/>
              <a:defRPr/>
            </a:pPr>
            <a:r>
              <a:rPr lang="ar-SA" sz="2000" b="1" dirty="0" smtClean="0">
                <a:effectLst>
                  <a:outerShdw blurRad="38100" dist="38100" dir="2700000" algn="tl">
                    <a:srgbClr val="000000">
                      <a:alpha val="43137"/>
                    </a:srgbClr>
                  </a:outerShdw>
                </a:effectLst>
                <a:latin typeface="Script MT Bold" pitchFamily="66" charset="0"/>
              </a:rPr>
              <a:t> </a:t>
            </a:r>
            <a:endParaRPr lang="ar-AE" sz="2000" b="1" dirty="0" smtClean="0">
              <a:effectLst>
                <a:outerShdw blurRad="38100" dist="38100" dir="2700000" algn="tl">
                  <a:srgbClr val="000000">
                    <a:alpha val="43137"/>
                  </a:srgbClr>
                </a:outerShdw>
              </a:effectLst>
              <a:latin typeface="Script MT Bold" pitchFamily="66" charset="0"/>
            </a:endParaRPr>
          </a:p>
          <a:p>
            <a:pPr marL="365760" indent="-283464" algn="r" rtl="1" fontAlgn="auto">
              <a:spcAft>
                <a:spcPts val="0"/>
              </a:spcAft>
              <a:buFont typeface="Wingdings 2"/>
              <a:buChar char=""/>
              <a:defRPr/>
            </a:pPr>
            <a:endParaRPr lang="ar-SA" sz="2000" dirty="0"/>
          </a:p>
        </p:txBody>
      </p:sp>
    </p:spTree>
  </p:cSld>
  <p:clrMapOvr>
    <a:masterClrMapping/>
  </p:clrMapOvr>
  <p:transition>
    <p:split orient="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173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3" name="Subtitle 2"/>
          <p:cNvSpPr>
            <a:spLocks noGrp="1"/>
          </p:cNvSpPr>
          <p:nvPr>
            <p:ph type="subTitle" idx="1"/>
          </p:nvPr>
        </p:nvSpPr>
        <p:spPr>
          <a:xfrm>
            <a:off x="1431925" y="609600"/>
            <a:ext cx="7407275" cy="6096000"/>
          </a:xfrm>
        </p:spPr>
        <p:txBody>
          <a:bodyPr>
            <a:normAutofit fontScale="92500"/>
          </a:bodyPr>
          <a:lstStyle/>
          <a:p>
            <a:pPr algn="r" fontAlgn="auto">
              <a:spcAft>
                <a:spcPts val="0"/>
              </a:spcAft>
              <a:buFont typeface="Wingdings 2"/>
              <a:buNone/>
              <a:defRPr/>
            </a:pPr>
            <a:r>
              <a:rPr lang="ar-SA" dirty="0" smtClean="0"/>
              <a:t>اعتبارات زلزالية : </a:t>
            </a:r>
          </a:p>
          <a:p>
            <a:pPr algn="r" rtl="1" fontAlgn="auto">
              <a:spcAft>
                <a:spcPts val="0"/>
              </a:spcAft>
              <a:buFont typeface="Wingdings 2"/>
              <a:buNone/>
              <a:defRPr/>
            </a:pPr>
            <a:r>
              <a:rPr lang="ar-SA" sz="2000" dirty="0" smtClean="0"/>
              <a:t>اختيار الموقع بحيث لا يكون في </a:t>
            </a:r>
            <a:r>
              <a:rPr lang="ar-SA" sz="2000" b="1" dirty="0" smtClean="0"/>
              <a:t>على حواف الهاويات المرتفعة أو </a:t>
            </a:r>
            <a:r>
              <a:rPr lang="en-US" sz="2000" b="1" dirty="0" smtClean="0"/>
              <a:t> </a:t>
            </a:r>
            <a:r>
              <a:rPr lang="ar-SA" sz="2000" b="1" dirty="0" smtClean="0"/>
              <a:t>الشاهقة أو بالقرب منها أو في أماكن الشقوق أياً كان نوعها و على الميول الجبلية الحادة أو تحت الجروف والهاويات الجبلية أو تحت كتل صخرية معلقة أو مشققة. </a:t>
            </a:r>
            <a:endParaRPr lang="en-US" sz="2000" dirty="0" smtClean="0"/>
          </a:p>
          <a:p>
            <a:pPr algn="r" rtl="1" fontAlgn="auto">
              <a:spcAft>
                <a:spcPts val="0"/>
              </a:spcAft>
              <a:buFont typeface="Wingdings 2"/>
              <a:buNone/>
              <a:defRPr/>
            </a:pPr>
            <a:r>
              <a:rPr lang="ar-SA" sz="2000" b="1" dirty="0" smtClean="0"/>
              <a:t>- يفضل تجنب البناء فوق التربة الرخوة كالطين والصلصال والرمال المتفككة غير المتماسكة وفوق الطبقات الصخرية المتحللة أو المتآكلة. </a:t>
            </a:r>
            <a:endParaRPr lang="en-US" sz="2000" dirty="0" smtClean="0"/>
          </a:p>
          <a:p>
            <a:pPr algn="r" fontAlgn="auto">
              <a:spcAft>
                <a:spcPts val="0"/>
              </a:spcAft>
              <a:buFont typeface="Wingdings 2"/>
              <a:buNone/>
              <a:defRPr/>
            </a:pPr>
            <a:endParaRPr lang="ar-SA" b="1" dirty="0" smtClean="0"/>
          </a:p>
          <a:p>
            <a:pPr algn="r" rtl="1" fontAlgn="auto">
              <a:spcAft>
                <a:spcPts val="0"/>
              </a:spcAft>
              <a:buFont typeface="Wingdings 2"/>
              <a:buNone/>
              <a:defRPr/>
            </a:pPr>
            <a:r>
              <a:rPr lang="ar-SA" sz="2200" b="1" u="sng" dirty="0" smtClean="0"/>
              <a:t>من أهم الأمور الواجب مراعاتها في الاعتبارات الزلزالية للمباني أثناء التصميم هي </a:t>
            </a:r>
            <a:r>
              <a:rPr lang="ar-SA" sz="2200" b="1" dirty="0" smtClean="0"/>
              <a:t>:</a:t>
            </a:r>
            <a:endParaRPr lang="en-US" sz="2200" dirty="0" smtClean="0"/>
          </a:p>
          <a:p>
            <a:pPr algn="r" rtl="1" fontAlgn="auto">
              <a:spcAft>
                <a:spcPts val="0"/>
              </a:spcAft>
              <a:buFont typeface="Wingdings 2"/>
              <a:buNone/>
              <a:defRPr/>
            </a:pPr>
            <a:r>
              <a:rPr lang="ar-SA" sz="2200" b="1" dirty="0" smtClean="0"/>
              <a:t>زياده في عدد الكانات في الاعمده والجسور حيث لها دور كبير مقاومة قوى القص اللتي قد تتعرض لها . </a:t>
            </a:r>
            <a:endParaRPr lang="en-US" sz="2200" dirty="0" smtClean="0"/>
          </a:p>
          <a:p>
            <a:pPr algn="r" rtl="1" fontAlgn="auto">
              <a:spcAft>
                <a:spcPts val="0"/>
              </a:spcAft>
              <a:buFont typeface="Wingdings 2"/>
              <a:buNone/>
              <a:defRPr/>
            </a:pPr>
            <a:r>
              <a:rPr lang="ar-SA" sz="2200" b="1" dirty="0" smtClean="0"/>
              <a:t>زياده في عدد الكانات في زوايا الجسور المرتبطه مع بعضها لزيادة في قوتها وقوة تحملها . </a:t>
            </a:r>
            <a:endParaRPr lang="en-US" sz="2200" dirty="0" smtClean="0"/>
          </a:p>
          <a:p>
            <a:pPr algn="r" rtl="1" fontAlgn="auto">
              <a:spcAft>
                <a:spcPts val="0"/>
              </a:spcAft>
              <a:buFont typeface="Wingdings 2"/>
              <a:buNone/>
              <a:defRPr/>
            </a:pPr>
            <a:r>
              <a:rPr lang="ar-SA" sz="2200" b="1" dirty="0" smtClean="0"/>
              <a:t>ان يكون يكون هناك تماثل في الشكل المعماري للمبنى وإذا لم يكن كذلك فإنه يجب أخذ اعتبارات خاصه لذلك .  </a:t>
            </a:r>
            <a:endParaRPr lang="en-US" sz="2200" dirty="0" smtClean="0"/>
          </a:p>
          <a:p>
            <a:pPr algn="r" rtl="1" fontAlgn="auto">
              <a:spcAft>
                <a:spcPts val="0"/>
              </a:spcAft>
              <a:buFont typeface="Wingdings 2"/>
              <a:buNone/>
              <a:defRPr/>
            </a:pPr>
            <a:r>
              <a:rPr lang="ar-SA" sz="2200" b="1" dirty="0" smtClean="0"/>
              <a:t>اتخاذ الاجراءات المتبعة من قبل السلامة العامة وذلك للجوء اليها في حال حدوث اي عطل او كارثه .</a:t>
            </a:r>
            <a:endParaRPr lang="en-US" sz="2200" dirty="0" smtClean="0"/>
          </a:p>
          <a:p>
            <a:pPr algn="r" rtl="1" fontAlgn="auto">
              <a:spcAft>
                <a:spcPts val="0"/>
              </a:spcAft>
              <a:buFont typeface="Wingdings 2"/>
              <a:buNone/>
              <a:defRPr/>
            </a:pPr>
            <a:r>
              <a:rPr lang="ar-SA" sz="2200" b="1" dirty="0" smtClean="0"/>
              <a:t> </a:t>
            </a:r>
            <a:endParaRPr lang="en-US" sz="2200" dirty="0" smtClean="0"/>
          </a:p>
          <a:p>
            <a:pPr algn="r" fontAlgn="auto">
              <a:spcAft>
                <a:spcPts val="0"/>
              </a:spcAft>
              <a:buFont typeface="Wingdings 2"/>
              <a:buNone/>
              <a:defRPr/>
            </a:pPr>
            <a:endParaRPr lang="ar-SA" b="1" dirty="0" smtClean="0"/>
          </a:p>
          <a:p>
            <a:pPr algn="r" fontAlgn="auto">
              <a:spcAft>
                <a:spcPts val="0"/>
              </a:spcAft>
              <a:buFont typeface="Wingdings 2"/>
              <a:buNone/>
              <a:defRPr/>
            </a:pPr>
            <a:endParaRPr lang="ar-SA" dirty="0"/>
          </a:p>
        </p:txBody>
      </p:sp>
      <p:pic>
        <p:nvPicPr>
          <p:cNvPr id="4" name="zlazel.wma">
            <a:hlinkClick r:id="" action="ppaction://media"/>
          </p:cNvPr>
          <p:cNvPicPr>
            <a:picLocks noRot="1" noChangeAspect="1"/>
          </p:cNvPicPr>
          <p:nvPr>
            <a:audioFile r:link="rId1"/>
          </p:nvPr>
        </p:nvPicPr>
        <p:blipFill>
          <a:blip r:embed="rId3" cstate="print"/>
          <a:srcRect/>
          <a:stretch>
            <a:fillRect/>
          </a:stretch>
        </p:blipFill>
        <p:spPr bwMode="auto">
          <a:xfrm>
            <a:off x="1676400" y="6172200"/>
            <a:ext cx="304800" cy="3048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20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87362"/>
          </a:xfrm>
        </p:spPr>
        <p:txBody>
          <a:bodyPr>
            <a:normAutofit fontScale="90000"/>
          </a:bodyPr>
          <a:lstStyle/>
          <a:p>
            <a:pPr algn="ctr" fontAlgn="auto">
              <a:spcAft>
                <a:spcPts val="0"/>
              </a:spcAft>
              <a:defRPr/>
            </a:pPr>
            <a:r>
              <a:rPr lang="ar-SA" b="1" dirty="0" smtClean="0">
                <a:solidFill>
                  <a:schemeClr val="tx2">
                    <a:satMod val="130000"/>
                  </a:schemeClr>
                </a:solidFill>
              </a:rPr>
              <a:t>الفصل السابع :حالة دراسية </a:t>
            </a:r>
            <a:endParaRPr lang="ar-SA" b="1" dirty="0">
              <a:solidFill>
                <a:schemeClr val="tx2">
                  <a:satMod val="130000"/>
                </a:schemeClr>
              </a:solidFill>
            </a:endParaRPr>
          </a:p>
        </p:txBody>
      </p:sp>
      <p:sp>
        <p:nvSpPr>
          <p:cNvPr id="22531" name="Content Placeholder 2"/>
          <p:cNvSpPr>
            <a:spLocks noGrp="1"/>
          </p:cNvSpPr>
          <p:nvPr>
            <p:ph idx="1"/>
          </p:nvPr>
        </p:nvSpPr>
        <p:spPr>
          <a:xfrm>
            <a:off x="1435100" y="990600"/>
            <a:ext cx="7499350" cy="5486400"/>
          </a:xfrm>
        </p:spPr>
        <p:txBody>
          <a:bodyPr/>
          <a:lstStyle/>
          <a:p>
            <a:pPr algn="ctr" rtl="1">
              <a:buFont typeface="Wingdings 2" pitchFamily="18" charset="2"/>
              <a:buNone/>
            </a:pPr>
            <a:r>
              <a:rPr lang="ar-SA" sz="2800" b="1" smtClean="0">
                <a:solidFill>
                  <a:srgbClr val="320E04"/>
                </a:solidFill>
                <a:latin typeface="Aharoni" pitchFamily="2" charset="-79"/>
                <a:ea typeface="Majalla UI"/>
              </a:rPr>
              <a:t>نابلس مول </a:t>
            </a:r>
          </a:p>
          <a:p>
            <a:pPr algn="r" rtl="1"/>
            <a:r>
              <a:rPr lang="ar-SA" sz="1800" b="1" smtClean="0">
                <a:solidFill>
                  <a:srgbClr val="320E04"/>
                </a:solidFill>
                <a:latin typeface="Aharoni" pitchFamily="2" charset="-79"/>
                <a:ea typeface="Majalla UI"/>
              </a:rPr>
              <a:t>وصف المشروع:</a:t>
            </a:r>
            <a:endParaRPr lang="en-US" sz="1800" b="1" smtClean="0">
              <a:solidFill>
                <a:srgbClr val="320E04"/>
              </a:solidFill>
              <a:latin typeface="Aharoni" pitchFamily="2" charset="-79"/>
              <a:cs typeface="Aharoni" pitchFamily="2" charset="-79"/>
            </a:endParaRPr>
          </a:p>
          <a:p>
            <a:pPr algn="r" rtl="1"/>
            <a:r>
              <a:rPr lang="ar-SA" sz="1800" b="1" smtClean="0">
                <a:ea typeface="Majalla UI"/>
              </a:rPr>
              <a:t>_ يحيط به </a:t>
            </a:r>
            <a:r>
              <a:rPr lang="en-US" sz="1800" b="1" smtClean="0"/>
              <a:t>3</a:t>
            </a:r>
            <a:r>
              <a:rPr lang="ar-SA" sz="1800" b="1" smtClean="0">
                <a:ea typeface="Majalla UI"/>
              </a:rPr>
              <a:t> شوارع رئيسية وأخر فرعي ، وبه 4 مداخل </a:t>
            </a:r>
          </a:p>
          <a:p>
            <a:pPr algn="r" rtl="1"/>
            <a:endParaRPr lang="ar-SA" sz="1800" b="1" smtClean="0">
              <a:ea typeface="Majalla UI"/>
            </a:endParaRPr>
          </a:p>
          <a:p>
            <a:pPr algn="r" rtl="1"/>
            <a:endParaRPr lang="ar-SA" sz="1800" b="1" smtClean="0">
              <a:ea typeface="Majalla UI"/>
            </a:endParaRPr>
          </a:p>
          <a:p>
            <a:pPr algn="r" rtl="1"/>
            <a:endParaRPr lang="ar-SA" sz="1800" b="1" smtClean="0">
              <a:ea typeface="Majalla UI"/>
            </a:endParaRPr>
          </a:p>
          <a:p>
            <a:pPr algn="r" rtl="1"/>
            <a:endParaRPr lang="ar-SA" sz="1800" b="1" smtClean="0">
              <a:ea typeface="Majalla UI"/>
            </a:endParaRPr>
          </a:p>
          <a:p>
            <a:pPr algn="r" rtl="1">
              <a:buFont typeface="Wingdings 2" pitchFamily="18" charset="2"/>
              <a:buNone/>
            </a:pPr>
            <a:r>
              <a:rPr lang="ar-SA" sz="1400" b="1" smtClean="0">
                <a:ea typeface="Majalla UI"/>
              </a:rPr>
              <a:t>                                                                                                                   المدخل الغربي الرئيسي</a:t>
            </a:r>
          </a:p>
          <a:p>
            <a:pPr algn="r" rtl="1"/>
            <a:r>
              <a:rPr lang="ar-SA" sz="1800" b="1" smtClean="0">
                <a:ea typeface="Majalla UI"/>
              </a:rPr>
              <a:t>                                                                                    </a:t>
            </a:r>
          </a:p>
          <a:p>
            <a:pPr algn="r" rtl="1"/>
            <a:r>
              <a:rPr lang="ar-SA" sz="1800" b="1" smtClean="0">
                <a:ea typeface="Majalla UI"/>
              </a:rPr>
              <a:t>_ يحتوي على </a:t>
            </a:r>
            <a:r>
              <a:rPr lang="en-US" sz="1800" b="1" smtClean="0"/>
              <a:t>7</a:t>
            </a:r>
            <a:r>
              <a:rPr lang="ar-SA" sz="1800" b="1" smtClean="0">
                <a:ea typeface="Majalla UI"/>
              </a:rPr>
              <a:t> طوابق ومن ضمنها </a:t>
            </a:r>
            <a:r>
              <a:rPr lang="en-US" sz="1800" b="1" smtClean="0"/>
              <a:t>3</a:t>
            </a:r>
            <a:r>
              <a:rPr lang="ar-SA" sz="1800" b="1" smtClean="0">
                <a:ea typeface="Majalla UI"/>
              </a:rPr>
              <a:t> طوابئ تسويه (مواقف سيارات)</a:t>
            </a:r>
          </a:p>
          <a:p>
            <a:pPr algn="r" rtl="1"/>
            <a:r>
              <a:rPr lang="ar-SA" sz="1800" b="1" smtClean="0">
                <a:ea typeface="Majalla UI"/>
              </a:rPr>
              <a:t>_مساحة الطابئ الواحد </a:t>
            </a:r>
            <a:r>
              <a:rPr lang="en-US" sz="1800" b="1" smtClean="0"/>
              <a:t>2700</a:t>
            </a:r>
            <a:r>
              <a:rPr lang="ar-SA" sz="1800" b="1" smtClean="0">
                <a:ea typeface="Majalla UI"/>
              </a:rPr>
              <a:t>متر مربه</a:t>
            </a:r>
          </a:p>
          <a:p>
            <a:pPr algn="r" rtl="1"/>
            <a:r>
              <a:rPr lang="ar-SA" sz="1800" b="1" smtClean="0">
                <a:ea typeface="Majalla UI"/>
              </a:rPr>
              <a:t>_مساحة المشروع كامل </a:t>
            </a:r>
            <a:r>
              <a:rPr lang="en-US" sz="1800" b="1" smtClean="0"/>
              <a:t>19500</a:t>
            </a:r>
            <a:r>
              <a:rPr lang="ar-SA" sz="1800" b="1" smtClean="0">
                <a:ea typeface="Majalla UI"/>
              </a:rPr>
              <a:t> متر مربع</a:t>
            </a:r>
          </a:p>
          <a:p>
            <a:pPr algn="r" rtl="1"/>
            <a:r>
              <a:rPr lang="ar-SA" sz="1800" b="1" smtClean="0">
                <a:ea typeface="Majalla UI"/>
              </a:rPr>
              <a:t>_ يحتوي  على 30 محلا تجاريا  موزعة على أربعة طوابق وهي بمساحات مختلفة وهي متعددة الاغراض ( ملابس , أحذية, مطاعم , ومعارض ).</a:t>
            </a:r>
          </a:p>
          <a:p>
            <a:pPr algn="r" rtl="1"/>
            <a:endParaRPr lang="en-US" sz="1800" smtClean="0"/>
          </a:p>
          <a:p>
            <a:pPr algn="r" rtl="1"/>
            <a:endParaRPr lang="ar-SA" sz="1800" b="1" smtClean="0">
              <a:ea typeface="Majalla UI"/>
            </a:endParaRPr>
          </a:p>
        </p:txBody>
      </p:sp>
      <p:pic>
        <p:nvPicPr>
          <p:cNvPr id="22532" name="Picture 3" descr="11122010135.jpg"/>
          <p:cNvPicPr>
            <a:picLocks noChangeAspect="1"/>
          </p:cNvPicPr>
          <p:nvPr/>
        </p:nvPicPr>
        <p:blipFill>
          <a:blip r:embed="rId3" cstate="print"/>
          <a:srcRect/>
          <a:stretch>
            <a:fillRect/>
          </a:stretch>
        </p:blipFill>
        <p:spPr bwMode="auto">
          <a:xfrm>
            <a:off x="3200400" y="2286000"/>
            <a:ext cx="3721100" cy="1828800"/>
          </a:xfrm>
          <a:prstGeom prst="rect">
            <a:avLst/>
          </a:prstGeom>
          <a:noFill/>
          <a:ln w="9525">
            <a:noFill/>
            <a:miter lim="800000"/>
            <a:headEnd/>
            <a:tailEnd/>
          </a:ln>
        </p:spPr>
      </p:pic>
    </p:spTree>
  </p:cSld>
  <p:clrMapOvr>
    <a:masterClrMapping/>
  </p:clrMapOvr>
  <p:transition>
    <p:split orient="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435100" y="228600"/>
            <a:ext cx="7499350" cy="46038"/>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23555" name="Content Placeholder 4"/>
          <p:cNvSpPr>
            <a:spLocks noGrp="1"/>
          </p:cNvSpPr>
          <p:nvPr>
            <p:ph idx="1"/>
          </p:nvPr>
        </p:nvSpPr>
        <p:spPr>
          <a:xfrm>
            <a:off x="1435100" y="304800"/>
            <a:ext cx="7499350" cy="5943600"/>
          </a:xfrm>
        </p:spPr>
        <p:txBody>
          <a:bodyPr/>
          <a:lstStyle/>
          <a:p>
            <a:pPr rtl="1"/>
            <a:endParaRPr lang="ar-SA" sz="2000" b="1" smtClean="0">
              <a:ea typeface="Majalla UI"/>
            </a:endParaRPr>
          </a:p>
          <a:p>
            <a:pPr rtl="1"/>
            <a:endParaRPr lang="ar-SA" sz="2000" b="1" smtClean="0">
              <a:ea typeface="Majalla UI"/>
            </a:endParaRPr>
          </a:p>
          <a:p>
            <a:pPr rtl="1"/>
            <a:endParaRPr lang="ar-SA" sz="2000" b="1" smtClean="0">
              <a:ea typeface="Majalla UI"/>
            </a:endParaRPr>
          </a:p>
          <a:p>
            <a:pPr rtl="1"/>
            <a:endParaRPr lang="ar-SA" sz="2000" b="1" smtClean="0">
              <a:ea typeface="Majalla UI"/>
            </a:endParaRPr>
          </a:p>
          <a:p>
            <a:pPr rtl="1"/>
            <a:endParaRPr lang="ar-SA" sz="2000" b="1" smtClean="0">
              <a:ea typeface="Majalla UI"/>
            </a:endParaRPr>
          </a:p>
          <a:p>
            <a:pPr rtl="1">
              <a:buFont typeface="Wingdings 2" pitchFamily="18" charset="2"/>
              <a:buNone/>
            </a:pPr>
            <a:endParaRPr lang="ar-SA" sz="2000" b="1" smtClean="0">
              <a:ea typeface="Majalla UI"/>
            </a:endParaRPr>
          </a:p>
          <a:p>
            <a:pPr algn="r" rtl="1"/>
            <a:endParaRPr lang="ar-SA" sz="2000" b="1" smtClean="0">
              <a:ea typeface="Majalla UI"/>
            </a:endParaRPr>
          </a:p>
          <a:p>
            <a:pPr algn="r" rtl="1"/>
            <a:r>
              <a:rPr lang="ar-SA" sz="2000" b="1" smtClean="0">
                <a:ea typeface="Majalla UI"/>
              </a:rPr>
              <a:t>الانظمة الميكانيكية والكهربائية :</a:t>
            </a:r>
            <a:endParaRPr lang="en-US" sz="2000" smtClean="0"/>
          </a:p>
          <a:p>
            <a:pPr algn="r" rtl="1">
              <a:buFont typeface="Wingdings 2" pitchFamily="18" charset="2"/>
              <a:buNone/>
            </a:pPr>
            <a:r>
              <a:rPr lang="ar-SA" sz="2000" b="1" smtClean="0">
                <a:ea typeface="Majalla UI"/>
              </a:rPr>
              <a:t>استُخدم في المجمع التجاري فراغات معمارية (</a:t>
            </a:r>
            <a:r>
              <a:rPr lang="en-US" sz="2000" b="1" smtClean="0"/>
              <a:t>shafts</a:t>
            </a:r>
            <a:r>
              <a:rPr lang="ar-SA" sz="2000" b="1" smtClean="0">
                <a:ea typeface="Majalla UI"/>
              </a:rPr>
              <a:t>) في أطراف المجمع التجاري وذلك في التمديدات الكهربائية والميكانيكية وذلك لسهولة الوصول الها وصيانتها </a:t>
            </a:r>
            <a:endParaRPr lang="en-US" sz="2000" smtClean="0"/>
          </a:p>
          <a:p>
            <a:pPr algn="r" rtl="1"/>
            <a:endParaRPr lang="ar-SA" sz="2000" smtClean="0">
              <a:ea typeface="Majalla UI"/>
            </a:endParaRPr>
          </a:p>
        </p:txBody>
      </p:sp>
      <p:pic>
        <p:nvPicPr>
          <p:cNvPr id="8" name="Picture 7"/>
          <p:cNvPicPr/>
          <p:nvPr/>
        </p:nvPicPr>
        <p:blipFill>
          <a:blip r:embed="rId2" cstate="print"/>
          <a:srcRect l="18439" t="9971" r="11170" b="9117"/>
          <a:stretch>
            <a:fillRect/>
          </a:stretch>
        </p:blipFill>
        <p:spPr bwMode="auto">
          <a:xfrm>
            <a:off x="2286000" y="4114800"/>
            <a:ext cx="4924425" cy="2362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557" name="Picture 8"/>
          <p:cNvPicPr>
            <a:picLocks noChangeAspect="1" noChangeArrowheads="1"/>
          </p:cNvPicPr>
          <p:nvPr/>
        </p:nvPicPr>
        <p:blipFill>
          <a:blip r:embed="rId3" cstate="print"/>
          <a:srcRect l="15393" t="9402" r="14857" b="10541"/>
          <a:stretch>
            <a:fillRect/>
          </a:stretch>
        </p:blipFill>
        <p:spPr bwMode="auto">
          <a:xfrm>
            <a:off x="2209800" y="381000"/>
            <a:ext cx="5029200" cy="2362200"/>
          </a:xfrm>
          <a:prstGeom prst="rect">
            <a:avLst/>
          </a:prstGeom>
          <a:noFill/>
          <a:ln w="9525">
            <a:noFill/>
            <a:miter lim="800000"/>
            <a:headEnd/>
            <a:tailEnd/>
          </a:ln>
        </p:spPr>
      </p:pic>
    </p:spTree>
  </p:cSld>
  <p:clrMapOvr>
    <a:masterClrMapping/>
  </p:clrMapOvr>
  <p:transition>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6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24579" name="Content Placeholder 2"/>
          <p:cNvSpPr>
            <a:spLocks noGrp="1"/>
          </p:cNvSpPr>
          <p:nvPr>
            <p:ph idx="1"/>
          </p:nvPr>
        </p:nvSpPr>
        <p:spPr>
          <a:xfrm>
            <a:off x="1435100" y="304800"/>
            <a:ext cx="7499350" cy="6324600"/>
          </a:xfrm>
        </p:spPr>
        <p:txBody>
          <a:bodyPr/>
          <a:lstStyle/>
          <a:p>
            <a:pPr rtl="1"/>
            <a:r>
              <a:rPr lang="en-US" sz="1800" b="1" smtClean="0">
                <a:solidFill>
                  <a:srgbClr val="320E04"/>
                </a:solidFill>
              </a:rPr>
              <a:t> </a:t>
            </a:r>
            <a:endParaRPr lang="en-US" sz="1800" smtClean="0">
              <a:solidFill>
                <a:srgbClr val="320E04"/>
              </a:solidFill>
            </a:endParaRPr>
          </a:p>
          <a:p>
            <a:pPr algn="r" rtl="1"/>
            <a:r>
              <a:rPr lang="ar-SA" sz="1800" b="1" smtClean="0">
                <a:solidFill>
                  <a:srgbClr val="320E04"/>
                </a:solidFill>
                <a:ea typeface="Majalla UI"/>
              </a:rPr>
              <a:t>بعد تحليل لعناصر المشروع وعلاقاتها ووظائفها وجدنا :</a:t>
            </a:r>
          </a:p>
          <a:p>
            <a:pPr algn="r" rtl="1">
              <a:buFont typeface="Wingdings 2" pitchFamily="18" charset="2"/>
              <a:buNone/>
            </a:pPr>
            <a:r>
              <a:rPr lang="ar-SA" sz="1800" b="1" smtClean="0">
                <a:solidFill>
                  <a:srgbClr val="320E04"/>
                </a:solidFill>
                <a:ea typeface="Majalla UI"/>
              </a:rPr>
              <a:t>سلبيات المشروع </a:t>
            </a:r>
            <a:endParaRPr lang="en-US" sz="1800" smtClean="0">
              <a:solidFill>
                <a:srgbClr val="320E04"/>
              </a:solidFill>
            </a:endParaRPr>
          </a:p>
          <a:p>
            <a:pPr algn="r" rtl="1"/>
            <a:r>
              <a:rPr lang="ar-SA" sz="1800" b="1" smtClean="0">
                <a:solidFill>
                  <a:srgbClr val="320E04"/>
                </a:solidFill>
                <a:ea typeface="Majalla UI"/>
              </a:rPr>
              <a:t>1-عدم توفر ساحة خارجيه وموقف سيارات خارجي أمام المدخل الرئيسي مما جعل هذا المدخل فرعي وزاد ازدحام حركة السير .</a:t>
            </a:r>
            <a:endParaRPr lang="en-US" sz="1800" smtClean="0">
              <a:solidFill>
                <a:srgbClr val="320E04"/>
              </a:solidFill>
            </a:endParaRPr>
          </a:p>
          <a:p>
            <a:pPr algn="r" rtl="1">
              <a:buFont typeface="Wingdings 2" pitchFamily="18" charset="2"/>
              <a:buNone/>
            </a:pPr>
            <a:r>
              <a:rPr lang="ar-SA" sz="1800" b="1" smtClean="0">
                <a:solidFill>
                  <a:srgbClr val="320E04"/>
                </a:solidFill>
                <a:ea typeface="Majalla UI"/>
              </a:rPr>
              <a:t> </a:t>
            </a:r>
            <a:endParaRPr lang="en-US" sz="1800" smtClean="0">
              <a:solidFill>
                <a:srgbClr val="320E04"/>
              </a:solidFill>
            </a:endParaRPr>
          </a:p>
          <a:p>
            <a:pPr algn="r" rtl="1">
              <a:buFont typeface="Wingdings 2" pitchFamily="18" charset="2"/>
              <a:buNone/>
            </a:pPr>
            <a:endParaRPr lang="ar-SA" sz="1800" b="1" smtClean="0">
              <a:solidFill>
                <a:srgbClr val="320E04"/>
              </a:solidFill>
              <a:ea typeface="Majalla UI"/>
            </a:endParaRPr>
          </a:p>
          <a:p>
            <a:pPr algn="r" rtl="1">
              <a:buFont typeface="Wingdings 2" pitchFamily="18" charset="2"/>
              <a:buNone/>
            </a:pPr>
            <a:r>
              <a:rPr lang="ar-SA" sz="1800" b="1" smtClean="0">
                <a:solidFill>
                  <a:srgbClr val="320E04"/>
                </a:solidFill>
                <a:ea typeface="Majalla UI"/>
              </a:rPr>
              <a:t> </a:t>
            </a:r>
            <a:endParaRPr lang="en-US" sz="1800" smtClean="0">
              <a:solidFill>
                <a:srgbClr val="320E04"/>
              </a:solidFill>
            </a:endParaRPr>
          </a:p>
          <a:p>
            <a:pPr algn="r" rtl="1">
              <a:buFont typeface="Wingdings 2" pitchFamily="18" charset="2"/>
              <a:buNone/>
            </a:pPr>
            <a:r>
              <a:rPr lang="ar-SA" sz="1800" b="1" smtClean="0">
                <a:solidFill>
                  <a:srgbClr val="320E04"/>
                </a:solidFill>
                <a:ea typeface="Majalla UI"/>
              </a:rPr>
              <a:t> </a:t>
            </a:r>
            <a:endParaRPr lang="en-US" sz="1800" smtClean="0">
              <a:solidFill>
                <a:srgbClr val="320E04"/>
              </a:solidFill>
            </a:endParaRPr>
          </a:p>
          <a:p>
            <a:pPr algn="r" rtl="1">
              <a:buFont typeface="Wingdings 2" pitchFamily="18" charset="2"/>
              <a:buNone/>
            </a:pPr>
            <a:endParaRPr lang="en-US" sz="1800" smtClean="0">
              <a:solidFill>
                <a:srgbClr val="320E04"/>
              </a:solidFill>
            </a:endParaRPr>
          </a:p>
          <a:p>
            <a:pPr algn="r" rtl="1">
              <a:buFont typeface="Wingdings 2" pitchFamily="18" charset="2"/>
              <a:buNone/>
            </a:pPr>
            <a:r>
              <a:rPr lang="ar-SA" sz="1800" b="1" smtClean="0">
                <a:solidFill>
                  <a:srgbClr val="320E04"/>
                </a:solidFill>
                <a:ea typeface="Majalla UI"/>
              </a:rPr>
              <a:t> </a:t>
            </a:r>
            <a:endParaRPr lang="en-US" sz="1800" smtClean="0">
              <a:solidFill>
                <a:srgbClr val="320E04"/>
              </a:solidFill>
            </a:endParaRPr>
          </a:p>
          <a:p>
            <a:pPr algn="r" rtl="1"/>
            <a:r>
              <a:rPr lang="ar-SA" sz="1800" b="1" smtClean="0">
                <a:solidFill>
                  <a:srgbClr val="320E04"/>
                </a:solidFill>
                <a:ea typeface="Majalla UI"/>
              </a:rPr>
              <a:t>تم استغلال بهو الاستقبال والصالة الرئيسة كصالة لمطعم مما اثر سلبا على وظيفة المكان  .</a:t>
            </a:r>
            <a:endParaRPr lang="en-US" sz="1800" smtClean="0">
              <a:solidFill>
                <a:srgbClr val="320E04"/>
              </a:solidFill>
            </a:endParaRPr>
          </a:p>
          <a:p>
            <a:pPr algn="r" rtl="1"/>
            <a:endParaRPr lang="ar-SA" sz="1800" smtClean="0">
              <a:solidFill>
                <a:srgbClr val="320E04"/>
              </a:solidFill>
              <a:ea typeface="Majalla UI"/>
            </a:endParaRPr>
          </a:p>
        </p:txBody>
      </p:sp>
      <p:pic>
        <p:nvPicPr>
          <p:cNvPr id="4" name="Picture 3" descr="11122010135.jpg"/>
          <p:cNvPicPr/>
          <p:nvPr/>
        </p:nvPicPr>
        <p:blipFill>
          <a:blip r:embed="rId2" cstate="print"/>
          <a:stretch>
            <a:fillRect/>
          </a:stretch>
        </p:blipFill>
        <p:spPr>
          <a:xfrm>
            <a:off x="1676400" y="1905000"/>
            <a:ext cx="3962400" cy="19907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descr="11122010059.jpg"/>
          <p:cNvPicPr/>
          <p:nvPr/>
        </p:nvPicPr>
        <p:blipFill>
          <a:blip r:embed="rId3" cstate="print"/>
          <a:stretch>
            <a:fillRect/>
          </a:stretch>
        </p:blipFill>
        <p:spPr>
          <a:xfrm>
            <a:off x="1752600" y="4648200"/>
            <a:ext cx="4084638" cy="1981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split orient="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6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25603" name="Content Placeholder 2"/>
          <p:cNvSpPr>
            <a:spLocks noGrp="1"/>
          </p:cNvSpPr>
          <p:nvPr>
            <p:ph idx="1"/>
          </p:nvPr>
        </p:nvSpPr>
        <p:spPr>
          <a:xfrm>
            <a:off x="1435100" y="381000"/>
            <a:ext cx="7499350" cy="5867400"/>
          </a:xfrm>
        </p:spPr>
        <p:txBody>
          <a:bodyPr/>
          <a:lstStyle/>
          <a:p>
            <a:pPr algn="r" rtl="1"/>
            <a:r>
              <a:rPr lang="ar-SA" sz="1800" b="1" smtClean="0">
                <a:solidFill>
                  <a:srgbClr val="320E04"/>
                </a:solidFill>
                <a:ea typeface="Majalla UI"/>
              </a:rPr>
              <a:t>المصاعد الكهربائيه موجوده في اماكن غير مستغله وليست بمكان ظاهر يسهل الوضول إلها .</a:t>
            </a:r>
          </a:p>
          <a:p>
            <a:pPr algn="r" rtl="1">
              <a:buFont typeface="Wingdings 2" pitchFamily="18" charset="2"/>
              <a:buNone/>
            </a:pPr>
            <a:endParaRPr lang="ar-SA" sz="1800" smtClean="0">
              <a:solidFill>
                <a:srgbClr val="320E04"/>
              </a:solidFill>
              <a:ea typeface="Majalla UI"/>
            </a:endParaRPr>
          </a:p>
          <a:p>
            <a:pPr algn="r" rtl="1">
              <a:buFont typeface="Wingdings 2" pitchFamily="18" charset="2"/>
              <a:buNone/>
            </a:pPr>
            <a:endParaRPr lang="ar-SA" sz="1800" smtClean="0">
              <a:solidFill>
                <a:srgbClr val="320E04"/>
              </a:solidFill>
              <a:ea typeface="Majalla UI"/>
            </a:endParaRPr>
          </a:p>
          <a:p>
            <a:pPr algn="r" rtl="1">
              <a:buFont typeface="Wingdings 2" pitchFamily="18" charset="2"/>
              <a:buNone/>
            </a:pPr>
            <a:endParaRPr lang="ar-SA" sz="1800" smtClean="0">
              <a:solidFill>
                <a:srgbClr val="320E04"/>
              </a:solidFill>
              <a:ea typeface="Majalla UI"/>
            </a:endParaRPr>
          </a:p>
          <a:p>
            <a:pPr algn="r" rtl="1">
              <a:buFont typeface="Wingdings 2" pitchFamily="18" charset="2"/>
              <a:buNone/>
            </a:pPr>
            <a:endParaRPr lang="ar-SA" sz="1800" smtClean="0">
              <a:solidFill>
                <a:srgbClr val="320E04"/>
              </a:solidFill>
              <a:ea typeface="Majalla UI"/>
            </a:endParaRPr>
          </a:p>
          <a:p>
            <a:pPr algn="r" rtl="1">
              <a:buFont typeface="Wingdings 2" pitchFamily="18" charset="2"/>
              <a:buNone/>
            </a:pPr>
            <a:endParaRPr lang="ar-SA" sz="1800" smtClean="0">
              <a:solidFill>
                <a:srgbClr val="320E04"/>
              </a:solidFill>
              <a:ea typeface="Majalla UI"/>
            </a:endParaRPr>
          </a:p>
          <a:p>
            <a:pPr algn="r" rtl="1">
              <a:buFont typeface="Wingdings 2" pitchFamily="18" charset="2"/>
              <a:buNone/>
            </a:pPr>
            <a:endParaRPr lang="ar-SA" sz="1800" smtClean="0">
              <a:solidFill>
                <a:srgbClr val="320E04"/>
              </a:solidFill>
              <a:ea typeface="Majalla UI"/>
            </a:endParaRPr>
          </a:p>
          <a:p>
            <a:pPr algn="r" rtl="1">
              <a:buFont typeface="Wingdings 2" pitchFamily="18" charset="2"/>
              <a:buNone/>
            </a:pPr>
            <a:endParaRPr lang="en-US" sz="1800" smtClean="0">
              <a:solidFill>
                <a:srgbClr val="320E04"/>
              </a:solidFill>
            </a:endParaRPr>
          </a:p>
          <a:p>
            <a:pPr algn="r" rtl="1"/>
            <a:r>
              <a:rPr lang="ar-SA" sz="1800" b="1" smtClean="0">
                <a:solidFill>
                  <a:srgbClr val="320E04"/>
                </a:solidFill>
                <a:ea typeface="Majalla UI"/>
              </a:rPr>
              <a:t>4-تحتوي على ثلاثة طوابق تسويه كمواقف سيارات لكنها غير مستغله  جيدا بحيث طابق واحد فقط تتوفر فيه الخدمات كامله كما ان المدخل لهذه الطوابق هو واحد فقط من شارع تكتظ فيه حركة السيارات (بجانب اشارة مرور) . </a:t>
            </a:r>
          </a:p>
          <a:p>
            <a:pPr algn="r" rtl="1"/>
            <a:endParaRPr lang="en-US" sz="1800" smtClean="0">
              <a:solidFill>
                <a:srgbClr val="320E04"/>
              </a:solidFill>
            </a:endParaRPr>
          </a:p>
          <a:p>
            <a:pPr algn="r"/>
            <a:endParaRPr lang="ar-SA" sz="1800" smtClean="0">
              <a:solidFill>
                <a:srgbClr val="320E04"/>
              </a:solidFill>
              <a:ea typeface="Majalla UI"/>
            </a:endParaRPr>
          </a:p>
        </p:txBody>
      </p:sp>
      <p:pic>
        <p:nvPicPr>
          <p:cNvPr id="4" name="Picture 3" descr="11122010063.jpg"/>
          <p:cNvPicPr/>
          <p:nvPr/>
        </p:nvPicPr>
        <p:blipFill>
          <a:blip r:embed="rId2" cstate="print"/>
          <a:stretch>
            <a:fillRect/>
          </a:stretch>
        </p:blipFill>
        <p:spPr>
          <a:xfrm>
            <a:off x="5562600" y="838200"/>
            <a:ext cx="3025775" cy="2133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descr="11122010106.jpg"/>
          <p:cNvPicPr/>
          <p:nvPr/>
        </p:nvPicPr>
        <p:blipFill>
          <a:blip r:embed="rId3" cstate="print"/>
          <a:stretch>
            <a:fillRect/>
          </a:stretch>
        </p:blipFill>
        <p:spPr>
          <a:xfrm>
            <a:off x="1981200" y="838200"/>
            <a:ext cx="3276600" cy="2133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descr="11122010128.jpg"/>
          <p:cNvPicPr/>
          <p:nvPr/>
        </p:nvPicPr>
        <p:blipFill>
          <a:blip r:embed="rId4" cstate="print"/>
          <a:stretch>
            <a:fillRect/>
          </a:stretch>
        </p:blipFill>
        <p:spPr>
          <a:xfrm>
            <a:off x="1600200" y="3886200"/>
            <a:ext cx="3886200" cy="2438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46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3" name="Subtitle 2"/>
          <p:cNvSpPr>
            <a:spLocks noGrp="1"/>
          </p:cNvSpPr>
          <p:nvPr>
            <p:ph type="subTitle" idx="1"/>
          </p:nvPr>
        </p:nvSpPr>
        <p:spPr>
          <a:xfrm>
            <a:off x="1431925" y="457200"/>
            <a:ext cx="7407275" cy="6248400"/>
          </a:xfrm>
        </p:spPr>
        <p:txBody>
          <a:bodyPr>
            <a:normAutofit/>
          </a:bodyPr>
          <a:lstStyle/>
          <a:p>
            <a:pPr algn="r" rtl="1" fontAlgn="auto">
              <a:spcAft>
                <a:spcPts val="0"/>
              </a:spcAft>
              <a:buFont typeface="Wingdings 2"/>
              <a:buNone/>
              <a:defRPr/>
            </a:pPr>
            <a:r>
              <a:rPr lang="ar-SA" dirty="0" smtClean="0"/>
              <a:t>ميلان منحدرات ذوي الاحتياجات الخاصه كبير .</a:t>
            </a:r>
          </a:p>
          <a:p>
            <a:pPr algn="r" rtl="1" fontAlgn="auto">
              <a:spcAft>
                <a:spcPts val="0"/>
              </a:spcAft>
              <a:buFont typeface="Wingdings 2"/>
              <a:buNone/>
              <a:defRPr/>
            </a:pPr>
            <a:endParaRPr lang="ar-SA" dirty="0" smtClean="0"/>
          </a:p>
          <a:p>
            <a:pPr algn="r" rtl="1" fontAlgn="auto">
              <a:spcAft>
                <a:spcPts val="0"/>
              </a:spcAft>
              <a:buFont typeface="Wingdings 2"/>
              <a:buNone/>
              <a:defRPr/>
            </a:pPr>
            <a:endParaRPr lang="ar-SA" dirty="0" smtClean="0"/>
          </a:p>
          <a:p>
            <a:pPr algn="r" rtl="1" fontAlgn="auto">
              <a:spcAft>
                <a:spcPts val="0"/>
              </a:spcAft>
              <a:buFont typeface="Wingdings 2"/>
              <a:buNone/>
              <a:defRPr/>
            </a:pPr>
            <a:endParaRPr lang="ar-SA" dirty="0" smtClean="0"/>
          </a:p>
          <a:p>
            <a:pPr algn="r" rtl="1" fontAlgn="auto">
              <a:spcAft>
                <a:spcPts val="0"/>
              </a:spcAft>
              <a:buFont typeface="Wingdings 2"/>
              <a:buNone/>
              <a:defRPr/>
            </a:pPr>
            <a:endParaRPr lang="ar-SA" dirty="0" smtClean="0"/>
          </a:p>
          <a:p>
            <a:pPr algn="r" rtl="1" fontAlgn="auto">
              <a:spcAft>
                <a:spcPts val="0"/>
              </a:spcAft>
              <a:buFont typeface="Wingdings 2"/>
              <a:buNone/>
              <a:defRPr/>
            </a:pPr>
            <a:endParaRPr lang="ar-SA" dirty="0" smtClean="0"/>
          </a:p>
          <a:p>
            <a:pPr algn="r" rtl="1" fontAlgn="auto">
              <a:spcAft>
                <a:spcPts val="0"/>
              </a:spcAft>
              <a:buFont typeface="Wingdings 2"/>
              <a:buNone/>
              <a:defRPr/>
            </a:pPr>
            <a:r>
              <a:rPr lang="ar-SA" b="1" dirty="0" smtClean="0"/>
              <a:t>موقع السوبر ستور كان غير موفقا فهو يقع مباشرة عند المدخل الجنوبي</a:t>
            </a:r>
          </a:p>
          <a:p>
            <a:pPr algn="r" rtl="1" fontAlgn="auto">
              <a:spcAft>
                <a:spcPts val="0"/>
              </a:spcAft>
              <a:buFont typeface="Wingdings 2"/>
              <a:buNone/>
              <a:defRPr/>
            </a:pPr>
            <a:r>
              <a:rPr lang="ar-SA" dirty="0" smtClean="0"/>
              <a:t> </a:t>
            </a:r>
          </a:p>
          <a:p>
            <a:pPr algn="r" rtl="1" fontAlgn="auto">
              <a:spcAft>
                <a:spcPts val="0"/>
              </a:spcAft>
              <a:buFont typeface="Wingdings 2"/>
              <a:buNone/>
              <a:defRPr/>
            </a:pPr>
            <a:endParaRPr lang="ar-SA" dirty="0"/>
          </a:p>
        </p:txBody>
      </p:sp>
      <p:pic>
        <p:nvPicPr>
          <p:cNvPr id="26628" name="Picture 3" descr="11122010062.jpg"/>
          <p:cNvPicPr>
            <a:picLocks noChangeAspect="1"/>
          </p:cNvPicPr>
          <p:nvPr/>
        </p:nvPicPr>
        <p:blipFill>
          <a:blip r:embed="rId2" cstate="print"/>
          <a:srcRect/>
          <a:stretch>
            <a:fillRect/>
          </a:stretch>
        </p:blipFill>
        <p:spPr bwMode="auto">
          <a:xfrm>
            <a:off x="1905000" y="838200"/>
            <a:ext cx="4635500" cy="2209800"/>
          </a:xfrm>
          <a:prstGeom prst="rect">
            <a:avLst/>
          </a:prstGeom>
          <a:noFill/>
          <a:ln w="9525">
            <a:noFill/>
            <a:miter lim="800000"/>
            <a:headEnd/>
            <a:tailEnd/>
          </a:ln>
        </p:spPr>
      </p:pic>
      <p:pic>
        <p:nvPicPr>
          <p:cNvPr id="26629" name="Picture 4" descr="11122010047.jpg"/>
          <p:cNvPicPr>
            <a:picLocks noChangeAspect="1"/>
          </p:cNvPicPr>
          <p:nvPr/>
        </p:nvPicPr>
        <p:blipFill>
          <a:blip r:embed="rId3" cstate="print"/>
          <a:srcRect/>
          <a:stretch>
            <a:fillRect/>
          </a:stretch>
        </p:blipFill>
        <p:spPr bwMode="auto">
          <a:xfrm>
            <a:off x="1981200" y="3962400"/>
            <a:ext cx="4711700" cy="2352675"/>
          </a:xfrm>
          <a:prstGeom prst="rect">
            <a:avLst/>
          </a:prstGeom>
          <a:noFill/>
          <a:ln w="9525">
            <a:noFill/>
            <a:miter lim="800000"/>
            <a:headEnd/>
            <a:tailEnd/>
          </a:ln>
        </p:spPr>
      </p:pic>
    </p:spTree>
  </p:cSld>
  <p:clrMapOvr>
    <a:masterClrMapping/>
  </p:clrMapOvr>
  <p:transition>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133600"/>
            <a:ext cx="6400800" cy="2667000"/>
          </a:xfrm>
        </p:spPr>
        <p:txBody>
          <a:bodyPr>
            <a:noAutofit/>
          </a:bodyPr>
          <a:lstStyle/>
          <a:p>
            <a:pPr algn="r" rtl="1" fontAlgn="auto">
              <a:spcAft>
                <a:spcPts val="0"/>
              </a:spcAft>
              <a:defRPr/>
            </a:pPr>
            <a:r>
              <a:rPr lang="ar-AE" sz="2400" dirty="0" smtClean="0">
                <a:solidFill>
                  <a:schemeClr val="tx2">
                    <a:satMod val="130000"/>
                  </a:schemeClr>
                </a:solidFill>
                <a:cs typeface="+mn-cs"/>
              </a:rPr>
              <a:t>1-</a:t>
            </a:r>
            <a:r>
              <a:rPr lang="en-US" sz="2400" dirty="0" smtClean="0">
                <a:solidFill>
                  <a:schemeClr val="tx2">
                    <a:satMod val="130000"/>
                  </a:schemeClr>
                </a:solidFill>
                <a:cs typeface="+mn-cs"/>
              </a:rPr>
              <a:t> </a:t>
            </a:r>
            <a:r>
              <a:rPr lang="ar-SA" sz="2400" dirty="0" smtClean="0">
                <a:solidFill>
                  <a:schemeClr val="tx2">
                    <a:satMod val="130000"/>
                  </a:schemeClr>
                </a:solidFill>
                <a:cs typeface="+mn-cs"/>
              </a:rPr>
              <a:t>هدف اقتصادي.</a:t>
            </a:r>
            <a:r>
              <a:rPr lang="ar-AE" sz="2400" dirty="0" smtClean="0">
                <a:solidFill>
                  <a:schemeClr val="tx2">
                    <a:satMod val="130000"/>
                  </a:schemeClr>
                </a:solidFill>
                <a:cs typeface="+mn-cs"/>
              </a:rPr>
              <a:t/>
            </a:r>
            <a:br>
              <a:rPr lang="ar-AE" sz="2400" dirty="0" smtClean="0">
                <a:solidFill>
                  <a:schemeClr val="tx2">
                    <a:satMod val="130000"/>
                  </a:schemeClr>
                </a:solidFill>
                <a:cs typeface="+mn-cs"/>
              </a:rPr>
            </a:br>
            <a:r>
              <a:rPr lang="ar-AE" sz="2400" dirty="0" smtClean="0">
                <a:solidFill>
                  <a:schemeClr val="tx2">
                    <a:satMod val="130000"/>
                  </a:schemeClr>
                </a:solidFill>
                <a:cs typeface="+mn-cs"/>
              </a:rPr>
              <a:t>2- تحقيق التكامل بين العناصر المعم</a:t>
            </a:r>
            <a:r>
              <a:rPr lang="ar-SA" sz="2400" dirty="0" smtClean="0">
                <a:solidFill>
                  <a:schemeClr val="tx2">
                    <a:satMod val="130000"/>
                  </a:schemeClr>
                </a:solidFill>
                <a:cs typeface="+mn-cs"/>
              </a:rPr>
              <a:t>اريةوالإنشائية  والبيئيه من خلال جعل المبنى صديق للبيئه.</a:t>
            </a:r>
            <a:r>
              <a:rPr lang="en-US" sz="2400" dirty="0" smtClean="0">
                <a:solidFill>
                  <a:schemeClr val="tx2">
                    <a:satMod val="130000"/>
                  </a:schemeClr>
                </a:solidFill>
                <a:cs typeface="+mn-cs"/>
              </a:rPr>
              <a:t/>
            </a:r>
            <a:br>
              <a:rPr lang="en-US" sz="2400" dirty="0" smtClean="0">
                <a:solidFill>
                  <a:schemeClr val="tx2">
                    <a:satMod val="130000"/>
                  </a:schemeClr>
                </a:solidFill>
                <a:cs typeface="+mn-cs"/>
              </a:rPr>
            </a:br>
            <a:endParaRPr lang="en-US" sz="2400" dirty="0">
              <a:solidFill>
                <a:schemeClr val="tx2">
                  <a:satMod val="130000"/>
                </a:schemeClr>
              </a:solidFill>
              <a:cs typeface="+mn-cs"/>
            </a:endParaRPr>
          </a:p>
        </p:txBody>
      </p:sp>
      <p:sp>
        <p:nvSpPr>
          <p:cNvPr id="3" name="Text Placeholder 2"/>
          <p:cNvSpPr>
            <a:spLocks noGrp="1"/>
          </p:cNvSpPr>
          <p:nvPr>
            <p:ph type="body" idx="1"/>
          </p:nvPr>
        </p:nvSpPr>
        <p:spPr>
          <a:xfrm>
            <a:off x="2514600" y="304800"/>
            <a:ext cx="6400800" cy="990600"/>
          </a:xfrm>
        </p:spPr>
        <p:txBody>
          <a:bodyPr>
            <a:normAutofit/>
          </a:bodyPr>
          <a:lstStyle/>
          <a:p>
            <a:pPr algn="ctr" fontAlgn="auto">
              <a:spcAft>
                <a:spcPts val="0"/>
              </a:spcAft>
              <a:buFont typeface="Wingdings 2"/>
              <a:buNone/>
              <a:defRPr/>
            </a:pPr>
            <a:r>
              <a:rPr lang="ar-AE" sz="3600" b="1" dirty="0" smtClean="0">
                <a:effectLst>
                  <a:outerShdw blurRad="38100" dist="38100" dir="2700000" algn="tl">
                    <a:srgbClr val="000000">
                      <a:alpha val="43137"/>
                    </a:srgbClr>
                  </a:outerShdw>
                </a:effectLst>
              </a:rPr>
              <a:t>الهدف من المشروع </a:t>
            </a:r>
            <a:endParaRPr lang="en-US" sz="3600" b="1" dirty="0">
              <a:effectLst>
                <a:outerShdw blurRad="38100" dist="38100" dir="2700000" algn="tl">
                  <a:srgbClr val="000000">
                    <a:alpha val="43137"/>
                  </a:srgbClr>
                </a:outerShdw>
              </a:effectLst>
            </a:endParaRPr>
          </a:p>
        </p:txBody>
      </p:sp>
    </p:spTree>
  </p:cSld>
  <p:clrMapOvr>
    <a:masterClrMapping/>
  </p:clrMapOvr>
  <p:transition>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46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3" name="Subtitle 2"/>
          <p:cNvSpPr>
            <a:spLocks noGrp="1"/>
          </p:cNvSpPr>
          <p:nvPr>
            <p:ph type="subTitle" idx="1"/>
          </p:nvPr>
        </p:nvSpPr>
        <p:spPr>
          <a:xfrm>
            <a:off x="1431925" y="457200"/>
            <a:ext cx="7407275" cy="6096000"/>
          </a:xfrm>
        </p:spPr>
        <p:txBody>
          <a:bodyPr>
            <a:normAutofit/>
          </a:bodyPr>
          <a:lstStyle/>
          <a:p>
            <a:pPr algn="r" rtl="1" fontAlgn="auto">
              <a:spcAft>
                <a:spcPts val="0"/>
              </a:spcAft>
              <a:buFont typeface="Wingdings 2"/>
              <a:buNone/>
              <a:defRPr/>
            </a:pPr>
            <a:r>
              <a:rPr lang="ar-SA" sz="2400" b="1" dirty="0" smtClean="0"/>
              <a:t>موقع المطعم فيه غير موفقا أيضا بحيث يقع في بداية المدخل الشمالي وله باب خارجي </a:t>
            </a:r>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marL="27432" lvl="1" algn="r" rtl="1" fontAlgn="auto">
              <a:spcBef>
                <a:spcPts val="600"/>
              </a:spcBef>
              <a:spcAft>
                <a:spcPts val="0"/>
              </a:spcAft>
              <a:buSzPct val="80000"/>
              <a:buFont typeface="Verdana"/>
              <a:buNone/>
              <a:defRPr/>
            </a:pPr>
            <a:r>
              <a:rPr lang="ar-SA" sz="2400" b="1" dirty="0" smtClean="0"/>
              <a:t>اما بالنسبة لأماكن لهو الاطفال فكانت من ضمن الممرات</a:t>
            </a:r>
          </a:p>
          <a:p>
            <a:pPr marL="27432" lvl="1" algn="r" rtl="1" fontAlgn="auto">
              <a:spcBef>
                <a:spcPts val="600"/>
              </a:spcBef>
              <a:spcAft>
                <a:spcPts val="0"/>
              </a:spcAft>
              <a:buSzPct val="80000"/>
              <a:buFont typeface="Verdana"/>
              <a:buNone/>
              <a:defRPr/>
            </a:pPr>
            <a:endParaRPr lang="en-US" sz="2400"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p:txBody>
      </p:sp>
      <p:pic>
        <p:nvPicPr>
          <p:cNvPr id="27652" name="Picture 3" descr="11122010126.jpg"/>
          <p:cNvPicPr>
            <a:picLocks noChangeAspect="1"/>
          </p:cNvPicPr>
          <p:nvPr/>
        </p:nvPicPr>
        <p:blipFill>
          <a:blip r:embed="rId2" cstate="print"/>
          <a:srcRect/>
          <a:stretch>
            <a:fillRect/>
          </a:stretch>
        </p:blipFill>
        <p:spPr bwMode="auto">
          <a:xfrm>
            <a:off x="2057400" y="1143000"/>
            <a:ext cx="4038600" cy="2286000"/>
          </a:xfrm>
          <a:prstGeom prst="rect">
            <a:avLst/>
          </a:prstGeom>
          <a:noFill/>
          <a:ln w="9525">
            <a:noFill/>
            <a:miter lim="800000"/>
            <a:headEnd/>
            <a:tailEnd/>
          </a:ln>
        </p:spPr>
      </p:pic>
      <p:pic>
        <p:nvPicPr>
          <p:cNvPr id="27653" name="Picture 4" descr="11122010060.jpg"/>
          <p:cNvPicPr>
            <a:picLocks noChangeAspect="1"/>
          </p:cNvPicPr>
          <p:nvPr/>
        </p:nvPicPr>
        <p:blipFill>
          <a:blip r:embed="rId3" cstate="print"/>
          <a:srcRect/>
          <a:stretch>
            <a:fillRect/>
          </a:stretch>
        </p:blipFill>
        <p:spPr bwMode="auto">
          <a:xfrm>
            <a:off x="1981200" y="4038600"/>
            <a:ext cx="4267200" cy="2514600"/>
          </a:xfrm>
          <a:prstGeom prst="rect">
            <a:avLst/>
          </a:prstGeom>
          <a:noFill/>
          <a:ln w="9525">
            <a:noFill/>
            <a:miter lim="800000"/>
            <a:headEnd/>
            <a:tailEnd/>
          </a:ln>
        </p:spPr>
      </p:pic>
    </p:spTree>
  </p:cSld>
  <p:clrMapOvr>
    <a:masterClrMapping/>
  </p:clrMapOvr>
  <p:transition>
    <p:split orient="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46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3" name="Subtitle 2"/>
          <p:cNvSpPr>
            <a:spLocks noGrp="1"/>
          </p:cNvSpPr>
          <p:nvPr>
            <p:ph type="subTitle" idx="1"/>
          </p:nvPr>
        </p:nvSpPr>
        <p:spPr>
          <a:xfrm>
            <a:off x="1431925" y="228600"/>
            <a:ext cx="7407275" cy="6248400"/>
          </a:xfrm>
        </p:spPr>
        <p:txBody>
          <a:bodyPr>
            <a:normAutofit/>
          </a:bodyPr>
          <a:lstStyle/>
          <a:p>
            <a:pPr algn="r" rtl="1" fontAlgn="auto">
              <a:spcAft>
                <a:spcPts val="0"/>
              </a:spcAft>
              <a:buFont typeface="Wingdings 2"/>
              <a:buNone/>
              <a:defRPr/>
            </a:pPr>
            <a:r>
              <a:rPr lang="ar-SA" sz="2400" b="1" dirty="0" smtClean="0"/>
              <a:t>قاعه للمناسبات ، مدخل هذه القاعه من داخل المركز حيث لا يوجد مدخل مستقل لها </a:t>
            </a:r>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marL="27432" lvl="1" algn="r" rtl="1" fontAlgn="auto">
              <a:spcBef>
                <a:spcPts val="600"/>
              </a:spcBef>
              <a:spcAft>
                <a:spcPts val="0"/>
              </a:spcAft>
              <a:buSzPct val="80000"/>
              <a:buFont typeface="Verdana"/>
              <a:buNone/>
              <a:defRPr/>
            </a:pPr>
            <a:r>
              <a:rPr lang="ar-SA" sz="2400" b="1" dirty="0" smtClean="0"/>
              <a:t>موقع المصلى كان غير موفق بحيث كان بجانب حمامات الرجال ولهما نفس المدخل  </a:t>
            </a:r>
            <a:endParaRPr lang="en-US" sz="2400"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b="1" dirty="0" smtClean="0"/>
          </a:p>
          <a:p>
            <a:pPr algn="r" rtl="1" fontAlgn="auto">
              <a:spcAft>
                <a:spcPts val="0"/>
              </a:spcAft>
              <a:buFont typeface="Wingdings 2"/>
              <a:buNone/>
              <a:defRPr/>
            </a:pPr>
            <a:endParaRPr lang="ar-SA" sz="2400" dirty="0"/>
          </a:p>
        </p:txBody>
      </p:sp>
      <p:pic>
        <p:nvPicPr>
          <p:cNvPr id="28676" name="Picture 3" descr="11122010111.jpg"/>
          <p:cNvPicPr>
            <a:picLocks noChangeAspect="1"/>
          </p:cNvPicPr>
          <p:nvPr/>
        </p:nvPicPr>
        <p:blipFill>
          <a:blip r:embed="rId2" cstate="print"/>
          <a:srcRect/>
          <a:stretch>
            <a:fillRect/>
          </a:stretch>
        </p:blipFill>
        <p:spPr bwMode="auto">
          <a:xfrm>
            <a:off x="2286000" y="762000"/>
            <a:ext cx="4419600" cy="2209800"/>
          </a:xfrm>
          <a:prstGeom prst="rect">
            <a:avLst/>
          </a:prstGeom>
          <a:noFill/>
          <a:ln w="9525">
            <a:noFill/>
            <a:miter lim="800000"/>
            <a:headEnd/>
            <a:tailEnd/>
          </a:ln>
        </p:spPr>
      </p:pic>
      <p:pic>
        <p:nvPicPr>
          <p:cNvPr id="5" name="Picture 4" descr="11122010116.jpg"/>
          <p:cNvPicPr/>
          <p:nvPr/>
        </p:nvPicPr>
        <p:blipFill>
          <a:blip r:embed="rId3" cstate="print"/>
          <a:stretch>
            <a:fillRect/>
          </a:stretch>
        </p:blipFill>
        <p:spPr>
          <a:xfrm>
            <a:off x="2133600" y="3962400"/>
            <a:ext cx="3778250" cy="2514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split orient="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639762"/>
          </a:xfrm>
        </p:spPr>
        <p:txBody>
          <a:bodyPr>
            <a:noAutofit/>
          </a:bodyPr>
          <a:lstStyle/>
          <a:p>
            <a:pPr algn="ctr" fontAlgn="auto">
              <a:spcAft>
                <a:spcPts val="0"/>
              </a:spcAft>
              <a:defRPr/>
            </a:pPr>
            <a:r>
              <a:rPr lang="ar-SA" sz="3600" b="1" dirty="0" smtClean="0">
                <a:solidFill>
                  <a:schemeClr val="tx2">
                    <a:satMod val="130000"/>
                  </a:schemeClr>
                </a:solidFill>
              </a:rPr>
              <a:t> </a:t>
            </a:r>
            <a:r>
              <a:rPr lang="ar-SA" sz="3600" b="1" dirty="0" smtClean="0">
                <a:solidFill>
                  <a:schemeClr val="tx2">
                    <a:satMod val="130000"/>
                  </a:schemeClr>
                </a:solidFill>
              </a:rPr>
              <a:t>الفصل الثامن :المركز </a:t>
            </a:r>
            <a:r>
              <a:rPr lang="ar-SA" sz="3600" b="1" dirty="0" smtClean="0">
                <a:solidFill>
                  <a:schemeClr val="tx2">
                    <a:satMod val="130000"/>
                  </a:schemeClr>
                </a:solidFill>
              </a:rPr>
              <a:t>التجاري المقترح </a:t>
            </a:r>
            <a:endParaRPr lang="ar-SA" sz="3600" b="1" dirty="0">
              <a:solidFill>
                <a:schemeClr val="tx2">
                  <a:satMod val="130000"/>
                </a:schemeClr>
              </a:solidFill>
            </a:endParaRPr>
          </a:p>
        </p:txBody>
      </p:sp>
      <p:sp>
        <p:nvSpPr>
          <p:cNvPr id="3" name="Content Placeholder 2"/>
          <p:cNvSpPr>
            <a:spLocks noGrp="1"/>
          </p:cNvSpPr>
          <p:nvPr>
            <p:ph idx="1"/>
          </p:nvPr>
        </p:nvSpPr>
        <p:spPr>
          <a:xfrm>
            <a:off x="1219200" y="1066800"/>
            <a:ext cx="7714488" cy="5181600"/>
          </a:xfrm>
        </p:spPr>
        <p:txBody>
          <a:bodyPr>
            <a:normAutofit/>
          </a:bodyPr>
          <a:lstStyle/>
          <a:p>
            <a:pPr lvl="5" algn="r">
              <a:defRPr/>
            </a:pPr>
            <a:r>
              <a:rPr lang="ar-SA" sz="2800" b="1" dirty="0" smtClean="0">
                <a:solidFill>
                  <a:srgbClr val="320E04"/>
                </a:solidFill>
              </a:rPr>
              <a:t>قطعة الأرض المقترحة</a:t>
            </a:r>
            <a:r>
              <a:rPr lang="ar-SA" sz="2400" dirty="0" smtClean="0">
                <a:solidFill>
                  <a:srgbClr val="320E04"/>
                </a:solidFill>
              </a:rPr>
              <a:t> </a:t>
            </a:r>
          </a:p>
          <a:p>
            <a:pPr marL="365760" indent="-283464" fontAlgn="auto">
              <a:spcAft>
                <a:spcPts val="0"/>
              </a:spcAft>
              <a:buFont typeface="Wingdings 2"/>
              <a:buNone/>
              <a:defRPr/>
            </a:pPr>
            <a:endParaRPr lang="ar-SA" dirty="0">
              <a:solidFill>
                <a:srgbClr val="320E04"/>
              </a:solidFill>
            </a:endParaRPr>
          </a:p>
        </p:txBody>
      </p:sp>
      <p:pic>
        <p:nvPicPr>
          <p:cNvPr id="4" name="Picture 3" descr="Untitled-2.jpg"/>
          <p:cNvPicPr/>
          <p:nvPr/>
        </p:nvPicPr>
        <p:blipFill>
          <a:blip r:embed="rId2" cstate="print"/>
          <a:stretch>
            <a:fillRect/>
          </a:stretch>
        </p:blipFill>
        <p:spPr>
          <a:xfrm>
            <a:off x="3886200" y="2209800"/>
            <a:ext cx="4953000" cy="37337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9701" name="TextBox 4"/>
          <p:cNvSpPr txBox="1">
            <a:spLocks noChangeArrowheads="1"/>
          </p:cNvSpPr>
          <p:nvPr/>
        </p:nvSpPr>
        <p:spPr bwMode="auto">
          <a:xfrm>
            <a:off x="1143000" y="1981200"/>
            <a:ext cx="2438400" cy="4400550"/>
          </a:xfrm>
          <a:prstGeom prst="rect">
            <a:avLst/>
          </a:prstGeom>
          <a:noFill/>
          <a:ln w="9525">
            <a:noFill/>
            <a:miter lim="800000"/>
            <a:headEnd/>
            <a:tailEnd/>
          </a:ln>
        </p:spPr>
        <p:txBody>
          <a:bodyPr>
            <a:spAutoFit/>
          </a:bodyPr>
          <a:lstStyle/>
          <a:p>
            <a:pPr algn="l"/>
            <a:r>
              <a:rPr lang="ar-SA" sz="2000" b="1" u="sng" dirty="0">
                <a:solidFill>
                  <a:srgbClr val="320E04"/>
                </a:solidFill>
                <a:latin typeface="Gill Sans MT" pitchFamily="34" charset="0"/>
                <a:ea typeface="Majalla UI"/>
                <a:cs typeface="Majalla UI"/>
              </a:rPr>
              <a:t>الموقع : </a:t>
            </a:r>
          </a:p>
          <a:p>
            <a:pPr algn="l"/>
            <a:endParaRPr lang="ar-SA" sz="2000" b="1" dirty="0">
              <a:solidFill>
                <a:srgbClr val="320E04"/>
              </a:solidFill>
              <a:latin typeface="Gill Sans MT" pitchFamily="34" charset="0"/>
              <a:ea typeface="Majalla UI"/>
              <a:cs typeface="Majalla UI"/>
            </a:endParaRPr>
          </a:p>
          <a:p>
            <a:pPr algn="l"/>
            <a:r>
              <a:rPr lang="ar-SA" sz="2000" b="1" dirty="0">
                <a:solidFill>
                  <a:srgbClr val="320E04"/>
                </a:solidFill>
                <a:latin typeface="Gill Sans MT" pitchFamily="34" charset="0"/>
                <a:ea typeface="Majalla UI"/>
                <a:cs typeface="Majalla UI"/>
              </a:rPr>
              <a:t>تقع في منطقة رفيديا شارع الجنيد .</a:t>
            </a:r>
          </a:p>
          <a:p>
            <a:pPr algn="l"/>
            <a:endParaRPr lang="ar-SA" sz="2000" b="1" dirty="0">
              <a:solidFill>
                <a:srgbClr val="320E04"/>
              </a:solidFill>
              <a:latin typeface="Gill Sans MT" pitchFamily="34" charset="0"/>
              <a:ea typeface="Majalla UI"/>
              <a:cs typeface="Majalla UI"/>
            </a:endParaRPr>
          </a:p>
          <a:p>
            <a:pPr algn="l"/>
            <a:endParaRPr lang="ar-SA" sz="2000" b="1" dirty="0">
              <a:solidFill>
                <a:srgbClr val="320E04"/>
              </a:solidFill>
              <a:latin typeface="Gill Sans MT" pitchFamily="34" charset="0"/>
              <a:ea typeface="Majalla UI"/>
              <a:cs typeface="Majalla UI"/>
            </a:endParaRPr>
          </a:p>
          <a:p>
            <a:pPr algn="l"/>
            <a:r>
              <a:rPr lang="ar-SA" sz="2000" b="1" u="sng" dirty="0">
                <a:solidFill>
                  <a:srgbClr val="320E04"/>
                </a:solidFill>
                <a:latin typeface="Gill Sans MT" pitchFamily="34" charset="0"/>
                <a:ea typeface="Majalla UI"/>
                <a:cs typeface="Majalla UI"/>
              </a:rPr>
              <a:t>تربة الموقع</a:t>
            </a:r>
            <a:r>
              <a:rPr lang="ar-SA" sz="2000" b="1" dirty="0">
                <a:solidFill>
                  <a:srgbClr val="320E04"/>
                </a:solidFill>
                <a:latin typeface="Gill Sans MT" pitchFamily="34" charset="0"/>
                <a:ea typeface="Majalla UI"/>
                <a:cs typeface="Majalla UI"/>
              </a:rPr>
              <a:t> :</a:t>
            </a:r>
            <a:endParaRPr lang="en-US" sz="2000" dirty="0">
              <a:solidFill>
                <a:srgbClr val="320E04"/>
              </a:solidFill>
              <a:latin typeface="Gill Sans MT" pitchFamily="34" charset="0"/>
            </a:endParaRPr>
          </a:p>
          <a:p>
            <a:pPr algn="l" rtl="0"/>
            <a:r>
              <a:rPr lang="ar-SA" sz="2000" b="1" i="1" dirty="0">
                <a:solidFill>
                  <a:srgbClr val="320E04"/>
                </a:solidFill>
                <a:latin typeface="Gill Sans MT" pitchFamily="34" charset="0"/>
                <a:ea typeface="Majalla UI"/>
                <a:cs typeface="Majalla UI"/>
              </a:rPr>
              <a:t>تربة حورية مخلوطة بكتل حجرية كلسية مختلفة الأحجام</a:t>
            </a:r>
          </a:p>
          <a:p>
            <a:pPr rtl="0"/>
            <a:endParaRPr lang="ar-SA" sz="2000" b="1" i="1" dirty="0">
              <a:solidFill>
                <a:srgbClr val="320E04"/>
              </a:solidFill>
              <a:latin typeface="Gill Sans MT" pitchFamily="34" charset="0"/>
              <a:ea typeface="Majalla UI"/>
              <a:cs typeface="Majalla UI"/>
            </a:endParaRPr>
          </a:p>
          <a:p>
            <a:pPr rtl="0"/>
            <a:endParaRPr lang="ar-SA" sz="2000" b="1" i="1" dirty="0">
              <a:solidFill>
                <a:srgbClr val="320E04"/>
              </a:solidFill>
              <a:latin typeface="Gill Sans MT" pitchFamily="34" charset="0"/>
              <a:ea typeface="Majalla UI"/>
              <a:cs typeface="Majalla UI"/>
            </a:endParaRPr>
          </a:p>
          <a:p>
            <a:pPr algn="l" rtl="0"/>
            <a:endParaRPr lang="ar-SA" sz="2000" b="1" i="1" dirty="0">
              <a:solidFill>
                <a:srgbClr val="320E04"/>
              </a:solidFill>
              <a:latin typeface="Gill Sans MT" pitchFamily="34" charset="0"/>
              <a:ea typeface="Majalla UI"/>
              <a:cs typeface="Majalla UI"/>
            </a:endParaRPr>
          </a:p>
          <a:p>
            <a:pPr algn="l" rtl="0"/>
            <a:endParaRPr lang="ar-SA" sz="2000" dirty="0">
              <a:solidFill>
                <a:srgbClr val="320E04"/>
              </a:solidFill>
              <a:latin typeface="Gill Sans MT" pitchFamily="34" charset="0"/>
              <a:ea typeface="Majalla UI"/>
              <a:cs typeface="Majalla UI"/>
            </a:endParaRPr>
          </a:p>
        </p:txBody>
      </p:sp>
    </p:spTree>
  </p:cSld>
  <p:clrMapOvr>
    <a:masterClrMapping/>
  </p:clrMapOvr>
  <p:transition>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0"/>
            <a:ext cx="7407275" cy="630238"/>
          </a:xfrm>
        </p:spPr>
        <p:txBody>
          <a:bodyPr>
            <a:normAutofit fontScale="90000"/>
          </a:bodyPr>
          <a:lstStyle/>
          <a:p>
            <a:pPr fontAlgn="auto">
              <a:spcAft>
                <a:spcPts val="0"/>
              </a:spcAft>
              <a:defRPr/>
            </a:pPr>
            <a:r>
              <a:rPr lang="ar-SA" dirty="0" smtClean="0">
                <a:solidFill>
                  <a:schemeClr val="tx2">
                    <a:satMod val="130000"/>
                  </a:schemeClr>
                </a:solidFill>
              </a:rPr>
              <a:t>علاقة قطعة الارض مع المنطقة المحيطة بها </a:t>
            </a:r>
            <a:endParaRPr lang="ar-SA" dirty="0">
              <a:solidFill>
                <a:schemeClr val="tx2">
                  <a:satMod val="130000"/>
                </a:schemeClr>
              </a:solidFill>
            </a:endParaRPr>
          </a:p>
        </p:txBody>
      </p:sp>
      <p:sp>
        <p:nvSpPr>
          <p:cNvPr id="3" name="Subtitle 2"/>
          <p:cNvSpPr>
            <a:spLocks noGrp="1"/>
          </p:cNvSpPr>
          <p:nvPr>
            <p:ph type="subTitle" idx="1"/>
          </p:nvPr>
        </p:nvSpPr>
        <p:spPr>
          <a:xfrm>
            <a:off x="1431925" y="1219200"/>
            <a:ext cx="7407275" cy="4800600"/>
          </a:xfrm>
        </p:spPr>
        <p:txBody>
          <a:bodyPr>
            <a:normAutofit/>
          </a:bodyPr>
          <a:lstStyle/>
          <a:p>
            <a:pPr fontAlgn="auto">
              <a:spcAft>
                <a:spcPts val="0"/>
              </a:spcAft>
              <a:buFont typeface="Wingdings 2"/>
              <a:buNone/>
              <a:defRPr/>
            </a:pPr>
            <a:endParaRPr lang="ar-SA" dirty="0"/>
          </a:p>
        </p:txBody>
      </p:sp>
      <p:pic>
        <p:nvPicPr>
          <p:cNvPr id="4" name="Picture 3" descr="Untitled-3.jpg"/>
          <p:cNvPicPr/>
          <p:nvPr/>
        </p:nvPicPr>
        <p:blipFill>
          <a:blip r:embed="rId2" cstate="print"/>
          <a:stretch>
            <a:fillRect/>
          </a:stretch>
        </p:blipFill>
        <p:spPr>
          <a:xfrm>
            <a:off x="1143000" y="609600"/>
            <a:ext cx="8000999" cy="62483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split orient="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11162"/>
          </a:xfrm>
        </p:spPr>
        <p:txBody>
          <a:bodyPr>
            <a:normAutofit fontScale="90000"/>
          </a:bodyPr>
          <a:lstStyle/>
          <a:p>
            <a:pPr algn="ctr" rtl="1" fontAlgn="auto">
              <a:spcAft>
                <a:spcPts val="0"/>
              </a:spcAft>
              <a:defRPr/>
            </a:pPr>
            <a:r>
              <a:rPr lang="ar-SA" sz="2400" b="1" smtClean="0">
                <a:solidFill>
                  <a:schemeClr val="tx2">
                    <a:satMod val="130000"/>
                  </a:schemeClr>
                </a:solidFill>
              </a:rPr>
              <a:t>الاعتبارات </a:t>
            </a:r>
            <a:r>
              <a:rPr lang="ar-SA" sz="2400" b="1" dirty="0" smtClean="0">
                <a:solidFill>
                  <a:schemeClr val="tx2">
                    <a:satMod val="130000"/>
                  </a:schemeClr>
                </a:solidFill>
              </a:rPr>
              <a:t>البيئيه وتأثيرها على عناصر المركز التجاري</a:t>
            </a:r>
            <a:endParaRPr lang="en-US" sz="2400" dirty="0">
              <a:solidFill>
                <a:schemeClr val="tx2">
                  <a:satMod val="130000"/>
                </a:schemeClr>
              </a:solidFill>
            </a:endParaRPr>
          </a:p>
        </p:txBody>
      </p:sp>
      <p:pic>
        <p:nvPicPr>
          <p:cNvPr id="31747" name="Content Placeholder 4"/>
          <p:cNvPicPr>
            <a:picLocks noGrp="1"/>
          </p:cNvPicPr>
          <p:nvPr>
            <p:ph sz="half" idx="1"/>
          </p:nvPr>
        </p:nvPicPr>
        <p:blipFill>
          <a:blip r:embed="rId2" cstate="print"/>
          <a:srcRect l="17157" t="10008" r="16943" b="9772"/>
          <a:stretch>
            <a:fillRect/>
          </a:stretch>
        </p:blipFill>
        <p:spPr>
          <a:xfrm>
            <a:off x="1143000" y="685800"/>
            <a:ext cx="8001000" cy="5791200"/>
          </a:xfrm>
        </p:spPr>
      </p:pic>
      <p:pic>
        <p:nvPicPr>
          <p:cNvPr id="6" name="Picture 5" descr="Untitled-2.jpg"/>
          <p:cNvPicPr/>
          <p:nvPr/>
        </p:nvPicPr>
        <p:blipFill>
          <a:blip r:embed="rId3" cstate="print"/>
          <a:stretch>
            <a:fillRect/>
          </a:stretch>
        </p:blipFill>
        <p:spPr>
          <a:xfrm rot="10800000">
            <a:off x="3581400" y="2819400"/>
            <a:ext cx="2057400" cy="1905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fontAlgn="auto">
              <a:spcAft>
                <a:spcPts val="0"/>
              </a:spcAft>
              <a:defRPr/>
            </a:pPr>
            <a:r>
              <a:rPr lang="ar-SA" sz="2800" b="1" dirty="0" smtClean="0">
                <a:solidFill>
                  <a:schemeClr val="tx2">
                    <a:satMod val="130000"/>
                  </a:schemeClr>
                </a:solidFill>
              </a:rPr>
              <a:t> </a:t>
            </a:r>
            <a:r>
              <a:rPr lang="ar-SA" sz="2800" b="1" dirty="0" smtClean="0">
                <a:solidFill>
                  <a:schemeClr val="tx2">
                    <a:satMod val="130000"/>
                  </a:schemeClr>
                </a:solidFill>
              </a:rPr>
              <a:t>العناصر المعمارية المقترحة </a:t>
            </a:r>
            <a:endParaRPr lang="ar-SA" sz="2800" b="1" dirty="0">
              <a:solidFill>
                <a:schemeClr val="tx2">
                  <a:satMod val="130000"/>
                </a:schemeClr>
              </a:solidFill>
            </a:endParaRPr>
          </a:p>
        </p:txBody>
      </p:sp>
      <p:sp>
        <p:nvSpPr>
          <p:cNvPr id="9" name="Content Placeholder 8"/>
          <p:cNvSpPr>
            <a:spLocks noGrp="1"/>
          </p:cNvSpPr>
          <p:nvPr>
            <p:ph idx="1"/>
          </p:nvPr>
        </p:nvSpPr>
        <p:spPr>
          <a:xfrm>
            <a:off x="1435100" y="1295400"/>
            <a:ext cx="7499350" cy="4953000"/>
          </a:xfrm>
        </p:spPr>
        <p:txBody>
          <a:bodyPr>
            <a:normAutofit lnSpcReduction="10000"/>
          </a:bodyPr>
          <a:lstStyle/>
          <a:p>
            <a:pPr marL="365760" indent="-283464" algn="r" rtl="1" fontAlgn="auto">
              <a:spcAft>
                <a:spcPts val="0"/>
              </a:spcAft>
              <a:buFont typeface="Wingdings 2"/>
              <a:buChar char=""/>
              <a:defRPr/>
            </a:pPr>
            <a:r>
              <a:rPr lang="ar-SA" sz="2800" dirty="0" smtClean="0">
                <a:solidFill>
                  <a:srgbClr val="320E04"/>
                </a:solidFill>
              </a:rPr>
              <a:t>ساحة ومدخل رئيسين .</a:t>
            </a:r>
          </a:p>
          <a:p>
            <a:pPr marL="365760" indent="-283464" algn="r" rtl="1" fontAlgn="auto">
              <a:spcAft>
                <a:spcPts val="0"/>
              </a:spcAft>
              <a:buFont typeface="Wingdings 2"/>
              <a:buChar char=""/>
              <a:defRPr/>
            </a:pPr>
            <a:r>
              <a:rPr lang="ar-SA" sz="2800" dirty="0" smtClean="0">
                <a:solidFill>
                  <a:srgbClr val="320E04"/>
                </a:solidFill>
              </a:rPr>
              <a:t>مدخل فرعي</a:t>
            </a:r>
          </a:p>
          <a:p>
            <a:pPr marL="365760" indent="-283464" algn="r" rtl="1" fontAlgn="auto">
              <a:spcAft>
                <a:spcPts val="0"/>
              </a:spcAft>
              <a:buFont typeface="Wingdings 2"/>
              <a:buChar char=""/>
              <a:defRPr/>
            </a:pPr>
            <a:r>
              <a:rPr lang="ar-SA" sz="2800" dirty="0" smtClean="0">
                <a:solidFill>
                  <a:srgbClr val="320E04"/>
                </a:solidFill>
              </a:rPr>
              <a:t>كراج سيارات داخلي .</a:t>
            </a:r>
          </a:p>
          <a:p>
            <a:pPr marL="365760" indent="-283464" algn="r" rtl="1" fontAlgn="auto">
              <a:spcAft>
                <a:spcPts val="0"/>
              </a:spcAft>
              <a:buFont typeface="Wingdings 2"/>
              <a:buChar char=""/>
              <a:defRPr/>
            </a:pPr>
            <a:r>
              <a:rPr lang="ar-SA" sz="2800" dirty="0" smtClean="0">
                <a:solidFill>
                  <a:srgbClr val="320E04"/>
                </a:solidFill>
              </a:rPr>
              <a:t>بهو استقبال رئيسي .</a:t>
            </a:r>
          </a:p>
          <a:p>
            <a:pPr marL="365760" indent="-283464" algn="r" rtl="1" fontAlgn="auto">
              <a:spcAft>
                <a:spcPts val="0"/>
              </a:spcAft>
              <a:buFont typeface="Wingdings 2"/>
              <a:buChar char=""/>
              <a:defRPr/>
            </a:pPr>
            <a:r>
              <a:rPr lang="ar-SA" sz="2800" dirty="0" smtClean="0">
                <a:solidFill>
                  <a:srgbClr val="320E04"/>
                </a:solidFill>
              </a:rPr>
              <a:t>مكان لهو للأطفال </a:t>
            </a:r>
          </a:p>
          <a:p>
            <a:pPr marL="365760" indent="-283464" algn="r" rtl="1" fontAlgn="auto">
              <a:spcAft>
                <a:spcPts val="0"/>
              </a:spcAft>
              <a:buFont typeface="Wingdings 2"/>
              <a:buChar char=""/>
              <a:defRPr/>
            </a:pPr>
            <a:r>
              <a:rPr lang="ar-SA" sz="2800" dirty="0" smtClean="0">
                <a:solidFill>
                  <a:srgbClr val="320E04"/>
                </a:solidFill>
              </a:rPr>
              <a:t>محلات تجارية ومعارض .</a:t>
            </a:r>
          </a:p>
          <a:p>
            <a:pPr marL="365760" indent="-283464" algn="r" rtl="1" fontAlgn="auto">
              <a:spcAft>
                <a:spcPts val="0"/>
              </a:spcAft>
              <a:buFont typeface="Wingdings 2"/>
              <a:buChar char=""/>
              <a:defRPr/>
            </a:pPr>
            <a:r>
              <a:rPr lang="ar-SA" sz="2800" dirty="0" smtClean="0">
                <a:solidFill>
                  <a:srgbClr val="320E04"/>
                </a:solidFill>
              </a:rPr>
              <a:t>مصاعد وأدراج وسيور كهربائيه وأدراج خرسانيه .</a:t>
            </a:r>
          </a:p>
          <a:p>
            <a:pPr marL="365760" indent="-283464" algn="r" rtl="1" fontAlgn="auto">
              <a:spcAft>
                <a:spcPts val="0"/>
              </a:spcAft>
              <a:buFont typeface="Wingdings 2"/>
              <a:buChar char=""/>
              <a:defRPr/>
            </a:pPr>
            <a:r>
              <a:rPr lang="ar-SA" sz="2800" dirty="0" smtClean="0">
                <a:solidFill>
                  <a:srgbClr val="320E04"/>
                </a:solidFill>
              </a:rPr>
              <a:t>مخازن ومصاعد خاصة للبضائع . </a:t>
            </a:r>
          </a:p>
          <a:p>
            <a:pPr marL="365760" indent="-283464" algn="r" rtl="1" fontAlgn="auto">
              <a:spcAft>
                <a:spcPts val="0"/>
              </a:spcAft>
              <a:buFont typeface="Wingdings 2"/>
              <a:buChar char=""/>
              <a:defRPr/>
            </a:pPr>
            <a:r>
              <a:rPr lang="ar-SA" sz="2800" dirty="0" smtClean="0">
                <a:solidFill>
                  <a:srgbClr val="320E04"/>
                </a:solidFill>
              </a:rPr>
              <a:t>أماكن استراحة ومطعم .</a:t>
            </a:r>
          </a:p>
          <a:p>
            <a:pPr marL="365760" indent="-283464" algn="r" rtl="1" fontAlgn="auto">
              <a:spcAft>
                <a:spcPts val="0"/>
              </a:spcAft>
              <a:buFont typeface="Wingdings 2"/>
              <a:buChar char=""/>
              <a:defRPr/>
            </a:pPr>
            <a:r>
              <a:rPr lang="ar-SA" sz="2800" dirty="0" smtClean="0">
                <a:solidFill>
                  <a:srgbClr val="320E04"/>
                </a:solidFill>
              </a:rPr>
              <a:t>خدمات عامة .</a:t>
            </a:r>
          </a:p>
          <a:p>
            <a:pPr marL="365760" indent="-283464" algn="r" rtl="1" fontAlgn="auto">
              <a:spcAft>
                <a:spcPts val="0"/>
              </a:spcAft>
              <a:buFont typeface="Wingdings 2"/>
              <a:buChar char=""/>
              <a:defRPr/>
            </a:pPr>
            <a:endParaRPr lang="ar-SA" sz="2800" dirty="0" smtClean="0">
              <a:solidFill>
                <a:srgbClr val="320E04"/>
              </a:solidFill>
            </a:endParaRPr>
          </a:p>
          <a:p>
            <a:pPr marL="365760" indent="-283464" algn="r" rtl="1" fontAlgn="auto">
              <a:spcAft>
                <a:spcPts val="0"/>
              </a:spcAft>
              <a:buFont typeface="Wingdings 2"/>
              <a:buChar char=""/>
              <a:defRPr/>
            </a:pPr>
            <a:endParaRPr lang="ar-SA" sz="2800" dirty="0">
              <a:solidFill>
                <a:srgbClr val="320E04"/>
              </a:solidFill>
            </a:endParaRPr>
          </a:p>
        </p:txBody>
      </p:sp>
    </p:spTree>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1524000"/>
            <a:ext cx="6616700" cy="4953000"/>
          </a:xfrm>
        </p:spPr>
        <p:txBody>
          <a:bodyPr/>
          <a:lstStyle/>
          <a:p>
            <a:pPr algn="r" fontAlgn="auto">
              <a:spcAft>
                <a:spcPts val="0"/>
              </a:spcAft>
              <a:defRPr/>
            </a:pPr>
            <a:r>
              <a:rPr lang="ar-SA" sz="2800" dirty="0" smtClean="0">
                <a:solidFill>
                  <a:srgbClr val="320E04"/>
                </a:solidFill>
              </a:rPr>
              <a:t> يتحدث هذا الفصل عن نشأة الأسواق وكيف تطورت حتى وصلنا الى ما يعرف بالمراكز التجارية.</a:t>
            </a:r>
            <a:br>
              <a:rPr lang="ar-SA" sz="2800" dirty="0" smtClean="0">
                <a:solidFill>
                  <a:srgbClr val="320E04"/>
                </a:solidFill>
              </a:rPr>
            </a:br>
            <a:r>
              <a:rPr lang="ar-SA" sz="2800" dirty="0" smtClean="0">
                <a:solidFill>
                  <a:srgbClr val="320E04"/>
                </a:solidFill>
              </a:rPr>
              <a:t>ومن الأمثلة على ذلك نتحدث عن تطور الأسواق  في البلدة القديمة في مدينة نابلس</a:t>
            </a:r>
            <a:br>
              <a:rPr lang="ar-SA" sz="2800" dirty="0" smtClean="0">
                <a:solidFill>
                  <a:srgbClr val="320E04"/>
                </a:solidFill>
              </a:rPr>
            </a:br>
            <a:endParaRPr lang="en-US" sz="2800" dirty="0">
              <a:solidFill>
                <a:srgbClr val="320E04"/>
              </a:solidFill>
            </a:endParaRPr>
          </a:p>
        </p:txBody>
      </p:sp>
      <p:sp>
        <p:nvSpPr>
          <p:cNvPr id="3" name="Text Placeholder 2"/>
          <p:cNvSpPr>
            <a:spLocks noGrp="1"/>
          </p:cNvSpPr>
          <p:nvPr>
            <p:ph type="body" idx="1"/>
          </p:nvPr>
        </p:nvSpPr>
        <p:spPr>
          <a:xfrm>
            <a:off x="2438400" y="-304800"/>
            <a:ext cx="6400800" cy="1509713"/>
          </a:xfrm>
        </p:spPr>
        <p:txBody>
          <a:bodyPr>
            <a:normAutofit/>
          </a:bodyPr>
          <a:lstStyle/>
          <a:p>
            <a:pPr algn="r" fontAlgn="auto">
              <a:spcAft>
                <a:spcPts val="0"/>
              </a:spcAft>
              <a:buFont typeface="Wingdings 2"/>
              <a:buNone/>
              <a:defRPr/>
            </a:pPr>
            <a:r>
              <a:rPr lang="en-US" sz="3200" b="1" dirty="0" smtClean="0"/>
              <a:t> </a:t>
            </a:r>
            <a:r>
              <a:rPr lang="ar-SA" sz="3200" b="1" dirty="0" smtClean="0"/>
              <a:t> الفصل الأول: نشأة الأسواق </a:t>
            </a:r>
            <a:endParaRPr lang="en-US" sz="3200" b="1" dirty="0"/>
          </a:p>
        </p:txBody>
      </p:sp>
      <p:pic>
        <p:nvPicPr>
          <p:cNvPr id="10244" name="Picture 3" descr="180PX-~1.JPG"/>
          <p:cNvPicPr>
            <a:picLocks noChangeAspect="1"/>
          </p:cNvPicPr>
          <p:nvPr/>
        </p:nvPicPr>
        <p:blipFill>
          <a:blip r:embed="rId2" cstate="print"/>
          <a:srcRect/>
          <a:stretch>
            <a:fillRect/>
          </a:stretch>
        </p:blipFill>
        <p:spPr bwMode="auto">
          <a:xfrm>
            <a:off x="4114800" y="4114800"/>
            <a:ext cx="3352800" cy="22352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914400"/>
            <a:ext cx="6692900" cy="5943600"/>
          </a:xfrm>
        </p:spPr>
        <p:txBody>
          <a:bodyPr/>
          <a:lstStyle/>
          <a:p>
            <a:pPr algn="r" rtl="1" fontAlgn="auto">
              <a:spcAft>
                <a:spcPts val="0"/>
              </a:spcAft>
              <a:defRPr/>
            </a:pPr>
            <a:r>
              <a:rPr lang="ar-SA" sz="2400" u="sng" dirty="0" smtClean="0">
                <a:solidFill>
                  <a:schemeClr val="tx2">
                    <a:satMod val="130000"/>
                  </a:schemeClr>
                </a:solidFill>
              </a:rPr>
              <a:t>التدرج العام لمستويات المراكز التسويقية بالمدن :</a:t>
            </a:r>
            <a:r>
              <a:rPr lang="en-US" sz="2000" u="sng" dirty="0" smtClean="0">
                <a:solidFill>
                  <a:schemeClr val="tx2">
                    <a:satMod val="130000"/>
                  </a:schemeClr>
                </a:solidFill>
              </a:rPr>
              <a:t/>
            </a:r>
            <a:br>
              <a:rPr lang="en-US" sz="2000" u="sng" dirty="0" smtClean="0">
                <a:solidFill>
                  <a:schemeClr val="tx2">
                    <a:satMod val="130000"/>
                  </a:schemeClr>
                </a:solidFill>
              </a:rPr>
            </a:br>
            <a:r>
              <a:rPr lang="ar-SA" sz="2000" dirty="0" smtClean="0">
                <a:solidFill>
                  <a:schemeClr val="tx2">
                    <a:satMod val="130000"/>
                  </a:schemeClr>
                </a:solidFill>
              </a:rPr>
              <a:t>مستوى المدينة</a:t>
            </a:r>
            <a:r>
              <a:rPr lang="en-US" sz="2000" dirty="0" smtClean="0">
                <a:solidFill>
                  <a:schemeClr val="tx2">
                    <a:satMod val="130000"/>
                  </a:schemeClr>
                </a:solidFill>
              </a:rPr>
              <a:t>: </a:t>
            </a:r>
            <a:r>
              <a:rPr lang="ar-SA" sz="2000" dirty="0" smtClean="0">
                <a:solidFill>
                  <a:schemeClr val="tx2">
                    <a:satMod val="130000"/>
                  </a:schemeClr>
                </a:solidFill>
              </a:rPr>
              <a:t>يخدم مركز تجاري رئيسي وتتواجد فيه أنشطة تجارة الجملة ونصف الجملة والتجزئة  ويحتوي على محلات تجارية رئيسية بالإضافة إلى المباني الثقافية كدور السينما والمسارح والكافيتريات والمطاعم والمعارض </a:t>
            </a:r>
            <a:r>
              <a:rPr lang="ar-SA" sz="2000" u="sng" dirty="0" smtClean="0">
                <a:solidFill>
                  <a:schemeClr val="tx2">
                    <a:satMod val="130000"/>
                  </a:schemeClr>
                </a:solidFill>
              </a:rPr>
              <a:t/>
            </a:r>
            <a:br>
              <a:rPr lang="ar-SA" sz="2000" u="sng" dirty="0" smtClean="0">
                <a:solidFill>
                  <a:schemeClr val="tx2">
                    <a:satMod val="130000"/>
                  </a:schemeClr>
                </a:solidFill>
              </a:rPr>
            </a:br>
            <a:r>
              <a:rPr lang="ar-SA" sz="2400" u="sng" dirty="0" smtClean="0">
                <a:solidFill>
                  <a:schemeClr val="tx2">
                    <a:satMod val="130000"/>
                  </a:schemeClr>
                </a:solidFill>
              </a:rPr>
              <a:t>المعدلات التخطيطية للمراكز التجارية </a:t>
            </a:r>
            <a:r>
              <a:rPr lang="ar-SA" sz="2400" dirty="0" smtClean="0">
                <a:solidFill>
                  <a:schemeClr val="tx2">
                    <a:satMod val="130000"/>
                  </a:schemeClr>
                </a:solidFill>
              </a:rPr>
              <a:t>:</a:t>
            </a:r>
            <a:r>
              <a:rPr lang="ar-SA" sz="2000" dirty="0" smtClean="0">
                <a:solidFill>
                  <a:schemeClr val="tx2">
                    <a:satMod val="130000"/>
                  </a:schemeClr>
                </a:solidFill>
              </a:rPr>
              <a:t/>
            </a:r>
            <a:br>
              <a:rPr lang="ar-SA" sz="2000" dirty="0" smtClean="0">
                <a:solidFill>
                  <a:schemeClr val="tx2">
                    <a:satMod val="130000"/>
                  </a:schemeClr>
                </a:solidFill>
              </a:rPr>
            </a:br>
            <a:r>
              <a:rPr lang="en-US" sz="2000" dirty="0" smtClean="0">
                <a:solidFill>
                  <a:schemeClr val="tx2">
                    <a:satMod val="130000"/>
                  </a:schemeClr>
                </a:solidFill>
              </a:rPr>
              <a:t> </a:t>
            </a:r>
            <a:r>
              <a:rPr lang="ar-SA" sz="2000" dirty="0" smtClean="0">
                <a:solidFill>
                  <a:schemeClr val="tx2">
                    <a:satMod val="130000"/>
                  </a:schemeClr>
                </a:solidFill>
              </a:rPr>
              <a:t>المركز التجاري للحي:</a:t>
            </a:r>
            <a:br>
              <a:rPr lang="ar-SA" sz="2000" dirty="0" smtClean="0">
                <a:solidFill>
                  <a:schemeClr val="tx2">
                    <a:satMod val="130000"/>
                  </a:schemeClr>
                </a:solidFill>
              </a:rPr>
            </a:br>
            <a:r>
              <a:rPr lang="ar-SA" sz="2000" dirty="0" smtClean="0">
                <a:solidFill>
                  <a:schemeClr val="tx2">
                    <a:satMod val="130000"/>
                  </a:schemeClr>
                </a:solidFill>
              </a:rPr>
              <a:t> يخدم عدد من الأفراد لا يقل عن (40ألف) فرد ولا بد من توفير مساحة لازمة للامتداد المستقبلي والتي لا تقل عن 30% من مساحة المركز التجاري </a:t>
            </a:r>
            <a:endParaRPr lang="en-US" sz="2000" dirty="0">
              <a:solidFill>
                <a:schemeClr val="tx2">
                  <a:satMod val="130000"/>
                </a:schemeClr>
              </a:solidFill>
            </a:endParaRPr>
          </a:p>
        </p:txBody>
      </p:sp>
      <p:sp>
        <p:nvSpPr>
          <p:cNvPr id="3" name="Text Placeholder 2"/>
          <p:cNvSpPr>
            <a:spLocks noGrp="1"/>
          </p:cNvSpPr>
          <p:nvPr>
            <p:ph type="body" idx="1"/>
          </p:nvPr>
        </p:nvSpPr>
        <p:spPr>
          <a:xfrm>
            <a:off x="2514600" y="152400"/>
            <a:ext cx="6400800" cy="609600"/>
          </a:xfrm>
        </p:spPr>
        <p:txBody>
          <a:bodyPr>
            <a:normAutofit/>
          </a:bodyPr>
          <a:lstStyle/>
          <a:p>
            <a:pPr algn="r" rtl="1" fontAlgn="auto">
              <a:spcAft>
                <a:spcPts val="0"/>
              </a:spcAft>
              <a:buFont typeface="Wingdings 2"/>
              <a:buNone/>
              <a:defRPr/>
            </a:pPr>
            <a:r>
              <a:rPr lang="ar-SA" sz="2800" b="1" dirty="0" smtClean="0"/>
              <a:t>الفصل الثالني: الأسس التخطيطية في المراكز التجارية </a:t>
            </a:r>
          </a:p>
        </p:txBody>
      </p:sp>
    </p:spTree>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7497763" cy="1143000"/>
          </a:xfrm>
        </p:spPr>
        <p:txBody>
          <a:bodyPr/>
          <a:lstStyle/>
          <a:p>
            <a:pPr algn="ctr" fontAlgn="auto">
              <a:spcAft>
                <a:spcPts val="0"/>
              </a:spcAft>
              <a:defRPr/>
            </a:pPr>
            <a:r>
              <a:rPr lang="ar-SA" sz="2400" b="1" dirty="0" smtClean="0">
                <a:solidFill>
                  <a:schemeClr val="tx2">
                    <a:satMod val="130000"/>
                  </a:schemeClr>
                </a:solidFill>
              </a:rPr>
              <a:t> الفصل الثالث:العلاقات الوظيفية والمعمارية لأهم عناصر المشروع</a:t>
            </a:r>
            <a:r>
              <a:rPr lang="ar-SA" sz="3200" b="1" dirty="0" smtClean="0">
                <a:solidFill>
                  <a:schemeClr val="tx2">
                    <a:satMod val="130000"/>
                  </a:schemeClr>
                </a:solidFill>
              </a:rPr>
              <a:t/>
            </a:r>
            <a:br>
              <a:rPr lang="ar-SA" sz="3200" b="1" dirty="0" smtClean="0">
                <a:solidFill>
                  <a:schemeClr val="tx2">
                    <a:satMod val="130000"/>
                  </a:schemeClr>
                </a:solidFill>
              </a:rPr>
            </a:br>
            <a:endParaRPr lang="en-US" sz="3200" dirty="0">
              <a:solidFill>
                <a:schemeClr val="tx2">
                  <a:satMod val="130000"/>
                </a:schemeClr>
              </a:solidFill>
            </a:endParaRPr>
          </a:p>
        </p:txBody>
      </p:sp>
      <p:pic>
        <p:nvPicPr>
          <p:cNvPr id="4" name="Content Placeholder 3"/>
          <p:cNvPicPr>
            <a:picLocks noGrp="1"/>
          </p:cNvPicPr>
          <p:nvPr>
            <p:ph idx="1"/>
          </p:nvPr>
        </p:nvPicPr>
        <p:blipFill>
          <a:blip r:embed="rId2" cstate="print"/>
          <a:srcRect l="28218" t="9971" r="19174" b="9117"/>
          <a:stretch>
            <a:fillRect/>
          </a:stretch>
        </p:blipFill>
        <p:spPr>
          <a:xfrm>
            <a:off x="1066800" y="533400"/>
            <a:ext cx="8077200" cy="6096000"/>
          </a:xfrm>
          <a:effectLst>
            <a:softEdge rad="112500"/>
          </a:effectLst>
        </p:spPr>
      </p:pic>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477837"/>
          </a:xfrm>
        </p:spPr>
        <p:txBody>
          <a:bodyPr>
            <a:noAutofit/>
          </a:bodyPr>
          <a:lstStyle/>
          <a:p>
            <a:pPr algn="r" rtl="1" fontAlgn="auto">
              <a:spcAft>
                <a:spcPts val="0"/>
              </a:spcAft>
              <a:defRPr/>
            </a:pPr>
            <a:r>
              <a:rPr lang="ar-SA" sz="2800" b="1" dirty="0" smtClean="0">
                <a:solidFill>
                  <a:schemeClr val="tx2">
                    <a:satMod val="130000"/>
                  </a:schemeClr>
                </a:solidFill>
              </a:rPr>
              <a:t>المعايير والإعتبارات التصميمية لذوي الإحتياجات الخاصة. </a:t>
            </a:r>
            <a:endParaRPr lang="ar-SA" sz="2800" b="1" dirty="0">
              <a:solidFill>
                <a:schemeClr val="tx2">
                  <a:satMod val="130000"/>
                </a:schemeClr>
              </a:solidFill>
            </a:endParaRPr>
          </a:p>
        </p:txBody>
      </p:sp>
      <p:sp>
        <p:nvSpPr>
          <p:cNvPr id="3" name="Subtitle 2"/>
          <p:cNvSpPr>
            <a:spLocks noGrp="1"/>
          </p:cNvSpPr>
          <p:nvPr>
            <p:ph type="subTitle" idx="1"/>
          </p:nvPr>
        </p:nvSpPr>
        <p:spPr>
          <a:xfrm>
            <a:off x="1431925" y="1219200"/>
            <a:ext cx="7407275" cy="4876800"/>
          </a:xfrm>
        </p:spPr>
        <p:txBody>
          <a:bodyPr>
            <a:normAutofit/>
          </a:bodyPr>
          <a:lstStyle/>
          <a:p>
            <a:pPr algn="r" rtl="1" fontAlgn="auto">
              <a:spcAft>
                <a:spcPts val="0"/>
              </a:spcAft>
              <a:buFont typeface="Wingdings 2"/>
              <a:buNone/>
              <a:defRPr/>
            </a:pPr>
            <a:r>
              <a:rPr lang="ar-SA" sz="2000" b="1" dirty="0" smtClean="0"/>
              <a:t> حيث يتم الأخذ بعين الإعتبار مراعاة ذوي الإحتياجات الخاصة في العناصر المعمارية السابقه .</a:t>
            </a:r>
          </a:p>
          <a:p>
            <a:pPr algn="r" rtl="1" fontAlgn="auto">
              <a:spcAft>
                <a:spcPts val="0"/>
              </a:spcAft>
              <a:buFont typeface="Wingdings 2"/>
              <a:buNone/>
              <a:defRPr/>
            </a:pPr>
            <a:r>
              <a:rPr lang="ar-SA" sz="2000" b="1" dirty="0" smtClean="0"/>
              <a:t>مثل : </a:t>
            </a:r>
          </a:p>
          <a:p>
            <a:pPr algn="r" rtl="1" fontAlgn="auto">
              <a:spcAft>
                <a:spcPts val="0"/>
              </a:spcAft>
              <a:buFont typeface="Wingdings 2"/>
              <a:buNone/>
              <a:defRPr/>
            </a:pPr>
            <a:r>
              <a:rPr lang="ar-SA" sz="2000" b="1" dirty="0" smtClean="0"/>
              <a:t> المندرات                                                  المداخل والأبواب </a:t>
            </a:r>
          </a:p>
          <a:p>
            <a:pPr algn="r" rtl="1" fontAlgn="auto">
              <a:spcAft>
                <a:spcPts val="0"/>
              </a:spcAft>
              <a:buFont typeface="Wingdings 2"/>
              <a:buNone/>
              <a:defRPr/>
            </a:pPr>
            <a:endParaRPr lang="ar-SA" sz="2000" b="1" dirty="0" smtClean="0"/>
          </a:p>
          <a:p>
            <a:pPr algn="r" rtl="1" fontAlgn="auto">
              <a:spcAft>
                <a:spcPts val="0"/>
              </a:spcAft>
              <a:buFont typeface="Wingdings 2"/>
              <a:buNone/>
              <a:defRPr/>
            </a:pPr>
            <a:r>
              <a:rPr lang="ar-SA" sz="2000" dirty="0" smtClean="0"/>
              <a:t>                                                           </a:t>
            </a:r>
            <a:endParaRPr lang="ar-SA" sz="2000" dirty="0"/>
          </a:p>
        </p:txBody>
      </p:sp>
      <p:pic>
        <p:nvPicPr>
          <p:cNvPr id="13316" name="Picture 3" descr="untitled2.bmp"/>
          <p:cNvPicPr>
            <a:picLocks noChangeAspect="1"/>
          </p:cNvPicPr>
          <p:nvPr/>
        </p:nvPicPr>
        <p:blipFill>
          <a:blip r:embed="rId2" cstate="print"/>
          <a:srcRect/>
          <a:stretch>
            <a:fillRect/>
          </a:stretch>
        </p:blipFill>
        <p:spPr bwMode="auto">
          <a:xfrm>
            <a:off x="5181600" y="2590800"/>
            <a:ext cx="3657600" cy="3948113"/>
          </a:xfrm>
          <a:prstGeom prst="rect">
            <a:avLst/>
          </a:prstGeom>
          <a:noFill/>
          <a:ln w="9525">
            <a:noFill/>
            <a:miter lim="800000"/>
            <a:headEnd/>
            <a:tailEnd/>
          </a:ln>
        </p:spPr>
      </p:pic>
      <p:pic>
        <p:nvPicPr>
          <p:cNvPr id="13317" name="Picture 6" descr="untitled7.bmp"/>
          <p:cNvPicPr>
            <a:picLocks noChangeAspect="1"/>
          </p:cNvPicPr>
          <p:nvPr/>
        </p:nvPicPr>
        <p:blipFill>
          <a:blip r:embed="rId3" cstate="print"/>
          <a:srcRect/>
          <a:stretch>
            <a:fillRect/>
          </a:stretch>
        </p:blipFill>
        <p:spPr bwMode="auto">
          <a:xfrm>
            <a:off x="1143000" y="2743200"/>
            <a:ext cx="3733800" cy="38100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1431925" y="304800"/>
            <a:ext cx="7407275" cy="55563"/>
          </a:xfrm>
        </p:spPr>
        <p:txBody>
          <a:bodyPr>
            <a:normAutofit fontScale="90000"/>
          </a:bodyPr>
          <a:lstStyle/>
          <a:p>
            <a:pPr fontAlgn="auto">
              <a:spcAft>
                <a:spcPts val="0"/>
              </a:spcAft>
              <a:defRPr/>
            </a:pPr>
            <a:r>
              <a:rPr lang="ar-SA" dirty="0" smtClean="0">
                <a:solidFill>
                  <a:schemeClr val="tx2">
                    <a:satMod val="130000"/>
                  </a:schemeClr>
                </a:solidFill>
              </a:rPr>
              <a:t>  </a:t>
            </a:r>
            <a:endParaRPr lang="ar-SA" dirty="0">
              <a:solidFill>
                <a:schemeClr val="tx2">
                  <a:satMod val="130000"/>
                </a:schemeClr>
              </a:solidFill>
            </a:endParaRPr>
          </a:p>
        </p:txBody>
      </p:sp>
      <p:sp>
        <p:nvSpPr>
          <p:cNvPr id="3" name="Subtitle 2"/>
          <p:cNvSpPr>
            <a:spLocks noGrp="1"/>
          </p:cNvSpPr>
          <p:nvPr>
            <p:ph type="subTitle" idx="1"/>
          </p:nvPr>
        </p:nvSpPr>
        <p:spPr>
          <a:xfrm>
            <a:off x="1431925" y="533400"/>
            <a:ext cx="7407275" cy="5867400"/>
          </a:xfrm>
        </p:spPr>
        <p:txBody>
          <a:bodyPr>
            <a:normAutofit/>
          </a:bodyPr>
          <a:lstStyle/>
          <a:p>
            <a:pPr algn="r" rtl="1" fontAlgn="auto">
              <a:spcAft>
                <a:spcPts val="0"/>
              </a:spcAft>
              <a:buFont typeface="Wingdings 2"/>
              <a:buNone/>
              <a:defRPr/>
            </a:pPr>
            <a:r>
              <a:rPr lang="ar-SA" dirty="0" smtClean="0"/>
              <a:t>والمصاعد                                  ودورات المياه </a:t>
            </a:r>
          </a:p>
          <a:p>
            <a:pPr algn="r" rtl="1" fontAlgn="auto">
              <a:spcAft>
                <a:spcPts val="0"/>
              </a:spcAft>
              <a:buFont typeface="Wingdings 2"/>
              <a:buNone/>
              <a:defRPr/>
            </a:pPr>
            <a:endParaRPr lang="ar-SA" dirty="0"/>
          </a:p>
        </p:txBody>
      </p:sp>
      <p:pic>
        <p:nvPicPr>
          <p:cNvPr id="14340" name="Picture 3" descr="untitled10.bmp"/>
          <p:cNvPicPr>
            <a:picLocks noChangeAspect="1"/>
          </p:cNvPicPr>
          <p:nvPr/>
        </p:nvPicPr>
        <p:blipFill>
          <a:blip r:embed="rId2" cstate="print"/>
          <a:srcRect/>
          <a:stretch>
            <a:fillRect/>
          </a:stretch>
        </p:blipFill>
        <p:spPr bwMode="auto">
          <a:xfrm>
            <a:off x="5181600" y="1066800"/>
            <a:ext cx="3667125" cy="4943475"/>
          </a:xfrm>
          <a:prstGeom prst="rect">
            <a:avLst/>
          </a:prstGeom>
          <a:noFill/>
          <a:ln w="9525">
            <a:noFill/>
            <a:miter lim="800000"/>
            <a:headEnd/>
            <a:tailEnd/>
          </a:ln>
        </p:spPr>
      </p:pic>
      <p:pic>
        <p:nvPicPr>
          <p:cNvPr id="14341" name="Picture 5" descr="untitled4.bmp"/>
          <p:cNvPicPr>
            <a:picLocks noChangeAspect="1"/>
          </p:cNvPicPr>
          <p:nvPr/>
        </p:nvPicPr>
        <p:blipFill>
          <a:blip r:embed="rId3" cstate="print"/>
          <a:srcRect/>
          <a:stretch>
            <a:fillRect/>
          </a:stretch>
        </p:blipFill>
        <p:spPr bwMode="auto">
          <a:xfrm>
            <a:off x="1295400" y="1219200"/>
            <a:ext cx="3762375" cy="48768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782637"/>
          </a:xfrm>
        </p:spPr>
        <p:txBody>
          <a:bodyPr/>
          <a:lstStyle/>
          <a:p>
            <a:pPr algn="ctr" rtl="1" fontAlgn="auto">
              <a:spcAft>
                <a:spcPts val="0"/>
              </a:spcAft>
              <a:defRPr/>
            </a:pPr>
            <a:r>
              <a:rPr lang="ar-SA" sz="2800" b="1" dirty="0" smtClean="0">
                <a:solidFill>
                  <a:schemeClr val="tx2">
                    <a:satMod val="130000"/>
                  </a:schemeClr>
                </a:solidFill>
              </a:rPr>
              <a:t>الفصل الرابع: الانظمة الانشائية السائده في المراكز التجارية </a:t>
            </a:r>
            <a:endParaRPr lang="en-US" sz="2800" dirty="0">
              <a:solidFill>
                <a:schemeClr val="tx2">
                  <a:satMod val="130000"/>
                </a:schemeClr>
              </a:solidFill>
            </a:endParaRPr>
          </a:p>
        </p:txBody>
      </p:sp>
      <p:sp>
        <p:nvSpPr>
          <p:cNvPr id="3" name="Subtitle 2"/>
          <p:cNvSpPr>
            <a:spLocks noGrp="1"/>
          </p:cNvSpPr>
          <p:nvPr>
            <p:ph type="subTitle" idx="1"/>
          </p:nvPr>
        </p:nvSpPr>
        <p:spPr>
          <a:xfrm>
            <a:off x="1447800" y="1447800"/>
            <a:ext cx="7407275" cy="4779963"/>
          </a:xfrm>
        </p:spPr>
        <p:txBody>
          <a:bodyPr>
            <a:normAutofit/>
          </a:bodyPr>
          <a:lstStyle/>
          <a:p>
            <a:pPr algn="r" rtl="1" fontAlgn="auto">
              <a:spcAft>
                <a:spcPts val="0"/>
              </a:spcAft>
              <a:buFont typeface="Wingdings"/>
              <a:buChar char="£"/>
              <a:defRPr/>
            </a:pPr>
            <a:r>
              <a:rPr lang="ar-AE" sz="2000" b="1" dirty="0" smtClean="0">
                <a:effectLst>
                  <a:outerShdw blurRad="38100" dist="38100" dir="2700000" algn="tl">
                    <a:srgbClr val="000000">
                      <a:alpha val="43137"/>
                    </a:srgbClr>
                  </a:outerShdw>
                </a:effectLst>
              </a:rPr>
              <a:t>تتميز المراكز التجارية بأن الساحات الداخلية و الممرات واسعه و كبيرة نوعاً ما, و هذا يتطلب اتباع نظام انشائي معين بحيث تكون المسافة بين الأعمده كبيرة جداً مع الأخذ بعين الإعتبار الحمل الواقع على هذا المبنى من احمال ميته او حيه او احمال خاصه .</a:t>
            </a:r>
          </a:p>
          <a:p>
            <a:pPr algn="r" rtl="1" fontAlgn="auto">
              <a:spcAft>
                <a:spcPts val="0"/>
              </a:spcAft>
              <a:buFont typeface="Wingdings"/>
              <a:buChar char="£"/>
              <a:defRPr/>
            </a:pPr>
            <a:r>
              <a:rPr lang="ar-AE" sz="2000" b="1" dirty="0" smtClean="0">
                <a:effectLst>
                  <a:outerShdw blurRad="38100" dist="38100" dir="2700000" algn="tl">
                    <a:srgbClr val="000000">
                      <a:alpha val="43137"/>
                    </a:srgbClr>
                  </a:outerShdw>
                </a:effectLst>
              </a:rPr>
              <a:t> التسليح:</a:t>
            </a:r>
          </a:p>
          <a:p>
            <a:pPr algn="r" rtl="1" fontAlgn="auto">
              <a:spcAft>
                <a:spcPts val="0"/>
              </a:spcAft>
              <a:buFont typeface="Wingdings 2"/>
              <a:buNone/>
              <a:defRPr/>
            </a:pPr>
            <a:r>
              <a:rPr lang="ar-AE" sz="2000" b="1" dirty="0" smtClean="0">
                <a:effectLst>
                  <a:outerShdw blurRad="38100" dist="38100" dir="2700000" algn="tl">
                    <a:srgbClr val="000000">
                      <a:alpha val="43137"/>
                    </a:srgbClr>
                  </a:outerShdw>
                </a:effectLst>
              </a:rPr>
              <a:t> اذا كان ( </a:t>
            </a:r>
            <a:r>
              <a:rPr lang="en-US" sz="2000" b="1" dirty="0" smtClean="0">
                <a:effectLst>
                  <a:outerShdw blurRad="38100" dist="38100" dir="2700000" algn="tl">
                    <a:srgbClr val="000000">
                      <a:alpha val="43137"/>
                    </a:srgbClr>
                  </a:outerShdw>
                </a:effectLst>
              </a:rPr>
              <a:t>L/B </a:t>
            </a:r>
            <a:r>
              <a:rPr lang="ar-AE" sz="2000" b="1" dirty="0" smtClean="0">
                <a:effectLst>
                  <a:outerShdw blurRad="38100" dist="38100" dir="2700000" algn="tl">
                    <a:srgbClr val="000000">
                      <a:alpha val="43137"/>
                    </a:srgbClr>
                  </a:outerShdw>
                </a:effectLst>
              </a:rPr>
              <a:t> ) </a:t>
            </a:r>
            <a:r>
              <a:rPr lang="en-US" sz="2000" b="1" dirty="0" smtClean="0">
                <a:effectLst>
                  <a:outerShdw blurRad="38100" dist="38100" dir="2700000" algn="tl">
                    <a:srgbClr val="000000">
                      <a:alpha val="43137"/>
                    </a:srgbClr>
                  </a:outerShdw>
                </a:effectLst>
              </a:rPr>
              <a:t>&lt; </a:t>
            </a:r>
            <a:r>
              <a:rPr lang="ar-AE" sz="2000" b="1" dirty="0" smtClean="0">
                <a:effectLst>
                  <a:outerShdw blurRad="38100" dist="38100" dir="2700000" algn="tl">
                    <a:srgbClr val="000000">
                      <a:alpha val="43137"/>
                    </a:srgbClr>
                  </a:outerShdw>
                </a:effectLst>
              </a:rPr>
              <a:t> 2 يكون التسليح بإتجاه واحد و اذا كان اقل يكون بإتجاهين .</a:t>
            </a:r>
          </a:p>
          <a:p>
            <a:pPr algn="r" rtl="1" fontAlgn="auto">
              <a:spcAft>
                <a:spcPts val="0"/>
              </a:spcAft>
              <a:buFont typeface="Wingdings 2"/>
              <a:buNone/>
              <a:defRPr/>
            </a:pPr>
            <a:r>
              <a:rPr lang="ar-AE" sz="2000" b="1" dirty="0" smtClean="0">
                <a:effectLst>
                  <a:outerShdw blurRad="38100" dist="38100" dir="2700000" algn="tl">
                    <a:srgbClr val="000000">
                      <a:alpha val="43137"/>
                    </a:srgbClr>
                  </a:outerShdw>
                </a:effectLst>
              </a:rPr>
              <a:t>و التسليـح يكون بالإتجاه القصير .</a:t>
            </a:r>
          </a:p>
          <a:p>
            <a:pPr algn="r" rtl="1" fontAlgn="auto">
              <a:spcAft>
                <a:spcPts val="0"/>
              </a:spcAft>
              <a:buFont typeface="Wingdings 2"/>
              <a:buNone/>
              <a:defRPr/>
            </a:pPr>
            <a:endParaRPr lang="en-US" dirty="0"/>
          </a:p>
        </p:txBody>
      </p:sp>
      <p:sp>
        <p:nvSpPr>
          <p:cNvPr id="4" name="Rectangle 3"/>
          <p:cNvSpPr/>
          <p:nvPr/>
        </p:nvSpPr>
        <p:spPr>
          <a:xfrm>
            <a:off x="1981200" y="4876800"/>
            <a:ext cx="25146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Arrow Connector 5"/>
          <p:cNvCxnSpPr/>
          <p:nvPr/>
        </p:nvCxnSpPr>
        <p:spPr>
          <a:xfrm rot="5400000">
            <a:off x="3467101" y="5448300"/>
            <a:ext cx="838200" cy="3175"/>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a:xfrm rot="5400000">
            <a:off x="2172494" y="5447506"/>
            <a:ext cx="838200" cy="1588"/>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sp>
        <p:nvSpPr>
          <p:cNvPr id="15367" name="TextBox 7"/>
          <p:cNvSpPr txBox="1">
            <a:spLocks noChangeArrowheads="1"/>
          </p:cNvSpPr>
          <p:nvPr/>
        </p:nvSpPr>
        <p:spPr bwMode="auto">
          <a:xfrm>
            <a:off x="1447800" y="5410200"/>
            <a:ext cx="381000" cy="369888"/>
          </a:xfrm>
          <a:prstGeom prst="rect">
            <a:avLst/>
          </a:prstGeom>
          <a:noFill/>
          <a:ln w="9525">
            <a:noFill/>
            <a:miter lim="800000"/>
            <a:headEnd/>
            <a:tailEnd/>
          </a:ln>
        </p:spPr>
        <p:txBody>
          <a:bodyPr>
            <a:spAutoFit/>
          </a:bodyPr>
          <a:lstStyle/>
          <a:p>
            <a:pPr algn="l" rtl="0"/>
            <a:r>
              <a:rPr lang="en-US">
                <a:latin typeface="Gill Sans MT" pitchFamily="34" charset="0"/>
              </a:rPr>
              <a:t>B</a:t>
            </a:r>
          </a:p>
        </p:txBody>
      </p:sp>
      <p:sp>
        <p:nvSpPr>
          <p:cNvPr id="15368" name="TextBox 8"/>
          <p:cNvSpPr txBox="1">
            <a:spLocks noChangeArrowheads="1"/>
          </p:cNvSpPr>
          <p:nvPr/>
        </p:nvSpPr>
        <p:spPr bwMode="auto">
          <a:xfrm>
            <a:off x="3124200" y="6324600"/>
            <a:ext cx="381000" cy="369888"/>
          </a:xfrm>
          <a:prstGeom prst="rect">
            <a:avLst/>
          </a:prstGeom>
          <a:noFill/>
          <a:ln w="9525">
            <a:noFill/>
            <a:miter lim="800000"/>
            <a:headEnd/>
            <a:tailEnd/>
          </a:ln>
        </p:spPr>
        <p:txBody>
          <a:bodyPr>
            <a:spAutoFit/>
          </a:bodyPr>
          <a:lstStyle/>
          <a:p>
            <a:pPr algn="l" rtl="0"/>
            <a:r>
              <a:rPr lang="en-US">
                <a:latin typeface="Gill Sans MT" pitchFamily="34" charset="0"/>
              </a:rPr>
              <a:t>L</a:t>
            </a:r>
          </a:p>
        </p:txBody>
      </p:sp>
      <p:sp>
        <p:nvSpPr>
          <p:cNvPr id="10" name="TextBox 9"/>
          <p:cNvSpPr txBox="1"/>
          <p:nvPr/>
        </p:nvSpPr>
        <p:spPr>
          <a:xfrm>
            <a:off x="1752600" y="4419600"/>
            <a:ext cx="3048000" cy="369888"/>
          </a:xfrm>
          <a:prstGeom prst="rect">
            <a:avLst/>
          </a:prstGeom>
          <a:noFill/>
        </p:spPr>
        <p:txBody>
          <a:bodyPr>
            <a:spAutoFit/>
          </a:bodyPr>
          <a:lstStyle/>
          <a:p>
            <a:pPr algn="ctr" rtl="0" fontAlgn="auto">
              <a:spcBef>
                <a:spcPts val="0"/>
              </a:spcBef>
              <a:spcAft>
                <a:spcPts val="0"/>
              </a:spcAft>
              <a:defRPr/>
            </a:pPr>
            <a:r>
              <a:rPr lang="en-US" b="1" dirty="0">
                <a:effectLst>
                  <a:outerShdw blurRad="38100" dist="38100" dir="2700000" algn="tl">
                    <a:srgbClr val="000000">
                      <a:alpha val="43137"/>
                    </a:srgbClr>
                  </a:outerShdw>
                </a:effectLst>
                <a:latin typeface="+mn-lt"/>
                <a:cs typeface="+mn-cs"/>
              </a:rPr>
              <a:t>L&gt;=B ....... Dropped beam</a:t>
            </a:r>
            <a:endParaRPr lang="en-US" dirty="0">
              <a:effectLst>
                <a:outerShdw blurRad="38100" dist="38100" dir="2700000" algn="tl">
                  <a:srgbClr val="000000">
                    <a:alpha val="43137"/>
                  </a:srgbClr>
                </a:outerShdw>
              </a:effectLst>
              <a:latin typeface="+mn-lt"/>
              <a:cs typeface="+mn-cs"/>
            </a:endParaRPr>
          </a:p>
        </p:txBody>
      </p:sp>
      <p:sp>
        <p:nvSpPr>
          <p:cNvPr id="11" name="Rectangle 10"/>
          <p:cNvSpPr/>
          <p:nvPr/>
        </p:nvSpPr>
        <p:spPr>
          <a:xfrm>
            <a:off x="5486400" y="4876800"/>
            <a:ext cx="25146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12" name="Straight Arrow Connector 11"/>
          <p:cNvCxnSpPr/>
          <p:nvPr/>
        </p:nvCxnSpPr>
        <p:spPr>
          <a:xfrm rot="10800000">
            <a:off x="5867400" y="5486400"/>
            <a:ext cx="1752600" cy="1588"/>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a:off x="5181600" y="4419600"/>
            <a:ext cx="3048000" cy="369888"/>
          </a:xfrm>
          <a:prstGeom prst="rect">
            <a:avLst/>
          </a:prstGeom>
          <a:noFill/>
        </p:spPr>
        <p:txBody>
          <a:bodyPr>
            <a:spAutoFit/>
          </a:bodyPr>
          <a:lstStyle/>
          <a:p>
            <a:pPr algn="ctr" rtl="0" fontAlgn="auto">
              <a:spcBef>
                <a:spcPts val="0"/>
              </a:spcBef>
              <a:spcAft>
                <a:spcPts val="0"/>
              </a:spcAft>
              <a:defRPr/>
            </a:pPr>
            <a:r>
              <a:rPr lang="en-US" b="1" dirty="0">
                <a:effectLst>
                  <a:outerShdw blurRad="38100" dist="38100" dir="2700000" algn="tl">
                    <a:srgbClr val="000000">
                      <a:alpha val="43137"/>
                    </a:srgbClr>
                  </a:outerShdw>
                </a:effectLst>
                <a:latin typeface="+mn-lt"/>
                <a:cs typeface="+mn-cs"/>
              </a:rPr>
              <a:t>L&gt;=B ....... Hidden beam</a:t>
            </a:r>
            <a:endParaRPr lang="en-US" dirty="0">
              <a:effectLst>
                <a:outerShdw blurRad="38100" dist="38100" dir="2700000" algn="tl">
                  <a:srgbClr val="000000">
                    <a:alpha val="43137"/>
                  </a:srgbClr>
                </a:outerShdw>
              </a:effectLst>
              <a:latin typeface="+mn-lt"/>
              <a:cs typeface="+mn-cs"/>
            </a:endParaRPr>
          </a:p>
        </p:txBody>
      </p:sp>
      <p:sp>
        <p:nvSpPr>
          <p:cNvPr id="18" name="TextBox 17"/>
          <p:cNvSpPr txBox="1"/>
          <p:nvPr/>
        </p:nvSpPr>
        <p:spPr>
          <a:xfrm>
            <a:off x="3429000" y="4038600"/>
            <a:ext cx="3048000" cy="369888"/>
          </a:xfrm>
          <a:prstGeom prst="rect">
            <a:avLst/>
          </a:prstGeom>
          <a:noFill/>
        </p:spPr>
        <p:txBody>
          <a:bodyPr>
            <a:spAutoFit/>
          </a:bodyPr>
          <a:lstStyle/>
          <a:p>
            <a:pPr algn="ctr" rtl="0" fontAlgn="auto">
              <a:spcBef>
                <a:spcPts val="0"/>
              </a:spcBef>
              <a:spcAft>
                <a:spcPts val="0"/>
              </a:spcAft>
              <a:defRPr/>
            </a:pPr>
            <a:r>
              <a:rPr lang="en-US" b="1" dirty="0">
                <a:effectLst>
                  <a:outerShdw blurRad="38100" dist="38100" dir="2700000" algn="tl">
                    <a:srgbClr val="000000">
                      <a:alpha val="43137"/>
                    </a:srgbClr>
                  </a:outerShdw>
                </a:effectLst>
                <a:latin typeface="+mn-lt"/>
                <a:cs typeface="+mn-cs"/>
              </a:rPr>
              <a:t>Ribbed Slab</a:t>
            </a:r>
            <a:endParaRPr lang="en-US" dirty="0">
              <a:effectLst>
                <a:outerShdw blurRad="38100" dist="38100" dir="2700000" algn="tl">
                  <a:srgbClr val="000000">
                    <a:alpha val="43137"/>
                  </a:srgbClr>
                </a:outerShdw>
              </a:effectLst>
              <a:latin typeface="+mn-lt"/>
              <a:cs typeface="+mn-cs"/>
            </a:endParaRPr>
          </a:p>
        </p:txBody>
      </p:sp>
      <p:pic>
        <p:nvPicPr>
          <p:cNvPr id="14" name="insha2i.wma">
            <a:hlinkClick r:id="" action="ppaction://media"/>
          </p:cNvPr>
          <p:cNvPicPr>
            <a:picLocks noRot="1" noChangeAspect="1"/>
          </p:cNvPicPr>
          <p:nvPr>
            <a:audioFile r:link="rId1"/>
          </p:nvPr>
        </p:nvPicPr>
        <p:blipFill>
          <a:blip r:embed="rId3" cstate="print"/>
          <a:srcRect/>
          <a:stretch>
            <a:fillRect/>
          </a:stretch>
        </p:blipFill>
        <p:spPr bwMode="auto">
          <a:xfrm>
            <a:off x="1371600" y="6172200"/>
            <a:ext cx="304800" cy="3048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8128"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46037"/>
          </a:xfrm>
        </p:spPr>
        <p:txBody>
          <a:bodyPr>
            <a:normAutofit fontScale="90000"/>
          </a:bodyPr>
          <a:lstStyle/>
          <a:p>
            <a:pPr fontAlgn="auto">
              <a:spcAft>
                <a:spcPts val="0"/>
              </a:spcAft>
              <a:defRPr/>
            </a:pPr>
            <a:endParaRPr lang="ar-SA" dirty="0">
              <a:solidFill>
                <a:schemeClr val="tx2">
                  <a:satMod val="130000"/>
                </a:schemeClr>
              </a:solidFill>
            </a:endParaRPr>
          </a:p>
        </p:txBody>
      </p:sp>
      <p:sp>
        <p:nvSpPr>
          <p:cNvPr id="3" name="Subtitle 2"/>
          <p:cNvSpPr>
            <a:spLocks noGrp="1"/>
          </p:cNvSpPr>
          <p:nvPr>
            <p:ph type="subTitle" idx="1"/>
          </p:nvPr>
        </p:nvSpPr>
        <p:spPr>
          <a:xfrm>
            <a:off x="1431925" y="457200"/>
            <a:ext cx="7407275" cy="6096000"/>
          </a:xfrm>
        </p:spPr>
        <p:txBody>
          <a:bodyPr>
            <a:normAutofit/>
          </a:bodyPr>
          <a:lstStyle/>
          <a:p>
            <a:pPr algn="r" rtl="1" fontAlgn="auto">
              <a:spcAft>
                <a:spcPts val="0"/>
              </a:spcAft>
              <a:buFont typeface="Wingdings 2"/>
              <a:buNone/>
              <a:defRPr/>
            </a:pPr>
            <a:r>
              <a:rPr lang="en-US" sz="2000" b="1" dirty="0" smtClean="0"/>
              <a:t> </a:t>
            </a:r>
            <a:r>
              <a:rPr lang="ar-SA" sz="2000" b="1" dirty="0" smtClean="0"/>
              <a:t> </a:t>
            </a:r>
            <a:r>
              <a:rPr lang="ar-SA" sz="2000" b="1" u="sng" dirty="0" smtClean="0"/>
              <a:t>حساب الأحمال (</a:t>
            </a:r>
            <a:r>
              <a:rPr lang="en-US" sz="2000" b="1" u="sng" dirty="0" smtClean="0"/>
              <a:t>(Loads</a:t>
            </a:r>
            <a:endParaRPr lang="en-US" sz="2000" u="sng" dirty="0" smtClean="0"/>
          </a:p>
          <a:p>
            <a:pPr algn="r" rtl="1" fontAlgn="auto">
              <a:spcAft>
                <a:spcPts val="0"/>
              </a:spcAft>
              <a:buFont typeface="Wingdings 2"/>
              <a:buNone/>
              <a:defRPr/>
            </a:pPr>
            <a:r>
              <a:rPr lang="ar-SA" sz="2000" b="1" dirty="0" smtClean="0"/>
              <a:t>- </a:t>
            </a:r>
            <a:r>
              <a:rPr lang="en-US" sz="2000" b="1" dirty="0" smtClean="0"/>
              <a:t>Dead loads</a:t>
            </a:r>
            <a:endParaRPr lang="en-US" sz="2000" dirty="0" smtClean="0"/>
          </a:p>
          <a:p>
            <a:pPr algn="r" rtl="1" fontAlgn="auto">
              <a:spcAft>
                <a:spcPts val="0"/>
              </a:spcAft>
              <a:buFont typeface="Wingdings 2"/>
              <a:buNone/>
              <a:defRPr/>
            </a:pPr>
            <a:r>
              <a:rPr lang="en-US" sz="2000" b="1" dirty="0" smtClean="0"/>
              <a:t>Live loads- </a:t>
            </a:r>
            <a:r>
              <a:rPr lang="ar-SA" sz="2000" b="1" dirty="0" smtClean="0"/>
              <a:t>                                    </a:t>
            </a:r>
            <a:r>
              <a:rPr lang="en-US" sz="1800" b="1" dirty="0" smtClean="0"/>
              <a:t>Basic Equation </a:t>
            </a:r>
            <a:r>
              <a:rPr lang="en-US" sz="1800" b="1" i="1" dirty="0" smtClean="0"/>
              <a:t>U </a:t>
            </a:r>
            <a:r>
              <a:rPr lang="en-US" sz="1800" b="1" dirty="0" smtClean="0"/>
              <a:t>= 1.2D + 1.6L</a:t>
            </a:r>
            <a:endParaRPr lang="en-US" sz="1800" dirty="0" smtClean="0"/>
          </a:p>
          <a:p>
            <a:pPr algn="r" rtl="1" fontAlgn="auto">
              <a:spcAft>
                <a:spcPts val="0"/>
              </a:spcAft>
              <a:buFont typeface="Wingdings 2"/>
              <a:buNone/>
              <a:defRPr/>
            </a:pPr>
            <a:r>
              <a:rPr lang="ar-SA" sz="2000" b="1" dirty="0" smtClean="0"/>
              <a:t>- </a:t>
            </a:r>
            <a:r>
              <a:rPr lang="en-US" sz="2000" b="1" dirty="0" smtClean="0"/>
              <a:t>       Environmental loads</a:t>
            </a:r>
            <a:endParaRPr lang="en-US" sz="2000" dirty="0" smtClean="0"/>
          </a:p>
          <a:p>
            <a:pPr algn="r" rtl="1" fontAlgn="auto">
              <a:spcAft>
                <a:spcPts val="0"/>
              </a:spcAft>
              <a:buFont typeface="Wingdings 2"/>
              <a:buNone/>
              <a:defRPr/>
            </a:pPr>
            <a:r>
              <a:rPr lang="ar-SA" sz="2000" dirty="0" smtClean="0"/>
              <a:t>         </a:t>
            </a:r>
          </a:p>
          <a:p>
            <a:pPr algn="r" rtl="1" fontAlgn="auto">
              <a:spcAft>
                <a:spcPts val="0"/>
              </a:spcAft>
              <a:buFont typeface="Wingdings 2"/>
              <a:buNone/>
              <a:defRPr/>
            </a:pPr>
            <a:r>
              <a:rPr lang="en-US" sz="2000" b="1" u="sng" dirty="0" smtClean="0"/>
              <a:t>Slab</a:t>
            </a:r>
            <a:endParaRPr lang="en-US" sz="2000" u="sng" dirty="0" smtClean="0"/>
          </a:p>
          <a:p>
            <a:pPr algn="r" rtl="1" fontAlgn="auto">
              <a:spcAft>
                <a:spcPts val="0"/>
              </a:spcAft>
              <a:buFont typeface="Wingdings 2"/>
              <a:buNone/>
              <a:defRPr/>
            </a:pPr>
            <a:r>
              <a:rPr lang="en-US" sz="2000" b="1" dirty="0" smtClean="0"/>
              <a:t> Types of Slabs may be used :</a:t>
            </a:r>
            <a:endParaRPr lang="en-US" sz="2000" dirty="0" smtClean="0"/>
          </a:p>
          <a:p>
            <a:pPr algn="r" rtl="1" fontAlgn="auto">
              <a:spcAft>
                <a:spcPts val="0"/>
              </a:spcAft>
              <a:buFont typeface="Wingdings 2"/>
              <a:buNone/>
              <a:defRPr/>
            </a:pPr>
            <a:r>
              <a:rPr lang="en-US" sz="2000" b="1" dirty="0" smtClean="0"/>
              <a:t>One way ribbed slab </a:t>
            </a:r>
            <a:endParaRPr lang="en-US" sz="2000" dirty="0" smtClean="0"/>
          </a:p>
          <a:p>
            <a:pPr algn="r" rtl="1" fontAlgn="auto">
              <a:spcAft>
                <a:spcPts val="0"/>
              </a:spcAft>
              <a:buFont typeface="Wingdings 2"/>
              <a:buNone/>
              <a:defRPr/>
            </a:pPr>
            <a:r>
              <a:rPr lang="en-US" sz="2000" b="1" dirty="0" smtClean="0"/>
              <a:t>Two way ribbed slab .</a:t>
            </a:r>
            <a:endParaRPr lang="en-US" sz="2000" dirty="0" smtClean="0"/>
          </a:p>
          <a:p>
            <a:pPr algn="r" rtl="1" fontAlgn="auto">
              <a:spcAft>
                <a:spcPts val="0"/>
              </a:spcAft>
              <a:buFont typeface="Wingdings 2"/>
              <a:buNone/>
              <a:defRPr/>
            </a:pPr>
            <a:r>
              <a:rPr lang="en-US" sz="2000" b="1" dirty="0" smtClean="0"/>
              <a:t>Two way waffle slab .</a:t>
            </a:r>
            <a:endParaRPr lang="ar-SA" sz="2000" b="1" dirty="0" smtClean="0"/>
          </a:p>
          <a:p>
            <a:pPr algn="r" rtl="1" fontAlgn="auto">
              <a:spcAft>
                <a:spcPts val="0"/>
              </a:spcAft>
              <a:buFont typeface="Wingdings 2"/>
              <a:buNone/>
              <a:defRPr/>
            </a:pPr>
            <a:endParaRPr lang="ar-SA" sz="2000" b="1" dirty="0" smtClean="0"/>
          </a:p>
          <a:p>
            <a:pPr algn="r" rtl="1" fontAlgn="auto">
              <a:spcAft>
                <a:spcPts val="0"/>
              </a:spcAft>
              <a:buFont typeface="Wingdings 2"/>
              <a:buNone/>
              <a:defRPr/>
            </a:pPr>
            <a:r>
              <a:rPr lang="en-US" sz="1800" b="1" u="sng" dirty="0" smtClean="0"/>
              <a:t>Beams </a:t>
            </a:r>
          </a:p>
          <a:p>
            <a:pPr rtl="1" fontAlgn="auto">
              <a:spcAft>
                <a:spcPts val="0"/>
              </a:spcAft>
              <a:buFont typeface="Wingdings 2"/>
              <a:buNone/>
              <a:defRPr/>
            </a:pPr>
            <a:r>
              <a:rPr lang="en-US" sz="1800" b="1" dirty="0" smtClean="0"/>
              <a:t>                                          . Their main function is to transfer loads                                                  from the slab to the columns.</a:t>
            </a:r>
          </a:p>
          <a:p>
            <a:pPr algn="r" rtl="1" fontAlgn="auto">
              <a:spcAft>
                <a:spcPts val="0"/>
              </a:spcAft>
              <a:buFontTx/>
              <a:buChar char="-"/>
              <a:defRPr/>
            </a:pPr>
            <a:r>
              <a:rPr lang="en-US" sz="1800" b="1" dirty="0" smtClean="0"/>
              <a:t>Hidden beams </a:t>
            </a:r>
          </a:p>
          <a:p>
            <a:pPr algn="r" rtl="1" fontAlgn="auto">
              <a:spcAft>
                <a:spcPts val="0"/>
              </a:spcAft>
              <a:buFontTx/>
              <a:buChar char="-"/>
              <a:defRPr/>
            </a:pPr>
            <a:r>
              <a:rPr lang="ar-SA" sz="1800" b="1" dirty="0" smtClean="0"/>
              <a:t>- </a:t>
            </a:r>
            <a:r>
              <a:rPr lang="en-US" sz="1800" b="1" dirty="0" smtClean="0"/>
              <a:t>dropped beams </a:t>
            </a:r>
          </a:p>
          <a:p>
            <a:pPr algn="r" rtl="1" fontAlgn="auto">
              <a:spcAft>
                <a:spcPts val="0"/>
              </a:spcAft>
              <a:buFontTx/>
              <a:buChar char="-"/>
              <a:defRPr/>
            </a:pPr>
            <a:endParaRPr lang="ar-SA" sz="2000" dirty="0" smtClean="0"/>
          </a:p>
          <a:p>
            <a:pPr algn="r" rtl="1" fontAlgn="auto">
              <a:spcAft>
                <a:spcPts val="0"/>
              </a:spcAft>
              <a:buFont typeface="Wingdings 2"/>
              <a:buNone/>
              <a:defRPr/>
            </a:pPr>
            <a:endParaRPr lang="ar-SA" sz="2000" dirty="0"/>
          </a:p>
        </p:txBody>
      </p:sp>
      <p:sp>
        <p:nvSpPr>
          <p:cNvPr id="4" name="Left Arrow 3"/>
          <p:cNvSpPr/>
          <p:nvPr/>
        </p:nvSpPr>
        <p:spPr>
          <a:xfrm>
            <a:off x="5181600" y="1828800"/>
            <a:ext cx="8382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fontAlgn="auto">
              <a:spcBef>
                <a:spcPts val="0"/>
              </a:spcBef>
              <a:spcAft>
                <a:spcPts val="0"/>
              </a:spcAft>
              <a:defRPr/>
            </a:pPr>
            <a:endParaRPr lang="ar-SA"/>
          </a:p>
        </p:txBody>
      </p:sp>
      <p:pic>
        <p:nvPicPr>
          <p:cNvPr id="16389" name="Picture 4" descr="Untitled.png"/>
          <p:cNvPicPr>
            <a:picLocks noChangeAspect="1"/>
          </p:cNvPicPr>
          <p:nvPr/>
        </p:nvPicPr>
        <p:blipFill>
          <a:blip r:embed="rId2" cstate="print"/>
          <a:srcRect/>
          <a:stretch>
            <a:fillRect/>
          </a:stretch>
        </p:blipFill>
        <p:spPr bwMode="auto">
          <a:xfrm>
            <a:off x="1447800" y="1981200"/>
            <a:ext cx="2505075" cy="1590675"/>
          </a:xfrm>
          <a:prstGeom prst="rect">
            <a:avLst/>
          </a:prstGeom>
          <a:noFill/>
          <a:ln w="9525">
            <a:noFill/>
            <a:miter lim="800000"/>
            <a:headEnd/>
            <a:tailEnd/>
          </a:ln>
        </p:spPr>
      </p:pic>
      <p:pic>
        <p:nvPicPr>
          <p:cNvPr id="16390" name="Picture 5" descr="Untitled1.png"/>
          <p:cNvPicPr>
            <a:picLocks noChangeAspect="1"/>
          </p:cNvPicPr>
          <p:nvPr/>
        </p:nvPicPr>
        <p:blipFill>
          <a:blip r:embed="rId3" cstate="print"/>
          <a:srcRect/>
          <a:stretch>
            <a:fillRect/>
          </a:stretch>
        </p:blipFill>
        <p:spPr bwMode="auto">
          <a:xfrm>
            <a:off x="1447800" y="3657600"/>
            <a:ext cx="2438400" cy="173355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941</TotalTime>
  <Words>874</Words>
  <Application>Microsoft Office PowerPoint</Application>
  <PresentationFormat>On-screen Show (4:3)</PresentationFormat>
  <Paragraphs>201</Paragraphs>
  <Slides>25</Slides>
  <Notes>1</Notes>
  <HiddenSlides>0</HiddenSlides>
  <MMClips>4</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مشــروع تخرج ” 1 ” </vt:lpstr>
      <vt:lpstr>1- هدف اقتصادي. 2- تحقيق التكامل بين العناصر المعماريةوالإنشائية  والبيئيه من خلال جعل المبنى صديق للبيئه. </vt:lpstr>
      <vt:lpstr> يتحدث هذا الفصل عن نشأة الأسواق وكيف تطورت حتى وصلنا الى ما يعرف بالمراكز التجارية. ومن الأمثلة على ذلك نتحدث عن تطور الأسواق  في البلدة القديمة في مدينة نابلس </vt:lpstr>
      <vt:lpstr>التدرج العام لمستويات المراكز التسويقية بالمدن : مستوى المدينة: يخدم مركز تجاري رئيسي وتتواجد فيه أنشطة تجارة الجملة ونصف الجملة والتجزئة  ويحتوي على محلات تجارية رئيسية بالإضافة إلى المباني الثقافية كدور السينما والمسارح والكافيتريات والمطاعم والمعارض  المعدلات التخطيطية للمراكز التجارية :  المركز التجاري للحي:  يخدم عدد من الأفراد لا يقل عن (40ألف) فرد ولا بد من توفير مساحة لازمة للامتداد المستقبلي والتي لا تقل عن 30% من مساحة المركز التجاري </vt:lpstr>
      <vt:lpstr> الفصل الثالث:العلاقات الوظيفية والمعمارية لأهم عناصر المشروع </vt:lpstr>
      <vt:lpstr>المعايير والإعتبارات التصميمية لذوي الإحتياجات الخاصة. </vt:lpstr>
      <vt:lpstr>  </vt:lpstr>
      <vt:lpstr>الفصل الرابع: الانظمة الانشائية السائده في المراكز التجارية </vt:lpstr>
      <vt:lpstr>Slide 9</vt:lpstr>
      <vt:lpstr>الفصل الخامس :الأعمال الكهربائــــية </vt:lpstr>
      <vt:lpstr>Slide 11</vt:lpstr>
      <vt:lpstr>الفصل السادس :السلامة العــامة </vt:lpstr>
      <vt:lpstr>Slide 13</vt:lpstr>
      <vt:lpstr>Slide 14</vt:lpstr>
      <vt:lpstr>الفصل السابع :حالة دراسية </vt:lpstr>
      <vt:lpstr>Slide 16</vt:lpstr>
      <vt:lpstr>Slide 17</vt:lpstr>
      <vt:lpstr>Slide 18</vt:lpstr>
      <vt:lpstr>Slide 19</vt:lpstr>
      <vt:lpstr>Slide 20</vt:lpstr>
      <vt:lpstr>Slide 21</vt:lpstr>
      <vt:lpstr> الفصل الثامن :المركز التجاري المقترح </vt:lpstr>
      <vt:lpstr>علاقة قطعة الارض مع المنطقة المحيطة بها </vt:lpstr>
      <vt:lpstr>الاعتبارات البيئيه وتأثيرها على عناصر المركز التجاري</vt:lpstr>
      <vt:lpstr> العناصر المعمارية المقترحة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مشــروع تخرج ” 1 ”</dc:title>
  <dc:creator>Yusra</dc:creator>
  <cp:lastModifiedBy>M..s</cp:lastModifiedBy>
  <cp:revision>103</cp:revision>
  <dcterms:created xsi:type="dcterms:W3CDTF">2010-12-22T21:46:40Z</dcterms:created>
  <dcterms:modified xsi:type="dcterms:W3CDTF">2010-12-27T07:46:07Z</dcterms:modified>
</cp:coreProperties>
</file>