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Montserrat"/>
      <p:regular r:id="rId32"/>
      <p:bold r:id="rId33"/>
      <p:italic r:id="rId34"/>
      <p:boldItalic r:id="rId35"/>
    </p:embeddedFont>
    <p:embeddedFont>
      <p:font typeface="Lat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39E298F-080E-4E36-B0D9-B481B08B088B}">
  <a:tblStyle styleId="{C39E298F-080E-4E36-B0D9-B481B08B08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Montserrat-bold.fntdata"/><Relationship Id="rId10" Type="http://schemas.openxmlformats.org/officeDocument/2006/relationships/slide" Target="slides/slide4.xml"/><Relationship Id="rId32" Type="http://schemas.openxmlformats.org/officeDocument/2006/relationships/font" Target="fonts/Montserrat-regular.fntdata"/><Relationship Id="rId13" Type="http://schemas.openxmlformats.org/officeDocument/2006/relationships/slide" Target="slides/slide7.xml"/><Relationship Id="rId35" Type="http://schemas.openxmlformats.org/officeDocument/2006/relationships/font" Target="fonts/Montserrat-bold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-italic.fntdata"/><Relationship Id="rId15" Type="http://schemas.openxmlformats.org/officeDocument/2006/relationships/slide" Target="slides/slide9.xml"/><Relationship Id="rId37" Type="http://schemas.openxmlformats.org/officeDocument/2006/relationships/font" Target="fonts/Lato-bold.fntdata"/><Relationship Id="rId14" Type="http://schemas.openxmlformats.org/officeDocument/2006/relationships/slide" Target="slides/slide8.xml"/><Relationship Id="rId36" Type="http://schemas.openxmlformats.org/officeDocument/2006/relationships/font" Target="fonts/Lato-regular.fntdata"/><Relationship Id="rId17" Type="http://schemas.openxmlformats.org/officeDocument/2006/relationships/slide" Target="slides/slide11.xml"/><Relationship Id="rId39" Type="http://schemas.openxmlformats.org/officeDocument/2006/relationships/font" Target="fonts/Lato-boldItalic.fntdata"/><Relationship Id="rId16" Type="http://schemas.openxmlformats.org/officeDocument/2006/relationships/slide" Target="slides/slide10.xml"/><Relationship Id="rId38" Type="http://schemas.openxmlformats.org/officeDocument/2006/relationships/font" Target="fonts/Lat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9e3717b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9e3717b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b1795b3b0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b1795b3b0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7d447a297_8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7d447a297_8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b1795b3b0_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b1795b3b0_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b1795b3b0_2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b1795b3b0_2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b30348c04_2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b30348c04_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b4123afa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b4123afa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b30348c04_2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b30348c04_2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b30348c04_2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b30348c04_2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b30348c04_2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b30348c04_2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9e3717b6e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9e3717b6e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9e3717b6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9e3717b6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7c0790f0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7c0790f0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7c0790f0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7c0790f0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b4123afa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b4123afa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7d447a297_8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37d447a297_8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7d893771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7d893771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9e8cf379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9e8cf379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9e3717b6e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9e3717b6e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b30348c04_2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b30348c04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a9462040f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a9462040f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b1795b3b0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b1795b3b0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b1795b3b0_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b1795b3b0_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b30348c04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b30348c04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9e3717b6e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9e3717b6e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kaspersky.com/blog/from-ransomware-to-webminers/20135/" TargetMode="External"/><Relationship Id="rId4" Type="http://schemas.openxmlformats.org/officeDocument/2006/relationships/hyperlink" Target="https://www.kaspersky.com/blog/web-miners-protection/20556/" TargetMode="External"/><Relationship Id="rId5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en.wikipedia.org/wiki/Antivirus_software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finder.com.au/why-banks-are-running-towards-the-blockchain" TargetMode="External"/><Relationship Id="rId4" Type="http://schemas.openxmlformats.org/officeDocument/2006/relationships/hyperlink" Target="https://www.intel.com/content/dam/www/public/us/en/documents/white-papers/future-retail-through-iot-paper.pdf" TargetMode="External"/><Relationship Id="rId5" Type="http://schemas.openxmlformats.org/officeDocument/2006/relationships/hyperlink" Target="http://www.cloudbus.org/papers/Internet-of-Things-Vision-Future2012.pdf" TargetMode="External"/><Relationship Id="rId6" Type="http://schemas.openxmlformats.org/officeDocument/2006/relationships/hyperlink" Target="https://www.intel.com/content/dam/www/public/us/en/documents/white-papers/future-retail-through-iot-paper.pdf" TargetMode="External"/><Relationship Id="rId7" Type="http://schemas.openxmlformats.org/officeDocument/2006/relationships/hyperlink" Target="https://medium.com/michiganblockchain/the-world-of-blockchain-f3b268e3d748" TargetMode="External"/><Relationship Id="rId8" Type="http://schemas.openxmlformats.org/officeDocument/2006/relationships/hyperlink" Target="https://arxiv.org/pdf/1702.03681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en.wikipedia.org/wiki/Computer_performance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title"/>
          </p:nvPr>
        </p:nvSpPr>
        <p:spPr>
          <a:xfrm>
            <a:off x="1140750" y="131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An-Najah National University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Networks and Security Department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Graduation Project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5" name="Google Shape;13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7352" y="1274451"/>
            <a:ext cx="1089285" cy="108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3"/>
          <p:cNvSpPr txBox="1"/>
          <p:nvPr>
            <p:ph idx="4294967295" type="subTitle"/>
          </p:nvPr>
        </p:nvSpPr>
        <p:spPr>
          <a:xfrm>
            <a:off x="316500" y="3849325"/>
            <a:ext cx="8687400" cy="117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Team Members</a:t>
            </a: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Raghad Jawabreh, Narmeen Darwashe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Advisor: Dr. Othman Othman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3"/>
          <p:cNvSpPr txBox="1"/>
          <p:nvPr/>
        </p:nvSpPr>
        <p:spPr>
          <a:xfrm>
            <a:off x="228300" y="2571750"/>
            <a:ext cx="86874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Fog Network Orchestration for Heterogeneous Networks</a:t>
            </a:r>
            <a:endParaRPr b="1" sz="3000"/>
          </a:p>
        </p:txBody>
      </p:sp>
      <p:sp>
        <p:nvSpPr>
          <p:cNvPr id="138" name="Google Shape;138;p13"/>
          <p:cNvSpPr txBox="1"/>
          <p:nvPr/>
        </p:nvSpPr>
        <p:spPr>
          <a:xfrm>
            <a:off x="4046550" y="4798850"/>
            <a:ext cx="1227300" cy="2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/>
          <p:nvPr>
            <p:ph type="title"/>
          </p:nvPr>
        </p:nvSpPr>
        <p:spPr>
          <a:xfrm>
            <a:off x="1297500" y="113425"/>
            <a:ext cx="7038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Statistics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22"/>
          <p:cNvSpPr txBox="1"/>
          <p:nvPr>
            <p:ph idx="1" type="body"/>
          </p:nvPr>
        </p:nvSpPr>
        <p:spPr>
          <a:xfrm>
            <a:off x="1297500" y="1216375"/>
            <a:ext cx="7566300" cy="14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ar" sz="1800">
                <a:solidFill>
                  <a:srgbClr val="000000"/>
                </a:solidFill>
              </a:rPr>
              <a:t>On Feb 2018,  </a:t>
            </a:r>
            <a:r>
              <a:rPr b="1" lang="ar" sz="1800">
                <a:solidFill>
                  <a:srgbClr val="000000"/>
                </a:solidFill>
              </a:rPr>
              <a:t>Smominru</a:t>
            </a:r>
            <a:r>
              <a:rPr lang="ar" sz="1800">
                <a:solidFill>
                  <a:srgbClr val="000000"/>
                </a:solidFill>
              </a:rPr>
              <a:t> infected 526,000 devices, mined 9,000 Monero coins, worth $3.6 million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ar" sz="1800">
                <a:solidFill>
                  <a:srgbClr val="000000"/>
                </a:solidFill>
              </a:rPr>
              <a:t>On Feb 2014, </a:t>
            </a:r>
            <a:r>
              <a:rPr b="1" lang="ar" sz="1800">
                <a:solidFill>
                  <a:srgbClr val="000000"/>
                </a:solidFill>
              </a:rPr>
              <a:t>Linux.Darlloz </a:t>
            </a:r>
            <a:r>
              <a:rPr lang="ar" sz="1800">
                <a:solidFill>
                  <a:srgbClr val="000000"/>
                </a:solidFill>
              </a:rPr>
              <a:t>infected 31, 716, mined 42, 438 Dogecoins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ar" sz="1800">
                <a:solidFill>
                  <a:srgbClr val="000000"/>
                </a:solidFill>
              </a:rPr>
              <a:t>Mirai botnet infected </a:t>
            </a:r>
            <a:r>
              <a:rPr b="1" lang="ar" sz="1800">
                <a:solidFill>
                  <a:srgbClr val="000000"/>
                </a:solidFill>
              </a:rPr>
              <a:t>148,000</a:t>
            </a:r>
            <a:r>
              <a:rPr lang="ar" sz="1800">
                <a:solidFill>
                  <a:srgbClr val="000000"/>
                </a:solidFill>
              </a:rPr>
              <a:t>, used for mining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ar" sz="1800">
                <a:solidFill>
                  <a:srgbClr val="000000"/>
                </a:solidFill>
              </a:rPr>
              <a:t>On May 2018,  WinstarNssmMinerv infected 500,00 devices . 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/>
          <p:nvPr>
            <p:ph type="title"/>
          </p:nvPr>
        </p:nvSpPr>
        <p:spPr>
          <a:xfrm>
            <a:off x="1269925" y="251300"/>
            <a:ext cx="7038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Mining techniques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1" name="Google Shape;201;p23"/>
          <p:cNvSpPr txBox="1"/>
          <p:nvPr>
            <p:ph idx="1" type="body"/>
          </p:nvPr>
        </p:nvSpPr>
        <p:spPr>
          <a:xfrm>
            <a:off x="1058800" y="1215500"/>
            <a:ext cx="7983300" cy="23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➢"/>
            </a:pPr>
            <a:r>
              <a:rPr b="1"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Mining:</a:t>
            </a: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uses JavaScript code in browsers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Ex; coinhive service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➢"/>
            </a:pPr>
            <a:r>
              <a:rPr b="1"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Mining:</a:t>
            </a: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application that connects to pools or network to allow mining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Ex; MinerGate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/>
          <p:nvPr>
            <p:ph type="title"/>
          </p:nvPr>
        </p:nvSpPr>
        <p:spPr>
          <a:xfrm>
            <a:off x="1297500" y="113425"/>
            <a:ext cx="7038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Traditional solutions .. </a:t>
            </a: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inadequate ?!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p24"/>
          <p:cNvSpPr txBox="1"/>
          <p:nvPr>
            <p:ph idx="1" type="body"/>
          </p:nvPr>
        </p:nvSpPr>
        <p:spPr>
          <a:xfrm>
            <a:off x="1297500" y="623425"/>
            <a:ext cx="7566300" cy="14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ar" sz="1800">
                <a:solidFill>
                  <a:srgbClr val="000000"/>
                </a:solidFill>
              </a:rPr>
              <a:t>Browser extensions:</a:t>
            </a:r>
            <a:r>
              <a:rPr b="1" lang="ar" sz="1800">
                <a:solidFill>
                  <a:srgbClr val="000000"/>
                </a:solidFill>
              </a:rPr>
              <a:t> Block if matched</a:t>
            </a:r>
            <a:r>
              <a:rPr lang="ar" sz="1800">
                <a:solidFill>
                  <a:srgbClr val="000000"/>
                </a:solidFill>
              </a:rPr>
              <a:t> with blacklisted </a:t>
            </a:r>
            <a:r>
              <a:rPr b="1" lang="ar" sz="1800">
                <a:solidFill>
                  <a:srgbClr val="000000"/>
                </a:solidFill>
              </a:rPr>
              <a:t>domains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i="1" lang="ar" sz="1800">
                <a:solidFill>
                  <a:srgbClr val="FF0000"/>
                </a:solidFill>
              </a:rPr>
              <a:t>Doesn’t care about content, evaded by copying code to non-blacklisted domains</a:t>
            </a:r>
            <a:endParaRPr i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800">
                <a:solidFill>
                  <a:srgbClr val="000000"/>
                </a:solidFill>
              </a:rPr>
              <a:t>2.    Block domains in hosts file 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i="1" lang="ar" sz="1800">
                <a:solidFill>
                  <a:srgbClr val="FF0000"/>
                </a:solidFill>
              </a:rPr>
              <a:t>Vulnerable to domains not listed</a:t>
            </a:r>
            <a:endParaRPr i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800">
                <a:solidFill>
                  <a:srgbClr val="000000"/>
                </a:solidFill>
              </a:rPr>
              <a:t>3.   Antivirus software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0000"/>
              </a:buClr>
              <a:buSzPts val="1800"/>
              <a:buChar char="➔"/>
            </a:pPr>
            <a:r>
              <a:rPr i="1" lang="ar" sz="1800">
                <a:solidFill>
                  <a:srgbClr val="FF0000"/>
                </a:solidFill>
              </a:rPr>
              <a:t>NOT capable of detecting fileless malware</a:t>
            </a:r>
            <a:endParaRPr i="1" sz="1800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➔"/>
            </a:pPr>
            <a:r>
              <a:rPr i="1" lang="ar" sz="1800">
                <a:solidFill>
                  <a:srgbClr val="FF0000"/>
                </a:solidFill>
              </a:rPr>
              <a:t>Clever software remain undetected</a:t>
            </a:r>
            <a:endParaRPr i="1" sz="1800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➔"/>
            </a:pPr>
            <a:r>
              <a:rPr i="1" lang="ar" sz="1800">
                <a:solidFill>
                  <a:srgbClr val="FF0000"/>
                </a:solidFill>
              </a:rPr>
              <a:t>WinstarNssmMiner can shut down AV</a:t>
            </a:r>
            <a:endParaRPr i="1" sz="1800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➔"/>
            </a:pPr>
            <a:r>
              <a:rPr i="1" lang="ar" sz="1800">
                <a:solidFill>
                  <a:srgbClr val="FF0000"/>
                </a:solidFill>
              </a:rPr>
              <a:t>Most IoT can’t install AV</a:t>
            </a:r>
            <a:endParaRPr i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i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>
            <p:ph idx="1" type="body"/>
          </p:nvPr>
        </p:nvSpPr>
        <p:spPr>
          <a:xfrm>
            <a:off x="444750" y="2933075"/>
            <a:ext cx="8254500" cy="19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rgbClr val="1E242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“Kaspersky Lab experts predict that </a:t>
            </a:r>
            <a:r>
              <a:rPr lang="ar" sz="1800" u="sng">
                <a:solidFill>
                  <a:srgbClr val="FF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Web miners could be 2018’s most common threat</a:t>
            </a:r>
            <a:r>
              <a:rPr lang="ar" sz="1800">
                <a:solidFill>
                  <a:srgbClr val="FF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ar" sz="1800">
                <a:solidFill>
                  <a:srgbClr val="1E242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In 2017 our security solutions stopped the launch of Web miners on more than 70 million occasions.”</a:t>
            </a:r>
            <a:endParaRPr sz="1800">
              <a:solidFill>
                <a:srgbClr val="1E242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242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ar" sz="1400">
                <a:solidFill>
                  <a:srgbClr val="1E242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ar" sz="1400" u="sng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How Kaspersky Lab products protect against miners</a:t>
            </a:r>
            <a:endParaRPr sz="1400">
              <a:solidFill>
                <a:srgbClr val="1E242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5225" y="184200"/>
            <a:ext cx="7821500" cy="283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/>
          <p:nvPr>
            <p:ph type="title"/>
          </p:nvPr>
        </p:nvSpPr>
        <p:spPr>
          <a:xfrm>
            <a:off x="1297500" y="113425"/>
            <a:ext cx="7038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Mining Detection and Prevention System (MDPS)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26"/>
          <p:cNvSpPr txBox="1"/>
          <p:nvPr>
            <p:ph idx="1" type="body"/>
          </p:nvPr>
        </p:nvSpPr>
        <p:spPr>
          <a:xfrm>
            <a:off x="1100150" y="2277275"/>
            <a:ext cx="7983300" cy="23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➢"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MDPS represent proxy server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➢"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Intermediary between clients and Internet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➢"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Generate on-the-fly certificate to trick clients into believing it is the server</a:t>
            </a:r>
            <a:endParaRPr b="1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CLUE: </a:t>
            </a: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onnection to mining pools or cryptocurrency network is a </a:t>
            </a:r>
            <a:r>
              <a:rPr lang="a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MUST</a:t>
            </a: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perform mining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1100150" y="677650"/>
            <a:ext cx="7679400" cy="8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ar" sz="1800"/>
              <a:t>“ </a:t>
            </a:r>
            <a:r>
              <a:rPr b="1" i="1" lang="ar" sz="1800"/>
              <a:t>MDPS is a software that operates on a gateway; makes it a solid defence that secures all connected devices from cryptocurrency mining .</a:t>
            </a:r>
            <a:r>
              <a:rPr b="1" i="1" lang="ar" sz="1800"/>
              <a:t>”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noFill/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"/>
          <p:cNvSpPr txBox="1"/>
          <p:nvPr>
            <p:ph type="title"/>
          </p:nvPr>
        </p:nvSpPr>
        <p:spPr>
          <a:xfrm>
            <a:off x="2469625" y="16576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600">
                <a:solidFill>
                  <a:srgbClr val="000000"/>
                </a:solidFill>
              </a:rPr>
              <a:t>MDPS Design</a:t>
            </a:r>
            <a:endParaRPr b="1" sz="3600">
              <a:solidFill>
                <a:srgbClr val="000000"/>
              </a:solidFill>
            </a:endParaRPr>
          </a:p>
        </p:txBody>
      </p:sp>
      <p:sp>
        <p:nvSpPr>
          <p:cNvPr id="226" name="Google Shape;226;p27"/>
          <p:cNvSpPr txBox="1"/>
          <p:nvPr>
            <p:ph idx="1" type="body"/>
          </p:nvPr>
        </p:nvSpPr>
        <p:spPr>
          <a:xfrm>
            <a:off x="1256150" y="18019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9"/>
          <p:cNvSpPr txBox="1"/>
          <p:nvPr>
            <p:ph type="title"/>
          </p:nvPr>
        </p:nvSpPr>
        <p:spPr>
          <a:xfrm>
            <a:off x="938950" y="82750"/>
            <a:ext cx="5886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Mining Mitigation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Algorithm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7" name="Google Shape;23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5900" y="741850"/>
            <a:ext cx="4149950" cy="44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/>
          <p:nvPr>
            <p:ph type="title"/>
          </p:nvPr>
        </p:nvSpPr>
        <p:spPr>
          <a:xfrm>
            <a:off x="1256125" y="68950"/>
            <a:ext cx="3315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Software Mining</a:t>
            </a:r>
            <a:r>
              <a:rPr b="1" lang="ar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Mitigation Algorithm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3" name="Google Shape;24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6875" y="0"/>
            <a:ext cx="50071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1"/>
          <p:cNvSpPr txBox="1"/>
          <p:nvPr>
            <p:ph type="title"/>
          </p:nvPr>
        </p:nvSpPr>
        <p:spPr>
          <a:xfrm>
            <a:off x="1142700" y="0"/>
            <a:ext cx="7679400" cy="11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Evaluation &amp; Results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Comparison between MDPS and Antiviruses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49" name="Google Shape;249;p31"/>
          <p:cNvGraphicFramePr/>
          <p:nvPr/>
        </p:nvGraphicFramePr>
        <p:xfrm>
          <a:off x="987913" y="1404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{C39E298F-080E-4E36-B0D9-B481B08B088B}</a:tableStyleId>
              </a:tblPr>
              <a:tblGrid>
                <a:gridCol w="1829675"/>
                <a:gridCol w="996050"/>
                <a:gridCol w="1071825"/>
                <a:gridCol w="801175"/>
                <a:gridCol w="725375"/>
                <a:gridCol w="682075"/>
                <a:gridCol w="1882775"/>
              </a:tblGrid>
              <a:tr h="260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MDPS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Kaspersky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BitDefender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Comodo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McAfee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Avast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37572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Plasma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60115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EthDcrMiner64.exe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37572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MinerGate 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58612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200">
                          <a:solidFill>
                            <a:srgbClr val="434343"/>
                          </a:solidFill>
                        </a:rPr>
                        <a:t>          </a:t>
                      </a:r>
                      <a:r>
                        <a:rPr b="1" lang="ar" sz="1200"/>
                        <a:t>FLUXMINER</a:t>
                      </a:r>
                      <a:endParaRPr b="1" sz="12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55607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Silent-Miner-XMR-Monero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0577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Stealth Miner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05775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>
                        <a:highlight>
                          <a:srgbClr val="FFFFFF"/>
                        </a:highlight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1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>
                        <a:highlight>
                          <a:srgbClr val="FFFFFF"/>
                        </a:highlight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X</a:t>
                      </a:r>
                      <a:endParaRPr b="1" sz="1100">
                        <a:highlight>
                          <a:srgbClr val="FFFFFF"/>
                        </a:highlight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100"/>
                        <a:t>ccminer</a:t>
                      </a:r>
                      <a:endParaRPr b="1" sz="11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1297500" y="890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Agenda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1191375" y="747175"/>
            <a:ext cx="7038900" cy="38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 &amp; Motivation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Traditional Solutions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Mining techniques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Mining Detection and Prevention System (MDPS) design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Evaluation &amp; Results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Paper Acceptance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Detection percentage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32"/>
          <p:cNvSpPr txBox="1"/>
          <p:nvPr>
            <p:ph idx="1" type="body"/>
          </p:nvPr>
        </p:nvSpPr>
        <p:spPr>
          <a:xfrm>
            <a:off x="625550" y="1567550"/>
            <a:ext cx="4198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256" name="Google Shape;25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5325" y="1529505"/>
            <a:ext cx="7723250" cy="2987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Detection percentage of</a:t>
            </a:r>
            <a:r>
              <a:rPr b="1" lang="ar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MDPS and VirusTotal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62" name="Google Shape;262;p33"/>
          <p:cNvSpPr txBox="1"/>
          <p:nvPr>
            <p:ph idx="1" type="body"/>
          </p:nvPr>
        </p:nvSpPr>
        <p:spPr>
          <a:xfrm>
            <a:off x="625550" y="1567550"/>
            <a:ext cx="4198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400"/>
          </a:p>
        </p:txBody>
      </p:sp>
      <p:graphicFrame>
        <p:nvGraphicFramePr>
          <p:cNvPr id="263" name="Google Shape;263;p33"/>
          <p:cNvGraphicFramePr/>
          <p:nvPr/>
        </p:nvGraphicFramePr>
        <p:xfrm>
          <a:off x="1514575" y="1460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{C39E298F-080E-4E36-B0D9-B481B08B088B}</a:tableStyleId>
              </a:tblPr>
              <a:tblGrid>
                <a:gridCol w="1859850"/>
                <a:gridCol w="1577150"/>
                <a:gridCol w="2841850"/>
              </a:tblGrid>
              <a:tr h="650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MDPS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VirusTotal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1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224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X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Plasma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224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 (</a:t>
                      </a:r>
                      <a:r>
                        <a:rPr b="1" lang="ar" sz="1800">
                          <a:solidFill>
                            <a:srgbClr val="B40C1A"/>
                          </a:solidFill>
                          <a:highlight>
                            <a:srgbClr val="FFFFFF"/>
                          </a:highlight>
                        </a:rPr>
                        <a:t>72.3%</a:t>
                      </a: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)✓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EthDcrMiner64.exe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224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(</a:t>
                      </a:r>
                      <a:r>
                        <a:rPr b="1" lang="ar" sz="1800">
                          <a:solidFill>
                            <a:srgbClr val="B40C1A"/>
                          </a:solidFill>
                          <a:highlight>
                            <a:srgbClr val="FFFFFF"/>
                          </a:highlight>
                        </a:rPr>
                        <a:t>11.45%</a:t>
                      </a: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)✓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MinerGate 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4337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X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solidFill>
                            <a:srgbClr val="1D2129"/>
                          </a:solidFill>
                          <a:highlight>
                            <a:srgbClr val="FFFFFF"/>
                          </a:highlight>
                        </a:rPr>
                        <a:t>FLUXMINER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6503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(</a:t>
                      </a:r>
                      <a:r>
                        <a:rPr b="1" lang="ar" sz="1800">
                          <a:solidFill>
                            <a:srgbClr val="B40C1A"/>
                          </a:solidFill>
                          <a:highlight>
                            <a:srgbClr val="FFFFFF"/>
                          </a:highlight>
                        </a:rPr>
                        <a:t>4.9%</a:t>
                      </a: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)✓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Silent-Miner-XMR-Monero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  <a:tr h="395800">
                <a:tc>
                  <a:txBody>
                    <a:bodyPr/>
                    <a:lstStyle/>
                    <a:p>
                      <a:pPr indent="0" lvl="0" marL="0" rtl="1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>
                          <a:highlight>
                            <a:srgbClr val="FFFFFF"/>
                          </a:highlight>
                        </a:rPr>
                        <a:t>✓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X</a:t>
                      </a:r>
                      <a:endParaRPr b="1" sz="1800"/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ar" sz="1800"/>
                        <a:t>Stealth Miner</a:t>
                      </a:r>
                      <a:endParaRPr b="1" sz="1800"/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 Work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269" name="Google Shape;269;p34"/>
          <p:cNvSpPr txBox="1"/>
          <p:nvPr/>
        </p:nvSpPr>
        <p:spPr>
          <a:xfrm>
            <a:off x="1462600" y="1194450"/>
            <a:ext cx="6240600" cy="32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/>
              <a:t>1- MDPS Sandbox: </a:t>
            </a:r>
            <a:r>
              <a:rPr lang="ar" sz="1800"/>
              <a:t>isolated testing without exposing critical system to danger.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/>
              <a:t>2- MDPS API:</a:t>
            </a:r>
            <a:r>
              <a:rPr lang="ar" sz="1800"/>
              <a:t> </a:t>
            </a:r>
            <a:r>
              <a:rPr lang="ar" sz="1800">
                <a:highlight>
                  <a:srgbClr val="FFFFFF"/>
                </a:highlight>
              </a:rPr>
              <a:t>aggregates many </a:t>
            </a:r>
            <a:r>
              <a:rPr lang="ar" sz="1800">
                <a:highlight>
                  <a:srgbClr val="FFFFFF"/>
                </a:highlight>
                <a:uFill>
                  <a:noFill/>
                </a:uFill>
                <a:hlinkClick r:id="rId3"/>
              </a:rPr>
              <a:t>antivirus</a:t>
            </a:r>
            <a:r>
              <a:rPr lang="ar" sz="1800">
                <a:highlight>
                  <a:srgbClr val="FFFFFF"/>
                </a:highlight>
              </a:rPr>
              <a:t> products and online scan engines</a:t>
            </a:r>
            <a:r>
              <a:rPr baseline="30000" lang="ar" sz="1800">
                <a:highlight>
                  <a:srgbClr val="FFFFFF"/>
                </a:highlight>
              </a:rPr>
              <a:t> </a:t>
            </a:r>
            <a:r>
              <a:rPr lang="ar" sz="1800">
                <a:highlight>
                  <a:srgbClr val="FFFFFF"/>
                </a:highlight>
              </a:rPr>
              <a:t>to check for miners</a:t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1800">
                <a:highlight>
                  <a:srgbClr val="FFFFFF"/>
                </a:highlight>
              </a:rPr>
              <a:t>3- Cloud</a:t>
            </a:r>
            <a:r>
              <a:rPr b="1" lang="ar" sz="1800">
                <a:highlight>
                  <a:srgbClr val="FFFFFF"/>
                </a:highlight>
              </a:rPr>
              <a:t>: </a:t>
            </a:r>
            <a:r>
              <a:rPr lang="ar" sz="1800">
                <a:highlight>
                  <a:srgbClr val="FFFFFF"/>
                </a:highlight>
              </a:rPr>
              <a:t>create massive blacklist that approximately contain all mining websites and pools</a:t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275" name="Google Shape;275;p35"/>
          <p:cNvSpPr txBox="1"/>
          <p:nvPr/>
        </p:nvSpPr>
        <p:spPr>
          <a:xfrm>
            <a:off x="1462600" y="1194450"/>
            <a:ext cx="6240600" cy="32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ar" sz="2400"/>
              <a:t>MDPS is a software that operates on a gateway; makes it a solid defence that secures all connected devices from cryptocurrency mining</a:t>
            </a:r>
            <a:r>
              <a:rPr i="1" lang="ar" sz="2400"/>
              <a:t>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6"/>
          <p:cNvSpPr txBox="1"/>
          <p:nvPr>
            <p:ph type="title"/>
          </p:nvPr>
        </p:nvSpPr>
        <p:spPr>
          <a:xfrm>
            <a:off x="1309700" y="1134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Paper Acceptance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1139075" y="1840575"/>
            <a:ext cx="6240600" cy="32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MDPS paper is accepted for presentation and publication at ACM International Conference (ICFNDS) </a:t>
            </a:r>
            <a:r>
              <a:rPr lang="ar" sz="1800">
                <a:latin typeface="Lato"/>
                <a:ea typeface="Lato"/>
                <a:cs typeface="Lato"/>
                <a:sym typeface="Lato"/>
              </a:rPr>
              <a:t>on Future Networks and Distributed Systems.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latin typeface="Lato"/>
                <a:ea typeface="Lato"/>
                <a:cs typeface="Lato"/>
                <a:sym typeface="Lato"/>
              </a:rPr>
              <a:t>Event will be held at Middle East University, Amman, Jordan, on June 26-27, 2018.</a:t>
            </a:r>
            <a:endParaRPr sz="1800"/>
          </a:p>
        </p:txBody>
      </p:sp>
      <p:pic>
        <p:nvPicPr>
          <p:cNvPr id="282" name="Google Shape;28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025" y="719100"/>
            <a:ext cx="7543800" cy="10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100" y="3821025"/>
            <a:ext cx="8603798" cy="124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9" name="Google Shape;289;p37"/>
          <p:cNvSpPr txBox="1"/>
          <p:nvPr>
            <p:ph idx="1" type="body"/>
          </p:nvPr>
        </p:nvSpPr>
        <p:spPr>
          <a:xfrm>
            <a:off x="1297500" y="1399125"/>
            <a:ext cx="7038900" cy="34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00"/>
                </a:solidFill>
              </a:rPr>
              <a:t>[1] </a:t>
            </a:r>
            <a:r>
              <a:rPr lang="ar" sz="1400" u="sng">
                <a:solidFill>
                  <a:schemeClr val="hlink"/>
                </a:solidFill>
                <a:hlinkClick r:id="rId3"/>
              </a:rPr>
              <a:t>https://www.finder.com.au/why-banks-are-running-towards-the-blockchain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00"/>
                </a:solidFill>
              </a:rPr>
              <a:t>[2]</a:t>
            </a:r>
            <a:r>
              <a:rPr lang="ar" sz="1400" u="sng">
                <a:solidFill>
                  <a:schemeClr val="hlink"/>
                </a:solidFill>
                <a:hlinkClick r:id="rId4"/>
              </a:rPr>
              <a:t>https://www.intel.com/content/dam/www/public/us/en/documents/white-papers/future-retail-through-iot-paper.pdf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00"/>
                </a:solidFill>
              </a:rPr>
              <a:t>[3] </a:t>
            </a:r>
            <a:r>
              <a:rPr lang="ar" sz="1400" u="sng">
                <a:solidFill>
                  <a:schemeClr val="hlink"/>
                </a:solidFill>
                <a:hlinkClick r:id="rId5"/>
              </a:rPr>
              <a:t>http://www.cloudbus.org/papers/Internet-of-Things-Vision-Future2012.pdf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400">
                <a:solidFill>
                  <a:srgbClr val="000000"/>
                </a:solidFill>
              </a:rPr>
              <a:t>[4]</a:t>
            </a:r>
            <a:r>
              <a:rPr lang="ar" sz="1400" u="sng">
                <a:solidFill>
                  <a:schemeClr val="hlink"/>
                </a:solidFill>
                <a:hlinkClick r:id="rId6"/>
              </a:rPr>
              <a:t>https://www.intel.com/content/dam/www/public/us/en/documents/white-papers/future-retail-through-iot-paper.pdf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400">
                <a:solidFill>
                  <a:srgbClr val="000000"/>
                </a:solidFill>
              </a:rPr>
              <a:t>[5]</a:t>
            </a:r>
            <a:r>
              <a:rPr lang="ar" sz="1400" u="sng">
                <a:solidFill>
                  <a:schemeClr val="hlink"/>
                </a:solidFill>
                <a:hlinkClick r:id="rId7"/>
              </a:rPr>
              <a:t>https://medium.com/michiganblockchain/the-world-of-blockchain-f3b268e3d748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ar" sz="1400">
                <a:solidFill>
                  <a:srgbClr val="000000"/>
                </a:solidFill>
              </a:rPr>
              <a:t>[6]Kishore Angrishi, Turning Internet of Things(IoT) into Internet of Vulnerabilities (IoV) : IoT Botnets </a:t>
            </a:r>
            <a:r>
              <a:rPr lang="ar" sz="1400" u="sng">
                <a:solidFill>
                  <a:schemeClr val="hlink"/>
                </a:solidFill>
                <a:hlinkClick r:id="rId8"/>
              </a:rPr>
              <a:t>https://arxiv.org/pdf/1702.03681.pdf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idx="1" type="body"/>
          </p:nvPr>
        </p:nvSpPr>
        <p:spPr>
          <a:xfrm>
            <a:off x="1406000" y="1401550"/>
            <a:ext cx="7038900" cy="34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nternet of Things (IoT)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Cryptocurrency &amp; Blockchain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a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Pools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5"/>
          <p:cNvSpPr txBox="1"/>
          <p:nvPr/>
        </p:nvSpPr>
        <p:spPr>
          <a:xfrm>
            <a:off x="1668525" y="193050"/>
            <a:ext cx="50055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ar" sz="3000"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0"/>
            <a:ext cx="7038900" cy="53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</a:rPr>
              <a:t>Internet of Things (IoT)</a:t>
            </a:r>
            <a:endParaRPr b="1" sz="3000">
              <a:solidFill>
                <a:srgbClr val="000000"/>
              </a:solidFill>
            </a:endParaRPr>
          </a:p>
        </p:txBody>
      </p:sp>
      <p:sp>
        <p:nvSpPr>
          <p:cNvPr id="156" name="Google Shape;156;p16"/>
          <p:cNvSpPr txBox="1"/>
          <p:nvPr>
            <p:ph idx="1" type="body"/>
          </p:nvPr>
        </p:nvSpPr>
        <p:spPr>
          <a:xfrm>
            <a:off x="70200" y="1425925"/>
            <a:ext cx="6426300" cy="34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ar" sz="14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Everything (objects) in everyday life are connected to Internet and able to identify themselves to other objects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ar" sz="14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Representing network of connected objects exchanging data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ar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Poor security or even none at all</a:t>
            </a: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6500" y="60725"/>
            <a:ext cx="2572950" cy="232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noFill/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450" y="222425"/>
            <a:ext cx="7156774" cy="468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052550" y="1771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Cryptocurrency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21225" y="841000"/>
            <a:ext cx="6387900" cy="30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igital currency, money exchange without bank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Huge attention and investment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1603</a:t>
            </a: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currencies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Total Market Cap: $381,019,238,087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Examples; Bitcoin, Monero and Ripple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9425" y="2571750"/>
            <a:ext cx="7038899" cy="247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/>
          <p:nvPr>
            <p:ph type="title"/>
          </p:nvPr>
        </p:nvSpPr>
        <p:spPr>
          <a:xfrm>
            <a:off x="1052550" y="1771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Blockchain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19"/>
          <p:cNvSpPr txBox="1"/>
          <p:nvPr>
            <p:ph idx="1" type="body"/>
          </p:nvPr>
        </p:nvSpPr>
        <p:spPr>
          <a:xfrm>
            <a:off x="0" y="1222225"/>
            <a:ext cx="8861100" cy="392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Ledger is every transaction happened in network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Each node has same ledger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ar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Mining confirms transactions and secures network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600" y="2717375"/>
            <a:ext cx="7590801" cy="20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5850" y="177125"/>
            <a:ext cx="2566450" cy="169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/>
          <p:nvPr>
            <p:ph type="title"/>
          </p:nvPr>
        </p:nvSpPr>
        <p:spPr>
          <a:xfrm>
            <a:off x="1052550" y="1771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Pools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20"/>
          <p:cNvSpPr txBox="1"/>
          <p:nvPr>
            <p:ph idx="1" type="body"/>
          </p:nvPr>
        </p:nvSpPr>
        <p:spPr>
          <a:xfrm>
            <a:off x="344750" y="1474800"/>
            <a:ext cx="8080800" cy="36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ar" sz="2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Pooling of resources by miners, who share their </a:t>
            </a:r>
            <a:r>
              <a:rPr lang="ar" sz="2400" u="sng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processing power</a:t>
            </a:r>
            <a:r>
              <a:rPr lang="ar" sz="2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over a network, to split the reward equally, according to the amount of work they contributed.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>
            <p:ph type="title"/>
          </p:nvPr>
        </p:nvSpPr>
        <p:spPr>
          <a:xfrm>
            <a:off x="1297500" y="113425"/>
            <a:ext cx="7038900" cy="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&amp; Motivation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962875" y="1368050"/>
            <a:ext cx="8181000" cy="14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ar" sz="2400">
                <a:solidFill>
                  <a:srgbClr val="000000"/>
                </a:solidFill>
              </a:rPr>
              <a:t>Cybercriminals steal processing power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ar" sz="2400">
                <a:solidFill>
                  <a:srgbClr val="000000"/>
                </a:solidFill>
              </a:rPr>
              <a:t>Create cluster of slaves called </a:t>
            </a:r>
            <a:r>
              <a:rPr b="1" lang="ar" sz="2400">
                <a:solidFill>
                  <a:srgbClr val="000000"/>
                </a:solidFill>
              </a:rPr>
              <a:t>botnet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ar" sz="2400">
                <a:solidFill>
                  <a:srgbClr val="000000"/>
                </a:solidFill>
              </a:rPr>
              <a:t>Bots mine cryptocurrency for </a:t>
            </a:r>
            <a:r>
              <a:rPr b="1" lang="ar" sz="2400">
                <a:solidFill>
                  <a:srgbClr val="000000"/>
                </a:solidFill>
              </a:rPr>
              <a:t>botmaster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ar" sz="3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i="1" lang="ar" sz="3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Very likely to have bots mining cryptocurrency”</a:t>
            </a:r>
            <a:endParaRPr b="1" i="1" sz="3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