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41"/>
  </p:notesMasterIdLst>
  <p:sldIdLst>
    <p:sldId id="293" r:id="rId2"/>
    <p:sldId id="340" r:id="rId3"/>
    <p:sldId id="295" r:id="rId4"/>
    <p:sldId id="341" r:id="rId5"/>
    <p:sldId id="316" r:id="rId6"/>
    <p:sldId id="317" r:id="rId7"/>
    <p:sldId id="318" r:id="rId8"/>
    <p:sldId id="319" r:id="rId9"/>
    <p:sldId id="297" r:id="rId10"/>
    <p:sldId id="268" r:id="rId11"/>
    <p:sldId id="321" r:id="rId12"/>
    <p:sldId id="335" r:id="rId13"/>
    <p:sldId id="301" r:id="rId14"/>
    <p:sldId id="333" r:id="rId15"/>
    <p:sldId id="334" r:id="rId16"/>
    <p:sldId id="328" r:id="rId17"/>
    <p:sldId id="330" r:id="rId18"/>
    <p:sldId id="324" r:id="rId19"/>
    <p:sldId id="313" r:id="rId20"/>
    <p:sldId id="347" r:id="rId21"/>
    <p:sldId id="329" r:id="rId22"/>
    <p:sldId id="325" r:id="rId23"/>
    <p:sldId id="348" r:id="rId24"/>
    <p:sldId id="306" r:id="rId25"/>
    <p:sldId id="307" r:id="rId26"/>
    <p:sldId id="346" r:id="rId27"/>
    <p:sldId id="345" r:id="rId28"/>
    <p:sldId id="344" r:id="rId29"/>
    <p:sldId id="339" r:id="rId30"/>
    <p:sldId id="343" r:id="rId31"/>
    <p:sldId id="349" r:id="rId32"/>
    <p:sldId id="351" r:id="rId33"/>
    <p:sldId id="352" r:id="rId34"/>
    <p:sldId id="353" r:id="rId35"/>
    <p:sldId id="354" r:id="rId36"/>
    <p:sldId id="350" r:id="rId37"/>
    <p:sldId id="311" r:id="rId38"/>
    <p:sldId id="342" r:id="rId39"/>
    <p:sldId id="285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1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5D4E3-D8C3-4931-B13B-9D9218AB7F2D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2004AC9-6D00-4E3B-A8CD-6FDC1368ECC2}">
      <dgm:prSet phldrT="[نص]" custT="1"/>
      <dgm:spPr>
        <a:xfrm>
          <a:off x="648932" y="878928"/>
          <a:ext cx="4578846" cy="439640"/>
        </a:xfrm>
      </dgm:spPr>
      <dgm:t>
        <a:bodyPr/>
        <a:lstStyle/>
        <a:p>
          <a:r>
            <a:rPr lang="en-US" sz="2600" dirty="0" smtClean="0">
              <a:latin typeface="Calibri" panose="020F0502020204030204"/>
              <a:ea typeface="+mn-ea"/>
              <a:cs typeface="+mj-cs"/>
            </a:rPr>
            <a:t>Data Collection.</a:t>
          </a:r>
          <a:endParaRPr lang="en-US" sz="2600" dirty="0">
            <a:latin typeface="Calibri" panose="020F0502020204030204"/>
            <a:ea typeface="+mn-ea"/>
            <a:cs typeface="+mj-cs"/>
          </a:endParaRPr>
        </a:p>
      </dgm:t>
    </dgm:pt>
    <dgm:pt modelId="{B57BE280-7894-4C60-B7EC-7FCA1C081817}" type="parTrans" cxnId="{C29524B4-68F0-497D-9565-3FD28F840B4F}">
      <dgm:prSet/>
      <dgm:spPr/>
      <dgm:t>
        <a:bodyPr/>
        <a:lstStyle/>
        <a:p>
          <a:endParaRPr lang="en-US"/>
        </a:p>
      </dgm:t>
    </dgm:pt>
    <dgm:pt modelId="{94ACAFFD-1808-4665-8EAA-F9187B360021}" type="sibTrans" cxnId="{C29524B4-68F0-497D-9565-3FD28F840B4F}">
      <dgm:prSet/>
      <dgm:spPr/>
      <dgm:t>
        <a:bodyPr/>
        <a:lstStyle/>
        <a:p>
          <a:endParaRPr lang="en-US"/>
        </a:p>
      </dgm:t>
    </dgm:pt>
    <dgm:pt modelId="{50F28CB8-7A21-401F-8B60-CE5ADA0B8C61}">
      <dgm:prSet phldrT="[نص]" custT="1"/>
      <dgm:spPr>
        <a:xfrm>
          <a:off x="648932" y="2197426"/>
          <a:ext cx="4578846" cy="439640"/>
        </a:xfrm>
      </dgm:spPr>
      <dgm:t>
        <a:bodyPr/>
        <a:lstStyle/>
        <a:p>
          <a:r>
            <a:rPr lang="en-US" sz="2600" dirty="0" smtClean="0"/>
            <a:t>Designing by Sewer CAD program.</a:t>
          </a:r>
          <a:endParaRPr lang="en-US" sz="2600" dirty="0">
            <a:latin typeface="Calibri" panose="020F0502020204030204"/>
            <a:ea typeface="+mn-ea"/>
            <a:cs typeface="+mj-cs"/>
          </a:endParaRPr>
        </a:p>
      </dgm:t>
    </dgm:pt>
    <dgm:pt modelId="{AB55A72F-82F7-4832-9174-FE40F6093A02}" type="parTrans" cxnId="{06FB42D1-F11A-4788-B611-C1D9B0CBF666}">
      <dgm:prSet/>
      <dgm:spPr/>
      <dgm:t>
        <a:bodyPr/>
        <a:lstStyle/>
        <a:p>
          <a:endParaRPr lang="en-US"/>
        </a:p>
      </dgm:t>
    </dgm:pt>
    <dgm:pt modelId="{5569F816-6F1A-4C7B-BC7E-7B25EECEC7D5}" type="sibTrans" cxnId="{06FB42D1-F11A-4788-B611-C1D9B0CBF666}">
      <dgm:prSet/>
      <dgm:spPr/>
      <dgm:t>
        <a:bodyPr/>
        <a:lstStyle/>
        <a:p>
          <a:endParaRPr lang="en-US"/>
        </a:p>
      </dgm:t>
    </dgm:pt>
    <dgm:pt modelId="{8CE001EC-ADA6-42D8-90E0-FF9FD05A3A48}">
      <dgm:prSet phldrT="[نص]" custT="1"/>
      <dgm:spPr>
        <a:xfrm>
          <a:off x="333899" y="2856675"/>
          <a:ext cx="4893879" cy="439640"/>
        </a:xfrm>
      </dgm:spPr>
      <dgm:t>
        <a:bodyPr/>
        <a:lstStyle/>
        <a:p>
          <a:pPr algn="l" rtl="0"/>
          <a:r>
            <a:rPr lang="en-US" sz="2800" dirty="0" smtClean="0">
              <a:cs typeface="+mj-cs"/>
            </a:rPr>
            <a:t>Results and  recommendations.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7AD7B359-69EC-46FB-AABC-8E6DD8E8A30A}" type="parTrans" cxnId="{3767E3CE-7CF2-4478-96A0-82AE7590B072}">
      <dgm:prSet/>
      <dgm:spPr/>
      <dgm:t>
        <a:bodyPr/>
        <a:lstStyle/>
        <a:p>
          <a:endParaRPr lang="en-US"/>
        </a:p>
      </dgm:t>
    </dgm:pt>
    <dgm:pt modelId="{34D8FD38-504F-4EAC-9B7E-2DA76153AB00}" type="sibTrans" cxnId="{3767E3CE-7CF2-4478-96A0-82AE7590B072}">
      <dgm:prSet/>
      <dgm:spPr/>
      <dgm:t>
        <a:bodyPr/>
        <a:lstStyle/>
        <a:p>
          <a:endParaRPr lang="en-US"/>
        </a:p>
      </dgm:t>
    </dgm:pt>
    <dgm:pt modelId="{0E02A0A2-28A4-4C19-B960-1FC2BDE0218F}">
      <dgm:prSet custT="1"/>
      <dgm:spPr/>
      <dgm:t>
        <a:bodyPr/>
        <a:lstStyle/>
        <a:p>
          <a:pPr rtl="1"/>
          <a:r>
            <a:rPr lang="en-US" sz="2600" b="0" u="none" dirty="0" smtClean="0">
              <a:effectLst/>
              <a:cs typeface="+mj-cs"/>
            </a:rPr>
            <a:t>Preparation of data </a:t>
          </a:r>
          <a:endParaRPr lang="en-US" sz="2600" b="0" u="none" dirty="0">
            <a:effectLst/>
            <a:cs typeface="+mj-cs"/>
          </a:endParaRPr>
        </a:p>
      </dgm:t>
    </dgm:pt>
    <dgm:pt modelId="{73947832-967F-4A3E-97A3-60651022EE2F}" type="parTrans" cxnId="{0879A619-2811-4D30-B4DE-1CA04CBA6F94}">
      <dgm:prSet/>
      <dgm:spPr/>
      <dgm:t>
        <a:bodyPr/>
        <a:lstStyle/>
        <a:p>
          <a:pPr rtl="1"/>
          <a:endParaRPr lang="ar-SA"/>
        </a:p>
      </dgm:t>
    </dgm:pt>
    <dgm:pt modelId="{79DB4792-3EE7-4001-812D-474A684B9DA4}" type="sibTrans" cxnId="{0879A619-2811-4D30-B4DE-1CA04CBA6F94}">
      <dgm:prSet/>
      <dgm:spPr/>
      <dgm:t>
        <a:bodyPr/>
        <a:lstStyle/>
        <a:p>
          <a:pPr rtl="1"/>
          <a:endParaRPr lang="ar-SA"/>
        </a:p>
      </dgm:t>
    </dgm:pt>
    <dgm:pt modelId="{94DDF196-98BC-4218-BC3E-FEDC8A66D9D8}" type="pres">
      <dgm:prSet presAssocID="{97C5D4E3-D8C3-4931-B13B-9D9218AB7F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4CD34A5-D57C-4BC9-AC6B-509CD9E20470}" type="pres">
      <dgm:prSet presAssocID="{97C5D4E3-D8C3-4931-B13B-9D9218AB7F2D}" presName="Name1" presStyleCnt="0"/>
      <dgm:spPr/>
      <dgm:t>
        <a:bodyPr/>
        <a:lstStyle/>
        <a:p>
          <a:endParaRPr lang="en-US"/>
        </a:p>
      </dgm:t>
    </dgm:pt>
    <dgm:pt modelId="{BDB60790-1A3B-4F9B-8B4A-15BA685407B9}" type="pres">
      <dgm:prSet presAssocID="{97C5D4E3-D8C3-4931-B13B-9D9218AB7F2D}" presName="cycle" presStyleCnt="0"/>
      <dgm:spPr/>
      <dgm:t>
        <a:bodyPr/>
        <a:lstStyle/>
        <a:p>
          <a:endParaRPr lang="en-US"/>
        </a:p>
      </dgm:t>
    </dgm:pt>
    <dgm:pt modelId="{C7DE029C-80C6-423F-A7B1-0AA79F97FF5E}" type="pres">
      <dgm:prSet presAssocID="{97C5D4E3-D8C3-4931-B13B-9D9218AB7F2D}" presName="srcNode" presStyleLbl="node1" presStyleIdx="0" presStyleCnt="4"/>
      <dgm:spPr/>
      <dgm:t>
        <a:bodyPr/>
        <a:lstStyle/>
        <a:p>
          <a:endParaRPr lang="en-US"/>
        </a:p>
      </dgm:t>
    </dgm:pt>
    <dgm:pt modelId="{43F6D94D-0FB4-4519-B72A-F13BBD99E451}" type="pres">
      <dgm:prSet presAssocID="{97C5D4E3-D8C3-4931-B13B-9D9218AB7F2D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456"/>
          </a:avLst>
        </a:prstGeom>
      </dgm:spPr>
      <dgm:t>
        <a:bodyPr/>
        <a:lstStyle/>
        <a:p>
          <a:endParaRPr lang="en-US"/>
        </a:p>
      </dgm:t>
    </dgm:pt>
    <dgm:pt modelId="{E47CC1D8-00CF-42E7-810D-D0A2814A5565}" type="pres">
      <dgm:prSet presAssocID="{97C5D4E3-D8C3-4931-B13B-9D9218AB7F2D}" presName="extraNode" presStyleLbl="node1" presStyleIdx="0" presStyleCnt="4"/>
      <dgm:spPr/>
      <dgm:t>
        <a:bodyPr/>
        <a:lstStyle/>
        <a:p>
          <a:endParaRPr lang="en-US"/>
        </a:p>
      </dgm:t>
    </dgm:pt>
    <dgm:pt modelId="{A26502A9-9F87-4E04-B157-B9E63E044B0B}" type="pres">
      <dgm:prSet presAssocID="{97C5D4E3-D8C3-4931-B13B-9D9218AB7F2D}" presName="dstNode" presStyleLbl="node1" presStyleIdx="0" presStyleCnt="4"/>
      <dgm:spPr/>
      <dgm:t>
        <a:bodyPr/>
        <a:lstStyle/>
        <a:p>
          <a:endParaRPr lang="en-US"/>
        </a:p>
      </dgm:t>
    </dgm:pt>
    <dgm:pt modelId="{E95D44E0-16F9-4E91-B189-8FCBB018A43F}" type="pres">
      <dgm:prSet presAssocID="{C2004AC9-6D00-4E3B-A8CD-6FDC1368ECC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0826E62-5C81-4834-A987-2755E4B7B399}" type="pres">
      <dgm:prSet presAssocID="{C2004AC9-6D00-4E3B-A8CD-6FDC1368ECC2}" presName="accent_1" presStyleCnt="0"/>
      <dgm:spPr/>
    </dgm:pt>
    <dgm:pt modelId="{FF9125CB-104E-49F7-AF13-5CF9B113450E}" type="pres">
      <dgm:prSet presAssocID="{C2004AC9-6D00-4E3B-A8CD-6FDC1368ECC2}" presName="accentRepeatNode" presStyleLbl="solidFgAcc1" presStyleIdx="0" presStyleCnt="4"/>
      <dgm:spPr>
        <a:xfrm>
          <a:off x="374157" y="823973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61066A71-66CD-4443-A6AF-3C0A16121943}" type="pres">
      <dgm:prSet presAssocID="{0E02A0A2-28A4-4C19-B960-1FC2BDE0218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B144E58-8129-416B-A91D-68A424DD84EA}" type="pres">
      <dgm:prSet presAssocID="{0E02A0A2-28A4-4C19-B960-1FC2BDE0218F}" presName="accent_2" presStyleCnt="0"/>
      <dgm:spPr/>
    </dgm:pt>
    <dgm:pt modelId="{2F4CCEAF-F074-49FD-A055-55EFF5952CFB}" type="pres">
      <dgm:prSet presAssocID="{0E02A0A2-28A4-4C19-B960-1FC2BDE0218F}" presName="accentRepeatNode" presStyleLbl="solidFgAcc1" presStyleIdx="1" presStyleCnt="4"/>
      <dgm:spPr/>
      <dgm:t>
        <a:bodyPr/>
        <a:lstStyle/>
        <a:p>
          <a:pPr rtl="1"/>
          <a:endParaRPr lang="ar-SA"/>
        </a:p>
      </dgm:t>
    </dgm:pt>
    <dgm:pt modelId="{3F19A8C6-5248-4C63-88BF-9C8987D531A9}" type="pres">
      <dgm:prSet presAssocID="{50F28CB8-7A21-401F-8B60-CE5ADA0B8C6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B79F10F-8998-4E5D-A9BD-920C11B7893C}" type="pres">
      <dgm:prSet presAssocID="{50F28CB8-7A21-401F-8B60-CE5ADA0B8C61}" presName="accent_3" presStyleCnt="0"/>
      <dgm:spPr/>
    </dgm:pt>
    <dgm:pt modelId="{3C14099D-F68E-40EB-892A-171EC130226F}" type="pres">
      <dgm:prSet presAssocID="{50F28CB8-7A21-401F-8B60-CE5ADA0B8C61}" presName="accentRepeatNode" presStyleLbl="solidFgAcc1" presStyleIdx="2" presStyleCnt="4"/>
      <dgm:spPr>
        <a:xfrm>
          <a:off x="374157" y="2142471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ABE7862B-052F-46E6-A86D-F3A82AAB9362}" type="pres">
      <dgm:prSet presAssocID="{8CE001EC-ADA6-42D8-90E0-FF9FD05A3A4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462569F8-648B-4581-BDC8-1E1E1C7BB9F9}" type="pres">
      <dgm:prSet presAssocID="{8CE001EC-ADA6-42D8-90E0-FF9FD05A3A48}" presName="accent_4" presStyleCnt="0"/>
      <dgm:spPr/>
    </dgm:pt>
    <dgm:pt modelId="{C1443BB6-D1F5-4CA0-A8B3-E6194C47D8DB}" type="pres">
      <dgm:prSet presAssocID="{8CE001EC-ADA6-42D8-90E0-FF9FD05A3A48}" presName="accentRepeatNode" presStyleLbl="solidFgAcc1" presStyleIdx="3" presStyleCnt="4"/>
      <dgm:spPr>
        <a:xfrm>
          <a:off x="59124" y="2801720"/>
          <a:ext cx="549550" cy="5495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3767E3CE-7CF2-4478-96A0-82AE7590B072}" srcId="{97C5D4E3-D8C3-4931-B13B-9D9218AB7F2D}" destId="{8CE001EC-ADA6-42D8-90E0-FF9FD05A3A48}" srcOrd="3" destOrd="0" parTransId="{7AD7B359-69EC-46FB-AABC-8E6DD8E8A30A}" sibTransId="{34D8FD38-504F-4EAC-9B7E-2DA76153AB00}"/>
    <dgm:cxn modelId="{FF23F118-7E5A-4DEF-A686-D0688F590B74}" type="presOf" srcId="{C2004AC9-6D00-4E3B-A8CD-6FDC1368ECC2}" destId="{E95D44E0-16F9-4E91-B189-8FCBB018A43F}" srcOrd="0" destOrd="0" presId="urn:microsoft.com/office/officeart/2008/layout/VerticalCurvedList"/>
    <dgm:cxn modelId="{AA23D118-8A63-4F39-98C1-709B7AD7A35D}" type="presOf" srcId="{94ACAFFD-1808-4665-8EAA-F9187B360021}" destId="{43F6D94D-0FB4-4519-B72A-F13BBD99E451}" srcOrd="0" destOrd="0" presId="urn:microsoft.com/office/officeart/2008/layout/VerticalCurvedList"/>
    <dgm:cxn modelId="{C29524B4-68F0-497D-9565-3FD28F840B4F}" srcId="{97C5D4E3-D8C3-4931-B13B-9D9218AB7F2D}" destId="{C2004AC9-6D00-4E3B-A8CD-6FDC1368ECC2}" srcOrd="0" destOrd="0" parTransId="{B57BE280-7894-4C60-B7EC-7FCA1C081817}" sibTransId="{94ACAFFD-1808-4665-8EAA-F9187B360021}"/>
    <dgm:cxn modelId="{E2E5DADE-15BE-4AE2-A3AF-CE6C300E9643}" type="presOf" srcId="{0E02A0A2-28A4-4C19-B960-1FC2BDE0218F}" destId="{61066A71-66CD-4443-A6AF-3C0A16121943}" srcOrd="0" destOrd="0" presId="urn:microsoft.com/office/officeart/2008/layout/VerticalCurvedList"/>
    <dgm:cxn modelId="{0879A619-2811-4D30-B4DE-1CA04CBA6F94}" srcId="{97C5D4E3-D8C3-4931-B13B-9D9218AB7F2D}" destId="{0E02A0A2-28A4-4C19-B960-1FC2BDE0218F}" srcOrd="1" destOrd="0" parTransId="{73947832-967F-4A3E-97A3-60651022EE2F}" sibTransId="{79DB4792-3EE7-4001-812D-474A684B9DA4}"/>
    <dgm:cxn modelId="{90042ED8-A461-4694-B5EB-ACF473E062F6}" type="presOf" srcId="{50F28CB8-7A21-401F-8B60-CE5ADA0B8C61}" destId="{3F19A8C6-5248-4C63-88BF-9C8987D531A9}" srcOrd="0" destOrd="0" presId="urn:microsoft.com/office/officeart/2008/layout/VerticalCurvedList"/>
    <dgm:cxn modelId="{C84AE55B-9668-4AAE-8120-364B0263176D}" type="presOf" srcId="{8CE001EC-ADA6-42D8-90E0-FF9FD05A3A48}" destId="{ABE7862B-052F-46E6-A86D-F3A82AAB9362}" srcOrd="0" destOrd="0" presId="urn:microsoft.com/office/officeart/2008/layout/VerticalCurvedList"/>
    <dgm:cxn modelId="{06FB42D1-F11A-4788-B611-C1D9B0CBF666}" srcId="{97C5D4E3-D8C3-4931-B13B-9D9218AB7F2D}" destId="{50F28CB8-7A21-401F-8B60-CE5ADA0B8C61}" srcOrd="2" destOrd="0" parTransId="{AB55A72F-82F7-4832-9174-FE40F6093A02}" sibTransId="{5569F816-6F1A-4C7B-BC7E-7B25EECEC7D5}"/>
    <dgm:cxn modelId="{6A02328D-B5B0-4F00-A40A-69665419023C}" type="presOf" srcId="{97C5D4E3-D8C3-4931-B13B-9D9218AB7F2D}" destId="{94DDF196-98BC-4218-BC3E-FEDC8A66D9D8}" srcOrd="0" destOrd="0" presId="urn:microsoft.com/office/officeart/2008/layout/VerticalCurvedList"/>
    <dgm:cxn modelId="{79F82C70-DB05-4D8B-BECD-7749879458C0}" type="presParOf" srcId="{94DDF196-98BC-4218-BC3E-FEDC8A66D9D8}" destId="{94CD34A5-D57C-4BC9-AC6B-509CD9E20470}" srcOrd="0" destOrd="0" presId="urn:microsoft.com/office/officeart/2008/layout/VerticalCurvedList"/>
    <dgm:cxn modelId="{774C8465-8FD4-4971-B927-A52E0D23F726}" type="presParOf" srcId="{94CD34A5-D57C-4BC9-AC6B-509CD9E20470}" destId="{BDB60790-1A3B-4F9B-8B4A-15BA685407B9}" srcOrd="0" destOrd="0" presId="urn:microsoft.com/office/officeart/2008/layout/VerticalCurvedList"/>
    <dgm:cxn modelId="{7EDA4D1D-AD5E-483B-BEA4-B691873DEF76}" type="presParOf" srcId="{BDB60790-1A3B-4F9B-8B4A-15BA685407B9}" destId="{C7DE029C-80C6-423F-A7B1-0AA79F97FF5E}" srcOrd="0" destOrd="0" presId="urn:microsoft.com/office/officeart/2008/layout/VerticalCurvedList"/>
    <dgm:cxn modelId="{83FB0C2B-74B4-4CF9-A6FF-894DECB4CBEA}" type="presParOf" srcId="{BDB60790-1A3B-4F9B-8B4A-15BA685407B9}" destId="{43F6D94D-0FB4-4519-B72A-F13BBD99E451}" srcOrd="1" destOrd="0" presId="urn:microsoft.com/office/officeart/2008/layout/VerticalCurvedList"/>
    <dgm:cxn modelId="{2469D381-0C34-4E04-83F6-BA2E974B4FF7}" type="presParOf" srcId="{BDB60790-1A3B-4F9B-8B4A-15BA685407B9}" destId="{E47CC1D8-00CF-42E7-810D-D0A2814A5565}" srcOrd="2" destOrd="0" presId="urn:microsoft.com/office/officeart/2008/layout/VerticalCurvedList"/>
    <dgm:cxn modelId="{E85AEE52-A120-4A93-818E-4B8D2943B3C6}" type="presParOf" srcId="{BDB60790-1A3B-4F9B-8B4A-15BA685407B9}" destId="{A26502A9-9F87-4E04-B157-B9E63E044B0B}" srcOrd="3" destOrd="0" presId="urn:microsoft.com/office/officeart/2008/layout/VerticalCurvedList"/>
    <dgm:cxn modelId="{D0FC7DD8-40B2-4061-B795-3F4963BD91FA}" type="presParOf" srcId="{94CD34A5-D57C-4BC9-AC6B-509CD9E20470}" destId="{E95D44E0-16F9-4E91-B189-8FCBB018A43F}" srcOrd="1" destOrd="0" presId="urn:microsoft.com/office/officeart/2008/layout/VerticalCurvedList"/>
    <dgm:cxn modelId="{214D1A25-3639-4948-9EE9-C891B42FE744}" type="presParOf" srcId="{94CD34A5-D57C-4BC9-AC6B-509CD9E20470}" destId="{E0826E62-5C81-4834-A987-2755E4B7B399}" srcOrd="2" destOrd="0" presId="urn:microsoft.com/office/officeart/2008/layout/VerticalCurvedList"/>
    <dgm:cxn modelId="{FEFDDEDF-B9A0-4F7B-95D1-4068A58C3315}" type="presParOf" srcId="{E0826E62-5C81-4834-A987-2755E4B7B399}" destId="{FF9125CB-104E-49F7-AF13-5CF9B113450E}" srcOrd="0" destOrd="0" presId="urn:microsoft.com/office/officeart/2008/layout/VerticalCurvedList"/>
    <dgm:cxn modelId="{561D3BEA-6DD6-45A6-A84B-E678DDE4B3DF}" type="presParOf" srcId="{94CD34A5-D57C-4BC9-AC6B-509CD9E20470}" destId="{61066A71-66CD-4443-A6AF-3C0A16121943}" srcOrd="3" destOrd="0" presId="urn:microsoft.com/office/officeart/2008/layout/VerticalCurvedList"/>
    <dgm:cxn modelId="{12281750-24E8-4DA1-91B7-6798A3C2938F}" type="presParOf" srcId="{94CD34A5-D57C-4BC9-AC6B-509CD9E20470}" destId="{4B144E58-8129-416B-A91D-68A424DD84EA}" srcOrd="4" destOrd="0" presId="urn:microsoft.com/office/officeart/2008/layout/VerticalCurvedList"/>
    <dgm:cxn modelId="{AFF2B209-97A2-43B1-A27A-F12E87D888A4}" type="presParOf" srcId="{4B144E58-8129-416B-A91D-68A424DD84EA}" destId="{2F4CCEAF-F074-49FD-A055-55EFF5952CFB}" srcOrd="0" destOrd="0" presId="urn:microsoft.com/office/officeart/2008/layout/VerticalCurvedList"/>
    <dgm:cxn modelId="{CFE7016B-7622-45AF-A98A-3D6F2544C9A8}" type="presParOf" srcId="{94CD34A5-D57C-4BC9-AC6B-509CD9E20470}" destId="{3F19A8C6-5248-4C63-88BF-9C8987D531A9}" srcOrd="5" destOrd="0" presId="urn:microsoft.com/office/officeart/2008/layout/VerticalCurvedList"/>
    <dgm:cxn modelId="{382BD15E-E0B4-4950-B0B0-F3824026DD5D}" type="presParOf" srcId="{94CD34A5-D57C-4BC9-AC6B-509CD9E20470}" destId="{AB79F10F-8998-4E5D-A9BD-920C11B7893C}" srcOrd="6" destOrd="0" presId="urn:microsoft.com/office/officeart/2008/layout/VerticalCurvedList"/>
    <dgm:cxn modelId="{0B31F688-5A81-481A-9075-EAEFE3495A01}" type="presParOf" srcId="{AB79F10F-8998-4E5D-A9BD-920C11B7893C}" destId="{3C14099D-F68E-40EB-892A-171EC130226F}" srcOrd="0" destOrd="0" presId="urn:microsoft.com/office/officeart/2008/layout/VerticalCurvedList"/>
    <dgm:cxn modelId="{F7862107-1135-483E-A938-E85D6E236FE0}" type="presParOf" srcId="{94CD34A5-D57C-4BC9-AC6B-509CD9E20470}" destId="{ABE7862B-052F-46E6-A86D-F3A82AAB9362}" srcOrd="7" destOrd="0" presId="urn:microsoft.com/office/officeart/2008/layout/VerticalCurvedList"/>
    <dgm:cxn modelId="{21CDD140-892E-4CCD-A408-378AA08FC91C}" type="presParOf" srcId="{94CD34A5-D57C-4BC9-AC6B-509CD9E20470}" destId="{462569F8-648B-4581-BDC8-1E1E1C7BB9F9}" srcOrd="8" destOrd="0" presId="urn:microsoft.com/office/officeart/2008/layout/VerticalCurvedList"/>
    <dgm:cxn modelId="{572668D2-F795-4E43-AFA7-36943D9D95B3}" type="presParOf" srcId="{462569F8-648B-4581-BDC8-1E1E1C7BB9F9}" destId="{C1443BB6-D1F5-4CA0-A8B3-E6194C47D8DB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79B0C5-8020-4ABC-B6A3-F5D1EB5B6EFD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32D5EC5-720B-46A2-B931-BFC8FF06FF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18423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1743100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3157C9-3224-4E93-B410-5C5F7105A076}" type="datetimeFigureOut">
              <a:rPr lang="ar-SA" smtClean="0"/>
              <a:pPr/>
              <a:t>02/09/1439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714512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effectLst/>
                <a:cs typeface="+mn-cs"/>
              </a:rPr>
              <a:t>Design </a:t>
            </a:r>
            <a:r>
              <a:rPr lang="en-US" sz="4400" b="1" dirty="0">
                <a:solidFill>
                  <a:schemeClr val="tx1"/>
                </a:solidFill>
                <a:effectLst/>
                <a:cs typeface="+mn-cs"/>
              </a:rPr>
              <a:t>of A Sewer Network </a:t>
            </a:r>
            <a:r>
              <a:rPr lang="en-US" sz="4400" b="1" dirty="0" smtClean="0">
                <a:solidFill>
                  <a:schemeClr val="tx1"/>
                </a:solidFill>
                <a:effectLst/>
                <a:cs typeface="+mn-cs"/>
              </a:rPr>
              <a:t>For</a:t>
            </a: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Dyer </a:t>
            </a:r>
            <a:r>
              <a:rPr lang="en-US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abu</a:t>
            </a: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daif</a:t>
            </a: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Village</a:t>
            </a:r>
            <a:r>
              <a:rPr lang="en-US" sz="4400" b="1" dirty="0" smtClean="0">
                <a:solidFill>
                  <a:schemeClr val="tx1"/>
                </a:solidFill>
                <a:effectLst/>
                <a:cs typeface="+mn-cs"/>
              </a:rPr>
              <a:t>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2357430"/>
            <a:ext cx="6400800" cy="2786082"/>
          </a:xfrm>
        </p:spPr>
        <p:txBody>
          <a:bodyPr>
            <a:normAutofit/>
          </a:bodyPr>
          <a:lstStyle/>
          <a:p>
            <a:pPr algn="ctr"/>
            <a:endParaRPr lang="en-US" sz="3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68058" y="4509120"/>
            <a:ext cx="50405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500" b="1" dirty="0"/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357158" y="2500306"/>
            <a:ext cx="8305800" cy="257176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Prepared by 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  <a:p>
            <a:pPr algn="ctr"/>
            <a:r>
              <a:rPr lang="en-US" sz="2800" dirty="0" err="1" smtClean="0"/>
              <a:t>Mahmoud</a:t>
            </a:r>
            <a:r>
              <a:rPr lang="en-US" sz="2800" dirty="0" smtClean="0"/>
              <a:t>  </a:t>
            </a:r>
            <a:r>
              <a:rPr lang="en-US" sz="2800" dirty="0" err="1" smtClean="0"/>
              <a:t>Opisi</a:t>
            </a:r>
            <a:r>
              <a:rPr lang="en-US" sz="2800" dirty="0" smtClean="0"/>
              <a:t> </a:t>
            </a:r>
          </a:p>
          <a:p>
            <a:pPr algn="ctr"/>
            <a:r>
              <a:rPr lang="en-US" sz="2800" dirty="0" err="1" smtClean="0"/>
              <a:t>Husam</a:t>
            </a:r>
            <a:r>
              <a:rPr lang="en-US" sz="2800" dirty="0" smtClean="0"/>
              <a:t>  </a:t>
            </a:r>
            <a:r>
              <a:rPr lang="en-US" sz="2800" dirty="0" err="1" smtClean="0"/>
              <a:t>Abboushi</a:t>
            </a:r>
            <a:r>
              <a:rPr lang="en-US" sz="2800" dirty="0" smtClean="0"/>
              <a:t> </a:t>
            </a:r>
          </a:p>
          <a:p>
            <a:pPr algn="ctr"/>
            <a:r>
              <a:rPr lang="en-US" sz="2800" dirty="0" err="1" smtClean="0"/>
              <a:t>Khalil</a:t>
            </a:r>
            <a:r>
              <a:rPr lang="en-US" sz="2800" dirty="0" smtClean="0"/>
              <a:t> </a:t>
            </a:r>
            <a:r>
              <a:rPr lang="en-US" sz="2800" dirty="0" err="1" smtClean="0"/>
              <a:t>Sunjoq</a:t>
            </a:r>
            <a:endParaRPr lang="en-US" sz="2800" dirty="0" smtClean="0"/>
          </a:p>
          <a:p>
            <a:pPr algn="ctr"/>
            <a:r>
              <a:rPr lang="en-US" sz="2800" dirty="0" err="1" smtClean="0"/>
              <a:t>Iyad</a:t>
            </a:r>
            <a:r>
              <a:rPr lang="en-US" sz="2800" dirty="0" smtClean="0"/>
              <a:t> Omar 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071538" y="5357826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Submitted to : Dr.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AbdALhaleem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Kader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692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 </a:t>
            </a:r>
            <a:endParaRPr lang="ar-SA" sz="4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Boundary of the study area.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Contour map 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Roads network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plane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sz="4400" b="1" u="sng" dirty="0" smtClean="0">
                <a:solidFill>
                  <a:schemeClr val="tx1"/>
                </a:solidFill>
              </a:rPr>
              <a:t>Preparation of data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 the Population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P(t)=P. *e^(k*t)</a:t>
            </a:r>
          </a:p>
          <a:p>
            <a:pPr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en-US" sz="2800" dirty="0"/>
          </a:p>
          <a:p>
            <a:pPr algn="l" rtl="0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population (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</a:rPr>
              <a:t>2042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/>
              </a:rPr>
              <a:t>) =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17363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 </a:t>
            </a:r>
          </a:p>
          <a:p>
            <a:pPr algn="l" rtl="0">
              <a:buNone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ar-JO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450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sz="44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 of Sanitary Load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125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/day / capita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Assume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hourly factor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3.5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Wastewater generation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80%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Load calculation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Wastewater  generation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+ infiltration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Wastewater  generation =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       0.8 * 0.125 * 17363 * 3.5 = 6077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CM /day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Infiltration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0.2 * 0.8 * 0.125 * 17363 = 347.26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CM / day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Sanitary load =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ea typeface="Adobe Gothic Std B"/>
                <a:cs typeface="AngsanaUPC" pitchFamily="18" charset="-34"/>
              </a:rPr>
              <a:t>6077 + 347.26 = 6424.26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CM /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sz="44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Sewer </a:t>
            </a:r>
            <a:r>
              <a:rPr sz="4400" b="1" u="sng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</a:t>
            </a:r>
            <a:r>
              <a:rPr sz="44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</a:t>
            </a:r>
            <a:r>
              <a:rPr lang="en-US" b="1" u="sng" dirty="0">
                <a:solidFill>
                  <a:schemeClr val="tx1"/>
                </a:solidFill>
                <a:effectLst/>
              </a:rPr>
              <a:t/>
            </a:r>
            <a:br>
              <a:rPr lang="en-US" b="1" u="sng" dirty="0">
                <a:solidFill>
                  <a:schemeClr val="tx1"/>
                </a:solidFill>
                <a:effectLst/>
              </a:rPr>
            </a:br>
            <a:endParaRPr lang="en-US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Sewer Systems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/>
              <a:t>Sewerage </a:t>
            </a:r>
            <a:r>
              <a:rPr lang="en-US" b="1" dirty="0" smtClean="0"/>
              <a:t>Elements</a:t>
            </a:r>
          </a:p>
          <a:p>
            <a:pPr marL="0" indent="0" algn="l" rtl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31090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/>
          </a:bodyPr>
          <a:lstStyle/>
          <a:p>
            <a:pPr algn="ctr"/>
            <a:r>
              <a:rPr lang="en-US" sz="4000" b="1" u="sng" dirty="0">
                <a:solidFill>
                  <a:schemeClr val="tx1"/>
                </a:solidFill>
              </a:rPr>
              <a:t>Related hydraulic concepts</a:t>
            </a:r>
            <a:r>
              <a:rPr lang="en-US" sz="3800" b="1" u="sng" dirty="0">
                <a:solidFill>
                  <a:schemeClr val="tx1"/>
                </a:solidFill>
              </a:rPr>
              <a:t/>
            </a:r>
            <a:br>
              <a:rPr lang="en-US" sz="3800" b="1" u="sng" dirty="0">
                <a:solidFill>
                  <a:schemeClr val="tx1"/>
                </a:solidFill>
              </a:rPr>
            </a:br>
            <a:endParaRPr lang="en-US" sz="3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686800" cy="4525963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220000"/>
              </a:lnSpc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procedure for design flow rates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quantification.</a:t>
            </a:r>
          </a:p>
          <a:p>
            <a:pPr algn="l" rtl="0"/>
            <a:r>
              <a:rPr lang="en-US" dirty="0" smtClean="0"/>
              <a:t>Average </a:t>
            </a:r>
            <a:r>
              <a:rPr lang="en-US" dirty="0"/>
              <a:t>water consumption (</a:t>
            </a:r>
            <a:r>
              <a:rPr lang="en-US" dirty="0" smtClean="0"/>
              <a:t>l </a:t>
            </a:r>
            <a:r>
              <a:rPr lang="en-US" dirty="0" err="1" smtClean="0"/>
              <a:t>pcd</a:t>
            </a:r>
            <a:r>
              <a:rPr lang="en-US" dirty="0" smtClean="0"/>
              <a:t>).</a:t>
            </a:r>
            <a:endParaRPr lang="en-US" dirty="0"/>
          </a:p>
          <a:p>
            <a:pPr algn="l" rtl="0"/>
            <a:r>
              <a:rPr lang="en-US" dirty="0" smtClean="0"/>
              <a:t>Average </a:t>
            </a:r>
            <a:r>
              <a:rPr lang="en-US" dirty="0"/>
              <a:t>wastewater generation (80% of water consumption). </a:t>
            </a:r>
          </a:p>
          <a:p>
            <a:pPr algn="l" rtl="0"/>
            <a:r>
              <a:rPr lang="en-US" dirty="0" smtClean="0"/>
              <a:t>Total </a:t>
            </a:r>
            <a:r>
              <a:rPr lang="en-US" dirty="0"/>
              <a:t>average wastewater flow = average wastewater </a:t>
            </a:r>
            <a:r>
              <a:rPr lang="en-US" dirty="0" smtClean="0"/>
              <a:t> x </a:t>
            </a:r>
            <a:r>
              <a:rPr lang="en-US" dirty="0"/>
              <a:t>community size. </a:t>
            </a:r>
          </a:p>
          <a:p>
            <a:pPr algn="l" rtl="0"/>
            <a:r>
              <a:rPr lang="en-US" dirty="0" smtClean="0"/>
              <a:t>Max </a:t>
            </a:r>
            <a:r>
              <a:rPr lang="en-US" dirty="0"/>
              <a:t>hourly waste water (which is the design value) = total average waste water x hourly factor.</a:t>
            </a:r>
          </a:p>
          <a:p>
            <a:pPr marL="0" indent="0" algn="l" rtl="0">
              <a:lnSpc>
                <a:spcPct val="220000"/>
              </a:lnSpc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4160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>
                    <a:lumMod val="85000"/>
                    <a:lumOff val="15000"/>
                  </a:prstClr>
                </a:solidFill>
              </a:rPr>
              <a:t>Related hydraulic concepts</a:t>
            </a:r>
            <a:endParaRPr lang="en-US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220000"/>
              </a:lnSpc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Energy Equation.</a:t>
            </a:r>
          </a:p>
          <a:p>
            <a:pPr marL="0" indent="0" algn="l" rtl="0">
              <a:lnSpc>
                <a:spcPct val="220000"/>
              </a:lnSpc>
              <a:buClr>
                <a:srgbClr val="F3A447"/>
              </a:buClr>
              <a:buNone/>
            </a:pPr>
            <a:endParaRPr lang="en-US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l" rtl="0">
              <a:lnSpc>
                <a:spcPct val="220000"/>
              </a:lnSpc>
              <a:buClr>
                <a:srgbClr val="F3A447"/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Friction </a:t>
            </a: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 </a:t>
            </a: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Methods.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4" name="صورة 6"/>
          <p:cNvPicPr/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28662" y="2857496"/>
            <a:ext cx="4536504" cy="792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5" name="صورة 12"/>
          <p:cNvPicPr/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57224" y="4572008"/>
            <a:ext cx="4032448" cy="1008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24207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b="1" i="1" u="sng" smtClean="0">
                <a:solidFill>
                  <a:schemeClr val="tx1"/>
                </a:solidFill>
              </a:rPr>
              <a:t>Draw the Network by SewerCAD program.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Length of conduit will not exceed  50 m.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Avoid making closed loops.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Putting  manholes every intersection and curves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</a:t>
            </a:r>
            <a:endParaRPr lang="ar-SA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Velocity ( </a:t>
            </a:r>
            <a:r>
              <a:rPr lang="en-US" sz="2400" dirty="0" smtClean="0">
                <a:latin typeface="Adobe Gothic Std B"/>
                <a:ea typeface="Calibri"/>
              </a:rPr>
              <a:t>0.6 – 3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)m/s. </a:t>
            </a:r>
          </a:p>
          <a:p>
            <a:pPr algn="l" rt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( </a:t>
            </a:r>
            <a:r>
              <a:rPr lang="en-US" sz="2400" dirty="0" smtClean="0">
                <a:latin typeface="Adobe Gothic Std B"/>
                <a:ea typeface="Calibri"/>
              </a:rPr>
              <a:t>0.8 – 5.5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)m.</a:t>
            </a:r>
            <a:r>
              <a:rPr lang="en-US" sz="2800" b="1" dirty="0" smtClean="0">
                <a:latin typeface="Times New Roman"/>
                <a:ea typeface="Calibri"/>
              </a:rPr>
              <a:t> </a:t>
            </a:r>
            <a:endParaRPr lang="en-US" sz="2800" dirty="0" smtClean="0">
              <a:latin typeface="Calibri"/>
              <a:ea typeface="Calibri"/>
            </a:endParaRPr>
          </a:p>
          <a:p>
            <a:pPr algn="l" rtl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Slope(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/>
                <a:cs typeface="+mj-cs"/>
              </a:rPr>
              <a:t>1 – 15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)%.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i="1" u="sng" smtClean="0">
                <a:solidFill>
                  <a:schemeClr val="tx1"/>
                </a:solidFill>
              </a:rPr>
              <a:t>D</a:t>
            </a:r>
            <a:r>
              <a:rPr lang="en-US" b="1" i="1" u="sng" dirty="0" smtClean="0">
                <a:solidFill>
                  <a:schemeClr val="tx1"/>
                </a:solidFill>
              </a:rPr>
              <a:t>raw </a:t>
            </a:r>
            <a:r>
              <a:rPr lang="en-US" b="1" i="1" u="sng" dirty="0">
                <a:solidFill>
                  <a:schemeClr val="tx1"/>
                </a:solidFill>
              </a:rPr>
              <a:t>the </a:t>
            </a:r>
            <a:r>
              <a:rPr lang="en-US" b="1" i="1" u="sng" dirty="0" smtClean="0">
                <a:solidFill>
                  <a:schemeClr val="tx1"/>
                </a:solidFill>
              </a:rPr>
              <a:t>Network</a:t>
            </a:r>
            <a:r>
              <a:rPr b="1" i="1" u="sng" smtClean="0">
                <a:solidFill>
                  <a:schemeClr val="tx1"/>
                </a:solidFill>
              </a:rPr>
              <a:t> by SewerCAD program.</a:t>
            </a:r>
            <a:r>
              <a:rPr lang="en-US" b="1" i="1" u="sng" dirty="0" smtClean="0">
                <a:solidFill>
                  <a:schemeClr val="tx1"/>
                </a:solidFill>
              </a:rPr>
              <a:t> </a:t>
            </a:r>
            <a:endParaRPr lang="ar-JO" b="1" i="1" u="sng" dirty="0">
              <a:solidFill>
                <a:schemeClr val="tx1"/>
              </a:solidFill>
            </a:endParaRPr>
          </a:p>
        </p:txBody>
      </p:sp>
      <p:pic>
        <p:nvPicPr>
          <p:cNvPr id="9" name="Content Placeholder 8" descr="6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000240"/>
            <a:ext cx="7715304" cy="4357718"/>
          </a:xfrm>
        </p:spPr>
      </p:pic>
    </p:spTree>
    <p:extLst>
      <p:ext uri="{BB962C8B-B14F-4D97-AF65-F5344CB8AC3E}">
        <p14:creationId xmlns:p14="http://schemas.microsoft.com/office/powerpoint/2010/main" xmlns="" val="953817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57286"/>
          </a:xfrm>
        </p:spPr>
        <p:txBody>
          <a:bodyPr>
            <a:normAutofit fontScale="90000"/>
          </a:bodyPr>
          <a:lstStyle/>
          <a:p>
            <a:pPr algn="ctr" rtl="0"/>
            <a:r>
              <a:rPr b="1" i="1" u="sng" smtClean="0">
                <a:solidFill>
                  <a:schemeClr val="tx1"/>
                </a:solidFill>
              </a:rPr>
              <a:t>Allocating the area for each manhole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00034" y="1928802"/>
            <a:ext cx="8215370" cy="5890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Allocating areas by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ArcGIS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38468"/>
            <a:ext cx="6858048" cy="35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>
                <a:solidFill>
                  <a:schemeClr val="tx1"/>
                </a:solidFill>
              </a:rPr>
              <a:t>Introduction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most important element to the human being in life is water,</a:t>
            </a:r>
            <a:r>
              <a:rPr lang="en-GB" dirty="0" smtClean="0"/>
              <a:t> where 80% of water demand is converted to wastewater.</a:t>
            </a:r>
          </a:p>
        </p:txBody>
      </p:sp>
      <p:pic>
        <p:nvPicPr>
          <p:cNvPr id="4" name="Picture 2" descr="D:\Study\Fifth Year First Semester\Gradution Project 2\The presentation\ours\photos\2_b85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86124"/>
            <a:ext cx="7572428" cy="3043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Load on manholes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base in calculation in the population base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So we need to calculate:</a:t>
            </a:r>
          </a:p>
          <a:p>
            <a:pPr>
              <a:buNone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population per each manhole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Unit Load per manhole </a:t>
            </a:r>
          </a:p>
          <a:p>
            <a:pPr marL="457200" indent="-457200"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928826"/>
          </a:xfrm>
        </p:spPr>
        <p:txBody>
          <a:bodyPr>
            <a:normAutofit fontScale="90000"/>
          </a:bodyPr>
          <a:lstStyle/>
          <a:p>
            <a:r>
              <a:rPr i="1" smtClean="0">
                <a:solidFill>
                  <a:schemeClr val="tx1"/>
                </a:solidFill>
                <a:latin typeface="榧퓼¯餻楲"/>
              </a:rPr>
              <a:t>Calculating </a:t>
            </a:r>
            <a:r>
              <a:rPr lang="en-US" i="1" dirty="0" smtClean="0">
                <a:solidFill>
                  <a:schemeClr val="tx1"/>
                </a:solidFill>
                <a:latin typeface="榧퓼¯餻楲"/>
              </a:rPr>
              <a:t>the population per each manhole</a:t>
            </a:r>
            <a:r>
              <a:rPr lang="en-US" sz="5400" dirty="0" smtClean="0">
                <a:latin typeface="榧퓼¯餻楲"/>
              </a:rPr>
              <a:t/>
            </a:r>
            <a:br>
              <a:rPr lang="en-US" sz="5400" dirty="0" smtClean="0">
                <a:latin typeface="榧퓼¯餻楲"/>
              </a:rPr>
            </a:br>
            <a:endParaRPr lang="ar-JO" dirty="0">
              <a:solidFill>
                <a:schemeClr val="tx1"/>
              </a:solidFill>
              <a:latin typeface="榧퓼¯餻楲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/>
          <a:lstStyle/>
          <a:p>
            <a:pPr marL="0" lvl="0" indent="0" algn="ctr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066800" algn="l"/>
              </a:tabLst>
            </a:pPr>
            <a:r>
              <a:rPr lang="en-US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population for each manhole(person) =   </a:t>
            </a:r>
          </a:p>
          <a:p>
            <a:pPr marL="0" lvl="0" indent="0" algn="ctr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066800" algn="l"/>
              </a:tabLst>
            </a:pP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066800" algn="l"/>
              </a:tabLst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(Area covered by each manhole)*(population density)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ctr" rtl="0"/>
            <a:r>
              <a:rPr i="1" smtClean="0">
                <a:solidFill>
                  <a:schemeClr val="tx1"/>
                </a:solidFill>
              </a:rPr>
              <a:t>Calculating the </a:t>
            </a:r>
            <a:r>
              <a:rPr lang="en-US" i="1" dirty="0" smtClean="0">
                <a:solidFill>
                  <a:schemeClr val="tx1"/>
                </a:solidFill>
              </a:rPr>
              <a:t>population</a:t>
            </a:r>
            <a:r>
              <a:rPr i="1" smtClean="0">
                <a:solidFill>
                  <a:schemeClr val="tx1"/>
                </a:solidFill>
              </a:rPr>
              <a:t> on each manhole </a:t>
            </a:r>
            <a:endParaRPr lang="ar-SA" i="1" dirty="0">
              <a:solidFill>
                <a:schemeClr val="tx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14348" y="1857364"/>
            <a:ext cx="678661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0" lvl="4" indent="-45720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population per each manhole</a:t>
            </a:r>
          </a:p>
        </p:txBody>
      </p:sp>
      <p:pic>
        <p:nvPicPr>
          <p:cNvPr id="7" name="Content Placeholder 6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285992"/>
            <a:ext cx="5143536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榧퓼¯餻楲"/>
              </a:rPr>
              <a:t>Calculating the unit load per each manhole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Load per manhole = (water consumption * % of wastewater generation*PHF)+ (water consumption * % of wastewater generation* infiltration)  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Unit Load per manhole =350 L/day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0042"/>
            <a:ext cx="8686800" cy="1008112"/>
          </a:xfrm>
        </p:spPr>
        <p:txBody>
          <a:bodyPr/>
          <a:lstStyle/>
          <a:p>
            <a:pPr algn="ctr"/>
            <a:r>
              <a:rPr lang="en-US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the network</a:t>
            </a:r>
            <a:endParaRPr lang="en-US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have two outfalls in the area.</a:t>
            </a:r>
          </a:p>
          <a:p>
            <a:pPr algn="l" rtl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571744"/>
            <a:ext cx="5572164" cy="38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153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0" y="1143000"/>
            <a:ext cx="8786842" cy="5181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ar-SA" sz="96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9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8800" dirty="0"/>
          </a:p>
        </p:txBody>
      </p:sp>
      <p:sp>
        <p:nvSpPr>
          <p:cNvPr id="3" name="عنوان 2"/>
          <p:cNvSpPr>
            <a:spLocks noGrp="1"/>
          </p:cNvSpPr>
          <p:nvPr>
            <p:ph type="title" idx="4294967295"/>
          </p:nvPr>
        </p:nvSpPr>
        <p:spPr>
          <a:xfrm flipV="1">
            <a:off x="0" y="0"/>
            <a:ext cx="8229600" cy="704850"/>
          </a:xfrm>
        </p:spPr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71546"/>
            <a:ext cx="7786742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9"/>
            <a:ext cx="8429684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apture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14282" y="1071546"/>
            <a:ext cx="8643998" cy="5214974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file 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57224" y="1500174"/>
            <a:ext cx="7358114" cy="4714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785794"/>
            <a:ext cx="7215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Profile ( MH-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365-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-375)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 drop manhole at MH-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370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en-US" b="1" i="1" u="sng" dirty="0" smtClean="0">
                <a:solidFill>
                  <a:schemeClr val="tx1"/>
                </a:solidFill>
              </a:rPr>
              <a:t>Objectives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/>
              <a:t>The main objectives of this project are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 smtClean="0"/>
          </a:p>
          <a:p>
            <a:pPr lvl="0" algn="l" rtl="0">
              <a:buNone/>
            </a:pPr>
            <a:endParaRPr lang="en-US" dirty="0" smtClean="0"/>
          </a:p>
          <a:p>
            <a:pPr lvl="0" algn="l" rtl="0"/>
            <a:r>
              <a:rPr lang="en-US" dirty="0" smtClean="0"/>
              <a:t> Design a wastewater </a:t>
            </a:r>
            <a:r>
              <a:rPr lang="en-US" dirty="0" smtClean="0"/>
              <a:t> collection </a:t>
            </a:r>
            <a:r>
              <a:rPr lang="en-US" dirty="0" smtClean="0"/>
              <a:t>network.</a:t>
            </a:r>
          </a:p>
          <a:p>
            <a:pPr lvl="0" algn="l" rtl="0">
              <a:buNone/>
            </a:pPr>
            <a:endParaRPr lang="en-US" dirty="0" smtClean="0"/>
          </a:p>
          <a:p>
            <a:pPr lvl="0" algn="l" rtl="0">
              <a:buNone/>
            </a:pPr>
            <a:endParaRPr lang="en-US" dirty="0" smtClean="0"/>
          </a:p>
          <a:p>
            <a:pPr lvl="0" algn="l" rtl="0"/>
            <a:r>
              <a:rPr lang="en-GB" dirty="0" smtClean="0"/>
              <a:t>To calculate the cost of the WWCN.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97537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file 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85786" y="1643050"/>
            <a:ext cx="7286676" cy="4071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857232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Profile (MH-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120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MH-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131)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dose not contain any drop manholes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To calculate the cost of the WWCN for Dyer Abu Dai’f village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dirty="0" smtClean="0"/>
              <a:t>estimate the total cost of the network you should calculate four part of cost</a:t>
            </a:r>
            <a:r>
              <a:rPr lang="en-GB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Excavation cost.</a:t>
            </a:r>
          </a:p>
          <a:p>
            <a:pPr lvl="0"/>
            <a:r>
              <a:rPr lang="en-US" dirty="0" smtClean="0"/>
              <a:t>Cost of pipe.</a:t>
            </a:r>
          </a:p>
          <a:p>
            <a:pPr lvl="0"/>
            <a:r>
              <a:rPr lang="en-US" dirty="0" smtClean="0"/>
              <a:t>Cost of manhole.</a:t>
            </a:r>
          </a:p>
          <a:p>
            <a:pPr lvl="0"/>
            <a:r>
              <a:rPr lang="en-US" dirty="0" smtClean="0"/>
              <a:t>Cost of repaving.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Excavation cost </a:t>
            </a:r>
            <a:endParaRPr lang="en-US" dirty="0"/>
          </a:p>
        </p:txBody>
      </p:sp>
      <p:pic>
        <p:nvPicPr>
          <p:cNvPr id="4" name="Content Placeholder 3" descr="1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357430"/>
            <a:ext cx="7215238" cy="3714776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pipe (conduit)</a:t>
            </a:r>
            <a:endParaRPr lang="en-US" dirty="0"/>
          </a:p>
        </p:txBody>
      </p:sp>
      <p:pic>
        <p:nvPicPr>
          <p:cNvPr id="4" name="Content Placeholder 3" descr="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428869"/>
            <a:ext cx="7215237" cy="3357586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manholes</a:t>
            </a:r>
            <a:endParaRPr lang="en-US" dirty="0"/>
          </a:p>
        </p:txBody>
      </p:sp>
      <p:pic>
        <p:nvPicPr>
          <p:cNvPr id="4" name="Content Placeholder 3" descr="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571744"/>
            <a:ext cx="6500858" cy="3357586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repaving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cost of asphalt layer per cubic meter  is </a:t>
            </a:r>
            <a:r>
              <a:rPr lang="en-US" b="1" u="sng" dirty="0" smtClean="0"/>
              <a:t>18$</a:t>
            </a:r>
            <a:r>
              <a:rPr lang="en-US" dirty="0" smtClean="0"/>
              <a:t> at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width equal 0.8m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cost of the network</a:t>
            </a:r>
            <a:endParaRPr lang="en-US" dirty="0"/>
          </a:p>
        </p:txBody>
      </p:sp>
      <p:pic>
        <p:nvPicPr>
          <p:cNvPr id="4" name="Content Placeholder 5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176984"/>
            <a:ext cx="6500858" cy="3905795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Conclusion:</a:t>
            </a:r>
            <a:endParaRPr lang="ar-SA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2400" dirty="0" smtClean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All constraints are achieved and there are no problems in the model, and all the results are in the ranges as specifications and criteria</a:t>
            </a:r>
          </a:p>
          <a:p>
            <a:pPr algn="l" rtl="0">
              <a:buNone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We used 8 inch diameters for  all conduits and PVC material, So the network its economical .</a:t>
            </a:r>
          </a:p>
          <a:p>
            <a:pPr algn="l" rtl="0">
              <a:buNone/>
            </a:pPr>
            <a:endParaRPr lang="ar-SA" sz="2400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solidFill>
                  <a:schemeClr val="tx1"/>
                </a:solidFill>
              </a:rPr>
              <a:t>Recommendation: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recommend constructing a sewer network because the people will be very pleased and most of their problems will be removed.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282" y="2714620"/>
            <a:ext cx="8305800" cy="1500198"/>
          </a:xfrm>
        </p:spPr>
        <p:txBody>
          <a:bodyPr/>
          <a:lstStyle/>
          <a:p>
            <a:r>
              <a:rPr lang="en-US" dirty="0" smtClean="0"/>
              <a:t>               </a:t>
            </a:r>
            <a:r>
              <a:rPr lang="en-US" sz="8800" dirty="0" smtClean="0"/>
              <a:t>Thank you 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 OF THE WORK </a:t>
            </a:r>
            <a:endParaRPr lang="ar-SA" sz="4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no any network in this village for disposal the waste water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en-US" dirty="0" smtClean="0"/>
              <a:t>           So its a big problem  for this village</a:t>
            </a:r>
          </a:p>
          <a:p>
            <a:pPr>
              <a:buNone/>
            </a:pPr>
            <a:endParaRPr lang="ar-JO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40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AREA</a:t>
            </a:r>
            <a:r>
              <a:rPr lang="ar-JO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  <a:r>
              <a:rPr lang="en-US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Dyer Abu </a:t>
            </a:r>
            <a:r>
              <a:rPr lang="en-GB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Dai’f</a:t>
            </a:r>
            <a:r>
              <a:rPr sz="4000" b="1" u="sng" spc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r>
              <a:rPr lang="en-US" sz="4000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illage</a:t>
            </a:r>
            <a:endParaRPr lang="ar-SA" sz="4000" b="1" u="sng" spc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Content Placeholder 9" descr="Dayr_Abu_Da_if-810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935163"/>
            <a:ext cx="7072362" cy="438943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928694"/>
          </a:xfrm>
        </p:spPr>
        <p:txBody>
          <a:bodyPr/>
          <a:lstStyle/>
          <a:p>
            <a:pPr algn="ctr"/>
            <a:r>
              <a:rPr sz="44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TOPOGRAPHY</a:t>
            </a:r>
            <a:endParaRPr lang="ar-JO" dirty="0">
              <a:solidFill>
                <a:schemeClr val="tx1"/>
              </a:solidFill>
            </a:endParaRPr>
          </a:p>
        </p:txBody>
      </p:sp>
      <p:pic>
        <p:nvPicPr>
          <p:cNvPr id="6" name="Content Placeholder 5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785926"/>
            <a:ext cx="6429419" cy="45720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TOPOGRAPHY </a:t>
            </a:r>
            <a:endParaRPr lang="ar-SA" sz="4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elevation =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275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</a:t>
            </a:r>
          </a:p>
          <a:p>
            <a:pPr algn="l" rtl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elevation =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210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</a:t>
            </a:r>
          </a:p>
          <a:p>
            <a:pPr algn="l" rtl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 elevation =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230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 above MSL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 AND LAND USE</a:t>
            </a:r>
            <a:endParaRPr lang="ar-SA" sz="4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Total Area = </a:t>
            </a:r>
            <a:r>
              <a:rPr lang="en-US" sz="2400" b="1" dirty="0" smtClean="0">
                <a:latin typeface="Adobe Gothic Std B" pitchFamily="34" charset="-128"/>
                <a:ea typeface="Adobe Gothic Std B" pitchFamily="34" charset="-128"/>
              </a:rPr>
              <a:t>14000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+mj-cs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donums</a:t>
            </a:r>
          </a:p>
          <a:p>
            <a:pPr algn="l" rtl="0"/>
            <a:endParaRPr lang="en-US" dirty="0" smtClean="0">
              <a:cs typeface="+mj-cs"/>
            </a:endParaRPr>
          </a:p>
          <a:p>
            <a:pPr algn="l" rtl="0">
              <a:lnSpc>
                <a:spcPct val="110000"/>
              </a:lnSpc>
            </a:pPr>
            <a:r>
              <a:rPr lang="en-US" sz="2400" dirty="0" smtClean="0"/>
              <a:t>Built up Area = </a:t>
            </a:r>
            <a:r>
              <a:rPr lang="en-US" sz="2400" dirty="0" smtClean="0">
                <a:latin typeface="Adobe Gothic Std B" pitchFamily="34" charset="-128"/>
                <a:ea typeface="Adobe Gothic Std B" pitchFamily="34" charset="-128"/>
              </a:rPr>
              <a:t>3600 </a:t>
            </a:r>
            <a:r>
              <a:rPr lang="en-US" sz="2400" dirty="0" err="1" smtClean="0"/>
              <a:t>donums</a:t>
            </a:r>
            <a:endParaRPr lang="en-US" sz="2400" dirty="0" smtClean="0"/>
          </a:p>
          <a:p>
            <a:pPr algn="l" rtl="0">
              <a:lnSpc>
                <a:spcPct val="110000"/>
              </a:lnSpc>
            </a:pPr>
            <a:r>
              <a:rPr lang="en-US" sz="2400" dirty="0" smtClean="0"/>
              <a:t>Agricultural land = </a:t>
            </a:r>
            <a:r>
              <a:rPr lang="en-US" sz="2400" dirty="0" smtClean="0">
                <a:latin typeface="Adobe Gothic Std B" pitchFamily="34" charset="-128"/>
                <a:ea typeface="Adobe Gothic Std B" pitchFamily="34" charset="-128"/>
              </a:rPr>
              <a:t>9700</a:t>
            </a:r>
            <a:r>
              <a:rPr lang="en-US" sz="2400" dirty="0" smtClean="0"/>
              <a:t> </a:t>
            </a:r>
            <a:r>
              <a:rPr lang="en-US" sz="2400" dirty="0" smtClean="0"/>
              <a:t>donums </a:t>
            </a:r>
          </a:p>
          <a:p>
            <a:pPr algn="l" rtl="0">
              <a:lnSpc>
                <a:spcPct val="110000"/>
              </a:lnSpc>
            </a:pPr>
            <a:r>
              <a:rPr lang="en-US" sz="2400" dirty="0" smtClean="0"/>
              <a:t>Open areas = </a:t>
            </a:r>
            <a:r>
              <a:rPr lang="en-US" sz="2400" dirty="0" smtClean="0">
                <a:latin typeface="Adobe Gothic Std B" pitchFamily="34" charset="-128"/>
                <a:ea typeface="Adobe Gothic Std B" pitchFamily="34" charset="-128"/>
              </a:rPr>
              <a:t>800 </a:t>
            </a:r>
            <a:r>
              <a:rPr lang="en-US" sz="2400" dirty="0" err="1" smtClean="0"/>
              <a:t>donums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algn="l" rtl="0">
              <a:lnSpc>
                <a:spcPct val="110000"/>
              </a:lnSpc>
              <a:buNone/>
            </a:pPr>
            <a:r>
              <a:rPr lang="en-US" sz="2400" dirty="0" smtClean="0"/>
              <a:t> 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Methodology</a:t>
            </a:r>
          </a:p>
        </p:txBody>
      </p:sp>
      <p:graphicFrame>
        <p:nvGraphicFramePr>
          <p:cNvPr id="4" name="Diagram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24191922"/>
              </p:ext>
            </p:extLst>
          </p:nvPr>
        </p:nvGraphicFramePr>
        <p:xfrm>
          <a:off x="1187624" y="1214423"/>
          <a:ext cx="6813400" cy="5166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52235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6784</TotalTime>
  <Words>727</Words>
  <Application>Microsoft Office PowerPoint</Application>
  <PresentationFormat>On-screen Show (4:3)</PresentationFormat>
  <Paragraphs>156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Flow</vt:lpstr>
      <vt:lpstr>Design of A Sewer Network For Dyer abu daif Village  </vt:lpstr>
      <vt:lpstr>Introduction</vt:lpstr>
      <vt:lpstr>Objectives </vt:lpstr>
      <vt:lpstr>SIGNIFICANCE OF THE WORK </vt:lpstr>
      <vt:lpstr>STUDY AREA :Dyer Abu Dai’f Village</vt:lpstr>
      <vt:lpstr>TOPOGRAPHY</vt:lpstr>
      <vt:lpstr>TOPOGRAPHY </vt:lpstr>
      <vt:lpstr>AREA  AND LAND USE</vt:lpstr>
      <vt:lpstr>Methodology</vt:lpstr>
      <vt:lpstr>DATA COLLECTION </vt:lpstr>
      <vt:lpstr>Preparation of data  </vt:lpstr>
      <vt:lpstr>Calculation of Sanitary Load</vt:lpstr>
      <vt:lpstr>Sewer Collection Network </vt:lpstr>
      <vt:lpstr>Related hydraulic concepts </vt:lpstr>
      <vt:lpstr>Related hydraulic concepts</vt:lpstr>
      <vt:lpstr>Draw the Network by SewerCAD program. </vt:lpstr>
      <vt:lpstr>CONSTRAINTS</vt:lpstr>
      <vt:lpstr>Draw the Network by SewerCAD program. </vt:lpstr>
      <vt:lpstr>Allocating the area for each manhole</vt:lpstr>
      <vt:lpstr>Load on manholes</vt:lpstr>
      <vt:lpstr>Calculating the population per each manhole </vt:lpstr>
      <vt:lpstr>Calculating the population on each manhole </vt:lpstr>
      <vt:lpstr>Calculating the unit load per each manhole</vt:lpstr>
      <vt:lpstr>Layout the network</vt:lpstr>
      <vt:lpstr>  </vt:lpstr>
      <vt:lpstr>Slide 26</vt:lpstr>
      <vt:lpstr>Slide 27</vt:lpstr>
      <vt:lpstr>Slide 28</vt:lpstr>
      <vt:lpstr>Slide 29</vt:lpstr>
      <vt:lpstr>Slide 30</vt:lpstr>
      <vt:lpstr>To calculate the cost of the WWCN for Dyer Abu Dai’f village</vt:lpstr>
      <vt:lpstr>Excavation cost </vt:lpstr>
      <vt:lpstr>Cost of pipe (conduit)</vt:lpstr>
      <vt:lpstr>Cost of manholes</vt:lpstr>
      <vt:lpstr>Cost of repaving</vt:lpstr>
      <vt:lpstr>Total cost of the network</vt:lpstr>
      <vt:lpstr>Conclusion:</vt:lpstr>
      <vt:lpstr>Recommendation:</vt:lpstr>
      <vt:lpstr>               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The Current Water Network In Dair-Istiya Village And Redesign It.</dc:title>
  <dc:creator>Horizon</dc:creator>
  <cp:lastModifiedBy>Windows User</cp:lastModifiedBy>
  <cp:revision>242</cp:revision>
  <dcterms:created xsi:type="dcterms:W3CDTF">2015-12-18T11:58:24Z</dcterms:created>
  <dcterms:modified xsi:type="dcterms:W3CDTF">2018-05-16T18:56:24Z</dcterms:modified>
</cp:coreProperties>
</file>