
<file path=[Content_Types].xml><?xml version="1.0" encoding="utf-8"?>
<Types xmlns="http://schemas.openxmlformats.org/package/2006/content-types">
  <Default Extension="jfif" ContentType="image/j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85" r:id="rId4"/>
    <p:sldId id="259" r:id="rId5"/>
    <p:sldId id="260" r:id="rId6"/>
    <p:sldId id="279" r:id="rId7"/>
    <p:sldId id="289" r:id="rId8"/>
    <p:sldId id="286" r:id="rId9"/>
    <p:sldId id="262" r:id="rId10"/>
    <p:sldId id="263" r:id="rId11"/>
    <p:sldId id="280" r:id="rId12"/>
    <p:sldId id="273" r:id="rId13"/>
    <p:sldId id="264" r:id="rId14"/>
    <p:sldId id="265" r:id="rId15"/>
    <p:sldId id="275" r:id="rId16"/>
    <p:sldId id="266" r:id="rId17"/>
    <p:sldId id="276" r:id="rId18"/>
    <p:sldId id="267" r:id="rId19"/>
    <p:sldId id="282" r:id="rId20"/>
    <p:sldId id="268" r:id="rId21"/>
    <p:sldId id="277" r:id="rId22"/>
    <p:sldId id="269" r:id="rId23"/>
    <p:sldId id="270" r:id="rId24"/>
    <p:sldId id="278" r:id="rId25"/>
    <p:sldId id="271" r:id="rId26"/>
    <p:sldId id="287" r:id="rId27"/>
    <p:sldId id="283" r:id="rId28"/>
    <p:sldId id="272" r:id="rId29"/>
    <p:sldId id="284"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355" autoAdjust="0"/>
    <p:restoredTop sz="94954" autoAdjust="0"/>
  </p:normalViewPr>
  <p:slideViewPr>
    <p:cSldViewPr snapToGrid="0">
      <p:cViewPr varScale="1">
        <p:scale>
          <a:sx n="80" d="100"/>
          <a:sy n="80" d="100"/>
        </p:scale>
        <p:origin x="77" y="202"/>
      </p:cViewPr>
      <p:guideLst/>
    </p:cSldViewPr>
  </p:slideViewPr>
  <p:notesTextViewPr>
    <p:cViewPr>
      <p:scale>
        <a:sx n="1" d="1"/>
        <a:sy n="1" d="1"/>
      </p:scale>
      <p:origin x="0" y="0"/>
    </p:cViewPr>
  </p:notesTextViewPr>
  <p:sorterViewPr>
    <p:cViewPr>
      <p:scale>
        <a:sx n="100" d="100"/>
        <a:sy n="100" d="100"/>
      </p:scale>
      <p:origin x="0" y="-347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9/7/2025</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9/7/2025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9/7/2025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9/7/2025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9/7/2025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9/7/2025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9/7/2025</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9/7/2025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9/7/2025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9/7/2025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9/7/2025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9/7/2025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9/7/2025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9/7/2025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9/7/2025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9/7/2025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9/7/2025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9/7/2025</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fif"/><Relationship Id="rId2" Type="http://schemas.openxmlformats.org/officeDocument/2006/relationships/image" Target="../media/image13.jf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fif"/><Relationship Id="rId2" Type="http://schemas.openxmlformats.org/officeDocument/2006/relationships/image" Target="../media/image15.jf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fif"/><Relationship Id="rId2" Type="http://schemas.openxmlformats.org/officeDocument/2006/relationships/image" Target="../media/image17.jf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fif"/><Relationship Id="rId2" Type="http://schemas.openxmlformats.org/officeDocument/2006/relationships/image" Target="../media/image19.jf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fif"/><Relationship Id="rId2" Type="http://schemas.openxmlformats.org/officeDocument/2006/relationships/image" Target="../media/image21.jf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f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fif"/><Relationship Id="rId2" Type="http://schemas.openxmlformats.org/officeDocument/2006/relationships/image" Target="../media/image24.jf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jfif"/><Relationship Id="rId2" Type="http://schemas.openxmlformats.org/officeDocument/2006/relationships/image" Target="../media/image26.jf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8.jf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jf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jfif"/><Relationship Id="rId2" Type="http://schemas.openxmlformats.org/officeDocument/2006/relationships/image" Target="../media/image31.jf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jfif"/><Relationship Id="rId2" Type="http://schemas.openxmlformats.org/officeDocument/2006/relationships/image" Target="../media/image33.jf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jf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jf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jf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jfif"/><Relationship Id="rId2" Type="http://schemas.openxmlformats.org/officeDocument/2006/relationships/image" Target="../media/image38.jf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jf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f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fif"/><Relationship Id="rId2" Type="http://schemas.openxmlformats.org/officeDocument/2006/relationships/image" Target="../media/image11.jf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2960" y="1005841"/>
            <a:ext cx="10281920" cy="1452880"/>
          </a:xfrm>
        </p:spPr>
        <p:txBody>
          <a:bodyPr/>
          <a:lstStyle/>
          <a:p>
            <a:pPr algn="ctr"/>
            <a:r>
              <a:rPr lang="en-US" sz="6000" b="1" dirty="0"/>
              <a:t> </a:t>
            </a:r>
            <a:r>
              <a:rPr lang="en-US" sz="6000" b="1" dirty="0" err="1"/>
              <a:t>Tripify</a:t>
            </a:r>
            <a:r>
              <a:rPr lang="en-US" sz="6000" b="1" dirty="0"/>
              <a:t> </a:t>
            </a:r>
          </a:p>
        </p:txBody>
      </p:sp>
      <p:sp>
        <p:nvSpPr>
          <p:cNvPr id="3" name="Subtitle 2"/>
          <p:cNvSpPr>
            <a:spLocks noGrp="1"/>
          </p:cNvSpPr>
          <p:nvPr>
            <p:ph type="subTitle" idx="1"/>
          </p:nvPr>
        </p:nvSpPr>
        <p:spPr>
          <a:xfrm>
            <a:off x="751841" y="2631440"/>
            <a:ext cx="5984240" cy="1950720"/>
          </a:xfrm>
        </p:spPr>
        <p:txBody>
          <a:bodyPr/>
          <a:lstStyle/>
          <a:p>
            <a:r>
              <a:rPr lang="en-US" dirty="0"/>
              <a:t>Created By : Laila Ayman , </a:t>
            </a:r>
            <a:r>
              <a:rPr lang="en-US" dirty="0" err="1"/>
              <a:t>Shahd</a:t>
            </a:r>
            <a:r>
              <a:rPr lang="en-US" dirty="0"/>
              <a:t> </a:t>
            </a:r>
            <a:r>
              <a:rPr lang="en-US" dirty="0" err="1"/>
              <a:t>mahmoud</a:t>
            </a:r>
            <a:endParaRPr lang="en-US" dirty="0"/>
          </a:p>
          <a:p>
            <a:r>
              <a:rPr lang="en-US" dirty="0"/>
              <a:t>Supervisor: </a:t>
            </a:r>
            <a:r>
              <a:rPr lang="en-US" dirty="0" err="1"/>
              <a:t>Dr.Amjad</a:t>
            </a:r>
            <a:r>
              <a:rPr lang="en-US" dirty="0"/>
              <a:t> </a:t>
            </a:r>
            <a:r>
              <a:rPr lang="en-US" dirty="0" err="1"/>
              <a:t>abu</a:t>
            </a:r>
            <a:r>
              <a:rPr lang="en-US" dirty="0"/>
              <a:t> Hassan</a:t>
            </a:r>
          </a:p>
        </p:txBody>
      </p:sp>
    </p:spTree>
    <p:extLst>
      <p:ext uri="{BB962C8B-B14F-4D97-AF65-F5344CB8AC3E}">
        <p14:creationId xmlns:p14="http://schemas.microsoft.com/office/powerpoint/2010/main" val="3780917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Setteings</a:t>
            </a:r>
            <a:r>
              <a:rPr lang="en-US" dirty="0"/>
              <a:t>:</a:t>
            </a:r>
          </a:p>
        </p:txBody>
      </p:sp>
      <p:sp>
        <p:nvSpPr>
          <p:cNvPr id="5" name="TextBox 4"/>
          <p:cNvSpPr txBox="1"/>
          <p:nvPr/>
        </p:nvSpPr>
        <p:spPr>
          <a:xfrm>
            <a:off x="467360" y="3058160"/>
            <a:ext cx="5283200" cy="2031325"/>
          </a:xfrm>
          <a:prstGeom prst="rect">
            <a:avLst/>
          </a:prstGeom>
          <a:noFill/>
        </p:spPr>
        <p:txBody>
          <a:bodyPr wrap="square" rtlCol="0">
            <a:spAutoFit/>
          </a:bodyPr>
          <a:lstStyle/>
          <a:p>
            <a:r>
              <a:rPr lang="en-US" dirty="0"/>
              <a:t>The budget appears in the settings:</a:t>
            </a:r>
          </a:p>
          <a:p>
            <a:endParaRPr lang="en-US" dirty="0"/>
          </a:p>
          <a:p>
            <a:r>
              <a:rPr lang="en-US" dirty="0"/>
              <a:t>He sets the budget for the trip and for each section, then clicks on Smart Suggestions. All the services in the app that fit his occasion and the budget for the section he selected appear, and he can book them immediately.</a:t>
            </a:r>
          </a:p>
        </p:txBody>
      </p:sp>
      <p:pic>
        <p:nvPicPr>
          <p:cNvPr id="6" name="Content Placeholder 5">
            <a:extLst>
              <a:ext uri="{FF2B5EF4-FFF2-40B4-BE49-F238E27FC236}">
                <a16:creationId xmlns:a16="http://schemas.microsoft.com/office/drawing/2014/main" id="{18D51D95-7939-DCFE-CB09-01ED19BD51FD}"/>
              </a:ext>
            </a:extLst>
          </p:cNvPr>
          <p:cNvPicPr>
            <a:picLocks noGrp="1" noChangeAspect="1"/>
          </p:cNvPicPr>
          <p:nvPr>
            <p:ph idx="1"/>
          </p:nvPr>
        </p:nvPicPr>
        <p:blipFill>
          <a:blip r:embed="rId2"/>
          <a:stretch>
            <a:fillRect/>
          </a:stretch>
        </p:blipFill>
        <p:spPr>
          <a:xfrm>
            <a:off x="5676900" y="2419350"/>
            <a:ext cx="3048000" cy="4162425"/>
          </a:xfrm>
        </p:spPr>
      </p:pic>
      <p:pic>
        <p:nvPicPr>
          <p:cNvPr id="8" name="Picture 7">
            <a:extLst>
              <a:ext uri="{FF2B5EF4-FFF2-40B4-BE49-F238E27FC236}">
                <a16:creationId xmlns:a16="http://schemas.microsoft.com/office/drawing/2014/main" id="{01C516B8-F6CC-0668-771F-0BA548E94F13}"/>
              </a:ext>
            </a:extLst>
          </p:cNvPr>
          <p:cNvPicPr>
            <a:picLocks noChangeAspect="1"/>
          </p:cNvPicPr>
          <p:nvPr/>
        </p:nvPicPr>
        <p:blipFill>
          <a:blip r:embed="rId3"/>
          <a:stretch>
            <a:fillRect/>
          </a:stretch>
        </p:blipFill>
        <p:spPr>
          <a:xfrm>
            <a:off x="8801100" y="2419350"/>
            <a:ext cx="3259210" cy="4162425"/>
          </a:xfrm>
          <a:prstGeom prst="rect">
            <a:avLst/>
          </a:prstGeom>
        </p:spPr>
      </p:pic>
    </p:spTree>
    <p:extLst>
      <p:ext uri="{BB962C8B-B14F-4D97-AF65-F5344CB8AC3E}">
        <p14:creationId xmlns:p14="http://schemas.microsoft.com/office/powerpoint/2010/main" val="206214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Setteings</a:t>
            </a:r>
            <a:r>
              <a:rPr lang="en-US" dirty="0"/>
              <a:t>:</a:t>
            </a:r>
          </a:p>
        </p:txBody>
      </p:sp>
      <p:sp>
        <p:nvSpPr>
          <p:cNvPr id="5" name="AutoShape 2" descr="blob:https://web.whatsapp.com/9fd6fd42-8645-417d-b16c-1fd0effa6a7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blob:https://web.whatsapp.com/9fd6fd42-8645-417d-b16c-1fd0effa6a73"/>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p:nvSpPr>
        <p:spPr>
          <a:xfrm>
            <a:off x="751840" y="2415748"/>
            <a:ext cx="4389120" cy="3416320"/>
          </a:xfrm>
          <a:prstGeom prst="rect">
            <a:avLst/>
          </a:prstGeom>
          <a:noFill/>
        </p:spPr>
        <p:txBody>
          <a:bodyPr wrap="square" rtlCol="0">
            <a:spAutoFit/>
          </a:bodyPr>
          <a:lstStyle/>
          <a:p>
            <a:r>
              <a:rPr lang="en-US" dirty="0"/>
              <a:t>When you set a budget for a specific section, all offers that fit your budget will be displayed. You can then book the offer directly.</a:t>
            </a:r>
          </a:p>
          <a:p>
            <a:endParaRPr lang="en-US" dirty="0"/>
          </a:p>
          <a:p>
            <a:r>
              <a:rPr lang="en-US" dirty="0"/>
              <a:t>The booking page appears:</a:t>
            </a:r>
          </a:p>
          <a:p>
            <a:endParaRPr lang="en-US" dirty="0"/>
          </a:p>
          <a:p>
            <a:r>
              <a:rPr lang="en-US" dirty="0"/>
              <a:t>This displays all the organizer's events. You can select the trip you want to book the offer for, specify the time and date you want the offer to arrive, and provide additional notes.</a:t>
            </a:r>
          </a:p>
        </p:txBody>
      </p:sp>
      <p:pic>
        <p:nvPicPr>
          <p:cNvPr id="10" name="Content Placeholder 9">
            <a:extLst>
              <a:ext uri="{FF2B5EF4-FFF2-40B4-BE49-F238E27FC236}">
                <a16:creationId xmlns:a16="http://schemas.microsoft.com/office/drawing/2014/main" id="{C3B2630F-C3EB-F8BA-5969-67A1A6E1C112}"/>
              </a:ext>
            </a:extLst>
          </p:cNvPr>
          <p:cNvPicPr>
            <a:picLocks noGrp="1" noChangeAspect="1"/>
          </p:cNvPicPr>
          <p:nvPr>
            <p:ph idx="1"/>
          </p:nvPr>
        </p:nvPicPr>
        <p:blipFill>
          <a:blip r:embed="rId2"/>
          <a:stretch>
            <a:fillRect/>
          </a:stretch>
        </p:blipFill>
        <p:spPr>
          <a:xfrm>
            <a:off x="5000625" y="2468032"/>
            <a:ext cx="2733675" cy="4218518"/>
          </a:xfrm>
        </p:spPr>
      </p:pic>
      <p:pic>
        <p:nvPicPr>
          <p:cNvPr id="12" name="Picture 11">
            <a:extLst>
              <a:ext uri="{FF2B5EF4-FFF2-40B4-BE49-F238E27FC236}">
                <a16:creationId xmlns:a16="http://schemas.microsoft.com/office/drawing/2014/main" id="{87531BC7-467B-866C-98E7-790956F7835A}"/>
              </a:ext>
            </a:extLst>
          </p:cNvPr>
          <p:cNvPicPr>
            <a:picLocks noChangeAspect="1"/>
          </p:cNvPicPr>
          <p:nvPr/>
        </p:nvPicPr>
        <p:blipFill>
          <a:blip r:embed="rId3"/>
          <a:stretch>
            <a:fillRect/>
          </a:stretch>
        </p:blipFill>
        <p:spPr>
          <a:xfrm>
            <a:off x="7964298" y="2468032"/>
            <a:ext cx="2850894" cy="4218518"/>
          </a:xfrm>
          <a:prstGeom prst="rect">
            <a:avLst/>
          </a:prstGeom>
        </p:spPr>
      </p:pic>
    </p:spTree>
    <p:extLst>
      <p:ext uri="{BB962C8B-B14F-4D97-AF65-F5344CB8AC3E}">
        <p14:creationId xmlns:p14="http://schemas.microsoft.com/office/powerpoint/2010/main" val="2323271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tasks:</a:t>
            </a:r>
          </a:p>
        </p:txBody>
      </p:sp>
      <p:sp>
        <p:nvSpPr>
          <p:cNvPr id="4" name="TextBox 3"/>
          <p:cNvSpPr txBox="1"/>
          <p:nvPr/>
        </p:nvSpPr>
        <p:spPr>
          <a:xfrm>
            <a:off x="558800" y="2875280"/>
            <a:ext cx="5100320" cy="1754326"/>
          </a:xfrm>
          <a:prstGeom prst="rect">
            <a:avLst/>
          </a:prstGeom>
          <a:noFill/>
        </p:spPr>
        <p:txBody>
          <a:bodyPr wrap="square" rtlCol="0">
            <a:spAutoFit/>
          </a:bodyPr>
          <a:lstStyle/>
          <a:p>
            <a:r>
              <a:rPr lang="en-US" dirty="0"/>
              <a:t>On the tasks page, he adds his tasks, specifying which section they belong to, where filtering is done according to the type of section, and he specifies the priority: high, medium, low, and the ability to delete and modify.</a:t>
            </a:r>
          </a:p>
        </p:txBody>
      </p:sp>
      <p:pic>
        <p:nvPicPr>
          <p:cNvPr id="9" name="Content Placeholder 8">
            <a:extLst>
              <a:ext uri="{FF2B5EF4-FFF2-40B4-BE49-F238E27FC236}">
                <a16:creationId xmlns:a16="http://schemas.microsoft.com/office/drawing/2014/main" id="{A00664B3-2C2D-49C9-A98F-15C411522DDB}"/>
              </a:ext>
            </a:extLst>
          </p:cNvPr>
          <p:cNvPicPr>
            <a:picLocks noGrp="1" noChangeAspect="1"/>
          </p:cNvPicPr>
          <p:nvPr>
            <p:ph idx="1"/>
          </p:nvPr>
        </p:nvPicPr>
        <p:blipFill>
          <a:blip r:embed="rId2"/>
          <a:stretch>
            <a:fillRect/>
          </a:stretch>
        </p:blipFill>
        <p:spPr>
          <a:xfrm>
            <a:off x="5659121" y="2468032"/>
            <a:ext cx="2846704" cy="4123268"/>
          </a:xfrm>
        </p:spPr>
      </p:pic>
      <p:pic>
        <p:nvPicPr>
          <p:cNvPr id="11" name="Picture 10">
            <a:extLst>
              <a:ext uri="{FF2B5EF4-FFF2-40B4-BE49-F238E27FC236}">
                <a16:creationId xmlns:a16="http://schemas.microsoft.com/office/drawing/2014/main" id="{8FE0856F-D948-E7EC-A47A-453B33E8214F}"/>
              </a:ext>
            </a:extLst>
          </p:cNvPr>
          <p:cNvPicPr>
            <a:picLocks noChangeAspect="1"/>
          </p:cNvPicPr>
          <p:nvPr/>
        </p:nvPicPr>
        <p:blipFill>
          <a:blip r:embed="rId3"/>
          <a:stretch>
            <a:fillRect/>
          </a:stretch>
        </p:blipFill>
        <p:spPr>
          <a:xfrm>
            <a:off x="8716120" y="2468032"/>
            <a:ext cx="3104406" cy="4123268"/>
          </a:xfrm>
          <a:prstGeom prst="rect">
            <a:avLst/>
          </a:prstGeom>
        </p:spPr>
      </p:pic>
    </p:spTree>
    <p:extLst>
      <p:ext uri="{BB962C8B-B14F-4D97-AF65-F5344CB8AC3E}">
        <p14:creationId xmlns:p14="http://schemas.microsoft.com/office/powerpoint/2010/main" val="2606705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Electronic invitations:</a:t>
            </a:r>
          </a:p>
        </p:txBody>
      </p:sp>
      <p:sp>
        <p:nvSpPr>
          <p:cNvPr id="4" name="TextBox 3"/>
          <p:cNvSpPr txBox="1"/>
          <p:nvPr/>
        </p:nvSpPr>
        <p:spPr>
          <a:xfrm>
            <a:off x="1026160" y="3355340"/>
            <a:ext cx="4511040" cy="1200329"/>
          </a:xfrm>
          <a:prstGeom prst="rect">
            <a:avLst/>
          </a:prstGeom>
          <a:noFill/>
        </p:spPr>
        <p:txBody>
          <a:bodyPr wrap="square" rtlCol="0">
            <a:spAutoFit/>
          </a:bodyPr>
          <a:lstStyle/>
          <a:p>
            <a:r>
              <a:rPr lang="en-US" dirty="0"/>
              <a:t>He chooses a design that suits his trip, writes the invitation details such as name, place, date and notes, and then creates it.</a:t>
            </a:r>
          </a:p>
        </p:txBody>
      </p:sp>
      <p:pic>
        <p:nvPicPr>
          <p:cNvPr id="6" name="Content Placeholder 5">
            <a:extLst>
              <a:ext uri="{FF2B5EF4-FFF2-40B4-BE49-F238E27FC236}">
                <a16:creationId xmlns:a16="http://schemas.microsoft.com/office/drawing/2014/main" id="{5D3C14C8-2E4C-AFA1-8243-024AB858C623}"/>
              </a:ext>
            </a:extLst>
          </p:cNvPr>
          <p:cNvPicPr>
            <a:picLocks noGrp="1" noChangeAspect="1"/>
          </p:cNvPicPr>
          <p:nvPr>
            <p:ph idx="1"/>
          </p:nvPr>
        </p:nvPicPr>
        <p:blipFill>
          <a:blip r:embed="rId2"/>
          <a:stretch>
            <a:fillRect/>
          </a:stretch>
        </p:blipFill>
        <p:spPr>
          <a:xfrm>
            <a:off x="5457824" y="2504619"/>
            <a:ext cx="3000375" cy="4102100"/>
          </a:xfrm>
        </p:spPr>
      </p:pic>
      <p:pic>
        <p:nvPicPr>
          <p:cNvPr id="8" name="Picture 7">
            <a:extLst>
              <a:ext uri="{FF2B5EF4-FFF2-40B4-BE49-F238E27FC236}">
                <a16:creationId xmlns:a16="http://schemas.microsoft.com/office/drawing/2014/main" id="{C8EED5F6-A93F-A48C-7528-EE77AC631F27}"/>
              </a:ext>
            </a:extLst>
          </p:cNvPr>
          <p:cNvPicPr>
            <a:picLocks noChangeAspect="1"/>
          </p:cNvPicPr>
          <p:nvPr/>
        </p:nvPicPr>
        <p:blipFill>
          <a:blip r:embed="rId3"/>
          <a:stretch>
            <a:fillRect/>
          </a:stretch>
        </p:blipFill>
        <p:spPr>
          <a:xfrm>
            <a:off x="8684669" y="2504619"/>
            <a:ext cx="3362027" cy="4102100"/>
          </a:xfrm>
          <a:prstGeom prst="rect">
            <a:avLst/>
          </a:prstGeom>
        </p:spPr>
      </p:pic>
    </p:spTree>
    <p:extLst>
      <p:ext uri="{BB962C8B-B14F-4D97-AF65-F5344CB8AC3E}">
        <p14:creationId xmlns:p14="http://schemas.microsoft.com/office/powerpoint/2010/main" val="256527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providers who appear to the organizer:</a:t>
            </a:r>
          </a:p>
        </p:txBody>
      </p:sp>
      <p:sp>
        <p:nvSpPr>
          <p:cNvPr id="5" name="TextBox 4"/>
          <p:cNvSpPr txBox="1"/>
          <p:nvPr/>
        </p:nvSpPr>
        <p:spPr>
          <a:xfrm>
            <a:off x="195944" y="3166394"/>
            <a:ext cx="5393093" cy="1754326"/>
          </a:xfrm>
          <a:prstGeom prst="rect">
            <a:avLst/>
          </a:prstGeom>
          <a:noFill/>
        </p:spPr>
        <p:txBody>
          <a:bodyPr wrap="square" rtlCol="0">
            <a:spAutoFit/>
          </a:bodyPr>
          <a:lstStyle/>
          <a:p>
            <a:r>
              <a:rPr lang="en-US" dirty="0"/>
              <a:t>He chooses one of the services, and here is the accommodation. He can easily navigate between other services without having to return. He can search for service providers by name or city name. For example, "Nablus" will show him "Who is in Nablus?"</a:t>
            </a:r>
          </a:p>
        </p:txBody>
      </p:sp>
      <p:pic>
        <p:nvPicPr>
          <p:cNvPr id="6" name="Content Placeholder 5">
            <a:extLst>
              <a:ext uri="{FF2B5EF4-FFF2-40B4-BE49-F238E27FC236}">
                <a16:creationId xmlns:a16="http://schemas.microsoft.com/office/drawing/2014/main" id="{A4A78374-1B99-84FD-9132-ADB64E5CF1A8}"/>
              </a:ext>
            </a:extLst>
          </p:cNvPr>
          <p:cNvPicPr>
            <a:picLocks noGrp="1" noChangeAspect="1"/>
          </p:cNvPicPr>
          <p:nvPr>
            <p:ph idx="1"/>
          </p:nvPr>
        </p:nvPicPr>
        <p:blipFill>
          <a:blip r:embed="rId2"/>
          <a:stretch>
            <a:fillRect/>
          </a:stretch>
        </p:blipFill>
        <p:spPr>
          <a:xfrm>
            <a:off x="5535660" y="2717800"/>
            <a:ext cx="2798715" cy="3416300"/>
          </a:xfrm>
        </p:spPr>
      </p:pic>
      <p:pic>
        <p:nvPicPr>
          <p:cNvPr id="8" name="Picture 7">
            <a:extLst>
              <a:ext uri="{FF2B5EF4-FFF2-40B4-BE49-F238E27FC236}">
                <a16:creationId xmlns:a16="http://schemas.microsoft.com/office/drawing/2014/main" id="{EB2B135D-66C6-8A62-1196-4D4517984E14}"/>
              </a:ext>
            </a:extLst>
          </p:cNvPr>
          <p:cNvPicPr>
            <a:picLocks noChangeAspect="1"/>
          </p:cNvPicPr>
          <p:nvPr/>
        </p:nvPicPr>
        <p:blipFill>
          <a:blip r:embed="rId3"/>
          <a:stretch>
            <a:fillRect/>
          </a:stretch>
        </p:blipFill>
        <p:spPr>
          <a:xfrm>
            <a:off x="8477634" y="2717800"/>
            <a:ext cx="3163216" cy="3416300"/>
          </a:xfrm>
          <a:prstGeom prst="rect">
            <a:avLst/>
          </a:prstGeom>
        </p:spPr>
      </p:pic>
    </p:spTree>
    <p:extLst>
      <p:ext uri="{BB962C8B-B14F-4D97-AF65-F5344CB8AC3E}">
        <p14:creationId xmlns:p14="http://schemas.microsoft.com/office/powerpoint/2010/main" val="2302582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providers who appear to the organizer:</a:t>
            </a:r>
          </a:p>
        </p:txBody>
      </p:sp>
      <p:pic>
        <p:nvPicPr>
          <p:cNvPr id="8" name="Content Placeholder 7">
            <a:extLst>
              <a:ext uri="{FF2B5EF4-FFF2-40B4-BE49-F238E27FC236}">
                <a16:creationId xmlns:a16="http://schemas.microsoft.com/office/drawing/2014/main" id="{16EB3B43-6727-3988-8455-1CC1B2D31BAD}"/>
              </a:ext>
            </a:extLst>
          </p:cNvPr>
          <p:cNvPicPr>
            <a:picLocks noGrp="1" noChangeAspect="1"/>
          </p:cNvPicPr>
          <p:nvPr>
            <p:ph idx="1"/>
          </p:nvPr>
        </p:nvPicPr>
        <p:blipFill>
          <a:blip r:embed="rId2"/>
          <a:stretch>
            <a:fillRect/>
          </a:stretch>
        </p:blipFill>
        <p:spPr>
          <a:xfrm>
            <a:off x="3305175" y="2336800"/>
            <a:ext cx="4457699" cy="4254500"/>
          </a:xfrm>
        </p:spPr>
      </p:pic>
    </p:spTree>
    <p:extLst>
      <p:ext uri="{BB962C8B-B14F-4D97-AF65-F5344CB8AC3E}">
        <p14:creationId xmlns:p14="http://schemas.microsoft.com/office/powerpoint/2010/main" val="2132544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provider’s page</a:t>
            </a:r>
            <a:r>
              <a:rPr lang="ar-EG" dirty="0"/>
              <a:t>:</a:t>
            </a:r>
            <a:endParaRPr lang="en-US" dirty="0"/>
          </a:p>
        </p:txBody>
      </p:sp>
      <p:sp>
        <p:nvSpPr>
          <p:cNvPr id="4" name="TextBox 3"/>
          <p:cNvSpPr txBox="1"/>
          <p:nvPr/>
        </p:nvSpPr>
        <p:spPr>
          <a:xfrm>
            <a:off x="899804" y="3461881"/>
            <a:ext cx="3610649" cy="923330"/>
          </a:xfrm>
          <a:prstGeom prst="rect">
            <a:avLst/>
          </a:prstGeom>
          <a:noFill/>
        </p:spPr>
        <p:txBody>
          <a:bodyPr wrap="square" rtlCol="0">
            <a:spAutoFit/>
          </a:bodyPr>
          <a:lstStyle/>
          <a:p>
            <a:r>
              <a:rPr lang="en-US" dirty="0"/>
              <a:t>When he  click on the provider's name, his details page will appear.</a:t>
            </a:r>
          </a:p>
        </p:txBody>
      </p:sp>
      <p:pic>
        <p:nvPicPr>
          <p:cNvPr id="6" name="Content Placeholder 5">
            <a:extLst>
              <a:ext uri="{FF2B5EF4-FFF2-40B4-BE49-F238E27FC236}">
                <a16:creationId xmlns:a16="http://schemas.microsoft.com/office/drawing/2014/main" id="{3F70DB43-23F0-50A5-358B-6E4BCCD29DC1}"/>
              </a:ext>
            </a:extLst>
          </p:cNvPr>
          <p:cNvPicPr>
            <a:picLocks noGrp="1" noChangeAspect="1"/>
          </p:cNvPicPr>
          <p:nvPr>
            <p:ph idx="1"/>
          </p:nvPr>
        </p:nvPicPr>
        <p:blipFill>
          <a:blip r:embed="rId2"/>
          <a:stretch>
            <a:fillRect/>
          </a:stretch>
        </p:blipFill>
        <p:spPr>
          <a:xfrm>
            <a:off x="4029075" y="2603500"/>
            <a:ext cx="3105150" cy="4140200"/>
          </a:xfrm>
        </p:spPr>
      </p:pic>
      <p:pic>
        <p:nvPicPr>
          <p:cNvPr id="8" name="Picture 7">
            <a:extLst>
              <a:ext uri="{FF2B5EF4-FFF2-40B4-BE49-F238E27FC236}">
                <a16:creationId xmlns:a16="http://schemas.microsoft.com/office/drawing/2014/main" id="{45D4F539-4CCF-104F-F391-CA6DA64A55EA}"/>
              </a:ext>
            </a:extLst>
          </p:cNvPr>
          <p:cNvPicPr>
            <a:picLocks noChangeAspect="1"/>
          </p:cNvPicPr>
          <p:nvPr/>
        </p:nvPicPr>
        <p:blipFill>
          <a:blip r:embed="rId3"/>
          <a:stretch>
            <a:fillRect/>
          </a:stretch>
        </p:blipFill>
        <p:spPr>
          <a:xfrm>
            <a:off x="7386786" y="2603500"/>
            <a:ext cx="3362027" cy="4140200"/>
          </a:xfrm>
          <a:prstGeom prst="rect">
            <a:avLst/>
          </a:prstGeom>
        </p:spPr>
      </p:pic>
    </p:spTree>
    <p:extLst>
      <p:ext uri="{BB962C8B-B14F-4D97-AF65-F5344CB8AC3E}">
        <p14:creationId xmlns:p14="http://schemas.microsoft.com/office/powerpoint/2010/main" val="17088819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provider’s page</a:t>
            </a:r>
            <a:r>
              <a:rPr lang="ar-EG" dirty="0"/>
              <a:t>:</a:t>
            </a:r>
            <a:endParaRPr lang="en-US" dirty="0"/>
          </a:p>
        </p:txBody>
      </p:sp>
      <p:sp>
        <p:nvSpPr>
          <p:cNvPr id="3" name="AutoShape 2">
            <a:extLst>
              <a:ext uri="{FF2B5EF4-FFF2-40B4-BE49-F238E27FC236}">
                <a16:creationId xmlns:a16="http://schemas.microsoft.com/office/drawing/2014/main" id="{DBD77C83-0318-DB82-1FAA-98222CCB5C5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G"/>
          </a:p>
        </p:txBody>
      </p:sp>
      <p:sp>
        <p:nvSpPr>
          <p:cNvPr id="7" name="TextBox 6">
            <a:extLst>
              <a:ext uri="{FF2B5EF4-FFF2-40B4-BE49-F238E27FC236}">
                <a16:creationId xmlns:a16="http://schemas.microsoft.com/office/drawing/2014/main" id="{1DE1C36A-45E8-E72E-143C-F9F0C0A3BE36}"/>
              </a:ext>
            </a:extLst>
          </p:cNvPr>
          <p:cNvSpPr txBox="1"/>
          <p:nvPr/>
        </p:nvSpPr>
        <p:spPr>
          <a:xfrm>
            <a:off x="723419" y="2505074"/>
            <a:ext cx="3167406" cy="3970318"/>
          </a:xfrm>
          <a:prstGeom prst="rect">
            <a:avLst/>
          </a:prstGeom>
          <a:noFill/>
        </p:spPr>
        <p:txBody>
          <a:bodyPr wrap="square" rtlCol="0">
            <a:spAutoFit/>
          </a:bodyPr>
          <a:lstStyle/>
          <a:p>
            <a:r>
              <a:rPr lang="en-US" dirty="0"/>
              <a:t>The offers provided by the service provider will appear here, and the organizer can book directly from here. When he clicks the “Book Now” button, a page will appear for him to enter certain details, and then a notification will be sent to the user asking whether his booking has been accepted or not.</a:t>
            </a:r>
          </a:p>
          <a:p>
            <a:endParaRPr lang="en-UG" dirty="0"/>
          </a:p>
        </p:txBody>
      </p:sp>
      <p:pic>
        <p:nvPicPr>
          <p:cNvPr id="9" name="Content Placeholder 8">
            <a:extLst>
              <a:ext uri="{FF2B5EF4-FFF2-40B4-BE49-F238E27FC236}">
                <a16:creationId xmlns:a16="http://schemas.microsoft.com/office/drawing/2014/main" id="{DD70E659-FE1F-E7FE-F5DE-345AD3EC3F46}"/>
              </a:ext>
            </a:extLst>
          </p:cNvPr>
          <p:cNvPicPr>
            <a:picLocks noGrp="1" noChangeAspect="1"/>
          </p:cNvPicPr>
          <p:nvPr>
            <p:ph idx="1"/>
          </p:nvPr>
        </p:nvPicPr>
        <p:blipFill>
          <a:blip r:embed="rId2"/>
          <a:stretch>
            <a:fillRect/>
          </a:stretch>
        </p:blipFill>
        <p:spPr>
          <a:xfrm>
            <a:off x="3781426" y="2603500"/>
            <a:ext cx="3024860" cy="4064000"/>
          </a:xfrm>
        </p:spPr>
      </p:pic>
      <p:pic>
        <p:nvPicPr>
          <p:cNvPr id="11" name="Picture 10">
            <a:extLst>
              <a:ext uri="{FF2B5EF4-FFF2-40B4-BE49-F238E27FC236}">
                <a16:creationId xmlns:a16="http://schemas.microsoft.com/office/drawing/2014/main" id="{3A4010DC-CC09-56D7-5EA8-3DF1E9557033}"/>
              </a:ext>
            </a:extLst>
          </p:cNvPr>
          <p:cNvPicPr>
            <a:picLocks noChangeAspect="1"/>
          </p:cNvPicPr>
          <p:nvPr/>
        </p:nvPicPr>
        <p:blipFill>
          <a:blip r:embed="rId3"/>
          <a:stretch>
            <a:fillRect/>
          </a:stretch>
        </p:blipFill>
        <p:spPr>
          <a:xfrm>
            <a:off x="6875981" y="2603500"/>
            <a:ext cx="3811070" cy="4064000"/>
          </a:xfrm>
          <a:prstGeom prst="rect">
            <a:avLst/>
          </a:prstGeom>
        </p:spPr>
      </p:pic>
    </p:spTree>
    <p:extLst>
      <p:ext uri="{BB962C8B-B14F-4D97-AF65-F5344CB8AC3E}">
        <p14:creationId xmlns:p14="http://schemas.microsoft.com/office/powerpoint/2010/main" val="2802260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provider’s page</a:t>
            </a:r>
            <a:r>
              <a:rPr lang="ar-EG" dirty="0"/>
              <a:t>:</a:t>
            </a:r>
            <a:endParaRPr lang="en-US" dirty="0"/>
          </a:p>
        </p:txBody>
      </p:sp>
      <p:sp>
        <p:nvSpPr>
          <p:cNvPr id="4" name="TextBox 3"/>
          <p:cNvSpPr txBox="1"/>
          <p:nvPr/>
        </p:nvSpPr>
        <p:spPr>
          <a:xfrm>
            <a:off x="737380" y="3264096"/>
            <a:ext cx="5496365" cy="1200329"/>
          </a:xfrm>
          <a:prstGeom prst="rect">
            <a:avLst/>
          </a:prstGeom>
          <a:noFill/>
        </p:spPr>
        <p:txBody>
          <a:bodyPr wrap="square" rtlCol="0">
            <a:spAutoFit/>
          </a:bodyPr>
          <a:lstStyle/>
          <a:p>
            <a:r>
              <a:rPr lang="en-US" dirty="0"/>
              <a:t>In the menu, it creates several lists, each list according to a specific trip, to display items related to that trip, with details of the name, price, and photo, and it can also book directly.</a:t>
            </a:r>
          </a:p>
        </p:txBody>
      </p:sp>
      <p:pic>
        <p:nvPicPr>
          <p:cNvPr id="6" name="Picture 5">
            <a:extLst>
              <a:ext uri="{FF2B5EF4-FFF2-40B4-BE49-F238E27FC236}">
                <a16:creationId xmlns:a16="http://schemas.microsoft.com/office/drawing/2014/main" id="{A15FEC4B-4266-003E-A8B3-02BA702EDEFC}"/>
              </a:ext>
            </a:extLst>
          </p:cNvPr>
          <p:cNvPicPr>
            <a:picLocks noChangeAspect="1"/>
          </p:cNvPicPr>
          <p:nvPr/>
        </p:nvPicPr>
        <p:blipFill>
          <a:blip r:embed="rId2"/>
          <a:stretch>
            <a:fillRect/>
          </a:stretch>
        </p:blipFill>
        <p:spPr>
          <a:xfrm>
            <a:off x="6706779" y="2524125"/>
            <a:ext cx="4330267" cy="4086226"/>
          </a:xfrm>
          <a:prstGeom prst="rect">
            <a:avLst/>
          </a:prstGeom>
        </p:spPr>
      </p:pic>
    </p:spTree>
    <p:extLst>
      <p:ext uri="{BB962C8B-B14F-4D97-AF65-F5344CB8AC3E}">
        <p14:creationId xmlns:p14="http://schemas.microsoft.com/office/powerpoint/2010/main" val="25821021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provider’s page</a:t>
            </a:r>
            <a:r>
              <a:rPr lang="ar-EG" dirty="0"/>
              <a:t>:</a:t>
            </a:r>
            <a:endParaRPr lang="en-US" dirty="0"/>
          </a:p>
        </p:txBody>
      </p:sp>
      <p:sp>
        <p:nvSpPr>
          <p:cNvPr id="5" name="TextBox 4"/>
          <p:cNvSpPr txBox="1"/>
          <p:nvPr/>
        </p:nvSpPr>
        <p:spPr>
          <a:xfrm>
            <a:off x="1784839" y="3499339"/>
            <a:ext cx="5521569" cy="1200329"/>
          </a:xfrm>
          <a:prstGeom prst="rect">
            <a:avLst/>
          </a:prstGeom>
          <a:noFill/>
        </p:spPr>
        <p:txBody>
          <a:bodyPr wrap="square" rtlCol="0">
            <a:spAutoFit/>
          </a:bodyPr>
          <a:lstStyle/>
          <a:p>
            <a:r>
              <a:rPr lang="en-US" dirty="0"/>
              <a:t>Here a chat window appears so that the user (the trip owner) can communicate directly with the service provider to ask any questions directly.</a:t>
            </a:r>
          </a:p>
        </p:txBody>
      </p:sp>
      <p:pic>
        <p:nvPicPr>
          <p:cNvPr id="7" name="Content Placeholder 6">
            <a:extLst>
              <a:ext uri="{FF2B5EF4-FFF2-40B4-BE49-F238E27FC236}">
                <a16:creationId xmlns:a16="http://schemas.microsoft.com/office/drawing/2014/main" id="{5BED100E-B1A0-15C2-AC07-DAEA28BA75D7}"/>
              </a:ext>
            </a:extLst>
          </p:cNvPr>
          <p:cNvPicPr>
            <a:picLocks noGrp="1" noChangeAspect="1"/>
          </p:cNvPicPr>
          <p:nvPr>
            <p:ph idx="1"/>
          </p:nvPr>
        </p:nvPicPr>
        <p:blipFill>
          <a:blip r:embed="rId2"/>
          <a:stretch>
            <a:fillRect/>
          </a:stretch>
        </p:blipFill>
        <p:spPr>
          <a:xfrm>
            <a:off x="7608057" y="2670175"/>
            <a:ext cx="3412368" cy="3416300"/>
          </a:xfrm>
        </p:spPr>
      </p:pic>
    </p:spTree>
    <p:extLst>
      <p:ext uri="{BB962C8B-B14F-4D97-AF65-F5344CB8AC3E}">
        <p14:creationId xmlns:p14="http://schemas.microsoft.com/office/powerpoint/2010/main" val="4003163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a:t>
            </a:r>
          </a:p>
        </p:txBody>
      </p:sp>
      <p:sp>
        <p:nvSpPr>
          <p:cNvPr id="3" name="Content Placeholder 2"/>
          <p:cNvSpPr>
            <a:spLocks noGrp="1"/>
          </p:cNvSpPr>
          <p:nvPr>
            <p:ph idx="1"/>
          </p:nvPr>
        </p:nvSpPr>
        <p:spPr/>
        <p:txBody>
          <a:bodyPr>
            <a:normAutofit/>
          </a:bodyPr>
          <a:lstStyle/>
          <a:p>
            <a:r>
              <a:rPr lang="en-US" dirty="0"/>
              <a:t>Our </a:t>
            </a:r>
            <a:r>
              <a:rPr lang="en-US" dirty="0" err="1"/>
              <a:t>Tripify</a:t>
            </a:r>
            <a:r>
              <a:rPr lang="en-US" dirty="0"/>
              <a:t> project aims to make it easier for people who want to create their trip, where the user (the trip creator) can book all the services related to their trip, provided by the service provider (the vendor), which are controlled by the administrator.</a:t>
            </a:r>
            <a:endParaRPr lang="ar-EG" dirty="0"/>
          </a:p>
        </p:txBody>
      </p:sp>
    </p:spTree>
    <p:extLst>
      <p:ext uri="{BB962C8B-B14F-4D97-AF65-F5344CB8AC3E}">
        <p14:creationId xmlns:p14="http://schemas.microsoft.com/office/powerpoint/2010/main" val="2293870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Chat :</a:t>
            </a:r>
          </a:p>
        </p:txBody>
      </p:sp>
      <p:pic>
        <p:nvPicPr>
          <p:cNvPr id="10244" name="Picture 4" descr="https://lh7-rt.googleusercontent.com/docsz/AD_4nXfbiLWRjabuY9fcp3fIvPLzcJSw4s6x2GxpHhPVP3sdQ4PUZ9lBNU0zNOPzEbaV31EbZJz1N-FGCNudIfkNU-R6QXVJ-wseRt-FrdOLiLKf5K5R2wD5C1bo_nu6a2xGwaqzzzTnBQ?key=N8zAORf0dpAw0uB9NM5U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7561" y="2332574"/>
            <a:ext cx="2439969" cy="416474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60317" y="2937618"/>
            <a:ext cx="4561252" cy="1754326"/>
          </a:xfrm>
          <a:prstGeom prst="rect">
            <a:avLst/>
          </a:prstGeom>
          <a:noFill/>
        </p:spPr>
        <p:txBody>
          <a:bodyPr wrap="square" rtlCol="0">
            <a:spAutoFit/>
          </a:bodyPr>
          <a:lstStyle/>
          <a:p>
            <a:r>
              <a:rPr lang="en-US" dirty="0"/>
              <a:t>At the top of the screen, the trip creator will see all the conversations they have had with service providers, and can navigate directly between conversations to connect directly with any service provider.</a:t>
            </a:r>
          </a:p>
        </p:txBody>
      </p:sp>
      <p:sp>
        <p:nvSpPr>
          <p:cNvPr id="3" name="Content Placeholder 2">
            <a:extLst>
              <a:ext uri="{FF2B5EF4-FFF2-40B4-BE49-F238E27FC236}">
                <a16:creationId xmlns:a16="http://schemas.microsoft.com/office/drawing/2014/main" id="{7A82E14E-8135-530D-D272-0B591F9746E9}"/>
              </a:ext>
            </a:extLst>
          </p:cNvPr>
          <p:cNvSpPr>
            <a:spLocks noGrp="1"/>
          </p:cNvSpPr>
          <p:nvPr>
            <p:ph idx="1"/>
          </p:nvPr>
        </p:nvSpPr>
        <p:spPr/>
        <p:txBody>
          <a:bodyPr/>
          <a:lstStyle/>
          <a:p>
            <a:endParaRPr lang="en-UG" dirty="0"/>
          </a:p>
        </p:txBody>
      </p:sp>
    </p:spTree>
    <p:extLst>
      <p:ext uri="{BB962C8B-B14F-4D97-AF65-F5344CB8AC3E}">
        <p14:creationId xmlns:p14="http://schemas.microsoft.com/office/powerpoint/2010/main" val="34102776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Notifications:</a:t>
            </a:r>
          </a:p>
        </p:txBody>
      </p:sp>
      <p:sp>
        <p:nvSpPr>
          <p:cNvPr id="3" name="TextBox 2"/>
          <p:cNvSpPr txBox="1"/>
          <p:nvPr/>
        </p:nvSpPr>
        <p:spPr>
          <a:xfrm>
            <a:off x="1093408" y="3226776"/>
            <a:ext cx="5157923" cy="923330"/>
          </a:xfrm>
          <a:prstGeom prst="rect">
            <a:avLst/>
          </a:prstGeom>
          <a:noFill/>
        </p:spPr>
        <p:txBody>
          <a:bodyPr wrap="square" rtlCol="0">
            <a:spAutoFit/>
          </a:bodyPr>
          <a:lstStyle/>
          <a:p>
            <a:r>
              <a:rPr lang="en-US" dirty="0"/>
              <a:t>All notifications are shown to the user whether the reservations for services have been approved or not.</a:t>
            </a:r>
          </a:p>
        </p:txBody>
      </p:sp>
      <p:pic>
        <p:nvPicPr>
          <p:cNvPr id="8" name="Content Placeholder 7">
            <a:extLst>
              <a:ext uri="{FF2B5EF4-FFF2-40B4-BE49-F238E27FC236}">
                <a16:creationId xmlns:a16="http://schemas.microsoft.com/office/drawing/2014/main" id="{F5F892F4-1A81-0555-DCD3-CD063C98D214}"/>
              </a:ext>
            </a:extLst>
          </p:cNvPr>
          <p:cNvPicPr>
            <a:picLocks noGrp="1" noChangeAspect="1"/>
          </p:cNvPicPr>
          <p:nvPr>
            <p:ph idx="1"/>
          </p:nvPr>
        </p:nvPicPr>
        <p:blipFill>
          <a:blip r:embed="rId2"/>
          <a:stretch>
            <a:fillRect/>
          </a:stretch>
        </p:blipFill>
        <p:spPr>
          <a:xfrm>
            <a:off x="5856494" y="2352675"/>
            <a:ext cx="3099975" cy="4352925"/>
          </a:xfrm>
        </p:spPr>
      </p:pic>
      <p:pic>
        <p:nvPicPr>
          <p:cNvPr id="10" name="Picture 9">
            <a:extLst>
              <a:ext uri="{FF2B5EF4-FFF2-40B4-BE49-F238E27FC236}">
                <a16:creationId xmlns:a16="http://schemas.microsoft.com/office/drawing/2014/main" id="{EE58F115-87A8-4281-10D5-12B75DD0F540}"/>
              </a:ext>
            </a:extLst>
          </p:cNvPr>
          <p:cNvPicPr>
            <a:picLocks noChangeAspect="1"/>
          </p:cNvPicPr>
          <p:nvPr/>
        </p:nvPicPr>
        <p:blipFill>
          <a:blip r:embed="rId3"/>
          <a:stretch>
            <a:fillRect/>
          </a:stretch>
        </p:blipFill>
        <p:spPr>
          <a:xfrm>
            <a:off x="8956469" y="2352675"/>
            <a:ext cx="2965713" cy="4352925"/>
          </a:xfrm>
          <a:prstGeom prst="rect">
            <a:avLst/>
          </a:prstGeom>
        </p:spPr>
      </p:pic>
    </p:spTree>
    <p:extLst>
      <p:ext uri="{BB962C8B-B14F-4D97-AF65-F5344CB8AC3E}">
        <p14:creationId xmlns:p14="http://schemas.microsoft.com/office/powerpoint/2010/main" val="3837416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Chatbot:</a:t>
            </a:r>
          </a:p>
        </p:txBody>
      </p:sp>
      <p:sp>
        <p:nvSpPr>
          <p:cNvPr id="4" name="TextBox 3"/>
          <p:cNvSpPr txBox="1"/>
          <p:nvPr/>
        </p:nvSpPr>
        <p:spPr>
          <a:xfrm>
            <a:off x="268655" y="2822331"/>
            <a:ext cx="5894753" cy="3139321"/>
          </a:xfrm>
          <a:prstGeom prst="rect">
            <a:avLst/>
          </a:prstGeom>
          <a:noFill/>
        </p:spPr>
        <p:txBody>
          <a:bodyPr wrap="square" rtlCol="0">
            <a:spAutoFit/>
          </a:bodyPr>
          <a:lstStyle/>
          <a:p>
            <a:r>
              <a:rPr lang="en-US" dirty="0"/>
              <a:t>We've integrated an intelligent </a:t>
            </a:r>
            <a:r>
              <a:rPr lang="en-US" dirty="0" err="1"/>
              <a:t>chatbot</a:t>
            </a:r>
            <a:r>
              <a:rPr lang="en-US" dirty="0"/>
              <a:t> feature to enhance the user experience, especially for tour operators who want to easily book services for their trips. Additional details help them streamline their event planning. The </a:t>
            </a:r>
            <a:r>
              <a:rPr lang="en-US" dirty="0" err="1"/>
              <a:t>chatbot</a:t>
            </a:r>
            <a:r>
              <a:rPr lang="en-US" dirty="0"/>
              <a:t> suggests the best available options, including tour locations, buffet services, accommodations, photographers, and guides, all tailored to the user's needs and preferences.</a:t>
            </a:r>
            <a:r>
              <a:rPr lang="ar-SA" dirty="0"/>
              <a:t> </a:t>
            </a:r>
            <a:r>
              <a:rPr lang="en-US" dirty="0"/>
              <a:t>This helps save time and effort, while ensuring a more professional and seamless event planning experience.</a:t>
            </a:r>
          </a:p>
        </p:txBody>
      </p:sp>
      <p:pic>
        <p:nvPicPr>
          <p:cNvPr id="6" name="Content Placeholder 5">
            <a:extLst>
              <a:ext uri="{FF2B5EF4-FFF2-40B4-BE49-F238E27FC236}">
                <a16:creationId xmlns:a16="http://schemas.microsoft.com/office/drawing/2014/main" id="{C4C96AC8-6EB2-A0D1-79C3-C41C224658D3}"/>
              </a:ext>
            </a:extLst>
          </p:cNvPr>
          <p:cNvPicPr>
            <a:picLocks noGrp="1" noChangeAspect="1"/>
          </p:cNvPicPr>
          <p:nvPr>
            <p:ph idx="1"/>
          </p:nvPr>
        </p:nvPicPr>
        <p:blipFill>
          <a:blip r:embed="rId2"/>
          <a:stretch>
            <a:fillRect/>
          </a:stretch>
        </p:blipFill>
        <p:spPr>
          <a:xfrm>
            <a:off x="6163409" y="2362200"/>
            <a:ext cx="3171091" cy="4305299"/>
          </a:xfrm>
        </p:spPr>
      </p:pic>
      <p:pic>
        <p:nvPicPr>
          <p:cNvPr id="8" name="Picture 7">
            <a:extLst>
              <a:ext uri="{FF2B5EF4-FFF2-40B4-BE49-F238E27FC236}">
                <a16:creationId xmlns:a16="http://schemas.microsoft.com/office/drawing/2014/main" id="{0DDD49C4-0155-200E-7404-BBF165221527}"/>
              </a:ext>
            </a:extLst>
          </p:cNvPr>
          <p:cNvPicPr>
            <a:picLocks noChangeAspect="1"/>
          </p:cNvPicPr>
          <p:nvPr/>
        </p:nvPicPr>
        <p:blipFill>
          <a:blip r:embed="rId3"/>
          <a:stretch>
            <a:fillRect/>
          </a:stretch>
        </p:blipFill>
        <p:spPr>
          <a:xfrm>
            <a:off x="9334500" y="2362200"/>
            <a:ext cx="2776436" cy="4305299"/>
          </a:xfrm>
          <a:prstGeom prst="rect">
            <a:avLst/>
          </a:prstGeom>
        </p:spPr>
      </p:pic>
    </p:spTree>
    <p:extLst>
      <p:ext uri="{BB962C8B-B14F-4D97-AF65-F5344CB8AC3E}">
        <p14:creationId xmlns:p14="http://schemas.microsoft.com/office/powerpoint/2010/main" val="22194181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 control over its information</a:t>
            </a:r>
            <a:r>
              <a:rPr lang="ar-EG" dirty="0"/>
              <a:t>:</a:t>
            </a:r>
            <a:endParaRPr lang="en-US" dirty="0"/>
          </a:p>
        </p:txBody>
      </p:sp>
      <p:sp>
        <p:nvSpPr>
          <p:cNvPr id="4" name="TextBox 3"/>
          <p:cNvSpPr txBox="1"/>
          <p:nvPr/>
        </p:nvSpPr>
        <p:spPr>
          <a:xfrm>
            <a:off x="773724" y="3030025"/>
            <a:ext cx="4870938" cy="2031325"/>
          </a:xfrm>
          <a:prstGeom prst="rect">
            <a:avLst/>
          </a:prstGeom>
          <a:noFill/>
        </p:spPr>
        <p:txBody>
          <a:bodyPr wrap="square" rtlCol="0">
            <a:spAutoFit/>
          </a:bodyPr>
          <a:lstStyle/>
          <a:p>
            <a:r>
              <a:rPr lang="en-US" dirty="0"/>
              <a:t>He logs into his account and sees all his information, his name, his location, his photos, and the price range. He can edit or delete details. In the reservations section, all the reservations of the user who requested his offers appear, and he accepts or rejects them.</a:t>
            </a:r>
          </a:p>
        </p:txBody>
      </p:sp>
      <p:pic>
        <p:nvPicPr>
          <p:cNvPr id="6" name="Content Placeholder 5">
            <a:extLst>
              <a:ext uri="{FF2B5EF4-FFF2-40B4-BE49-F238E27FC236}">
                <a16:creationId xmlns:a16="http://schemas.microsoft.com/office/drawing/2014/main" id="{D59D6447-B548-42F1-CFE0-4584201689F3}"/>
              </a:ext>
            </a:extLst>
          </p:cNvPr>
          <p:cNvPicPr>
            <a:picLocks noGrp="1" noChangeAspect="1"/>
          </p:cNvPicPr>
          <p:nvPr>
            <p:ph idx="1"/>
          </p:nvPr>
        </p:nvPicPr>
        <p:blipFill>
          <a:blip r:embed="rId2"/>
          <a:stretch>
            <a:fillRect/>
          </a:stretch>
        </p:blipFill>
        <p:spPr>
          <a:xfrm>
            <a:off x="5867400" y="2515657"/>
            <a:ext cx="2705100" cy="4237568"/>
          </a:xfrm>
        </p:spPr>
      </p:pic>
    </p:spTree>
    <p:extLst>
      <p:ext uri="{BB962C8B-B14F-4D97-AF65-F5344CB8AC3E}">
        <p14:creationId xmlns:p14="http://schemas.microsoft.com/office/powerpoint/2010/main" val="512299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 control over its information</a:t>
            </a:r>
            <a:r>
              <a:rPr lang="ar-EG" dirty="0"/>
              <a:t>:</a:t>
            </a:r>
            <a:endParaRPr lang="en-US" dirty="0"/>
          </a:p>
        </p:txBody>
      </p:sp>
      <p:sp>
        <p:nvSpPr>
          <p:cNvPr id="3" name="TextBox 2"/>
          <p:cNvSpPr txBox="1"/>
          <p:nvPr/>
        </p:nvSpPr>
        <p:spPr>
          <a:xfrm>
            <a:off x="1154954" y="3342640"/>
            <a:ext cx="4704080" cy="1200329"/>
          </a:xfrm>
          <a:prstGeom prst="rect">
            <a:avLst/>
          </a:prstGeom>
          <a:noFill/>
        </p:spPr>
        <p:txBody>
          <a:bodyPr wrap="square" rtlCol="0">
            <a:spAutoFit/>
          </a:bodyPr>
          <a:lstStyle/>
          <a:p>
            <a:r>
              <a:rPr lang="en-US" dirty="0"/>
              <a:t>On this page, he will see all the user' reservations that they have chosen from his offers, so that he can approve or reject them.</a:t>
            </a:r>
          </a:p>
        </p:txBody>
      </p:sp>
      <p:pic>
        <p:nvPicPr>
          <p:cNvPr id="7" name="Content Placeholder 6">
            <a:extLst>
              <a:ext uri="{FF2B5EF4-FFF2-40B4-BE49-F238E27FC236}">
                <a16:creationId xmlns:a16="http://schemas.microsoft.com/office/drawing/2014/main" id="{F367AC35-5167-3053-5805-AD3580786C36}"/>
              </a:ext>
            </a:extLst>
          </p:cNvPr>
          <p:cNvPicPr>
            <a:picLocks noGrp="1" noChangeAspect="1"/>
          </p:cNvPicPr>
          <p:nvPr>
            <p:ph idx="1"/>
          </p:nvPr>
        </p:nvPicPr>
        <p:blipFill>
          <a:blip r:embed="rId2"/>
          <a:stretch>
            <a:fillRect/>
          </a:stretch>
        </p:blipFill>
        <p:spPr>
          <a:xfrm>
            <a:off x="6213939" y="2574924"/>
            <a:ext cx="2930061" cy="4054475"/>
          </a:xfrm>
        </p:spPr>
      </p:pic>
    </p:spTree>
    <p:extLst>
      <p:ext uri="{BB962C8B-B14F-4D97-AF65-F5344CB8AC3E}">
        <p14:creationId xmlns:p14="http://schemas.microsoft.com/office/powerpoint/2010/main" val="6146253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 control over its information</a:t>
            </a:r>
            <a:r>
              <a:rPr lang="ar-EG" dirty="0"/>
              <a:t>:</a:t>
            </a:r>
            <a:endParaRPr lang="en-US" dirty="0"/>
          </a:p>
        </p:txBody>
      </p:sp>
      <p:sp>
        <p:nvSpPr>
          <p:cNvPr id="4" name="TextBox 3"/>
          <p:cNvSpPr txBox="1"/>
          <p:nvPr/>
        </p:nvSpPr>
        <p:spPr>
          <a:xfrm>
            <a:off x="777240" y="3149601"/>
            <a:ext cx="3825240" cy="2031325"/>
          </a:xfrm>
          <a:prstGeom prst="rect">
            <a:avLst/>
          </a:prstGeom>
          <a:noFill/>
        </p:spPr>
        <p:txBody>
          <a:bodyPr wrap="square" rtlCol="0">
            <a:spAutoFit/>
          </a:bodyPr>
          <a:lstStyle/>
          <a:p>
            <a:r>
              <a:rPr lang="en-US" dirty="0"/>
              <a:t>The service provider adds a new offer from the offers page. The offer name, description, images, and price are written. After creating the offer, there is the possibility of modifying and deleting it.</a:t>
            </a:r>
          </a:p>
        </p:txBody>
      </p:sp>
      <p:pic>
        <p:nvPicPr>
          <p:cNvPr id="7" name="Content Placeholder 6">
            <a:extLst>
              <a:ext uri="{FF2B5EF4-FFF2-40B4-BE49-F238E27FC236}">
                <a16:creationId xmlns:a16="http://schemas.microsoft.com/office/drawing/2014/main" id="{1AF75911-15F5-CF15-1B7C-51D23FAE12A8}"/>
              </a:ext>
            </a:extLst>
          </p:cNvPr>
          <p:cNvPicPr>
            <a:picLocks noGrp="1" noChangeAspect="1"/>
          </p:cNvPicPr>
          <p:nvPr>
            <p:ph idx="1"/>
          </p:nvPr>
        </p:nvPicPr>
        <p:blipFill>
          <a:blip r:embed="rId2"/>
          <a:stretch>
            <a:fillRect/>
          </a:stretch>
        </p:blipFill>
        <p:spPr>
          <a:xfrm>
            <a:off x="4699134" y="2603500"/>
            <a:ext cx="3063741" cy="3416300"/>
          </a:xfrm>
        </p:spPr>
      </p:pic>
    </p:spTree>
    <p:extLst>
      <p:ext uri="{BB962C8B-B14F-4D97-AF65-F5344CB8AC3E}">
        <p14:creationId xmlns:p14="http://schemas.microsoft.com/office/powerpoint/2010/main" val="3759840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 control over its information</a:t>
            </a:r>
            <a:r>
              <a:rPr lang="ar-EG" dirty="0"/>
              <a:t>:</a:t>
            </a:r>
            <a:endParaRPr lang="en-US" dirty="0"/>
          </a:p>
        </p:txBody>
      </p:sp>
      <p:sp>
        <p:nvSpPr>
          <p:cNvPr id="8" name="TextBox 7"/>
          <p:cNvSpPr txBox="1"/>
          <p:nvPr/>
        </p:nvSpPr>
        <p:spPr>
          <a:xfrm>
            <a:off x="497840" y="2936240"/>
            <a:ext cx="4053840" cy="2031325"/>
          </a:xfrm>
          <a:prstGeom prst="rect">
            <a:avLst/>
          </a:prstGeom>
          <a:noFill/>
        </p:spPr>
        <p:txBody>
          <a:bodyPr wrap="square" rtlCol="0">
            <a:spAutoFit/>
          </a:bodyPr>
          <a:lstStyle/>
          <a:p>
            <a:r>
              <a:rPr lang="en-US" dirty="0"/>
              <a:t>On the list page, you can add a new section and name it for the trip. Then, click "Add Item" to add a photo, name, and price.</a:t>
            </a:r>
          </a:p>
          <a:p>
            <a:endParaRPr lang="en-US" dirty="0"/>
          </a:p>
          <a:p>
            <a:r>
              <a:rPr lang="en-US" dirty="0"/>
              <a:t>You can also edit and delete the item.</a:t>
            </a:r>
          </a:p>
        </p:txBody>
      </p:sp>
      <p:pic>
        <p:nvPicPr>
          <p:cNvPr id="6" name="Content Placeholder 5">
            <a:extLst>
              <a:ext uri="{FF2B5EF4-FFF2-40B4-BE49-F238E27FC236}">
                <a16:creationId xmlns:a16="http://schemas.microsoft.com/office/drawing/2014/main" id="{74F1CF91-136C-2DB1-4058-3FEEF7492302}"/>
              </a:ext>
            </a:extLst>
          </p:cNvPr>
          <p:cNvPicPr>
            <a:picLocks noGrp="1" noChangeAspect="1"/>
          </p:cNvPicPr>
          <p:nvPr>
            <p:ph idx="1"/>
          </p:nvPr>
        </p:nvPicPr>
        <p:blipFill>
          <a:blip r:embed="rId2"/>
          <a:stretch>
            <a:fillRect/>
          </a:stretch>
        </p:blipFill>
        <p:spPr>
          <a:xfrm>
            <a:off x="4438650" y="2603500"/>
            <a:ext cx="3352800" cy="4102100"/>
          </a:xfrm>
        </p:spPr>
      </p:pic>
      <p:pic>
        <p:nvPicPr>
          <p:cNvPr id="11" name="Picture 10">
            <a:extLst>
              <a:ext uri="{FF2B5EF4-FFF2-40B4-BE49-F238E27FC236}">
                <a16:creationId xmlns:a16="http://schemas.microsoft.com/office/drawing/2014/main" id="{4EB32C92-4878-0624-699F-3A292F63E85F}"/>
              </a:ext>
            </a:extLst>
          </p:cNvPr>
          <p:cNvPicPr>
            <a:picLocks noChangeAspect="1"/>
          </p:cNvPicPr>
          <p:nvPr/>
        </p:nvPicPr>
        <p:blipFill>
          <a:blip r:embed="rId3"/>
          <a:stretch>
            <a:fillRect/>
          </a:stretch>
        </p:blipFill>
        <p:spPr>
          <a:xfrm>
            <a:off x="7879389" y="2603499"/>
            <a:ext cx="3062296" cy="4102101"/>
          </a:xfrm>
          <a:prstGeom prst="rect">
            <a:avLst/>
          </a:prstGeom>
        </p:spPr>
      </p:pic>
    </p:spTree>
    <p:extLst>
      <p:ext uri="{BB962C8B-B14F-4D97-AF65-F5344CB8AC3E}">
        <p14:creationId xmlns:p14="http://schemas.microsoft.com/office/powerpoint/2010/main" val="32319836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provider control over its information</a:t>
            </a:r>
            <a:r>
              <a:rPr lang="ar-EG" dirty="0"/>
              <a:t>:</a:t>
            </a:r>
            <a:endParaRPr lang="en-US" dirty="0"/>
          </a:p>
        </p:txBody>
      </p:sp>
      <p:sp>
        <p:nvSpPr>
          <p:cNvPr id="6" name="TextBox 5"/>
          <p:cNvSpPr txBox="1"/>
          <p:nvPr/>
        </p:nvSpPr>
        <p:spPr>
          <a:xfrm>
            <a:off x="941180" y="3647440"/>
            <a:ext cx="7345680" cy="646331"/>
          </a:xfrm>
          <a:prstGeom prst="rect">
            <a:avLst/>
          </a:prstGeom>
          <a:noFill/>
        </p:spPr>
        <p:txBody>
          <a:bodyPr wrap="square" rtlCol="0">
            <a:spAutoFit/>
          </a:bodyPr>
          <a:lstStyle/>
          <a:p>
            <a:r>
              <a:rPr lang="en-US" dirty="0"/>
              <a:t>On this page, the service provider</a:t>
            </a:r>
          </a:p>
          <a:p>
            <a:r>
              <a:rPr lang="en-US" dirty="0"/>
              <a:t> will see everyone who sent him messages.</a:t>
            </a:r>
          </a:p>
        </p:txBody>
      </p:sp>
      <p:pic>
        <p:nvPicPr>
          <p:cNvPr id="11" name="Content Placeholder 10">
            <a:extLst>
              <a:ext uri="{FF2B5EF4-FFF2-40B4-BE49-F238E27FC236}">
                <a16:creationId xmlns:a16="http://schemas.microsoft.com/office/drawing/2014/main" id="{DC919EA4-3D49-F4F1-4F65-579B7630584F}"/>
              </a:ext>
            </a:extLst>
          </p:cNvPr>
          <p:cNvPicPr>
            <a:picLocks noGrp="1" noChangeAspect="1"/>
          </p:cNvPicPr>
          <p:nvPr>
            <p:ph idx="1"/>
          </p:nvPr>
        </p:nvPicPr>
        <p:blipFill>
          <a:blip r:embed="rId2"/>
          <a:stretch>
            <a:fillRect/>
          </a:stretch>
        </p:blipFill>
        <p:spPr>
          <a:xfrm>
            <a:off x="5791200" y="2419351"/>
            <a:ext cx="3343275" cy="4086224"/>
          </a:xfrm>
        </p:spPr>
      </p:pic>
    </p:spTree>
    <p:extLst>
      <p:ext uri="{BB962C8B-B14F-4D97-AF65-F5344CB8AC3E}">
        <p14:creationId xmlns:p14="http://schemas.microsoft.com/office/powerpoint/2010/main" val="17925675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a:t>
            </a:r>
          </a:p>
        </p:txBody>
      </p:sp>
      <p:pic>
        <p:nvPicPr>
          <p:cNvPr id="14338" name="Picture 2" descr="https://lh7-rt.googleusercontent.com/docsz/AD_4nXeqcFaMYyhABVc9I97kICVDadVdG_zgkuvr8sIVijkRX0X0vIqZvvii1F_Ey3ywFbNUnSibhNPQK3KDark94CX-jHPgwWjpPVQyFFj7KLi70NZuY0kUzGkC69KGMYFfMxB0nkE8?key=N8zAORf0dpAw0uB9NM5UL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11219" y="2512060"/>
            <a:ext cx="2414658" cy="3992880"/>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https://lh7-rt.googleusercontent.com/docsz/AD_4nXezUr0P71KcaE0YIGONEyXq6dh7VFzZersxhu2evTAelg42r0cQHUwISlVEHaMNft4Y4Dfjl3EjBm05An9bQou6FikvEc_l6adT0ULFQyd5YwzEwqtUlMmnaSFX8cPXdEA-qVTL?key=N8zAORf0dpAw0uB9NM5U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3220" y="2512060"/>
            <a:ext cx="2677579" cy="39928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50970" y="3141980"/>
            <a:ext cx="5527040" cy="1754326"/>
          </a:xfrm>
          <a:prstGeom prst="rect">
            <a:avLst/>
          </a:prstGeom>
          <a:noFill/>
        </p:spPr>
        <p:txBody>
          <a:bodyPr wrap="square" rtlCol="0">
            <a:spAutoFit/>
          </a:bodyPr>
          <a:lstStyle/>
          <a:p>
            <a:r>
              <a:rPr lang="en-US" dirty="0"/>
              <a:t>It displays all user accounts for the app, whether they are trip creators or service providers, approves service provider accounts, and allows users to edit and delete them. It also adds invitation designs that appear when users create an e-invitation.</a:t>
            </a:r>
          </a:p>
        </p:txBody>
      </p:sp>
    </p:spTree>
    <p:extLst>
      <p:ext uri="{BB962C8B-B14F-4D97-AF65-F5344CB8AC3E}">
        <p14:creationId xmlns:p14="http://schemas.microsoft.com/office/powerpoint/2010/main" val="34410907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work :</a:t>
            </a:r>
          </a:p>
        </p:txBody>
      </p:sp>
      <p:sp>
        <p:nvSpPr>
          <p:cNvPr id="3" name="Content Placeholder 2"/>
          <p:cNvSpPr>
            <a:spLocks noGrp="1"/>
          </p:cNvSpPr>
          <p:nvPr>
            <p:ph idx="1"/>
          </p:nvPr>
        </p:nvSpPr>
        <p:spPr/>
        <p:txBody>
          <a:bodyPr>
            <a:normAutofit fontScale="92500" lnSpcReduction="10000"/>
          </a:bodyPr>
          <a:lstStyle/>
          <a:p>
            <a:r>
              <a:rPr lang="en-US" dirty="0"/>
              <a:t>On the administration page, which allows administrators to control whether to accept or remove service providers or add designs, we thought of adding a new feature: adding a new service. An administrator should be able to add a new service. We have six services, and the events are constantly evolving, with new ideas emerging from time to time. Therefore, we thought of giving the administrator the ability to add a new service with its details.</a:t>
            </a:r>
            <a:r>
              <a:rPr lang="ar-SA" dirty="0"/>
              <a:t/>
            </a:r>
            <a:br>
              <a:rPr lang="ar-SA" dirty="0"/>
            </a:br>
            <a:r>
              <a:rPr lang="en-US" dirty="0"/>
              <a:t>Enable users to visualize their travel or accommodation using augmented reality technology to help them make realistic decisions.</a:t>
            </a:r>
          </a:p>
          <a:p>
            <a:endParaRPr lang="en-US" dirty="0"/>
          </a:p>
          <a:p>
            <a:r>
              <a:rPr lang="en-US" dirty="0"/>
              <a:t>Multilingual support.</a:t>
            </a:r>
          </a:p>
          <a:p>
            <a:endParaRPr lang="en-US" dirty="0"/>
          </a:p>
          <a:p>
            <a:r>
              <a:rPr lang="en-US" dirty="0"/>
              <a:t>Integration of electronic payment methods.</a:t>
            </a:r>
          </a:p>
        </p:txBody>
      </p:sp>
    </p:spTree>
    <p:extLst>
      <p:ext uri="{BB962C8B-B14F-4D97-AF65-F5344CB8AC3E}">
        <p14:creationId xmlns:p14="http://schemas.microsoft.com/office/powerpoint/2010/main" val="527866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a:t>
            </a:r>
          </a:p>
        </p:txBody>
      </p:sp>
      <p:pic>
        <p:nvPicPr>
          <p:cNvPr id="4" name="Content Placeholder 3">
            <a:extLst>
              <a:ext uri="{FF2B5EF4-FFF2-40B4-BE49-F238E27FC236}">
                <a16:creationId xmlns:a16="http://schemas.microsoft.com/office/drawing/2014/main" id="{0B637A2E-DD75-B171-8562-F14235B7746B}"/>
              </a:ext>
            </a:extLst>
          </p:cNvPr>
          <p:cNvPicPr>
            <a:picLocks noGrp="1" noChangeAspect="1"/>
          </p:cNvPicPr>
          <p:nvPr>
            <p:ph idx="1"/>
          </p:nvPr>
        </p:nvPicPr>
        <p:blipFill>
          <a:blip r:embed="rId2"/>
          <a:stretch>
            <a:fillRect/>
          </a:stretch>
        </p:blipFill>
        <p:spPr>
          <a:xfrm>
            <a:off x="3005931" y="2603500"/>
            <a:ext cx="5817870" cy="3878580"/>
          </a:xfrm>
          <a:prstGeom prst="rect">
            <a:avLst/>
          </a:prstGeom>
        </p:spPr>
      </p:pic>
    </p:spTree>
    <p:extLst>
      <p:ext uri="{BB962C8B-B14F-4D97-AF65-F5344CB8AC3E}">
        <p14:creationId xmlns:p14="http://schemas.microsoft.com/office/powerpoint/2010/main" val="788672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Features: </a:t>
            </a:r>
          </a:p>
        </p:txBody>
      </p:sp>
      <p:sp>
        <p:nvSpPr>
          <p:cNvPr id="5" name="TextBox 4"/>
          <p:cNvSpPr txBox="1"/>
          <p:nvPr/>
        </p:nvSpPr>
        <p:spPr>
          <a:xfrm>
            <a:off x="750277" y="2977662"/>
            <a:ext cx="4766603" cy="2954655"/>
          </a:xfrm>
          <a:prstGeom prst="rect">
            <a:avLst/>
          </a:prstGeom>
          <a:noFill/>
        </p:spPr>
        <p:txBody>
          <a:bodyPr wrap="square" rtlCol="0">
            <a:spAutoFit/>
          </a:bodyPr>
          <a:lstStyle/>
          <a:p>
            <a:r>
              <a:rPr lang="en-US" sz="2400" b="1" dirty="0"/>
              <a:t>Authentication</a:t>
            </a:r>
            <a:r>
              <a:rPr lang="en-US" b="1" dirty="0"/>
              <a:t>:</a:t>
            </a:r>
          </a:p>
          <a:p>
            <a:endParaRPr lang="en-US" b="1" dirty="0"/>
          </a:p>
          <a:p>
            <a:r>
              <a:rPr lang="en-US" dirty="0"/>
              <a:t>we have registration. If any of the users has an account, he can log in using his name and email. If he does not have an account, he can create an account and enter his information. He must choose whether he is a service provider or an user in order to enter them to their pages. </a:t>
            </a:r>
          </a:p>
        </p:txBody>
      </p:sp>
      <p:pic>
        <p:nvPicPr>
          <p:cNvPr id="7" name="Content Placeholder 6"/>
          <p:cNvPicPr>
            <a:picLocks noGrp="1" noChangeAspect="1"/>
          </p:cNvPicPr>
          <p:nvPr>
            <p:ph idx="1"/>
          </p:nvPr>
        </p:nvPicPr>
        <p:blipFill>
          <a:blip r:embed="rId2"/>
          <a:stretch>
            <a:fillRect/>
          </a:stretch>
        </p:blipFill>
        <p:spPr>
          <a:xfrm>
            <a:off x="5516881" y="2464390"/>
            <a:ext cx="2950844" cy="3593311"/>
          </a:xfrm>
          <a:prstGeom prst="rect">
            <a:avLst/>
          </a:prstGeom>
        </p:spPr>
      </p:pic>
      <p:sp>
        <p:nvSpPr>
          <p:cNvPr id="8" name="AutoShape 6" descr="blob:https://web.whatsapp.com/8955c916-4410-45bd-b36f-70af8e6e13d8"/>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2">
            <a:extLst>
              <a:ext uri="{FF2B5EF4-FFF2-40B4-BE49-F238E27FC236}">
                <a16:creationId xmlns:a16="http://schemas.microsoft.com/office/drawing/2014/main" id="{19D06080-E601-A70C-66F8-118AA6757AD8}"/>
              </a:ext>
            </a:extLst>
          </p:cNvPr>
          <p:cNvSpPr>
            <a:spLocks noChangeAspect="1" noChangeArrowheads="1"/>
          </p:cNvSpPr>
          <p:nvPr/>
        </p:nvSpPr>
        <p:spPr bwMode="auto">
          <a:xfrm>
            <a:off x="5699630" y="2265028"/>
            <a:ext cx="1411622" cy="141162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G"/>
          </a:p>
        </p:txBody>
      </p:sp>
      <p:pic>
        <p:nvPicPr>
          <p:cNvPr id="6" name="Picture 5">
            <a:extLst>
              <a:ext uri="{FF2B5EF4-FFF2-40B4-BE49-F238E27FC236}">
                <a16:creationId xmlns:a16="http://schemas.microsoft.com/office/drawing/2014/main" id="{14EE9732-AF8F-AB6C-E5D6-9DA9A565A8A1}"/>
              </a:ext>
            </a:extLst>
          </p:cNvPr>
          <p:cNvPicPr>
            <a:picLocks noChangeAspect="1"/>
          </p:cNvPicPr>
          <p:nvPr/>
        </p:nvPicPr>
        <p:blipFill>
          <a:blip r:embed="rId3"/>
          <a:stretch>
            <a:fillRect/>
          </a:stretch>
        </p:blipFill>
        <p:spPr>
          <a:xfrm>
            <a:off x="8601076" y="2464389"/>
            <a:ext cx="2933700" cy="3593311"/>
          </a:xfrm>
          <a:prstGeom prst="rect">
            <a:avLst/>
          </a:prstGeom>
        </p:spPr>
      </p:pic>
    </p:spTree>
    <p:extLst>
      <p:ext uri="{BB962C8B-B14F-4D97-AF65-F5344CB8AC3E}">
        <p14:creationId xmlns:p14="http://schemas.microsoft.com/office/powerpoint/2010/main" val="1910873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a:t>
            </a:r>
          </a:p>
        </p:txBody>
      </p:sp>
      <p:sp>
        <p:nvSpPr>
          <p:cNvPr id="5" name="TextBox 4"/>
          <p:cNvSpPr txBox="1"/>
          <p:nvPr/>
        </p:nvSpPr>
        <p:spPr>
          <a:xfrm>
            <a:off x="636661" y="3119120"/>
            <a:ext cx="4800600" cy="2031325"/>
          </a:xfrm>
          <a:prstGeom prst="rect">
            <a:avLst/>
          </a:prstGeom>
          <a:noFill/>
        </p:spPr>
        <p:txBody>
          <a:bodyPr wrap="square" rtlCol="0">
            <a:spAutoFit/>
          </a:bodyPr>
          <a:lstStyle/>
          <a:p>
            <a:r>
              <a:rPr lang="en-US" dirty="0"/>
              <a:t>When a user logs in, their activities will be displayed.</a:t>
            </a:r>
          </a:p>
          <a:p>
            <a:endParaRPr lang="en-US" dirty="0"/>
          </a:p>
          <a:p>
            <a:r>
              <a:rPr lang="en-US" dirty="0"/>
              <a:t>The "Explore Services" page displays all the service providers available in the app, including transportation, food, photographers, and more.</a:t>
            </a:r>
          </a:p>
        </p:txBody>
      </p:sp>
      <p:sp>
        <p:nvSpPr>
          <p:cNvPr id="3" name="AutoShape 2" descr="blob:https://web.whatsapp.com/751da58b-d864-427d-bc36-9189aa2313d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p:cNvPicPr>
            <a:picLocks noChangeAspect="1"/>
          </p:cNvPicPr>
          <p:nvPr/>
        </p:nvPicPr>
        <p:blipFill>
          <a:blip r:embed="rId2"/>
          <a:stretch>
            <a:fillRect/>
          </a:stretch>
        </p:blipFill>
        <p:spPr>
          <a:xfrm>
            <a:off x="8572500" y="2317859"/>
            <a:ext cx="2857499" cy="4304242"/>
          </a:xfrm>
          <a:prstGeom prst="rect">
            <a:avLst/>
          </a:prstGeom>
        </p:spPr>
      </p:pic>
      <p:pic>
        <p:nvPicPr>
          <p:cNvPr id="8" name="Content Placeholder 7"/>
          <p:cNvPicPr>
            <a:picLocks noGrp="1" noChangeAspect="1"/>
          </p:cNvPicPr>
          <p:nvPr>
            <p:ph idx="1"/>
          </p:nvPr>
        </p:nvPicPr>
        <p:blipFill>
          <a:blip r:embed="rId3"/>
          <a:stretch>
            <a:fillRect/>
          </a:stretch>
        </p:blipFill>
        <p:spPr>
          <a:xfrm>
            <a:off x="5437261" y="2317859"/>
            <a:ext cx="2944739" cy="4304242"/>
          </a:xfrm>
          <a:prstGeom prst="rect">
            <a:avLst/>
          </a:prstGeom>
        </p:spPr>
      </p:pic>
    </p:spTree>
    <p:extLst>
      <p:ext uri="{BB962C8B-B14F-4D97-AF65-F5344CB8AC3E}">
        <p14:creationId xmlns:p14="http://schemas.microsoft.com/office/powerpoint/2010/main" val="1538961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a:t>
            </a:r>
          </a:p>
        </p:txBody>
      </p:sp>
      <p:sp>
        <p:nvSpPr>
          <p:cNvPr id="6" name="TextBox 5"/>
          <p:cNvSpPr txBox="1"/>
          <p:nvPr/>
        </p:nvSpPr>
        <p:spPr>
          <a:xfrm>
            <a:off x="1016000" y="2966720"/>
            <a:ext cx="5943600" cy="2031325"/>
          </a:xfrm>
          <a:prstGeom prst="rect">
            <a:avLst/>
          </a:prstGeom>
          <a:noFill/>
        </p:spPr>
        <p:txBody>
          <a:bodyPr wrap="square" rtlCol="0">
            <a:spAutoFit/>
          </a:bodyPr>
          <a:lstStyle/>
          <a:p>
            <a:r>
              <a:rPr lang="en-US" dirty="0"/>
              <a:t>The Offers page displays all the offers available in the app for all services, including photography, accommodation, food, transportation, guides, and more, from all service providers.</a:t>
            </a:r>
          </a:p>
          <a:p>
            <a:endParaRPr lang="en-US" dirty="0"/>
          </a:p>
          <a:p>
            <a:r>
              <a:rPr lang="en-US" dirty="0"/>
              <a:t>You can filter and navigate offers, and search by provider name or offer name.</a:t>
            </a:r>
          </a:p>
        </p:txBody>
      </p:sp>
      <p:pic>
        <p:nvPicPr>
          <p:cNvPr id="5" name="Content Placeholder 4"/>
          <p:cNvPicPr>
            <a:picLocks noGrp="1" noChangeAspect="1"/>
          </p:cNvPicPr>
          <p:nvPr>
            <p:ph idx="1"/>
          </p:nvPr>
        </p:nvPicPr>
        <p:blipFill>
          <a:blip r:embed="rId2"/>
          <a:stretch>
            <a:fillRect/>
          </a:stretch>
        </p:blipFill>
        <p:spPr>
          <a:xfrm>
            <a:off x="8311194" y="2565400"/>
            <a:ext cx="2052005" cy="4088042"/>
          </a:xfrm>
          <a:prstGeom prst="rect">
            <a:avLst/>
          </a:prstGeom>
        </p:spPr>
      </p:pic>
    </p:spTree>
    <p:extLst>
      <p:ext uri="{BB962C8B-B14F-4D97-AF65-F5344CB8AC3E}">
        <p14:creationId xmlns:p14="http://schemas.microsoft.com/office/powerpoint/2010/main" val="2998560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a:t>
            </a:r>
            <a:endParaRPr lang="en-US" dirty="0"/>
          </a:p>
        </p:txBody>
      </p:sp>
      <p:pic>
        <p:nvPicPr>
          <p:cNvPr id="5" name="Content Placeholder 4"/>
          <p:cNvPicPr>
            <a:picLocks noGrp="1" noChangeAspect="1"/>
          </p:cNvPicPr>
          <p:nvPr>
            <p:ph idx="1"/>
          </p:nvPr>
        </p:nvPicPr>
        <p:blipFill>
          <a:blip r:embed="rId2"/>
          <a:stretch>
            <a:fillRect/>
          </a:stretch>
        </p:blipFill>
        <p:spPr>
          <a:xfrm>
            <a:off x="8472543" y="2417842"/>
            <a:ext cx="1909707" cy="4276781"/>
          </a:xfrm>
          <a:prstGeom prst="rect">
            <a:avLst/>
          </a:prstGeom>
        </p:spPr>
      </p:pic>
      <p:sp>
        <p:nvSpPr>
          <p:cNvPr id="6" name="TextBox 5"/>
          <p:cNvSpPr txBox="1"/>
          <p:nvPr/>
        </p:nvSpPr>
        <p:spPr>
          <a:xfrm>
            <a:off x="1514475" y="2886075"/>
            <a:ext cx="5324475" cy="646331"/>
          </a:xfrm>
          <a:prstGeom prst="rect">
            <a:avLst/>
          </a:prstGeom>
          <a:noFill/>
        </p:spPr>
        <p:txBody>
          <a:bodyPr wrap="square" rtlCol="0">
            <a:spAutoFit/>
          </a:bodyPr>
          <a:lstStyle/>
          <a:p>
            <a:r>
              <a:rPr lang="en-US" dirty="0"/>
              <a:t>Displays public trips to be booked from the </a:t>
            </a:r>
            <a:r>
              <a:rPr lang="en-US" dirty="0" smtClean="0"/>
              <a:t>user</a:t>
            </a:r>
            <a:r>
              <a:rPr lang="ar-SA" dirty="0" smtClean="0"/>
              <a:t>.</a:t>
            </a:r>
            <a:endParaRPr lang="en-US" dirty="0"/>
          </a:p>
        </p:txBody>
      </p:sp>
    </p:spTree>
    <p:extLst>
      <p:ext uri="{BB962C8B-B14F-4D97-AF65-F5344CB8AC3E}">
        <p14:creationId xmlns:p14="http://schemas.microsoft.com/office/powerpoint/2010/main" val="2866982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Create a Trip:</a:t>
            </a:r>
          </a:p>
        </p:txBody>
      </p:sp>
      <p:sp>
        <p:nvSpPr>
          <p:cNvPr id="6" name="TextBox 5"/>
          <p:cNvSpPr txBox="1"/>
          <p:nvPr/>
        </p:nvSpPr>
        <p:spPr>
          <a:xfrm>
            <a:off x="1154954" y="3312160"/>
            <a:ext cx="5323840" cy="2585323"/>
          </a:xfrm>
          <a:prstGeom prst="rect">
            <a:avLst/>
          </a:prstGeom>
          <a:noFill/>
        </p:spPr>
        <p:txBody>
          <a:bodyPr wrap="square" rtlCol="0">
            <a:spAutoFit/>
          </a:bodyPr>
          <a:lstStyle/>
          <a:p>
            <a:r>
              <a:rPr lang="en-US" dirty="0"/>
              <a:t>When you click the Create Trip button, you will enter the trip name, date, location, description, and coordinates of the location if you are directly there</a:t>
            </a:r>
            <a:r>
              <a:rPr lang="en-US" dirty="0" smtClean="0"/>
              <a:t>.</a:t>
            </a:r>
            <a:br>
              <a:rPr lang="en-US" dirty="0" smtClean="0"/>
            </a:br>
            <a:r>
              <a:rPr lang="en-US" dirty="0"/>
              <a:t/>
            </a:r>
            <a:br>
              <a:rPr lang="en-US" dirty="0"/>
            </a:br>
            <a:r>
              <a:rPr lang="en-US" dirty="0"/>
              <a:t>The reservations page displays all flight reservations and their status: approved, declined, or pending.</a:t>
            </a:r>
          </a:p>
          <a:p>
            <a:endParaRPr lang="en-US" dirty="0"/>
          </a:p>
        </p:txBody>
      </p:sp>
      <p:pic>
        <p:nvPicPr>
          <p:cNvPr id="5" name="Content Placeholder 4"/>
          <p:cNvPicPr>
            <a:picLocks noGrp="1" noChangeAspect="1"/>
          </p:cNvPicPr>
          <p:nvPr>
            <p:ph idx="1"/>
          </p:nvPr>
        </p:nvPicPr>
        <p:blipFill>
          <a:blip r:embed="rId2"/>
          <a:stretch>
            <a:fillRect/>
          </a:stretch>
        </p:blipFill>
        <p:spPr>
          <a:xfrm>
            <a:off x="9386942" y="2335212"/>
            <a:ext cx="2119257" cy="3571875"/>
          </a:xfrm>
          <a:prstGeom prst="rect">
            <a:avLst/>
          </a:prstGeom>
        </p:spPr>
      </p:pic>
      <p:pic>
        <p:nvPicPr>
          <p:cNvPr id="3" name="Picture 2"/>
          <p:cNvPicPr>
            <a:picLocks noChangeAspect="1"/>
          </p:cNvPicPr>
          <p:nvPr/>
        </p:nvPicPr>
        <p:blipFill>
          <a:blip r:embed="rId3"/>
          <a:stretch>
            <a:fillRect/>
          </a:stretch>
        </p:blipFill>
        <p:spPr>
          <a:xfrm>
            <a:off x="6689176" y="2877458"/>
            <a:ext cx="2487384" cy="2487384"/>
          </a:xfrm>
          <a:prstGeom prst="rect">
            <a:avLst/>
          </a:prstGeom>
        </p:spPr>
      </p:pic>
    </p:spTree>
    <p:extLst>
      <p:ext uri="{BB962C8B-B14F-4D97-AF65-F5344CB8AC3E}">
        <p14:creationId xmlns:p14="http://schemas.microsoft.com/office/powerpoint/2010/main" val="3217856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Invite a participant</a:t>
            </a:r>
            <a:r>
              <a:rPr lang="ar-EG" dirty="0"/>
              <a:t>:</a:t>
            </a:r>
            <a:endParaRPr lang="en-US" dirty="0"/>
          </a:p>
        </p:txBody>
      </p:sp>
      <p:sp>
        <p:nvSpPr>
          <p:cNvPr id="5" name="TextBox 4"/>
          <p:cNvSpPr txBox="1"/>
          <p:nvPr/>
        </p:nvSpPr>
        <p:spPr>
          <a:xfrm>
            <a:off x="518160" y="3058160"/>
            <a:ext cx="3916983" cy="2031325"/>
          </a:xfrm>
          <a:prstGeom prst="rect">
            <a:avLst/>
          </a:prstGeom>
          <a:noFill/>
        </p:spPr>
        <p:txBody>
          <a:bodyPr wrap="square" rtlCol="0">
            <a:spAutoFit/>
          </a:bodyPr>
          <a:lstStyle/>
          <a:p>
            <a:r>
              <a:rPr lang="en-US" dirty="0"/>
              <a:t>On the Participants page, enter the participant's name and send the invitation directly to your email. The names of the invited participants will be displayed, along with their attendance status.</a:t>
            </a:r>
          </a:p>
        </p:txBody>
      </p:sp>
      <p:pic>
        <p:nvPicPr>
          <p:cNvPr id="9" name="Content Placeholder 8">
            <a:extLst>
              <a:ext uri="{FF2B5EF4-FFF2-40B4-BE49-F238E27FC236}">
                <a16:creationId xmlns:a16="http://schemas.microsoft.com/office/drawing/2014/main" id="{62902B2C-3CB8-D85E-463F-97D376CB6DC0}"/>
              </a:ext>
            </a:extLst>
          </p:cNvPr>
          <p:cNvPicPr>
            <a:picLocks noGrp="1" noChangeAspect="1"/>
          </p:cNvPicPr>
          <p:nvPr>
            <p:ph idx="1"/>
          </p:nvPr>
        </p:nvPicPr>
        <p:blipFill>
          <a:blip r:embed="rId2"/>
          <a:stretch>
            <a:fillRect/>
          </a:stretch>
        </p:blipFill>
        <p:spPr bwMode="auto">
          <a:xfrm>
            <a:off x="4805417" y="2428877"/>
            <a:ext cx="2951441" cy="3809998"/>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6">
            <a:extLst>
              <a:ext uri="{FF2B5EF4-FFF2-40B4-BE49-F238E27FC236}">
                <a16:creationId xmlns:a16="http://schemas.microsoft.com/office/drawing/2014/main" id="{521C1140-FFE4-C175-8514-B969E41F975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G"/>
          </a:p>
        </p:txBody>
      </p:sp>
      <p:pic>
        <p:nvPicPr>
          <p:cNvPr id="12" name="Picture 11">
            <a:extLst>
              <a:ext uri="{FF2B5EF4-FFF2-40B4-BE49-F238E27FC236}">
                <a16:creationId xmlns:a16="http://schemas.microsoft.com/office/drawing/2014/main" id="{67C0F85E-CEC1-3B7E-1840-A1AAA38CE3EE}"/>
              </a:ext>
            </a:extLst>
          </p:cNvPr>
          <p:cNvPicPr>
            <a:picLocks noChangeAspect="1"/>
          </p:cNvPicPr>
          <p:nvPr/>
        </p:nvPicPr>
        <p:blipFill>
          <a:blip r:embed="rId3"/>
          <a:stretch>
            <a:fillRect/>
          </a:stretch>
        </p:blipFill>
        <p:spPr>
          <a:xfrm>
            <a:off x="8030354" y="2428876"/>
            <a:ext cx="3062296" cy="3733800"/>
          </a:xfrm>
          <a:prstGeom prst="rect">
            <a:avLst/>
          </a:prstGeom>
        </p:spPr>
      </p:pic>
    </p:spTree>
    <p:extLst>
      <p:ext uri="{BB962C8B-B14F-4D97-AF65-F5344CB8AC3E}">
        <p14:creationId xmlns:p14="http://schemas.microsoft.com/office/powerpoint/2010/main" val="37898241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6921</TotalTime>
  <Words>1299</Words>
  <Application>Microsoft Office PowerPoint</Application>
  <PresentationFormat>Widescreen</PresentationFormat>
  <Paragraphs>76</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Century Gothic</vt:lpstr>
      <vt:lpstr>Times New Roman</vt:lpstr>
      <vt:lpstr>Wingdings 3</vt:lpstr>
      <vt:lpstr>Ion Boardroom</vt:lpstr>
      <vt:lpstr> Tripify </vt:lpstr>
      <vt:lpstr>Introduction: </vt:lpstr>
      <vt:lpstr>Tools :</vt:lpstr>
      <vt:lpstr>Features: </vt:lpstr>
      <vt:lpstr>User: </vt:lpstr>
      <vt:lpstr>User:</vt:lpstr>
      <vt:lpstr>User:</vt:lpstr>
      <vt:lpstr>Create a Trip:</vt:lpstr>
      <vt:lpstr>Invite a participant:</vt:lpstr>
      <vt:lpstr>Setteings:</vt:lpstr>
      <vt:lpstr>Setteings:</vt:lpstr>
      <vt:lpstr>The tasks:</vt:lpstr>
      <vt:lpstr>Electronic invitations:</vt:lpstr>
      <vt:lpstr>Service providers who appear to the organizer:</vt:lpstr>
      <vt:lpstr>Service providers who appear to the organizer:</vt:lpstr>
      <vt:lpstr>Service provider’s page:</vt:lpstr>
      <vt:lpstr>Service provider’s page:</vt:lpstr>
      <vt:lpstr>Service provider’s page:</vt:lpstr>
      <vt:lpstr>Service provider’s page:</vt:lpstr>
      <vt:lpstr>Chat :</vt:lpstr>
      <vt:lpstr>Notifications:</vt:lpstr>
      <vt:lpstr>Chatbot:</vt:lpstr>
      <vt:lpstr>Service provider control over its information:</vt:lpstr>
      <vt:lpstr>Service provider control over its information:</vt:lpstr>
      <vt:lpstr>Service provider control over its information:</vt:lpstr>
      <vt:lpstr>Service provider control over its information:</vt:lpstr>
      <vt:lpstr>Service provider control over its information:</vt:lpstr>
      <vt:lpstr>Admin:</vt:lpstr>
      <vt:lpstr>Future work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 Master</dc:title>
  <dc:creator>laila</dc:creator>
  <cp:lastModifiedBy>laila</cp:lastModifiedBy>
  <cp:revision>44</cp:revision>
  <dcterms:created xsi:type="dcterms:W3CDTF">2025-06-28T19:05:45Z</dcterms:created>
  <dcterms:modified xsi:type="dcterms:W3CDTF">2025-09-07T03:46:46Z</dcterms:modified>
</cp:coreProperties>
</file>