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3"/>
  </p:notesMasterIdLst>
  <p:sldIdLst>
    <p:sldId id="256" r:id="rId2"/>
    <p:sldId id="257" r:id="rId3"/>
    <p:sldId id="258" r:id="rId4"/>
    <p:sldId id="259" r:id="rId5"/>
    <p:sldId id="261" r:id="rId6"/>
    <p:sldId id="260" r:id="rId7"/>
    <p:sldId id="262" r:id="rId8"/>
    <p:sldId id="263" r:id="rId9"/>
    <p:sldId id="264" r:id="rId10"/>
    <p:sldId id="265" r:id="rId11"/>
    <p:sldId id="266" r:id="rId12"/>
    <p:sldId id="281" r:id="rId13"/>
    <p:sldId id="282" r:id="rId14"/>
    <p:sldId id="267" r:id="rId15"/>
    <p:sldId id="278" r:id="rId16"/>
    <p:sldId id="283" r:id="rId17"/>
    <p:sldId id="284" r:id="rId18"/>
    <p:sldId id="285" r:id="rId19"/>
    <p:sldId id="286" r:id="rId20"/>
    <p:sldId id="287" r:id="rId21"/>
    <p:sldId id="288" r:id="rId22"/>
    <p:sldId id="289" r:id="rId23"/>
    <p:sldId id="290" r:id="rId24"/>
    <p:sldId id="291" r:id="rId25"/>
    <p:sldId id="292" r:id="rId26"/>
    <p:sldId id="293" r:id="rId27"/>
    <p:sldId id="294" r:id="rId28"/>
    <p:sldId id="279" r:id="rId29"/>
    <p:sldId id="295" r:id="rId30"/>
    <p:sldId id="280" r:id="rId31"/>
    <p:sldId id="296"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98" autoAdjust="0"/>
    <p:restoredTop sz="94660"/>
  </p:normalViewPr>
  <p:slideViewPr>
    <p:cSldViewPr snapToGrid="0">
      <p:cViewPr varScale="1">
        <p:scale>
          <a:sx n="71" d="100"/>
          <a:sy n="71" d="100"/>
        </p:scale>
        <p:origin x="630" y="60"/>
      </p:cViewPr>
      <p:guideLst>
        <p:guide orient="horz" pos="2160"/>
        <p:guide pos="3840"/>
      </p:guideLst>
    </p:cSldViewPr>
  </p:slideViewPr>
  <p:notesTextViewPr>
    <p:cViewPr>
      <p:scale>
        <a:sx n="1" d="1"/>
        <a:sy n="1" d="1"/>
      </p:scale>
      <p:origin x="0" y="0"/>
    </p:cViewPr>
  </p:notesTextViewPr>
  <p:sorterViewPr>
    <p:cViewPr>
      <p:scale>
        <a:sx n="100" d="100"/>
        <a:sy n="100" d="100"/>
      </p:scale>
      <p:origin x="0" y="-1212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h\Local%20Settings\Temp\&#1575;&#1604;&#1605;&#1589;&#1606;&#1593;&#1610;&#1606;-&#1608;&#1575;&#1604;&#1605;&#1587;&#1578;&#1608;&#1585;&#1583;&#1610;&#1606;-1.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Mohammad\Downloads\&#1575;&#1604;&#1605;&#1589;&#1606;&#1593;&#1610;&#1606;-&#1608;&#1575;&#1604;&#1605;&#1587;&#1578;&#1608;&#1585;&#1583;&#1610;&#1606;%20(6).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C:\Users\Mohammad\Downloads\&#1575;&#1604;&#1605;&#1589;&#1606;&#1593;&#1610;&#1606;-&#1608;&#1575;&#1604;&#1605;&#1587;&#1578;&#1608;&#1585;&#1583;&#1610;&#1606;%20(6).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Mohammad\Desktop\graduation%20progect%202\experiments.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file:///C:\Users\Mohammad\Desktop\graduation%20progect%202\experiments.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ar-JO" sz="1800" b="1" i="0" dirty="0">
                <a:solidFill>
                  <a:schemeClr val="accent4"/>
                </a:solidFill>
              </a:rPr>
              <a:t>الاستيراد</a:t>
            </a:r>
            <a:r>
              <a:rPr lang="ar-JO" sz="1800" b="1" i="0" baseline="0" dirty="0">
                <a:solidFill>
                  <a:schemeClr val="accent4"/>
                </a:solidFill>
              </a:rPr>
              <a:t> مقابل التصنيع</a:t>
            </a:r>
          </a:p>
        </c:rich>
      </c:tx>
      <c:layout/>
      <c:overlay val="0"/>
      <c:spPr>
        <a:noFill/>
        <a:ln>
          <a:noFill/>
        </a:ln>
        <a:effectLst/>
      </c:spPr>
    </c:title>
    <c:autoTitleDeleted val="0"/>
    <c:plotArea>
      <c:layout/>
      <c:barChart>
        <c:barDir val="col"/>
        <c:grouping val="stacked"/>
        <c:varyColors val="0"/>
        <c:ser>
          <c:idx val="0"/>
          <c:order val="0"/>
          <c:tx>
            <c:strRef>
              <c:f>'مقارنة التصنيع والانتاج'!$A$2</c:f>
              <c:strCache>
                <c:ptCount val="1"/>
                <c:pt idx="0">
                  <c:v>التصنيع</c:v>
                </c:pt>
              </c:strCache>
            </c:strRef>
          </c:tx>
          <c:spPr>
            <a:solidFill>
              <a:schemeClr val="accent1"/>
            </a:solidFill>
            <a:ln>
              <a:noFill/>
            </a:ln>
            <a:effectLst/>
          </c:spPr>
          <c:invertIfNegative val="0"/>
          <c:cat>
            <c:strRef>
              <c:f>'مقارنة التصنيع والانتاج'!$B$1:$E$1</c:f>
              <c:strCache>
                <c:ptCount val="4"/>
                <c:pt idx="0">
                  <c:v>كمية الكاسات بالكرتونة / سنة</c:v>
                </c:pt>
                <c:pt idx="1">
                  <c:v>علب واغطية</c:v>
                </c:pt>
                <c:pt idx="2">
                  <c:v>علب الحلويات</c:v>
                </c:pt>
                <c:pt idx="3">
                  <c:v>الصحون</c:v>
                </c:pt>
              </c:strCache>
            </c:strRef>
          </c:cat>
          <c:val>
            <c:numRef>
              <c:f>'مقارنة التصنيع والانتاج'!$B$2:$E$2</c:f>
              <c:numCache>
                <c:formatCode>###,###</c:formatCode>
                <c:ptCount val="4"/>
                <c:pt idx="0">
                  <c:v>474500</c:v>
                </c:pt>
                <c:pt idx="1">
                  <c:v>333900</c:v>
                </c:pt>
                <c:pt idx="2">
                  <c:v>62050</c:v>
                </c:pt>
                <c:pt idx="3">
                  <c:v>301700</c:v>
                </c:pt>
              </c:numCache>
            </c:numRef>
          </c:val>
        </c:ser>
        <c:ser>
          <c:idx val="1"/>
          <c:order val="1"/>
          <c:tx>
            <c:strRef>
              <c:f>'مقارنة التصنيع والانتاج'!$A$3</c:f>
              <c:strCache>
                <c:ptCount val="1"/>
                <c:pt idx="0">
                  <c:v>الاستيراد</c:v>
                </c:pt>
              </c:strCache>
            </c:strRef>
          </c:tx>
          <c:spPr>
            <a:solidFill>
              <a:schemeClr val="accent2"/>
            </a:solidFill>
            <a:ln>
              <a:noFill/>
            </a:ln>
            <a:effectLst/>
          </c:spPr>
          <c:invertIfNegative val="0"/>
          <c:cat>
            <c:strRef>
              <c:f>'مقارنة التصنيع والانتاج'!$B$1:$E$1</c:f>
              <c:strCache>
                <c:ptCount val="4"/>
                <c:pt idx="0">
                  <c:v>كمية الكاسات بالكرتونة / سنة</c:v>
                </c:pt>
                <c:pt idx="1">
                  <c:v>علب واغطية</c:v>
                </c:pt>
                <c:pt idx="2">
                  <c:v>علب الحلويات</c:v>
                </c:pt>
                <c:pt idx="3">
                  <c:v>الصحون</c:v>
                </c:pt>
              </c:strCache>
            </c:strRef>
          </c:cat>
          <c:val>
            <c:numRef>
              <c:f>'مقارنة التصنيع والانتاج'!$B$3:$E$3</c:f>
              <c:numCache>
                <c:formatCode>###,###</c:formatCode>
                <c:ptCount val="4"/>
                <c:pt idx="0">
                  <c:v>794000</c:v>
                </c:pt>
                <c:pt idx="1">
                  <c:v>228500</c:v>
                </c:pt>
                <c:pt idx="2">
                  <c:v>30000</c:v>
                </c:pt>
                <c:pt idx="3">
                  <c:v>389000</c:v>
                </c:pt>
              </c:numCache>
            </c:numRef>
          </c:val>
        </c:ser>
        <c:dLbls>
          <c:showLegendKey val="0"/>
          <c:showVal val="0"/>
          <c:showCatName val="0"/>
          <c:showSerName val="0"/>
          <c:showPercent val="0"/>
          <c:showBubbleSize val="0"/>
        </c:dLbls>
        <c:gapWidth val="150"/>
        <c:overlap val="100"/>
        <c:axId val="-898877776"/>
        <c:axId val="-898870160"/>
      </c:barChart>
      <c:catAx>
        <c:axId val="-898877776"/>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8870160"/>
        <c:crosses val="autoZero"/>
        <c:auto val="1"/>
        <c:lblAlgn val="ctr"/>
        <c:lblOffset val="100"/>
        <c:noMultiLvlLbl val="0"/>
      </c:catAx>
      <c:valAx>
        <c:axId val="-898870160"/>
        <c:scaling>
          <c:orientation val="minMax"/>
        </c:scaling>
        <c:delete val="0"/>
        <c:axPos val="r"/>
        <c:majorGridlines>
          <c:spPr>
            <a:ln w="9525" cap="flat" cmpd="sng" algn="ctr">
              <a:solidFill>
                <a:schemeClr val="tx1">
                  <a:lumMod val="15000"/>
                  <a:lumOff val="85000"/>
                </a:schemeClr>
              </a:solidFill>
              <a:round/>
            </a:ln>
            <a:effectLst/>
          </c:spPr>
        </c:majorGridlines>
        <c:numFmt formatCode="###,###"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88777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ar-SA" dirty="0" smtClean="0"/>
              <a:t>الكاسات</a:t>
            </a:r>
            <a:endParaRPr lang="ar-SA"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'[المصنعين-والمستوردين (6).xlsx]مقارنة التصنيع والانتاج'!$B$1</c:f>
              <c:strCache>
                <c:ptCount val="1"/>
                <c:pt idx="0">
                  <c:v>كمية الكاسات بالكرتونة / سنة</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'[المصنعين-والمستوردين (6).xlsx]مقارنة التصنيع والانتاج'!$A$2:$A$3</c:f>
              <c:strCache>
                <c:ptCount val="2"/>
                <c:pt idx="0">
                  <c:v>التصنيع</c:v>
                </c:pt>
                <c:pt idx="1">
                  <c:v>الاستيراد</c:v>
                </c:pt>
              </c:strCache>
            </c:strRef>
          </c:cat>
          <c:val>
            <c:numRef>
              <c:f>'[المصنعين-والمستوردين (6).xlsx]مقارنة التصنيع والانتاج'!$B$2:$B$3</c:f>
              <c:numCache>
                <c:formatCode>###,###</c:formatCode>
                <c:ptCount val="2"/>
                <c:pt idx="0">
                  <c:v>474500</c:v>
                </c:pt>
                <c:pt idx="1">
                  <c:v>794000</c:v>
                </c:pt>
              </c:numCache>
            </c:numRef>
          </c:val>
        </c:ser>
        <c:dLbls>
          <c:showLegendKey val="0"/>
          <c:showVal val="0"/>
          <c:showCatName val="0"/>
          <c:showSerName val="0"/>
          <c:showPercent val="0"/>
          <c:showBubbleSize val="0"/>
          <c:showLeaderLines val="0"/>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'[المصنعين-والمستوردين (6).xlsx]مقارنة التصنيع والانتاج'!$E$1</c:f>
              <c:strCache>
                <c:ptCount val="1"/>
                <c:pt idx="0">
                  <c:v>الصحون</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'[المصنعين-والمستوردين (6).xlsx]مقارنة التصنيع والانتاج'!$A$2:$A$3</c:f>
              <c:strCache>
                <c:ptCount val="2"/>
                <c:pt idx="0">
                  <c:v>التصنيع</c:v>
                </c:pt>
                <c:pt idx="1">
                  <c:v>الاستيراد</c:v>
                </c:pt>
              </c:strCache>
            </c:strRef>
          </c:cat>
          <c:val>
            <c:numRef>
              <c:f>'[المصنعين-والمستوردين (6).xlsx]مقارنة التصنيع والانتاج'!$E$2:$E$3</c:f>
              <c:numCache>
                <c:formatCode>###,###</c:formatCode>
                <c:ptCount val="2"/>
                <c:pt idx="0">
                  <c:v>301700</c:v>
                </c:pt>
                <c:pt idx="1">
                  <c:v>389000</c:v>
                </c:pt>
              </c:numCache>
            </c:numRef>
          </c:val>
        </c:ser>
        <c:dLbls>
          <c:showLegendKey val="0"/>
          <c:showVal val="0"/>
          <c:showCatName val="0"/>
          <c:showSerName val="0"/>
          <c:showPercent val="0"/>
          <c:showBubbleSize val="0"/>
          <c:showLeaderLines val="0"/>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'[المصنعين-والمستوردين (6).xlsx]مقارنة التصنيع والانتاج'!$D$1</c:f>
              <c:strCache>
                <c:ptCount val="1"/>
                <c:pt idx="0">
                  <c:v>علب الحلويات</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'[المصنعين-والمستوردين (6).xlsx]مقارنة التصنيع والانتاج'!$A$2:$A$3</c:f>
              <c:strCache>
                <c:ptCount val="2"/>
                <c:pt idx="0">
                  <c:v>التصنيع</c:v>
                </c:pt>
                <c:pt idx="1">
                  <c:v>الاستيراد</c:v>
                </c:pt>
              </c:strCache>
            </c:strRef>
          </c:cat>
          <c:val>
            <c:numRef>
              <c:f>'[المصنعين-والمستوردين (6).xlsx]مقارنة التصنيع والانتاج'!$D$2:$D$3</c:f>
              <c:numCache>
                <c:formatCode>###,###</c:formatCode>
                <c:ptCount val="2"/>
                <c:pt idx="0">
                  <c:v>62050</c:v>
                </c:pt>
                <c:pt idx="1">
                  <c:v>30000</c:v>
                </c:pt>
              </c:numCache>
            </c:numRef>
          </c:val>
        </c:ser>
        <c:dLbls>
          <c:showLegendKey val="0"/>
          <c:showVal val="0"/>
          <c:showCatName val="0"/>
          <c:showSerName val="0"/>
          <c:showPercent val="0"/>
          <c:showBubbleSize val="0"/>
          <c:showLeaderLines val="0"/>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'[المصنعين-والمستوردين (6).xlsx]مقارنة التصنيع والانتاج'!$C$1</c:f>
              <c:strCache>
                <c:ptCount val="1"/>
                <c:pt idx="0">
                  <c:v>علب واغطية</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'[المصنعين-والمستوردين (6).xlsx]مقارنة التصنيع والانتاج'!$A$2:$A$3</c:f>
              <c:strCache>
                <c:ptCount val="2"/>
                <c:pt idx="0">
                  <c:v>التصنيع</c:v>
                </c:pt>
                <c:pt idx="1">
                  <c:v>الاستيراد</c:v>
                </c:pt>
              </c:strCache>
            </c:strRef>
          </c:cat>
          <c:val>
            <c:numRef>
              <c:f>'[المصنعين-والمستوردين (6).xlsx]مقارنة التصنيع والانتاج'!$C$2:$C$3</c:f>
              <c:numCache>
                <c:formatCode>###,###</c:formatCode>
                <c:ptCount val="2"/>
                <c:pt idx="0">
                  <c:v>333900</c:v>
                </c:pt>
                <c:pt idx="1">
                  <c:v>228500</c:v>
                </c:pt>
              </c:numCache>
            </c:numRef>
          </c:val>
        </c:ser>
        <c:dLbls>
          <c:showLegendKey val="0"/>
          <c:showVal val="0"/>
          <c:showCatName val="0"/>
          <c:showSerName val="0"/>
          <c:showPercent val="0"/>
          <c:showBubbleSize val="0"/>
          <c:showLeaderLines val="0"/>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Market</a:t>
            </a:r>
            <a:r>
              <a:rPr lang="en-US" baseline="0"/>
              <a:t> share Vs Cups and Plates profit</a:t>
            </a:r>
            <a:endParaRPr lang="en-US"/>
          </a:p>
        </c:rich>
      </c:tx>
      <c:layout>
        <c:manualLayout>
          <c:xMode val="edge"/>
          <c:yMode val="edge"/>
          <c:x val="0.2380485564304462"/>
          <c:y val="4.629629629629629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'cups sensetivity'!$K$4</c:f>
              <c:strCache>
                <c:ptCount val="1"/>
                <c:pt idx="0">
                  <c:v>cups profit</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'cups sensetivity'!$F$5:$F$12</c:f>
              <c:numCache>
                <c:formatCode>0%</c:formatCode>
                <c:ptCount val="8"/>
                <c:pt idx="0">
                  <c:v>0.15</c:v>
                </c:pt>
                <c:pt idx="1">
                  <c:v>0.2</c:v>
                </c:pt>
                <c:pt idx="2">
                  <c:v>0.25</c:v>
                </c:pt>
                <c:pt idx="3">
                  <c:v>0.3</c:v>
                </c:pt>
                <c:pt idx="4">
                  <c:v>0.35</c:v>
                </c:pt>
                <c:pt idx="5">
                  <c:v>0.4</c:v>
                </c:pt>
                <c:pt idx="6">
                  <c:v>0.45</c:v>
                </c:pt>
                <c:pt idx="7">
                  <c:v>0.5</c:v>
                </c:pt>
              </c:numCache>
            </c:numRef>
          </c:xVal>
          <c:yVal>
            <c:numRef>
              <c:f>'cups sensetivity'!$K$5:$K$12</c:f>
              <c:numCache>
                <c:formatCode>General</c:formatCode>
                <c:ptCount val="8"/>
                <c:pt idx="0">
                  <c:v>1019374.4999999999</c:v>
                </c:pt>
                <c:pt idx="1">
                  <c:v>1359166</c:v>
                </c:pt>
                <c:pt idx="2">
                  <c:v>1698957.5</c:v>
                </c:pt>
                <c:pt idx="3">
                  <c:v>2038748.9999999998</c:v>
                </c:pt>
                <c:pt idx="4">
                  <c:v>2378540.5</c:v>
                </c:pt>
                <c:pt idx="5">
                  <c:v>2718332</c:v>
                </c:pt>
                <c:pt idx="6">
                  <c:v>3058123.5</c:v>
                </c:pt>
                <c:pt idx="7">
                  <c:v>3397915</c:v>
                </c:pt>
              </c:numCache>
            </c:numRef>
          </c:yVal>
          <c:smooth val="0"/>
        </c:ser>
        <c:ser>
          <c:idx val="1"/>
          <c:order val="1"/>
          <c:tx>
            <c:strRef>
              <c:f>'cups sensetivity'!$L$4</c:f>
              <c:strCache>
                <c:ptCount val="1"/>
                <c:pt idx="0">
                  <c:v>plates profit</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'cups sensetivity'!$F$5:$F$12</c:f>
              <c:numCache>
                <c:formatCode>0%</c:formatCode>
                <c:ptCount val="8"/>
                <c:pt idx="0">
                  <c:v>0.15</c:v>
                </c:pt>
                <c:pt idx="1">
                  <c:v>0.2</c:v>
                </c:pt>
                <c:pt idx="2">
                  <c:v>0.25</c:v>
                </c:pt>
                <c:pt idx="3">
                  <c:v>0.3</c:v>
                </c:pt>
                <c:pt idx="4">
                  <c:v>0.35</c:v>
                </c:pt>
                <c:pt idx="5">
                  <c:v>0.4</c:v>
                </c:pt>
                <c:pt idx="6">
                  <c:v>0.45</c:v>
                </c:pt>
                <c:pt idx="7">
                  <c:v>0.5</c:v>
                </c:pt>
              </c:numCache>
            </c:numRef>
          </c:xVal>
          <c:yVal>
            <c:numRef>
              <c:f>'cups sensetivity'!$L$5:$L$12</c:f>
              <c:numCache>
                <c:formatCode>General</c:formatCode>
                <c:ptCount val="8"/>
                <c:pt idx="0">
                  <c:v>3685969.5</c:v>
                </c:pt>
                <c:pt idx="1">
                  <c:v>4914626</c:v>
                </c:pt>
                <c:pt idx="2">
                  <c:v>6143282.5</c:v>
                </c:pt>
                <c:pt idx="3">
                  <c:v>7371939</c:v>
                </c:pt>
                <c:pt idx="4">
                  <c:v>8600595.5</c:v>
                </c:pt>
                <c:pt idx="5">
                  <c:v>9829252</c:v>
                </c:pt>
                <c:pt idx="6">
                  <c:v>11057908.5</c:v>
                </c:pt>
                <c:pt idx="7">
                  <c:v>12286565</c:v>
                </c:pt>
              </c:numCache>
            </c:numRef>
          </c:yVal>
          <c:smooth val="0"/>
        </c:ser>
        <c:dLbls>
          <c:showLegendKey val="0"/>
          <c:showVal val="0"/>
          <c:showCatName val="0"/>
          <c:showSerName val="0"/>
          <c:showPercent val="0"/>
          <c:showBubbleSize val="0"/>
        </c:dLbls>
        <c:axId val="-677672800"/>
        <c:axId val="-677672256"/>
      </c:scatterChart>
      <c:valAx>
        <c:axId val="-67767280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7672256"/>
        <c:crosses val="autoZero"/>
        <c:crossBetween val="midCat"/>
      </c:valAx>
      <c:valAx>
        <c:axId val="-677672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7672800"/>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baseline="0">
                <a:effectLst/>
              </a:rPr>
              <a:t>Market share Vs Cans and Sweet containers Profit</a:t>
            </a:r>
            <a:endParaRPr lang="en-US" sz="1400">
              <a:effectLst/>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'cans sensetivity'!$M$4</c:f>
              <c:strCache>
                <c:ptCount val="1"/>
                <c:pt idx="0">
                  <c:v>cans and their covers  profit</c:v>
                </c:pt>
              </c:strCache>
            </c:strRef>
          </c:tx>
          <c:spPr>
            <a:ln w="19050" cap="rnd">
              <a:solidFill>
                <a:schemeClr val="accent1"/>
              </a:solidFill>
              <a:round/>
            </a:ln>
            <a:effectLst/>
          </c:spPr>
          <c:marker>
            <c:symbol val="none"/>
          </c:marker>
          <c:xVal>
            <c:numRef>
              <c:f>'cans sensetivity'!$H$5:$H$13</c:f>
              <c:numCache>
                <c:formatCode>0%</c:formatCode>
                <c:ptCount val="9"/>
                <c:pt idx="0">
                  <c:v>0.1</c:v>
                </c:pt>
                <c:pt idx="1">
                  <c:v>0.15</c:v>
                </c:pt>
                <c:pt idx="2">
                  <c:v>0.2</c:v>
                </c:pt>
                <c:pt idx="3">
                  <c:v>0.25</c:v>
                </c:pt>
                <c:pt idx="4">
                  <c:v>0.3</c:v>
                </c:pt>
                <c:pt idx="5">
                  <c:v>0.35</c:v>
                </c:pt>
                <c:pt idx="6">
                  <c:v>0.4</c:v>
                </c:pt>
                <c:pt idx="7">
                  <c:v>0.45</c:v>
                </c:pt>
                <c:pt idx="8">
                  <c:v>0.5</c:v>
                </c:pt>
              </c:numCache>
            </c:numRef>
          </c:xVal>
          <c:yVal>
            <c:numRef>
              <c:f>'cans sensetivity'!$M$5:$M$13</c:f>
              <c:numCache>
                <c:formatCode>General</c:formatCode>
                <c:ptCount val="9"/>
                <c:pt idx="0">
                  <c:v>1231615</c:v>
                </c:pt>
                <c:pt idx="1">
                  <c:v>1847422.5</c:v>
                </c:pt>
                <c:pt idx="2">
                  <c:v>2463230</c:v>
                </c:pt>
                <c:pt idx="3">
                  <c:v>3079037.5</c:v>
                </c:pt>
                <c:pt idx="4">
                  <c:v>3694845</c:v>
                </c:pt>
                <c:pt idx="5">
                  <c:v>4310652.5</c:v>
                </c:pt>
                <c:pt idx="6">
                  <c:v>4926460</c:v>
                </c:pt>
                <c:pt idx="7">
                  <c:v>5542267.5</c:v>
                </c:pt>
                <c:pt idx="8">
                  <c:v>6158075</c:v>
                </c:pt>
              </c:numCache>
            </c:numRef>
          </c:yVal>
          <c:smooth val="0"/>
        </c:ser>
        <c:ser>
          <c:idx val="1"/>
          <c:order val="1"/>
          <c:tx>
            <c:strRef>
              <c:f>'cans sensetivity'!$N$4</c:f>
              <c:strCache>
                <c:ptCount val="1"/>
                <c:pt idx="0">
                  <c:v> sweet containers profit</c:v>
                </c:pt>
              </c:strCache>
            </c:strRef>
          </c:tx>
          <c:spPr>
            <a:ln w="19050" cap="rnd">
              <a:solidFill>
                <a:schemeClr val="accent2"/>
              </a:solidFill>
              <a:round/>
            </a:ln>
            <a:effectLst/>
          </c:spPr>
          <c:marker>
            <c:symbol val="none"/>
          </c:marker>
          <c:xVal>
            <c:numRef>
              <c:f>'cans sensetivity'!$H$5:$H$13</c:f>
              <c:numCache>
                <c:formatCode>0%</c:formatCode>
                <c:ptCount val="9"/>
                <c:pt idx="0">
                  <c:v>0.1</c:v>
                </c:pt>
                <c:pt idx="1">
                  <c:v>0.15</c:v>
                </c:pt>
                <c:pt idx="2">
                  <c:v>0.2</c:v>
                </c:pt>
                <c:pt idx="3">
                  <c:v>0.25</c:v>
                </c:pt>
                <c:pt idx="4">
                  <c:v>0.3</c:v>
                </c:pt>
                <c:pt idx="5">
                  <c:v>0.35</c:v>
                </c:pt>
                <c:pt idx="6">
                  <c:v>0.4</c:v>
                </c:pt>
                <c:pt idx="7">
                  <c:v>0.45</c:v>
                </c:pt>
                <c:pt idx="8">
                  <c:v>0.5</c:v>
                </c:pt>
              </c:numCache>
            </c:numRef>
          </c:xVal>
          <c:yVal>
            <c:numRef>
              <c:f>'cans sensetivity'!$N$5:$N$13</c:f>
              <c:numCache>
                <c:formatCode>General</c:formatCode>
                <c:ptCount val="9"/>
                <c:pt idx="0">
                  <c:v>189180</c:v>
                </c:pt>
                <c:pt idx="1">
                  <c:v>2161381.5</c:v>
                </c:pt>
                <c:pt idx="2">
                  <c:v>2881842</c:v>
                </c:pt>
                <c:pt idx="3">
                  <c:v>3602302.5</c:v>
                </c:pt>
                <c:pt idx="4">
                  <c:v>4322763</c:v>
                </c:pt>
                <c:pt idx="5">
                  <c:v>5043223.5</c:v>
                </c:pt>
                <c:pt idx="6">
                  <c:v>5763684</c:v>
                </c:pt>
                <c:pt idx="7">
                  <c:v>6484144.5</c:v>
                </c:pt>
                <c:pt idx="8">
                  <c:v>7204605</c:v>
                </c:pt>
              </c:numCache>
            </c:numRef>
          </c:yVal>
          <c:smooth val="0"/>
        </c:ser>
        <c:dLbls>
          <c:showLegendKey val="0"/>
          <c:showVal val="0"/>
          <c:showCatName val="0"/>
          <c:showSerName val="0"/>
          <c:showPercent val="0"/>
          <c:showBubbleSize val="0"/>
        </c:dLbls>
        <c:axId val="-898882608"/>
        <c:axId val="-898885872"/>
      </c:scatterChart>
      <c:valAx>
        <c:axId val="-89888260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8885872"/>
        <c:crosses val="autoZero"/>
        <c:crossBetween val="midCat"/>
      </c:valAx>
      <c:valAx>
        <c:axId val="-898885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8882608"/>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BDD761-B229-4C5C-BE86-F8225414D832}" type="datetimeFigureOut">
              <a:rPr lang="en-US" smtClean="0"/>
              <a:t>12/21/2016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594E94-ACD0-4A69-A079-C00BEA97EFA7}" type="slidenum">
              <a:rPr lang="en-US" smtClean="0"/>
              <a:t>‹#›</a:t>
            </a:fld>
            <a:endParaRPr lang="en-US"/>
          </a:p>
        </p:txBody>
      </p:sp>
    </p:spTree>
    <p:extLst>
      <p:ext uri="{BB962C8B-B14F-4D97-AF65-F5344CB8AC3E}">
        <p14:creationId xmlns:p14="http://schemas.microsoft.com/office/powerpoint/2010/main" val="1743833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594E94-ACD0-4A69-A079-C00BEA97EFA7}" type="slidenum">
              <a:rPr lang="en-US" smtClean="0"/>
              <a:t>8</a:t>
            </a:fld>
            <a:endParaRPr lang="en-US"/>
          </a:p>
        </p:txBody>
      </p:sp>
    </p:spTree>
    <p:extLst>
      <p:ext uri="{BB962C8B-B14F-4D97-AF65-F5344CB8AC3E}">
        <p14:creationId xmlns:p14="http://schemas.microsoft.com/office/powerpoint/2010/main" val="2907071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12/21/2016</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6.xml"/><Relationship Id="rId5" Type="http://schemas.openxmlformats.org/officeDocument/2006/relationships/chart" Target="../charts/chart5.xml"/><Relationship Id="rId4" Type="http://schemas.openxmlformats.org/officeDocument/2006/relationships/chart" Target="../charts/chart4.xml"/></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5502" y="1339403"/>
            <a:ext cx="10176498" cy="2025800"/>
          </a:xfrm>
        </p:spPr>
        <p:txBody>
          <a:bodyPr>
            <a:normAutofit fontScale="90000"/>
          </a:bodyPr>
          <a:lstStyle/>
          <a:p>
            <a:pPr algn="ctr"/>
            <a:r>
              <a:rPr lang="en-US" b="1" i="1" dirty="0"/>
              <a:t>Feasibility Study for Thermoforming Production </a:t>
            </a:r>
            <a:r>
              <a:rPr lang="en-US" b="1" i="1" dirty="0" smtClean="0"/>
              <a:t>Plant</a:t>
            </a:r>
            <a:endParaRPr lang="en-US" dirty="0"/>
          </a:p>
        </p:txBody>
      </p:sp>
    </p:spTree>
    <p:extLst>
      <p:ext uri="{BB962C8B-B14F-4D97-AF65-F5344CB8AC3E}">
        <p14:creationId xmlns:p14="http://schemas.microsoft.com/office/powerpoint/2010/main" val="37298792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564776"/>
            <a:ext cx="10018713" cy="1873623"/>
          </a:xfrm>
        </p:spPr>
        <p:txBody>
          <a:bodyPr/>
          <a:lstStyle/>
          <a:p>
            <a:r>
              <a:rPr lang="en-US" b="1" dirty="0"/>
              <a:t>Methodology</a:t>
            </a:r>
            <a:endParaRPr lang="en-US" dirty="0"/>
          </a:p>
        </p:txBody>
      </p:sp>
      <p:sp>
        <p:nvSpPr>
          <p:cNvPr id="3" name="TextBox 2"/>
          <p:cNvSpPr txBox="1"/>
          <p:nvPr/>
        </p:nvSpPr>
        <p:spPr>
          <a:xfrm>
            <a:off x="1632555" y="2320968"/>
            <a:ext cx="9722223" cy="3724096"/>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t>Market</a:t>
            </a:r>
          </a:p>
          <a:p>
            <a:endParaRPr lang="en-US" sz="2400" b="1" dirty="0"/>
          </a:p>
          <a:p>
            <a:r>
              <a:rPr lang="en-US" sz="2400" b="1" dirty="0" smtClean="0"/>
              <a:t>        </a:t>
            </a:r>
            <a:r>
              <a:rPr lang="en-US" sz="2000" b="1" dirty="0" smtClean="0"/>
              <a:t>*</a:t>
            </a:r>
            <a:r>
              <a:rPr lang="en-US" sz="2000" b="1" dirty="0"/>
              <a:t> </a:t>
            </a:r>
            <a:r>
              <a:rPr lang="en-US" sz="2000" b="1" dirty="0" smtClean="0"/>
              <a:t>Determine the volume of demand and the Market share of each product.</a:t>
            </a:r>
          </a:p>
          <a:p>
            <a:endParaRPr lang="en-US" sz="2000" b="1" dirty="0"/>
          </a:p>
          <a:p>
            <a:r>
              <a:rPr lang="en-US" sz="2000" b="1" dirty="0" smtClean="0"/>
              <a:t>          * Study the desires of customers according to the dimensions of the products. </a:t>
            </a:r>
          </a:p>
          <a:p>
            <a:r>
              <a:rPr lang="en-US" sz="2000" b="1" dirty="0"/>
              <a:t> </a:t>
            </a:r>
            <a:endParaRPr lang="en-US" sz="2000" b="1" dirty="0" smtClean="0"/>
          </a:p>
          <a:p>
            <a:r>
              <a:rPr lang="en-US" sz="2000" b="1" dirty="0"/>
              <a:t> </a:t>
            </a:r>
            <a:r>
              <a:rPr lang="en-US" sz="2000" b="1" dirty="0" smtClean="0"/>
              <a:t>         * Study the cost of manufacturing and importing.</a:t>
            </a:r>
          </a:p>
          <a:p>
            <a:endParaRPr lang="en-US" sz="2000" b="1" dirty="0"/>
          </a:p>
          <a:p>
            <a:r>
              <a:rPr lang="en-US" sz="2000" b="1" dirty="0" smtClean="0"/>
              <a:t>          * Study the availability of raw material in the local market.  </a:t>
            </a:r>
          </a:p>
          <a:p>
            <a:endParaRPr lang="en-US" sz="2000" b="1" dirty="0"/>
          </a:p>
          <a:p>
            <a:r>
              <a:rPr lang="en-US" sz="2000" b="1" dirty="0" smtClean="0"/>
              <a:t>    </a:t>
            </a:r>
            <a:endParaRPr lang="en-US" sz="2400" b="1" dirty="0"/>
          </a:p>
        </p:txBody>
      </p:sp>
    </p:spTree>
    <p:extLst>
      <p:ext uri="{BB962C8B-B14F-4D97-AF65-F5344CB8AC3E}">
        <p14:creationId xmlns:p14="http://schemas.microsoft.com/office/powerpoint/2010/main" val="26288796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7758" y="470647"/>
            <a:ext cx="10018713" cy="1752599"/>
          </a:xfrm>
        </p:spPr>
        <p:txBody>
          <a:bodyPr/>
          <a:lstStyle/>
          <a:p>
            <a:r>
              <a:rPr lang="en-US" b="1" dirty="0"/>
              <a:t>Methodology</a:t>
            </a:r>
            <a:endParaRPr lang="en-US" dirty="0"/>
          </a:p>
        </p:txBody>
      </p:sp>
      <p:sp>
        <p:nvSpPr>
          <p:cNvPr id="3" name="TextBox 2"/>
          <p:cNvSpPr txBox="1"/>
          <p:nvPr/>
        </p:nvSpPr>
        <p:spPr>
          <a:xfrm>
            <a:off x="1694328" y="2030505"/>
            <a:ext cx="9278471" cy="4031873"/>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t>Data Collection Tools</a:t>
            </a:r>
          </a:p>
          <a:p>
            <a:endParaRPr lang="en-US" sz="2400" b="1" dirty="0"/>
          </a:p>
          <a:p>
            <a:r>
              <a:rPr lang="en-US" sz="2400" b="1" dirty="0" smtClean="0"/>
              <a:t>             </a:t>
            </a:r>
            <a:r>
              <a:rPr lang="en-US" sz="2000" b="1" dirty="0" smtClean="0"/>
              <a:t> a- Interviews </a:t>
            </a:r>
          </a:p>
          <a:p>
            <a:r>
              <a:rPr lang="en-US" sz="2000" b="1" dirty="0"/>
              <a:t> </a:t>
            </a:r>
            <a:r>
              <a:rPr lang="en-US" sz="2000" b="1" dirty="0" smtClean="0"/>
              <a:t>        </a:t>
            </a:r>
          </a:p>
          <a:p>
            <a:r>
              <a:rPr lang="en-US" sz="2000" b="1" dirty="0"/>
              <a:t> </a:t>
            </a:r>
            <a:r>
              <a:rPr lang="en-US" sz="2000" b="1" dirty="0" smtClean="0"/>
              <a:t>                </a:t>
            </a:r>
            <a:r>
              <a:rPr lang="en-US" b="1" dirty="0" smtClean="0"/>
              <a:t>b- </a:t>
            </a:r>
            <a:r>
              <a:rPr lang="en-US" sz="2000" b="1" dirty="0" smtClean="0"/>
              <a:t>Questionnaires</a:t>
            </a:r>
          </a:p>
          <a:p>
            <a:pPr marL="806450"/>
            <a:r>
              <a:rPr lang="en-US" b="1" dirty="0" smtClean="0"/>
              <a:t>          </a:t>
            </a:r>
          </a:p>
          <a:p>
            <a:pPr marL="806450"/>
            <a:r>
              <a:rPr lang="en-US" b="1" dirty="0"/>
              <a:t> </a:t>
            </a:r>
            <a:r>
              <a:rPr lang="en-US" b="1" dirty="0" smtClean="0"/>
              <a:t>              </a:t>
            </a:r>
            <a:r>
              <a:rPr lang="en-US" b="1" dirty="0" smtClean="0">
                <a:solidFill>
                  <a:srgbClr val="333399"/>
                </a:solidFill>
              </a:rPr>
              <a:t>* Supermarket Questionnaire</a:t>
            </a:r>
          </a:p>
          <a:p>
            <a:pPr marL="806450"/>
            <a:r>
              <a:rPr lang="en-US" b="1" dirty="0" smtClean="0">
                <a:solidFill>
                  <a:srgbClr val="333399"/>
                </a:solidFill>
              </a:rPr>
              <a:t>   </a:t>
            </a:r>
          </a:p>
          <a:p>
            <a:pPr marL="806450"/>
            <a:r>
              <a:rPr lang="en-US" b="1" dirty="0" smtClean="0">
                <a:solidFill>
                  <a:srgbClr val="333399"/>
                </a:solidFill>
              </a:rPr>
              <a:t>               * Manufactures </a:t>
            </a:r>
            <a:r>
              <a:rPr lang="en-US" b="1" dirty="0">
                <a:solidFill>
                  <a:srgbClr val="333399"/>
                </a:solidFill>
              </a:rPr>
              <a:t>Questionnaire</a:t>
            </a:r>
            <a:endParaRPr lang="en-US" b="1" dirty="0" smtClean="0">
              <a:solidFill>
                <a:srgbClr val="333399"/>
              </a:solidFill>
            </a:endParaRPr>
          </a:p>
          <a:p>
            <a:pPr marL="806450"/>
            <a:endParaRPr lang="en-US" b="1" dirty="0">
              <a:solidFill>
                <a:srgbClr val="333399"/>
              </a:solidFill>
            </a:endParaRPr>
          </a:p>
          <a:p>
            <a:pPr marL="806450"/>
            <a:r>
              <a:rPr lang="en-US" b="1" dirty="0" smtClean="0">
                <a:solidFill>
                  <a:srgbClr val="333399"/>
                </a:solidFill>
              </a:rPr>
              <a:t>               * Importers Questionnaire </a:t>
            </a:r>
          </a:p>
          <a:p>
            <a:pPr marL="806450"/>
            <a:r>
              <a:rPr lang="en-US" b="1" dirty="0" smtClean="0"/>
              <a:t>          </a:t>
            </a:r>
          </a:p>
          <a:p>
            <a:pPr marL="806450"/>
            <a:r>
              <a:rPr lang="en-US" b="1" dirty="0"/>
              <a:t> </a:t>
            </a:r>
            <a:r>
              <a:rPr lang="en-US" b="1" dirty="0" smtClean="0"/>
              <a:t>         </a:t>
            </a:r>
            <a:endParaRPr lang="en-US" b="1" dirty="0"/>
          </a:p>
        </p:txBody>
      </p:sp>
    </p:spTree>
    <p:extLst>
      <p:ext uri="{BB962C8B-B14F-4D97-AF65-F5344CB8AC3E}">
        <p14:creationId xmlns:p14="http://schemas.microsoft.com/office/powerpoint/2010/main" val="25249414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555" y="363071"/>
            <a:ext cx="10018713" cy="1752599"/>
          </a:xfrm>
        </p:spPr>
        <p:txBody>
          <a:bodyPr/>
          <a:lstStyle/>
          <a:p>
            <a:r>
              <a:rPr lang="en-US" b="1" dirty="0">
                <a:solidFill>
                  <a:prstClr val="black"/>
                </a:solidFill>
              </a:rPr>
              <a:t>Methodology</a:t>
            </a:r>
            <a:endParaRPr lang="en-US" dirty="0"/>
          </a:p>
        </p:txBody>
      </p:sp>
      <p:sp>
        <p:nvSpPr>
          <p:cNvPr id="4" name="TextBox 3"/>
          <p:cNvSpPr txBox="1"/>
          <p:nvPr/>
        </p:nvSpPr>
        <p:spPr>
          <a:xfrm>
            <a:off x="1632555" y="2115670"/>
            <a:ext cx="9722223" cy="3077766"/>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t>Technical Study</a:t>
            </a:r>
            <a:br>
              <a:rPr lang="en-US" sz="2400" b="1" dirty="0" smtClean="0"/>
            </a:br>
            <a:endParaRPr lang="en-US" sz="2000" b="1" dirty="0" smtClean="0"/>
          </a:p>
          <a:p>
            <a:pPr marL="685800" indent="-342900">
              <a:lnSpc>
                <a:spcPct val="150000"/>
              </a:lnSpc>
              <a:buFont typeface="Arial" panose="020B0604020202020204" pitchFamily="34" charset="0"/>
              <a:buChar char="•"/>
            </a:pPr>
            <a:r>
              <a:rPr lang="en-US" sz="2000" b="1" dirty="0" smtClean="0">
                <a:latin typeface="+mj-lt"/>
                <a:ea typeface="Calibri" panose="020F0502020204030204" pitchFamily="34" charset="0"/>
                <a:cs typeface="Arial" panose="020B0604020202020204" pitchFamily="34" charset="0"/>
              </a:rPr>
              <a:t>Defining Stages </a:t>
            </a:r>
            <a:r>
              <a:rPr lang="en-US" sz="2000" b="1" dirty="0">
                <a:latin typeface="+mj-lt"/>
                <a:ea typeface="Calibri" panose="020F0502020204030204" pitchFamily="34" charset="0"/>
                <a:cs typeface="Arial" panose="020B0604020202020204" pitchFamily="34" charset="0"/>
              </a:rPr>
              <a:t>of Production </a:t>
            </a:r>
            <a:r>
              <a:rPr lang="en-US" sz="2000" b="1" dirty="0" smtClean="0">
                <a:latin typeface="+mj-lt"/>
                <a:ea typeface="Calibri" panose="020F0502020204030204" pitchFamily="34" charset="0"/>
                <a:cs typeface="Arial" panose="020B0604020202020204" pitchFamily="34" charset="0"/>
              </a:rPr>
              <a:t>processes</a:t>
            </a:r>
          </a:p>
          <a:p>
            <a:pPr marL="685800" indent="-342900">
              <a:lnSpc>
                <a:spcPct val="150000"/>
              </a:lnSpc>
              <a:buFont typeface="Arial" panose="020B0604020202020204" pitchFamily="34" charset="0"/>
              <a:buChar char="•"/>
            </a:pPr>
            <a:r>
              <a:rPr lang="en-US" sz="2000" b="1" dirty="0">
                <a:latin typeface="+mj-lt"/>
                <a:ea typeface="Calibri" panose="020F0502020204030204" pitchFamily="34" charset="0"/>
                <a:cs typeface="Arial" panose="020B0604020202020204" pitchFamily="34" charset="0"/>
              </a:rPr>
              <a:t>Main </a:t>
            </a:r>
            <a:r>
              <a:rPr lang="en-US" sz="2000" b="1" dirty="0" smtClean="0">
                <a:latin typeface="+mj-lt"/>
                <a:ea typeface="Calibri" panose="020F0502020204030204" pitchFamily="34" charset="0"/>
                <a:cs typeface="Arial" panose="020B0604020202020204" pitchFamily="34" charset="0"/>
              </a:rPr>
              <a:t>Equipment ,Machines and </a:t>
            </a:r>
            <a:r>
              <a:rPr lang="en-US" sz="2000" b="1" dirty="0">
                <a:ea typeface="Calibri" panose="020F0502020204030204" pitchFamily="34" charset="0"/>
                <a:cs typeface="Arial" panose="020B0604020202020204" pitchFamily="34" charset="0"/>
              </a:rPr>
              <a:t>Row material</a:t>
            </a:r>
            <a:r>
              <a:rPr lang="en-US" sz="2000" b="1" dirty="0" smtClean="0">
                <a:latin typeface="+mj-lt"/>
                <a:ea typeface="Calibri" panose="020F0502020204030204" pitchFamily="34" charset="0"/>
                <a:cs typeface="Arial" panose="020B0604020202020204" pitchFamily="34" charset="0"/>
              </a:rPr>
              <a:t> </a:t>
            </a:r>
            <a:r>
              <a:rPr lang="en-US" sz="2000" b="1" dirty="0">
                <a:latin typeface="+mj-lt"/>
                <a:ea typeface="Calibri" panose="020F0502020204030204" pitchFamily="34" charset="0"/>
                <a:cs typeface="Arial" panose="020B0604020202020204" pitchFamily="34" charset="0"/>
              </a:rPr>
              <a:t>needed for the </a:t>
            </a:r>
            <a:r>
              <a:rPr lang="en-US" sz="2000" b="1" dirty="0" smtClean="0">
                <a:latin typeface="+mj-lt"/>
                <a:ea typeface="Calibri" panose="020F0502020204030204" pitchFamily="34" charset="0"/>
                <a:cs typeface="Arial" panose="020B0604020202020204" pitchFamily="34" charset="0"/>
              </a:rPr>
              <a:t>factory</a:t>
            </a:r>
          </a:p>
          <a:p>
            <a:pPr marL="685800" indent="-342900">
              <a:lnSpc>
                <a:spcPct val="150000"/>
              </a:lnSpc>
              <a:buFont typeface="Arial" panose="020B0604020202020204" pitchFamily="34" charset="0"/>
              <a:buChar char="•"/>
            </a:pPr>
            <a:r>
              <a:rPr lang="en-US" sz="2000" b="1" dirty="0" smtClean="0"/>
              <a:t>Facility </a:t>
            </a:r>
            <a:r>
              <a:rPr lang="en-US" sz="2000" b="1" dirty="0"/>
              <a:t>Planning and Plant </a:t>
            </a:r>
            <a:r>
              <a:rPr lang="en-US" sz="2000" b="1" dirty="0" smtClean="0"/>
              <a:t>layout</a:t>
            </a:r>
          </a:p>
          <a:p>
            <a:pPr marL="685800" indent="-342900">
              <a:lnSpc>
                <a:spcPct val="150000"/>
              </a:lnSpc>
              <a:buFont typeface="Arial" panose="020B0604020202020204" pitchFamily="34" charset="0"/>
              <a:buChar char="•"/>
            </a:pPr>
            <a:r>
              <a:rPr lang="en-US" sz="2000" b="1" dirty="0"/>
              <a:t>Human </a:t>
            </a:r>
            <a:r>
              <a:rPr lang="en-US" sz="2000" b="1" dirty="0" smtClean="0"/>
              <a:t>resources  needed and the organization structure of the factory </a:t>
            </a:r>
          </a:p>
          <a:p>
            <a:pPr marL="685800" indent="-342900">
              <a:lnSpc>
                <a:spcPct val="150000"/>
              </a:lnSpc>
              <a:buFont typeface="Arial" panose="020B0604020202020204" pitchFamily="34" charset="0"/>
              <a:buChar char="•"/>
            </a:pPr>
            <a:r>
              <a:rPr lang="en-US" sz="2000" b="1" dirty="0" smtClean="0">
                <a:latin typeface="+mj-lt"/>
              </a:rPr>
              <a:t>Facility location </a:t>
            </a:r>
          </a:p>
        </p:txBody>
      </p:sp>
    </p:spTree>
    <p:extLst>
      <p:ext uri="{BB962C8B-B14F-4D97-AF65-F5344CB8AC3E}">
        <p14:creationId xmlns:p14="http://schemas.microsoft.com/office/powerpoint/2010/main" val="1486950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734" y="309282"/>
            <a:ext cx="10018713" cy="1752599"/>
          </a:xfrm>
        </p:spPr>
        <p:txBody>
          <a:bodyPr/>
          <a:lstStyle/>
          <a:p>
            <a:r>
              <a:rPr lang="en-US" b="1" dirty="0">
                <a:solidFill>
                  <a:prstClr val="black"/>
                </a:solidFill>
              </a:rPr>
              <a:t>Methodology</a:t>
            </a:r>
            <a:endParaRPr lang="en-US" dirty="0"/>
          </a:p>
        </p:txBody>
      </p:sp>
      <p:sp>
        <p:nvSpPr>
          <p:cNvPr id="4" name="TextBox 3"/>
          <p:cNvSpPr txBox="1"/>
          <p:nvPr/>
        </p:nvSpPr>
        <p:spPr>
          <a:xfrm>
            <a:off x="1887115" y="2061881"/>
            <a:ext cx="9722223" cy="2923877"/>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t>Financial Study </a:t>
            </a:r>
            <a:endParaRPr lang="en-US" sz="2000" b="1" dirty="0" smtClean="0"/>
          </a:p>
          <a:p>
            <a:pPr marL="685800" indent="-342900">
              <a:lnSpc>
                <a:spcPct val="200000"/>
              </a:lnSpc>
              <a:buFont typeface="Arial" panose="020B0604020202020204" pitchFamily="34" charset="0"/>
              <a:buChar char="•"/>
            </a:pPr>
            <a:r>
              <a:rPr lang="en-US" sz="2000" b="1" dirty="0" smtClean="0">
                <a:latin typeface="+mj-lt"/>
                <a:ea typeface="Calibri" panose="020F0502020204030204" pitchFamily="34" charset="0"/>
                <a:cs typeface="Arial" panose="020B0604020202020204" pitchFamily="34" charset="0"/>
              </a:rPr>
              <a:t>Determines the </a:t>
            </a:r>
            <a:r>
              <a:rPr lang="en-US" sz="2000" b="1" dirty="0" smtClean="0"/>
              <a:t>Start-up Capital </a:t>
            </a:r>
            <a:endParaRPr lang="en-US" sz="2000" b="1" dirty="0" smtClean="0">
              <a:latin typeface="+mj-lt"/>
              <a:ea typeface="Calibri" panose="020F0502020204030204" pitchFamily="34" charset="0"/>
              <a:cs typeface="Arial" panose="020B0604020202020204" pitchFamily="34" charset="0"/>
            </a:endParaRPr>
          </a:p>
          <a:p>
            <a:pPr marL="685800" indent="-342900">
              <a:lnSpc>
                <a:spcPct val="200000"/>
              </a:lnSpc>
              <a:buFont typeface="Arial" panose="020B0604020202020204" pitchFamily="34" charset="0"/>
              <a:buChar char="•"/>
            </a:pPr>
            <a:r>
              <a:rPr lang="en-US" sz="2000" b="1" dirty="0" smtClean="0"/>
              <a:t>Determines the Operational Cost </a:t>
            </a:r>
          </a:p>
          <a:p>
            <a:pPr marL="685800" indent="-342900">
              <a:lnSpc>
                <a:spcPct val="200000"/>
              </a:lnSpc>
              <a:buFont typeface="Arial" panose="020B0604020202020204" pitchFamily="34" charset="0"/>
              <a:buChar char="•"/>
            </a:pPr>
            <a:r>
              <a:rPr lang="en-US" sz="2000" b="1" dirty="0" smtClean="0"/>
              <a:t>Financial </a:t>
            </a:r>
            <a:r>
              <a:rPr lang="en-US" sz="2000" b="1" dirty="0"/>
              <a:t>Analysis for </a:t>
            </a:r>
            <a:r>
              <a:rPr lang="en-US" sz="2000" b="1" dirty="0" smtClean="0"/>
              <a:t>the factory </a:t>
            </a:r>
          </a:p>
          <a:p>
            <a:pPr marL="685800" indent="-342900">
              <a:lnSpc>
                <a:spcPct val="200000"/>
              </a:lnSpc>
              <a:buFont typeface="Arial" panose="020B0604020202020204" pitchFamily="34" charset="0"/>
              <a:buChar char="•"/>
            </a:pPr>
            <a:r>
              <a:rPr lang="en-US" sz="2000" b="1" dirty="0" smtClean="0"/>
              <a:t>Determine Break-Even Quantities</a:t>
            </a:r>
          </a:p>
        </p:txBody>
      </p:sp>
    </p:spTree>
    <p:extLst>
      <p:ext uri="{BB962C8B-B14F-4D97-AF65-F5344CB8AC3E}">
        <p14:creationId xmlns:p14="http://schemas.microsoft.com/office/powerpoint/2010/main" val="3381351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546" y="147918"/>
            <a:ext cx="10018713" cy="1752599"/>
          </a:xfrm>
        </p:spPr>
        <p:txBody>
          <a:bodyPr/>
          <a:lstStyle/>
          <a:p>
            <a:r>
              <a:rPr lang="en-US" b="1" dirty="0"/>
              <a:t>Results &amp; Analysis</a:t>
            </a:r>
          </a:p>
        </p:txBody>
      </p:sp>
      <p:sp>
        <p:nvSpPr>
          <p:cNvPr id="3" name="TextBox 2"/>
          <p:cNvSpPr txBox="1"/>
          <p:nvPr/>
        </p:nvSpPr>
        <p:spPr>
          <a:xfrm>
            <a:off x="1425389" y="1598322"/>
            <a:ext cx="9466730" cy="400110"/>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t>  Importers </a:t>
            </a:r>
            <a:r>
              <a:rPr lang="en-US" sz="2000" b="1" dirty="0"/>
              <a:t>and manufactures questionnaires analysis</a:t>
            </a:r>
          </a:p>
        </p:txBody>
      </p:sp>
      <p:graphicFrame>
        <p:nvGraphicFramePr>
          <p:cNvPr id="9" name="Chart 8"/>
          <p:cNvGraphicFramePr/>
          <p:nvPr>
            <p:extLst>
              <p:ext uri="{D42A27DB-BD31-4B8C-83A1-F6EECF244321}">
                <p14:modId xmlns:p14="http://schemas.microsoft.com/office/powerpoint/2010/main" val="3224736409"/>
              </p:ext>
            </p:extLst>
          </p:nvPr>
        </p:nvGraphicFramePr>
        <p:xfrm>
          <a:off x="2336800" y="2220686"/>
          <a:ext cx="8040914" cy="3889827"/>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4238171" y="6110513"/>
            <a:ext cx="6270172" cy="369332"/>
          </a:xfrm>
          <a:prstGeom prst="rect">
            <a:avLst/>
          </a:prstGeom>
          <a:noFill/>
        </p:spPr>
        <p:txBody>
          <a:bodyPr wrap="square" rtlCol="0">
            <a:spAutoFit/>
          </a:bodyPr>
          <a:lstStyle/>
          <a:p>
            <a:r>
              <a:rPr lang="en-US" b="1" dirty="0"/>
              <a:t>I</a:t>
            </a:r>
            <a:r>
              <a:rPr lang="en-US" b="1" dirty="0" smtClean="0"/>
              <a:t>mported </a:t>
            </a:r>
            <a:r>
              <a:rPr lang="en-US" b="1" dirty="0"/>
              <a:t>quantities vs. N</a:t>
            </a:r>
            <a:r>
              <a:rPr lang="en-US" b="1" dirty="0" smtClean="0"/>
              <a:t>ational </a:t>
            </a:r>
            <a:r>
              <a:rPr lang="en-US" b="1" dirty="0"/>
              <a:t>quantities</a:t>
            </a:r>
          </a:p>
        </p:txBody>
      </p:sp>
    </p:spTree>
    <p:extLst>
      <p:ext uri="{BB962C8B-B14F-4D97-AF65-F5344CB8AC3E}">
        <p14:creationId xmlns:p14="http://schemas.microsoft.com/office/powerpoint/2010/main" val="5238842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2368" y="1"/>
            <a:ext cx="10344831" cy="1016000"/>
          </a:xfrm>
        </p:spPr>
        <p:txBody>
          <a:bodyPr/>
          <a:lstStyle/>
          <a:p>
            <a:r>
              <a:rPr lang="en-US" b="1" dirty="0"/>
              <a:t>Results &amp; Analysis</a:t>
            </a:r>
          </a:p>
        </p:txBody>
      </p:sp>
      <p:graphicFrame>
        <p:nvGraphicFramePr>
          <p:cNvPr id="3" name="Chart 2"/>
          <p:cNvGraphicFramePr>
            <a:graphicFrameLocks/>
          </p:cNvGraphicFramePr>
          <p:nvPr>
            <p:extLst>
              <p:ext uri="{D42A27DB-BD31-4B8C-83A1-F6EECF244321}">
                <p14:modId xmlns:p14="http://schemas.microsoft.com/office/powerpoint/2010/main" val="942725679"/>
              </p:ext>
            </p:extLst>
          </p:nvPr>
        </p:nvGraphicFramePr>
        <p:xfrm>
          <a:off x="1270000" y="13716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3027030760"/>
              </p:ext>
            </p:extLst>
          </p:nvPr>
        </p:nvGraphicFramePr>
        <p:xfrm>
          <a:off x="7607298" y="1371600"/>
          <a:ext cx="4963887" cy="28411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1275996857"/>
              </p:ext>
            </p:extLst>
          </p:nvPr>
        </p:nvGraphicFramePr>
        <p:xfrm>
          <a:off x="7803241" y="4212773"/>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a:graphicFrameLocks/>
          </p:cNvGraphicFramePr>
          <p:nvPr>
            <p:extLst>
              <p:ext uri="{D42A27DB-BD31-4B8C-83A1-F6EECF244321}">
                <p14:modId xmlns:p14="http://schemas.microsoft.com/office/powerpoint/2010/main" val="4045311010"/>
              </p:ext>
            </p:extLst>
          </p:nvPr>
        </p:nvGraphicFramePr>
        <p:xfrm>
          <a:off x="1270000" y="4198258"/>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3" name="TextBox 12"/>
          <p:cNvSpPr txBox="1"/>
          <p:nvPr/>
        </p:nvSpPr>
        <p:spPr>
          <a:xfrm>
            <a:off x="1963056" y="870635"/>
            <a:ext cx="4728030" cy="400110"/>
          </a:xfrm>
          <a:prstGeom prst="rect">
            <a:avLst/>
          </a:prstGeom>
          <a:noFill/>
        </p:spPr>
        <p:txBody>
          <a:bodyPr wrap="square" rtlCol="0">
            <a:spAutoFit/>
          </a:bodyPr>
          <a:lstStyle/>
          <a:p>
            <a:pPr marL="285750" indent="-285750">
              <a:buFont typeface="Arial" panose="020B0604020202020204" pitchFamily="34" charset="0"/>
              <a:buChar char="•"/>
            </a:pPr>
            <a:r>
              <a:rPr lang="en-US" sz="2000" b="1" dirty="0" smtClean="0">
                <a:solidFill>
                  <a:schemeClr val="accent4"/>
                </a:solidFill>
              </a:rPr>
              <a:t>Market share for each product</a:t>
            </a:r>
            <a:endParaRPr lang="en-US" sz="2000" b="1" dirty="0">
              <a:solidFill>
                <a:schemeClr val="accent4"/>
              </a:solidFill>
            </a:endParaRPr>
          </a:p>
        </p:txBody>
      </p:sp>
    </p:spTree>
    <p:extLst>
      <p:ext uri="{BB962C8B-B14F-4D97-AF65-F5344CB8AC3E}">
        <p14:creationId xmlns:p14="http://schemas.microsoft.com/office/powerpoint/2010/main" val="20886763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4994" y="-13447"/>
            <a:ext cx="10018713" cy="1752599"/>
          </a:xfrm>
        </p:spPr>
        <p:txBody>
          <a:bodyPr/>
          <a:lstStyle/>
          <a:p>
            <a:r>
              <a:rPr lang="en-US" b="1" dirty="0"/>
              <a:t>Results &amp; Analysis</a:t>
            </a:r>
            <a:endParaRPr lang="en-US" dirty="0"/>
          </a:p>
        </p:txBody>
      </p:sp>
      <p:sp>
        <p:nvSpPr>
          <p:cNvPr id="5" name="TextBox 4"/>
          <p:cNvSpPr txBox="1"/>
          <p:nvPr/>
        </p:nvSpPr>
        <p:spPr>
          <a:xfrm>
            <a:off x="1637364" y="1539097"/>
            <a:ext cx="6024497" cy="400110"/>
          </a:xfrm>
          <a:prstGeom prst="rect">
            <a:avLst/>
          </a:prstGeom>
          <a:noFill/>
        </p:spPr>
        <p:txBody>
          <a:bodyPr wrap="square" rtlCol="0">
            <a:spAutoFit/>
          </a:bodyPr>
          <a:lstStyle/>
          <a:p>
            <a:pPr marL="285750" indent="-285750">
              <a:buFont typeface="Arial" panose="020B0604020202020204" pitchFamily="34" charset="0"/>
              <a:buChar char="•"/>
            </a:pPr>
            <a:r>
              <a:rPr lang="en-US" sz="2000" b="1" dirty="0" smtClean="0">
                <a:solidFill>
                  <a:schemeClr val="accent4"/>
                </a:solidFill>
              </a:rPr>
              <a:t>Production quantities for the identified product</a:t>
            </a:r>
            <a:endParaRPr lang="en-US" sz="2000" b="1" dirty="0">
              <a:solidFill>
                <a:schemeClr val="accent4"/>
              </a:solidFill>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1175332"/>
              </p:ext>
            </p:extLst>
          </p:nvPr>
        </p:nvGraphicFramePr>
        <p:xfrm>
          <a:off x="1990164" y="2280425"/>
          <a:ext cx="9386289" cy="1763573"/>
        </p:xfrm>
        <a:graphic>
          <a:graphicData uri="http://schemas.openxmlformats.org/presentationml/2006/ole">
            <mc:AlternateContent xmlns:mc="http://schemas.openxmlformats.org/markup-compatibility/2006">
              <mc:Choice xmlns:v="urn:schemas-microsoft-com:vml" Requires="v">
                <p:oleObj spid="_x0000_s1051" name="Worksheet" r:id="rId3" imgW="6134152" imgH="1152710" progId="Excel.Sheet.12">
                  <p:embed/>
                </p:oleObj>
              </mc:Choice>
              <mc:Fallback>
                <p:oleObj name="Worksheet" r:id="rId3" imgW="6134152" imgH="1152710" progId="Excel.Sheet.12">
                  <p:embed/>
                  <p:pic>
                    <p:nvPicPr>
                      <p:cNvPr id="0" name=""/>
                      <p:cNvPicPr/>
                      <p:nvPr/>
                    </p:nvPicPr>
                    <p:blipFill>
                      <a:blip r:embed="rId4"/>
                      <a:stretch>
                        <a:fillRect/>
                      </a:stretch>
                    </p:blipFill>
                    <p:spPr>
                      <a:xfrm>
                        <a:off x="1990164" y="2280425"/>
                        <a:ext cx="9386289" cy="1763573"/>
                      </a:xfrm>
                      <a:prstGeom prst="rect">
                        <a:avLst/>
                      </a:prstGeom>
                    </p:spPr>
                  </p:pic>
                </p:oleObj>
              </mc:Fallback>
            </mc:AlternateContent>
          </a:graphicData>
        </a:graphic>
      </p:graphicFrame>
      <p:sp>
        <p:nvSpPr>
          <p:cNvPr id="12" name="TextBox 11"/>
          <p:cNvSpPr txBox="1"/>
          <p:nvPr/>
        </p:nvSpPr>
        <p:spPr>
          <a:xfrm>
            <a:off x="3562101" y="4046662"/>
            <a:ext cx="6024497" cy="338554"/>
          </a:xfrm>
          <a:prstGeom prst="rect">
            <a:avLst/>
          </a:prstGeom>
          <a:noFill/>
        </p:spPr>
        <p:txBody>
          <a:bodyPr wrap="square" rtlCol="0">
            <a:spAutoFit/>
          </a:bodyPr>
          <a:lstStyle/>
          <a:p>
            <a:pPr algn="ctr"/>
            <a:r>
              <a:rPr lang="en-US" sz="1600" b="1" dirty="0" smtClean="0"/>
              <a:t>Identified products quantities and market shares </a:t>
            </a:r>
            <a:endParaRPr lang="en-US" sz="1600" b="1" dirty="0"/>
          </a:p>
        </p:txBody>
      </p:sp>
    </p:spTree>
    <p:extLst>
      <p:ext uri="{BB962C8B-B14F-4D97-AF65-F5344CB8AC3E}">
        <p14:creationId xmlns:p14="http://schemas.microsoft.com/office/powerpoint/2010/main" val="1194316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7076" y="0"/>
            <a:ext cx="10018713" cy="1752599"/>
          </a:xfrm>
        </p:spPr>
        <p:txBody>
          <a:bodyPr/>
          <a:lstStyle/>
          <a:p>
            <a:r>
              <a:rPr lang="en-US" b="1" dirty="0"/>
              <a:t>Results &amp; Analysis</a:t>
            </a:r>
            <a:endParaRPr lang="en-US" dirty="0"/>
          </a:p>
        </p:txBody>
      </p:sp>
      <p:sp>
        <p:nvSpPr>
          <p:cNvPr id="3" name="TextBox 2"/>
          <p:cNvSpPr txBox="1"/>
          <p:nvPr/>
        </p:nvSpPr>
        <p:spPr>
          <a:xfrm>
            <a:off x="1045693" y="1552544"/>
            <a:ext cx="8582401" cy="3785652"/>
          </a:xfrm>
          <a:prstGeom prst="rect">
            <a:avLst/>
          </a:prstGeom>
          <a:noFill/>
        </p:spPr>
        <p:txBody>
          <a:bodyPr wrap="square" rtlCol="0">
            <a:spAutoFit/>
          </a:bodyPr>
          <a:lstStyle/>
          <a:p>
            <a:pPr marL="685800" indent="-342900">
              <a:buFont typeface="Arial" panose="020B0604020202020204" pitchFamily="34" charset="0"/>
              <a:buChar char="•"/>
            </a:pPr>
            <a:r>
              <a:rPr lang="en-US" sz="2000" b="1" dirty="0">
                <a:solidFill>
                  <a:srgbClr val="C00000"/>
                </a:solidFill>
                <a:ea typeface="Calibri" panose="020F0502020204030204" pitchFamily="34" charset="0"/>
                <a:cs typeface="Arial" panose="020B0604020202020204" pitchFamily="34" charset="0"/>
              </a:rPr>
              <a:t>Main Equipment ,Machines and Row material needed for the </a:t>
            </a:r>
            <a:r>
              <a:rPr lang="en-US" sz="2000" b="1" dirty="0" smtClean="0">
                <a:solidFill>
                  <a:srgbClr val="C00000"/>
                </a:solidFill>
                <a:ea typeface="Calibri" panose="020F0502020204030204" pitchFamily="34" charset="0"/>
                <a:cs typeface="Arial" panose="020B0604020202020204" pitchFamily="34" charset="0"/>
              </a:rPr>
              <a:t>factory</a:t>
            </a:r>
            <a:endParaRPr lang="en-US" sz="2000" b="1" dirty="0">
              <a:solidFill>
                <a:srgbClr val="C00000"/>
              </a:solidFill>
              <a:ea typeface="Calibri" panose="020F0502020204030204" pitchFamily="34" charset="0"/>
              <a:cs typeface="Arial" panose="020B0604020202020204" pitchFamily="34" charset="0"/>
            </a:endParaRPr>
          </a:p>
          <a:p>
            <a:pPr marL="342900"/>
            <a:endParaRPr lang="en-US" sz="2000" b="1" dirty="0">
              <a:solidFill>
                <a:srgbClr val="C00000"/>
              </a:solidFill>
              <a:ea typeface="Calibri" panose="020F0502020204030204" pitchFamily="34" charset="0"/>
              <a:cs typeface="Arial" panose="020B0604020202020204" pitchFamily="34" charset="0"/>
            </a:endParaRPr>
          </a:p>
          <a:p>
            <a:pPr marL="685800">
              <a:lnSpc>
                <a:spcPct val="200000"/>
              </a:lnSpc>
              <a:buFont typeface="Arial" panose="020B0604020202020204" pitchFamily="34" charset="0"/>
              <a:buChar char="•"/>
            </a:pPr>
            <a:r>
              <a:rPr lang="en-US" sz="2000" b="1" dirty="0" smtClean="0">
                <a:ea typeface="Calibri" panose="020F0502020204030204" pitchFamily="34" charset="0"/>
                <a:cs typeface="Arial" panose="020B0604020202020204" pitchFamily="34" charset="0"/>
              </a:rPr>
              <a:t>  </a:t>
            </a:r>
            <a:r>
              <a:rPr lang="en-US" sz="2000" b="1" dirty="0" smtClean="0"/>
              <a:t>Thermoforming </a:t>
            </a:r>
            <a:r>
              <a:rPr lang="en-US" sz="2000" b="1" dirty="0"/>
              <a:t>Production </a:t>
            </a:r>
            <a:r>
              <a:rPr lang="en-US" sz="2000" b="1" dirty="0" smtClean="0"/>
              <a:t>Machine </a:t>
            </a:r>
          </a:p>
          <a:p>
            <a:pPr marL="685800">
              <a:lnSpc>
                <a:spcPct val="200000"/>
              </a:lnSpc>
              <a:buFont typeface="Arial" panose="020B0604020202020204" pitchFamily="34" charset="0"/>
              <a:buChar char="•"/>
            </a:pPr>
            <a:r>
              <a:rPr lang="en-US" sz="2000" b="1" dirty="0"/>
              <a:t> </a:t>
            </a:r>
            <a:r>
              <a:rPr lang="en-US" sz="2000" b="1" dirty="0" smtClean="0"/>
              <a:t> Products </a:t>
            </a:r>
            <a:r>
              <a:rPr lang="en-US" sz="2000" b="1" dirty="0"/>
              <a:t>Molds </a:t>
            </a:r>
          </a:p>
          <a:p>
            <a:pPr marL="685800">
              <a:lnSpc>
                <a:spcPct val="200000"/>
              </a:lnSpc>
              <a:buFont typeface="Arial" panose="020B0604020202020204" pitchFamily="34" charset="0"/>
              <a:buChar char="•"/>
            </a:pPr>
            <a:r>
              <a:rPr lang="en-US" sz="2000" b="1" dirty="0" smtClean="0">
                <a:ea typeface="Calibri" panose="020F0502020204030204" pitchFamily="34" charset="0"/>
                <a:cs typeface="Arial" panose="020B0604020202020204" pitchFamily="34" charset="0"/>
              </a:rPr>
              <a:t>  </a:t>
            </a:r>
            <a:r>
              <a:rPr lang="en-US" sz="2000" b="1" dirty="0" smtClean="0"/>
              <a:t>Crushing Machine</a:t>
            </a:r>
          </a:p>
          <a:p>
            <a:pPr marL="685800">
              <a:lnSpc>
                <a:spcPct val="200000"/>
              </a:lnSpc>
              <a:buFont typeface="Arial" panose="020B0604020202020204" pitchFamily="34" charset="0"/>
              <a:buChar char="•"/>
            </a:pPr>
            <a:r>
              <a:rPr lang="en-US" sz="2000" b="1" dirty="0">
                <a:ea typeface="Calibri" panose="020F0502020204030204" pitchFamily="34" charset="0"/>
                <a:cs typeface="Arial" panose="020B0604020202020204" pitchFamily="34" charset="0"/>
              </a:rPr>
              <a:t> </a:t>
            </a:r>
            <a:r>
              <a:rPr lang="en-US" sz="2000" b="1" dirty="0" smtClean="0">
                <a:ea typeface="Calibri" panose="020F0502020204030204" pitchFamily="34" charset="0"/>
                <a:cs typeface="Arial" panose="020B0604020202020204" pitchFamily="34" charset="0"/>
              </a:rPr>
              <a:t> </a:t>
            </a:r>
            <a:r>
              <a:rPr lang="en-US" sz="2000" b="1" dirty="0"/>
              <a:t>Sheets </a:t>
            </a:r>
            <a:r>
              <a:rPr lang="en-US" sz="2000" b="1" dirty="0" smtClean="0"/>
              <a:t>Extruder</a:t>
            </a:r>
          </a:p>
          <a:p>
            <a:pPr marL="685800">
              <a:lnSpc>
                <a:spcPct val="200000"/>
              </a:lnSpc>
              <a:buFont typeface="Arial" panose="020B0604020202020204" pitchFamily="34" charset="0"/>
              <a:buChar char="•"/>
            </a:pPr>
            <a:r>
              <a:rPr lang="en-US" sz="2000" b="1" dirty="0">
                <a:ea typeface="Calibri" panose="020F0502020204030204" pitchFamily="34" charset="0"/>
                <a:cs typeface="Arial" panose="020B0604020202020204" pitchFamily="34" charset="0"/>
              </a:rPr>
              <a:t> </a:t>
            </a:r>
            <a:r>
              <a:rPr lang="en-US" sz="2000" b="1" dirty="0" smtClean="0">
                <a:ea typeface="Calibri" panose="020F0502020204030204" pitchFamily="34" charset="0"/>
                <a:cs typeface="Arial" panose="020B0604020202020204" pitchFamily="34" charset="0"/>
              </a:rPr>
              <a:t> </a:t>
            </a:r>
            <a:r>
              <a:rPr lang="en-US" sz="2000" b="1" dirty="0"/>
              <a:t>Packaging </a:t>
            </a:r>
            <a:r>
              <a:rPr lang="en-US" sz="2000" b="1" dirty="0" smtClean="0"/>
              <a:t>Machine</a:t>
            </a:r>
          </a:p>
        </p:txBody>
      </p:sp>
    </p:spTree>
    <p:extLst>
      <p:ext uri="{BB962C8B-B14F-4D97-AF65-F5344CB8AC3E}">
        <p14:creationId xmlns:p14="http://schemas.microsoft.com/office/powerpoint/2010/main" val="773819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546" y="0"/>
            <a:ext cx="10018713" cy="1752599"/>
          </a:xfrm>
        </p:spPr>
        <p:txBody>
          <a:bodyPr/>
          <a:lstStyle/>
          <a:p>
            <a:r>
              <a:rPr lang="en-US" b="1" dirty="0"/>
              <a:t>Results &amp; Analysis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051500" y="2788100"/>
            <a:ext cx="4852147" cy="2426466"/>
          </a:xfrm>
          <a:prstGeom prst="rect">
            <a:avLst/>
          </a:prstGeom>
        </p:spPr>
      </p:pic>
      <p:sp>
        <p:nvSpPr>
          <p:cNvPr id="5" name="TextBox 4"/>
          <p:cNvSpPr txBox="1"/>
          <p:nvPr/>
        </p:nvSpPr>
        <p:spPr>
          <a:xfrm>
            <a:off x="1005353" y="1567414"/>
            <a:ext cx="8582401" cy="3477875"/>
          </a:xfrm>
          <a:prstGeom prst="rect">
            <a:avLst/>
          </a:prstGeom>
          <a:noFill/>
        </p:spPr>
        <p:txBody>
          <a:bodyPr wrap="square" rtlCol="0">
            <a:spAutoFit/>
          </a:bodyPr>
          <a:lstStyle/>
          <a:p>
            <a:pPr marL="685800" indent="-342900">
              <a:buFont typeface="Arial" panose="020B0604020202020204" pitchFamily="34" charset="0"/>
              <a:buChar char="•"/>
            </a:pPr>
            <a:r>
              <a:rPr lang="en-US" sz="2000" b="1" dirty="0" smtClean="0">
                <a:solidFill>
                  <a:srgbClr val="C00000"/>
                </a:solidFill>
                <a:ea typeface="Calibri" panose="020F0502020204030204" pitchFamily="34" charset="0"/>
                <a:cs typeface="Arial" panose="020B0604020202020204" pitchFamily="34" charset="0"/>
              </a:rPr>
              <a:t>Facility Location </a:t>
            </a:r>
            <a:endParaRPr lang="en-US" sz="2000" b="1" dirty="0">
              <a:solidFill>
                <a:srgbClr val="C00000"/>
              </a:solidFill>
              <a:ea typeface="Calibri" panose="020F0502020204030204" pitchFamily="34" charset="0"/>
              <a:cs typeface="Arial" panose="020B0604020202020204" pitchFamily="34" charset="0"/>
            </a:endParaRPr>
          </a:p>
          <a:p>
            <a:pPr marL="342900"/>
            <a:r>
              <a:rPr lang="en-US" sz="2000" b="1" dirty="0">
                <a:solidFill>
                  <a:srgbClr val="C00000"/>
                </a:solidFill>
                <a:ea typeface="Calibri" panose="020F0502020204030204" pitchFamily="34" charset="0"/>
                <a:cs typeface="Arial" panose="020B0604020202020204" pitchFamily="34" charset="0"/>
              </a:rPr>
              <a:t> </a:t>
            </a:r>
            <a:r>
              <a:rPr lang="en-US" sz="2000" b="1" dirty="0" smtClean="0">
                <a:solidFill>
                  <a:srgbClr val="C00000"/>
                </a:solidFill>
                <a:ea typeface="Calibri" panose="020F0502020204030204" pitchFamily="34" charset="0"/>
                <a:cs typeface="Arial" panose="020B0604020202020204" pitchFamily="34" charset="0"/>
              </a:rPr>
              <a:t>      Main criteria used to choose the facility location </a:t>
            </a:r>
          </a:p>
          <a:p>
            <a:pPr marL="685800" lvl="0">
              <a:lnSpc>
                <a:spcPct val="150000"/>
              </a:lnSpc>
              <a:buFont typeface="Arial" panose="020B0604020202020204" pitchFamily="34" charset="0"/>
              <a:buChar char="•"/>
            </a:pPr>
            <a:r>
              <a:rPr lang="en-US" sz="2000" b="1" dirty="0" smtClean="0">
                <a:ea typeface="Calibri" panose="020F0502020204030204" pitchFamily="34" charset="0"/>
                <a:cs typeface="Arial" panose="020B0604020202020204" pitchFamily="34" charset="0"/>
              </a:rPr>
              <a:t>  </a:t>
            </a:r>
            <a:r>
              <a:rPr lang="en-US" sz="2000" b="1" dirty="0"/>
              <a:t>Closeness to customers </a:t>
            </a:r>
          </a:p>
          <a:p>
            <a:pPr marL="685800" lvl="0">
              <a:lnSpc>
                <a:spcPct val="150000"/>
              </a:lnSpc>
              <a:buFont typeface="Arial" panose="020B0604020202020204" pitchFamily="34" charset="0"/>
              <a:buChar char="•"/>
            </a:pPr>
            <a:r>
              <a:rPr lang="en-US" sz="2000" b="1" dirty="0" smtClean="0"/>
              <a:t>  Closeness to the  crossing borders </a:t>
            </a:r>
          </a:p>
          <a:p>
            <a:pPr marL="685800" lvl="0">
              <a:lnSpc>
                <a:spcPct val="150000"/>
              </a:lnSpc>
              <a:buFont typeface="Arial" panose="020B0604020202020204" pitchFamily="34" charset="0"/>
              <a:buChar char="•"/>
            </a:pPr>
            <a:r>
              <a:rPr lang="en-US" sz="2000" b="1" dirty="0" smtClean="0">
                <a:ea typeface="Calibri" panose="020F0502020204030204" pitchFamily="34" charset="0"/>
                <a:cs typeface="Arial" panose="020B0604020202020204" pitchFamily="34" charset="0"/>
              </a:rPr>
              <a:t>  </a:t>
            </a:r>
            <a:r>
              <a:rPr lang="en-US" sz="2000" b="1" dirty="0" smtClean="0"/>
              <a:t>Competitive land price </a:t>
            </a:r>
            <a:endParaRPr lang="en-US" sz="2000" b="1" dirty="0"/>
          </a:p>
          <a:p>
            <a:pPr marL="685800" lvl="0">
              <a:lnSpc>
                <a:spcPct val="150000"/>
              </a:lnSpc>
              <a:buFont typeface="Arial" panose="020B0604020202020204" pitchFamily="34" charset="0"/>
              <a:buChar char="•"/>
            </a:pPr>
            <a:r>
              <a:rPr lang="en-US" sz="2000" b="1" dirty="0" smtClean="0"/>
              <a:t>  Availability </a:t>
            </a:r>
            <a:r>
              <a:rPr lang="en-US" sz="2000" b="1" dirty="0"/>
              <a:t>of </a:t>
            </a:r>
            <a:r>
              <a:rPr lang="en-US" sz="2000" b="1" dirty="0" smtClean="0"/>
              <a:t>manpower</a:t>
            </a:r>
            <a:endParaRPr lang="en-US" sz="2000" b="1" dirty="0"/>
          </a:p>
          <a:p>
            <a:pPr marL="685800" lvl="0">
              <a:lnSpc>
                <a:spcPct val="150000"/>
              </a:lnSpc>
              <a:buFont typeface="Arial" panose="020B0604020202020204" pitchFamily="34" charset="0"/>
              <a:buChar char="•"/>
            </a:pPr>
            <a:r>
              <a:rPr lang="en-US" sz="2000" b="1" dirty="0" smtClean="0"/>
              <a:t>  The </a:t>
            </a:r>
            <a:r>
              <a:rPr lang="en-US" sz="2000" b="1" dirty="0"/>
              <a:t>land belongs to Palestinian </a:t>
            </a:r>
            <a:r>
              <a:rPr lang="en-US" sz="2000" b="1" dirty="0" smtClean="0"/>
              <a:t>Authority</a:t>
            </a:r>
            <a:br>
              <a:rPr lang="en-US" sz="2000" b="1" dirty="0" smtClean="0"/>
            </a:br>
            <a:r>
              <a:rPr lang="en-US" sz="2000" b="1" dirty="0" smtClean="0"/>
              <a:t>    ( </a:t>
            </a:r>
            <a:r>
              <a:rPr lang="en-US" sz="2000" b="1" dirty="0"/>
              <a:t>classified as A region)</a:t>
            </a:r>
          </a:p>
        </p:txBody>
      </p:sp>
      <p:sp>
        <p:nvSpPr>
          <p:cNvPr id="6" name="TextBox 5"/>
          <p:cNvSpPr txBox="1"/>
          <p:nvPr/>
        </p:nvSpPr>
        <p:spPr>
          <a:xfrm>
            <a:off x="6575505" y="5214566"/>
            <a:ext cx="6024497" cy="338554"/>
          </a:xfrm>
          <a:prstGeom prst="rect">
            <a:avLst/>
          </a:prstGeom>
          <a:noFill/>
        </p:spPr>
        <p:txBody>
          <a:bodyPr wrap="square" rtlCol="0">
            <a:spAutoFit/>
          </a:bodyPr>
          <a:lstStyle/>
          <a:p>
            <a:pPr algn="ctr"/>
            <a:r>
              <a:rPr lang="en-US" sz="1600" b="1" dirty="0"/>
              <a:t>Area where the </a:t>
            </a:r>
            <a:r>
              <a:rPr lang="en-US" sz="1600" b="1" dirty="0" smtClean="0"/>
              <a:t>factory </a:t>
            </a:r>
            <a:r>
              <a:rPr lang="en-US" sz="1600" b="1" dirty="0"/>
              <a:t>is located</a:t>
            </a:r>
            <a:endParaRPr lang="en-US" sz="1600" b="1" dirty="0">
              <a:solidFill>
                <a:schemeClr val="accent4"/>
              </a:solidFill>
            </a:endParaRPr>
          </a:p>
        </p:txBody>
      </p:sp>
    </p:spTree>
    <p:extLst>
      <p:ext uri="{BB962C8B-B14F-4D97-AF65-F5344CB8AC3E}">
        <p14:creationId xmlns:p14="http://schemas.microsoft.com/office/powerpoint/2010/main" val="27559046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522" y="0"/>
            <a:ext cx="10018713" cy="1752599"/>
          </a:xfrm>
        </p:spPr>
        <p:txBody>
          <a:bodyPr/>
          <a:lstStyle/>
          <a:p>
            <a:r>
              <a:rPr lang="en-US" b="1" dirty="0"/>
              <a:t>Results &amp; Analysis</a:t>
            </a:r>
            <a:endParaRPr lang="en-US" dirty="0"/>
          </a:p>
        </p:txBody>
      </p:sp>
      <p:sp>
        <p:nvSpPr>
          <p:cNvPr id="3" name="TextBox 2"/>
          <p:cNvSpPr txBox="1"/>
          <p:nvPr/>
        </p:nvSpPr>
        <p:spPr>
          <a:xfrm>
            <a:off x="1430522" y="1352489"/>
            <a:ext cx="6032596" cy="400110"/>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rgbClr val="C00000"/>
                </a:solidFill>
              </a:rPr>
              <a:t>Human resources  </a:t>
            </a:r>
            <a:r>
              <a:rPr lang="en-US" sz="2000" b="1" dirty="0" smtClean="0">
                <a:solidFill>
                  <a:srgbClr val="C00000"/>
                </a:solidFill>
              </a:rPr>
              <a:t>needed in the factory </a:t>
            </a:r>
            <a:endParaRPr lang="en-US" sz="2000" b="1" dirty="0">
              <a:solidFill>
                <a:srgbClr val="C0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658804485"/>
              </p:ext>
            </p:extLst>
          </p:nvPr>
        </p:nvGraphicFramePr>
        <p:xfrm>
          <a:off x="2514599" y="1922922"/>
          <a:ext cx="6674552" cy="3993780"/>
        </p:xfrm>
        <a:graphic>
          <a:graphicData uri="http://schemas.openxmlformats.org/drawingml/2006/table">
            <a:tbl>
              <a:tblPr firstRow="1" firstCol="1" bandRow="1"/>
              <a:tblGrid>
                <a:gridCol w="3337276"/>
                <a:gridCol w="3337276"/>
              </a:tblGrid>
              <a:tr h="332815">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Categories</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Number</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Manager</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Secretary</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quality control supervisor</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production line supervisor</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Technician for maintenance</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Accountant</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Stores supervisor</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Sales and Purchasing supervisor</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Marketing supervisor</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Workers</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5</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15">
                <a:tc>
                  <a:txBody>
                    <a:bodyPr/>
                    <a:lstStyle/>
                    <a:p>
                      <a:pPr marL="0" marR="0" algn="ctr">
                        <a:lnSpc>
                          <a:spcPct val="150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Total</a:t>
                      </a:r>
                      <a:endParaRPr lang="en-US" sz="1400" b="1">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400" b="1" dirty="0" smtClean="0">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b="1" dirty="0">
                        <a:effectLst/>
                        <a:latin typeface="Times New Roman" panose="02020603050405020304" pitchFamily="18" charset="0"/>
                        <a:ea typeface="Calibri" panose="020F0502020204030204" pitchFamily="34" charset="0"/>
                        <a:cs typeface="Arial" panose="020B0604020202020204" pitchFamily="34" charset="0"/>
                      </a:endParaRPr>
                    </a:p>
                  </a:txBody>
                  <a:tcPr marL="65088" marR="65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2783434" y="5917748"/>
            <a:ext cx="6024497" cy="338554"/>
          </a:xfrm>
          <a:prstGeom prst="rect">
            <a:avLst/>
          </a:prstGeom>
          <a:noFill/>
        </p:spPr>
        <p:txBody>
          <a:bodyPr wrap="square" rtlCol="0">
            <a:spAutoFit/>
          </a:bodyPr>
          <a:lstStyle/>
          <a:p>
            <a:pPr algn="ctr"/>
            <a:r>
              <a:rPr lang="en-US" sz="1600" b="1" dirty="0" smtClean="0"/>
              <a:t>Human Recourses needed in the factory </a:t>
            </a:r>
            <a:endParaRPr lang="en-US" sz="1600" b="1" dirty="0">
              <a:solidFill>
                <a:schemeClr val="accent4"/>
              </a:solidFill>
            </a:endParaRPr>
          </a:p>
        </p:txBody>
      </p:sp>
    </p:spTree>
    <p:extLst>
      <p:ext uri="{BB962C8B-B14F-4D97-AF65-F5344CB8AC3E}">
        <p14:creationId xmlns:p14="http://schemas.microsoft.com/office/powerpoint/2010/main" val="1089923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251" y="-334851"/>
            <a:ext cx="10018713" cy="1752599"/>
          </a:xfrm>
        </p:spPr>
        <p:txBody>
          <a:bodyPr/>
          <a:lstStyle/>
          <a:p>
            <a:r>
              <a:rPr lang="en-US" sz="4800" b="1" dirty="0"/>
              <a:t>Introduction</a:t>
            </a:r>
            <a:endParaRPr lang="en-US" b="1" dirty="0"/>
          </a:p>
        </p:txBody>
      </p:sp>
      <p:sp>
        <p:nvSpPr>
          <p:cNvPr id="3" name="Content Placeholder 2"/>
          <p:cNvSpPr>
            <a:spLocks noGrp="1"/>
          </p:cNvSpPr>
          <p:nvPr>
            <p:ph idx="1"/>
          </p:nvPr>
        </p:nvSpPr>
        <p:spPr>
          <a:xfrm>
            <a:off x="1497190" y="1623810"/>
            <a:ext cx="4285424" cy="655751"/>
          </a:xfrm>
        </p:spPr>
        <p:txBody>
          <a:bodyPr>
            <a:noAutofit/>
          </a:bodyPr>
          <a:lstStyle/>
          <a:p>
            <a:r>
              <a:rPr lang="en-US" sz="2800" b="1" u="sng" dirty="0"/>
              <a:t>Problem </a:t>
            </a:r>
            <a:r>
              <a:rPr lang="en-US" sz="2800" b="1" u="sng" dirty="0" smtClean="0"/>
              <a:t>statement</a:t>
            </a:r>
          </a:p>
          <a:p>
            <a:endParaRPr lang="en-US" sz="2800" dirty="0"/>
          </a:p>
        </p:txBody>
      </p:sp>
      <p:sp>
        <p:nvSpPr>
          <p:cNvPr id="4" name="TextBox 3"/>
          <p:cNvSpPr txBox="1"/>
          <p:nvPr/>
        </p:nvSpPr>
        <p:spPr>
          <a:xfrm>
            <a:off x="1635617" y="2331077"/>
            <a:ext cx="9762186" cy="2677656"/>
          </a:xfrm>
          <a:prstGeom prst="rect">
            <a:avLst/>
          </a:prstGeom>
          <a:noFill/>
        </p:spPr>
        <p:txBody>
          <a:bodyPr wrap="square" rtlCol="0">
            <a:spAutoFit/>
          </a:bodyPr>
          <a:lstStyle/>
          <a:p>
            <a:pPr algn="justLow"/>
            <a:r>
              <a:rPr lang="en-US" sz="2400" dirty="0"/>
              <a:t>The Palestinian market consumes yearly large quantities of different thermoformed plastic products like disposable dishes, cups, fruits and sweets containers; it is expected that the demand on such products is continuously increasing and exceeds the supply. However, almost all of these products are imported from outside Palestine and there are no considerable local producers. Such a problem can be solved by establishing a local thermoforming industry</a:t>
            </a:r>
            <a:r>
              <a:rPr lang="en-US" sz="2400" dirty="0" smtClean="0"/>
              <a:t>.</a:t>
            </a:r>
            <a:endParaRPr lang="en-US" sz="2400" dirty="0"/>
          </a:p>
        </p:txBody>
      </p:sp>
    </p:spTree>
    <p:extLst>
      <p:ext uri="{BB962C8B-B14F-4D97-AF65-F5344CB8AC3E}">
        <p14:creationId xmlns:p14="http://schemas.microsoft.com/office/powerpoint/2010/main" val="24523432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5334" y="0"/>
            <a:ext cx="10018713" cy="1752599"/>
          </a:xfrm>
        </p:spPr>
        <p:txBody>
          <a:bodyPr/>
          <a:lstStyle/>
          <a:p>
            <a:r>
              <a:rPr lang="en-US" b="1" dirty="0"/>
              <a:t>Results &amp; Analysis</a:t>
            </a:r>
            <a:endParaRPr lang="en-US" dirty="0"/>
          </a:p>
        </p:txBody>
      </p:sp>
      <p:sp>
        <p:nvSpPr>
          <p:cNvPr id="3" name="Rectangle 2"/>
          <p:cNvSpPr/>
          <p:nvPr/>
        </p:nvSpPr>
        <p:spPr>
          <a:xfrm>
            <a:off x="1323767" y="1455875"/>
            <a:ext cx="4628318" cy="400110"/>
          </a:xfrm>
          <a:prstGeom prst="rect">
            <a:avLst/>
          </a:prstGeom>
        </p:spPr>
        <p:txBody>
          <a:bodyPr wrap="none">
            <a:spAutoFit/>
          </a:bodyPr>
          <a:lstStyle/>
          <a:p>
            <a:pPr marL="285750" indent="-285750">
              <a:buFont typeface="Arial" panose="020B0604020202020204" pitchFamily="34" charset="0"/>
              <a:buChar char="•"/>
            </a:pPr>
            <a:r>
              <a:rPr lang="en-US" sz="2000" b="1" dirty="0" smtClean="0">
                <a:solidFill>
                  <a:srgbClr val="C00000"/>
                </a:solidFill>
              </a:rPr>
              <a:t>Organization Structure of the factory </a:t>
            </a:r>
            <a:endParaRPr lang="en-US" sz="2000" b="1" dirty="0">
              <a:solidFill>
                <a:srgbClr val="C0000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9569" y="2030797"/>
            <a:ext cx="6771428" cy="4085714"/>
          </a:xfrm>
          <a:prstGeom prst="rect">
            <a:avLst/>
          </a:prstGeom>
        </p:spPr>
      </p:pic>
    </p:spTree>
    <p:extLst>
      <p:ext uri="{BB962C8B-B14F-4D97-AF65-F5344CB8AC3E}">
        <p14:creationId xmlns:p14="http://schemas.microsoft.com/office/powerpoint/2010/main" val="36207084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205" y="0"/>
            <a:ext cx="10018713" cy="1752599"/>
          </a:xfrm>
        </p:spPr>
        <p:txBody>
          <a:bodyPr/>
          <a:lstStyle/>
          <a:p>
            <a:r>
              <a:rPr lang="en-US" b="1" dirty="0"/>
              <a:t>Results &amp; Analysis</a:t>
            </a:r>
            <a:endParaRPr lang="en-US" dirty="0"/>
          </a:p>
        </p:txBody>
      </p:sp>
      <p:sp>
        <p:nvSpPr>
          <p:cNvPr id="4" name="TextBox 3"/>
          <p:cNvSpPr txBox="1"/>
          <p:nvPr/>
        </p:nvSpPr>
        <p:spPr>
          <a:xfrm>
            <a:off x="1207058" y="1752599"/>
            <a:ext cx="8582401" cy="4401205"/>
          </a:xfrm>
          <a:prstGeom prst="rect">
            <a:avLst/>
          </a:prstGeom>
          <a:noFill/>
        </p:spPr>
        <p:txBody>
          <a:bodyPr wrap="square" rtlCol="0">
            <a:spAutoFit/>
          </a:bodyPr>
          <a:lstStyle/>
          <a:p>
            <a:pPr marL="685800" indent="-342900">
              <a:buFont typeface="Arial" panose="020B0604020202020204" pitchFamily="34" charset="0"/>
              <a:buChar char="•"/>
            </a:pPr>
            <a:r>
              <a:rPr lang="en-US" sz="2000" b="1" dirty="0" smtClean="0">
                <a:solidFill>
                  <a:srgbClr val="C00000"/>
                </a:solidFill>
                <a:ea typeface="Calibri" panose="020F0502020204030204" pitchFamily="34" charset="0"/>
                <a:cs typeface="Arial" panose="020B0604020202020204" pitchFamily="34" charset="0"/>
              </a:rPr>
              <a:t>Determines the Startup Capital Amounts  </a:t>
            </a:r>
            <a:endParaRPr lang="en-US" sz="2000" b="1" dirty="0">
              <a:solidFill>
                <a:srgbClr val="C00000"/>
              </a:solidFill>
              <a:ea typeface="Calibri" panose="020F0502020204030204" pitchFamily="34" charset="0"/>
              <a:cs typeface="Arial" panose="020B0604020202020204" pitchFamily="34" charset="0"/>
            </a:endParaRPr>
          </a:p>
          <a:p>
            <a:pPr marL="342900"/>
            <a:r>
              <a:rPr lang="en-US" sz="2000" b="1" dirty="0">
                <a:solidFill>
                  <a:srgbClr val="C00000"/>
                </a:solidFill>
                <a:ea typeface="Calibri" panose="020F0502020204030204" pitchFamily="34" charset="0"/>
                <a:cs typeface="Arial" panose="020B0604020202020204" pitchFamily="34" charset="0"/>
              </a:rPr>
              <a:t> </a:t>
            </a:r>
            <a:r>
              <a:rPr lang="en-US" sz="2000" b="1" dirty="0" smtClean="0">
                <a:solidFill>
                  <a:srgbClr val="C00000"/>
                </a:solidFill>
                <a:ea typeface="Calibri" panose="020F0502020204030204" pitchFamily="34" charset="0"/>
                <a:cs typeface="Arial" panose="020B0604020202020204" pitchFamily="34" charset="0"/>
              </a:rPr>
              <a:t>       the startup capital consists of the following elements </a:t>
            </a:r>
          </a:p>
          <a:p>
            <a:pPr marL="685800" lvl="0">
              <a:lnSpc>
                <a:spcPct val="150000"/>
              </a:lnSpc>
              <a:buFont typeface="Arial" panose="020B0604020202020204" pitchFamily="34" charset="0"/>
              <a:buChar char="•"/>
            </a:pPr>
            <a:r>
              <a:rPr lang="en-US" sz="2000" b="1" dirty="0" smtClean="0">
                <a:ea typeface="Calibri" panose="020F0502020204030204" pitchFamily="34" charset="0"/>
                <a:cs typeface="Arial" panose="020B0604020202020204" pitchFamily="34" charset="0"/>
              </a:rPr>
              <a:t>  </a:t>
            </a:r>
            <a:r>
              <a:rPr lang="en-US" sz="2000" b="1" dirty="0"/>
              <a:t>Land </a:t>
            </a:r>
            <a:r>
              <a:rPr lang="en-US" sz="2000" b="1" dirty="0" smtClean="0"/>
              <a:t>Price</a:t>
            </a:r>
          </a:p>
          <a:p>
            <a:pPr marL="685800" lvl="0">
              <a:lnSpc>
                <a:spcPct val="150000"/>
              </a:lnSpc>
              <a:buFont typeface="Arial" panose="020B0604020202020204" pitchFamily="34" charset="0"/>
              <a:buChar char="•"/>
            </a:pPr>
            <a:r>
              <a:rPr lang="en-US" sz="2000" b="1" dirty="0" smtClean="0"/>
              <a:t>  </a:t>
            </a:r>
            <a:r>
              <a:rPr lang="en-US" sz="2000" b="1" dirty="0"/>
              <a:t>Construction Cost </a:t>
            </a:r>
            <a:endParaRPr lang="en-US" sz="2000" b="1" dirty="0" smtClean="0"/>
          </a:p>
          <a:p>
            <a:pPr marL="685800" lvl="0">
              <a:lnSpc>
                <a:spcPct val="150000"/>
              </a:lnSpc>
              <a:buFont typeface="Arial" panose="020B0604020202020204" pitchFamily="34" charset="0"/>
              <a:buChar char="•"/>
            </a:pPr>
            <a:r>
              <a:rPr lang="en-US" sz="2000" b="1" dirty="0" smtClean="0">
                <a:ea typeface="Calibri" panose="020F0502020204030204" pitchFamily="34" charset="0"/>
                <a:cs typeface="Arial" panose="020B0604020202020204" pitchFamily="34" charset="0"/>
              </a:rPr>
              <a:t>  </a:t>
            </a:r>
            <a:r>
              <a:rPr lang="en-US" sz="2000" b="1" dirty="0"/>
              <a:t>Electricity Cost </a:t>
            </a:r>
            <a:endParaRPr lang="en-US" sz="2000" b="1" dirty="0" smtClean="0"/>
          </a:p>
          <a:p>
            <a:pPr marL="685800" lvl="0">
              <a:lnSpc>
                <a:spcPct val="150000"/>
              </a:lnSpc>
              <a:buFont typeface="Arial" panose="020B0604020202020204" pitchFamily="34" charset="0"/>
              <a:buChar char="•"/>
            </a:pPr>
            <a:r>
              <a:rPr lang="en-US" sz="2000" b="1" dirty="0" smtClean="0"/>
              <a:t>  </a:t>
            </a:r>
            <a:r>
              <a:rPr lang="en-US" sz="2000" b="1" dirty="0"/>
              <a:t>Production Equipment </a:t>
            </a:r>
            <a:r>
              <a:rPr lang="en-US" sz="2000" b="1" dirty="0" smtClean="0"/>
              <a:t>cost</a:t>
            </a:r>
          </a:p>
          <a:p>
            <a:pPr marL="685800" lvl="0">
              <a:lnSpc>
                <a:spcPct val="150000"/>
              </a:lnSpc>
              <a:buFont typeface="Arial" panose="020B0604020202020204" pitchFamily="34" charset="0"/>
              <a:buChar char="•"/>
            </a:pPr>
            <a:r>
              <a:rPr lang="en-US" sz="2000" b="1" dirty="0" smtClean="0"/>
              <a:t>  </a:t>
            </a:r>
            <a:r>
              <a:rPr lang="en-US" sz="2000" b="1" dirty="0"/>
              <a:t>Water System cost </a:t>
            </a:r>
            <a:endParaRPr lang="en-US" sz="2000" b="1" dirty="0" smtClean="0"/>
          </a:p>
          <a:p>
            <a:pPr marL="685800" lvl="0">
              <a:lnSpc>
                <a:spcPct val="150000"/>
              </a:lnSpc>
              <a:buFont typeface="Arial" panose="020B0604020202020204" pitchFamily="34" charset="0"/>
              <a:buChar char="•"/>
            </a:pPr>
            <a:r>
              <a:rPr lang="en-US" sz="2000" b="1" dirty="0"/>
              <a:t> </a:t>
            </a:r>
            <a:r>
              <a:rPr lang="en-US" sz="2000" b="1" dirty="0" smtClean="0"/>
              <a:t> Products </a:t>
            </a:r>
            <a:r>
              <a:rPr lang="en-US" sz="2000" b="1" dirty="0"/>
              <a:t>Mold </a:t>
            </a:r>
            <a:r>
              <a:rPr lang="en-US" sz="2000" b="1" dirty="0" smtClean="0"/>
              <a:t>Cost</a:t>
            </a:r>
          </a:p>
          <a:p>
            <a:pPr marL="685800" lvl="0">
              <a:lnSpc>
                <a:spcPct val="150000"/>
              </a:lnSpc>
              <a:buFont typeface="Arial" panose="020B0604020202020204" pitchFamily="34" charset="0"/>
              <a:buChar char="•"/>
            </a:pPr>
            <a:r>
              <a:rPr lang="en-US" sz="2000" b="1" dirty="0"/>
              <a:t> </a:t>
            </a:r>
            <a:r>
              <a:rPr lang="en-US" sz="2000" b="1" dirty="0" smtClean="0"/>
              <a:t> Other </a:t>
            </a:r>
            <a:r>
              <a:rPr lang="en-US" sz="2000" b="1" dirty="0"/>
              <a:t>Supportive Production Cost </a:t>
            </a:r>
            <a:r>
              <a:rPr lang="en-US" sz="2000" b="1" dirty="0" smtClean="0"/>
              <a:t> </a:t>
            </a:r>
            <a:br>
              <a:rPr lang="en-US" sz="2000" b="1" dirty="0" smtClean="0"/>
            </a:br>
            <a:r>
              <a:rPr lang="en-US" sz="2000" b="1" dirty="0" smtClean="0"/>
              <a:t>    </a:t>
            </a:r>
            <a:endParaRPr lang="en-US" sz="2000" b="1" dirty="0"/>
          </a:p>
        </p:txBody>
      </p:sp>
    </p:spTree>
    <p:extLst>
      <p:ext uri="{BB962C8B-B14F-4D97-AF65-F5344CB8AC3E}">
        <p14:creationId xmlns:p14="http://schemas.microsoft.com/office/powerpoint/2010/main" val="5757877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546" y="0"/>
            <a:ext cx="10018713" cy="1752599"/>
          </a:xfrm>
        </p:spPr>
        <p:txBody>
          <a:bodyPr/>
          <a:lstStyle/>
          <a:p>
            <a:r>
              <a:rPr lang="en-US" b="1" dirty="0"/>
              <a:t>Results &amp; Analysis</a:t>
            </a:r>
            <a:endParaRPr lang="en-US" dirty="0"/>
          </a:p>
        </p:txBody>
      </p:sp>
      <p:sp>
        <p:nvSpPr>
          <p:cNvPr id="3" name="TextBox 2"/>
          <p:cNvSpPr txBox="1"/>
          <p:nvPr/>
        </p:nvSpPr>
        <p:spPr>
          <a:xfrm>
            <a:off x="1551546" y="1618128"/>
            <a:ext cx="8582401" cy="3939540"/>
          </a:xfrm>
          <a:prstGeom prst="rect">
            <a:avLst/>
          </a:prstGeom>
          <a:noFill/>
        </p:spPr>
        <p:txBody>
          <a:bodyPr wrap="square" rtlCol="0">
            <a:spAutoFit/>
          </a:bodyPr>
          <a:lstStyle/>
          <a:p>
            <a:pPr marL="685800" indent="-342900">
              <a:buFont typeface="Arial" panose="020B0604020202020204" pitchFamily="34" charset="0"/>
              <a:buChar char="•"/>
            </a:pPr>
            <a:r>
              <a:rPr lang="en-US" sz="2000" b="1" dirty="0" smtClean="0">
                <a:solidFill>
                  <a:srgbClr val="C00000"/>
                </a:solidFill>
                <a:ea typeface="Calibri" panose="020F0502020204030204" pitchFamily="34" charset="0"/>
                <a:cs typeface="Arial" panose="020B0604020202020204" pitchFamily="34" charset="0"/>
              </a:rPr>
              <a:t>Determines </a:t>
            </a:r>
            <a:r>
              <a:rPr lang="en-US" sz="2000" b="1" dirty="0" smtClean="0">
                <a:solidFill>
                  <a:srgbClr val="C00000"/>
                </a:solidFill>
              </a:rPr>
              <a:t>the </a:t>
            </a:r>
            <a:r>
              <a:rPr lang="en-US" sz="2000" b="1" dirty="0">
                <a:solidFill>
                  <a:srgbClr val="C00000"/>
                </a:solidFill>
              </a:rPr>
              <a:t>Operational Cost </a:t>
            </a:r>
            <a:endParaRPr lang="en-US" sz="2000" b="1" dirty="0" smtClean="0">
              <a:solidFill>
                <a:srgbClr val="C00000"/>
              </a:solidFill>
              <a:ea typeface="Calibri" panose="020F0502020204030204" pitchFamily="34" charset="0"/>
              <a:cs typeface="Arial" panose="020B0604020202020204" pitchFamily="34" charset="0"/>
            </a:endParaRPr>
          </a:p>
          <a:p>
            <a:pPr marL="342900"/>
            <a:r>
              <a:rPr lang="en-US" sz="2000" b="1" dirty="0" smtClean="0">
                <a:solidFill>
                  <a:srgbClr val="C00000"/>
                </a:solidFill>
                <a:ea typeface="Calibri" panose="020F0502020204030204" pitchFamily="34" charset="0"/>
                <a:cs typeface="Arial" panose="020B0604020202020204" pitchFamily="34" charset="0"/>
              </a:rPr>
              <a:t>        </a:t>
            </a:r>
            <a:r>
              <a:rPr lang="en-US" sz="2000" b="1" dirty="0" smtClean="0">
                <a:solidFill>
                  <a:srgbClr val="C00000"/>
                </a:solidFill>
                <a:ea typeface="Calibri" panose="020F0502020204030204" pitchFamily="34" charset="0"/>
                <a:cs typeface="Arial" panose="020B0604020202020204" pitchFamily="34" charset="0"/>
              </a:rPr>
              <a:t>the </a:t>
            </a:r>
            <a:r>
              <a:rPr lang="en-US" b="1" dirty="0" smtClean="0">
                <a:solidFill>
                  <a:srgbClr val="C00000"/>
                </a:solidFill>
              </a:rPr>
              <a:t>operational cost </a:t>
            </a:r>
            <a:r>
              <a:rPr lang="en-US" sz="2000" b="1" dirty="0" smtClean="0">
                <a:solidFill>
                  <a:srgbClr val="C00000"/>
                </a:solidFill>
                <a:ea typeface="Calibri" panose="020F0502020204030204" pitchFamily="34" charset="0"/>
                <a:cs typeface="Arial" panose="020B0604020202020204" pitchFamily="34" charset="0"/>
              </a:rPr>
              <a:t>consists </a:t>
            </a:r>
            <a:r>
              <a:rPr lang="en-US" sz="2000" b="1" dirty="0" smtClean="0">
                <a:solidFill>
                  <a:srgbClr val="C00000"/>
                </a:solidFill>
                <a:ea typeface="Calibri" panose="020F0502020204030204" pitchFamily="34" charset="0"/>
                <a:cs typeface="Arial" panose="020B0604020202020204" pitchFamily="34" charset="0"/>
              </a:rPr>
              <a:t>of the following elements </a:t>
            </a:r>
          </a:p>
          <a:p>
            <a:pPr marL="685800" lvl="0">
              <a:lnSpc>
                <a:spcPct val="150000"/>
              </a:lnSpc>
              <a:buFont typeface="Arial" panose="020B0604020202020204" pitchFamily="34" charset="0"/>
              <a:buChar char="•"/>
            </a:pPr>
            <a:r>
              <a:rPr lang="en-US" sz="2000" dirty="0" smtClean="0"/>
              <a:t>  </a:t>
            </a:r>
            <a:r>
              <a:rPr lang="en-US" sz="2000" b="1" dirty="0" smtClean="0"/>
              <a:t>Row </a:t>
            </a:r>
            <a:r>
              <a:rPr lang="en-US" sz="2000" b="1" dirty="0"/>
              <a:t>Material </a:t>
            </a:r>
            <a:r>
              <a:rPr lang="en-US" sz="2000" b="1" dirty="0"/>
              <a:t> C</a:t>
            </a:r>
            <a:r>
              <a:rPr lang="en-US" sz="2000" b="1" dirty="0" smtClean="0"/>
              <a:t>ost </a:t>
            </a:r>
          </a:p>
          <a:p>
            <a:pPr marL="685800" lvl="0">
              <a:lnSpc>
                <a:spcPct val="150000"/>
              </a:lnSpc>
              <a:buFont typeface="Arial" panose="020B0604020202020204" pitchFamily="34" charset="0"/>
              <a:buChar char="•"/>
            </a:pPr>
            <a:r>
              <a:rPr lang="en-US" sz="2000" b="1" dirty="0" smtClean="0">
                <a:ea typeface="Calibri" panose="020F0502020204030204" pitchFamily="34" charset="0"/>
                <a:cs typeface="Arial" panose="020B0604020202020204" pitchFamily="34" charset="0"/>
              </a:rPr>
              <a:t>  </a:t>
            </a:r>
            <a:r>
              <a:rPr lang="en-US" sz="2000" b="1" dirty="0"/>
              <a:t>Energy Consumption </a:t>
            </a:r>
            <a:r>
              <a:rPr lang="en-US" sz="2000" b="1" dirty="0" smtClean="0"/>
              <a:t> </a:t>
            </a:r>
            <a:r>
              <a:rPr lang="en-US" sz="2000" b="1" dirty="0"/>
              <a:t>Cost </a:t>
            </a:r>
            <a:endParaRPr lang="en-US" sz="2000" b="1" dirty="0" smtClean="0"/>
          </a:p>
          <a:p>
            <a:pPr marL="685800" lvl="0">
              <a:lnSpc>
                <a:spcPct val="150000"/>
              </a:lnSpc>
              <a:buFont typeface="Arial" panose="020B0604020202020204" pitchFamily="34" charset="0"/>
              <a:buChar char="•"/>
            </a:pPr>
            <a:r>
              <a:rPr lang="en-US" sz="2000" b="1" dirty="0" smtClean="0"/>
              <a:t>  </a:t>
            </a:r>
            <a:r>
              <a:rPr lang="en-US" sz="2000" b="1" dirty="0" smtClean="0"/>
              <a:t>Total Salaries </a:t>
            </a:r>
          </a:p>
          <a:p>
            <a:pPr marL="685800" lvl="0">
              <a:lnSpc>
                <a:spcPct val="150000"/>
              </a:lnSpc>
              <a:buFont typeface="Arial" panose="020B0604020202020204" pitchFamily="34" charset="0"/>
              <a:buChar char="•"/>
            </a:pPr>
            <a:r>
              <a:rPr lang="en-US" sz="2000" dirty="0" smtClean="0"/>
              <a:t>  </a:t>
            </a:r>
            <a:r>
              <a:rPr lang="en-US" sz="2000" b="1" dirty="0" smtClean="0"/>
              <a:t>Depreciation Cost </a:t>
            </a:r>
            <a:r>
              <a:rPr lang="en-US" sz="2000" b="1" dirty="0" smtClean="0"/>
              <a:t> </a:t>
            </a:r>
          </a:p>
          <a:p>
            <a:pPr marL="685800" lvl="0">
              <a:lnSpc>
                <a:spcPct val="150000"/>
              </a:lnSpc>
              <a:buFont typeface="Arial" panose="020B0604020202020204" pitchFamily="34" charset="0"/>
              <a:buChar char="•"/>
            </a:pPr>
            <a:r>
              <a:rPr lang="en-US" sz="2000" b="1" dirty="0" smtClean="0"/>
              <a:t>  </a:t>
            </a:r>
            <a:r>
              <a:rPr lang="en-US" sz="2000" b="1" dirty="0" smtClean="0"/>
              <a:t>Insurance </a:t>
            </a:r>
            <a:r>
              <a:rPr lang="en-US" sz="2000" b="1" dirty="0"/>
              <a:t>Cost </a:t>
            </a:r>
            <a:endParaRPr lang="en-US" sz="2000" b="1" dirty="0" smtClean="0"/>
          </a:p>
          <a:p>
            <a:pPr marL="685800" lvl="0">
              <a:lnSpc>
                <a:spcPct val="150000"/>
              </a:lnSpc>
              <a:buFont typeface="Arial" panose="020B0604020202020204" pitchFamily="34" charset="0"/>
              <a:buChar char="•"/>
            </a:pPr>
            <a:r>
              <a:rPr lang="en-US" sz="2000" b="1" dirty="0" smtClean="0"/>
              <a:t>  </a:t>
            </a:r>
            <a:r>
              <a:rPr lang="en-US" sz="2000" b="1" dirty="0"/>
              <a:t>Other Related Cost </a:t>
            </a:r>
            <a:r>
              <a:rPr lang="en-US" sz="2000" b="1" dirty="0" smtClean="0"/>
              <a:t> </a:t>
            </a:r>
            <a:r>
              <a:rPr lang="en-US" sz="2000" b="1" dirty="0" smtClean="0"/>
              <a:t/>
            </a:r>
            <a:br>
              <a:rPr lang="en-US" sz="2000" b="1" dirty="0" smtClean="0"/>
            </a:br>
            <a:r>
              <a:rPr lang="en-US" sz="2000" b="1" dirty="0" smtClean="0"/>
              <a:t>    </a:t>
            </a:r>
            <a:endParaRPr lang="en-US" sz="2000" b="1" dirty="0"/>
          </a:p>
        </p:txBody>
      </p:sp>
    </p:spTree>
    <p:extLst>
      <p:ext uri="{BB962C8B-B14F-4D97-AF65-F5344CB8AC3E}">
        <p14:creationId xmlns:p14="http://schemas.microsoft.com/office/powerpoint/2010/main" val="31537695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8440" y="0"/>
            <a:ext cx="10018713" cy="1752599"/>
          </a:xfrm>
        </p:spPr>
        <p:txBody>
          <a:bodyPr/>
          <a:lstStyle/>
          <a:p>
            <a:r>
              <a:rPr lang="en-US" b="1" dirty="0"/>
              <a:t>Results &amp; Analysis</a:t>
            </a:r>
            <a:endParaRPr lang="en-US" dirty="0"/>
          </a:p>
        </p:txBody>
      </p:sp>
      <p:sp>
        <p:nvSpPr>
          <p:cNvPr id="3" name="Rectangle 2"/>
          <p:cNvSpPr/>
          <p:nvPr/>
        </p:nvSpPr>
        <p:spPr>
          <a:xfrm>
            <a:off x="1578440" y="1567933"/>
            <a:ext cx="8319457" cy="1292662"/>
          </a:xfrm>
          <a:prstGeom prst="rect">
            <a:avLst/>
          </a:prstGeom>
        </p:spPr>
        <p:txBody>
          <a:bodyPr wrap="none">
            <a:spAutoFit/>
          </a:bodyPr>
          <a:lstStyle/>
          <a:p>
            <a:pPr marL="285750" indent="-285750">
              <a:buFont typeface="Arial" panose="020B0604020202020204" pitchFamily="34" charset="0"/>
              <a:buChar char="•"/>
            </a:pPr>
            <a:r>
              <a:rPr lang="en-US" sz="2000" b="1" dirty="0" smtClean="0">
                <a:solidFill>
                  <a:srgbClr val="C00000"/>
                </a:solidFill>
              </a:rPr>
              <a:t>Financial Analysis for the factory </a:t>
            </a:r>
          </a:p>
          <a:p>
            <a:r>
              <a:rPr lang="en-US" sz="2000" b="1" dirty="0">
                <a:solidFill>
                  <a:srgbClr val="C00000"/>
                </a:solidFill>
              </a:rPr>
              <a:t> </a:t>
            </a:r>
            <a:r>
              <a:rPr lang="en-US" sz="2000" b="1" dirty="0" smtClean="0">
                <a:solidFill>
                  <a:srgbClr val="C00000"/>
                </a:solidFill>
              </a:rPr>
              <a:t>     </a:t>
            </a:r>
            <a:r>
              <a:rPr lang="en-US" b="1" dirty="0" smtClean="0"/>
              <a:t>We Identified the total monthly production cost and then distributed it among </a:t>
            </a:r>
          </a:p>
          <a:p>
            <a:r>
              <a:rPr lang="en-US" b="1" dirty="0"/>
              <a:t> </a:t>
            </a:r>
            <a:r>
              <a:rPr lang="en-US" b="1" dirty="0" smtClean="0"/>
              <a:t>      the identified product as shown in table below </a:t>
            </a:r>
          </a:p>
          <a:p>
            <a:r>
              <a:rPr lang="en-US" sz="2000" b="1" dirty="0">
                <a:solidFill>
                  <a:srgbClr val="C00000"/>
                </a:solidFill>
              </a:rPr>
              <a:t> </a:t>
            </a:r>
            <a:r>
              <a:rPr lang="en-US" sz="2000" b="1" dirty="0" smtClean="0">
                <a:solidFill>
                  <a:srgbClr val="C00000"/>
                </a:solidFill>
              </a:rPr>
              <a:t>      </a:t>
            </a:r>
            <a:endParaRPr lang="en-US" sz="2000" b="1" dirty="0">
              <a:solidFill>
                <a:srgbClr val="C0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516623431"/>
              </p:ext>
            </p:extLst>
          </p:nvPr>
        </p:nvGraphicFramePr>
        <p:xfrm>
          <a:off x="2702857" y="2860595"/>
          <a:ext cx="6984712" cy="2427195"/>
        </p:xfrm>
        <a:graphic>
          <a:graphicData uri="http://schemas.openxmlformats.org/drawingml/2006/table">
            <a:tbl>
              <a:tblPr firstRow="1" firstCol="1" bandRow="1"/>
              <a:tblGrid>
                <a:gridCol w="3492356"/>
                <a:gridCol w="3492356"/>
              </a:tblGrid>
              <a:tr h="485439">
                <a:tc>
                  <a:txBody>
                    <a:bodyPr/>
                    <a:lstStyle/>
                    <a:p>
                      <a:pPr marL="0" marR="0" algn="ctr">
                        <a:lnSpc>
                          <a:spcPct val="150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Identified Product</a:t>
                      </a:r>
                      <a:endParaRPr lang="en-US" sz="18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50000"/>
                        </a:lnSpc>
                        <a:spcBef>
                          <a:spcPts val="0"/>
                        </a:spcBef>
                        <a:spcAft>
                          <a:spcPts val="80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Production Cost Proportion</a:t>
                      </a:r>
                      <a:endParaRPr lang="en-US" sz="18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485439">
                <a:tc>
                  <a:txBody>
                    <a:bodyPr/>
                    <a:lstStyle/>
                    <a:p>
                      <a:pPr marL="0" marR="0" algn="ctr">
                        <a:lnSpc>
                          <a:spcPct val="150000"/>
                        </a:lnSpc>
                        <a:spcBef>
                          <a:spcPts val="0"/>
                        </a:spcBef>
                        <a:spcAft>
                          <a:spcPts val="80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Cups</a:t>
                      </a:r>
                      <a:endParaRPr lang="en-US" sz="18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50000"/>
                        </a:lnSpc>
                        <a:spcBef>
                          <a:spcPts val="0"/>
                        </a:spcBef>
                        <a:spcAft>
                          <a:spcPts val="80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0.42</a:t>
                      </a:r>
                      <a:endParaRPr lang="en-US" sz="18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r>
              <a:tr h="485439">
                <a:tc>
                  <a:txBody>
                    <a:bodyPr/>
                    <a:lstStyle/>
                    <a:p>
                      <a:pPr marL="0" marR="0" algn="ctr">
                        <a:lnSpc>
                          <a:spcPct val="150000"/>
                        </a:lnSpc>
                        <a:spcBef>
                          <a:spcPts val="0"/>
                        </a:spcBef>
                        <a:spcAft>
                          <a:spcPts val="80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Cans and their Covers</a:t>
                      </a:r>
                      <a:endParaRPr lang="en-US" sz="18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0.14</a:t>
                      </a:r>
                      <a:endParaRPr lang="en-US" sz="18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5439">
                <a:tc>
                  <a:txBody>
                    <a:bodyPr/>
                    <a:lstStyle/>
                    <a:p>
                      <a:pPr marL="0" marR="0" algn="ctr">
                        <a:lnSpc>
                          <a:spcPct val="150000"/>
                        </a:lnSpc>
                        <a:spcBef>
                          <a:spcPts val="0"/>
                        </a:spcBef>
                        <a:spcAft>
                          <a:spcPts val="80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Sweet Containers</a:t>
                      </a:r>
                      <a:endParaRPr lang="en-US" sz="18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50000"/>
                        </a:lnSpc>
                        <a:spcBef>
                          <a:spcPts val="0"/>
                        </a:spcBef>
                        <a:spcAft>
                          <a:spcPts val="80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0.02</a:t>
                      </a:r>
                      <a:endParaRPr lang="en-US" sz="18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r>
              <a:tr h="485439">
                <a:tc>
                  <a:txBody>
                    <a:bodyPr/>
                    <a:lstStyle/>
                    <a:p>
                      <a:pPr marL="0" marR="0" algn="ctr">
                        <a:lnSpc>
                          <a:spcPct val="150000"/>
                        </a:lnSpc>
                        <a:spcBef>
                          <a:spcPts val="0"/>
                        </a:spcBef>
                        <a:spcAft>
                          <a:spcPts val="80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Plates</a:t>
                      </a:r>
                      <a:endParaRPr lang="en-US" sz="1800" b="1">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0.42</a:t>
                      </a:r>
                      <a:endParaRPr lang="en-US" sz="18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194707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4994" y="0"/>
            <a:ext cx="10018713" cy="1752599"/>
          </a:xfrm>
        </p:spPr>
        <p:txBody>
          <a:bodyPr/>
          <a:lstStyle/>
          <a:p>
            <a:r>
              <a:rPr lang="en-US" b="1" dirty="0"/>
              <a:t>Results &amp; Analysis</a:t>
            </a:r>
            <a:endParaRPr lang="en-US" dirty="0"/>
          </a:p>
        </p:txBody>
      </p:sp>
      <p:sp>
        <p:nvSpPr>
          <p:cNvPr id="3" name="Rectangle 2"/>
          <p:cNvSpPr/>
          <p:nvPr/>
        </p:nvSpPr>
        <p:spPr>
          <a:xfrm>
            <a:off x="1215370" y="1743633"/>
            <a:ext cx="11100603" cy="4093428"/>
          </a:xfrm>
          <a:prstGeom prst="rect">
            <a:avLst/>
          </a:prstGeom>
        </p:spPr>
        <p:txBody>
          <a:bodyPr wrap="square">
            <a:spAutoFit/>
          </a:bodyPr>
          <a:lstStyle/>
          <a:p>
            <a:pPr marL="285750" indent="-285750">
              <a:buFont typeface="Arial" panose="020B0604020202020204" pitchFamily="34" charset="0"/>
              <a:buChar char="•"/>
            </a:pPr>
            <a:r>
              <a:rPr lang="en-US" sz="2000" b="1" dirty="0" smtClean="0">
                <a:solidFill>
                  <a:srgbClr val="C00000"/>
                </a:solidFill>
              </a:rPr>
              <a:t>Determine Unit Cost from each Product</a:t>
            </a:r>
          </a:p>
          <a:p>
            <a:r>
              <a:rPr lang="en-US" sz="2000" b="1" dirty="0" smtClean="0"/>
              <a:t>      We defined the unit as one cartoon for each product, so the unit cost </a:t>
            </a:r>
          </a:p>
          <a:p>
            <a:r>
              <a:rPr lang="en-US" sz="2000" b="1" dirty="0"/>
              <a:t> </a:t>
            </a:r>
            <a:r>
              <a:rPr lang="en-US" sz="2000" b="1" dirty="0" smtClean="0"/>
              <a:t>     is equal to cost per cartoon </a:t>
            </a:r>
          </a:p>
          <a:p>
            <a:endParaRPr lang="ar-SA" sz="2000" b="1" dirty="0">
              <a:solidFill>
                <a:srgbClr val="C00000"/>
              </a:solidFill>
            </a:endParaRPr>
          </a:p>
          <a:p>
            <a:r>
              <a:rPr lang="en-US" sz="2000" b="1" dirty="0" smtClean="0">
                <a:solidFill>
                  <a:srgbClr val="C00000"/>
                </a:solidFill>
              </a:rPr>
              <a:t>      </a:t>
            </a:r>
            <a:r>
              <a:rPr lang="en-US" sz="2000" b="1" dirty="0" smtClean="0"/>
              <a:t>Total product cost per period = product proportion from the production cost + Raw Material Cost</a:t>
            </a:r>
          </a:p>
          <a:p>
            <a:r>
              <a:rPr lang="en-US" sz="2000" b="1" dirty="0"/>
              <a:t> </a:t>
            </a:r>
            <a:r>
              <a:rPr lang="en-US" sz="2000" b="1" dirty="0" smtClean="0"/>
              <a:t>     </a:t>
            </a:r>
          </a:p>
          <a:p>
            <a:pPr>
              <a:lnSpc>
                <a:spcPct val="150000"/>
              </a:lnSpc>
            </a:pPr>
            <a:r>
              <a:rPr lang="en-US" sz="2000" b="1" dirty="0" smtClean="0"/>
              <a:t>      Cost per Cartoon = Total Product cost / # of product produced per period </a:t>
            </a:r>
          </a:p>
          <a:p>
            <a:pPr marL="342900" indent="-342900">
              <a:lnSpc>
                <a:spcPct val="150000"/>
              </a:lnSpc>
              <a:buFont typeface="Arial" panose="020B0604020202020204" pitchFamily="34" charset="0"/>
              <a:buChar char="•"/>
            </a:pPr>
            <a:r>
              <a:rPr lang="en-US" sz="2000" b="1" dirty="0">
                <a:solidFill>
                  <a:srgbClr val="C00000"/>
                </a:solidFill>
              </a:rPr>
              <a:t> </a:t>
            </a:r>
            <a:r>
              <a:rPr lang="en-US" sz="2000" b="1" dirty="0" smtClean="0">
                <a:solidFill>
                  <a:srgbClr val="C00000"/>
                </a:solidFill>
              </a:rPr>
              <a:t>Net profit per cartoon </a:t>
            </a:r>
          </a:p>
          <a:p>
            <a:pPr>
              <a:lnSpc>
                <a:spcPct val="150000"/>
              </a:lnSpc>
            </a:pPr>
            <a:r>
              <a:rPr lang="en-US" sz="2000" b="1" dirty="0">
                <a:solidFill>
                  <a:srgbClr val="C00000"/>
                </a:solidFill>
              </a:rPr>
              <a:t> </a:t>
            </a:r>
            <a:r>
              <a:rPr lang="en-US" sz="2000" b="1" dirty="0" smtClean="0">
                <a:solidFill>
                  <a:srgbClr val="C00000"/>
                </a:solidFill>
              </a:rPr>
              <a:t>       </a:t>
            </a:r>
            <a:r>
              <a:rPr lang="en-US" sz="2000" b="1" dirty="0" smtClean="0"/>
              <a:t>Gross Profit per cartoon = Cartoon Selling Price -  Cost per Cartoon</a:t>
            </a:r>
          </a:p>
          <a:p>
            <a:pPr>
              <a:lnSpc>
                <a:spcPct val="150000"/>
              </a:lnSpc>
            </a:pPr>
            <a:r>
              <a:rPr lang="en-US" sz="2000" b="1" dirty="0">
                <a:solidFill>
                  <a:srgbClr val="C00000"/>
                </a:solidFill>
              </a:rPr>
              <a:t> </a:t>
            </a:r>
            <a:r>
              <a:rPr lang="en-US" sz="2000" b="1" dirty="0" smtClean="0">
                <a:solidFill>
                  <a:srgbClr val="C00000"/>
                </a:solidFill>
              </a:rPr>
              <a:t>       </a:t>
            </a:r>
            <a:r>
              <a:rPr lang="en-US" sz="2000" b="1" dirty="0" smtClean="0"/>
              <a:t>Net Profit per Cartoon  = </a:t>
            </a:r>
            <a:r>
              <a:rPr lang="en-US" sz="2000" b="1" dirty="0"/>
              <a:t>Gross Profit per cartoon </a:t>
            </a:r>
            <a:r>
              <a:rPr lang="en-US" sz="2000" b="1" dirty="0" smtClean="0"/>
              <a:t>- </a:t>
            </a:r>
            <a:r>
              <a:rPr lang="en-US" sz="2000" b="1" dirty="0"/>
              <a:t>Gross Profit per cartoon </a:t>
            </a:r>
            <a:r>
              <a:rPr lang="en-US" sz="2000" b="1" dirty="0" smtClean="0"/>
              <a:t>* Direct Tax </a:t>
            </a:r>
            <a:endParaRPr lang="en-US" sz="2000" b="1" dirty="0" smtClean="0">
              <a:solidFill>
                <a:srgbClr val="C00000"/>
              </a:solidFill>
            </a:endParaRPr>
          </a:p>
          <a:p>
            <a:r>
              <a:rPr lang="en-US" sz="2000" b="1" dirty="0" smtClean="0"/>
              <a:t> </a:t>
            </a:r>
            <a:r>
              <a:rPr lang="en-US" sz="2000" b="1" dirty="0" smtClean="0">
                <a:solidFill>
                  <a:srgbClr val="C00000"/>
                </a:solidFill>
              </a:rPr>
              <a:t> </a:t>
            </a:r>
            <a:endParaRPr lang="en-US" sz="2000" b="1" dirty="0">
              <a:solidFill>
                <a:srgbClr val="C00000"/>
              </a:solidFill>
            </a:endParaRPr>
          </a:p>
        </p:txBody>
      </p:sp>
    </p:spTree>
    <p:extLst>
      <p:ext uri="{BB962C8B-B14F-4D97-AF65-F5344CB8AC3E}">
        <p14:creationId xmlns:p14="http://schemas.microsoft.com/office/powerpoint/2010/main" val="38542376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546" y="0"/>
            <a:ext cx="10018713" cy="1752599"/>
          </a:xfrm>
        </p:spPr>
        <p:txBody>
          <a:bodyPr/>
          <a:lstStyle/>
          <a:p>
            <a:r>
              <a:rPr lang="en-US" b="1" dirty="0"/>
              <a:t>Results &amp; Analysis</a:t>
            </a:r>
            <a:endParaRPr lang="en-US" dirty="0"/>
          </a:p>
        </p:txBody>
      </p:sp>
      <p:sp>
        <p:nvSpPr>
          <p:cNvPr id="3" name="Rectangle 2"/>
          <p:cNvSpPr/>
          <p:nvPr/>
        </p:nvSpPr>
        <p:spPr>
          <a:xfrm>
            <a:off x="1323767" y="1455875"/>
            <a:ext cx="8694431" cy="3170099"/>
          </a:xfrm>
          <a:prstGeom prst="rect">
            <a:avLst/>
          </a:prstGeom>
        </p:spPr>
        <p:txBody>
          <a:bodyPr wrap="none">
            <a:spAutoFit/>
          </a:bodyPr>
          <a:lstStyle/>
          <a:p>
            <a:pPr marL="285750" indent="-285750">
              <a:lnSpc>
                <a:spcPct val="150000"/>
              </a:lnSpc>
              <a:buFont typeface="Arial" panose="020B0604020202020204" pitchFamily="34" charset="0"/>
              <a:buChar char="•"/>
            </a:pPr>
            <a:r>
              <a:rPr lang="en-US" sz="2000" b="1" dirty="0" smtClean="0">
                <a:solidFill>
                  <a:srgbClr val="C00000"/>
                </a:solidFill>
              </a:rPr>
              <a:t>Breakeven Quantities </a:t>
            </a:r>
          </a:p>
          <a:p>
            <a:pPr>
              <a:lnSpc>
                <a:spcPct val="150000"/>
              </a:lnSpc>
            </a:pPr>
            <a:r>
              <a:rPr lang="en-US" sz="2000" b="1" dirty="0">
                <a:solidFill>
                  <a:srgbClr val="C00000"/>
                </a:solidFill>
              </a:rPr>
              <a:t> </a:t>
            </a:r>
            <a:r>
              <a:rPr lang="en-US" sz="2000" b="1" dirty="0" smtClean="0">
                <a:solidFill>
                  <a:srgbClr val="C00000"/>
                </a:solidFill>
              </a:rPr>
              <a:t>    </a:t>
            </a:r>
            <a:r>
              <a:rPr lang="en-US" sz="2000" b="1" dirty="0"/>
              <a:t> </a:t>
            </a:r>
            <a:r>
              <a:rPr lang="en-US" sz="2000" b="1" dirty="0" smtClean="0"/>
              <a:t>we computed the total number of cartoons needed to be produced </a:t>
            </a:r>
          </a:p>
          <a:p>
            <a:pPr>
              <a:lnSpc>
                <a:spcPct val="150000"/>
              </a:lnSpc>
            </a:pPr>
            <a:r>
              <a:rPr lang="en-US" sz="2000" b="1" dirty="0"/>
              <a:t> </a:t>
            </a:r>
            <a:r>
              <a:rPr lang="en-US" sz="2000" b="1" dirty="0" smtClean="0"/>
              <a:t>     from each product to achieve factory’s breakeven state by using the </a:t>
            </a:r>
          </a:p>
          <a:p>
            <a:pPr>
              <a:lnSpc>
                <a:spcPct val="150000"/>
              </a:lnSpc>
            </a:pPr>
            <a:r>
              <a:rPr lang="en-US" sz="2000" b="1" dirty="0"/>
              <a:t> </a:t>
            </a:r>
            <a:r>
              <a:rPr lang="en-US" sz="2000" b="1" dirty="0" smtClean="0"/>
              <a:t>     below equation </a:t>
            </a:r>
          </a:p>
          <a:p>
            <a:pPr>
              <a:lnSpc>
                <a:spcPct val="150000"/>
              </a:lnSpc>
            </a:pPr>
            <a:endParaRPr lang="en-US" sz="2000" b="1" dirty="0"/>
          </a:p>
          <a:p>
            <a:pPr>
              <a:lnSpc>
                <a:spcPct val="150000"/>
              </a:lnSpc>
            </a:pPr>
            <a:r>
              <a:rPr lang="en-US" sz="2000" b="1" dirty="0" smtClean="0"/>
              <a:t>     Fixed </a:t>
            </a:r>
            <a:r>
              <a:rPr lang="en-US" sz="2000" b="1" dirty="0"/>
              <a:t>cost assigned to the product – (profit per unit * # of units needed) = </a:t>
            </a:r>
            <a:r>
              <a:rPr lang="en-US" sz="2000" b="1" dirty="0" smtClean="0"/>
              <a:t>0</a:t>
            </a:r>
            <a:endParaRPr lang="en-US" sz="2000" b="1" dirty="0" smtClean="0">
              <a:solidFill>
                <a:srgbClr val="C00000"/>
              </a:solidFill>
            </a:endParaRPr>
          </a:p>
          <a:p>
            <a:r>
              <a:rPr lang="en-US" sz="2000" b="1" dirty="0">
                <a:solidFill>
                  <a:srgbClr val="C00000"/>
                </a:solidFill>
              </a:rPr>
              <a:t> </a:t>
            </a:r>
            <a:r>
              <a:rPr lang="en-US" sz="2000" b="1" dirty="0" smtClean="0">
                <a:solidFill>
                  <a:srgbClr val="C00000"/>
                </a:solidFill>
              </a:rPr>
              <a:t>      </a:t>
            </a:r>
            <a:endParaRPr lang="en-US" sz="2000" b="1" dirty="0">
              <a:solidFill>
                <a:srgbClr val="C00000"/>
              </a:solidFill>
            </a:endParaRPr>
          </a:p>
        </p:txBody>
      </p:sp>
    </p:spTree>
    <p:extLst>
      <p:ext uri="{BB962C8B-B14F-4D97-AF65-F5344CB8AC3E}">
        <p14:creationId xmlns:p14="http://schemas.microsoft.com/office/powerpoint/2010/main" val="1303143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675" y="0"/>
            <a:ext cx="10018713" cy="1752599"/>
          </a:xfrm>
        </p:spPr>
        <p:txBody>
          <a:bodyPr/>
          <a:lstStyle/>
          <a:p>
            <a:r>
              <a:rPr lang="en-US" b="1" dirty="0"/>
              <a:t>Results &amp; Analysis</a:t>
            </a:r>
            <a:endParaRPr lang="en-US" dirty="0"/>
          </a:p>
        </p:txBody>
      </p:sp>
      <p:sp>
        <p:nvSpPr>
          <p:cNvPr id="3" name="Rectangle 2"/>
          <p:cNvSpPr/>
          <p:nvPr/>
        </p:nvSpPr>
        <p:spPr>
          <a:xfrm>
            <a:off x="1458238" y="1657581"/>
            <a:ext cx="9312856" cy="4708981"/>
          </a:xfrm>
          <a:prstGeom prst="rect">
            <a:avLst/>
          </a:prstGeom>
        </p:spPr>
        <p:txBody>
          <a:bodyPr wrap="square">
            <a:spAutoFit/>
          </a:bodyPr>
          <a:lstStyle/>
          <a:p>
            <a:pPr marL="285750" indent="-285750">
              <a:lnSpc>
                <a:spcPct val="150000"/>
              </a:lnSpc>
              <a:buFont typeface="Arial" panose="020B0604020202020204" pitchFamily="34" charset="0"/>
              <a:buChar char="•"/>
            </a:pPr>
            <a:r>
              <a:rPr lang="en-US" sz="2000" b="1" dirty="0" smtClean="0">
                <a:solidFill>
                  <a:srgbClr val="C00000"/>
                </a:solidFill>
              </a:rPr>
              <a:t>Project Evaluation </a:t>
            </a:r>
            <a:r>
              <a:rPr lang="ar-SA" sz="2000" b="1" dirty="0" smtClean="0">
                <a:solidFill>
                  <a:srgbClr val="C00000"/>
                </a:solidFill>
              </a:rPr>
              <a:t> </a:t>
            </a:r>
            <a:endParaRPr lang="en-US" sz="2000" b="1" dirty="0" smtClean="0">
              <a:solidFill>
                <a:srgbClr val="C00000"/>
              </a:solidFill>
            </a:endParaRPr>
          </a:p>
          <a:p>
            <a:pPr>
              <a:lnSpc>
                <a:spcPct val="200000"/>
              </a:lnSpc>
            </a:pPr>
            <a:r>
              <a:rPr lang="en-US" sz="2000" b="1" dirty="0" smtClean="0">
                <a:solidFill>
                  <a:srgbClr val="C00000"/>
                </a:solidFill>
              </a:rPr>
              <a:t>     </a:t>
            </a:r>
            <a:r>
              <a:rPr lang="en-US" sz="2000" b="1" dirty="0" smtClean="0"/>
              <a:t> </a:t>
            </a:r>
            <a:r>
              <a:rPr lang="en-US" b="1" dirty="0" smtClean="0"/>
              <a:t>We</a:t>
            </a:r>
            <a:r>
              <a:rPr lang="en-US" sz="2000" b="1" dirty="0" smtClean="0"/>
              <a:t> used many criteria to evaluate the feasibility of  the project  which are : </a:t>
            </a:r>
            <a:endParaRPr lang="en-US" sz="2000" b="1" dirty="0"/>
          </a:p>
          <a:p>
            <a:pPr marL="342900" indent="6350">
              <a:lnSpc>
                <a:spcPct val="200000"/>
              </a:lnSpc>
              <a:buFont typeface="Arial" panose="020B0604020202020204" pitchFamily="34" charset="0"/>
              <a:buChar char="•"/>
            </a:pPr>
            <a:r>
              <a:rPr lang="en-US" sz="2000" b="1" dirty="0" smtClean="0"/>
              <a:t>      </a:t>
            </a:r>
            <a:r>
              <a:rPr lang="en-US" sz="2000" b="1" dirty="0" smtClean="0">
                <a:solidFill>
                  <a:srgbClr val="C00000"/>
                </a:solidFill>
              </a:rPr>
              <a:t>Payback Period </a:t>
            </a:r>
            <a:r>
              <a:rPr lang="en-US" sz="2000" b="1" dirty="0" smtClean="0"/>
              <a:t>=  Cost </a:t>
            </a:r>
            <a:r>
              <a:rPr lang="en-US" sz="2000" b="1" dirty="0"/>
              <a:t>of </a:t>
            </a:r>
            <a:r>
              <a:rPr lang="en-US" sz="2000" b="1" dirty="0" smtClean="0"/>
              <a:t>Investment </a:t>
            </a:r>
            <a:r>
              <a:rPr lang="en-US" sz="2000" b="1" dirty="0"/>
              <a:t>\ </a:t>
            </a:r>
            <a:r>
              <a:rPr lang="en-US" sz="2000" b="1" dirty="0" smtClean="0"/>
              <a:t>Annual Cash Flow</a:t>
            </a:r>
            <a:r>
              <a:rPr lang="en-US" sz="2000" b="1" dirty="0" smtClean="0"/>
              <a:t>  </a:t>
            </a:r>
          </a:p>
          <a:p>
            <a:pPr marL="342900">
              <a:lnSpc>
                <a:spcPct val="200000"/>
              </a:lnSpc>
            </a:pPr>
            <a:r>
              <a:rPr lang="en-US" sz="2000" b="1" dirty="0">
                <a:solidFill>
                  <a:srgbClr val="C00000"/>
                </a:solidFill>
              </a:rPr>
              <a:t> </a:t>
            </a:r>
            <a:r>
              <a:rPr lang="en-US" sz="2000" b="1" dirty="0" smtClean="0">
                <a:solidFill>
                  <a:srgbClr val="C00000"/>
                </a:solidFill>
              </a:rPr>
              <a:t>       </a:t>
            </a:r>
            <a:r>
              <a:rPr lang="en-US" sz="2000" b="1" dirty="0" smtClean="0"/>
              <a:t>Cost </a:t>
            </a:r>
            <a:r>
              <a:rPr lang="en-US" sz="2000" b="1" dirty="0"/>
              <a:t>of investment = Startup </a:t>
            </a:r>
            <a:r>
              <a:rPr lang="en-US" sz="2000" b="1" dirty="0" smtClean="0"/>
              <a:t>Capital Cost </a:t>
            </a:r>
            <a:r>
              <a:rPr lang="en-US" sz="2000" b="1" dirty="0"/>
              <a:t>+ Raw </a:t>
            </a:r>
            <a:r>
              <a:rPr lang="en-US" sz="2000" b="1" dirty="0" smtClean="0"/>
              <a:t>Material cost</a:t>
            </a:r>
          </a:p>
          <a:p>
            <a:pPr marL="685800" indent="-342900">
              <a:lnSpc>
                <a:spcPct val="200000"/>
              </a:lnSpc>
              <a:buFont typeface="Arial" panose="020B0604020202020204" pitchFamily="34" charset="0"/>
              <a:buChar char="•"/>
            </a:pPr>
            <a:r>
              <a:rPr lang="en-US" sz="2000" b="1" dirty="0" smtClean="0"/>
              <a:t> </a:t>
            </a:r>
            <a:r>
              <a:rPr lang="en-US" sz="2000" b="1" dirty="0">
                <a:solidFill>
                  <a:srgbClr val="C00000"/>
                </a:solidFill>
              </a:rPr>
              <a:t>Rate of Return </a:t>
            </a:r>
            <a:r>
              <a:rPr lang="en-US" sz="2000" b="1" dirty="0" smtClean="0">
                <a:solidFill>
                  <a:srgbClr val="C00000"/>
                </a:solidFill>
              </a:rPr>
              <a:t> =  </a:t>
            </a:r>
            <a:r>
              <a:rPr lang="en-US" sz="2000" b="1" dirty="0" smtClean="0"/>
              <a:t>Annual Profit </a:t>
            </a:r>
            <a:r>
              <a:rPr lang="en-US" sz="2000" b="1" dirty="0"/>
              <a:t>\ </a:t>
            </a:r>
            <a:r>
              <a:rPr lang="en-US" sz="2000" b="1" dirty="0" smtClean="0"/>
              <a:t>Cost </a:t>
            </a:r>
            <a:r>
              <a:rPr lang="en-US" sz="2000" b="1" dirty="0"/>
              <a:t>of </a:t>
            </a:r>
            <a:r>
              <a:rPr lang="en-US" sz="2000" b="1" dirty="0" smtClean="0"/>
              <a:t>Investment</a:t>
            </a:r>
          </a:p>
          <a:p>
            <a:pPr marL="685800" indent="-342900">
              <a:lnSpc>
                <a:spcPct val="200000"/>
              </a:lnSpc>
              <a:buFont typeface="Arial" panose="020B0604020202020204" pitchFamily="34" charset="0"/>
              <a:buChar char="•"/>
            </a:pPr>
            <a:r>
              <a:rPr lang="en-US" sz="2000" b="1" dirty="0" smtClean="0"/>
              <a:t>  </a:t>
            </a:r>
            <a:r>
              <a:rPr lang="en-US" sz="2000" b="1" dirty="0" smtClean="0">
                <a:solidFill>
                  <a:srgbClr val="C00000"/>
                </a:solidFill>
              </a:rPr>
              <a:t>Net Present Value </a:t>
            </a:r>
            <a:r>
              <a:rPr lang="en-US" sz="2000" b="1" dirty="0" smtClean="0"/>
              <a:t>= ∑ {Net Period Cash Flow/ (1+R) ^T} - Initial Investment</a:t>
            </a:r>
          </a:p>
          <a:p>
            <a:pPr marL="342900">
              <a:lnSpc>
                <a:spcPct val="200000"/>
              </a:lnSpc>
            </a:pPr>
            <a:endParaRPr lang="en-US" sz="2000" b="1" dirty="0" smtClean="0"/>
          </a:p>
          <a:p>
            <a:pPr marL="342900">
              <a:lnSpc>
                <a:spcPct val="150000"/>
              </a:lnSpc>
            </a:pPr>
            <a:r>
              <a:rPr lang="en-US" sz="2000" b="1" dirty="0" smtClean="0">
                <a:solidFill>
                  <a:srgbClr val="C00000"/>
                </a:solidFill>
              </a:rPr>
              <a:t>   </a:t>
            </a:r>
            <a:endParaRPr lang="en-US" sz="2000" b="1" dirty="0">
              <a:solidFill>
                <a:srgbClr val="C00000"/>
              </a:solidFill>
            </a:endParaRPr>
          </a:p>
        </p:txBody>
      </p:sp>
    </p:spTree>
    <p:extLst>
      <p:ext uri="{BB962C8B-B14F-4D97-AF65-F5344CB8AC3E}">
        <p14:creationId xmlns:p14="http://schemas.microsoft.com/office/powerpoint/2010/main" val="19617738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546" y="0"/>
            <a:ext cx="10018713" cy="1752599"/>
          </a:xfrm>
        </p:spPr>
        <p:txBody>
          <a:bodyPr/>
          <a:lstStyle/>
          <a:p>
            <a:r>
              <a:rPr lang="en-US" b="1" dirty="0"/>
              <a:t>Results &amp; Analysis</a:t>
            </a:r>
            <a:endParaRPr lang="en-US" dirty="0"/>
          </a:p>
        </p:txBody>
      </p:sp>
      <p:sp>
        <p:nvSpPr>
          <p:cNvPr id="3" name="Rectangle 2"/>
          <p:cNvSpPr/>
          <p:nvPr/>
        </p:nvSpPr>
        <p:spPr>
          <a:xfrm>
            <a:off x="1551546" y="1485309"/>
            <a:ext cx="7399654" cy="1015663"/>
          </a:xfrm>
          <a:prstGeom prst="rect">
            <a:avLst/>
          </a:prstGeom>
        </p:spPr>
        <p:txBody>
          <a:bodyPr wrap="none">
            <a:spAutoFit/>
          </a:bodyPr>
          <a:lstStyle/>
          <a:p>
            <a:pPr marL="285750" indent="-285750">
              <a:buFont typeface="Arial" panose="020B0604020202020204" pitchFamily="34" charset="0"/>
              <a:buChar char="•"/>
            </a:pPr>
            <a:r>
              <a:rPr lang="en-US" sz="2000" b="1" dirty="0" smtClean="0">
                <a:solidFill>
                  <a:srgbClr val="C00000"/>
                </a:solidFill>
              </a:rPr>
              <a:t>Sensitivity Analysis </a:t>
            </a:r>
          </a:p>
          <a:p>
            <a:r>
              <a:rPr lang="en-US" sz="2000" b="1" dirty="0">
                <a:solidFill>
                  <a:srgbClr val="C00000"/>
                </a:solidFill>
              </a:rPr>
              <a:t> </a:t>
            </a:r>
            <a:r>
              <a:rPr lang="en-US" sz="2000" b="1" dirty="0" smtClean="0">
                <a:solidFill>
                  <a:srgbClr val="C00000"/>
                </a:solidFill>
              </a:rPr>
              <a:t>     </a:t>
            </a:r>
            <a:r>
              <a:rPr lang="en-US" b="1" dirty="0" smtClean="0"/>
              <a:t>We applied the sensitivity analysis on the increasing the market share</a:t>
            </a:r>
          </a:p>
          <a:p>
            <a:r>
              <a:rPr lang="en-US" b="1" dirty="0"/>
              <a:t> </a:t>
            </a:r>
            <a:r>
              <a:rPr lang="en-US" b="1" dirty="0" smtClean="0"/>
              <a:t>      for each product vs the net profit  as shown below </a:t>
            </a:r>
            <a:endParaRPr lang="en-US" sz="2000" b="1" dirty="0">
              <a:solidFill>
                <a:srgbClr val="C00000"/>
              </a:solidFill>
            </a:endParaRPr>
          </a:p>
        </p:txBody>
      </p:sp>
      <p:graphicFrame>
        <p:nvGraphicFramePr>
          <p:cNvPr id="9" name="Chart 8"/>
          <p:cNvGraphicFramePr>
            <a:graphicFrameLocks/>
          </p:cNvGraphicFramePr>
          <p:nvPr>
            <p:extLst>
              <p:ext uri="{D42A27DB-BD31-4B8C-83A1-F6EECF244321}">
                <p14:modId xmlns:p14="http://schemas.microsoft.com/office/powerpoint/2010/main" val="3191675235"/>
              </p:ext>
            </p:extLst>
          </p:nvPr>
        </p:nvGraphicFramePr>
        <p:xfrm>
          <a:off x="1308236" y="2796990"/>
          <a:ext cx="5252666" cy="3294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a:graphicFrameLocks/>
          </p:cNvGraphicFramePr>
          <p:nvPr>
            <p:extLst>
              <p:ext uri="{D42A27DB-BD31-4B8C-83A1-F6EECF244321}">
                <p14:modId xmlns:p14="http://schemas.microsoft.com/office/powerpoint/2010/main" val="3472527890"/>
              </p:ext>
            </p:extLst>
          </p:nvPr>
        </p:nvGraphicFramePr>
        <p:xfrm>
          <a:off x="6585941" y="2934822"/>
          <a:ext cx="4984318" cy="30188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558935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9797" y="-29029"/>
            <a:ext cx="10018713" cy="1752599"/>
          </a:xfrm>
        </p:spPr>
        <p:txBody>
          <a:bodyPr/>
          <a:lstStyle/>
          <a:p>
            <a:r>
              <a:rPr lang="en-US" b="1" dirty="0" smtClean="0"/>
              <a:t> </a:t>
            </a:r>
            <a:r>
              <a:rPr lang="en-US" b="1" dirty="0" smtClean="0"/>
              <a:t>Conclusions</a:t>
            </a:r>
            <a:endParaRPr lang="en-US" b="1" dirty="0"/>
          </a:p>
        </p:txBody>
      </p:sp>
      <p:sp>
        <p:nvSpPr>
          <p:cNvPr id="3" name="TextBox 2"/>
          <p:cNvSpPr txBox="1"/>
          <p:nvPr/>
        </p:nvSpPr>
        <p:spPr>
          <a:xfrm>
            <a:off x="1469797" y="1425388"/>
            <a:ext cx="10229144" cy="4678204"/>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sz="2000" b="1" dirty="0">
                <a:solidFill>
                  <a:srgbClr val="C00000"/>
                </a:solidFill>
              </a:rPr>
              <a:t>There are two main sources for covering the west bank demand which are importing and manufacturing without appearance for importing form Israel </a:t>
            </a:r>
            <a:endParaRPr lang="en-US" sz="2000" b="1" dirty="0" smtClean="0">
              <a:solidFill>
                <a:srgbClr val="C00000"/>
              </a:solidFill>
            </a:endParaRPr>
          </a:p>
          <a:p>
            <a:pPr marL="285750" indent="-285750">
              <a:lnSpc>
                <a:spcPct val="200000"/>
              </a:lnSpc>
              <a:buFont typeface="Arial" panose="020B0604020202020204" pitchFamily="34" charset="0"/>
              <a:buChar char="•"/>
            </a:pPr>
            <a:r>
              <a:rPr lang="en-US" sz="2000" b="1" dirty="0">
                <a:solidFill>
                  <a:srgbClr val="C00000"/>
                </a:solidFill>
              </a:rPr>
              <a:t> </a:t>
            </a:r>
            <a:r>
              <a:rPr lang="en-US" sz="2000" b="1" dirty="0" smtClean="0">
                <a:solidFill>
                  <a:srgbClr val="C00000"/>
                </a:solidFill>
              </a:rPr>
              <a:t>Breakeven quantity from the Cups, Cans and their Covers, Sweet Containers </a:t>
            </a:r>
          </a:p>
          <a:p>
            <a:pPr>
              <a:lnSpc>
                <a:spcPct val="200000"/>
              </a:lnSpc>
            </a:pPr>
            <a:r>
              <a:rPr lang="en-US" sz="2000" b="1" dirty="0">
                <a:solidFill>
                  <a:srgbClr val="C00000"/>
                </a:solidFill>
              </a:rPr>
              <a:t> </a:t>
            </a:r>
            <a:r>
              <a:rPr lang="en-US" sz="2000" b="1" dirty="0" smtClean="0">
                <a:solidFill>
                  <a:srgbClr val="C00000"/>
                </a:solidFill>
              </a:rPr>
              <a:t>      and plates  per month respectively equals  to </a:t>
            </a:r>
            <a:r>
              <a:rPr lang="en-US" sz="2000" b="1" dirty="0" smtClean="0">
                <a:solidFill>
                  <a:srgbClr val="C00000"/>
                </a:solidFill>
                <a:latin typeface="Times New Roman" panose="02020603050405020304" pitchFamily="18" charset="0"/>
                <a:cs typeface="Times New Roman" panose="02020603050405020304" pitchFamily="18" charset="0"/>
              </a:rPr>
              <a:t>6094 , 668, 101 </a:t>
            </a:r>
            <a:r>
              <a:rPr lang="en-US" sz="2000" b="1" dirty="0" smtClean="0">
                <a:solidFill>
                  <a:srgbClr val="C00000"/>
                </a:solidFill>
              </a:rPr>
              <a:t>and </a:t>
            </a:r>
            <a:r>
              <a:rPr lang="en-US" sz="2000" b="1" dirty="0" smtClean="0">
                <a:solidFill>
                  <a:srgbClr val="C00000"/>
                </a:solidFill>
                <a:latin typeface="Times New Roman" panose="02020603050405020304" pitchFamily="18" charset="0"/>
                <a:cs typeface="Times New Roman" panose="02020603050405020304" pitchFamily="18" charset="0"/>
              </a:rPr>
              <a:t>1683</a:t>
            </a:r>
            <a:r>
              <a:rPr lang="en-US" sz="2000" b="1" dirty="0" smtClean="0">
                <a:solidFill>
                  <a:srgbClr val="C00000"/>
                </a:solidFill>
              </a:rPr>
              <a:t>  cartoons.  </a:t>
            </a:r>
            <a:endParaRPr lang="en-US" sz="2000" b="1" dirty="0">
              <a:solidFill>
                <a:srgbClr val="C00000"/>
              </a:solidFill>
            </a:endParaRPr>
          </a:p>
          <a:p>
            <a:pPr marL="285750" indent="-285750">
              <a:lnSpc>
                <a:spcPct val="200000"/>
              </a:lnSpc>
              <a:buFont typeface="Arial" panose="020B0604020202020204" pitchFamily="34" charset="0"/>
              <a:buChar char="•"/>
            </a:pPr>
            <a:r>
              <a:rPr lang="en-US" sz="2000" b="1" dirty="0" smtClean="0">
                <a:solidFill>
                  <a:srgbClr val="C00000"/>
                </a:solidFill>
              </a:rPr>
              <a:t> Annual profit from the identified products = </a:t>
            </a:r>
            <a:r>
              <a:rPr lang="en-US" sz="2000" b="1" dirty="0">
                <a:solidFill>
                  <a:srgbClr val="C00000"/>
                </a:solidFill>
                <a:latin typeface="Times New Roman" panose="02020603050405020304" pitchFamily="18" charset="0"/>
                <a:cs typeface="Times New Roman" panose="02020603050405020304" pitchFamily="18" charset="0"/>
              </a:rPr>
              <a:t>5,087,254 </a:t>
            </a:r>
            <a:r>
              <a:rPr lang="en-US" sz="2000" b="1" dirty="0" smtClean="0">
                <a:solidFill>
                  <a:srgbClr val="C00000"/>
                </a:solidFill>
                <a:latin typeface="Times New Roman" panose="02020603050405020304" pitchFamily="18" charset="0"/>
                <a:cs typeface="Times New Roman" panose="02020603050405020304" pitchFamily="18" charset="0"/>
              </a:rPr>
              <a:t>NIS</a:t>
            </a:r>
            <a:endParaRPr lang="en-US" sz="2000" b="1" dirty="0" smtClean="0">
              <a:solidFill>
                <a:srgbClr val="C00000"/>
              </a:solidFill>
              <a:latin typeface="Times New Roman" panose="02020603050405020304" pitchFamily="18" charset="0"/>
              <a:cs typeface="Times New Roman" panose="02020603050405020304" pitchFamily="18" charset="0"/>
            </a:endParaRPr>
          </a:p>
          <a:p>
            <a:pPr marL="285750" indent="-285750">
              <a:lnSpc>
                <a:spcPct val="200000"/>
              </a:lnSpc>
              <a:buFont typeface="Arial" panose="020B0604020202020204" pitchFamily="34" charset="0"/>
              <a:buChar char="•"/>
            </a:pPr>
            <a:r>
              <a:rPr lang="en-US" sz="2000" b="1" dirty="0" smtClean="0">
                <a:solidFill>
                  <a:srgbClr val="C00000"/>
                </a:solidFill>
              </a:rPr>
              <a:t>Rate of Return = </a:t>
            </a:r>
            <a:r>
              <a:rPr lang="en-US" sz="2000" b="1" dirty="0" smtClean="0">
                <a:solidFill>
                  <a:srgbClr val="C00000"/>
                </a:solidFill>
                <a:latin typeface="Times New Roman" panose="02020603050405020304" pitchFamily="18" charset="0"/>
                <a:cs typeface="Times New Roman" panose="02020603050405020304" pitchFamily="18" charset="0"/>
              </a:rPr>
              <a:t>56.4 %</a:t>
            </a:r>
            <a:r>
              <a:rPr lang="en-US" sz="2000" b="1" dirty="0" smtClean="0">
                <a:solidFill>
                  <a:srgbClr val="C00000"/>
                </a:solidFill>
              </a:rPr>
              <a:t> which is an attractive return for an investor who is new  in the market and for the investors who owns similar investments,  is very acceptable rate </a:t>
            </a:r>
          </a:p>
          <a:p>
            <a:pPr marL="285750" indent="-285750">
              <a:buFont typeface="Arial" panose="020B0604020202020204" pitchFamily="34" charset="0"/>
              <a:buChar char="•"/>
            </a:pPr>
            <a:endParaRPr lang="en-US" b="1" dirty="0">
              <a:solidFill>
                <a:schemeClr val="accent4"/>
              </a:solidFill>
            </a:endParaRPr>
          </a:p>
        </p:txBody>
      </p:sp>
    </p:spTree>
    <p:extLst>
      <p:ext uri="{BB962C8B-B14F-4D97-AF65-F5344CB8AC3E}">
        <p14:creationId xmlns:p14="http://schemas.microsoft.com/office/powerpoint/2010/main" val="37295659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1887" y="0"/>
            <a:ext cx="10018713" cy="1752599"/>
          </a:xfrm>
        </p:spPr>
        <p:txBody>
          <a:bodyPr/>
          <a:lstStyle/>
          <a:p>
            <a:r>
              <a:rPr lang="en-US" b="1" dirty="0" smtClean="0"/>
              <a:t>Conclusions</a:t>
            </a:r>
            <a:endParaRPr lang="en-US" dirty="0"/>
          </a:p>
        </p:txBody>
      </p:sp>
      <p:sp>
        <p:nvSpPr>
          <p:cNvPr id="3" name="TextBox 2"/>
          <p:cNvSpPr txBox="1"/>
          <p:nvPr/>
        </p:nvSpPr>
        <p:spPr>
          <a:xfrm>
            <a:off x="1591887" y="1752599"/>
            <a:ext cx="9620410" cy="3785652"/>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sz="2000" b="1" dirty="0" smtClean="0">
                <a:solidFill>
                  <a:srgbClr val="C00000"/>
                </a:solidFill>
              </a:rPr>
              <a:t>Payback Period  = </a:t>
            </a:r>
            <a:r>
              <a:rPr lang="en-US" sz="2000" b="1" dirty="0" smtClean="0">
                <a:solidFill>
                  <a:srgbClr val="C00000"/>
                </a:solidFill>
                <a:latin typeface="Times New Roman" panose="02020603050405020304" pitchFamily="18" charset="0"/>
                <a:cs typeface="Times New Roman" panose="02020603050405020304" pitchFamily="18" charset="0"/>
              </a:rPr>
              <a:t>1.77 years </a:t>
            </a:r>
            <a:r>
              <a:rPr lang="en-US" sz="2000" b="1" dirty="0" smtClean="0">
                <a:solidFill>
                  <a:srgbClr val="C00000"/>
                </a:solidFill>
              </a:rPr>
              <a:t>, which is a short period and attractive to invest in this project </a:t>
            </a:r>
          </a:p>
          <a:p>
            <a:pPr marL="285750" indent="-285750">
              <a:lnSpc>
                <a:spcPct val="200000"/>
              </a:lnSpc>
              <a:buFont typeface="Arial" panose="020B0604020202020204" pitchFamily="34" charset="0"/>
              <a:buChar char="•"/>
            </a:pPr>
            <a:r>
              <a:rPr lang="en-US" sz="2000" b="1" dirty="0" smtClean="0">
                <a:solidFill>
                  <a:srgbClr val="C00000"/>
                </a:solidFill>
              </a:rPr>
              <a:t>Net Present value equals to </a:t>
            </a:r>
            <a:r>
              <a:rPr lang="en-US" sz="2000" b="1" dirty="0">
                <a:solidFill>
                  <a:srgbClr val="C00000"/>
                </a:solidFill>
                <a:latin typeface="Times New Roman" panose="02020603050405020304" pitchFamily="18" charset="0"/>
                <a:cs typeface="Times New Roman" panose="02020603050405020304" pitchFamily="18" charset="0"/>
              </a:rPr>
              <a:t>6,292,704.78</a:t>
            </a:r>
            <a:r>
              <a:rPr lang="en-US" sz="2000" dirty="0"/>
              <a:t> </a:t>
            </a:r>
            <a:r>
              <a:rPr lang="en-US" sz="2000" dirty="0" smtClean="0"/>
              <a:t> </a:t>
            </a:r>
            <a:r>
              <a:rPr lang="en-US" sz="2000" b="1" dirty="0" smtClean="0">
                <a:solidFill>
                  <a:srgbClr val="C00000"/>
                </a:solidFill>
              </a:rPr>
              <a:t>NIS  using  interest rate = </a:t>
            </a:r>
            <a:r>
              <a:rPr lang="en-US" sz="2000" b="1" dirty="0" smtClean="0">
                <a:solidFill>
                  <a:srgbClr val="C00000"/>
                </a:solidFill>
                <a:latin typeface="Times New Roman" panose="02020603050405020304" pitchFamily="18" charset="0"/>
                <a:cs typeface="Times New Roman" panose="02020603050405020304" pitchFamily="18" charset="0"/>
              </a:rPr>
              <a:t>2.30 %</a:t>
            </a:r>
            <a:r>
              <a:rPr lang="en-US" sz="2000" b="1" dirty="0" smtClean="0">
                <a:solidFill>
                  <a:srgbClr val="C00000"/>
                </a:solidFill>
              </a:rPr>
              <a:t> from the Housing Bank for Trade and Finance .  The NPV represents a positive value, so this a good indicator of project’s profitability  </a:t>
            </a:r>
            <a:endParaRPr lang="en-US" b="1" dirty="0" smtClean="0">
              <a:solidFill>
                <a:schemeClr val="accent4"/>
              </a:solidFill>
            </a:endParaRPr>
          </a:p>
          <a:p>
            <a:pPr marL="285750" indent="-285750">
              <a:lnSpc>
                <a:spcPct val="200000"/>
              </a:lnSpc>
              <a:buFont typeface="Arial" panose="020B0604020202020204" pitchFamily="34" charset="0"/>
              <a:buChar char="•"/>
            </a:pPr>
            <a:r>
              <a:rPr lang="en-US" sz="2000" b="1" dirty="0">
                <a:solidFill>
                  <a:srgbClr val="C00000"/>
                </a:solidFill>
              </a:rPr>
              <a:t> </a:t>
            </a:r>
            <a:r>
              <a:rPr lang="en-US" sz="2000" b="1" dirty="0" smtClean="0">
                <a:solidFill>
                  <a:srgbClr val="C00000"/>
                </a:solidFill>
              </a:rPr>
              <a:t>Plant layout </a:t>
            </a:r>
            <a:endParaRPr lang="en-US" sz="2000" b="1" dirty="0" smtClean="0">
              <a:solidFill>
                <a:srgbClr val="C00000"/>
              </a:solidFill>
            </a:endParaRPr>
          </a:p>
        </p:txBody>
      </p:sp>
    </p:spTree>
    <p:extLst>
      <p:ext uri="{BB962C8B-B14F-4D97-AF65-F5344CB8AC3E}">
        <p14:creationId xmlns:p14="http://schemas.microsoft.com/office/powerpoint/2010/main" val="862996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1266" y="0"/>
            <a:ext cx="10018713" cy="1752599"/>
          </a:xfrm>
        </p:spPr>
        <p:txBody>
          <a:bodyPr>
            <a:normAutofit/>
          </a:bodyPr>
          <a:lstStyle/>
          <a:p>
            <a:r>
              <a:rPr lang="en-US" sz="4800" b="1" dirty="0"/>
              <a:t>Introduction</a:t>
            </a:r>
            <a:endParaRPr lang="en-US" sz="4800" dirty="0"/>
          </a:p>
        </p:txBody>
      </p:sp>
      <p:sp>
        <p:nvSpPr>
          <p:cNvPr id="4" name="Content Placeholder 2"/>
          <p:cNvSpPr txBox="1">
            <a:spLocks/>
          </p:cNvSpPr>
          <p:nvPr/>
        </p:nvSpPr>
        <p:spPr>
          <a:xfrm>
            <a:off x="1484310" y="1424723"/>
            <a:ext cx="4285424" cy="655751"/>
          </a:xfrm>
          <a:prstGeom prst="rect">
            <a:avLst/>
          </a:prstGeom>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r>
              <a:rPr lang="en-US" sz="2800" b="1" u="sng" dirty="0"/>
              <a:t>Objectives</a:t>
            </a:r>
            <a:endParaRPr lang="en-US" sz="2800" dirty="0"/>
          </a:p>
        </p:txBody>
      </p:sp>
      <p:sp>
        <p:nvSpPr>
          <p:cNvPr id="5" name="TextBox 4"/>
          <p:cNvSpPr txBox="1"/>
          <p:nvPr/>
        </p:nvSpPr>
        <p:spPr>
          <a:xfrm>
            <a:off x="561365" y="2204896"/>
            <a:ext cx="11818513" cy="3970318"/>
          </a:xfrm>
          <a:prstGeom prst="rect">
            <a:avLst/>
          </a:prstGeom>
          <a:noFill/>
        </p:spPr>
        <p:txBody>
          <a:bodyPr wrap="square" rtlCol="0">
            <a:spAutoFit/>
          </a:bodyPr>
          <a:lstStyle/>
          <a:p>
            <a:pPr marL="1200150" lvl="2" indent="-285750">
              <a:lnSpc>
                <a:spcPct val="150000"/>
              </a:lnSpc>
              <a:buFont typeface="Arial" panose="020B0604020202020204" pitchFamily="34" charset="0"/>
              <a:buChar char="•"/>
            </a:pPr>
            <a:r>
              <a:rPr lang="en-US" sz="2400" dirty="0" smtClean="0"/>
              <a:t>Conduct </a:t>
            </a:r>
            <a:r>
              <a:rPr lang="en-US" sz="2400" dirty="0"/>
              <a:t>a proper and sufficient market study.</a:t>
            </a:r>
          </a:p>
          <a:p>
            <a:pPr marL="1200150" lvl="2" indent="-285750">
              <a:lnSpc>
                <a:spcPct val="150000"/>
              </a:lnSpc>
              <a:buFont typeface="Arial" panose="020B0604020202020204" pitchFamily="34" charset="0"/>
              <a:buChar char="•"/>
            </a:pPr>
            <a:r>
              <a:rPr lang="en-US" sz="2400" dirty="0"/>
              <a:t>Perform relevant technical study covering machinery, layout, etc.</a:t>
            </a:r>
          </a:p>
          <a:p>
            <a:pPr marL="1200150" lvl="2" indent="-285750">
              <a:lnSpc>
                <a:spcPct val="150000"/>
              </a:lnSpc>
              <a:buFont typeface="Arial" panose="020B0604020202020204" pitchFamily="34" charset="0"/>
              <a:buChar char="•"/>
            </a:pPr>
            <a:r>
              <a:rPr lang="en-US" sz="2400" dirty="0"/>
              <a:t>Perform the necessary financial analysis to judge on the feasibility of such industry.</a:t>
            </a:r>
          </a:p>
          <a:p>
            <a:pPr marL="1200150" lvl="2" indent="-285750">
              <a:lnSpc>
                <a:spcPct val="150000"/>
              </a:lnSpc>
              <a:buFont typeface="Arial" panose="020B0604020202020204" pitchFamily="34" charset="0"/>
              <a:buChar char="•"/>
            </a:pPr>
            <a:r>
              <a:rPr lang="en-US" sz="2400" dirty="0"/>
              <a:t>To support in providing Palestine Palestinian market with sufficient need of thermoforming products.</a:t>
            </a:r>
          </a:p>
          <a:p>
            <a:pPr marL="1200150" lvl="2" indent="-285750">
              <a:lnSpc>
                <a:spcPct val="150000"/>
              </a:lnSpc>
              <a:buFont typeface="Arial" panose="020B0604020202020204" pitchFamily="34" charset="0"/>
              <a:buChar char="•"/>
            </a:pPr>
            <a:r>
              <a:rPr lang="en-US" sz="2400" dirty="0"/>
              <a:t>To improve the project team skills in feasibility studies.</a:t>
            </a:r>
          </a:p>
          <a:p>
            <a:pPr marL="285750" indent="-285750">
              <a:lnSpc>
                <a:spcPct val="150000"/>
              </a:lnSpc>
              <a:buFont typeface="Arial" panose="020B0604020202020204" pitchFamily="34" charset="0"/>
              <a:buChar char="•"/>
            </a:pPr>
            <a:endParaRPr lang="en-US" sz="2400" dirty="0"/>
          </a:p>
        </p:txBody>
      </p:sp>
    </p:spTree>
    <p:extLst>
      <p:ext uri="{BB962C8B-B14F-4D97-AF65-F5344CB8AC3E}">
        <p14:creationId xmlns:p14="http://schemas.microsoft.com/office/powerpoint/2010/main" val="8899332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9797" y="-29029"/>
            <a:ext cx="10018713" cy="1752599"/>
          </a:xfrm>
        </p:spPr>
        <p:txBody>
          <a:bodyPr/>
          <a:lstStyle/>
          <a:p>
            <a:r>
              <a:rPr lang="en-US" b="1" dirty="0" smtClean="0"/>
              <a:t> </a:t>
            </a:r>
            <a:r>
              <a:rPr lang="en-US" b="1" dirty="0"/>
              <a:t>Recommendations</a:t>
            </a:r>
            <a:r>
              <a:rPr lang="en-US" b="1" dirty="0" smtClean="0"/>
              <a:t> </a:t>
            </a:r>
            <a:endParaRPr lang="en-US" b="1" dirty="0"/>
          </a:p>
        </p:txBody>
      </p:sp>
      <p:sp>
        <p:nvSpPr>
          <p:cNvPr id="3" name="Rectangle 2"/>
          <p:cNvSpPr/>
          <p:nvPr/>
        </p:nvSpPr>
        <p:spPr>
          <a:xfrm>
            <a:off x="1822725" y="1617240"/>
            <a:ext cx="9312856" cy="5405069"/>
          </a:xfrm>
          <a:prstGeom prst="rect">
            <a:avLst/>
          </a:prstGeom>
        </p:spPr>
        <p:txBody>
          <a:bodyPr wrap="square">
            <a:spAutoFit/>
          </a:bodyPr>
          <a:lstStyle/>
          <a:p>
            <a:pPr marL="342900" lvl="0" indent="-342900">
              <a:lnSpc>
                <a:spcPct val="150000"/>
              </a:lnSpc>
              <a:buFont typeface="Symbol" panose="05050102010706020507" pitchFamily="18" charset="2"/>
              <a:buChar char=""/>
            </a:pPr>
            <a:r>
              <a:rPr lang="en-US" sz="2000" b="1" dirty="0" smtClean="0">
                <a:solidFill>
                  <a:srgbClr val="C00000"/>
                </a:solidFill>
                <a:latin typeface="+mj-lt"/>
              </a:rPr>
              <a:t> </a:t>
            </a:r>
            <a:r>
              <a:rPr lang="en-US" sz="2000" b="1" dirty="0">
                <a:solidFill>
                  <a:srgbClr val="C00000"/>
                </a:solidFill>
                <a:latin typeface="+mj-lt"/>
                <a:ea typeface="Calibri" panose="020F0502020204030204" pitchFamily="34" charset="0"/>
                <a:cs typeface="Arial" panose="020B0604020202020204" pitchFamily="34" charset="0"/>
              </a:rPr>
              <a:t>We recommends to construct the thermoforming factory in </a:t>
            </a:r>
            <a:r>
              <a:rPr lang="en-US" sz="2000" b="1" dirty="0" err="1">
                <a:solidFill>
                  <a:srgbClr val="C00000"/>
                </a:solidFill>
                <a:latin typeface="+mj-lt"/>
                <a:ea typeface="Calibri" panose="020F0502020204030204" pitchFamily="34" charset="0"/>
                <a:cs typeface="Arial" panose="020B0604020202020204" pitchFamily="34" charset="0"/>
              </a:rPr>
              <a:t>Tulkarem</a:t>
            </a:r>
            <a:r>
              <a:rPr lang="en-US" sz="2000" b="1" dirty="0">
                <a:solidFill>
                  <a:srgbClr val="C00000"/>
                </a:solidFill>
                <a:latin typeface="+mj-lt"/>
                <a:ea typeface="Calibri" panose="020F0502020204030204" pitchFamily="34" charset="0"/>
                <a:cs typeface="Arial" panose="020B0604020202020204" pitchFamily="34" charset="0"/>
              </a:rPr>
              <a:t>, at the main way of </a:t>
            </a:r>
            <a:r>
              <a:rPr lang="en-US" sz="2000" b="1" dirty="0" err="1">
                <a:solidFill>
                  <a:srgbClr val="C00000"/>
                </a:solidFill>
                <a:latin typeface="+mj-lt"/>
                <a:ea typeface="Calibri" panose="020F0502020204030204" pitchFamily="34" charset="0"/>
                <a:cs typeface="Arial" panose="020B0604020202020204" pitchFamily="34" charset="0"/>
              </a:rPr>
              <a:t>Balaa</a:t>
            </a:r>
            <a:r>
              <a:rPr lang="en-US" sz="2000" b="1" dirty="0">
                <a:solidFill>
                  <a:srgbClr val="C00000"/>
                </a:solidFill>
                <a:latin typeface="+mj-lt"/>
                <a:ea typeface="Calibri" panose="020F0502020204030204" pitchFamily="34" charset="0"/>
                <a:cs typeface="Arial" panose="020B0604020202020204" pitchFamily="34" charset="0"/>
              </a:rPr>
              <a:t>’ Town </a:t>
            </a:r>
          </a:p>
          <a:p>
            <a:pPr marL="342900" marR="0" lvl="0" indent="-342900">
              <a:lnSpc>
                <a:spcPct val="150000"/>
              </a:lnSpc>
              <a:spcBef>
                <a:spcPts val="0"/>
              </a:spcBef>
              <a:spcAft>
                <a:spcPts val="0"/>
              </a:spcAft>
              <a:buFont typeface="Symbol" panose="05050102010706020507" pitchFamily="18" charset="2"/>
              <a:buChar char=""/>
            </a:pPr>
            <a:r>
              <a:rPr lang="en-US" sz="2000" b="1" dirty="0">
                <a:solidFill>
                  <a:srgbClr val="C00000"/>
                </a:solidFill>
                <a:latin typeface="+mj-lt"/>
                <a:ea typeface="Calibri" panose="020F0502020204030204" pitchFamily="34" charset="0"/>
                <a:cs typeface="Arial" panose="020B0604020202020204" pitchFamily="34" charset="0"/>
              </a:rPr>
              <a:t>To improve the factory market shares from each product after one year of construction </a:t>
            </a:r>
          </a:p>
          <a:p>
            <a:pPr marL="342900" marR="0" lvl="0" indent="-342900">
              <a:lnSpc>
                <a:spcPct val="150000"/>
              </a:lnSpc>
              <a:spcBef>
                <a:spcPts val="0"/>
              </a:spcBef>
              <a:spcAft>
                <a:spcPts val="0"/>
              </a:spcAft>
              <a:buFont typeface="Symbol" panose="05050102010706020507" pitchFamily="18" charset="2"/>
              <a:buChar char=""/>
            </a:pPr>
            <a:r>
              <a:rPr lang="en-US" sz="2000" b="1" dirty="0">
                <a:solidFill>
                  <a:srgbClr val="C00000"/>
                </a:solidFill>
                <a:latin typeface="+mj-lt"/>
                <a:ea typeface="Calibri" panose="020F0502020204030204" pitchFamily="34" charset="0"/>
                <a:cs typeface="Arial" panose="020B0604020202020204" pitchFamily="34" charset="0"/>
              </a:rPr>
              <a:t>To import the specified raw material with its associated chemical characteristic to decrease the amount of scrap </a:t>
            </a:r>
          </a:p>
          <a:p>
            <a:pPr marL="342900" marR="0" lvl="0" indent="-342900">
              <a:lnSpc>
                <a:spcPct val="150000"/>
              </a:lnSpc>
              <a:spcBef>
                <a:spcPts val="0"/>
              </a:spcBef>
              <a:spcAft>
                <a:spcPts val="0"/>
              </a:spcAft>
              <a:buFont typeface="Symbol" panose="05050102010706020507" pitchFamily="18" charset="2"/>
              <a:buChar char=""/>
            </a:pPr>
            <a:r>
              <a:rPr lang="en-US" sz="2000" b="1" dirty="0">
                <a:solidFill>
                  <a:srgbClr val="C00000"/>
                </a:solidFill>
                <a:latin typeface="+mj-lt"/>
                <a:ea typeface="Calibri" panose="020F0502020204030204" pitchFamily="34" charset="0"/>
                <a:cs typeface="Arial" panose="020B0604020202020204" pitchFamily="34" charset="0"/>
              </a:rPr>
              <a:t>To study of increase the variety of product in order to increase the factory market share.</a:t>
            </a:r>
          </a:p>
          <a:p>
            <a:pPr marL="342900" marR="0" lvl="0" indent="-342900">
              <a:lnSpc>
                <a:spcPct val="150000"/>
              </a:lnSpc>
              <a:spcBef>
                <a:spcPts val="0"/>
              </a:spcBef>
              <a:spcAft>
                <a:spcPts val="1000"/>
              </a:spcAft>
              <a:buFont typeface="Symbol" panose="05050102010706020507" pitchFamily="18" charset="2"/>
              <a:buChar char=""/>
            </a:pPr>
            <a:r>
              <a:rPr lang="en-US" sz="2000" b="1" dirty="0">
                <a:solidFill>
                  <a:srgbClr val="C00000"/>
                </a:solidFill>
                <a:latin typeface="+mj-lt"/>
                <a:ea typeface="Calibri" panose="020F0502020204030204" pitchFamily="34" charset="0"/>
                <a:cs typeface="Arial" panose="020B0604020202020204" pitchFamily="34" charset="0"/>
              </a:rPr>
              <a:t>To hire qualified employees to increase and improve the factory productivity </a:t>
            </a:r>
          </a:p>
          <a:p>
            <a:pPr marL="685800" indent="-342900">
              <a:lnSpc>
                <a:spcPct val="200000"/>
              </a:lnSpc>
              <a:buFont typeface="Arial" panose="020B0604020202020204" pitchFamily="34" charset="0"/>
              <a:buChar char="•"/>
            </a:pPr>
            <a:endParaRPr lang="en-US" sz="2000" b="1" dirty="0" smtClean="0">
              <a:solidFill>
                <a:srgbClr val="C00000"/>
              </a:solidFill>
            </a:endParaRPr>
          </a:p>
          <a:p>
            <a:pPr marL="342900">
              <a:lnSpc>
                <a:spcPct val="150000"/>
              </a:lnSpc>
            </a:pPr>
            <a:r>
              <a:rPr lang="en-US" sz="2000" b="1" dirty="0" smtClean="0">
                <a:solidFill>
                  <a:srgbClr val="C00000"/>
                </a:solidFill>
              </a:rPr>
              <a:t>   </a:t>
            </a:r>
            <a:endParaRPr lang="en-US" sz="2000" b="1" dirty="0">
              <a:solidFill>
                <a:srgbClr val="C00000"/>
              </a:solidFill>
            </a:endParaRPr>
          </a:p>
        </p:txBody>
      </p:sp>
    </p:spTree>
    <p:extLst>
      <p:ext uri="{BB962C8B-B14F-4D97-AF65-F5344CB8AC3E}">
        <p14:creationId xmlns:p14="http://schemas.microsoft.com/office/powerpoint/2010/main" val="18033347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6371" y="576263"/>
            <a:ext cx="10795629" cy="5676619"/>
          </a:xfrm>
          <a:prstGeom prst="rect">
            <a:avLst/>
          </a:prstGeom>
        </p:spPr>
      </p:pic>
    </p:spTree>
    <p:extLst>
      <p:ext uri="{BB962C8B-B14F-4D97-AF65-F5344CB8AC3E}">
        <p14:creationId xmlns:p14="http://schemas.microsoft.com/office/powerpoint/2010/main" val="32256160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487" y="-17189"/>
            <a:ext cx="10018713" cy="1752599"/>
          </a:xfrm>
        </p:spPr>
        <p:txBody>
          <a:bodyPr>
            <a:normAutofit/>
          </a:bodyPr>
          <a:lstStyle/>
          <a:p>
            <a:r>
              <a:rPr lang="en-US" sz="4800" b="1" dirty="0"/>
              <a:t>Introduction</a:t>
            </a:r>
          </a:p>
        </p:txBody>
      </p:sp>
      <p:sp>
        <p:nvSpPr>
          <p:cNvPr id="3" name="TextBox 2"/>
          <p:cNvSpPr txBox="1"/>
          <p:nvPr/>
        </p:nvSpPr>
        <p:spPr>
          <a:xfrm>
            <a:off x="1622738" y="1275269"/>
            <a:ext cx="4353060" cy="523220"/>
          </a:xfrm>
          <a:prstGeom prst="rect">
            <a:avLst/>
          </a:prstGeom>
          <a:noFill/>
        </p:spPr>
        <p:txBody>
          <a:bodyPr wrap="square" rtlCol="0">
            <a:spAutoFit/>
          </a:bodyPr>
          <a:lstStyle/>
          <a:p>
            <a:pPr marL="285750" indent="-285750">
              <a:spcBef>
                <a:spcPct val="20000"/>
              </a:spcBef>
              <a:spcAft>
                <a:spcPts val="600"/>
              </a:spcAft>
              <a:buClr>
                <a:schemeClr val="accent1">
                  <a:lumMod val="75000"/>
                </a:schemeClr>
              </a:buClr>
              <a:buSzPct val="145000"/>
              <a:buFont typeface="Arial"/>
              <a:buChar char="•"/>
            </a:pPr>
            <a:r>
              <a:rPr lang="en-US" sz="2800" b="1" u="sng" dirty="0"/>
              <a:t>Scope of the work</a:t>
            </a:r>
          </a:p>
        </p:txBody>
      </p:sp>
      <p:sp>
        <p:nvSpPr>
          <p:cNvPr id="4" name="TextBox 3"/>
          <p:cNvSpPr txBox="1"/>
          <p:nvPr/>
        </p:nvSpPr>
        <p:spPr>
          <a:xfrm>
            <a:off x="1622738" y="1950525"/>
            <a:ext cx="10200068" cy="646331"/>
          </a:xfrm>
          <a:prstGeom prst="rect">
            <a:avLst/>
          </a:prstGeom>
          <a:noFill/>
        </p:spPr>
        <p:txBody>
          <a:bodyPr wrap="square" rtlCol="0">
            <a:spAutoFit/>
          </a:bodyPr>
          <a:lstStyle/>
          <a:p>
            <a:r>
              <a:rPr lang="en-US" b="1" dirty="0"/>
              <a:t>The feasibility study consists mainly of market study, technical study and financial study as shown below</a:t>
            </a:r>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2560" y="2406513"/>
            <a:ext cx="6609221" cy="4007166"/>
          </a:xfrm>
          <a:prstGeom prst="rect">
            <a:avLst/>
          </a:prstGeom>
        </p:spPr>
      </p:pic>
    </p:spTree>
    <p:extLst>
      <p:ext uri="{BB962C8B-B14F-4D97-AF65-F5344CB8AC3E}">
        <p14:creationId xmlns:p14="http://schemas.microsoft.com/office/powerpoint/2010/main" val="40092132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27487" y="-17189"/>
            <a:ext cx="10018713" cy="175259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800" b="1" smtClean="0"/>
              <a:t>Literature Review</a:t>
            </a:r>
            <a:endParaRPr lang="en-US" sz="4800" b="1" dirty="0"/>
          </a:p>
        </p:txBody>
      </p:sp>
      <p:sp>
        <p:nvSpPr>
          <p:cNvPr id="4" name="TextBox 3"/>
          <p:cNvSpPr txBox="1"/>
          <p:nvPr/>
        </p:nvSpPr>
        <p:spPr>
          <a:xfrm>
            <a:off x="1614025" y="1735410"/>
            <a:ext cx="7753081" cy="2800767"/>
          </a:xfrm>
          <a:prstGeom prst="rect">
            <a:avLst/>
          </a:prstGeom>
          <a:noFill/>
        </p:spPr>
        <p:txBody>
          <a:bodyPr wrap="square" rtlCol="0">
            <a:spAutoFit/>
          </a:bodyPr>
          <a:lstStyle/>
          <a:p>
            <a:r>
              <a:rPr lang="en-US" sz="2800" b="1" u="sng" dirty="0" smtClean="0"/>
              <a:t>There are two main subjects we studied about: </a:t>
            </a:r>
          </a:p>
          <a:p>
            <a:endParaRPr lang="en-US" dirty="0"/>
          </a:p>
          <a:p>
            <a:endParaRPr lang="en-US" dirty="0" smtClean="0"/>
          </a:p>
          <a:p>
            <a:pPr marL="285750" indent="-285750">
              <a:buFont typeface="Arial" panose="020B0604020202020204" pitchFamily="34" charset="0"/>
              <a:buChar char="•"/>
            </a:pPr>
            <a:r>
              <a:rPr lang="en-US" sz="2800" dirty="0" smtClean="0"/>
              <a:t>Thermoforming production  process </a:t>
            </a:r>
            <a:endParaRPr lang="en-US" sz="2800" dirty="0"/>
          </a:p>
          <a:p>
            <a:pPr marL="285750" indent="-285750">
              <a:buFont typeface="Arial" panose="020B0604020202020204" pitchFamily="34" charset="0"/>
              <a:buChar char="•"/>
            </a:pPr>
            <a:endParaRPr lang="en-US" sz="2800" dirty="0" smtClean="0"/>
          </a:p>
          <a:p>
            <a:pPr marL="285750" indent="-285750">
              <a:buFont typeface="Arial" panose="020B0604020202020204" pitchFamily="34" charset="0"/>
              <a:buChar char="•"/>
            </a:pPr>
            <a:r>
              <a:rPr lang="en-US" sz="2800" dirty="0" smtClean="0"/>
              <a:t>How to prepare an industrial feasibility study </a:t>
            </a:r>
          </a:p>
          <a:p>
            <a:pPr marL="285750" indent="-285750">
              <a:buFont typeface="Arial" panose="020B0604020202020204" pitchFamily="34" charset="0"/>
              <a:buChar char="•"/>
            </a:pPr>
            <a:endParaRPr lang="en-US" sz="2800" dirty="0"/>
          </a:p>
        </p:txBody>
      </p:sp>
    </p:spTree>
    <p:extLst>
      <p:ext uri="{BB962C8B-B14F-4D97-AF65-F5344CB8AC3E}">
        <p14:creationId xmlns:p14="http://schemas.microsoft.com/office/powerpoint/2010/main" val="1669605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827487" y="-17189"/>
            <a:ext cx="10018713" cy="1752599"/>
          </a:xfrm>
        </p:spPr>
        <p:txBody>
          <a:bodyPr>
            <a:normAutofit/>
          </a:bodyPr>
          <a:lstStyle/>
          <a:p>
            <a:r>
              <a:rPr lang="en-US" sz="4800" b="1" dirty="0"/>
              <a:t>L</a:t>
            </a:r>
            <a:r>
              <a:rPr lang="en-US" sz="4800" b="1" dirty="0" smtClean="0"/>
              <a:t>iterature Review</a:t>
            </a:r>
            <a:endParaRPr lang="en-US" sz="4800" b="1" dirty="0"/>
          </a:p>
        </p:txBody>
      </p:sp>
      <p:sp>
        <p:nvSpPr>
          <p:cNvPr id="4" name="TextBox 3"/>
          <p:cNvSpPr txBox="1"/>
          <p:nvPr/>
        </p:nvSpPr>
        <p:spPr>
          <a:xfrm>
            <a:off x="2429814" y="2215427"/>
            <a:ext cx="9414456" cy="3395994"/>
          </a:xfrm>
          <a:prstGeom prst="rect">
            <a:avLst/>
          </a:prstGeom>
          <a:noFill/>
        </p:spPr>
        <p:txBody>
          <a:bodyPr wrap="square" rtlCol="0">
            <a:spAutoFit/>
          </a:bodyPr>
          <a:lstStyle/>
          <a:p>
            <a:pPr marL="285750" indent="-285750">
              <a:lnSpc>
                <a:spcPct val="200000"/>
              </a:lnSpc>
              <a:spcBef>
                <a:spcPct val="20000"/>
              </a:spcBef>
              <a:spcAft>
                <a:spcPts val="600"/>
              </a:spcAft>
              <a:buClr>
                <a:schemeClr val="accent1">
                  <a:lumMod val="75000"/>
                </a:schemeClr>
              </a:buClr>
              <a:buSzPct val="145000"/>
              <a:buFont typeface="Arial"/>
              <a:buChar char="•"/>
            </a:pPr>
            <a:r>
              <a:rPr lang="en-US" sz="2400" u="sng" dirty="0"/>
              <a:t>Definition of </a:t>
            </a:r>
            <a:r>
              <a:rPr lang="en-US" sz="2400" u="sng" dirty="0" smtClean="0"/>
              <a:t>thermoforming</a:t>
            </a:r>
          </a:p>
          <a:p>
            <a:pPr marL="285750" indent="-285750">
              <a:lnSpc>
                <a:spcPct val="200000"/>
              </a:lnSpc>
              <a:spcBef>
                <a:spcPct val="20000"/>
              </a:spcBef>
              <a:spcAft>
                <a:spcPts val="600"/>
              </a:spcAft>
              <a:buClr>
                <a:schemeClr val="accent1">
                  <a:lumMod val="75000"/>
                </a:schemeClr>
              </a:buClr>
              <a:buSzPct val="145000"/>
              <a:buFont typeface="Arial"/>
              <a:buChar char="•"/>
            </a:pPr>
            <a:r>
              <a:rPr lang="en-US" sz="2400" u="sng" dirty="0"/>
              <a:t>Principle of thermoforming </a:t>
            </a:r>
            <a:endParaRPr lang="en-US" sz="2400" u="sng" dirty="0" smtClean="0"/>
          </a:p>
          <a:p>
            <a:pPr marL="285750" indent="-285750">
              <a:lnSpc>
                <a:spcPct val="200000"/>
              </a:lnSpc>
              <a:spcBef>
                <a:spcPct val="20000"/>
              </a:spcBef>
              <a:spcAft>
                <a:spcPts val="600"/>
              </a:spcAft>
              <a:buClr>
                <a:schemeClr val="accent1">
                  <a:lumMod val="75000"/>
                </a:schemeClr>
              </a:buClr>
              <a:buSzPct val="145000"/>
              <a:buFont typeface="Arial"/>
              <a:buChar char="•"/>
            </a:pPr>
            <a:r>
              <a:rPr lang="en-US" sz="2400" u="sng" dirty="0"/>
              <a:t>Applications of </a:t>
            </a:r>
            <a:r>
              <a:rPr lang="en-US" sz="2400" u="sng" dirty="0" smtClean="0"/>
              <a:t>thermoforming</a:t>
            </a:r>
          </a:p>
          <a:p>
            <a:pPr marL="285750" indent="-285750">
              <a:lnSpc>
                <a:spcPct val="200000"/>
              </a:lnSpc>
              <a:spcBef>
                <a:spcPct val="20000"/>
              </a:spcBef>
              <a:spcAft>
                <a:spcPts val="600"/>
              </a:spcAft>
              <a:buClr>
                <a:schemeClr val="accent1">
                  <a:lumMod val="75000"/>
                </a:schemeClr>
              </a:buClr>
              <a:buSzPct val="145000"/>
              <a:buFont typeface="Arial"/>
              <a:buChar char="•"/>
            </a:pPr>
            <a:r>
              <a:rPr lang="en-US" sz="2400" u="sng" dirty="0" smtClean="0"/>
              <a:t>Forming Processes</a:t>
            </a:r>
            <a:endParaRPr lang="en-US" sz="2400" u="sng" dirty="0"/>
          </a:p>
        </p:txBody>
      </p:sp>
      <p:sp>
        <p:nvSpPr>
          <p:cNvPr id="6" name="TextBox 5"/>
          <p:cNvSpPr txBox="1"/>
          <p:nvPr/>
        </p:nvSpPr>
        <p:spPr>
          <a:xfrm>
            <a:off x="1596980" y="1443022"/>
            <a:ext cx="7753082" cy="584775"/>
          </a:xfrm>
          <a:prstGeom prst="rect">
            <a:avLst/>
          </a:prstGeom>
          <a:noFill/>
        </p:spPr>
        <p:txBody>
          <a:bodyPr wrap="square" rtlCol="0">
            <a:spAutoFit/>
          </a:bodyPr>
          <a:lstStyle/>
          <a:p>
            <a:pPr marL="285750" indent="-285750">
              <a:spcBef>
                <a:spcPct val="20000"/>
              </a:spcBef>
              <a:spcAft>
                <a:spcPts val="600"/>
              </a:spcAft>
              <a:buClr>
                <a:schemeClr val="accent1">
                  <a:lumMod val="75000"/>
                </a:schemeClr>
              </a:buClr>
              <a:buSzPct val="145000"/>
              <a:buFont typeface="Arial"/>
              <a:buChar char="•"/>
            </a:pPr>
            <a:r>
              <a:rPr lang="en-US" sz="3200" b="1" u="sng" dirty="0"/>
              <a:t>Thermoforming production  process</a:t>
            </a:r>
          </a:p>
        </p:txBody>
      </p:sp>
    </p:spTree>
    <p:extLst>
      <p:ext uri="{BB962C8B-B14F-4D97-AF65-F5344CB8AC3E}">
        <p14:creationId xmlns:p14="http://schemas.microsoft.com/office/powerpoint/2010/main" val="39840011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827487" y="-17189"/>
            <a:ext cx="10018713" cy="1752599"/>
          </a:xfrm>
        </p:spPr>
        <p:txBody>
          <a:bodyPr>
            <a:normAutofit/>
          </a:bodyPr>
          <a:lstStyle/>
          <a:p>
            <a:r>
              <a:rPr lang="en-US" sz="4800" b="1" dirty="0"/>
              <a:t>L</a:t>
            </a:r>
            <a:r>
              <a:rPr lang="en-US" sz="4800" b="1" dirty="0" smtClean="0"/>
              <a:t>iterature Review</a:t>
            </a:r>
            <a:endParaRPr lang="en-US" sz="4800" b="1" dirty="0"/>
          </a:p>
        </p:txBody>
      </p:sp>
      <p:sp>
        <p:nvSpPr>
          <p:cNvPr id="7" name="TextBox 6"/>
          <p:cNvSpPr txBox="1"/>
          <p:nvPr/>
        </p:nvSpPr>
        <p:spPr>
          <a:xfrm>
            <a:off x="2429814" y="2215427"/>
            <a:ext cx="9414456" cy="4388894"/>
          </a:xfrm>
          <a:prstGeom prst="rect">
            <a:avLst/>
          </a:prstGeom>
          <a:noFill/>
        </p:spPr>
        <p:txBody>
          <a:bodyPr wrap="square" rtlCol="0">
            <a:spAutoFit/>
          </a:bodyPr>
          <a:lstStyle/>
          <a:p>
            <a:pPr marL="285750" indent="-285750">
              <a:lnSpc>
                <a:spcPct val="200000"/>
              </a:lnSpc>
              <a:spcBef>
                <a:spcPct val="20000"/>
              </a:spcBef>
              <a:spcAft>
                <a:spcPts val="600"/>
              </a:spcAft>
              <a:buClr>
                <a:schemeClr val="accent1">
                  <a:lumMod val="75000"/>
                </a:schemeClr>
              </a:buClr>
              <a:buSzPct val="145000"/>
              <a:buFont typeface="Arial"/>
              <a:buChar char="•"/>
            </a:pPr>
            <a:r>
              <a:rPr lang="en-US" sz="2400" u="sng" dirty="0"/>
              <a:t>Definition of </a:t>
            </a:r>
            <a:r>
              <a:rPr lang="en-US" sz="2400" u="sng" dirty="0" smtClean="0"/>
              <a:t>Industrial Feasibility </a:t>
            </a:r>
            <a:r>
              <a:rPr lang="en-US" sz="2400" u="sng" dirty="0"/>
              <a:t>study</a:t>
            </a:r>
            <a:endParaRPr lang="en-US" sz="2400" u="sng" dirty="0" smtClean="0"/>
          </a:p>
          <a:p>
            <a:pPr marL="285750" indent="-285750">
              <a:lnSpc>
                <a:spcPct val="200000"/>
              </a:lnSpc>
              <a:spcBef>
                <a:spcPct val="20000"/>
              </a:spcBef>
              <a:spcAft>
                <a:spcPts val="600"/>
              </a:spcAft>
              <a:buClr>
                <a:schemeClr val="accent1">
                  <a:lumMod val="75000"/>
                </a:schemeClr>
              </a:buClr>
              <a:buSzPct val="145000"/>
              <a:buFont typeface="Arial"/>
              <a:buChar char="•"/>
            </a:pPr>
            <a:r>
              <a:rPr lang="en-US" sz="2400" u="sng" dirty="0"/>
              <a:t>I</a:t>
            </a:r>
            <a:r>
              <a:rPr lang="en-US" sz="2400" u="sng" dirty="0" smtClean="0"/>
              <a:t>ndustrial </a:t>
            </a:r>
            <a:r>
              <a:rPr lang="en-US" sz="2400" u="sng" dirty="0"/>
              <a:t>F</a:t>
            </a:r>
            <a:r>
              <a:rPr lang="en-US" sz="2400" u="sng" dirty="0" smtClean="0"/>
              <a:t>easibility </a:t>
            </a:r>
            <a:r>
              <a:rPr lang="en-US" sz="2400" u="sng" dirty="0"/>
              <a:t>study </a:t>
            </a:r>
            <a:r>
              <a:rPr lang="en-US" sz="2400" u="sng" dirty="0" smtClean="0"/>
              <a:t>Divisions:</a:t>
            </a:r>
            <a:endParaRPr lang="en-US" sz="2400" u="sng" dirty="0"/>
          </a:p>
          <a:p>
            <a:pPr marL="860425" indent="-403225">
              <a:lnSpc>
                <a:spcPct val="200000"/>
              </a:lnSpc>
              <a:spcBef>
                <a:spcPct val="20000"/>
              </a:spcBef>
              <a:spcAft>
                <a:spcPts val="600"/>
              </a:spcAft>
              <a:buClr>
                <a:schemeClr val="accent1">
                  <a:lumMod val="75000"/>
                </a:schemeClr>
              </a:buClr>
              <a:buSzPct val="145000"/>
              <a:buFont typeface="Arial" panose="020B0604020202020204" pitchFamily="34" charset="0"/>
              <a:buChar char="•"/>
            </a:pPr>
            <a:r>
              <a:rPr lang="en-US" sz="2400" u="sng" dirty="0" smtClean="0"/>
              <a:t>Market study </a:t>
            </a:r>
          </a:p>
          <a:p>
            <a:pPr marL="860425" indent="-403225">
              <a:lnSpc>
                <a:spcPct val="200000"/>
              </a:lnSpc>
              <a:spcBef>
                <a:spcPct val="20000"/>
              </a:spcBef>
              <a:spcAft>
                <a:spcPts val="600"/>
              </a:spcAft>
              <a:buClr>
                <a:schemeClr val="accent1">
                  <a:lumMod val="75000"/>
                </a:schemeClr>
              </a:buClr>
              <a:buSzPct val="145000"/>
              <a:buFont typeface="Arial" panose="020B0604020202020204" pitchFamily="34" charset="0"/>
              <a:buChar char="•"/>
            </a:pPr>
            <a:r>
              <a:rPr lang="en-US" sz="2400" u="sng" dirty="0" smtClean="0"/>
              <a:t>Technical study </a:t>
            </a:r>
          </a:p>
          <a:p>
            <a:pPr marL="860425" indent="-403225">
              <a:lnSpc>
                <a:spcPct val="200000"/>
              </a:lnSpc>
              <a:spcBef>
                <a:spcPct val="20000"/>
              </a:spcBef>
              <a:spcAft>
                <a:spcPts val="600"/>
              </a:spcAft>
              <a:buClr>
                <a:schemeClr val="accent1">
                  <a:lumMod val="75000"/>
                </a:schemeClr>
              </a:buClr>
              <a:buSzPct val="145000"/>
              <a:buFont typeface="Arial" panose="020B0604020202020204" pitchFamily="34" charset="0"/>
              <a:buChar char="•"/>
            </a:pPr>
            <a:r>
              <a:rPr lang="en-US" sz="2400" u="sng" dirty="0" smtClean="0"/>
              <a:t>Financial study </a:t>
            </a:r>
          </a:p>
        </p:txBody>
      </p:sp>
      <p:sp>
        <p:nvSpPr>
          <p:cNvPr id="8" name="TextBox 7"/>
          <p:cNvSpPr txBox="1"/>
          <p:nvPr/>
        </p:nvSpPr>
        <p:spPr>
          <a:xfrm>
            <a:off x="1596980" y="1443022"/>
            <a:ext cx="7753082" cy="584775"/>
          </a:xfrm>
          <a:prstGeom prst="rect">
            <a:avLst/>
          </a:prstGeom>
          <a:noFill/>
        </p:spPr>
        <p:txBody>
          <a:bodyPr wrap="square" rtlCol="0">
            <a:spAutoFit/>
          </a:bodyPr>
          <a:lstStyle/>
          <a:p>
            <a:pPr marL="285750" indent="-285750">
              <a:spcBef>
                <a:spcPct val="20000"/>
              </a:spcBef>
              <a:spcAft>
                <a:spcPts val="600"/>
              </a:spcAft>
              <a:buClr>
                <a:schemeClr val="accent1">
                  <a:lumMod val="75000"/>
                </a:schemeClr>
              </a:buClr>
              <a:buSzPct val="145000"/>
              <a:buFont typeface="Arial"/>
              <a:buChar char="•"/>
            </a:pPr>
            <a:r>
              <a:rPr lang="en-US" sz="3200" b="1" u="sng" dirty="0" smtClean="0"/>
              <a:t>Industrial Feasibility Study </a:t>
            </a:r>
            <a:endParaRPr lang="en-US" sz="3200" b="1" u="sng" dirty="0"/>
          </a:p>
        </p:txBody>
      </p:sp>
    </p:spTree>
    <p:extLst>
      <p:ext uri="{BB962C8B-B14F-4D97-AF65-F5344CB8AC3E}">
        <p14:creationId xmlns:p14="http://schemas.microsoft.com/office/powerpoint/2010/main" val="11367469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827487" y="-17189"/>
            <a:ext cx="10018713" cy="1752599"/>
          </a:xfrm>
        </p:spPr>
        <p:txBody>
          <a:bodyPr>
            <a:normAutofit/>
          </a:bodyPr>
          <a:lstStyle/>
          <a:p>
            <a:r>
              <a:rPr lang="en-US" sz="4800" b="1" dirty="0"/>
              <a:t>Methodology</a:t>
            </a:r>
          </a:p>
        </p:txBody>
      </p:sp>
      <p:sp>
        <p:nvSpPr>
          <p:cNvPr id="5" name="TextBox 4"/>
          <p:cNvSpPr txBox="1"/>
          <p:nvPr/>
        </p:nvSpPr>
        <p:spPr>
          <a:xfrm>
            <a:off x="2125455" y="1538932"/>
            <a:ext cx="7422775" cy="2677656"/>
          </a:xfrm>
          <a:prstGeom prst="rect">
            <a:avLst/>
          </a:prstGeom>
          <a:noFill/>
        </p:spPr>
        <p:txBody>
          <a:bodyPr wrap="square" rtlCol="0">
            <a:spAutoFit/>
          </a:bodyPr>
          <a:lstStyle/>
          <a:p>
            <a:pPr marL="285750" indent="-285750" algn="ctr">
              <a:buFont typeface="Arial" panose="020B0604020202020204" pitchFamily="34" charset="0"/>
              <a:buChar char="•"/>
            </a:pPr>
            <a:r>
              <a:rPr lang="en-US" sz="2400" b="1" dirty="0" smtClean="0"/>
              <a:t>Identified products</a:t>
            </a:r>
          </a:p>
          <a:p>
            <a:endParaRPr lang="en-US" b="1" dirty="0" smtClean="0"/>
          </a:p>
          <a:p>
            <a:endParaRPr lang="en-US" b="1" dirty="0"/>
          </a:p>
          <a:p>
            <a:endParaRPr lang="en-US" b="1" dirty="0" smtClean="0"/>
          </a:p>
          <a:p>
            <a:endParaRPr lang="en-US" b="1" dirty="0"/>
          </a:p>
          <a:p>
            <a:endParaRPr lang="en-US" b="1" dirty="0" smtClean="0"/>
          </a:p>
          <a:p>
            <a:endParaRPr lang="en-US" b="1" dirty="0"/>
          </a:p>
          <a:p>
            <a:r>
              <a:rPr lang="en-US" b="1" dirty="0" smtClean="0"/>
              <a:t>    </a:t>
            </a:r>
          </a:p>
          <a:p>
            <a:r>
              <a:rPr lang="en-US" b="1" dirty="0"/>
              <a:t> </a:t>
            </a:r>
            <a:r>
              <a:rPr lang="en-US" b="1" dirty="0" smtClean="0"/>
              <a:t>             </a:t>
            </a:r>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9455739" y="2297103"/>
            <a:ext cx="1907615" cy="1468839"/>
          </a:xfrm>
          <a:prstGeom prst="rect">
            <a:avLst/>
          </a:prstGeom>
        </p:spPr>
      </p:pic>
      <p:sp>
        <p:nvSpPr>
          <p:cNvPr id="8" name="TextBox 7"/>
          <p:cNvSpPr txBox="1"/>
          <p:nvPr/>
        </p:nvSpPr>
        <p:spPr>
          <a:xfrm>
            <a:off x="9370639" y="3807680"/>
            <a:ext cx="2077813" cy="369332"/>
          </a:xfrm>
          <a:prstGeom prst="rect">
            <a:avLst/>
          </a:prstGeom>
          <a:noFill/>
        </p:spPr>
        <p:txBody>
          <a:bodyPr wrap="none" rtlCol="0">
            <a:spAutoFit/>
          </a:bodyPr>
          <a:lstStyle/>
          <a:p>
            <a:r>
              <a:rPr lang="en-US" b="1" dirty="0" smtClean="0"/>
              <a:t>Containers and lids</a:t>
            </a:r>
            <a:endParaRPr lang="en-US" b="1" dirty="0"/>
          </a:p>
        </p:txBody>
      </p:sp>
      <p:sp>
        <p:nvSpPr>
          <p:cNvPr id="9" name="TextBox 8"/>
          <p:cNvSpPr txBox="1"/>
          <p:nvPr/>
        </p:nvSpPr>
        <p:spPr>
          <a:xfrm>
            <a:off x="1870978" y="3753260"/>
            <a:ext cx="716863" cy="646331"/>
          </a:xfrm>
          <a:prstGeom prst="rect">
            <a:avLst/>
          </a:prstGeom>
          <a:noFill/>
        </p:spPr>
        <p:txBody>
          <a:bodyPr wrap="none" rtlCol="0">
            <a:spAutoFit/>
          </a:bodyPr>
          <a:lstStyle/>
          <a:p>
            <a:r>
              <a:rPr lang="en-US" b="1" dirty="0"/>
              <a:t>Cups </a:t>
            </a:r>
          </a:p>
          <a:p>
            <a:endParaRPr lang="en-US" dirty="0"/>
          </a:p>
        </p:txBody>
      </p:sp>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5014888" y="4606185"/>
            <a:ext cx="1847850" cy="1492885"/>
          </a:xfrm>
          <a:prstGeom prst="rect">
            <a:avLst/>
          </a:prstGeom>
        </p:spPr>
      </p:pic>
      <p:sp>
        <p:nvSpPr>
          <p:cNvPr id="11" name="TextBox 10"/>
          <p:cNvSpPr txBox="1"/>
          <p:nvPr/>
        </p:nvSpPr>
        <p:spPr>
          <a:xfrm>
            <a:off x="5063848" y="6119335"/>
            <a:ext cx="1983813" cy="369332"/>
          </a:xfrm>
          <a:prstGeom prst="rect">
            <a:avLst/>
          </a:prstGeom>
          <a:noFill/>
        </p:spPr>
        <p:txBody>
          <a:bodyPr wrap="none" rtlCol="0">
            <a:spAutoFit/>
          </a:bodyPr>
          <a:lstStyle/>
          <a:p>
            <a:r>
              <a:rPr lang="en-US" b="1" dirty="0" smtClean="0"/>
              <a:t>Sweet</a:t>
            </a:r>
            <a:r>
              <a:rPr lang="en-US" b="1" dirty="0" smtClean="0"/>
              <a:t> Containers </a:t>
            </a:r>
            <a:endParaRPr lang="en-US" b="1" dirty="0"/>
          </a:p>
        </p:txBody>
      </p:sp>
      <p:sp>
        <p:nvSpPr>
          <p:cNvPr id="13" name="TextBox 12"/>
          <p:cNvSpPr txBox="1"/>
          <p:nvPr/>
        </p:nvSpPr>
        <p:spPr>
          <a:xfrm>
            <a:off x="5116734" y="3741210"/>
            <a:ext cx="1810111" cy="369332"/>
          </a:xfrm>
          <a:prstGeom prst="rect">
            <a:avLst/>
          </a:prstGeom>
          <a:noFill/>
        </p:spPr>
        <p:txBody>
          <a:bodyPr wrap="none" rtlCol="0">
            <a:spAutoFit/>
          </a:bodyPr>
          <a:lstStyle/>
          <a:p>
            <a:r>
              <a:rPr lang="en-US" b="1" dirty="0" smtClean="0"/>
              <a:t>Eggs containers </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06543" y="1969856"/>
            <a:ext cx="1837824" cy="1837824"/>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85809" y="2178084"/>
            <a:ext cx="4406349" cy="1650794"/>
          </a:xfrm>
          <a:prstGeom prst="rect">
            <a:avLst/>
          </a:prstGeom>
        </p:spPr>
      </p:pic>
    </p:spTree>
    <p:extLst>
      <p:ext uri="{BB962C8B-B14F-4D97-AF65-F5344CB8AC3E}">
        <p14:creationId xmlns:p14="http://schemas.microsoft.com/office/powerpoint/2010/main" val="3804246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523" y="107577"/>
            <a:ext cx="10018713" cy="1779493"/>
          </a:xfrm>
        </p:spPr>
        <p:txBody>
          <a:bodyPr/>
          <a:lstStyle/>
          <a:p>
            <a:r>
              <a:rPr lang="en-US" b="1" dirty="0"/>
              <a:t>Methodology</a:t>
            </a:r>
            <a:endParaRPr lang="en-US" dirty="0"/>
          </a:p>
        </p:txBody>
      </p:sp>
      <p:sp>
        <p:nvSpPr>
          <p:cNvPr id="3" name="TextBox 2"/>
          <p:cNvSpPr txBox="1"/>
          <p:nvPr/>
        </p:nvSpPr>
        <p:spPr>
          <a:xfrm>
            <a:off x="1734671" y="2097741"/>
            <a:ext cx="9090211" cy="3354765"/>
          </a:xfrm>
          <a:prstGeom prst="rect">
            <a:avLst/>
          </a:prstGeom>
          <a:noFill/>
        </p:spPr>
        <p:txBody>
          <a:bodyPr wrap="square" rtlCol="0">
            <a:spAutoFit/>
          </a:bodyPr>
          <a:lstStyle/>
          <a:p>
            <a:pPr marL="342900" indent="-342900">
              <a:buFont typeface="Arial" panose="020B0604020202020204" pitchFamily="34" charset="0"/>
              <a:buChar char="•"/>
            </a:pPr>
            <a:endParaRPr lang="en-US" sz="2400" b="1" dirty="0" smtClean="0"/>
          </a:p>
          <a:p>
            <a:pPr marL="342900" indent="-342900">
              <a:buFont typeface="Arial" panose="020B0604020202020204" pitchFamily="34" charset="0"/>
              <a:buChar char="•"/>
            </a:pPr>
            <a:r>
              <a:rPr lang="en-US" sz="2400" b="1" dirty="0" smtClean="0"/>
              <a:t>Production process </a:t>
            </a:r>
          </a:p>
          <a:p>
            <a:endParaRPr lang="en-US" sz="2400" b="1" dirty="0"/>
          </a:p>
          <a:p>
            <a:r>
              <a:rPr lang="en-US" sz="2400" b="1" dirty="0" smtClean="0"/>
              <a:t>        </a:t>
            </a:r>
            <a:r>
              <a:rPr lang="en-US" sz="2000" b="1" dirty="0" smtClean="0"/>
              <a:t>* Determine what process would be used to produce the identified products.</a:t>
            </a:r>
          </a:p>
          <a:p>
            <a:endParaRPr lang="en-US" sz="2000" b="1" dirty="0" smtClean="0"/>
          </a:p>
          <a:p>
            <a:r>
              <a:rPr lang="en-US" sz="2000" b="1" dirty="0"/>
              <a:t> </a:t>
            </a:r>
            <a:r>
              <a:rPr lang="en-US" sz="2000" b="1" dirty="0" smtClean="0"/>
              <a:t>         * Determine  the raw materials which would be used.</a:t>
            </a:r>
          </a:p>
          <a:p>
            <a:r>
              <a:rPr lang="en-US" sz="2000" b="1" dirty="0" smtClean="0"/>
              <a:t> </a:t>
            </a:r>
          </a:p>
          <a:p>
            <a:r>
              <a:rPr lang="en-US" sz="2000" b="1" dirty="0"/>
              <a:t> </a:t>
            </a:r>
            <a:r>
              <a:rPr lang="en-US" sz="2000" b="1" dirty="0" smtClean="0"/>
              <a:t>         * Study the dimensions of the production processes which were chosen. </a:t>
            </a:r>
          </a:p>
          <a:p>
            <a:r>
              <a:rPr lang="en-US" b="1" dirty="0"/>
              <a:t> </a:t>
            </a:r>
            <a:r>
              <a:rPr lang="en-US" b="1" dirty="0" smtClean="0"/>
              <a:t>           </a:t>
            </a:r>
          </a:p>
          <a:p>
            <a:r>
              <a:rPr lang="en-US" b="1" dirty="0"/>
              <a:t> </a:t>
            </a:r>
            <a:r>
              <a:rPr lang="en-US" b="1" dirty="0" smtClean="0"/>
              <a:t>            </a:t>
            </a:r>
            <a:endParaRPr lang="en-US" b="1" dirty="0"/>
          </a:p>
        </p:txBody>
      </p:sp>
    </p:spTree>
    <p:extLst>
      <p:ext uri="{BB962C8B-B14F-4D97-AF65-F5344CB8AC3E}">
        <p14:creationId xmlns:p14="http://schemas.microsoft.com/office/powerpoint/2010/main" val="15353759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1274</TotalTime>
  <Words>1205</Words>
  <Application>Microsoft Office PowerPoint</Application>
  <PresentationFormat>Widescreen</PresentationFormat>
  <Paragraphs>245</Paragraphs>
  <Slides>31</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9" baseType="lpstr">
      <vt:lpstr>Arial</vt:lpstr>
      <vt:lpstr>Calibri</vt:lpstr>
      <vt:lpstr>Corbel</vt:lpstr>
      <vt:lpstr>Symbol</vt:lpstr>
      <vt:lpstr>Tahoma</vt:lpstr>
      <vt:lpstr>Times New Roman</vt:lpstr>
      <vt:lpstr>Parallax</vt:lpstr>
      <vt:lpstr>Worksheet</vt:lpstr>
      <vt:lpstr>Feasibility Study for Thermoforming Production Plant</vt:lpstr>
      <vt:lpstr>Introduction</vt:lpstr>
      <vt:lpstr>Introduction</vt:lpstr>
      <vt:lpstr>Introduction</vt:lpstr>
      <vt:lpstr>PowerPoint Presentation</vt:lpstr>
      <vt:lpstr>Literature Review</vt:lpstr>
      <vt:lpstr>Literature Review</vt:lpstr>
      <vt:lpstr>Methodology</vt:lpstr>
      <vt:lpstr>Methodology</vt:lpstr>
      <vt:lpstr>Methodology</vt:lpstr>
      <vt:lpstr>Methodology</vt:lpstr>
      <vt:lpstr>Methodology</vt:lpstr>
      <vt:lpstr>Methodology</vt:lpstr>
      <vt:lpstr>Results &amp; Analysis</vt:lpstr>
      <vt:lpstr>Results &amp; Analysis</vt:lpstr>
      <vt:lpstr>Results &amp; Analysis</vt:lpstr>
      <vt:lpstr>Results &amp; Analysis</vt:lpstr>
      <vt:lpstr>Results &amp; Analysis</vt:lpstr>
      <vt:lpstr>Results &amp; Analysis</vt:lpstr>
      <vt:lpstr>Results &amp; Analysis</vt:lpstr>
      <vt:lpstr>Results &amp; Analysis</vt:lpstr>
      <vt:lpstr>Results &amp; Analysis</vt:lpstr>
      <vt:lpstr>Results &amp; Analysis</vt:lpstr>
      <vt:lpstr>Results &amp; Analysis</vt:lpstr>
      <vt:lpstr>Results &amp; Analysis</vt:lpstr>
      <vt:lpstr>Results &amp; Analysis</vt:lpstr>
      <vt:lpstr>Results &amp; Analysis</vt:lpstr>
      <vt:lpstr> Conclusions</vt:lpstr>
      <vt:lpstr>Conclusions</vt:lpstr>
      <vt:lpstr> Recommendations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Feasibility Study for Thermoforming Production Plant</dc:title>
  <dc:creator>Mohammad</dc:creator>
  <cp:lastModifiedBy>Mohammad</cp:lastModifiedBy>
  <cp:revision>110</cp:revision>
  <dcterms:created xsi:type="dcterms:W3CDTF">2016-05-16T09:23:20Z</dcterms:created>
  <dcterms:modified xsi:type="dcterms:W3CDTF">2016-12-21T21:47:11Z</dcterms:modified>
</cp:coreProperties>
</file>