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6" r:id="rId10"/>
    <p:sldId id="265" r:id="rId11"/>
    <p:sldId id="269" r:id="rId12"/>
    <p:sldId id="270" r:id="rId13"/>
    <p:sldId id="271" r:id="rId14"/>
    <p:sldId id="272" r:id="rId15"/>
    <p:sldId id="267"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3563782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2201390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059BCA-74E4-4B02-A342-7CE8B4A189BE}"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923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B70D19C-58C7-42BD-B71B-E9BA626E0F6D}" type="datetimeFigureOut">
              <a:rPr lang="ar-SA" smtClean="0"/>
              <a:t>19/11/44</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342984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B70D19C-58C7-42BD-B71B-E9BA626E0F6D}" type="datetimeFigureOut">
              <a:rPr lang="ar-SA" smtClean="0"/>
              <a:t>19/11/44</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059BCA-74E4-4B02-A342-7CE8B4A189BE}"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38398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B70D19C-58C7-42BD-B71B-E9BA626E0F6D}" type="datetimeFigureOut">
              <a:rPr lang="ar-SA" smtClean="0"/>
              <a:t>19/11/44</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225478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4160290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3804975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1809692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70D19C-58C7-42BD-B71B-E9BA626E0F6D}" type="datetimeFigureOut">
              <a:rPr lang="ar-SA" smtClean="0"/>
              <a:t>19/11/44</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721910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70D19C-58C7-42BD-B71B-E9BA626E0F6D}" type="datetimeFigureOut">
              <a:rPr lang="ar-SA" smtClean="0"/>
              <a:t>19/11/44</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2266471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70D19C-58C7-42BD-B71B-E9BA626E0F6D}" type="datetimeFigureOut">
              <a:rPr lang="ar-SA" smtClean="0"/>
              <a:t>19/11/44</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1371436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70D19C-58C7-42BD-B71B-E9BA626E0F6D}" type="datetimeFigureOut">
              <a:rPr lang="ar-SA" smtClean="0"/>
              <a:t>19/11/44</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2258746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70D19C-58C7-42BD-B71B-E9BA626E0F6D}" type="datetimeFigureOut">
              <a:rPr lang="ar-SA" smtClean="0"/>
              <a:t>19/11/44</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4233330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70D19C-58C7-42BD-B71B-E9BA626E0F6D}" type="datetimeFigureOut">
              <a:rPr lang="ar-SA" smtClean="0"/>
              <a:t>19/11/44</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2414297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70D19C-58C7-42BD-B71B-E9BA626E0F6D}" type="datetimeFigureOut">
              <a:rPr lang="ar-SA" smtClean="0"/>
              <a:t>19/11/44</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059BCA-74E4-4B02-A342-7CE8B4A189BE}" type="slidenum">
              <a:rPr lang="ar-SA" smtClean="0"/>
              <a:t>‹#›</a:t>
            </a:fld>
            <a:endParaRPr lang="ar-SA"/>
          </a:p>
        </p:txBody>
      </p:sp>
    </p:spTree>
    <p:extLst>
      <p:ext uri="{BB962C8B-B14F-4D97-AF65-F5344CB8AC3E}">
        <p14:creationId xmlns:p14="http://schemas.microsoft.com/office/powerpoint/2010/main" val="879727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B70D19C-58C7-42BD-B71B-E9BA626E0F6D}" type="datetimeFigureOut">
              <a:rPr lang="ar-SA" smtClean="0"/>
              <a:t>19/11/44</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F059BCA-74E4-4B02-A342-7CE8B4A189BE}" type="slidenum">
              <a:rPr lang="ar-SA" smtClean="0"/>
              <a:t>‹#›</a:t>
            </a:fld>
            <a:endParaRPr lang="ar-SA"/>
          </a:p>
        </p:txBody>
      </p:sp>
    </p:spTree>
    <p:extLst>
      <p:ext uri="{BB962C8B-B14F-4D97-AF65-F5344CB8AC3E}">
        <p14:creationId xmlns:p14="http://schemas.microsoft.com/office/powerpoint/2010/main" val="255089309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eb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9F5CC-3824-2D01-A94C-BFA877501B98}"/>
              </a:ext>
            </a:extLst>
          </p:cNvPr>
          <p:cNvSpPr>
            <a:spLocks noGrp="1"/>
          </p:cNvSpPr>
          <p:nvPr>
            <p:ph type="ctrTitle"/>
          </p:nvPr>
        </p:nvSpPr>
        <p:spPr>
          <a:xfrm>
            <a:off x="1634837" y="831273"/>
            <a:ext cx="9144000" cy="1850809"/>
          </a:xfrm>
        </p:spPr>
        <p:txBody>
          <a:bodyPr>
            <a:noAutofit/>
          </a:bodyPr>
          <a:lstStyle/>
          <a:p>
            <a:pPr algn="ctr">
              <a:lnSpc>
                <a:spcPct val="200000"/>
              </a:lnSpc>
              <a:spcAft>
                <a:spcPts val="800"/>
              </a:spcAft>
            </a:pPr>
            <a:r>
              <a:rPr lang="en-US" sz="2400" b="1" i="1" dirty="0">
                <a:effectLst/>
                <a:latin typeface="Times New Roman" panose="02020603050405020304" pitchFamily="18" charset="0"/>
                <a:ea typeface="Calibri" panose="020F0502020204030204" pitchFamily="34" charset="0"/>
                <a:cs typeface="Arial" panose="020B0604020202020204" pitchFamily="34" charset="0"/>
              </a:rPr>
              <a:t>An-Najah National University Faculty of Engineering</a:t>
            </a:r>
            <a:br>
              <a:rPr lang="en-US" sz="1800" i="1" dirty="0">
                <a:effectLst/>
                <a:latin typeface="Times New Roman" panose="02020603050405020304" pitchFamily="18" charset="0"/>
                <a:ea typeface="Calibri" panose="020F0502020204030204" pitchFamily="34" charset="0"/>
                <a:cs typeface="Arial" panose="020B0604020202020204" pitchFamily="34" charset="0"/>
              </a:rPr>
            </a:br>
            <a:r>
              <a:rPr lang="en-US" sz="2000" b="1" i="1" dirty="0">
                <a:effectLst/>
                <a:latin typeface="Times New Roman" panose="02020603050405020304" pitchFamily="18" charset="0"/>
                <a:ea typeface="Calibri" panose="020F0502020204030204" pitchFamily="34" charset="0"/>
                <a:cs typeface="Arial" panose="020B0604020202020204" pitchFamily="34" charset="0"/>
              </a:rPr>
              <a:t>Electrical Engineering Department</a:t>
            </a:r>
            <a:br>
              <a:rPr lang="en-US" sz="1800" b="1" i="1" dirty="0">
                <a:effectLst/>
                <a:latin typeface="Times New Roman" panose="02020603050405020304" pitchFamily="18" charset="0"/>
                <a:ea typeface="Calibri" panose="020F0502020204030204" pitchFamily="34" charset="0"/>
                <a:cs typeface="Arial" panose="020B0604020202020204" pitchFamily="34" charset="0"/>
              </a:rPr>
            </a:br>
            <a:r>
              <a:rPr lang="en-US" sz="1800" b="1" i="1" dirty="0">
                <a:effectLst/>
                <a:latin typeface="Times New Roman" panose="02020603050405020304" pitchFamily="18" charset="0"/>
                <a:ea typeface="Calibri" panose="020F0502020204030204" pitchFamily="34" charset="0"/>
                <a:cs typeface="Arial" panose="020B0604020202020204" pitchFamily="34" charset="0"/>
              </a:rPr>
              <a:t>Graduation project 2</a:t>
            </a:r>
            <a:endParaRPr lang="ar-SA" i="1" dirty="0"/>
          </a:p>
        </p:txBody>
      </p:sp>
      <p:sp>
        <p:nvSpPr>
          <p:cNvPr id="3" name="Subtitle 2">
            <a:extLst>
              <a:ext uri="{FF2B5EF4-FFF2-40B4-BE49-F238E27FC236}">
                <a16:creationId xmlns:a16="http://schemas.microsoft.com/office/drawing/2014/main" id="{20D965E5-14DE-4923-50AA-3CFBABF1F9AA}"/>
              </a:ext>
            </a:extLst>
          </p:cNvPr>
          <p:cNvSpPr>
            <a:spLocks noGrp="1"/>
          </p:cNvSpPr>
          <p:nvPr>
            <p:ph type="subTitle" idx="1"/>
          </p:nvPr>
        </p:nvSpPr>
        <p:spPr>
          <a:xfrm>
            <a:off x="1634837" y="3253380"/>
            <a:ext cx="8915399" cy="639748"/>
          </a:xfrm>
        </p:spPr>
        <p:txBody>
          <a:bodyPr>
            <a:normAutofit fontScale="85000" lnSpcReduction="20000"/>
          </a:bodyPr>
          <a:lstStyle/>
          <a:p>
            <a:pPr algn="ctr"/>
            <a:r>
              <a:rPr lang="en-US" sz="3000" b="1" i="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Solar vacuum cleaner</a:t>
            </a:r>
            <a:br>
              <a:rPr lang="en-US" sz="1100" dirty="0">
                <a:effectLst/>
                <a:latin typeface="Times New Roman" panose="02020603050405020304" pitchFamily="18" charset="0"/>
                <a:ea typeface="Calibri" panose="020F0502020204030204" pitchFamily="34" charset="0"/>
                <a:cs typeface="Arial" panose="020B0604020202020204" pitchFamily="34" charset="0"/>
              </a:rPr>
            </a:br>
            <a:endParaRPr lang="ar-SA" dirty="0"/>
          </a:p>
        </p:txBody>
      </p:sp>
      <p:sp>
        <p:nvSpPr>
          <p:cNvPr id="4" name="TextBox 3">
            <a:extLst>
              <a:ext uri="{FF2B5EF4-FFF2-40B4-BE49-F238E27FC236}">
                <a16:creationId xmlns:a16="http://schemas.microsoft.com/office/drawing/2014/main" id="{D8172A10-3EEA-CA16-A89B-56A6FB957A19}"/>
              </a:ext>
            </a:extLst>
          </p:cNvPr>
          <p:cNvSpPr txBox="1"/>
          <p:nvPr/>
        </p:nvSpPr>
        <p:spPr>
          <a:xfrm>
            <a:off x="8575964" y="3906983"/>
            <a:ext cx="3616036" cy="1648785"/>
          </a:xfrm>
          <a:prstGeom prst="rect">
            <a:avLst/>
          </a:prstGeom>
          <a:noFill/>
        </p:spPr>
        <p:txBody>
          <a:bodyPr wrap="square" rtlCol="1">
            <a:spAutoFit/>
          </a:bodyPr>
          <a:lstStyle/>
          <a:p>
            <a:pPr algn="ctr">
              <a:lnSpc>
                <a:spcPct val="115000"/>
              </a:lnSpc>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By:</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algn="ctr">
              <a:lnSpc>
                <a:spcPct val="115000"/>
              </a:lnSpc>
              <a:spcAft>
                <a:spcPts val="800"/>
              </a:spcAft>
            </a:pPr>
            <a:r>
              <a:rPr lang="en-US" sz="1800" b="1" dirty="0">
                <a:solidFill>
                  <a:srgbClr val="262626"/>
                </a:solidFill>
                <a:effectLst/>
                <a:latin typeface="Times New Roman" panose="02020603050405020304" pitchFamily="18" charset="0"/>
                <a:ea typeface="Calibri" panose="020F0502020204030204" pitchFamily="34" charset="0"/>
                <a:cs typeface="Arial" panose="020B0604020202020204" pitchFamily="34" charset="0"/>
              </a:rPr>
              <a:t>Eng. (Yahya Balatia)</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algn="ctr">
              <a:lnSpc>
                <a:spcPct val="115000"/>
              </a:lnSpc>
              <a:spcAft>
                <a:spcPts val="800"/>
              </a:spcAft>
            </a:pPr>
            <a:r>
              <a:rPr lang="en-US" sz="1800" b="1" dirty="0">
                <a:solidFill>
                  <a:srgbClr val="262626"/>
                </a:solidFill>
                <a:effectLst/>
                <a:latin typeface="Times New Roman" panose="02020603050405020304" pitchFamily="18" charset="0"/>
                <a:ea typeface="Calibri" panose="020F0502020204030204" pitchFamily="34" charset="0"/>
                <a:cs typeface="Arial" panose="020B0604020202020204" pitchFamily="34" charset="0"/>
              </a:rPr>
              <a:t>Eng. (Firas </a:t>
            </a:r>
            <a:r>
              <a:rPr lang="en-US" sz="1800" b="1" dirty="0" err="1">
                <a:solidFill>
                  <a:srgbClr val="262626"/>
                </a:solidFill>
                <a:effectLst/>
                <a:latin typeface="Times New Roman" panose="02020603050405020304" pitchFamily="18" charset="0"/>
                <a:ea typeface="Calibri" panose="020F0502020204030204" pitchFamily="34" charset="0"/>
                <a:cs typeface="Arial" panose="020B0604020202020204" pitchFamily="34" charset="0"/>
              </a:rPr>
              <a:t>Lubaddeh</a:t>
            </a:r>
            <a:r>
              <a:rPr lang="en-US" sz="1800" b="1" dirty="0">
                <a:solidFill>
                  <a:srgbClr val="262626"/>
                </a:solidFill>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algn="ctr">
              <a:lnSpc>
                <a:spcPct val="115000"/>
              </a:lnSpc>
              <a:spcAft>
                <a:spcPts val="800"/>
              </a:spcAft>
            </a:pPr>
            <a:r>
              <a:rPr lang="en-US" sz="1800" b="1" dirty="0">
                <a:solidFill>
                  <a:srgbClr val="262626"/>
                </a:solidFill>
                <a:effectLst/>
                <a:latin typeface="Times New Roman" panose="02020603050405020304" pitchFamily="18" charset="0"/>
                <a:ea typeface="Calibri" panose="020F0502020204030204" pitchFamily="34" charset="0"/>
                <a:cs typeface="Arial" panose="020B0604020202020204" pitchFamily="34" charset="0"/>
              </a:rPr>
              <a:t>Eng. (Ahmad </a:t>
            </a:r>
            <a:r>
              <a:rPr lang="en-US" sz="1800" b="1" dirty="0" err="1">
                <a:solidFill>
                  <a:srgbClr val="262626"/>
                </a:solidFill>
                <a:effectLst/>
                <a:latin typeface="Times New Roman" panose="02020603050405020304" pitchFamily="18" charset="0"/>
                <a:ea typeface="Calibri" panose="020F0502020204030204" pitchFamily="34" charset="0"/>
                <a:cs typeface="Arial" panose="020B0604020202020204" pitchFamily="34" charset="0"/>
              </a:rPr>
              <a:t>Sarhan</a:t>
            </a:r>
            <a:r>
              <a:rPr lang="en-US" sz="1800" b="1" dirty="0">
                <a:solidFill>
                  <a:srgbClr val="262626"/>
                </a:solidFill>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638F493C-08A4-DE8D-206C-FE91D5667906}"/>
              </a:ext>
            </a:extLst>
          </p:cNvPr>
          <p:cNvSpPr txBox="1"/>
          <p:nvPr/>
        </p:nvSpPr>
        <p:spPr>
          <a:xfrm>
            <a:off x="2369125" y="4027464"/>
            <a:ext cx="2244437" cy="703911"/>
          </a:xfrm>
          <a:prstGeom prst="rect">
            <a:avLst/>
          </a:prstGeom>
          <a:noFill/>
        </p:spPr>
        <p:txBody>
          <a:bodyPr wrap="square" rtlCol="1">
            <a:spAutoFit/>
          </a:bodyPr>
          <a:lstStyle/>
          <a:p>
            <a:pPr algn="ctr">
              <a:lnSpc>
                <a:spcPct val="115000"/>
              </a:lnSpc>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Supervisor</a:t>
            </a:r>
            <a:r>
              <a:rPr lang="en-US" sz="1800" b="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                                             Dr. Haneen Al-</a:t>
            </a:r>
            <a:r>
              <a:rPr lang="en-US" sz="1800" b="1" dirty="0" err="1">
                <a:solidFill>
                  <a:srgbClr val="0070C0"/>
                </a:solidFill>
                <a:effectLst/>
                <a:latin typeface="Times New Roman" panose="02020603050405020304" pitchFamily="18" charset="0"/>
                <a:ea typeface="Calibri" panose="020F0502020204030204" pitchFamily="34" charset="0"/>
                <a:cs typeface="Arial" panose="020B0604020202020204" pitchFamily="34" charset="0"/>
              </a:rPr>
              <a:t>utt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58154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A8F37FF-2E3F-9D9E-2323-8215750109C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6765" y="1575962"/>
            <a:ext cx="9916569" cy="4533289"/>
          </a:xfrm>
        </p:spPr>
      </p:pic>
      <p:sp>
        <p:nvSpPr>
          <p:cNvPr id="7" name="TextBox 6">
            <a:extLst>
              <a:ext uri="{FF2B5EF4-FFF2-40B4-BE49-F238E27FC236}">
                <a16:creationId xmlns:a16="http://schemas.microsoft.com/office/drawing/2014/main" id="{803895CF-2CDA-E56B-DB74-BBE97F390D59}"/>
              </a:ext>
            </a:extLst>
          </p:cNvPr>
          <p:cNvSpPr txBox="1"/>
          <p:nvPr/>
        </p:nvSpPr>
        <p:spPr>
          <a:xfrm>
            <a:off x="1616765" y="748749"/>
            <a:ext cx="6891130" cy="523220"/>
          </a:xfrm>
          <a:prstGeom prst="rect">
            <a:avLst/>
          </a:prstGeom>
          <a:noFill/>
        </p:spPr>
        <p:txBody>
          <a:bodyPr wrap="square" rtlCol="1">
            <a:spAutoFit/>
          </a:bodyPr>
          <a:lstStyle/>
          <a:p>
            <a:r>
              <a:rPr lang="en-US" sz="2800" dirty="0">
                <a:ln w="0"/>
                <a:solidFill>
                  <a:schemeClr val="tx1"/>
                </a:solidFill>
                <a:latin typeface="Times New Roman" panose="02020603050405020304" pitchFamily="18" charset="0"/>
                <a:cs typeface="Times New Roman" panose="02020603050405020304" pitchFamily="18" charset="0"/>
              </a:rPr>
              <a:t>Hardware schematic</a:t>
            </a:r>
            <a:endParaRPr lang="ar-SA" sz="2800" dirty="0"/>
          </a:p>
        </p:txBody>
      </p:sp>
    </p:spTree>
    <p:extLst>
      <p:ext uri="{BB962C8B-B14F-4D97-AF65-F5344CB8AC3E}">
        <p14:creationId xmlns:p14="http://schemas.microsoft.com/office/powerpoint/2010/main" val="494111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953189A-CD5D-F697-80B6-444E9F2FC65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6121" y="427382"/>
            <a:ext cx="3095418" cy="6003235"/>
          </a:xfrm>
        </p:spPr>
      </p:pic>
      <p:pic>
        <p:nvPicPr>
          <p:cNvPr id="7" name="Picture 6">
            <a:extLst>
              <a:ext uri="{FF2B5EF4-FFF2-40B4-BE49-F238E27FC236}">
                <a16:creationId xmlns:a16="http://schemas.microsoft.com/office/drawing/2014/main" id="{2308B572-DBF9-8E9E-8657-3CEB82A81C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9902" y="427382"/>
            <a:ext cx="3095418" cy="6003235"/>
          </a:xfrm>
          <a:prstGeom prst="rect">
            <a:avLst/>
          </a:prstGeom>
        </p:spPr>
      </p:pic>
      <p:pic>
        <p:nvPicPr>
          <p:cNvPr id="9" name="Picture 8">
            <a:extLst>
              <a:ext uri="{FF2B5EF4-FFF2-40B4-BE49-F238E27FC236}">
                <a16:creationId xmlns:a16="http://schemas.microsoft.com/office/drawing/2014/main" id="{8863F132-65F1-AD81-2EBA-2C35C58A85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3683" y="427381"/>
            <a:ext cx="3095418" cy="6003235"/>
          </a:xfrm>
          <a:prstGeom prst="rect">
            <a:avLst/>
          </a:prstGeom>
        </p:spPr>
      </p:pic>
    </p:spTree>
    <p:extLst>
      <p:ext uri="{BB962C8B-B14F-4D97-AF65-F5344CB8AC3E}">
        <p14:creationId xmlns:p14="http://schemas.microsoft.com/office/powerpoint/2010/main" val="1187733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537116B-5780-7009-9817-E8D76396AE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9210" y="626407"/>
            <a:ext cx="7473580" cy="5605186"/>
          </a:xfrm>
        </p:spPr>
      </p:pic>
    </p:spTree>
    <p:extLst>
      <p:ext uri="{BB962C8B-B14F-4D97-AF65-F5344CB8AC3E}">
        <p14:creationId xmlns:p14="http://schemas.microsoft.com/office/powerpoint/2010/main" val="1999325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220A5C2-DD21-C76D-9F10-5CADB1AA83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8827" y="621472"/>
            <a:ext cx="4016444" cy="5355259"/>
          </a:xfrm>
        </p:spPr>
      </p:pic>
      <p:pic>
        <p:nvPicPr>
          <p:cNvPr id="7" name="Picture 6">
            <a:extLst>
              <a:ext uri="{FF2B5EF4-FFF2-40B4-BE49-F238E27FC236}">
                <a16:creationId xmlns:a16="http://schemas.microsoft.com/office/drawing/2014/main" id="{33BB38E1-1F35-C982-6CD2-6691C0BEFB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5026" y="621472"/>
            <a:ext cx="4016444" cy="5355259"/>
          </a:xfrm>
          <a:prstGeom prst="rect">
            <a:avLst/>
          </a:prstGeom>
        </p:spPr>
      </p:pic>
    </p:spTree>
    <p:extLst>
      <p:ext uri="{BB962C8B-B14F-4D97-AF65-F5344CB8AC3E}">
        <p14:creationId xmlns:p14="http://schemas.microsoft.com/office/powerpoint/2010/main" val="4253292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hatsApp Video 2023-06-07 at 2.16.40 PM">
            <a:hlinkClick r:id="" action="ppaction://media"/>
            <a:extLst>
              <a:ext uri="{FF2B5EF4-FFF2-40B4-BE49-F238E27FC236}">
                <a16:creationId xmlns:a16="http://schemas.microsoft.com/office/drawing/2014/main" id="{2503C0F4-997D-EAF3-5C1A-B4201F15D743}"/>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756505" y="687111"/>
            <a:ext cx="9969875" cy="5483777"/>
          </a:xfrm>
        </p:spPr>
      </p:pic>
    </p:spTree>
    <p:extLst>
      <p:ext uri="{BB962C8B-B14F-4D97-AF65-F5344CB8AC3E}">
        <p14:creationId xmlns:p14="http://schemas.microsoft.com/office/powerpoint/2010/main" val="188781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42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E8CBE-5E65-E79E-3A7E-9880B875DFC8}"/>
              </a:ext>
            </a:extLst>
          </p:cNvPr>
          <p:cNvSpPr>
            <a:spLocks noGrp="1"/>
          </p:cNvSpPr>
          <p:nvPr>
            <p:ph type="title"/>
          </p:nvPr>
        </p:nvSpPr>
        <p:spPr/>
        <p:txBody>
          <a:bodyPr/>
          <a:lstStyle/>
          <a:p>
            <a:r>
              <a:rPr lang="en-US" sz="3600" dirty="0">
                <a:solidFill>
                  <a:schemeClr val="tx1">
                    <a:lumMod val="95000"/>
                    <a:lumOff val="5000"/>
                  </a:schemeClr>
                </a:solidFill>
                <a:latin typeface="Nunito" panose="00000500000000000000" pitchFamily="2" charset="0"/>
              </a:rPr>
              <a:t>Acknowledgements</a:t>
            </a:r>
            <a:br>
              <a:rPr lang="en-US" sz="4000" dirty="0">
                <a:solidFill>
                  <a:schemeClr val="bg1"/>
                </a:solidFill>
                <a:latin typeface="Nunito" panose="00000500000000000000" pitchFamily="2" charset="0"/>
              </a:rPr>
            </a:br>
            <a:endParaRPr lang="ar-PS" dirty="0"/>
          </a:p>
        </p:txBody>
      </p:sp>
      <p:sp>
        <p:nvSpPr>
          <p:cNvPr id="3" name="Content Placeholder 2">
            <a:extLst>
              <a:ext uri="{FF2B5EF4-FFF2-40B4-BE49-F238E27FC236}">
                <a16:creationId xmlns:a16="http://schemas.microsoft.com/office/drawing/2014/main" id="{DA4D3DE2-0753-183D-F941-4D42EE730DA3}"/>
              </a:ext>
            </a:extLst>
          </p:cNvPr>
          <p:cNvSpPr>
            <a:spLocks noGrp="1"/>
          </p:cNvSpPr>
          <p:nvPr>
            <p:ph idx="1"/>
          </p:nvPr>
        </p:nvSpPr>
        <p:spPr/>
        <p:txBody>
          <a:bodyPr/>
          <a:lstStyle/>
          <a:p>
            <a:pPr algn="r" rtl="0">
              <a:lnSpc>
                <a:spcPct val="115000"/>
              </a:lnSpc>
              <a:spcAft>
                <a:spcPts val="800"/>
              </a:spcAft>
            </a:pPr>
            <a:r>
              <a:rPr lang="en-US"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In 18 years of studying, we had much experiences, we had been affected be many people, friends and teachers. To all of them who helped us to reach this place.</a:t>
            </a:r>
            <a:endPar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algn="r" rtl="0">
              <a:lnSpc>
                <a:spcPct val="115000"/>
              </a:lnSpc>
              <a:spcAft>
                <a:spcPts val="800"/>
              </a:spcAft>
            </a:pPr>
            <a:r>
              <a:rPr lang="en-US"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To our parents, for pushing us forward every time, for giving hope and prayers when we needed it, and moreover when they hear our name, for teaching us the first letters our had spoken, until our graduation and after that we will always learn from them.</a:t>
            </a:r>
            <a:endPar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pPr algn="r" rtl="0">
              <a:lnSpc>
                <a:spcPct val="115000"/>
              </a:lnSpc>
              <a:spcAft>
                <a:spcPts val="800"/>
              </a:spcAft>
            </a:pPr>
            <a:r>
              <a:rPr lang="en-US"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To our doctors and teachers in the bachelor degree study, especially doctor Haneen Al-</a:t>
            </a:r>
            <a:r>
              <a:rPr lang="en-US" sz="18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utt</a:t>
            </a:r>
            <a:r>
              <a:rPr lang="en-US"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who had helped us in many ways, to become a better engineer and a good researcher.</a:t>
            </a:r>
            <a:endParaRPr lang="ar-PS" dirty="0"/>
          </a:p>
        </p:txBody>
      </p:sp>
    </p:spTree>
    <p:extLst>
      <p:ext uri="{BB962C8B-B14F-4D97-AF65-F5344CB8AC3E}">
        <p14:creationId xmlns:p14="http://schemas.microsoft.com/office/powerpoint/2010/main" val="3318026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A3CB40-FA61-C75A-317A-70F8A9EA1518}"/>
              </a:ext>
            </a:extLst>
          </p:cNvPr>
          <p:cNvSpPr>
            <a:spLocks noGrp="1"/>
          </p:cNvSpPr>
          <p:nvPr>
            <p:ph idx="1"/>
          </p:nvPr>
        </p:nvSpPr>
        <p:spPr>
          <a:xfrm>
            <a:off x="4417115" y="2938670"/>
            <a:ext cx="3357770" cy="702365"/>
          </a:xfrm>
        </p:spPr>
        <p:txBody>
          <a:bodyPr/>
          <a:lstStyle/>
          <a:p>
            <a:pPr marL="0" indent="0" algn="ctr" rtl="0">
              <a:buNone/>
            </a:pPr>
            <a:r>
              <a:rPr lang="en-US" sz="4000" b="1"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Thank you</a:t>
            </a:r>
            <a:endParaRPr lang="en-US" sz="4000" b="1" i="1" dirty="0">
              <a:solidFill>
                <a:schemeClr val="tx1"/>
              </a:solidFill>
              <a:latin typeface="Times New Roman" panose="02020603050405020304" pitchFamily="18" charset="0"/>
              <a:ea typeface="Calibri" panose="020F0502020204030204" pitchFamily="34" charset="0"/>
              <a:cs typeface="Arial" panose="020B0604020202020204" pitchFamily="34" charset="0"/>
            </a:endParaRPr>
          </a:p>
          <a:p>
            <a:endParaRPr lang="ar-PS" dirty="0"/>
          </a:p>
        </p:txBody>
      </p:sp>
    </p:spTree>
    <p:extLst>
      <p:ext uri="{BB962C8B-B14F-4D97-AF65-F5344CB8AC3E}">
        <p14:creationId xmlns:p14="http://schemas.microsoft.com/office/powerpoint/2010/main" val="132577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CE41F-5CB8-FCA6-04C2-1D8D6169EDF0}"/>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Calibri" panose="020F0502020204030204" pitchFamily="34" charset="0"/>
                <a:cs typeface="Arial" panose="020B0604020202020204" pitchFamily="34" charset="0"/>
              </a:rPr>
              <a:t>INTRODUCTION</a:t>
            </a:r>
            <a:endParaRPr lang="ar-SA" sz="4800" b="1" dirty="0"/>
          </a:p>
        </p:txBody>
      </p:sp>
      <p:sp>
        <p:nvSpPr>
          <p:cNvPr id="3" name="Content Placeholder 2">
            <a:extLst>
              <a:ext uri="{FF2B5EF4-FFF2-40B4-BE49-F238E27FC236}">
                <a16:creationId xmlns:a16="http://schemas.microsoft.com/office/drawing/2014/main" id="{C9E1811A-3B0A-C5DC-F8BF-4B7B304EDD6C}"/>
              </a:ext>
            </a:extLst>
          </p:cNvPr>
          <p:cNvSpPr>
            <a:spLocks noGrp="1"/>
          </p:cNvSpPr>
          <p:nvPr>
            <p:ph idx="1"/>
          </p:nvPr>
        </p:nvSpPr>
        <p:spPr>
          <a:xfrm>
            <a:off x="2589212" y="1787236"/>
            <a:ext cx="8915400" cy="4765963"/>
          </a:xfrm>
        </p:spPr>
        <p:txBody>
          <a:bodyPr>
            <a:normAutofit/>
          </a:bodyPr>
          <a:lstStyle/>
          <a:p>
            <a:pPr marL="228600" algn="l" rtl="0">
              <a:lnSpc>
                <a:spcPct val="115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Cleaning the environment around us is one of the important duties of each and every individual. Bigger the area to be cleaned, greater number of people will be needed. Some places will be so dirty that cleaning such areas causes huge impact on health. In this project, an automated vacuum cleaner is designed. It consists of a RC car to which a vacuum cleaner is attached. Ultrasonic sensor is attached to the front of the car which is used to measure the distance if any obstacle is detected. If suppose there is an obstacle, the car changes its course as per the code. Vacuum cleaner consists of CPU Fan which runs by a battery. The cleaner has space to collect the dust. Once it gets filled, it should be removed and cleaned manually. </a:t>
            </a:r>
            <a:endParaRPr lang="ar-SA" dirty="0"/>
          </a:p>
        </p:txBody>
      </p:sp>
      <p:pic>
        <p:nvPicPr>
          <p:cNvPr id="5" name="Picture 4">
            <a:extLst>
              <a:ext uri="{FF2B5EF4-FFF2-40B4-BE49-F238E27FC236}">
                <a16:creationId xmlns:a16="http://schemas.microsoft.com/office/drawing/2014/main" id="{FFBD94DB-86B4-EDCC-8AE2-202FE86107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1547" y="4147930"/>
            <a:ext cx="3613065" cy="2405269"/>
          </a:xfrm>
          <a:prstGeom prst="rect">
            <a:avLst/>
          </a:prstGeom>
        </p:spPr>
      </p:pic>
    </p:spTree>
    <p:extLst>
      <p:ext uri="{BB962C8B-B14F-4D97-AF65-F5344CB8AC3E}">
        <p14:creationId xmlns:p14="http://schemas.microsoft.com/office/powerpoint/2010/main" val="2084494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861C-302B-54CB-785A-A5AEBC702E88}"/>
              </a:ext>
            </a:extLst>
          </p:cNvPr>
          <p:cNvSpPr>
            <a:spLocks noGrp="1"/>
          </p:cNvSpPr>
          <p:nvPr>
            <p:ph type="title"/>
          </p:nvPr>
        </p:nvSpPr>
        <p:spPr/>
        <p:txBody>
          <a:bodyPr>
            <a:normAutofit/>
          </a:bodyPr>
          <a:lstStyle/>
          <a:p>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AIMS AND OBJECTIVES	</a:t>
            </a:r>
            <a:b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ar-SA" sz="48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7326DDC-B916-A898-AA44-C3A90F4118D8}"/>
              </a:ext>
            </a:extLst>
          </p:cNvPr>
          <p:cNvSpPr>
            <a:spLocks noGrp="1"/>
          </p:cNvSpPr>
          <p:nvPr>
            <p:ph idx="1"/>
          </p:nvPr>
        </p:nvSpPr>
        <p:spPr/>
        <p:txBody>
          <a:bodyPr>
            <a:normAutofit/>
          </a:bodyPr>
          <a:lstStyle/>
          <a:p>
            <a:pPr marL="0" indent="0" algn="l" rtl="0">
              <a:buNone/>
            </a:pPr>
            <a:r>
              <a:rPr lang="en-US" sz="2400" dirty="0">
                <a:effectLst/>
                <a:latin typeface="Times New Roman" panose="02020603050405020304" pitchFamily="18" charset="0"/>
                <a:ea typeface="Calibri" panose="020F0502020204030204" pitchFamily="34" charset="0"/>
                <a:cs typeface="Arial" panose="020B0604020202020204" pitchFamily="34" charset="0"/>
              </a:rPr>
              <a:t>Mainly, this project aims to </a:t>
            </a:r>
          </a:p>
          <a:p>
            <a:pPr algn="l" rtl="0"/>
            <a:r>
              <a:rPr lang="en-US" sz="2400" dirty="0">
                <a:effectLst/>
                <a:latin typeface="Times New Roman" panose="02020603050405020304" pitchFamily="18" charset="0"/>
                <a:ea typeface="Calibri" panose="020F0502020204030204" pitchFamily="34" charset="0"/>
                <a:cs typeface="Arial" panose="020B0604020202020204" pitchFamily="34" charset="0"/>
              </a:rPr>
              <a:t>Reducing the workforce </a:t>
            </a:r>
          </a:p>
          <a:p>
            <a:pPr algn="l" rtl="0"/>
            <a:r>
              <a:rPr lang="en-US" sz="2400" dirty="0">
                <a:effectLst/>
                <a:latin typeface="Times New Roman" panose="02020603050405020304" pitchFamily="18" charset="0"/>
                <a:ea typeface="Calibri" panose="020F0502020204030204" pitchFamily="34" charset="0"/>
                <a:cs typeface="Arial" panose="020B0604020202020204" pitchFamily="34" charset="0"/>
              </a:rPr>
              <a:t>cleaning</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houses and surrounding environment</a:t>
            </a:r>
          </a:p>
          <a:p>
            <a:pPr algn="l" rtl="0"/>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Saving electrical energy </a:t>
            </a:r>
          </a:p>
          <a:p>
            <a:pPr algn="l" rtl="0"/>
            <a:r>
              <a:rPr lang="en-US" sz="2400" dirty="0">
                <a:latin typeface="Times New Roman" panose="02020603050405020304" pitchFamily="18" charset="0"/>
                <a:ea typeface="Calibri" panose="020F0502020204030204" pitchFamily="34" charset="0"/>
                <a:cs typeface="Times New Roman" panose="02020603050405020304" pitchFamily="18" charset="0"/>
              </a:rPr>
              <a:t>Use in dangerous places (without ventilation)</a:t>
            </a:r>
            <a:endParaRPr lang="ar-SA" sz="2400" dirty="0">
              <a:latin typeface="Times New Roman" panose="02020603050405020304" pitchFamily="18" charset="0"/>
              <a:ea typeface="Calibri" panose="020F0502020204030204" pitchFamily="34" charset="0"/>
              <a:cs typeface="Times New Roman" panose="02020603050405020304" pitchFamily="18" charset="0"/>
            </a:endParaRPr>
          </a:p>
          <a:p>
            <a:pPr algn="l" rtl="0"/>
            <a:endParaRPr lang="en-US" dirty="0">
              <a:latin typeface="Times New Roman" panose="02020603050405020304" pitchFamily="18" charset="0"/>
              <a:ea typeface="Calibri" panose="020F0502020204030204" pitchFamily="34" charset="0"/>
              <a:cs typeface="Times New Roman" panose="02020603050405020304" pitchFamily="18" charset="0"/>
            </a:endParaRPr>
          </a:p>
          <a:p>
            <a:endParaRPr lang="ar-SA" dirty="0"/>
          </a:p>
        </p:txBody>
      </p:sp>
    </p:spTree>
    <p:extLst>
      <p:ext uri="{BB962C8B-B14F-4D97-AF65-F5344CB8AC3E}">
        <p14:creationId xmlns:p14="http://schemas.microsoft.com/office/powerpoint/2010/main" val="1229145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40582-CEFB-DDE8-49E2-9A1A38B2587B}"/>
              </a:ext>
            </a:extLst>
          </p:cNvPr>
          <p:cNvSpPr>
            <a:spLocks noGrp="1"/>
          </p:cNvSpPr>
          <p:nvPr>
            <p:ph type="title"/>
          </p:nvPr>
        </p:nvSpPr>
        <p:spPr/>
        <p:txBody>
          <a:bodyPr>
            <a:normAutofit/>
          </a:bodyPr>
          <a:lstStyle/>
          <a:p>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SCOPE OF THE WORK</a:t>
            </a:r>
            <a:b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ar-SA" sz="48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9E67EBA-789B-115F-FA6F-A03F64994DB1}"/>
              </a:ext>
            </a:extLst>
          </p:cNvPr>
          <p:cNvSpPr>
            <a:spLocks noGrp="1"/>
          </p:cNvSpPr>
          <p:nvPr>
            <p:ph idx="1"/>
          </p:nvPr>
        </p:nvSpPr>
        <p:spPr>
          <a:xfrm>
            <a:off x="2589212" y="1540189"/>
            <a:ext cx="8915400" cy="3777622"/>
          </a:xfrm>
        </p:spPr>
        <p:txBody>
          <a:bodyPr>
            <a:normAutofit fontScale="85000" lnSpcReduction="10000"/>
          </a:bodyPr>
          <a:lstStyle/>
          <a:p>
            <a:pPr algn="l" rtl="0">
              <a:lnSpc>
                <a:spcPct val="115000"/>
              </a:lnSpc>
              <a:spcAft>
                <a:spcPts val="800"/>
              </a:spcAf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robot uses a battery that is constantly charged by a solar panel as it is drained by the motors. This provides a longer battery life when it is exposed to sun rays. The system consists of a vacuum cleaner with added ultrasonic sensor for obstacle detection.</a:t>
            </a:r>
          </a:p>
          <a:p>
            <a:pPr algn="l" rtl="0">
              <a:lnSpc>
                <a:spcPct val="115000"/>
              </a:lnSpc>
              <a:spcAft>
                <a:spcPts val="800"/>
              </a:spcAft>
            </a:pPr>
            <a:r>
              <a:rPr lang="en-US" sz="2100" b="1" dirty="0">
                <a:effectLst/>
                <a:latin typeface="Times New Roman" panose="02020603050405020304" pitchFamily="18" charset="0"/>
                <a:ea typeface="Calibri" panose="020F0502020204030204" pitchFamily="34" charset="0"/>
                <a:cs typeface="Arial" panose="020B0604020202020204" pitchFamily="34" charset="0"/>
              </a:rPr>
              <a:t>Advantages</a:t>
            </a:r>
          </a:p>
          <a:p>
            <a:pPr marL="342900" lvl="0" indent="-342900" algn="l" rtl="0" fontAlgn="base">
              <a:lnSpc>
                <a:spcPct val="115000"/>
              </a:lnSpc>
              <a:spcAft>
                <a:spcPts val="80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Easy and instant cleaning</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l" rtl="0" fontAlgn="base">
              <a:lnSpc>
                <a:spcPct val="115000"/>
              </a:lnSpc>
              <a:spcAft>
                <a:spcPts val="80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Vacuum Cleaning for dust collection</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l" rtl="0" fontAlgn="base">
              <a:lnSpc>
                <a:spcPct val="115000"/>
              </a:lnSpc>
              <a:spcAft>
                <a:spcPts val="80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Solar power supply for long battery life</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algn="l" rtl="0" fontAlgn="base">
              <a:lnSpc>
                <a:spcPct val="115000"/>
              </a:lnSpc>
              <a:spcAft>
                <a:spcPts val="800"/>
              </a:spcAft>
              <a:buSzPts val="1000"/>
              <a:buFont typeface="Symbol" panose="05050102010706020507" pitchFamily="18" charset="2"/>
              <a:buChar char=""/>
              <a:tabLst>
                <a:tab pos="457200" algn="l"/>
              </a:tabLs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Self-control Operation</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algn="r"/>
            <a:endParaRPr lang="ar-SA" dirty="0"/>
          </a:p>
        </p:txBody>
      </p:sp>
    </p:spTree>
    <p:extLst>
      <p:ext uri="{BB962C8B-B14F-4D97-AF65-F5344CB8AC3E}">
        <p14:creationId xmlns:p14="http://schemas.microsoft.com/office/powerpoint/2010/main" val="1119264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025AD-AC59-51A5-1FC7-1791530577CC}"/>
              </a:ext>
            </a:extLst>
          </p:cNvPr>
          <p:cNvSpPr>
            <a:spLocks noGrp="1"/>
          </p:cNvSpPr>
          <p:nvPr>
            <p:ph type="title"/>
          </p:nvPr>
        </p:nvSpPr>
        <p:spPr/>
        <p:txBody>
          <a:bodyPr>
            <a:normAutofit/>
          </a:bodyPr>
          <a:lstStyle/>
          <a:p>
            <a:r>
              <a:rPr lang="en-US" sz="2000" b="1" dirty="0">
                <a:effectLst/>
                <a:latin typeface="Times New Roman" panose="02020603050405020304" pitchFamily="18" charset="0"/>
                <a:ea typeface="Calibri" panose="020F0502020204030204" pitchFamily="34" charset="0"/>
                <a:cs typeface="Arial" panose="020B0604020202020204" pitchFamily="34" charset="0"/>
              </a:rPr>
              <a:t>High Level Overview of solar vacuum cleaner (block diagram system)</a:t>
            </a:r>
            <a:endParaRPr lang="ar-SA" sz="4000" b="1" dirty="0"/>
          </a:p>
        </p:txBody>
      </p:sp>
      <p:pic>
        <p:nvPicPr>
          <p:cNvPr id="4" name="Content Placeholder 3">
            <a:extLst>
              <a:ext uri="{FF2B5EF4-FFF2-40B4-BE49-F238E27FC236}">
                <a16:creationId xmlns:a16="http://schemas.microsoft.com/office/drawing/2014/main" id="{1E5F67D8-A7D8-EBE2-46EA-71DD1B33B30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2925" y="1589350"/>
            <a:ext cx="7911794" cy="4322500"/>
          </a:xfrm>
          <a:prstGeom prst="rect">
            <a:avLst/>
          </a:prstGeom>
        </p:spPr>
      </p:pic>
    </p:spTree>
    <p:extLst>
      <p:ext uri="{BB962C8B-B14F-4D97-AF65-F5344CB8AC3E}">
        <p14:creationId xmlns:p14="http://schemas.microsoft.com/office/powerpoint/2010/main" val="1299932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279DB-3467-41C4-9AC8-D43C5572B304}"/>
              </a:ext>
            </a:extLst>
          </p:cNvPr>
          <p:cNvSpPr>
            <a:spLocks noGrp="1"/>
          </p:cNvSpPr>
          <p:nvPr>
            <p:ph type="title"/>
          </p:nvPr>
        </p:nvSpPr>
        <p:spPr>
          <a:xfrm>
            <a:off x="1855306" y="624109"/>
            <a:ext cx="8915401" cy="1280890"/>
          </a:xfrm>
        </p:spPr>
        <p:txBody>
          <a:bodyPr>
            <a:noAutofit/>
          </a:bodyPr>
          <a:lstStyle/>
          <a:p>
            <a:pPr marL="365760" indent="-365760" rtl="0">
              <a:spcBef>
                <a:spcPts val="200"/>
              </a:spcBef>
            </a:pPr>
            <a:r>
              <a:rPr lang="en-US" sz="16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SOFTWARE DESIGN</a:t>
            </a:r>
            <a:br>
              <a:rPr lang="en-US" sz="1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br>
            <a:b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The flow chart of this process:</a:t>
            </a:r>
            <a:br>
              <a:rPr lang="en-US" sz="700" dirty="0">
                <a:effectLst/>
                <a:latin typeface="Times New Roman" panose="02020603050405020304" pitchFamily="18" charset="0"/>
                <a:ea typeface="Calibri" panose="020F0502020204030204" pitchFamily="34" charset="0"/>
                <a:cs typeface="Arial" panose="020B0604020202020204" pitchFamily="34" charset="0"/>
              </a:rPr>
            </a:br>
            <a:br>
              <a:rPr lang="en-US" sz="11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br>
            <a:endParaRPr lang="en-US" sz="14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2167D8BD-8182-3AFE-A169-A7F2941E1E2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55306" y="1904999"/>
            <a:ext cx="9808356" cy="4760843"/>
          </a:xfrm>
          <a:prstGeom prst="rect">
            <a:avLst/>
          </a:prstGeom>
          <a:noFill/>
          <a:ln>
            <a:noFill/>
          </a:ln>
        </p:spPr>
      </p:pic>
    </p:spTree>
    <p:extLst>
      <p:ext uri="{BB962C8B-B14F-4D97-AF65-F5344CB8AC3E}">
        <p14:creationId xmlns:p14="http://schemas.microsoft.com/office/powerpoint/2010/main" val="3123546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904B4-67A3-5DFE-D6AC-43132AA0E911}"/>
              </a:ext>
            </a:extLst>
          </p:cNvPr>
          <p:cNvSpPr>
            <a:spLocks noGrp="1"/>
          </p:cNvSpPr>
          <p:nvPr>
            <p:ph type="title"/>
          </p:nvPr>
        </p:nvSpPr>
        <p:spPr/>
        <p:txBody>
          <a:bodyPr>
            <a:normAutofit/>
          </a:bodyPr>
          <a:lstStyle/>
          <a:p>
            <a:r>
              <a:rPr lang="en-US" sz="2800" dirty="0">
                <a:latin typeface="Times New Roman" panose="02020603050405020304" pitchFamily="18" charset="0"/>
                <a:cs typeface="Times New Roman" panose="02020603050405020304" pitchFamily="18" charset="0"/>
              </a:rPr>
              <a:t>Arduino code </a:t>
            </a:r>
            <a:endParaRPr lang="ar-SA" sz="2800" dirty="0">
              <a:latin typeface="Times New Roman" panose="02020603050405020304" pitchFamily="18"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D1BE7984-378A-E807-0EE8-E414F6E0DB9C}"/>
              </a:ext>
            </a:extLst>
          </p:cNvPr>
          <p:cNvSpPr>
            <a:spLocks noGrp="1"/>
          </p:cNvSpPr>
          <p:nvPr>
            <p:ph idx="1"/>
          </p:nvPr>
        </p:nvSpPr>
        <p:spPr>
          <a:xfrm>
            <a:off x="2589211" y="2133600"/>
            <a:ext cx="4048015" cy="3075709"/>
          </a:xfrm>
        </p:spPr>
        <p:txBody>
          <a:bodyPr/>
          <a:lstStyle/>
          <a:p>
            <a:pPr algn="l" rtl="0"/>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software used in this project, Arduino IDE. This is an application written in C and C++. Programs can be written and uploaded to Arduino boards. </a:t>
            </a:r>
            <a:endParaRPr lang="ar-SA" dirty="0"/>
          </a:p>
        </p:txBody>
      </p:sp>
      <p:pic>
        <p:nvPicPr>
          <p:cNvPr id="8" name="Picture 7">
            <a:extLst>
              <a:ext uri="{FF2B5EF4-FFF2-40B4-BE49-F238E27FC236}">
                <a16:creationId xmlns:a16="http://schemas.microsoft.com/office/drawing/2014/main" id="{D79C1CE0-A70B-76ED-5690-A145AC2B2EA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48768" y="2133600"/>
            <a:ext cx="4048015" cy="3456276"/>
          </a:xfrm>
          <a:prstGeom prst="rect">
            <a:avLst/>
          </a:prstGeom>
          <a:noFill/>
          <a:ln>
            <a:noFill/>
          </a:ln>
        </p:spPr>
      </p:pic>
    </p:spTree>
    <p:extLst>
      <p:ext uri="{BB962C8B-B14F-4D97-AF65-F5344CB8AC3E}">
        <p14:creationId xmlns:p14="http://schemas.microsoft.com/office/powerpoint/2010/main" val="1771336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783BB-E535-672C-0213-1D0C03ED9E20}"/>
              </a:ext>
            </a:extLst>
          </p:cNvPr>
          <p:cNvSpPr>
            <a:spLocks noGrp="1"/>
          </p:cNvSpPr>
          <p:nvPr>
            <p:ph type="title"/>
          </p:nvPr>
        </p:nvSpPr>
        <p:spPr/>
        <p:txBody>
          <a:bodyPr>
            <a:normAutofit/>
          </a:bodyPr>
          <a:lstStyle/>
          <a:p>
            <a:r>
              <a:rPr lang="en-US" sz="2400" dirty="0">
                <a:effectLst/>
                <a:latin typeface="Times New Roman" panose="02020603050405020304" pitchFamily="18" charset="0"/>
                <a:ea typeface="Calibri" panose="020F0502020204030204" pitchFamily="34" charset="0"/>
                <a:cs typeface="Arial" panose="020B0604020202020204" pitchFamily="34" charset="0"/>
              </a:rPr>
              <a:t>HARDWARE DESIGN</a:t>
            </a:r>
            <a:endParaRPr lang="ar-SA" sz="4400" dirty="0"/>
          </a:p>
        </p:txBody>
      </p:sp>
      <p:sp>
        <p:nvSpPr>
          <p:cNvPr id="3" name="Content Placeholder 2">
            <a:extLst>
              <a:ext uri="{FF2B5EF4-FFF2-40B4-BE49-F238E27FC236}">
                <a16:creationId xmlns:a16="http://schemas.microsoft.com/office/drawing/2014/main" id="{8DBA6BDB-8599-9F4C-E603-5208FC59D135}"/>
              </a:ext>
            </a:extLst>
          </p:cNvPr>
          <p:cNvSpPr>
            <a:spLocks noGrp="1"/>
          </p:cNvSpPr>
          <p:nvPr>
            <p:ph idx="1"/>
          </p:nvPr>
        </p:nvSpPr>
        <p:spPr/>
        <p:txBody>
          <a:bodyPr>
            <a:normAutofit/>
          </a:bodyPr>
          <a:lstStyle/>
          <a:p>
            <a:pPr algn="l" rtl="0"/>
            <a:r>
              <a:rPr lang="en-US" dirty="0"/>
              <a:t>Arduino UNO</a:t>
            </a:r>
          </a:p>
          <a:p>
            <a:pPr algn="l" rtl="0"/>
            <a:r>
              <a:rPr lang="en-US" dirty="0"/>
              <a:t>Motor Driver Shield </a:t>
            </a:r>
          </a:p>
          <a:p>
            <a:pPr algn="l" rtl="0"/>
            <a:r>
              <a:rPr lang="en-US" dirty="0"/>
              <a:t>Batteries</a:t>
            </a:r>
          </a:p>
          <a:p>
            <a:pPr algn="l" rtl="0"/>
            <a:r>
              <a:rPr lang="en-US" dirty="0"/>
              <a:t>CPU fan</a:t>
            </a:r>
          </a:p>
          <a:p>
            <a:pPr algn="l" rtl="0"/>
            <a:r>
              <a:rPr lang="en-US" dirty="0"/>
              <a:t>DC motors</a:t>
            </a:r>
          </a:p>
          <a:p>
            <a:pPr algn="l" rtl="0"/>
            <a:r>
              <a:rPr lang="en-US" dirty="0"/>
              <a:t>Ultrasonic sensor </a:t>
            </a:r>
          </a:p>
          <a:p>
            <a:pPr algn="l" rtl="0"/>
            <a:r>
              <a:rPr lang="en-US" dirty="0"/>
              <a:t>Wheels </a:t>
            </a:r>
          </a:p>
          <a:p>
            <a:pPr algn="l" rtl="0"/>
            <a:r>
              <a:rPr lang="en-US" dirty="0"/>
              <a:t>PV cell</a:t>
            </a:r>
          </a:p>
          <a:p>
            <a:pPr algn="l" rtl="0"/>
            <a:r>
              <a:rPr lang="en-US" dirty="0"/>
              <a:t>Servo motor</a:t>
            </a:r>
          </a:p>
          <a:p>
            <a:pPr algn="l" rtl="0"/>
            <a:endParaRPr lang="ar-SA" dirty="0"/>
          </a:p>
        </p:txBody>
      </p:sp>
    </p:spTree>
    <p:extLst>
      <p:ext uri="{BB962C8B-B14F-4D97-AF65-F5344CB8AC3E}">
        <p14:creationId xmlns:p14="http://schemas.microsoft.com/office/powerpoint/2010/main" val="3553404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F9F6008-5F61-DD40-8DBA-B3207E6E6D9A}"/>
              </a:ext>
            </a:extLst>
          </p:cNvPr>
          <p:cNvPicPr>
            <a:picLocks noGrp="1" noChangeAspect="1"/>
          </p:cNvPicPr>
          <p:nvPr>
            <p:ph idx="1"/>
          </p:nvPr>
        </p:nvPicPr>
        <p:blipFill>
          <a:blip r:embed="rId2"/>
          <a:stretch>
            <a:fillRect/>
          </a:stretch>
        </p:blipFill>
        <p:spPr>
          <a:xfrm>
            <a:off x="7393610" y="1239262"/>
            <a:ext cx="3720396" cy="3481118"/>
          </a:xfrm>
          <a:prstGeom prst="rect">
            <a:avLst/>
          </a:prstGeom>
        </p:spPr>
      </p:pic>
      <p:sp>
        <p:nvSpPr>
          <p:cNvPr id="9" name="TextBox 8">
            <a:extLst>
              <a:ext uri="{FF2B5EF4-FFF2-40B4-BE49-F238E27FC236}">
                <a16:creationId xmlns:a16="http://schemas.microsoft.com/office/drawing/2014/main" id="{72C4EAC5-631B-27EE-94E2-2A7C042BC0D9}"/>
              </a:ext>
            </a:extLst>
          </p:cNvPr>
          <p:cNvSpPr txBox="1"/>
          <p:nvPr/>
        </p:nvSpPr>
        <p:spPr>
          <a:xfrm>
            <a:off x="1876926" y="4351048"/>
            <a:ext cx="6096000" cy="369332"/>
          </a:xfrm>
          <a:prstGeom prst="rect">
            <a:avLst/>
          </a:prstGeom>
          <a:noFill/>
        </p:spPr>
        <p:txBody>
          <a:bodyPr wrap="square">
            <a:spAutoFit/>
          </a:bodyPr>
          <a:lstStyle/>
          <a:p>
            <a:r>
              <a:rPr lang="en-US" sz="1800" dirty="0">
                <a:ln w="0"/>
                <a:solidFill>
                  <a:schemeClr val="tx1"/>
                </a:solidFill>
                <a:latin typeface="Times New Roman" panose="02020603050405020304" pitchFamily="18" charset="0"/>
                <a:cs typeface="Times New Roman" panose="02020603050405020304" pitchFamily="18" charset="0"/>
              </a:rPr>
              <a:t>Hardware schematic(PV-cell + Battery)</a:t>
            </a:r>
            <a:endParaRPr lang="en-US" sz="1800" cap="none" spc="0" dirty="0">
              <a:ln w="0"/>
              <a:solidFill>
                <a:schemeClr val="tx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F87160E2-365F-821A-8895-28725122F58B}"/>
              </a:ext>
            </a:extLst>
          </p:cNvPr>
          <p:cNvSpPr txBox="1"/>
          <p:nvPr/>
        </p:nvSpPr>
        <p:spPr>
          <a:xfrm>
            <a:off x="6096000" y="5092745"/>
            <a:ext cx="5759116" cy="646331"/>
          </a:xfrm>
          <a:prstGeom prst="rect">
            <a:avLst/>
          </a:prstGeom>
          <a:noFill/>
        </p:spPr>
        <p:txBody>
          <a:bodyPr wrap="square">
            <a:spAutoFit/>
          </a:bodyPr>
          <a:lstStyle/>
          <a:p>
            <a:r>
              <a:rPr lang="en-US" sz="1800" dirty="0">
                <a:ln w="0"/>
                <a:solidFill>
                  <a:schemeClr val="tx1"/>
                </a:solidFill>
                <a:latin typeface="Times New Roman" panose="02020603050405020304" pitchFamily="18" charset="0"/>
                <a:cs typeface="Times New Roman" panose="02020603050405020304" pitchFamily="18" charset="0"/>
              </a:rPr>
              <a:t>Hardware schematic (servo motor +Arduino UNO+ DC motors)</a:t>
            </a:r>
            <a:endParaRPr lang="en-US" sz="1800" cap="none" spc="0" dirty="0">
              <a:ln w="0"/>
              <a:solidFill>
                <a:schemeClr val="tx1"/>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9E0AA015-30B6-BE4B-025A-1AB4A34499FA}"/>
              </a:ext>
            </a:extLst>
          </p:cNvPr>
          <p:cNvPicPr>
            <a:picLocks noChangeAspect="1"/>
          </p:cNvPicPr>
          <p:nvPr/>
        </p:nvPicPr>
        <p:blipFill>
          <a:blip r:embed="rId3"/>
          <a:stretch>
            <a:fillRect/>
          </a:stretch>
        </p:blipFill>
        <p:spPr>
          <a:xfrm>
            <a:off x="1876926" y="1741757"/>
            <a:ext cx="4251463" cy="2476127"/>
          </a:xfrm>
          <a:prstGeom prst="rect">
            <a:avLst/>
          </a:prstGeom>
        </p:spPr>
      </p:pic>
    </p:spTree>
    <p:extLst>
      <p:ext uri="{BB962C8B-B14F-4D97-AF65-F5344CB8AC3E}">
        <p14:creationId xmlns:p14="http://schemas.microsoft.com/office/powerpoint/2010/main" val="281813354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292</TotalTime>
  <Words>519</Words>
  <Application>Microsoft Office PowerPoint</Application>
  <PresentationFormat>Widescreen</PresentationFormat>
  <Paragraphs>44</Paragraphs>
  <Slides>16</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Century Gothic</vt:lpstr>
      <vt:lpstr>Nunito</vt:lpstr>
      <vt:lpstr>Symbol</vt:lpstr>
      <vt:lpstr>Times New Roman</vt:lpstr>
      <vt:lpstr>Wingdings 3</vt:lpstr>
      <vt:lpstr>Wisp</vt:lpstr>
      <vt:lpstr>An-Najah National University Faculty of Engineering Electrical Engineering Department Graduation project 2</vt:lpstr>
      <vt:lpstr>INTRODUCTION</vt:lpstr>
      <vt:lpstr>AIMS AND OBJECTIVES  </vt:lpstr>
      <vt:lpstr>SCOPE OF THE WORK </vt:lpstr>
      <vt:lpstr>High Level Overview of solar vacuum cleaner (block diagram system)</vt:lpstr>
      <vt:lpstr>     SOFTWARE DESIGN  The flow chart of this process:  </vt:lpstr>
      <vt:lpstr>Arduino code </vt:lpstr>
      <vt:lpstr>HARDWARE DESIGN</vt:lpstr>
      <vt:lpstr>PowerPoint Presentation</vt:lpstr>
      <vt:lpstr>PowerPoint Presentation</vt:lpstr>
      <vt:lpstr>PowerPoint Presentation</vt:lpstr>
      <vt:lpstr>PowerPoint Presentation</vt:lpstr>
      <vt:lpstr>PowerPoint Presentation</vt:lpstr>
      <vt:lpstr>PowerPoint Presentation</vt:lpstr>
      <vt:lpstr>Acknowledgements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yahya</dc:creator>
  <cp:lastModifiedBy>yahya balatiah</cp:lastModifiedBy>
  <cp:revision>13</cp:revision>
  <dcterms:created xsi:type="dcterms:W3CDTF">2023-06-01T09:52:44Z</dcterms:created>
  <dcterms:modified xsi:type="dcterms:W3CDTF">2023-06-07T12:56:51Z</dcterms:modified>
</cp:coreProperties>
</file>