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1" r:id="rId1"/>
  </p:sldMasterIdLst>
  <p:notesMasterIdLst>
    <p:notesMasterId r:id="rId32"/>
  </p:notesMasterIdLst>
  <p:sldIdLst>
    <p:sldId id="256" r:id="rId2"/>
    <p:sldId id="257" r:id="rId3"/>
    <p:sldId id="258" r:id="rId4"/>
    <p:sldId id="259" r:id="rId5"/>
    <p:sldId id="260" r:id="rId6"/>
    <p:sldId id="288" r:id="rId7"/>
    <p:sldId id="276" r:id="rId8"/>
    <p:sldId id="261" r:id="rId9"/>
    <p:sldId id="262" r:id="rId10"/>
    <p:sldId id="263" r:id="rId11"/>
    <p:sldId id="264" r:id="rId12"/>
    <p:sldId id="268" r:id="rId13"/>
    <p:sldId id="270" r:id="rId14"/>
    <p:sldId id="265" r:id="rId15"/>
    <p:sldId id="269" r:id="rId16"/>
    <p:sldId id="271" r:id="rId17"/>
    <p:sldId id="266" r:id="rId18"/>
    <p:sldId id="291" r:id="rId19"/>
    <p:sldId id="267" r:id="rId20"/>
    <p:sldId id="279" r:id="rId21"/>
    <p:sldId id="280" r:id="rId22"/>
    <p:sldId id="281" r:id="rId23"/>
    <p:sldId id="282" r:id="rId24"/>
    <p:sldId id="283" r:id="rId25"/>
    <p:sldId id="285" r:id="rId26"/>
    <p:sldId id="286" r:id="rId27"/>
    <p:sldId id="290" r:id="rId28"/>
    <p:sldId id="277" r:id="rId29"/>
    <p:sldId id="275" r:id="rId30"/>
    <p:sldId id="289"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434" autoAdjust="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sorterViewPr>
    <p:cViewPr>
      <p:scale>
        <a:sx n="66" d="100"/>
        <a:sy n="66" d="100"/>
      </p:scale>
      <p:origin x="0" y="13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393358-3F44-42BB-A47F-D565C43F9BBE}"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pPr rtl="1"/>
          <a:endParaRPr lang="ar-JO"/>
        </a:p>
      </dgm:t>
    </dgm:pt>
    <dgm:pt modelId="{520257F7-24AC-43FA-9F05-EC86EE5DD8FD}">
      <dgm:prSet phldrT="[Text]"/>
      <dgm:spPr/>
      <dgm:t>
        <a:bodyPr/>
        <a:lstStyle/>
        <a:p>
          <a:pPr rtl="1"/>
          <a:r>
            <a:rPr lang="en-US" b="1" dirty="0" smtClean="0"/>
            <a:t>Image Acquisition</a:t>
          </a:r>
          <a:endParaRPr lang="ar-JO" b="1" dirty="0"/>
        </a:p>
      </dgm:t>
    </dgm:pt>
    <dgm:pt modelId="{22FFFBE8-5B42-45C3-9640-555B683B31AB}" type="parTrans" cxnId="{AA7EC029-7D00-4FD9-8193-5264584DDE9C}">
      <dgm:prSet/>
      <dgm:spPr/>
      <dgm:t>
        <a:bodyPr/>
        <a:lstStyle/>
        <a:p>
          <a:pPr rtl="1"/>
          <a:endParaRPr lang="ar-JO"/>
        </a:p>
      </dgm:t>
    </dgm:pt>
    <dgm:pt modelId="{242AC9EC-3099-4190-8896-D06F9229F775}" type="sibTrans" cxnId="{AA7EC029-7D00-4FD9-8193-5264584DDE9C}">
      <dgm:prSet/>
      <dgm:spPr/>
      <dgm:t>
        <a:bodyPr/>
        <a:lstStyle/>
        <a:p>
          <a:pPr rtl="1"/>
          <a:endParaRPr lang="ar-JO"/>
        </a:p>
      </dgm:t>
    </dgm:pt>
    <dgm:pt modelId="{BF1C9EA8-6160-4A7F-AFFE-5906C6D39FBF}">
      <dgm:prSet phldrT="[Text]"/>
      <dgm:spPr/>
      <dgm:t>
        <a:bodyPr/>
        <a:lstStyle/>
        <a:p>
          <a:pPr rtl="1"/>
          <a:r>
            <a:rPr lang="en-US" b="1" dirty="0" smtClean="0"/>
            <a:t>Preprocessing</a:t>
          </a:r>
          <a:endParaRPr lang="ar-JO" b="1" dirty="0"/>
        </a:p>
      </dgm:t>
    </dgm:pt>
    <dgm:pt modelId="{69BEB3E9-4058-4A48-8CFD-808CA59A0510}" type="parTrans" cxnId="{4317A4D4-16EE-483B-8002-80E0447B46AB}">
      <dgm:prSet/>
      <dgm:spPr/>
      <dgm:t>
        <a:bodyPr/>
        <a:lstStyle/>
        <a:p>
          <a:pPr rtl="1"/>
          <a:endParaRPr lang="ar-JO"/>
        </a:p>
      </dgm:t>
    </dgm:pt>
    <dgm:pt modelId="{7824D98E-6917-4870-95C2-58BC3BFE466C}" type="sibTrans" cxnId="{4317A4D4-16EE-483B-8002-80E0447B46AB}">
      <dgm:prSet/>
      <dgm:spPr/>
      <dgm:t>
        <a:bodyPr/>
        <a:lstStyle/>
        <a:p>
          <a:pPr rtl="1"/>
          <a:endParaRPr lang="ar-JO"/>
        </a:p>
      </dgm:t>
    </dgm:pt>
    <dgm:pt modelId="{B1F0F09C-7137-4E0D-9C25-D40241D6508B}">
      <dgm:prSet phldrT="[Text]"/>
      <dgm:spPr/>
      <dgm:t>
        <a:bodyPr/>
        <a:lstStyle/>
        <a:p>
          <a:pPr rtl="1"/>
          <a:r>
            <a:rPr lang="en-US" b="1" dirty="0" smtClean="0"/>
            <a:t>Segmentation</a:t>
          </a:r>
          <a:endParaRPr lang="ar-JO" b="1" dirty="0"/>
        </a:p>
      </dgm:t>
    </dgm:pt>
    <dgm:pt modelId="{8E288B26-646F-4E1E-BE7E-2455C3E645B5}" type="parTrans" cxnId="{0A1161F2-0CE8-49C8-B259-54552FAA39E1}">
      <dgm:prSet/>
      <dgm:spPr/>
      <dgm:t>
        <a:bodyPr/>
        <a:lstStyle/>
        <a:p>
          <a:pPr rtl="1"/>
          <a:endParaRPr lang="ar-JO"/>
        </a:p>
      </dgm:t>
    </dgm:pt>
    <dgm:pt modelId="{ABCC8CA5-2D6B-4996-A65B-D476B9BE2231}" type="sibTrans" cxnId="{0A1161F2-0CE8-49C8-B259-54552FAA39E1}">
      <dgm:prSet/>
      <dgm:spPr/>
      <dgm:t>
        <a:bodyPr/>
        <a:lstStyle/>
        <a:p>
          <a:pPr rtl="1"/>
          <a:endParaRPr lang="ar-JO"/>
        </a:p>
      </dgm:t>
    </dgm:pt>
    <dgm:pt modelId="{8AFD1B69-39E8-4B38-A72E-C5718FFBE419}">
      <dgm:prSet phldrT="[Text]"/>
      <dgm:spPr/>
      <dgm:t>
        <a:bodyPr/>
        <a:lstStyle/>
        <a:p>
          <a:pPr rtl="1"/>
          <a:r>
            <a:rPr lang="en-US" b="1" dirty="0" smtClean="0"/>
            <a:t>Features Extraction</a:t>
          </a:r>
          <a:endParaRPr lang="ar-JO" b="1" dirty="0"/>
        </a:p>
      </dgm:t>
    </dgm:pt>
    <dgm:pt modelId="{E8628208-E6E1-49F8-89D3-05F7592CD7FE}" type="parTrans" cxnId="{14FDF9DE-5A2E-4DA5-B3F8-B99247EE0210}">
      <dgm:prSet/>
      <dgm:spPr/>
      <dgm:t>
        <a:bodyPr/>
        <a:lstStyle/>
        <a:p>
          <a:pPr rtl="1"/>
          <a:endParaRPr lang="ar-JO"/>
        </a:p>
      </dgm:t>
    </dgm:pt>
    <dgm:pt modelId="{2AFCDD16-D5C6-4745-B142-2798A7B10C42}" type="sibTrans" cxnId="{14FDF9DE-5A2E-4DA5-B3F8-B99247EE0210}">
      <dgm:prSet/>
      <dgm:spPr/>
      <dgm:t>
        <a:bodyPr/>
        <a:lstStyle/>
        <a:p>
          <a:pPr rtl="1"/>
          <a:endParaRPr lang="ar-JO"/>
        </a:p>
      </dgm:t>
    </dgm:pt>
    <dgm:pt modelId="{56DFA484-FE7B-4944-AC6B-E660504160EE}">
      <dgm:prSet phldrT="[Text]"/>
      <dgm:spPr/>
      <dgm:t>
        <a:bodyPr/>
        <a:lstStyle/>
        <a:p>
          <a:pPr rtl="1"/>
          <a:r>
            <a:rPr lang="en-US" b="1" dirty="0" smtClean="0"/>
            <a:t>Classification</a:t>
          </a:r>
          <a:endParaRPr lang="ar-JO" b="1" dirty="0"/>
        </a:p>
      </dgm:t>
    </dgm:pt>
    <dgm:pt modelId="{E8E5F8EB-74BA-4696-95B9-755C305C3B6F}" type="parTrans" cxnId="{7132DDC4-AC4D-4686-8EA5-B32A3E5CA508}">
      <dgm:prSet/>
      <dgm:spPr/>
      <dgm:t>
        <a:bodyPr/>
        <a:lstStyle/>
        <a:p>
          <a:pPr rtl="1"/>
          <a:endParaRPr lang="ar-JO"/>
        </a:p>
      </dgm:t>
    </dgm:pt>
    <dgm:pt modelId="{BEBB9AE4-A48C-488A-BC99-8AD10A3E4ECC}" type="sibTrans" cxnId="{7132DDC4-AC4D-4686-8EA5-B32A3E5CA508}">
      <dgm:prSet/>
      <dgm:spPr/>
      <dgm:t>
        <a:bodyPr/>
        <a:lstStyle/>
        <a:p>
          <a:pPr rtl="1"/>
          <a:endParaRPr lang="ar-JO"/>
        </a:p>
      </dgm:t>
    </dgm:pt>
    <dgm:pt modelId="{3D635A9F-F4EA-4A2F-873A-34C2CFD98107}" type="pres">
      <dgm:prSet presAssocID="{16393358-3F44-42BB-A47F-D565C43F9BBE}" presName="diagram" presStyleCnt="0">
        <dgm:presLayoutVars>
          <dgm:dir/>
          <dgm:resizeHandles val="exact"/>
        </dgm:presLayoutVars>
      </dgm:prSet>
      <dgm:spPr/>
      <dgm:t>
        <a:bodyPr/>
        <a:lstStyle/>
        <a:p>
          <a:endParaRPr lang="en-US"/>
        </a:p>
      </dgm:t>
    </dgm:pt>
    <dgm:pt modelId="{CF844AB3-48FC-4E5A-B5E1-E85A57CB63DE}" type="pres">
      <dgm:prSet presAssocID="{520257F7-24AC-43FA-9F05-EC86EE5DD8FD}" presName="node" presStyleLbl="node1" presStyleIdx="0" presStyleCnt="5">
        <dgm:presLayoutVars>
          <dgm:bulletEnabled val="1"/>
        </dgm:presLayoutVars>
      </dgm:prSet>
      <dgm:spPr/>
      <dgm:t>
        <a:bodyPr/>
        <a:lstStyle/>
        <a:p>
          <a:pPr rtl="1"/>
          <a:endParaRPr lang="ar-JO"/>
        </a:p>
      </dgm:t>
    </dgm:pt>
    <dgm:pt modelId="{39F7981D-2A78-4D03-A535-1131FB03FE46}" type="pres">
      <dgm:prSet presAssocID="{242AC9EC-3099-4190-8896-D06F9229F775}" presName="sibTrans" presStyleLbl="sibTrans2D1" presStyleIdx="0" presStyleCnt="4"/>
      <dgm:spPr/>
      <dgm:t>
        <a:bodyPr/>
        <a:lstStyle/>
        <a:p>
          <a:endParaRPr lang="en-US"/>
        </a:p>
      </dgm:t>
    </dgm:pt>
    <dgm:pt modelId="{01DC35A8-91F0-4337-85D3-663548AFE6E4}" type="pres">
      <dgm:prSet presAssocID="{242AC9EC-3099-4190-8896-D06F9229F775}" presName="connectorText" presStyleLbl="sibTrans2D1" presStyleIdx="0" presStyleCnt="4"/>
      <dgm:spPr/>
      <dgm:t>
        <a:bodyPr/>
        <a:lstStyle/>
        <a:p>
          <a:endParaRPr lang="en-US"/>
        </a:p>
      </dgm:t>
    </dgm:pt>
    <dgm:pt modelId="{F79FEB00-D610-4E68-9535-1C70E7AD0C6A}" type="pres">
      <dgm:prSet presAssocID="{BF1C9EA8-6160-4A7F-AFFE-5906C6D39FBF}" presName="node" presStyleLbl="node1" presStyleIdx="1" presStyleCnt="5">
        <dgm:presLayoutVars>
          <dgm:bulletEnabled val="1"/>
        </dgm:presLayoutVars>
      </dgm:prSet>
      <dgm:spPr/>
      <dgm:t>
        <a:bodyPr/>
        <a:lstStyle/>
        <a:p>
          <a:pPr rtl="1"/>
          <a:endParaRPr lang="ar-JO"/>
        </a:p>
      </dgm:t>
    </dgm:pt>
    <dgm:pt modelId="{2B35E9E9-F886-4F1E-9322-0AEC121F2634}" type="pres">
      <dgm:prSet presAssocID="{7824D98E-6917-4870-95C2-58BC3BFE466C}" presName="sibTrans" presStyleLbl="sibTrans2D1" presStyleIdx="1" presStyleCnt="4"/>
      <dgm:spPr/>
      <dgm:t>
        <a:bodyPr/>
        <a:lstStyle/>
        <a:p>
          <a:endParaRPr lang="en-US"/>
        </a:p>
      </dgm:t>
    </dgm:pt>
    <dgm:pt modelId="{04B4BD9E-2BB5-4E93-85E8-7CA11F008D1A}" type="pres">
      <dgm:prSet presAssocID="{7824D98E-6917-4870-95C2-58BC3BFE466C}" presName="connectorText" presStyleLbl="sibTrans2D1" presStyleIdx="1" presStyleCnt="4"/>
      <dgm:spPr/>
      <dgm:t>
        <a:bodyPr/>
        <a:lstStyle/>
        <a:p>
          <a:endParaRPr lang="en-US"/>
        </a:p>
      </dgm:t>
    </dgm:pt>
    <dgm:pt modelId="{0E24527E-32B3-4A81-83D3-4AC68BF76B20}" type="pres">
      <dgm:prSet presAssocID="{B1F0F09C-7137-4E0D-9C25-D40241D6508B}" presName="node" presStyleLbl="node1" presStyleIdx="2" presStyleCnt="5">
        <dgm:presLayoutVars>
          <dgm:bulletEnabled val="1"/>
        </dgm:presLayoutVars>
      </dgm:prSet>
      <dgm:spPr/>
      <dgm:t>
        <a:bodyPr/>
        <a:lstStyle/>
        <a:p>
          <a:endParaRPr lang="en-US"/>
        </a:p>
      </dgm:t>
    </dgm:pt>
    <dgm:pt modelId="{CC99E03A-5BA0-4BDE-8A57-1664F342BCB5}" type="pres">
      <dgm:prSet presAssocID="{ABCC8CA5-2D6B-4996-A65B-D476B9BE2231}" presName="sibTrans" presStyleLbl="sibTrans2D1" presStyleIdx="2" presStyleCnt="4"/>
      <dgm:spPr/>
      <dgm:t>
        <a:bodyPr/>
        <a:lstStyle/>
        <a:p>
          <a:endParaRPr lang="en-US"/>
        </a:p>
      </dgm:t>
    </dgm:pt>
    <dgm:pt modelId="{B0693247-2760-4664-BEAE-2C3AC49B003F}" type="pres">
      <dgm:prSet presAssocID="{ABCC8CA5-2D6B-4996-A65B-D476B9BE2231}" presName="connectorText" presStyleLbl="sibTrans2D1" presStyleIdx="2" presStyleCnt="4"/>
      <dgm:spPr/>
      <dgm:t>
        <a:bodyPr/>
        <a:lstStyle/>
        <a:p>
          <a:endParaRPr lang="en-US"/>
        </a:p>
      </dgm:t>
    </dgm:pt>
    <dgm:pt modelId="{D4255B80-7BD1-4799-8A4D-B74C8358A686}" type="pres">
      <dgm:prSet presAssocID="{8AFD1B69-39E8-4B38-A72E-C5718FFBE419}" presName="node" presStyleLbl="node1" presStyleIdx="3" presStyleCnt="5">
        <dgm:presLayoutVars>
          <dgm:bulletEnabled val="1"/>
        </dgm:presLayoutVars>
      </dgm:prSet>
      <dgm:spPr/>
      <dgm:t>
        <a:bodyPr/>
        <a:lstStyle/>
        <a:p>
          <a:endParaRPr lang="en-US"/>
        </a:p>
      </dgm:t>
    </dgm:pt>
    <dgm:pt modelId="{3ECDC6A2-A6AF-4AAB-9119-AEB6E8029DA6}" type="pres">
      <dgm:prSet presAssocID="{2AFCDD16-D5C6-4745-B142-2798A7B10C42}" presName="sibTrans" presStyleLbl="sibTrans2D1" presStyleIdx="3" presStyleCnt="4"/>
      <dgm:spPr/>
      <dgm:t>
        <a:bodyPr/>
        <a:lstStyle/>
        <a:p>
          <a:endParaRPr lang="en-US"/>
        </a:p>
      </dgm:t>
    </dgm:pt>
    <dgm:pt modelId="{CF175EAC-8DAB-439B-9FC2-DBC0ED309288}" type="pres">
      <dgm:prSet presAssocID="{2AFCDD16-D5C6-4745-B142-2798A7B10C42}" presName="connectorText" presStyleLbl="sibTrans2D1" presStyleIdx="3" presStyleCnt="4"/>
      <dgm:spPr/>
      <dgm:t>
        <a:bodyPr/>
        <a:lstStyle/>
        <a:p>
          <a:endParaRPr lang="en-US"/>
        </a:p>
      </dgm:t>
    </dgm:pt>
    <dgm:pt modelId="{F7247429-7CB0-4761-BA2D-22FE66AF497D}" type="pres">
      <dgm:prSet presAssocID="{56DFA484-FE7B-4944-AC6B-E660504160EE}" presName="node" presStyleLbl="node1" presStyleIdx="4" presStyleCnt="5">
        <dgm:presLayoutVars>
          <dgm:bulletEnabled val="1"/>
        </dgm:presLayoutVars>
      </dgm:prSet>
      <dgm:spPr/>
      <dgm:t>
        <a:bodyPr/>
        <a:lstStyle/>
        <a:p>
          <a:endParaRPr lang="en-US"/>
        </a:p>
      </dgm:t>
    </dgm:pt>
  </dgm:ptLst>
  <dgm:cxnLst>
    <dgm:cxn modelId="{45A2E7C3-71DE-4E3C-9114-3E39591A6617}" type="presOf" srcId="{ABCC8CA5-2D6B-4996-A65B-D476B9BE2231}" destId="{CC99E03A-5BA0-4BDE-8A57-1664F342BCB5}" srcOrd="0" destOrd="0" presId="urn:microsoft.com/office/officeart/2005/8/layout/process5"/>
    <dgm:cxn modelId="{F0361D2E-907D-460C-B3E2-343ECDD3F309}" type="presOf" srcId="{520257F7-24AC-43FA-9F05-EC86EE5DD8FD}" destId="{CF844AB3-48FC-4E5A-B5E1-E85A57CB63DE}" srcOrd="0" destOrd="0" presId="urn:microsoft.com/office/officeart/2005/8/layout/process5"/>
    <dgm:cxn modelId="{AA7EC029-7D00-4FD9-8193-5264584DDE9C}" srcId="{16393358-3F44-42BB-A47F-D565C43F9BBE}" destId="{520257F7-24AC-43FA-9F05-EC86EE5DD8FD}" srcOrd="0" destOrd="0" parTransId="{22FFFBE8-5B42-45C3-9640-555B683B31AB}" sibTransId="{242AC9EC-3099-4190-8896-D06F9229F775}"/>
    <dgm:cxn modelId="{70E3216B-9049-46CD-99B6-A62C70A628EC}" type="presOf" srcId="{16393358-3F44-42BB-A47F-D565C43F9BBE}" destId="{3D635A9F-F4EA-4A2F-873A-34C2CFD98107}" srcOrd="0" destOrd="0" presId="urn:microsoft.com/office/officeart/2005/8/layout/process5"/>
    <dgm:cxn modelId="{18BBE7B0-18FA-4E4F-B9D0-910E65DAE853}" type="presOf" srcId="{8AFD1B69-39E8-4B38-A72E-C5718FFBE419}" destId="{D4255B80-7BD1-4799-8A4D-B74C8358A686}" srcOrd="0" destOrd="0" presId="urn:microsoft.com/office/officeart/2005/8/layout/process5"/>
    <dgm:cxn modelId="{E30978BB-18C6-4132-95FF-4EBF7445C61D}" type="presOf" srcId="{7824D98E-6917-4870-95C2-58BC3BFE466C}" destId="{2B35E9E9-F886-4F1E-9322-0AEC121F2634}" srcOrd="0" destOrd="0" presId="urn:microsoft.com/office/officeart/2005/8/layout/process5"/>
    <dgm:cxn modelId="{14FDF9DE-5A2E-4DA5-B3F8-B99247EE0210}" srcId="{16393358-3F44-42BB-A47F-D565C43F9BBE}" destId="{8AFD1B69-39E8-4B38-A72E-C5718FFBE419}" srcOrd="3" destOrd="0" parTransId="{E8628208-E6E1-49F8-89D3-05F7592CD7FE}" sibTransId="{2AFCDD16-D5C6-4745-B142-2798A7B10C42}"/>
    <dgm:cxn modelId="{46D65D50-43BE-4005-847C-E86F0B02C8A7}" type="presOf" srcId="{242AC9EC-3099-4190-8896-D06F9229F775}" destId="{39F7981D-2A78-4D03-A535-1131FB03FE46}" srcOrd="0" destOrd="0" presId="urn:microsoft.com/office/officeart/2005/8/layout/process5"/>
    <dgm:cxn modelId="{05FCFA72-367F-4D48-BE2B-E7295F996E02}" type="presOf" srcId="{B1F0F09C-7137-4E0D-9C25-D40241D6508B}" destId="{0E24527E-32B3-4A81-83D3-4AC68BF76B20}" srcOrd="0" destOrd="0" presId="urn:microsoft.com/office/officeart/2005/8/layout/process5"/>
    <dgm:cxn modelId="{A50F2F04-66FC-4AB0-A51B-107E2E157DAD}" type="presOf" srcId="{242AC9EC-3099-4190-8896-D06F9229F775}" destId="{01DC35A8-91F0-4337-85D3-663548AFE6E4}" srcOrd="1" destOrd="0" presId="urn:microsoft.com/office/officeart/2005/8/layout/process5"/>
    <dgm:cxn modelId="{FC4FCF4E-3036-4D91-BD92-E52971343360}" type="presOf" srcId="{2AFCDD16-D5C6-4745-B142-2798A7B10C42}" destId="{3ECDC6A2-A6AF-4AAB-9119-AEB6E8029DA6}" srcOrd="0" destOrd="0" presId="urn:microsoft.com/office/officeart/2005/8/layout/process5"/>
    <dgm:cxn modelId="{025DEB8F-84D8-4A6D-9E4A-14DA4E8D938C}" type="presOf" srcId="{BF1C9EA8-6160-4A7F-AFFE-5906C6D39FBF}" destId="{F79FEB00-D610-4E68-9535-1C70E7AD0C6A}" srcOrd="0" destOrd="0" presId="urn:microsoft.com/office/officeart/2005/8/layout/process5"/>
    <dgm:cxn modelId="{F0DD18AB-328C-437F-9DE0-EE97AAB89DD7}" type="presOf" srcId="{56DFA484-FE7B-4944-AC6B-E660504160EE}" destId="{F7247429-7CB0-4761-BA2D-22FE66AF497D}" srcOrd="0" destOrd="0" presId="urn:microsoft.com/office/officeart/2005/8/layout/process5"/>
    <dgm:cxn modelId="{0A1161F2-0CE8-49C8-B259-54552FAA39E1}" srcId="{16393358-3F44-42BB-A47F-D565C43F9BBE}" destId="{B1F0F09C-7137-4E0D-9C25-D40241D6508B}" srcOrd="2" destOrd="0" parTransId="{8E288B26-646F-4E1E-BE7E-2455C3E645B5}" sibTransId="{ABCC8CA5-2D6B-4996-A65B-D476B9BE2231}"/>
    <dgm:cxn modelId="{7132DDC4-AC4D-4686-8EA5-B32A3E5CA508}" srcId="{16393358-3F44-42BB-A47F-D565C43F9BBE}" destId="{56DFA484-FE7B-4944-AC6B-E660504160EE}" srcOrd="4" destOrd="0" parTransId="{E8E5F8EB-74BA-4696-95B9-755C305C3B6F}" sibTransId="{BEBB9AE4-A48C-488A-BC99-8AD10A3E4ECC}"/>
    <dgm:cxn modelId="{D529A3E5-16AF-4BBD-B1D3-5603ABE14DDE}" type="presOf" srcId="{7824D98E-6917-4870-95C2-58BC3BFE466C}" destId="{04B4BD9E-2BB5-4E93-85E8-7CA11F008D1A}" srcOrd="1" destOrd="0" presId="urn:microsoft.com/office/officeart/2005/8/layout/process5"/>
    <dgm:cxn modelId="{5C749CED-53D8-4A49-9B29-DEE194F54807}" type="presOf" srcId="{2AFCDD16-D5C6-4745-B142-2798A7B10C42}" destId="{CF175EAC-8DAB-439B-9FC2-DBC0ED309288}" srcOrd="1" destOrd="0" presId="urn:microsoft.com/office/officeart/2005/8/layout/process5"/>
    <dgm:cxn modelId="{FF2F41D8-EB63-4C6C-AC35-A3DC9C249315}" type="presOf" srcId="{ABCC8CA5-2D6B-4996-A65B-D476B9BE2231}" destId="{B0693247-2760-4664-BEAE-2C3AC49B003F}" srcOrd="1" destOrd="0" presId="urn:microsoft.com/office/officeart/2005/8/layout/process5"/>
    <dgm:cxn modelId="{4317A4D4-16EE-483B-8002-80E0447B46AB}" srcId="{16393358-3F44-42BB-A47F-D565C43F9BBE}" destId="{BF1C9EA8-6160-4A7F-AFFE-5906C6D39FBF}" srcOrd="1" destOrd="0" parTransId="{69BEB3E9-4058-4A48-8CFD-808CA59A0510}" sibTransId="{7824D98E-6917-4870-95C2-58BC3BFE466C}"/>
    <dgm:cxn modelId="{DB40AF1E-C45A-49BB-A6E0-5D7EB98FA35A}" type="presParOf" srcId="{3D635A9F-F4EA-4A2F-873A-34C2CFD98107}" destId="{CF844AB3-48FC-4E5A-B5E1-E85A57CB63DE}" srcOrd="0" destOrd="0" presId="urn:microsoft.com/office/officeart/2005/8/layout/process5"/>
    <dgm:cxn modelId="{54EBC7A5-F3D9-4622-9FAC-1F03B8C89931}" type="presParOf" srcId="{3D635A9F-F4EA-4A2F-873A-34C2CFD98107}" destId="{39F7981D-2A78-4D03-A535-1131FB03FE46}" srcOrd="1" destOrd="0" presId="urn:microsoft.com/office/officeart/2005/8/layout/process5"/>
    <dgm:cxn modelId="{C6F56553-F226-4CC9-BB56-348F349F7830}" type="presParOf" srcId="{39F7981D-2A78-4D03-A535-1131FB03FE46}" destId="{01DC35A8-91F0-4337-85D3-663548AFE6E4}" srcOrd="0" destOrd="0" presId="urn:microsoft.com/office/officeart/2005/8/layout/process5"/>
    <dgm:cxn modelId="{C066212D-7039-4DB6-B20A-F2B55347E8FD}" type="presParOf" srcId="{3D635A9F-F4EA-4A2F-873A-34C2CFD98107}" destId="{F79FEB00-D610-4E68-9535-1C70E7AD0C6A}" srcOrd="2" destOrd="0" presId="urn:microsoft.com/office/officeart/2005/8/layout/process5"/>
    <dgm:cxn modelId="{AE2DE7B9-2D19-476F-94E2-EF08150799EC}" type="presParOf" srcId="{3D635A9F-F4EA-4A2F-873A-34C2CFD98107}" destId="{2B35E9E9-F886-4F1E-9322-0AEC121F2634}" srcOrd="3" destOrd="0" presId="urn:microsoft.com/office/officeart/2005/8/layout/process5"/>
    <dgm:cxn modelId="{A025DCEB-C5F0-41BA-BDCD-A1A33D04E308}" type="presParOf" srcId="{2B35E9E9-F886-4F1E-9322-0AEC121F2634}" destId="{04B4BD9E-2BB5-4E93-85E8-7CA11F008D1A}" srcOrd="0" destOrd="0" presId="urn:microsoft.com/office/officeart/2005/8/layout/process5"/>
    <dgm:cxn modelId="{B33FD516-95B9-4971-9795-5ECDFF7F2ACC}" type="presParOf" srcId="{3D635A9F-F4EA-4A2F-873A-34C2CFD98107}" destId="{0E24527E-32B3-4A81-83D3-4AC68BF76B20}" srcOrd="4" destOrd="0" presId="urn:microsoft.com/office/officeart/2005/8/layout/process5"/>
    <dgm:cxn modelId="{AAA4958E-364B-4DAB-BA31-EF751F44351D}" type="presParOf" srcId="{3D635A9F-F4EA-4A2F-873A-34C2CFD98107}" destId="{CC99E03A-5BA0-4BDE-8A57-1664F342BCB5}" srcOrd="5" destOrd="0" presId="urn:microsoft.com/office/officeart/2005/8/layout/process5"/>
    <dgm:cxn modelId="{08CA65EA-1B73-4077-BC2A-2B8FBB11C4F3}" type="presParOf" srcId="{CC99E03A-5BA0-4BDE-8A57-1664F342BCB5}" destId="{B0693247-2760-4664-BEAE-2C3AC49B003F}" srcOrd="0" destOrd="0" presId="urn:microsoft.com/office/officeart/2005/8/layout/process5"/>
    <dgm:cxn modelId="{0E9B77E6-33AC-4BD2-BE17-BAE98BF7D046}" type="presParOf" srcId="{3D635A9F-F4EA-4A2F-873A-34C2CFD98107}" destId="{D4255B80-7BD1-4799-8A4D-B74C8358A686}" srcOrd="6" destOrd="0" presId="urn:microsoft.com/office/officeart/2005/8/layout/process5"/>
    <dgm:cxn modelId="{FF8EFF13-E5F3-43B8-84F5-138AF5280A31}" type="presParOf" srcId="{3D635A9F-F4EA-4A2F-873A-34C2CFD98107}" destId="{3ECDC6A2-A6AF-4AAB-9119-AEB6E8029DA6}" srcOrd="7" destOrd="0" presId="urn:microsoft.com/office/officeart/2005/8/layout/process5"/>
    <dgm:cxn modelId="{BC8D617D-BB77-42B2-B065-D1593C469D03}" type="presParOf" srcId="{3ECDC6A2-A6AF-4AAB-9119-AEB6E8029DA6}" destId="{CF175EAC-8DAB-439B-9FC2-DBC0ED309288}" srcOrd="0" destOrd="0" presId="urn:microsoft.com/office/officeart/2005/8/layout/process5"/>
    <dgm:cxn modelId="{8BEFBC23-F52E-4C8B-BCA0-12A4E099499A}" type="presParOf" srcId="{3D635A9F-F4EA-4A2F-873A-34C2CFD98107}" destId="{F7247429-7CB0-4761-BA2D-22FE66AF497D}"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844AB3-48FC-4E5A-B5E1-E85A57CB63DE}">
      <dsp:nvSpPr>
        <dsp:cNvPr id="0" name=""/>
        <dsp:cNvSpPr/>
      </dsp:nvSpPr>
      <dsp:spPr>
        <a:xfrm>
          <a:off x="6911" y="595249"/>
          <a:ext cx="2065793" cy="12394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b="1" kern="1200" dirty="0" smtClean="0"/>
            <a:t>Image Acquisition</a:t>
          </a:r>
          <a:endParaRPr lang="ar-JO" sz="2400" b="1" kern="1200" dirty="0"/>
        </a:p>
      </dsp:txBody>
      <dsp:txXfrm>
        <a:off x="43214" y="631552"/>
        <a:ext cx="1993187" cy="1166870"/>
      </dsp:txXfrm>
    </dsp:sp>
    <dsp:sp modelId="{39F7981D-2A78-4D03-A535-1131FB03FE46}">
      <dsp:nvSpPr>
        <dsp:cNvPr id="0" name=""/>
        <dsp:cNvSpPr/>
      </dsp:nvSpPr>
      <dsp:spPr>
        <a:xfrm>
          <a:off x="2254495" y="958829"/>
          <a:ext cx="437948" cy="51231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JO" sz="1900" kern="1200"/>
        </a:p>
      </dsp:txBody>
      <dsp:txXfrm>
        <a:off x="2254495" y="1061292"/>
        <a:ext cx="306564" cy="307390"/>
      </dsp:txXfrm>
    </dsp:sp>
    <dsp:sp modelId="{F79FEB00-D610-4E68-9535-1C70E7AD0C6A}">
      <dsp:nvSpPr>
        <dsp:cNvPr id="0" name=""/>
        <dsp:cNvSpPr/>
      </dsp:nvSpPr>
      <dsp:spPr>
        <a:xfrm>
          <a:off x="2899022" y="595249"/>
          <a:ext cx="2065793" cy="12394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b="1" kern="1200" dirty="0" smtClean="0"/>
            <a:t>Preprocessing</a:t>
          </a:r>
          <a:endParaRPr lang="ar-JO" sz="2400" b="1" kern="1200" dirty="0"/>
        </a:p>
      </dsp:txBody>
      <dsp:txXfrm>
        <a:off x="2935325" y="631552"/>
        <a:ext cx="1993187" cy="1166870"/>
      </dsp:txXfrm>
    </dsp:sp>
    <dsp:sp modelId="{2B35E9E9-F886-4F1E-9322-0AEC121F2634}">
      <dsp:nvSpPr>
        <dsp:cNvPr id="0" name=""/>
        <dsp:cNvSpPr/>
      </dsp:nvSpPr>
      <dsp:spPr>
        <a:xfrm>
          <a:off x="5146606" y="958829"/>
          <a:ext cx="437948" cy="51231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JO" sz="1900" kern="1200"/>
        </a:p>
      </dsp:txBody>
      <dsp:txXfrm>
        <a:off x="5146606" y="1061292"/>
        <a:ext cx="306564" cy="307390"/>
      </dsp:txXfrm>
    </dsp:sp>
    <dsp:sp modelId="{0E24527E-32B3-4A81-83D3-4AC68BF76B20}">
      <dsp:nvSpPr>
        <dsp:cNvPr id="0" name=""/>
        <dsp:cNvSpPr/>
      </dsp:nvSpPr>
      <dsp:spPr>
        <a:xfrm>
          <a:off x="5791133" y="595249"/>
          <a:ext cx="2065793" cy="12394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b="1" kern="1200" dirty="0" smtClean="0"/>
            <a:t>Segmentation</a:t>
          </a:r>
          <a:endParaRPr lang="ar-JO" sz="2400" b="1" kern="1200" dirty="0"/>
        </a:p>
      </dsp:txBody>
      <dsp:txXfrm>
        <a:off x="5827436" y="631552"/>
        <a:ext cx="1993187" cy="1166870"/>
      </dsp:txXfrm>
    </dsp:sp>
    <dsp:sp modelId="{CC99E03A-5BA0-4BDE-8A57-1664F342BCB5}">
      <dsp:nvSpPr>
        <dsp:cNvPr id="0" name=""/>
        <dsp:cNvSpPr/>
      </dsp:nvSpPr>
      <dsp:spPr>
        <a:xfrm rot="5400000">
          <a:off x="6605056" y="1979331"/>
          <a:ext cx="437948" cy="51231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JO" sz="1900" kern="1200"/>
        </a:p>
      </dsp:txBody>
      <dsp:txXfrm rot="-5400000">
        <a:off x="6670335" y="2016515"/>
        <a:ext cx="307390" cy="306564"/>
      </dsp:txXfrm>
    </dsp:sp>
    <dsp:sp modelId="{D4255B80-7BD1-4799-8A4D-B74C8358A686}">
      <dsp:nvSpPr>
        <dsp:cNvPr id="0" name=""/>
        <dsp:cNvSpPr/>
      </dsp:nvSpPr>
      <dsp:spPr>
        <a:xfrm>
          <a:off x="5791133" y="2661043"/>
          <a:ext cx="2065793" cy="12394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b="1" kern="1200" dirty="0" smtClean="0"/>
            <a:t>Features Extraction</a:t>
          </a:r>
          <a:endParaRPr lang="ar-JO" sz="2400" b="1" kern="1200" dirty="0"/>
        </a:p>
      </dsp:txBody>
      <dsp:txXfrm>
        <a:off x="5827436" y="2697346"/>
        <a:ext cx="1993187" cy="1166870"/>
      </dsp:txXfrm>
    </dsp:sp>
    <dsp:sp modelId="{3ECDC6A2-A6AF-4AAB-9119-AEB6E8029DA6}">
      <dsp:nvSpPr>
        <dsp:cNvPr id="0" name=""/>
        <dsp:cNvSpPr/>
      </dsp:nvSpPr>
      <dsp:spPr>
        <a:xfrm rot="10800000">
          <a:off x="5171395" y="3024622"/>
          <a:ext cx="437948" cy="51231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JO" sz="1900" kern="1200"/>
        </a:p>
      </dsp:txBody>
      <dsp:txXfrm rot="10800000">
        <a:off x="5302779" y="3127085"/>
        <a:ext cx="306564" cy="307390"/>
      </dsp:txXfrm>
    </dsp:sp>
    <dsp:sp modelId="{F7247429-7CB0-4761-BA2D-22FE66AF497D}">
      <dsp:nvSpPr>
        <dsp:cNvPr id="0" name=""/>
        <dsp:cNvSpPr/>
      </dsp:nvSpPr>
      <dsp:spPr>
        <a:xfrm>
          <a:off x="2899022" y="2661043"/>
          <a:ext cx="2065793" cy="12394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b="1" kern="1200" dirty="0" smtClean="0"/>
            <a:t>Classification</a:t>
          </a:r>
          <a:endParaRPr lang="ar-JO" sz="2400" b="1" kern="1200" dirty="0"/>
        </a:p>
      </dsp:txBody>
      <dsp:txXfrm>
        <a:off x="2935325" y="2697346"/>
        <a:ext cx="1993187" cy="116687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B8FB24D1-3177-4F49-8022-9B23D0AE4C6D}" type="datetimeFigureOut">
              <a:rPr lang="ar-JO" smtClean="0"/>
              <a:pPr/>
              <a:t>29/08/1438</a:t>
            </a:fld>
            <a:endParaRPr lang="ar-J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FF6F4A2D-B49A-4010-A215-156C4222CE3D}" type="slidenum">
              <a:rPr lang="ar-JO" smtClean="0"/>
              <a:pPr/>
              <a:t>‹#›</a:t>
            </a:fld>
            <a:endParaRPr lang="ar-JO"/>
          </a:p>
        </p:txBody>
      </p:sp>
    </p:spTree>
    <p:extLst>
      <p:ext uri="{BB962C8B-B14F-4D97-AF65-F5344CB8AC3E}">
        <p14:creationId xmlns:p14="http://schemas.microsoft.com/office/powerpoint/2010/main" val="162674286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JO" dirty="0" smtClean="0"/>
              <a:t>البندورة هو محصول مهم في فلسطين ، بالرغم من وجود عدة افات من بكتيريا و فيروسات و غيرها تلحق الاذى بالبندورة ، الا ان الفيروسات هي الاكثر انتشارا و تظهر اعراضها على اوراق البندورة .</a:t>
            </a:r>
          </a:p>
          <a:p>
            <a:r>
              <a:rPr lang="ar-JO" dirty="0" smtClean="0"/>
              <a:t>و تظهر اعراض تؤدي في نهاية المطاف الى موت النبتة ، وبالتالي يؤدي الى انخفاض في المستوى الانتاجي. كنتيجة لذلك لا بد من وجود نظام اوتوماتيكي يشخص حالة النبتة من الاعراض التي تظهر عليها من خلال معالجة الصورة ومن ثم يتم تصنيفها للمرض المصابه فيه (بتحكي بشكل مفصل اكتر يعني)</a:t>
            </a:r>
          </a:p>
          <a:p>
            <a:r>
              <a:rPr lang="ar-JO" dirty="0" smtClean="0"/>
              <a:t>ف وجود هذا النظام وفر الوقت و الجهد والتكلفة من قبل الخبراء ، خصوصا في الدول النامية يوجد مسافات كبيرة بين االمزارعين و الخبراء ...</a:t>
            </a:r>
          </a:p>
        </p:txBody>
      </p:sp>
      <p:sp>
        <p:nvSpPr>
          <p:cNvPr id="4" name="Slide Number Placeholder 3"/>
          <p:cNvSpPr>
            <a:spLocks noGrp="1"/>
          </p:cNvSpPr>
          <p:nvPr>
            <p:ph type="sldNum" sz="quarter" idx="10"/>
          </p:nvPr>
        </p:nvSpPr>
        <p:spPr/>
        <p:txBody>
          <a:bodyPr/>
          <a:lstStyle/>
          <a:p>
            <a:fld id="{FF6F4A2D-B49A-4010-A215-156C4222CE3D}" type="slidenum">
              <a:rPr lang="ar-JO" smtClean="0"/>
              <a:pPr/>
              <a:t>3</a:t>
            </a:fld>
            <a:endParaRPr lang="ar-JO"/>
          </a:p>
        </p:txBody>
      </p:sp>
    </p:spTree>
    <p:extLst>
      <p:ext uri="{BB962C8B-B14F-4D97-AF65-F5344CB8AC3E}">
        <p14:creationId xmlns:p14="http://schemas.microsoft.com/office/powerpoint/2010/main" val="4222305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FF6F4A2D-B49A-4010-A215-156C4222CE3D}" type="slidenum">
              <a:rPr lang="ar-JO" smtClean="0"/>
              <a:pPr/>
              <a:t>30</a:t>
            </a:fld>
            <a:endParaRPr lang="ar-JO"/>
          </a:p>
        </p:txBody>
      </p:sp>
    </p:spTree>
    <p:extLst>
      <p:ext uri="{BB962C8B-B14F-4D97-AF65-F5344CB8AC3E}">
        <p14:creationId xmlns:p14="http://schemas.microsoft.com/office/powerpoint/2010/main" val="4260154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874607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423025629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24023853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28251527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2821139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7059532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61356525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1402623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157029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510682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134463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4068301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950180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273394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108065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390094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pPr/>
              <a:t>5/25/2017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316614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smtClean="0"/>
              <a:pPr/>
              <a:t>5/25/2017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530732242"/>
      </p:ext>
    </p:extLst>
  </p:cSld>
  <p:clrMap bg1="dk1" tx1="lt1" bg2="dk2" tx2="lt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 id="2147483953" r:id="rId12"/>
    <p:sldLayoutId id="2147483954" r:id="rId13"/>
    <p:sldLayoutId id="2147483955" r:id="rId14"/>
    <p:sldLayoutId id="2147483956" r:id="rId15"/>
    <p:sldLayoutId id="2147483957" r:id="rId16"/>
    <p:sldLayoutId id="2147483958" r:id="rId17"/>
  </p:sldLayoutIdLst>
  <p:hf sldNum="0" hdr="0" ft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7.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8.jpeg"/><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40.gif"/><Relationship Id="rId5" Type="http://schemas.openxmlformats.org/officeDocument/2006/relationships/image" Target="../media/image39.jpe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43.gif"/><Relationship Id="rId7" Type="http://schemas.openxmlformats.org/officeDocument/2006/relationships/image" Target="../media/image7.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50388" y="4185634"/>
            <a:ext cx="3606084" cy="2339102"/>
          </a:xfrm>
          <a:prstGeom prst="rect">
            <a:avLst/>
          </a:prstGeom>
          <a:noFill/>
        </p:spPr>
        <p:txBody>
          <a:bodyPr wrap="square" rtlCol="1">
            <a:spAutoFit/>
          </a:bodyPr>
          <a:lstStyle/>
          <a:p>
            <a:r>
              <a:rPr lang="en-US" sz="2000" dirty="0"/>
              <a:t>Prepared </a:t>
            </a:r>
            <a:r>
              <a:rPr lang="en-US" sz="2000" dirty="0" smtClean="0"/>
              <a:t>by : </a:t>
            </a:r>
          </a:p>
          <a:p>
            <a:endParaRPr lang="en-US" dirty="0" smtClean="0"/>
          </a:p>
          <a:p>
            <a:pPr marL="457200" indent="-457200">
              <a:buFont typeface="Wingdings" panose="05000000000000000000" pitchFamily="2" charset="2"/>
              <a:buChar char="ü"/>
            </a:pPr>
            <a:r>
              <a:rPr lang="en-US" sz="2400" dirty="0" smtClean="0"/>
              <a:t>Ahmad Jammal</a:t>
            </a:r>
          </a:p>
          <a:p>
            <a:pPr marL="457200" indent="-457200">
              <a:buFont typeface="Wingdings" panose="05000000000000000000" pitchFamily="2" charset="2"/>
              <a:buChar char="ü"/>
            </a:pPr>
            <a:r>
              <a:rPr lang="en-US" sz="2400" dirty="0" smtClean="0"/>
              <a:t>Lamees Shaar</a:t>
            </a:r>
          </a:p>
          <a:p>
            <a:pPr marL="457200" indent="-457200">
              <a:buFont typeface="Wingdings" panose="05000000000000000000" pitchFamily="2" charset="2"/>
              <a:buChar char="ü"/>
            </a:pPr>
            <a:r>
              <a:rPr lang="en-US" sz="2400" dirty="0" smtClean="0"/>
              <a:t>Motaz Attallah</a:t>
            </a:r>
            <a:endParaRPr lang="en-US" sz="2400" dirty="0"/>
          </a:p>
          <a:p>
            <a:r>
              <a:rPr lang="en-US" dirty="0"/>
              <a:t/>
            </a:r>
            <a:br>
              <a:rPr lang="en-US" dirty="0"/>
            </a:br>
            <a:endParaRPr lang="ar-JO" dirty="0"/>
          </a:p>
        </p:txBody>
      </p:sp>
      <p:sp>
        <p:nvSpPr>
          <p:cNvPr id="8" name="TextBox 7"/>
          <p:cNvSpPr txBox="1"/>
          <p:nvPr/>
        </p:nvSpPr>
        <p:spPr>
          <a:xfrm>
            <a:off x="6246253" y="4185634"/>
            <a:ext cx="4391697" cy="1785104"/>
          </a:xfrm>
          <a:prstGeom prst="rect">
            <a:avLst/>
          </a:prstGeom>
          <a:noFill/>
        </p:spPr>
        <p:txBody>
          <a:bodyPr wrap="square" rtlCol="1">
            <a:spAutoFit/>
          </a:bodyPr>
          <a:lstStyle/>
          <a:p>
            <a:r>
              <a:rPr lang="en-US" sz="2000" dirty="0" smtClean="0"/>
              <a:t>Supervisors</a:t>
            </a:r>
            <a:r>
              <a:rPr lang="en-US" dirty="0" smtClean="0"/>
              <a:t> :</a:t>
            </a:r>
          </a:p>
          <a:p>
            <a:endParaRPr lang="en-US" dirty="0" smtClean="0"/>
          </a:p>
          <a:p>
            <a:pPr marL="285750" indent="-285750">
              <a:buFont typeface="Wingdings" panose="05000000000000000000" pitchFamily="2" charset="2"/>
              <a:buChar char="ü"/>
            </a:pPr>
            <a:r>
              <a:rPr lang="en-US" sz="2400" dirty="0" smtClean="0"/>
              <a:t>Dr. Abdel-</a:t>
            </a:r>
            <a:r>
              <a:rPr lang="en-US" sz="2400" dirty="0" err="1" smtClean="0"/>
              <a:t>Razzak</a:t>
            </a:r>
            <a:r>
              <a:rPr lang="en-US" sz="2400" dirty="0" smtClean="0"/>
              <a:t> Natsheh</a:t>
            </a:r>
          </a:p>
          <a:p>
            <a:pPr marL="285750" indent="-285750">
              <a:buFont typeface="Wingdings" panose="05000000000000000000" pitchFamily="2" charset="2"/>
              <a:buChar char="ü"/>
            </a:pPr>
            <a:r>
              <a:rPr lang="en-US" sz="2400" dirty="0" smtClean="0"/>
              <a:t>Dr. Amjad Hawash</a:t>
            </a:r>
          </a:p>
          <a:p>
            <a:pPr marL="285750" indent="-285750">
              <a:buFont typeface="Wingdings" panose="05000000000000000000" pitchFamily="2" charset="2"/>
              <a:buChar char="ü"/>
            </a:pPr>
            <a:r>
              <a:rPr lang="en-US" sz="2400" dirty="0" smtClean="0"/>
              <a:t>Dr. Raed AlKowni</a:t>
            </a:r>
            <a:endParaRPr lang="ar-JO" sz="2400" dirty="0"/>
          </a:p>
        </p:txBody>
      </p:sp>
      <p:sp>
        <p:nvSpPr>
          <p:cNvPr id="9" name="TextBox 8"/>
          <p:cNvSpPr txBox="1"/>
          <p:nvPr/>
        </p:nvSpPr>
        <p:spPr>
          <a:xfrm>
            <a:off x="2316695" y="2589640"/>
            <a:ext cx="3009478" cy="461665"/>
          </a:xfrm>
          <a:prstGeom prst="rect">
            <a:avLst/>
          </a:prstGeom>
          <a:noFill/>
        </p:spPr>
        <p:txBody>
          <a:bodyPr wrap="none" rtlCol="1">
            <a:spAutoFit/>
          </a:bodyPr>
          <a:lstStyle/>
          <a:p>
            <a:r>
              <a:rPr lang="en-US" sz="2400" dirty="0" smtClean="0"/>
              <a:t>Plant Disease Detector</a:t>
            </a:r>
            <a:endParaRPr lang="ar-JO" sz="24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173" y="1606572"/>
            <a:ext cx="1007864" cy="1341265"/>
          </a:xfrm>
          <a:prstGeom prst="rect">
            <a:avLst/>
          </a:prstGeom>
        </p:spPr>
      </p:pic>
      <p:sp>
        <p:nvSpPr>
          <p:cNvPr id="2" name="Title 1"/>
          <p:cNvSpPr>
            <a:spLocks noGrp="1"/>
          </p:cNvSpPr>
          <p:nvPr>
            <p:ph type="ctrTitle"/>
          </p:nvPr>
        </p:nvSpPr>
        <p:spPr>
          <a:xfrm>
            <a:off x="1448130" y="1094703"/>
            <a:ext cx="3878043" cy="1725770"/>
          </a:xfrm>
        </p:spPr>
        <p:txBody>
          <a:bodyPr/>
          <a:lstStyle/>
          <a:p>
            <a:r>
              <a:rPr lang="en-US" b="1" dirty="0" smtClean="0">
                <a:solidFill>
                  <a:schemeClr val="accent1"/>
                </a:solidFill>
              </a:rPr>
              <a:t>P</a:t>
            </a:r>
            <a:r>
              <a:rPr lang="en-US" dirty="0" smtClean="0"/>
              <a:t>lant</a:t>
            </a:r>
            <a:r>
              <a:rPr lang="en-US" b="1" dirty="0" smtClean="0">
                <a:solidFill>
                  <a:schemeClr val="accent1"/>
                </a:solidFill>
              </a:rPr>
              <a:t>Sh</a:t>
            </a:r>
            <a:r>
              <a:rPr lang="en-US" dirty="0" smtClean="0"/>
              <a:t>ot</a:t>
            </a:r>
            <a:endParaRPr lang="ar-JO" dirty="0"/>
          </a:p>
        </p:txBody>
      </p:sp>
    </p:spTree>
    <p:extLst>
      <p:ext uri="{BB962C8B-B14F-4D97-AF65-F5344CB8AC3E}">
        <p14:creationId xmlns:p14="http://schemas.microsoft.com/office/powerpoint/2010/main" val="2177235593"/>
      </p:ext>
    </p:extLst>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Image acquisition</a:t>
            </a:r>
            <a:br>
              <a:rPr lang="en-US" dirty="0"/>
            </a:br>
            <a:endParaRPr lang="ar-JO" dirty="0"/>
          </a:p>
        </p:txBody>
      </p:sp>
      <p:sp>
        <p:nvSpPr>
          <p:cNvPr id="3" name="Content Placeholder 2"/>
          <p:cNvSpPr>
            <a:spLocks noGrp="1"/>
          </p:cNvSpPr>
          <p:nvPr>
            <p:ph idx="1"/>
          </p:nvPr>
        </p:nvSpPr>
        <p:spPr/>
        <p:txBody>
          <a:bodyPr/>
          <a:lstStyle/>
          <a:p>
            <a:pPr algn="l" rtl="0"/>
            <a:r>
              <a:rPr lang="en-US" dirty="0"/>
              <a:t>The site contains </a:t>
            </a:r>
            <a:r>
              <a:rPr lang="en-US" dirty="0">
                <a:solidFill>
                  <a:schemeClr val="accent1"/>
                </a:solidFill>
              </a:rPr>
              <a:t>19,149</a:t>
            </a:r>
            <a:r>
              <a:rPr lang="en-US" dirty="0"/>
              <a:t> different images with a suitable residential background</a:t>
            </a:r>
            <a:r>
              <a:rPr lang="en-US" dirty="0" smtClean="0"/>
              <a:t>.</a:t>
            </a:r>
          </a:p>
          <a:p>
            <a:pPr lvl="1" algn="l" rtl="0"/>
            <a:r>
              <a:rPr lang="en-US" sz="2000" b="1" dirty="0">
                <a:solidFill>
                  <a:srgbClr val="FF0000"/>
                </a:solidFill>
              </a:rPr>
              <a:t>1,591 </a:t>
            </a:r>
            <a:r>
              <a:rPr lang="en-US" dirty="0"/>
              <a:t>healthy images</a:t>
            </a:r>
          </a:p>
          <a:p>
            <a:pPr lvl="1" algn="l" rtl="0"/>
            <a:r>
              <a:rPr lang="en-US" sz="2000" b="1" dirty="0">
                <a:solidFill>
                  <a:srgbClr val="FF0000"/>
                </a:solidFill>
              </a:rPr>
              <a:t>373</a:t>
            </a:r>
            <a:r>
              <a:rPr lang="en-US" dirty="0">
                <a:solidFill>
                  <a:srgbClr val="FF0000"/>
                </a:solidFill>
              </a:rPr>
              <a:t>  </a:t>
            </a:r>
            <a:r>
              <a:rPr lang="en-US" dirty="0"/>
              <a:t>tomato mosaic virus - </a:t>
            </a:r>
            <a:r>
              <a:rPr lang="en-US" b="1" dirty="0"/>
              <a:t>ToMV</a:t>
            </a:r>
          </a:p>
          <a:p>
            <a:pPr lvl="1" algn="l" rtl="0"/>
            <a:r>
              <a:rPr lang="en-US" sz="2000" b="1" dirty="0">
                <a:solidFill>
                  <a:srgbClr val="FF0000"/>
                </a:solidFill>
              </a:rPr>
              <a:t>5,357 </a:t>
            </a:r>
            <a:r>
              <a:rPr lang="en-US" dirty="0"/>
              <a:t>tomato yellow curl leaf virus - </a:t>
            </a:r>
            <a:r>
              <a:rPr lang="en-US" b="1" dirty="0"/>
              <a:t>YLCV</a:t>
            </a:r>
            <a:endParaRPr lang="ar-JO"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3952474527"/>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Preprocessing</a:t>
            </a:r>
            <a:endParaRPr lang="ar-JO" dirty="0"/>
          </a:p>
        </p:txBody>
      </p:sp>
      <p:sp>
        <p:nvSpPr>
          <p:cNvPr id="3" name="Content Placeholder 2"/>
          <p:cNvSpPr>
            <a:spLocks noGrp="1"/>
          </p:cNvSpPr>
          <p:nvPr>
            <p:ph idx="1"/>
          </p:nvPr>
        </p:nvSpPr>
        <p:spPr>
          <a:xfrm>
            <a:off x="1103312" y="1732878"/>
            <a:ext cx="8946541" cy="4195481"/>
          </a:xfrm>
        </p:spPr>
        <p:txBody>
          <a:bodyPr/>
          <a:lstStyle/>
          <a:p>
            <a:pPr algn="l" rtl="0"/>
            <a:r>
              <a:rPr lang="en-US" dirty="0" smtClean="0"/>
              <a:t>Histogram equalization</a:t>
            </a:r>
          </a:p>
          <a:p>
            <a:pPr lvl="1" algn="l" rtl="0">
              <a:buFont typeface="Wingdings" panose="05000000000000000000" pitchFamily="2" charset="2"/>
              <a:buChar char="v"/>
            </a:pPr>
            <a:r>
              <a:rPr lang="en-US" dirty="0"/>
              <a:t>HE is used to enhance contrast. </a:t>
            </a:r>
            <a:endParaRPr lang="en-US" dirty="0" smtClean="0"/>
          </a:p>
          <a:p>
            <a:pPr lvl="1" algn="l" rtl="0">
              <a:buFont typeface="Wingdings" panose="05000000000000000000" pitchFamily="2" charset="2"/>
              <a:buChar char="v"/>
            </a:pPr>
            <a:r>
              <a:rPr lang="en-US" dirty="0" smtClean="0"/>
              <a:t>Take </a:t>
            </a:r>
            <a:r>
              <a:rPr lang="en-US" dirty="0"/>
              <a:t>different images with different light </a:t>
            </a:r>
            <a:r>
              <a:rPr lang="en-US" dirty="0" smtClean="0"/>
              <a:t>conditions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480267776"/>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
        <p:nvSpPr>
          <p:cNvPr id="2" name="Title 1"/>
          <p:cNvSpPr>
            <a:spLocks noGrp="1"/>
          </p:cNvSpPr>
          <p:nvPr>
            <p:ph type="title"/>
          </p:nvPr>
        </p:nvSpPr>
        <p:spPr/>
        <p:txBody>
          <a:bodyPr/>
          <a:lstStyle/>
          <a:p>
            <a:r>
              <a:rPr lang="en-US" dirty="0" smtClean="0"/>
              <a:t>Preprocessing – Cont.</a:t>
            </a:r>
            <a:endParaRPr lang="ar-JO" dirty="0"/>
          </a:p>
        </p:txBody>
      </p:sp>
      <p:sp>
        <p:nvSpPr>
          <p:cNvPr id="3" name="Content Placeholder 2"/>
          <p:cNvSpPr>
            <a:spLocks noGrp="1"/>
          </p:cNvSpPr>
          <p:nvPr>
            <p:ph idx="1"/>
          </p:nvPr>
        </p:nvSpPr>
        <p:spPr>
          <a:xfrm>
            <a:off x="1103312" y="1732878"/>
            <a:ext cx="8946541" cy="4195481"/>
          </a:xfrm>
        </p:spPr>
        <p:txBody>
          <a:bodyPr/>
          <a:lstStyle/>
          <a:p>
            <a:pPr algn="l" rtl="0"/>
            <a:r>
              <a:rPr lang="en-US" dirty="0"/>
              <a:t>Smoothing</a:t>
            </a:r>
          </a:p>
          <a:p>
            <a:pPr lvl="1" algn="l" rtl="0">
              <a:buFont typeface="Wingdings" panose="05000000000000000000" pitchFamily="2" charset="2"/>
              <a:buChar char="v"/>
            </a:pPr>
            <a:r>
              <a:rPr lang="en-US" dirty="0" smtClean="0"/>
              <a:t>Remove </a:t>
            </a:r>
            <a:r>
              <a:rPr lang="en-US" dirty="0"/>
              <a:t>noise with Gaussian filter</a:t>
            </a:r>
          </a:p>
          <a:p>
            <a:pPr algn="l" rtl="0"/>
            <a:endParaRPr lang="ar-JO" dirty="0"/>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082" y="2983391"/>
            <a:ext cx="4383123" cy="2836822"/>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1242" y="2984523"/>
            <a:ext cx="4383122" cy="2860075"/>
          </a:xfrm>
          <a:prstGeom prst="rect">
            <a:avLst/>
          </a:prstGeom>
        </p:spPr>
      </p:pic>
      <p:sp>
        <p:nvSpPr>
          <p:cNvPr id="26" name="Right Arrow 25"/>
          <p:cNvSpPr/>
          <p:nvPr/>
        </p:nvSpPr>
        <p:spPr>
          <a:xfrm>
            <a:off x="5670444" y="4024831"/>
            <a:ext cx="1349621" cy="668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95859952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Segmentation</a:t>
            </a:r>
            <a:endParaRPr lang="ar-JO" dirty="0"/>
          </a:p>
        </p:txBody>
      </p:sp>
      <p:sp>
        <p:nvSpPr>
          <p:cNvPr id="7" name="Content Placeholder 6"/>
          <p:cNvSpPr>
            <a:spLocks noGrp="1"/>
          </p:cNvSpPr>
          <p:nvPr>
            <p:ph idx="1"/>
          </p:nvPr>
        </p:nvSpPr>
        <p:spPr>
          <a:xfrm>
            <a:off x="1103312" y="1534295"/>
            <a:ext cx="8946541" cy="4195481"/>
          </a:xfrm>
        </p:spPr>
        <p:txBody>
          <a:bodyPr/>
          <a:lstStyle/>
          <a:p>
            <a:pPr algn="l" rtl="0"/>
            <a:r>
              <a:rPr lang="en-US" dirty="0"/>
              <a:t>Converted the </a:t>
            </a:r>
            <a:r>
              <a:rPr lang="en-US" dirty="0" smtClean="0"/>
              <a:t>image </a:t>
            </a:r>
            <a:r>
              <a:rPr lang="en-US" dirty="0"/>
              <a:t>to “LAB” color space.</a:t>
            </a:r>
            <a:endParaRPr lang="en-US" dirty="0" smtClean="0"/>
          </a:p>
          <a:p>
            <a:pPr lvl="1" algn="l" rtl="0">
              <a:buFont typeface="Wingdings" panose="05000000000000000000" pitchFamily="2" charset="2"/>
              <a:buChar char="v"/>
            </a:pPr>
            <a:r>
              <a:rPr lang="en-US" dirty="0"/>
              <a:t> enables you to quantify </a:t>
            </a:r>
            <a:r>
              <a:rPr lang="en-US" dirty="0" smtClean="0"/>
              <a:t>visual </a:t>
            </a:r>
            <a:r>
              <a:rPr lang="en-US" dirty="0"/>
              <a:t>differences.</a:t>
            </a:r>
            <a:endParaRPr lang="ar-JO"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8901" y="2764798"/>
            <a:ext cx="2264501" cy="2964976"/>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0388" y="2768212"/>
            <a:ext cx="2261893" cy="296156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8340" y="2764798"/>
            <a:ext cx="2264501" cy="2964976"/>
          </a:xfrm>
          <a:prstGeom prst="rect">
            <a:avLst/>
          </a:prstGeom>
        </p:spPr>
      </p:pic>
      <p:sp>
        <p:nvSpPr>
          <p:cNvPr id="11" name="TextBox 10"/>
          <p:cNvSpPr txBox="1"/>
          <p:nvPr/>
        </p:nvSpPr>
        <p:spPr>
          <a:xfrm>
            <a:off x="2689653" y="5729775"/>
            <a:ext cx="343364" cy="523220"/>
          </a:xfrm>
          <a:prstGeom prst="rect">
            <a:avLst/>
          </a:prstGeom>
          <a:noFill/>
        </p:spPr>
        <p:txBody>
          <a:bodyPr wrap="none" rtlCol="1">
            <a:spAutoFit/>
          </a:bodyPr>
          <a:lstStyle/>
          <a:p>
            <a:r>
              <a:rPr lang="en-US" sz="2800" b="1" dirty="0" smtClean="0"/>
              <a:t>L</a:t>
            </a:r>
            <a:endParaRPr lang="ar-JO" sz="2800" b="1" dirty="0"/>
          </a:p>
        </p:txBody>
      </p:sp>
      <p:sp>
        <p:nvSpPr>
          <p:cNvPr id="12" name="TextBox 11"/>
          <p:cNvSpPr txBox="1"/>
          <p:nvPr/>
        </p:nvSpPr>
        <p:spPr>
          <a:xfrm>
            <a:off x="5598374" y="5729774"/>
            <a:ext cx="421910" cy="523220"/>
          </a:xfrm>
          <a:prstGeom prst="rect">
            <a:avLst/>
          </a:prstGeom>
          <a:noFill/>
        </p:spPr>
        <p:txBody>
          <a:bodyPr wrap="none" rtlCol="1">
            <a:spAutoFit/>
          </a:bodyPr>
          <a:lstStyle/>
          <a:p>
            <a:r>
              <a:rPr lang="en-US" sz="2800" b="1" dirty="0"/>
              <a:t>a</a:t>
            </a:r>
            <a:endParaRPr lang="ar-JO" sz="2800" b="1" dirty="0"/>
          </a:p>
        </p:txBody>
      </p:sp>
      <p:sp>
        <p:nvSpPr>
          <p:cNvPr id="13" name="TextBox 12"/>
          <p:cNvSpPr txBox="1"/>
          <p:nvPr/>
        </p:nvSpPr>
        <p:spPr>
          <a:xfrm>
            <a:off x="8470197" y="5729775"/>
            <a:ext cx="421910" cy="523220"/>
          </a:xfrm>
          <a:prstGeom prst="rect">
            <a:avLst/>
          </a:prstGeom>
          <a:noFill/>
        </p:spPr>
        <p:txBody>
          <a:bodyPr wrap="none" rtlCol="1">
            <a:spAutoFit/>
          </a:bodyPr>
          <a:lstStyle/>
          <a:p>
            <a:r>
              <a:rPr lang="en-US" sz="2800" b="1" dirty="0"/>
              <a:t>b</a:t>
            </a:r>
            <a:endParaRPr lang="ar-JO" sz="2800" b="1" dirty="0"/>
          </a:p>
        </p:txBody>
      </p:sp>
      <p:sp>
        <p:nvSpPr>
          <p:cNvPr id="16" name="Down Arrow 15"/>
          <p:cNvSpPr/>
          <p:nvPr/>
        </p:nvSpPr>
        <p:spPr>
          <a:xfrm>
            <a:off x="8383248" y="1678370"/>
            <a:ext cx="635211" cy="8729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143602615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randombar(horizontal)">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Segmentation</a:t>
            </a:r>
            <a:endParaRPr lang="ar-JO" dirty="0"/>
          </a:p>
        </p:txBody>
      </p:sp>
      <p:sp>
        <p:nvSpPr>
          <p:cNvPr id="7" name="Content Placeholder 6"/>
          <p:cNvSpPr>
            <a:spLocks noGrp="1"/>
          </p:cNvSpPr>
          <p:nvPr>
            <p:ph idx="1"/>
          </p:nvPr>
        </p:nvSpPr>
        <p:spPr>
          <a:xfrm>
            <a:off x="1103312" y="1534295"/>
            <a:ext cx="8946541" cy="4195481"/>
          </a:xfrm>
        </p:spPr>
        <p:txBody>
          <a:bodyPr/>
          <a:lstStyle/>
          <a:p>
            <a:pPr algn="l" rtl="0"/>
            <a:r>
              <a:rPr lang="en-US" dirty="0" smtClean="0"/>
              <a:t>Thresholding "</a:t>
            </a:r>
            <a:r>
              <a:rPr lang="en-US" dirty="0"/>
              <a:t>B" channel </a:t>
            </a:r>
            <a:r>
              <a:rPr lang="en-US" dirty="0" smtClean="0"/>
              <a:t>using </a:t>
            </a:r>
            <a:r>
              <a:rPr lang="en-US" dirty="0"/>
              <a:t>"</a:t>
            </a:r>
            <a:r>
              <a:rPr lang="en-US" dirty="0" smtClean="0"/>
              <a:t>OTSU“ method.</a:t>
            </a:r>
          </a:p>
          <a:p>
            <a:pPr algn="l" rtl="0"/>
            <a:r>
              <a:rPr lang="en-US" dirty="0"/>
              <a:t>Inverse the previous thresholding result.</a:t>
            </a:r>
            <a:endParaRPr lang="ar-JO"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5005" y="2934825"/>
            <a:ext cx="2527268" cy="330902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4537" y="2872547"/>
            <a:ext cx="2527268" cy="3309025"/>
          </a:xfrm>
          <a:prstGeom prst="rect">
            <a:avLst/>
          </a:prstGeom>
        </p:spPr>
      </p:pic>
      <p:sp>
        <p:nvSpPr>
          <p:cNvPr id="11" name="Striped Right Arrow 10"/>
          <p:cNvSpPr/>
          <p:nvPr/>
        </p:nvSpPr>
        <p:spPr>
          <a:xfrm>
            <a:off x="4704036" y="4093960"/>
            <a:ext cx="1748737" cy="86619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2" name="TextBox 11"/>
          <p:cNvSpPr txBox="1"/>
          <p:nvPr/>
        </p:nvSpPr>
        <p:spPr>
          <a:xfrm>
            <a:off x="4803427" y="4311614"/>
            <a:ext cx="1449436" cy="430887"/>
          </a:xfrm>
          <a:prstGeom prst="rect">
            <a:avLst/>
          </a:prstGeom>
          <a:noFill/>
        </p:spPr>
        <p:txBody>
          <a:bodyPr wrap="none" rtlCol="1">
            <a:spAutoFit/>
          </a:bodyPr>
          <a:lstStyle/>
          <a:p>
            <a:r>
              <a:rPr lang="en-US" sz="2200" b="1" dirty="0" smtClean="0"/>
              <a:t>Negative</a:t>
            </a:r>
            <a:endParaRPr lang="ar-JO" sz="2200" b="1"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368039911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fade">
                                      <p:cBhvr>
                                        <p:cTn id="18" dur="1000"/>
                                        <p:tgtEl>
                                          <p:spTgt spid="7">
                                            <p:txEl>
                                              <p:pRg st="1" end="1"/>
                                            </p:txEl>
                                          </p:spTgt>
                                        </p:tgtEl>
                                      </p:cBhvr>
                                    </p:animEffect>
                                    <p:anim calcmode="lin" valueType="num">
                                      <p:cBhvr>
                                        <p:cTn id="19"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randombar(horizontal)">
                                      <p:cBhvr>
                                        <p:cTn id="24" dur="500"/>
                                        <p:tgtEl>
                                          <p:spTgt spid="12"/>
                                        </p:tgtEl>
                                      </p:cBhvr>
                                    </p:animEffect>
                                  </p:childTnLst>
                                </p:cTn>
                              </p:par>
                            </p:childTnLst>
                          </p:cTn>
                        </p:par>
                        <p:par>
                          <p:cTn id="25" fill="hold">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par>
                          <p:cTn id="29" fill="hold">
                            <p:stCondLst>
                              <p:cond delay="2000"/>
                            </p:stCondLst>
                            <p:childTnLst>
                              <p:par>
                                <p:cTn id="30" presetID="23" presetClass="entr" presetSubtype="16"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Segmentation</a:t>
            </a:r>
            <a:endParaRPr lang="ar-JO" dirty="0"/>
          </a:p>
        </p:txBody>
      </p:sp>
      <p:sp>
        <p:nvSpPr>
          <p:cNvPr id="7" name="Content Placeholder 6"/>
          <p:cNvSpPr>
            <a:spLocks noGrp="1"/>
          </p:cNvSpPr>
          <p:nvPr>
            <p:ph idx="1"/>
          </p:nvPr>
        </p:nvSpPr>
        <p:spPr>
          <a:xfrm>
            <a:off x="1103312" y="1534295"/>
            <a:ext cx="8946541" cy="4195481"/>
          </a:xfrm>
        </p:spPr>
        <p:txBody>
          <a:bodyPr/>
          <a:lstStyle/>
          <a:p>
            <a:pPr algn="l" rtl="0"/>
            <a:r>
              <a:rPr lang="en-US" dirty="0"/>
              <a:t>Closing (morphology</a:t>
            </a:r>
            <a:r>
              <a:rPr lang="en-US" dirty="0" smtClean="0"/>
              <a:t>)</a:t>
            </a:r>
          </a:p>
          <a:p>
            <a:pPr lvl="1" algn="l" rtl="0"/>
            <a:r>
              <a:rPr lang="en-US" dirty="0" smtClean="0"/>
              <a:t>Remove the small holes in the image</a:t>
            </a:r>
            <a:endParaRPr lang="ar-JO" dirty="0"/>
          </a:p>
        </p:txBody>
      </p:sp>
      <p:sp>
        <p:nvSpPr>
          <p:cNvPr id="5" name="Striped Right Arrow 4"/>
          <p:cNvSpPr/>
          <p:nvPr/>
        </p:nvSpPr>
        <p:spPr>
          <a:xfrm>
            <a:off x="3989647" y="4177225"/>
            <a:ext cx="1748737" cy="86619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6" name="TextBox 5"/>
          <p:cNvSpPr txBox="1"/>
          <p:nvPr/>
        </p:nvSpPr>
        <p:spPr>
          <a:xfrm>
            <a:off x="4089038" y="4394879"/>
            <a:ext cx="1199367" cy="430887"/>
          </a:xfrm>
          <a:prstGeom prst="rect">
            <a:avLst/>
          </a:prstGeom>
          <a:noFill/>
        </p:spPr>
        <p:txBody>
          <a:bodyPr wrap="none" rtlCol="1">
            <a:spAutoFit/>
          </a:bodyPr>
          <a:lstStyle/>
          <a:p>
            <a:r>
              <a:rPr lang="en-US" sz="2200" b="1" dirty="0" smtClean="0"/>
              <a:t>Closing</a:t>
            </a:r>
            <a:endParaRPr lang="ar-JO" sz="2200" b="1"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331" y="2934825"/>
            <a:ext cx="2527268" cy="330902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5585" y="2955812"/>
            <a:ext cx="2527268" cy="3309025"/>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6710" y="2955812"/>
            <a:ext cx="2527268" cy="3309025"/>
          </a:xfrm>
          <a:prstGeom prst="rect">
            <a:avLst/>
          </a:prstGeom>
        </p:spPr>
      </p:pic>
      <p:sp>
        <p:nvSpPr>
          <p:cNvPr id="13" name="Multiply 12"/>
          <p:cNvSpPr/>
          <p:nvPr/>
        </p:nvSpPr>
        <p:spPr>
          <a:xfrm>
            <a:off x="9458318" y="1847286"/>
            <a:ext cx="1087539" cy="1087539"/>
          </a:xfrm>
          <a:prstGeom prst="mathMultiply">
            <a:avLst/>
          </a:prstGeom>
          <a:solidFill>
            <a:srgbClr val="C00000"/>
          </a:solidFill>
        </p:spPr>
        <p:style>
          <a:lnRef idx="0">
            <a:schemeClr val="accent3"/>
          </a:lnRef>
          <a:fillRef idx="3">
            <a:schemeClr val="accent3"/>
          </a:fillRef>
          <a:effectRef idx="3">
            <a:schemeClr val="accent3"/>
          </a:effectRef>
          <a:fontRef idx="minor">
            <a:schemeClr val="lt1"/>
          </a:fontRef>
        </p:style>
        <p:txBody>
          <a:bodyPr rtlCol="1" anchor="ctr"/>
          <a:lstStyle/>
          <a:p>
            <a:pPr algn="ctr"/>
            <a:endParaRPr lang="ar-JO"/>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89154030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par>
                          <p:cTn id="18" fill="hold">
                            <p:stCondLst>
                              <p:cond delay="500"/>
                            </p:stCondLst>
                            <p:childTnLst>
                              <p:par>
                                <p:cTn id="19" presetID="2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500"/>
                            </p:stCondLst>
                            <p:childTnLst>
                              <p:par>
                                <p:cTn id="31" presetID="47" presetClass="entr" presetSubtype="0" fill="hold" grpId="0" nodeType="afterEffect">
                                  <p:stCondLst>
                                    <p:cond delay="20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anim calcmode="lin" valueType="num">
                                      <p:cBhvr>
                                        <p:cTn id="34" dur="500" fill="hold"/>
                                        <p:tgtEl>
                                          <p:spTgt spid="13"/>
                                        </p:tgtEl>
                                        <p:attrNameLst>
                                          <p:attrName>ppt_x</p:attrName>
                                        </p:attrNameLst>
                                      </p:cBhvr>
                                      <p:tavLst>
                                        <p:tav tm="0">
                                          <p:val>
                                            <p:strVal val="#ppt_x"/>
                                          </p:val>
                                        </p:tav>
                                        <p:tav tm="100000">
                                          <p:val>
                                            <p:strVal val="#ppt_x"/>
                                          </p:val>
                                        </p:tav>
                                      </p:tavLst>
                                    </p:anim>
                                    <p:anim calcmode="lin" valueType="num">
                                      <p:cBhvr>
                                        <p:cTn id="35"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Segmentation</a:t>
            </a:r>
            <a:endParaRPr lang="ar-JO" dirty="0"/>
          </a:p>
        </p:txBody>
      </p:sp>
      <p:sp>
        <p:nvSpPr>
          <p:cNvPr id="7" name="Content Placeholder 6"/>
          <p:cNvSpPr>
            <a:spLocks noGrp="1"/>
          </p:cNvSpPr>
          <p:nvPr>
            <p:ph idx="1"/>
          </p:nvPr>
        </p:nvSpPr>
        <p:spPr>
          <a:xfrm>
            <a:off x="1103312" y="1534295"/>
            <a:ext cx="8946541" cy="4195481"/>
          </a:xfrm>
        </p:spPr>
        <p:txBody>
          <a:bodyPr/>
          <a:lstStyle/>
          <a:p>
            <a:pPr algn="l" rtl="0"/>
            <a:r>
              <a:rPr lang="en-US" dirty="0" smtClean="0"/>
              <a:t>Dilation(morphology)</a:t>
            </a:r>
          </a:p>
          <a:p>
            <a:pPr lvl="1" algn="l" rtl="0"/>
            <a:r>
              <a:rPr lang="en-US" dirty="0" smtClean="0"/>
              <a:t>Uses for </a:t>
            </a:r>
            <a:r>
              <a:rPr lang="en-US" dirty="0"/>
              <a:t>expanding the shapes contained in the input image.</a:t>
            </a:r>
            <a:endParaRPr lang="ar-JO"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331" y="2934825"/>
            <a:ext cx="2254959" cy="295248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0217" y="2559827"/>
            <a:ext cx="1835682" cy="1851239"/>
          </a:xfrm>
          <a:prstGeom prst="rect">
            <a:avLst/>
          </a:prstGeom>
          <a:ln>
            <a:solidFill>
              <a:srgbClr val="FF0000"/>
            </a:solidFill>
          </a:ln>
        </p:spPr>
      </p:pic>
      <p:sp>
        <p:nvSpPr>
          <p:cNvPr id="6" name="Striped Right Arrow 5"/>
          <p:cNvSpPr/>
          <p:nvPr/>
        </p:nvSpPr>
        <p:spPr>
          <a:xfrm>
            <a:off x="4885899" y="4942344"/>
            <a:ext cx="1748737" cy="86619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 name="TextBox 7"/>
          <p:cNvSpPr txBox="1"/>
          <p:nvPr/>
        </p:nvSpPr>
        <p:spPr>
          <a:xfrm>
            <a:off x="5053530" y="5159998"/>
            <a:ext cx="1205779" cy="430887"/>
          </a:xfrm>
          <a:prstGeom prst="rect">
            <a:avLst/>
          </a:prstGeom>
          <a:noFill/>
        </p:spPr>
        <p:txBody>
          <a:bodyPr wrap="none" rtlCol="1">
            <a:spAutoFit/>
          </a:bodyPr>
          <a:lstStyle/>
          <a:p>
            <a:r>
              <a:rPr lang="en-US" sz="2200" b="1" dirty="0" smtClean="0"/>
              <a:t>Dilation</a:t>
            </a:r>
            <a:endParaRPr lang="ar-JO" sz="22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3245" y="2637371"/>
            <a:ext cx="2482139" cy="3249936"/>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4857" y="2559827"/>
            <a:ext cx="1926037" cy="1851239"/>
          </a:xfrm>
          <a:prstGeom prst="rect">
            <a:avLst/>
          </a:prstGeom>
          <a:ln>
            <a:solidFill>
              <a:srgbClr val="FFFF00"/>
            </a:solidFill>
          </a:ln>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303772" y="2623176"/>
            <a:ext cx="2492980" cy="3264131"/>
          </a:xfrm>
          <a:prstGeom prst="rect">
            <a:avLst/>
          </a:prstGeom>
        </p:spPr>
      </p:pic>
      <p:sp>
        <p:nvSpPr>
          <p:cNvPr id="11" name="TextBox 10"/>
          <p:cNvSpPr txBox="1"/>
          <p:nvPr/>
        </p:nvSpPr>
        <p:spPr>
          <a:xfrm>
            <a:off x="12197167" y="5995703"/>
            <a:ext cx="2706190" cy="461665"/>
          </a:xfrm>
          <a:prstGeom prst="rect">
            <a:avLst/>
          </a:prstGeom>
          <a:noFill/>
        </p:spPr>
        <p:txBody>
          <a:bodyPr wrap="none" rtlCol="1">
            <a:spAutoFit/>
          </a:bodyPr>
          <a:lstStyle/>
          <a:p>
            <a:r>
              <a:rPr lang="en-US" sz="2400"/>
              <a:t>Recognized </a:t>
            </a:r>
            <a:r>
              <a:rPr lang="en-US" sz="2400" smtClean="0"/>
              <a:t>Leaf</a:t>
            </a:r>
            <a:endParaRPr lang="ar-JO" sz="2400" dirty="0"/>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409692378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par>
                          <p:cTn id="19" fill="hold">
                            <p:stCondLst>
                              <p:cond delay="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par>
                          <p:cTn id="23" fill="hold">
                            <p:stCondLst>
                              <p:cond delay="500"/>
                            </p:stCondLst>
                            <p:childTnLst>
                              <p:par>
                                <p:cTn id="24" presetID="23" presetClass="entr" presetSubtype="16"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5"/>
                                        </p:tgtEl>
                                      </p:cBhvr>
                                    </p:animEffect>
                                    <p:set>
                                      <p:cBhvr>
                                        <p:cTn id="32" dur="1" fill="hold">
                                          <p:stCondLst>
                                            <p:cond delay="499"/>
                                          </p:stCondLst>
                                        </p:cTn>
                                        <p:tgtEl>
                                          <p:spTgt spid="5"/>
                                        </p:tgtEl>
                                        <p:attrNameLst>
                                          <p:attrName>style.visibility</p:attrName>
                                        </p:attrNameLst>
                                      </p:cBhvr>
                                      <p:to>
                                        <p:strVal val="hidden"/>
                                      </p:to>
                                    </p:set>
                                  </p:childTnLst>
                                </p:cTn>
                              </p:par>
                            </p:childTnLst>
                          </p:cTn>
                        </p:par>
                        <p:par>
                          <p:cTn id="33" fill="hold">
                            <p:stCondLst>
                              <p:cond delay="500"/>
                            </p:stCondLst>
                            <p:childTnLst>
                              <p:par>
                                <p:cTn id="34" presetID="35" presetClass="path" presetSubtype="0" accel="50000" decel="50000" fill="hold" nodeType="afterEffect">
                                  <p:stCondLst>
                                    <p:cond delay="0"/>
                                  </p:stCondLst>
                                  <p:childTnLst>
                                    <p:animMotion origin="layout" path="M 1.875E-6 -3.7037E-7 L -0.33893 0.00046 " pathEditMode="relative" rAng="0" ptsTypes="AA">
                                      <p:cBhvr>
                                        <p:cTn id="35" dur="2000" fill="hold"/>
                                        <p:tgtEl>
                                          <p:spTgt spid="10"/>
                                        </p:tgtEl>
                                        <p:attrNameLst>
                                          <p:attrName>ppt_x</p:attrName>
                                          <p:attrName>ppt_y</p:attrName>
                                        </p:attrNameLst>
                                      </p:cBhvr>
                                      <p:rCtr x="-16953" y="23"/>
                                    </p:animMotion>
                                  </p:childTnLst>
                                </p:cTn>
                              </p:par>
                              <p:par>
                                <p:cTn id="36" presetID="35" presetClass="path" presetSubtype="0" accel="50000" decel="50000" fill="hold" grpId="0" nodeType="withEffect">
                                  <p:stCondLst>
                                    <p:cond delay="0"/>
                                  </p:stCondLst>
                                  <p:childTnLst>
                                    <p:animMotion origin="layout" path="M 1.875E-6 -3.7037E-7 L -0.33555 -0.0044 " pathEditMode="relative" rAng="0" ptsTypes="AA">
                                      <p:cBhvr>
                                        <p:cTn id="37" dur="2000" fill="hold"/>
                                        <p:tgtEl>
                                          <p:spTgt spid="11"/>
                                        </p:tgtEl>
                                        <p:attrNameLst>
                                          <p:attrName>ppt_x</p:attrName>
                                          <p:attrName>ppt_y</p:attrName>
                                        </p:attrNameLst>
                                      </p:cBhvr>
                                      <p:rCtr x="-16784" y="-231"/>
                                    </p:animMotion>
                                  </p:childTnLst>
                                </p:cTn>
                              </p:par>
                              <p:par>
                                <p:cTn id="38" presetID="23" presetClass="exit" presetSubtype="32" fill="hold" nodeType="withEffect">
                                  <p:stCondLst>
                                    <p:cond delay="0"/>
                                  </p:stCondLst>
                                  <p:childTnLst>
                                    <p:anim calcmode="lin" valueType="num">
                                      <p:cBhvr>
                                        <p:cTn id="39" dur="500"/>
                                        <p:tgtEl>
                                          <p:spTgt spid="9"/>
                                        </p:tgtEl>
                                        <p:attrNameLst>
                                          <p:attrName>ppt_w</p:attrName>
                                        </p:attrNameLst>
                                      </p:cBhvr>
                                      <p:tavLst>
                                        <p:tav tm="0">
                                          <p:val>
                                            <p:strVal val="ppt_w"/>
                                          </p:val>
                                        </p:tav>
                                        <p:tav tm="100000">
                                          <p:val>
                                            <p:fltVal val="0"/>
                                          </p:val>
                                        </p:tav>
                                      </p:tavLst>
                                    </p:anim>
                                    <p:anim calcmode="lin" valueType="num">
                                      <p:cBhvr>
                                        <p:cTn id="40" dur="500"/>
                                        <p:tgtEl>
                                          <p:spTgt spid="9"/>
                                        </p:tgtEl>
                                        <p:attrNameLst>
                                          <p:attrName>ppt_h</p:attrName>
                                        </p:attrNameLst>
                                      </p:cBhvr>
                                      <p:tavLst>
                                        <p:tav tm="0">
                                          <p:val>
                                            <p:strVal val="ppt_h"/>
                                          </p:val>
                                        </p:tav>
                                        <p:tav tm="100000">
                                          <p:val>
                                            <p:fltVal val="0"/>
                                          </p:val>
                                        </p:tav>
                                      </p:tavLst>
                                    </p:anim>
                                    <p:set>
                                      <p:cBhvr>
                                        <p:cTn id="41"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46627"/>
          </a:xfrm>
        </p:spPr>
        <p:txBody>
          <a:bodyPr>
            <a:normAutofit/>
          </a:bodyPr>
          <a:lstStyle/>
          <a:p>
            <a:r>
              <a:rPr lang="en-US" dirty="0"/>
              <a:t>Features </a:t>
            </a:r>
            <a:r>
              <a:rPr lang="en-US" dirty="0" smtClean="0"/>
              <a:t>Extraction</a:t>
            </a:r>
            <a:endParaRPr lang="ar-JO" dirty="0"/>
          </a:p>
        </p:txBody>
      </p:sp>
      <p:sp>
        <p:nvSpPr>
          <p:cNvPr id="3" name="Content Placeholder 2"/>
          <p:cNvSpPr>
            <a:spLocks noGrp="1"/>
          </p:cNvSpPr>
          <p:nvPr>
            <p:ph idx="1"/>
          </p:nvPr>
        </p:nvSpPr>
        <p:spPr>
          <a:xfrm>
            <a:off x="1103312" y="1534758"/>
            <a:ext cx="8946541" cy="4195481"/>
          </a:xfrm>
        </p:spPr>
        <p:txBody>
          <a:bodyPr/>
          <a:lstStyle/>
          <a:p>
            <a:pPr algn="l" rtl="0"/>
            <a:r>
              <a:rPr lang="en-US" dirty="0"/>
              <a:t>Yellow/Green </a:t>
            </a:r>
            <a:r>
              <a:rPr lang="en-US" dirty="0" smtClean="0"/>
              <a:t>Percent </a:t>
            </a:r>
            <a:r>
              <a:rPr lang="en-US" dirty="0"/>
              <a:t>Extraction </a:t>
            </a:r>
            <a:endParaRPr lang="ar-JO"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2961" y="2234406"/>
            <a:ext cx="2438400" cy="311467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340" y="3014337"/>
            <a:ext cx="2245821" cy="295131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9161" y="3015626"/>
            <a:ext cx="2244840" cy="2950026"/>
          </a:xfrm>
          <a:prstGeom prst="rect">
            <a:avLst/>
          </a:prstGeom>
        </p:spPr>
      </p:pic>
      <p:sp>
        <p:nvSpPr>
          <p:cNvPr id="12" name="Left Arrow 11"/>
          <p:cNvSpPr/>
          <p:nvPr/>
        </p:nvSpPr>
        <p:spPr>
          <a:xfrm>
            <a:off x="3216194" y="4054911"/>
            <a:ext cx="1184781" cy="58685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13" name="Picture 12"/>
          <p:cNvPicPr>
            <a:picLocks noChangeAspect="1"/>
          </p:cNvPicPr>
          <p:nvPr/>
        </p:nvPicPr>
        <p:blipFill>
          <a:blip r:embed="rId5"/>
          <a:stretch>
            <a:fillRect/>
          </a:stretch>
        </p:blipFill>
        <p:spPr>
          <a:xfrm rot="10800000">
            <a:off x="7103347" y="4054911"/>
            <a:ext cx="1207113" cy="603556"/>
          </a:xfrm>
          <a:prstGeom prst="rect">
            <a:avLst/>
          </a:prstGeom>
        </p:spPr>
      </p:pic>
      <p:sp>
        <p:nvSpPr>
          <p:cNvPr id="14" name="TextBox 13"/>
          <p:cNvSpPr txBox="1"/>
          <p:nvPr/>
        </p:nvSpPr>
        <p:spPr>
          <a:xfrm>
            <a:off x="3493354" y="3870245"/>
            <a:ext cx="918841" cy="369332"/>
          </a:xfrm>
          <a:prstGeom prst="rect">
            <a:avLst/>
          </a:prstGeom>
          <a:noFill/>
        </p:spPr>
        <p:txBody>
          <a:bodyPr wrap="none" rtlCol="1">
            <a:spAutoFit/>
          </a:bodyPr>
          <a:lstStyle/>
          <a:p>
            <a:r>
              <a:rPr lang="en-US" b="1" dirty="0" smtClean="0"/>
              <a:t>Yellow</a:t>
            </a:r>
            <a:endParaRPr lang="ar-JO" b="1" dirty="0"/>
          </a:p>
        </p:txBody>
      </p:sp>
      <p:sp>
        <p:nvSpPr>
          <p:cNvPr id="15" name="TextBox 14"/>
          <p:cNvSpPr txBox="1"/>
          <p:nvPr/>
        </p:nvSpPr>
        <p:spPr>
          <a:xfrm>
            <a:off x="7102365" y="3870245"/>
            <a:ext cx="898003" cy="369332"/>
          </a:xfrm>
          <a:prstGeom prst="rect">
            <a:avLst/>
          </a:prstGeom>
          <a:noFill/>
        </p:spPr>
        <p:txBody>
          <a:bodyPr wrap="none" rtlCol="1">
            <a:spAutoFit/>
          </a:bodyPr>
          <a:lstStyle/>
          <a:p>
            <a:r>
              <a:rPr lang="en-US" b="1" dirty="0" smtClean="0"/>
              <a:t>Green</a:t>
            </a:r>
            <a:endParaRPr lang="ar-JO" b="1" dirty="0"/>
          </a:p>
        </p:txBody>
      </p:sp>
      <p:sp>
        <p:nvSpPr>
          <p:cNvPr id="16" name="TextBox 15"/>
          <p:cNvSpPr txBox="1"/>
          <p:nvPr/>
        </p:nvSpPr>
        <p:spPr>
          <a:xfrm>
            <a:off x="1585423" y="5965652"/>
            <a:ext cx="753654" cy="369332"/>
          </a:xfrm>
          <a:prstGeom prst="rect">
            <a:avLst/>
          </a:prstGeom>
          <a:noFill/>
        </p:spPr>
        <p:txBody>
          <a:bodyPr wrap="square" rtlCol="1">
            <a:spAutoFit/>
          </a:bodyPr>
          <a:lstStyle/>
          <a:p>
            <a:r>
              <a:rPr lang="en-US" b="1" dirty="0" smtClean="0"/>
              <a:t>53%</a:t>
            </a:r>
            <a:endParaRPr lang="ar-JO" b="1" dirty="0"/>
          </a:p>
        </p:txBody>
      </p:sp>
      <p:sp>
        <p:nvSpPr>
          <p:cNvPr id="22" name="TextBox 21"/>
          <p:cNvSpPr txBox="1"/>
          <p:nvPr/>
        </p:nvSpPr>
        <p:spPr>
          <a:xfrm>
            <a:off x="9164754" y="5965652"/>
            <a:ext cx="753654" cy="369332"/>
          </a:xfrm>
          <a:prstGeom prst="rect">
            <a:avLst/>
          </a:prstGeom>
          <a:noFill/>
        </p:spPr>
        <p:txBody>
          <a:bodyPr wrap="square" rtlCol="1">
            <a:spAutoFit/>
          </a:bodyPr>
          <a:lstStyle/>
          <a:p>
            <a:r>
              <a:rPr lang="en-US" b="1" dirty="0" smtClean="0"/>
              <a:t>43%</a:t>
            </a:r>
            <a:endParaRPr lang="ar-JO" b="1" dirty="0"/>
          </a:p>
        </p:txBody>
      </p:sp>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405738308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500"/>
                                        <p:tgtEl>
                                          <p:spTgt spid="15"/>
                                        </p:tgtEl>
                                      </p:cBhvr>
                                    </p:animEffect>
                                  </p:childTnLst>
                                </p:cTn>
                              </p:par>
                              <p:par>
                                <p:cTn id="26" presetID="14" presetClass="entr" presetSubtype="1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par>
                          <p:cTn id="29" fill="hold">
                            <p:stCondLst>
                              <p:cond delay="500"/>
                            </p:stCondLst>
                            <p:childTnLst>
                              <p:par>
                                <p:cTn id="30" presetID="53" presetClass="entr" presetSubtype="16"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6"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Features </a:t>
            </a:r>
            <a:r>
              <a:rPr lang="en-US" dirty="0" smtClean="0"/>
              <a:t>Extraction – Cont.</a:t>
            </a:r>
            <a:endParaRPr lang="ar-JO" dirty="0"/>
          </a:p>
        </p:txBody>
      </p:sp>
      <p:sp>
        <p:nvSpPr>
          <p:cNvPr id="4" name="Content Placeholder 3"/>
          <p:cNvSpPr>
            <a:spLocks noGrp="1"/>
          </p:cNvSpPr>
          <p:nvPr>
            <p:ph idx="1"/>
          </p:nvPr>
        </p:nvSpPr>
        <p:spPr/>
        <p:txBody>
          <a:bodyPr/>
          <a:lstStyle/>
          <a:p>
            <a:pPr marL="0" indent="0" algn="l" rtl="0">
              <a:buNone/>
            </a:pPr>
            <a:r>
              <a:rPr lang="en-US" dirty="0" smtClean="0"/>
              <a:t>Other features : </a:t>
            </a:r>
          </a:p>
          <a:p>
            <a:pPr algn="l" rtl="0"/>
            <a:r>
              <a:rPr lang="en-US" dirty="0" smtClean="0"/>
              <a:t>Mean , Standard Deviation , Skewness –  ( R , G , B )</a:t>
            </a:r>
          </a:p>
          <a:p>
            <a:pPr algn="l" rtl="0"/>
            <a:r>
              <a:rPr lang="en-US" dirty="0" smtClean="0"/>
              <a:t>Mean , </a:t>
            </a:r>
            <a:r>
              <a:rPr lang="en-US" dirty="0"/>
              <a:t>Standard Deviation </a:t>
            </a:r>
            <a:r>
              <a:rPr lang="en-US" dirty="0" smtClean="0"/>
              <a:t>, Skewness , Entropy</a:t>
            </a:r>
          </a:p>
          <a:p>
            <a:pPr algn="l" rtl="0"/>
            <a:r>
              <a:rPr lang="en-US" dirty="0"/>
              <a:t>Variance Covariance </a:t>
            </a:r>
            <a:r>
              <a:rPr lang="en-US" dirty="0" smtClean="0"/>
              <a:t>	</a:t>
            </a:r>
            <a:endParaRPr lang="ar-JO" dirty="0"/>
          </a:p>
        </p:txBody>
      </p:sp>
    </p:spTree>
    <p:extLst>
      <p:ext uri="{BB962C8B-B14F-4D97-AF65-F5344CB8AC3E}">
        <p14:creationId xmlns:p14="http://schemas.microsoft.com/office/powerpoint/2010/main" val="36390327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Features </a:t>
            </a:r>
            <a:r>
              <a:rPr lang="en-US" dirty="0" smtClean="0"/>
              <a:t>Extraction – Cont.</a:t>
            </a:r>
            <a:endParaRPr lang="ar-JO" dirty="0"/>
          </a:p>
        </p:txBody>
      </p:sp>
      <p:sp>
        <p:nvSpPr>
          <p:cNvPr id="3" name="Content Placeholder 2"/>
          <p:cNvSpPr>
            <a:spLocks noGrp="1"/>
          </p:cNvSpPr>
          <p:nvPr>
            <p:ph idx="1"/>
          </p:nvPr>
        </p:nvSpPr>
        <p:spPr>
          <a:xfrm>
            <a:off x="1104293" y="1518236"/>
            <a:ext cx="8946541" cy="869694"/>
          </a:xfrm>
        </p:spPr>
        <p:txBody>
          <a:bodyPr/>
          <a:lstStyle/>
          <a:p>
            <a:pPr algn="l" rtl="0"/>
            <a:r>
              <a:rPr lang="en-US" dirty="0"/>
              <a:t>The extracted values are stored in the excel sheet and used as a database for classification.</a:t>
            </a:r>
            <a:endParaRPr lang="ar-JO"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293" y="2387930"/>
            <a:ext cx="10064450" cy="146825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4293" y="4111288"/>
            <a:ext cx="10064450" cy="1597532"/>
          </a:xfrm>
          <a:prstGeom prst="rect">
            <a:avLst/>
          </a:prstGeom>
        </p:spPr>
      </p:pic>
    </p:spTree>
    <p:extLst>
      <p:ext uri="{BB962C8B-B14F-4D97-AF65-F5344CB8AC3E}">
        <p14:creationId xmlns:p14="http://schemas.microsoft.com/office/powerpoint/2010/main" val="103478727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up)">
                                      <p:cBhvr>
                                        <p:cTn id="14" dur="500"/>
                                        <p:tgtEl>
                                          <p:spTgt spid="6"/>
                                        </p:tgtEl>
                                      </p:cBhvr>
                                    </p:animEffect>
                                  </p:childTnLst>
                                </p:cTn>
                              </p:par>
                              <p:par>
                                <p:cTn id="15" presetID="12" presetClass="entr" presetSubtype="4"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ppt_y</p:attrName>
                                        </p:attrNameLst>
                                      </p:cBhvr>
                                      <p:tavLst>
                                        <p:tav tm="0">
                                          <p:val>
                                            <p:strVal val="#ppt_y+#ppt_h*1.125000"/>
                                          </p:val>
                                        </p:tav>
                                        <p:tav tm="100000">
                                          <p:val>
                                            <p:strVal val="#ppt_y"/>
                                          </p:val>
                                        </p:tav>
                                      </p:tavLst>
                                    </p:anim>
                                    <p:animEffect transition="in" filter="wipe(up)">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ar-JO" dirty="0"/>
          </a:p>
        </p:txBody>
      </p:sp>
      <p:sp>
        <p:nvSpPr>
          <p:cNvPr id="3" name="Content Placeholder 2"/>
          <p:cNvSpPr>
            <a:spLocks noGrp="1"/>
          </p:cNvSpPr>
          <p:nvPr>
            <p:ph idx="1"/>
          </p:nvPr>
        </p:nvSpPr>
        <p:spPr>
          <a:xfrm>
            <a:off x="1104293" y="1550642"/>
            <a:ext cx="8946541" cy="5030462"/>
          </a:xfrm>
        </p:spPr>
        <p:txBody>
          <a:bodyPr>
            <a:noAutofit/>
          </a:bodyPr>
          <a:lstStyle/>
          <a:p>
            <a:pPr algn="l" rtl="0">
              <a:buFont typeface="Wingdings" panose="05000000000000000000" pitchFamily="2" charset="2"/>
              <a:buChar char="q"/>
            </a:pPr>
            <a:r>
              <a:rPr lang="en-US" sz="2400" dirty="0" smtClean="0">
                <a:latin typeface="+mn-lt"/>
              </a:rPr>
              <a:t>Introduction</a:t>
            </a:r>
          </a:p>
          <a:p>
            <a:pPr algn="l" rtl="0">
              <a:buFont typeface="Wingdings" panose="05000000000000000000" pitchFamily="2" charset="2"/>
              <a:buChar char="q"/>
            </a:pPr>
            <a:r>
              <a:rPr lang="en-US" sz="2400" dirty="0" smtClean="0">
                <a:latin typeface="+mn-lt"/>
              </a:rPr>
              <a:t>Motivation</a:t>
            </a:r>
            <a:endParaRPr lang="ar-SA" sz="2400" dirty="0" smtClean="0">
              <a:latin typeface="+mn-lt"/>
            </a:endParaRPr>
          </a:p>
          <a:p>
            <a:pPr algn="l" rtl="0">
              <a:buFont typeface="Wingdings" panose="05000000000000000000" pitchFamily="2" charset="2"/>
              <a:buChar char="q"/>
            </a:pPr>
            <a:r>
              <a:rPr lang="en-US" sz="2400" dirty="0" smtClean="0">
                <a:latin typeface="+mn-lt"/>
              </a:rPr>
              <a:t>Challenges</a:t>
            </a:r>
          </a:p>
          <a:p>
            <a:pPr algn="l" rtl="0">
              <a:buFont typeface="Wingdings" panose="05000000000000000000" pitchFamily="2" charset="2"/>
              <a:buChar char="q"/>
            </a:pPr>
            <a:r>
              <a:rPr lang="en-US" sz="2400" dirty="0"/>
              <a:t>Considered </a:t>
            </a:r>
            <a:r>
              <a:rPr lang="en-US" sz="2400" dirty="0" smtClean="0">
                <a:latin typeface="+mn-lt"/>
              </a:rPr>
              <a:t>Viruses</a:t>
            </a:r>
          </a:p>
          <a:p>
            <a:pPr algn="l" rtl="0">
              <a:buFont typeface="Wingdings" panose="05000000000000000000" pitchFamily="2" charset="2"/>
              <a:buChar char="q"/>
            </a:pPr>
            <a:r>
              <a:rPr lang="en-US" sz="2400" dirty="0" smtClean="0">
                <a:latin typeface="+mn-lt"/>
              </a:rPr>
              <a:t>Used Libraries</a:t>
            </a:r>
            <a:endParaRPr lang="ar-SA" sz="2400" dirty="0" smtClean="0">
              <a:latin typeface="+mn-lt"/>
            </a:endParaRPr>
          </a:p>
          <a:p>
            <a:pPr algn="l" rtl="0">
              <a:buFont typeface="Wingdings" panose="05000000000000000000" pitchFamily="2" charset="2"/>
              <a:buChar char="q"/>
            </a:pPr>
            <a:r>
              <a:rPr lang="en-US" sz="2400" dirty="0" smtClean="0">
                <a:latin typeface="+mn-lt"/>
              </a:rPr>
              <a:t>Workflow</a:t>
            </a:r>
          </a:p>
          <a:p>
            <a:pPr algn="l" rtl="0">
              <a:buFont typeface="Wingdings" panose="05000000000000000000" pitchFamily="2" charset="2"/>
              <a:buChar char="q"/>
            </a:pPr>
            <a:r>
              <a:rPr lang="en-US" sz="2400" dirty="0" smtClean="0">
                <a:latin typeface="+mn-lt"/>
              </a:rPr>
              <a:t>Classifiers Comparison</a:t>
            </a:r>
          </a:p>
          <a:p>
            <a:pPr algn="l" rtl="0">
              <a:buFont typeface="Wingdings" panose="05000000000000000000" pitchFamily="2" charset="2"/>
              <a:buChar char="q"/>
            </a:pPr>
            <a:r>
              <a:rPr lang="en-US" sz="2400" dirty="0" smtClean="0">
                <a:latin typeface="+mn-lt"/>
              </a:rPr>
              <a:t>Mobile Application</a:t>
            </a:r>
          </a:p>
          <a:p>
            <a:pPr algn="l" rtl="0">
              <a:buFont typeface="Wingdings" panose="05000000000000000000" pitchFamily="2" charset="2"/>
              <a:buChar char="q"/>
            </a:pPr>
            <a:r>
              <a:rPr lang="en-US" sz="2400" dirty="0" smtClean="0">
                <a:latin typeface="+mn-lt"/>
              </a:rPr>
              <a:t>Future Works</a:t>
            </a:r>
          </a:p>
          <a:p>
            <a:pPr algn="l" rtl="0">
              <a:buFont typeface="Wingdings" panose="05000000000000000000" pitchFamily="2" charset="2"/>
              <a:buChar char="q"/>
            </a:pPr>
            <a:r>
              <a:rPr lang="en-US" sz="2400" dirty="0" smtClean="0">
                <a:latin typeface="+mn-lt"/>
              </a:rPr>
              <a:t>Conclusion</a:t>
            </a:r>
            <a:endParaRPr lang="ar-JO" sz="2400" dirty="0">
              <a:latin typeface="+mn-l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4025726726"/>
      </p:ext>
    </p:extLst>
  </p:cSld>
  <p:clrMapOvr>
    <a:masterClrMapping/>
  </p:clrMapOvr>
  <p:transition spd="slow">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Classifiers</a:t>
            </a:r>
            <a:endParaRPr lang="en-US" dirty="0"/>
          </a:p>
        </p:txBody>
      </p:sp>
      <p:sp>
        <p:nvSpPr>
          <p:cNvPr id="3" name="عنصر نائب للمحتوى 2"/>
          <p:cNvSpPr>
            <a:spLocks noGrp="1"/>
          </p:cNvSpPr>
          <p:nvPr>
            <p:ph idx="1"/>
          </p:nvPr>
        </p:nvSpPr>
        <p:spPr/>
        <p:txBody>
          <a:bodyPr/>
          <a:lstStyle/>
          <a:p>
            <a:pPr algn="l" rtl="0"/>
            <a:r>
              <a:rPr lang="en-US" dirty="0" smtClean="0"/>
              <a:t>Decision Tree Classifier</a:t>
            </a:r>
          </a:p>
          <a:p>
            <a:pPr algn="l" rtl="0"/>
            <a:r>
              <a:rPr lang="en-US" dirty="0" smtClean="0"/>
              <a:t>Multi-layer Perceptron </a:t>
            </a:r>
          </a:p>
          <a:p>
            <a:pPr algn="l" rtl="0"/>
            <a:r>
              <a:rPr lang="en-US" dirty="0" smtClean="0"/>
              <a:t>Random Forest Classifier</a:t>
            </a:r>
          </a:p>
          <a:p>
            <a:pPr algn="l" rtl="0"/>
            <a:r>
              <a:rPr lang="en-US" dirty="0" smtClean="0"/>
              <a:t>K-Neighbors Classifier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2199767107"/>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Classification Accuracy</a:t>
            </a:r>
            <a:endParaRPr lang="en-US" dirty="0"/>
          </a:p>
        </p:txBody>
      </p:sp>
      <p:sp>
        <p:nvSpPr>
          <p:cNvPr id="3" name="عنصر نائب للمحتوى 2"/>
          <p:cNvSpPr>
            <a:spLocks noGrp="1"/>
          </p:cNvSpPr>
          <p:nvPr>
            <p:ph idx="1"/>
          </p:nvPr>
        </p:nvSpPr>
        <p:spPr/>
        <p:txBody>
          <a:bodyPr/>
          <a:lstStyle/>
          <a:p>
            <a:endParaRPr lang="en-US" dirty="0"/>
          </a:p>
        </p:txBody>
      </p:sp>
      <p:sp>
        <p:nvSpPr>
          <p:cNvPr id="4" name="مخطط انسيابي: معالجة 3"/>
          <p:cNvSpPr/>
          <p:nvPr/>
        </p:nvSpPr>
        <p:spPr>
          <a:xfrm>
            <a:off x="1277257" y="2786742"/>
            <a:ext cx="3410857" cy="332377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t>Full </a:t>
            </a:r>
            <a:r>
              <a:rPr lang="en-US" sz="3000" dirty="0" err="1" smtClean="0"/>
              <a:t>DataSet</a:t>
            </a:r>
            <a:endParaRPr lang="en-US" sz="3000" dirty="0"/>
          </a:p>
        </p:txBody>
      </p:sp>
      <p:sp>
        <p:nvSpPr>
          <p:cNvPr id="5" name="مخطط انسيابي: معالجة 4"/>
          <p:cNvSpPr/>
          <p:nvPr/>
        </p:nvSpPr>
        <p:spPr>
          <a:xfrm>
            <a:off x="6161314" y="2779487"/>
            <a:ext cx="3410857" cy="222794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t>Training Set</a:t>
            </a:r>
            <a:endParaRPr lang="en-US" sz="3000" dirty="0"/>
          </a:p>
        </p:txBody>
      </p:sp>
      <p:sp>
        <p:nvSpPr>
          <p:cNvPr id="7" name="عنصر نائب للمحتوى 2"/>
          <p:cNvSpPr txBox="1">
            <a:spLocks/>
          </p:cNvSpPr>
          <p:nvPr/>
        </p:nvSpPr>
        <p:spPr>
          <a:xfrm>
            <a:off x="1103312" y="1980347"/>
            <a:ext cx="8946541" cy="4195481"/>
          </a:xfrm>
          <a:prstGeom prst="rect">
            <a:avLst/>
          </a:prstGeom>
        </p:spPr>
        <p:txBody>
          <a:bodyPr vert="horz" lIns="91440" tIns="45720" rIns="91440" bIns="45720" rtlCol="0">
            <a:normAutofit/>
          </a:bodyPr>
          <a:lstStyle/>
          <a:p>
            <a:pPr marL="342900" marR="0" lvl="0" indent="-342900" algn="r" defTabSz="457200" rtl="1" eaLnBrk="1" fontAlgn="auto" latinLnBrk="0" hangingPunct="1">
              <a:lnSpc>
                <a:spcPct val="100000"/>
              </a:lnSpc>
              <a:spcBef>
                <a:spcPts val="1000"/>
              </a:spcBef>
              <a:spcAft>
                <a:spcPts val="0"/>
              </a:spcAft>
              <a:buClr>
                <a:schemeClr val="accent1"/>
              </a:buClr>
              <a:buSzPct val="80000"/>
              <a:buFont typeface="Wingdings 3" charset="2"/>
              <a:buChar char=""/>
              <a:tabLst/>
              <a:defRPr/>
            </a:pPr>
            <a:endParaRPr kumimoji="0" lang="en-US" sz="20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مخطط انسيابي: معالجة 7"/>
          <p:cNvSpPr/>
          <p:nvPr/>
        </p:nvSpPr>
        <p:spPr>
          <a:xfrm>
            <a:off x="6154058" y="4992915"/>
            <a:ext cx="3410857" cy="114662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t>Test Set</a:t>
            </a:r>
            <a:endParaRPr lang="en-US" sz="3000" dirty="0"/>
          </a:p>
        </p:txBody>
      </p:sp>
      <p:sp>
        <p:nvSpPr>
          <p:cNvPr id="9" name="سهم إلى اليمين 8"/>
          <p:cNvSpPr/>
          <p:nvPr/>
        </p:nvSpPr>
        <p:spPr>
          <a:xfrm>
            <a:off x="4949372" y="4354286"/>
            <a:ext cx="1001485" cy="49348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1" name="رابط مستقيم 10"/>
          <p:cNvCxnSpPr/>
          <p:nvPr/>
        </p:nvCxnSpPr>
        <p:spPr>
          <a:xfrm flipH="1">
            <a:off x="5979886" y="2627086"/>
            <a:ext cx="3715657" cy="3657600"/>
          </a:xfrm>
          <a:prstGeom prst="line">
            <a:avLst/>
          </a:prstGeom>
          <a:ln>
            <a:solidFill>
              <a:srgbClr val="FF0000"/>
            </a:solidFill>
          </a:ln>
        </p:spPr>
        <p:style>
          <a:lnRef idx="3">
            <a:schemeClr val="accent3"/>
          </a:lnRef>
          <a:fillRef idx="0">
            <a:schemeClr val="accent3"/>
          </a:fillRef>
          <a:effectRef idx="2">
            <a:schemeClr val="accent3"/>
          </a:effectRef>
          <a:fontRef idx="minor">
            <a:schemeClr val="tx1"/>
          </a:fontRef>
        </p:style>
      </p:cxnSp>
      <p:cxnSp>
        <p:nvCxnSpPr>
          <p:cNvPr id="12" name="رابط مستقيم 11"/>
          <p:cNvCxnSpPr/>
          <p:nvPr/>
        </p:nvCxnSpPr>
        <p:spPr>
          <a:xfrm flipH="1" flipV="1">
            <a:off x="5834742" y="2656114"/>
            <a:ext cx="4005943" cy="3643086"/>
          </a:xfrm>
          <a:prstGeom prst="line">
            <a:avLst/>
          </a:prstGeom>
          <a:ln>
            <a:solidFill>
              <a:srgbClr val="FF0000"/>
            </a:solidFill>
          </a:ln>
        </p:spPr>
        <p:style>
          <a:lnRef idx="3">
            <a:schemeClr val="accent3"/>
          </a:lnRef>
          <a:fillRef idx="0">
            <a:schemeClr val="accent3"/>
          </a:fillRef>
          <a:effectRef idx="2">
            <a:schemeClr val="accent3"/>
          </a:effectRef>
          <a:fontRef idx="minor">
            <a:schemeClr val="tx1"/>
          </a:fontRef>
        </p:style>
      </p:cxn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33407" y="5996998"/>
            <a:ext cx="632441" cy="841652"/>
          </a:xfrm>
          <a:prstGeom prst="rect">
            <a:avLst/>
          </a:prstGeom>
        </p:spPr>
      </p:pic>
    </p:spTree>
    <p:extLst>
      <p:ext uri="{BB962C8B-B14F-4D97-AF65-F5344CB8AC3E}">
        <p14:creationId xmlns:p14="http://schemas.microsoft.com/office/powerpoint/2010/main" val="152332574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9"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ppt_x</p:attrName>
                                        </p:attrNameLst>
                                      </p:cBhvr>
                                      <p:tavLst>
                                        <p:tav tm="0">
                                          <p:val>
                                            <p:strVal val="#ppt_x-.2"/>
                                          </p:val>
                                        </p:tav>
                                        <p:tav tm="100000">
                                          <p:val>
                                            <p:strVal val="#ppt_x"/>
                                          </p:val>
                                        </p:tav>
                                      </p:tavLst>
                                    </p:anim>
                                    <p:anim calcmode="lin" valueType="num">
                                      <p:cBhvr>
                                        <p:cTn id="14"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5" dur="10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6"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Horizontal)">
                                      <p:cBhvr>
                                        <p:cTn id="30" dur="500"/>
                                        <p:tgtEl>
                                          <p:spTgt spid="12"/>
                                        </p:tgtEl>
                                      </p:cBhvr>
                                    </p:animEffect>
                                  </p:childTnLst>
                                </p:cTn>
                              </p:par>
                            </p:childTnLst>
                          </p:cTn>
                        </p:par>
                        <p:par>
                          <p:cTn id="31" fill="hold">
                            <p:stCondLst>
                              <p:cond delay="500"/>
                            </p:stCondLst>
                            <p:childTnLst>
                              <p:par>
                                <p:cTn id="32" presetID="16" presetClass="entr" presetSubtype="26"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arn(inHorizontal)">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Classification Accuracy – Cont.</a:t>
            </a:r>
            <a:endParaRPr lang="en-US" dirty="0"/>
          </a:p>
        </p:txBody>
      </p:sp>
      <p:sp>
        <p:nvSpPr>
          <p:cNvPr id="3" name="عنصر نائب للمحتوى 2"/>
          <p:cNvSpPr>
            <a:spLocks noGrp="1"/>
          </p:cNvSpPr>
          <p:nvPr>
            <p:ph idx="1"/>
          </p:nvPr>
        </p:nvSpPr>
        <p:spPr/>
        <p:txBody>
          <a:bodyPr/>
          <a:lstStyle/>
          <a:p>
            <a:pPr algn="l" rtl="0"/>
            <a:r>
              <a:rPr lang="en-US" dirty="0" smtClean="0"/>
              <a:t>Cross Validation :</a:t>
            </a:r>
            <a:endParaRPr lang="en-US" dirty="0"/>
          </a:p>
        </p:txBody>
      </p:sp>
      <p:sp>
        <p:nvSpPr>
          <p:cNvPr id="4" name="مخطط انسيابي: معالجة 3"/>
          <p:cNvSpPr/>
          <p:nvPr/>
        </p:nvSpPr>
        <p:spPr>
          <a:xfrm>
            <a:off x="1277257" y="2786742"/>
            <a:ext cx="3410857" cy="332377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t>Full </a:t>
            </a:r>
            <a:r>
              <a:rPr lang="en-US" sz="3000" dirty="0" err="1" smtClean="0"/>
              <a:t>DataSet</a:t>
            </a:r>
            <a:endParaRPr lang="en-US" sz="3000" dirty="0"/>
          </a:p>
        </p:txBody>
      </p:sp>
      <p:sp>
        <p:nvSpPr>
          <p:cNvPr id="5" name="مخطط انسيابي: معالجة 4"/>
          <p:cNvSpPr/>
          <p:nvPr/>
        </p:nvSpPr>
        <p:spPr>
          <a:xfrm>
            <a:off x="6161314" y="2779488"/>
            <a:ext cx="3410857" cy="34108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1</a:t>
            </a:r>
            <a:endParaRPr lang="en-US" sz="2200" dirty="0"/>
          </a:p>
        </p:txBody>
      </p:sp>
      <p:sp>
        <p:nvSpPr>
          <p:cNvPr id="7" name="عنصر نائب للمحتوى 2"/>
          <p:cNvSpPr txBox="1">
            <a:spLocks/>
          </p:cNvSpPr>
          <p:nvPr/>
        </p:nvSpPr>
        <p:spPr>
          <a:xfrm>
            <a:off x="1103312" y="1980347"/>
            <a:ext cx="8946541" cy="4195481"/>
          </a:xfrm>
          <a:prstGeom prst="rect">
            <a:avLst/>
          </a:prstGeom>
        </p:spPr>
        <p:txBody>
          <a:bodyPr vert="horz" lIns="91440" tIns="45720" rIns="91440" bIns="45720" rtlCol="0">
            <a:normAutofit/>
          </a:bodyPr>
          <a:lstStyle/>
          <a:p>
            <a:pPr marL="342900" marR="0" lvl="0" indent="-342900" algn="r" defTabSz="457200" rtl="1" eaLnBrk="1" fontAlgn="auto" latinLnBrk="0" hangingPunct="1">
              <a:lnSpc>
                <a:spcPct val="100000"/>
              </a:lnSpc>
              <a:spcBef>
                <a:spcPts val="1000"/>
              </a:spcBef>
              <a:spcAft>
                <a:spcPts val="0"/>
              </a:spcAft>
              <a:buClr>
                <a:schemeClr val="accent1"/>
              </a:buClr>
              <a:buSzPct val="80000"/>
              <a:buFont typeface="Wingdings 3" charset="2"/>
              <a:buChar char=""/>
              <a:tabLst/>
              <a:defRPr/>
            </a:pPr>
            <a:endParaRPr kumimoji="0" lang="en-US" sz="20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سهم إلى اليمين 8"/>
          <p:cNvSpPr/>
          <p:nvPr/>
        </p:nvSpPr>
        <p:spPr>
          <a:xfrm>
            <a:off x="4949372" y="4354286"/>
            <a:ext cx="1001485" cy="49348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مخطط انسيابي: معالجة 18"/>
          <p:cNvSpPr/>
          <p:nvPr/>
        </p:nvSpPr>
        <p:spPr>
          <a:xfrm>
            <a:off x="6154056" y="3120575"/>
            <a:ext cx="3410857" cy="33382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2</a:t>
            </a:r>
          </a:p>
        </p:txBody>
      </p:sp>
      <p:sp>
        <p:nvSpPr>
          <p:cNvPr id="20" name="مخطط انسيابي: معالجة 19"/>
          <p:cNvSpPr/>
          <p:nvPr/>
        </p:nvSpPr>
        <p:spPr>
          <a:xfrm>
            <a:off x="6161313" y="3447150"/>
            <a:ext cx="3410857" cy="34108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3</a:t>
            </a:r>
          </a:p>
        </p:txBody>
      </p:sp>
      <p:sp>
        <p:nvSpPr>
          <p:cNvPr id="21" name="مخطط انسيابي: معالجة 20"/>
          <p:cNvSpPr/>
          <p:nvPr/>
        </p:nvSpPr>
        <p:spPr>
          <a:xfrm>
            <a:off x="6154056" y="3788238"/>
            <a:ext cx="3410857" cy="33382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4</a:t>
            </a:r>
          </a:p>
        </p:txBody>
      </p:sp>
      <p:sp>
        <p:nvSpPr>
          <p:cNvPr id="22" name="مخطط انسيابي: معالجة 21"/>
          <p:cNvSpPr/>
          <p:nvPr/>
        </p:nvSpPr>
        <p:spPr>
          <a:xfrm>
            <a:off x="6154056" y="4122068"/>
            <a:ext cx="3410857" cy="30478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5</a:t>
            </a:r>
          </a:p>
        </p:txBody>
      </p:sp>
      <p:sp>
        <p:nvSpPr>
          <p:cNvPr id="25" name="مخطط انسيابي: معالجة 24"/>
          <p:cNvSpPr/>
          <p:nvPr/>
        </p:nvSpPr>
        <p:spPr>
          <a:xfrm>
            <a:off x="6154057" y="4426861"/>
            <a:ext cx="3410857" cy="33382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6</a:t>
            </a:r>
          </a:p>
        </p:txBody>
      </p:sp>
      <p:sp>
        <p:nvSpPr>
          <p:cNvPr id="26" name="مخطط انسيابي: معالجة 25"/>
          <p:cNvSpPr/>
          <p:nvPr/>
        </p:nvSpPr>
        <p:spPr>
          <a:xfrm>
            <a:off x="6161314" y="4753436"/>
            <a:ext cx="3410857" cy="34108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7</a:t>
            </a:r>
          </a:p>
        </p:txBody>
      </p:sp>
      <p:sp>
        <p:nvSpPr>
          <p:cNvPr id="27" name="مخطط انسيابي: معالجة 26"/>
          <p:cNvSpPr/>
          <p:nvPr/>
        </p:nvSpPr>
        <p:spPr>
          <a:xfrm>
            <a:off x="6154057" y="5094524"/>
            <a:ext cx="3410857" cy="33382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8</a:t>
            </a:r>
          </a:p>
        </p:txBody>
      </p:sp>
      <p:sp>
        <p:nvSpPr>
          <p:cNvPr id="28" name="مخطط انسيابي: معالجة 27"/>
          <p:cNvSpPr/>
          <p:nvPr/>
        </p:nvSpPr>
        <p:spPr>
          <a:xfrm>
            <a:off x="6154057" y="5428354"/>
            <a:ext cx="3410857" cy="30478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9</a:t>
            </a:r>
          </a:p>
        </p:txBody>
      </p:sp>
      <p:sp>
        <p:nvSpPr>
          <p:cNvPr id="30" name="مخطط انسيابي: معالجة 29"/>
          <p:cNvSpPr/>
          <p:nvPr/>
        </p:nvSpPr>
        <p:spPr>
          <a:xfrm>
            <a:off x="6146803" y="5725894"/>
            <a:ext cx="3410857" cy="30478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Fold 10</a:t>
            </a:r>
          </a:p>
        </p:txBody>
      </p:sp>
      <p:sp>
        <p:nvSpPr>
          <p:cNvPr id="31" name="مربع نص 30"/>
          <p:cNvSpPr txBox="1"/>
          <p:nvPr/>
        </p:nvSpPr>
        <p:spPr>
          <a:xfrm>
            <a:off x="4862286" y="3454400"/>
            <a:ext cx="1247457" cy="923330"/>
          </a:xfrm>
          <a:prstGeom prst="rect">
            <a:avLst/>
          </a:prstGeom>
          <a:noFill/>
        </p:spPr>
        <p:txBody>
          <a:bodyPr wrap="none" rtlCol="0">
            <a:spAutoFit/>
          </a:bodyPr>
          <a:lstStyle/>
          <a:p>
            <a:r>
              <a:rPr lang="en-US" b="1" dirty="0" smtClean="0"/>
              <a:t>Rows are</a:t>
            </a:r>
          </a:p>
          <a:p>
            <a:r>
              <a:rPr lang="en-US" b="1" dirty="0" smtClean="0"/>
              <a:t>randomly</a:t>
            </a:r>
          </a:p>
          <a:p>
            <a:r>
              <a:rPr lang="en-US" b="1" dirty="0" smtClean="0"/>
              <a:t>assigned</a:t>
            </a:r>
            <a:endParaRPr lang="en-US" b="1" dirty="0"/>
          </a:p>
        </p:txBody>
      </p:sp>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304042190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par>
                                <p:cTn id="14" presetID="16" presetClass="entr" presetSubtype="26"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barn(inHorizontal)">
                                      <p:cBhvr>
                                        <p:cTn id="16" dur="500"/>
                                        <p:tgtEl>
                                          <p:spTgt spid="31"/>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ppt_x"/>
                                          </p:val>
                                        </p:tav>
                                        <p:tav tm="100000">
                                          <p:val>
                                            <p:strVal val="#ppt_x"/>
                                          </p:val>
                                        </p:tav>
                                      </p:tavLst>
                                    </p:anim>
                                    <p:anim calcmode="lin" valueType="num">
                                      <p:cBhvr additive="base">
                                        <p:cTn id="46" dur="500" fill="hold"/>
                                        <p:tgtEl>
                                          <p:spTgt spid="2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ppt_x"/>
                                          </p:val>
                                        </p:tav>
                                        <p:tav tm="100000">
                                          <p:val>
                                            <p:strVal val="#ppt_x"/>
                                          </p:val>
                                        </p:tav>
                                      </p:tavLst>
                                    </p:anim>
                                    <p:anim calcmode="lin" valueType="num">
                                      <p:cBhvr additive="base">
                                        <p:cTn id="50" dur="500" fill="hold"/>
                                        <p:tgtEl>
                                          <p:spTgt spid="2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500" fill="hold"/>
                                        <p:tgtEl>
                                          <p:spTgt spid="26"/>
                                        </p:tgtEl>
                                        <p:attrNameLst>
                                          <p:attrName>ppt_x</p:attrName>
                                        </p:attrNameLst>
                                      </p:cBhvr>
                                      <p:tavLst>
                                        <p:tav tm="0">
                                          <p:val>
                                            <p:strVal val="#ppt_x"/>
                                          </p:val>
                                        </p:tav>
                                        <p:tav tm="100000">
                                          <p:val>
                                            <p:strVal val="#ppt_x"/>
                                          </p:val>
                                        </p:tav>
                                      </p:tavLst>
                                    </p:anim>
                                    <p:anim calcmode="lin" valueType="num">
                                      <p:cBhvr additive="base">
                                        <p:cTn id="5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9" grpId="0" animBg="1"/>
      <p:bldP spid="20" grpId="0" animBg="1"/>
      <p:bldP spid="21" grpId="0" animBg="1"/>
      <p:bldP spid="22" grpId="0" animBg="1"/>
      <p:bldP spid="25" grpId="0" animBg="1"/>
      <p:bldP spid="26" grpId="0" animBg="1"/>
      <p:bldP spid="27" grpId="0" animBg="1"/>
      <p:bldP spid="28" grpId="0" animBg="1"/>
      <p:bldP spid="30" grpId="0" animBg="1"/>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Classification Accuracy – Cont.</a:t>
            </a:r>
            <a:endParaRPr lang="en-US" dirty="0"/>
          </a:p>
        </p:txBody>
      </p:sp>
      <p:sp>
        <p:nvSpPr>
          <p:cNvPr id="3" name="عنصر نائب للمحتوى 2"/>
          <p:cNvSpPr>
            <a:spLocks noGrp="1"/>
          </p:cNvSpPr>
          <p:nvPr>
            <p:ph idx="1"/>
          </p:nvPr>
        </p:nvSpPr>
        <p:spPr/>
        <p:txBody>
          <a:bodyPr/>
          <a:lstStyle/>
          <a:p>
            <a:endParaRPr lang="en-US"/>
          </a:p>
        </p:txBody>
      </p:sp>
      <p:pic>
        <p:nvPicPr>
          <p:cNvPr id="1026" name="Picture 2" descr="C:\Users\motaz\Desktop\Inkedfigure_1-3_LI.jpg"/>
          <p:cNvPicPr>
            <a:picLocks noChangeAspect="1" noChangeArrowheads="1"/>
          </p:cNvPicPr>
          <p:nvPr/>
        </p:nvPicPr>
        <p:blipFill>
          <a:blip r:embed="rId2"/>
          <a:srcRect/>
          <a:stretch>
            <a:fillRect/>
          </a:stretch>
        </p:blipFill>
        <p:spPr bwMode="auto">
          <a:xfrm>
            <a:off x="1102666" y="1897033"/>
            <a:ext cx="9051270" cy="4657583"/>
          </a:xfrm>
          <a:prstGeom prst="rect">
            <a:avLst/>
          </a:prstGeom>
          <a:noFill/>
        </p:spPr>
      </p:pic>
    </p:spTree>
    <p:extLst>
      <p:ext uri="{BB962C8B-B14F-4D97-AF65-F5344CB8AC3E}">
        <p14:creationId xmlns:p14="http://schemas.microsoft.com/office/powerpoint/2010/main" val="384849447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Program Output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11629581"/>
              </p:ext>
            </p:extLst>
          </p:nvPr>
        </p:nvGraphicFramePr>
        <p:xfrm>
          <a:off x="646109" y="1342631"/>
          <a:ext cx="10248314" cy="5067522"/>
        </p:xfrm>
        <a:graphic>
          <a:graphicData uri="http://schemas.openxmlformats.org/drawingml/2006/table">
            <a:tbl>
              <a:tblPr rtl="1" firstRow="1" bandRow="1">
                <a:tableStyleId>{5C22544A-7EE6-4342-B048-85BDC9FD1C3A}</a:tableStyleId>
              </a:tblPr>
              <a:tblGrid>
                <a:gridCol w="5124157"/>
                <a:gridCol w="5124157"/>
              </a:tblGrid>
              <a:tr h="2390279">
                <a:tc>
                  <a:txBody>
                    <a:bodyPr/>
                    <a:lstStyle/>
                    <a:p>
                      <a:pPr algn="l" rtl="0"/>
                      <a:r>
                        <a:rPr lang="en-US" sz="1900" b="1" dirty="0" err="1" smtClean="0"/>
                        <a:t>RandomForest</a:t>
                      </a:r>
                      <a:endParaRPr lang="en-US" sz="1900" b="1" dirty="0" smtClean="0"/>
                    </a:p>
                    <a:p>
                      <a:pPr algn="l" rtl="0"/>
                      <a:endParaRPr lang="en-US" sz="1900" b="1" dirty="0" smtClean="0"/>
                    </a:p>
                    <a:p>
                      <a:pPr algn="l" rtl="0"/>
                      <a:r>
                        <a:rPr lang="en-US" sz="1900" dirty="0" smtClean="0"/>
                        <a:t>Cross validation : </a:t>
                      </a:r>
                      <a:r>
                        <a:rPr lang="en-US" sz="1900" dirty="0" smtClean="0">
                          <a:solidFill>
                            <a:srgbClr val="FF0000"/>
                          </a:solidFill>
                        </a:rPr>
                        <a:t>0.97</a:t>
                      </a:r>
                      <a:r>
                        <a:rPr lang="en-US" sz="1900" dirty="0" smtClean="0"/>
                        <a:t> </a:t>
                      </a:r>
                      <a:r>
                        <a:rPr lang="en-US" sz="1900" dirty="0" smtClean="0"/>
                        <a:t>(+/- 0.02)</a:t>
                      </a:r>
                    </a:p>
                    <a:p>
                      <a:pPr algn="l" rtl="0"/>
                      <a:r>
                        <a:rPr lang="en-US" sz="1900" dirty="0" smtClean="0"/>
                        <a:t>No of Correct predictions is </a:t>
                      </a:r>
                      <a:r>
                        <a:rPr lang="en-US" sz="1900" dirty="0" smtClean="0"/>
                        <a:t>97.000000</a:t>
                      </a:r>
                      <a:endParaRPr lang="en-US" sz="1900" dirty="0" smtClean="0"/>
                    </a:p>
                    <a:p>
                      <a:pPr algn="l" rtl="0"/>
                      <a:r>
                        <a:rPr lang="en-US" sz="1900" dirty="0" smtClean="0"/>
                        <a:t>No of Incorrect predictions  is </a:t>
                      </a:r>
                      <a:r>
                        <a:rPr lang="en-US" sz="1900" dirty="0" smtClean="0"/>
                        <a:t>3.000000</a:t>
                      </a:r>
                      <a:endParaRPr lang="en-US" sz="1900" dirty="0" smtClean="0"/>
                    </a:p>
                    <a:p>
                      <a:pPr algn="l" rtl="0"/>
                      <a:r>
                        <a:rPr lang="en-US" sz="1900" dirty="0" err="1" smtClean="0"/>
                        <a:t>accuracy_score</a:t>
                      </a:r>
                      <a:r>
                        <a:rPr lang="en-US" sz="1900" dirty="0" smtClean="0"/>
                        <a:t> is </a:t>
                      </a:r>
                      <a:r>
                        <a:rPr lang="en-US" sz="1900" dirty="0" smtClean="0"/>
                        <a:t>0.970000</a:t>
                      </a:r>
                      <a:endParaRPr lang="en-US" sz="1900" dirty="0" smtClean="0"/>
                    </a:p>
                    <a:p>
                      <a:pPr algn="r" rtl="0"/>
                      <a:endParaRPr lang="ar-JO" sz="1900" dirty="0"/>
                    </a:p>
                  </a:txBody>
                  <a:tcPr marL="94573" marR="94573" marT="47286" marB="47286"/>
                </a:tc>
                <a:tc>
                  <a:txBody>
                    <a:bodyPr/>
                    <a:lstStyle/>
                    <a:p>
                      <a:pPr algn="l" rtl="0"/>
                      <a:r>
                        <a:rPr lang="en-US" sz="1900" b="1" dirty="0" smtClean="0"/>
                        <a:t>Decision Tree</a:t>
                      </a:r>
                    </a:p>
                    <a:p>
                      <a:pPr algn="l" rtl="0"/>
                      <a:endParaRPr lang="en-US" sz="1900" b="1" dirty="0" smtClean="0"/>
                    </a:p>
                    <a:p>
                      <a:pPr algn="l" rtl="0"/>
                      <a:r>
                        <a:rPr lang="en-US" sz="1900" dirty="0" smtClean="0"/>
                        <a:t>Cross validation : </a:t>
                      </a:r>
                      <a:r>
                        <a:rPr lang="en-US" sz="1900" dirty="0" smtClean="0">
                          <a:solidFill>
                            <a:srgbClr val="FF0000"/>
                          </a:solidFill>
                        </a:rPr>
                        <a:t>0.93</a:t>
                      </a:r>
                      <a:r>
                        <a:rPr lang="en-US" sz="1900" dirty="0" smtClean="0"/>
                        <a:t> (+/- 0.01)</a:t>
                      </a:r>
                    </a:p>
                    <a:p>
                      <a:pPr algn="l" rtl="0"/>
                      <a:r>
                        <a:rPr lang="en-US" sz="1900" dirty="0" smtClean="0"/>
                        <a:t>No of Correct predictions is 94.000000</a:t>
                      </a:r>
                    </a:p>
                    <a:p>
                      <a:pPr algn="l" rtl="0"/>
                      <a:r>
                        <a:rPr lang="en-US" sz="1900" dirty="0" smtClean="0"/>
                        <a:t>No of Incorrect predictions  is 6.000000</a:t>
                      </a:r>
                    </a:p>
                    <a:p>
                      <a:pPr algn="l" rtl="0"/>
                      <a:r>
                        <a:rPr lang="en-US" sz="1900" dirty="0" smtClean="0"/>
                        <a:t>accuracy score is 0.940000</a:t>
                      </a:r>
                    </a:p>
                    <a:p>
                      <a:pPr algn="l" rtl="0"/>
                      <a:endParaRPr lang="ar-JO" sz="1900" dirty="0"/>
                    </a:p>
                  </a:txBody>
                  <a:tcPr marL="94573" marR="94573" marT="47286" marB="47286"/>
                </a:tc>
              </a:tr>
              <a:tr h="2677243">
                <a:tc>
                  <a:txBody>
                    <a:bodyPr/>
                    <a:lstStyle/>
                    <a:p>
                      <a:pPr algn="l" rtl="0"/>
                      <a:r>
                        <a:rPr lang="en-US" sz="1900" b="1" dirty="0" err="1" smtClean="0"/>
                        <a:t>KNeighborsClassifier</a:t>
                      </a:r>
                      <a:endParaRPr lang="en-US" sz="1900" b="1" dirty="0" smtClean="0"/>
                    </a:p>
                    <a:p>
                      <a:pPr algn="l" rtl="0"/>
                      <a:endParaRPr lang="en-US" sz="1900" b="1" dirty="0" smtClean="0"/>
                    </a:p>
                    <a:p>
                      <a:pPr algn="l" rtl="0"/>
                      <a:r>
                        <a:rPr lang="en-US" sz="1900" dirty="0" smtClean="0"/>
                        <a:t>Cross validation : </a:t>
                      </a:r>
                      <a:r>
                        <a:rPr lang="en-US" sz="1900" b="1" dirty="0" smtClean="0">
                          <a:solidFill>
                            <a:srgbClr val="FF0000"/>
                          </a:solidFill>
                        </a:rPr>
                        <a:t>0.86</a:t>
                      </a:r>
                      <a:r>
                        <a:rPr lang="en-US" sz="1900" dirty="0" smtClean="0"/>
                        <a:t> (+/- 0.01)</a:t>
                      </a:r>
                    </a:p>
                    <a:p>
                      <a:pPr algn="l" rtl="0"/>
                      <a:r>
                        <a:rPr lang="en-US" sz="1900" dirty="0" smtClean="0"/>
                        <a:t>No of Correct predictions is 84.000000</a:t>
                      </a:r>
                    </a:p>
                    <a:p>
                      <a:pPr algn="l" rtl="0"/>
                      <a:r>
                        <a:rPr lang="en-US" sz="1900" dirty="0" smtClean="0"/>
                        <a:t>No of Incorrect predictions  is 16.000000</a:t>
                      </a:r>
                    </a:p>
                    <a:p>
                      <a:pPr algn="l" rtl="0"/>
                      <a:r>
                        <a:rPr lang="en-US" sz="1900" dirty="0" err="1" smtClean="0"/>
                        <a:t>accuracy_score</a:t>
                      </a:r>
                      <a:r>
                        <a:rPr lang="en-US" sz="1900" dirty="0" smtClean="0"/>
                        <a:t> is 0.840000</a:t>
                      </a:r>
                    </a:p>
                    <a:p>
                      <a:pPr algn="l" rtl="0"/>
                      <a:endParaRPr lang="en-US" sz="1900" dirty="0" smtClean="0"/>
                    </a:p>
                    <a:p>
                      <a:pPr algn="l" rtl="0"/>
                      <a:endParaRPr lang="ar-JO" sz="1900" dirty="0"/>
                    </a:p>
                  </a:txBody>
                  <a:tcPr marL="94573" marR="94573" marT="47286" marB="47286"/>
                </a:tc>
                <a:tc>
                  <a:txBody>
                    <a:bodyPr/>
                    <a:lstStyle/>
                    <a:p>
                      <a:pPr algn="l" rtl="0"/>
                      <a:r>
                        <a:rPr lang="en-US" sz="1900" b="1" dirty="0" err="1" smtClean="0"/>
                        <a:t>MLPClassifiers</a:t>
                      </a:r>
                      <a:endParaRPr lang="en-US" sz="1900" b="1" dirty="0" smtClean="0"/>
                    </a:p>
                    <a:p>
                      <a:pPr algn="l" rtl="0"/>
                      <a:endParaRPr lang="en-US" sz="1900" b="1" dirty="0" smtClean="0"/>
                    </a:p>
                    <a:p>
                      <a:pPr algn="l" rtl="0"/>
                      <a:r>
                        <a:rPr lang="en-US" sz="1900" dirty="0" smtClean="0"/>
                        <a:t>Cross validation : </a:t>
                      </a:r>
                      <a:r>
                        <a:rPr lang="en-US" sz="1900" b="1" dirty="0" smtClean="0">
                          <a:solidFill>
                            <a:srgbClr val="FF0000"/>
                          </a:solidFill>
                        </a:rPr>
                        <a:t>0.73</a:t>
                      </a:r>
                      <a:r>
                        <a:rPr lang="en-US" sz="1900" dirty="0" smtClean="0"/>
                        <a:t> (+/- 0.00)</a:t>
                      </a:r>
                    </a:p>
                    <a:p>
                      <a:pPr algn="l" rtl="0"/>
                      <a:r>
                        <a:rPr lang="en-US" sz="1900" dirty="0" smtClean="0"/>
                        <a:t>No of Correct predictions is 76.000000</a:t>
                      </a:r>
                    </a:p>
                    <a:p>
                      <a:pPr algn="l" rtl="0"/>
                      <a:r>
                        <a:rPr lang="en-US" sz="1900" dirty="0" smtClean="0"/>
                        <a:t>No of Incorrect predictions  is 24.000000</a:t>
                      </a:r>
                    </a:p>
                    <a:p>
                      <a:pPr algn="l" rtl="0"/>
                      <a:r>
                        <a:rPr lang="en-US" sz="1900" dirty="0" err="1" smtClean="0"/>
                        <a:t>accuracy_score</a:t>
                      </a:r>
                      <a:r>
                        <a:rPr lang="en-US" sz="1900" dirty="0" smtClean="0"/>
                        <a:t> is 0.760000</a:t>
                      </a:r>
                    </a:p>
                    <a:p>
                      <a:pPr algn="l" rtl="0"/>
                      <a:endParaRPr lang="ar-JO" sz="1900" dirty="0"/>
                    </a:p>
                  </a:txBody>
                  <a:tcPr marL="94573" marR="94573" marT="47286" marB="47286"/>
                </a:tc>
              </a:tr>
            </a:tbl>
          </a:graphicData>
        </a:graphic>
      </p:graphicFrame>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1202236171"/>
      </p:ext>
    </p:extLst>
  </p:cSld>
  <p:clrMapOvr>
    <a:masterClrMapping/>
  </p:clrMapOvr>
  <p:transition spd="slow">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otaz\Desktop\Screenshot_2017-05-24-12-22-21.png"/>
          <p:cNvPicPr>
            <a:picLocks noChangeAspect="1" noChangeArrowheads="1"/>
          </p:cNvPicPr>
          <p:nvPr/>
        </p:nvPicPr>
        <p:blipFill>
          <a:blip r:embed="rId2"/>
          <a:srcRect/>
          <a:stretch>
            <a:fillRect/>
          </a:stretch>
        </p:blipFill>
        <p:spPr bwMode="auto">
          <a:xfrm>
            <a:off x="1444756" y="2338253"/>
            <a:ext cx="1697576" cy="3122023"/>
          </a:xfrm>
          <a:prstGeom prst="rect">
            <a:avLst/>
          </a:prstGeom>
          <a:noFill/>
        </p:spPr>
      </p:pic>
      <p:pic>
        <p:nvPicPr>
          <p:cNvPr id="1027" name="Picture 3" descr="C:\Users\motaz\Desktop\galaxy.png"/>
          <p:cNvPicPr>
            <a:picLocks noChangeAspect="1" noChangeArrowheads="1"/>
          </p:cNvPicPr>
          <p:nvPr/>
        </p:nvPicPr>
        <p:blipFill>
          <a:blip r:embed="rId3"/>
          <a:srcRect/>
          <a:stretch>
            <a:fillRect/>
          </a:stretch>
        </p:blipFill>
        <p:spPr bwMode="auto">
          <a:xfrm>
            <a:off x="1240976" y="1972496"/>
            <a:ext cx="2130921" cy="3853539"/>
          </a:xfrm>
          <a:prstGeom prst="rect">
            <a:avLst/>
          </a:prstGeom>
          <a:noFill/>
        </p:spPr>
      </p:pic>
      <p:sp>
        <p:nvSpPr>
          <p:cNvPr id="2" name="عنوان 1"/>
          <p:cNvSpPr>
            <a:spLocks noGrp="1"/>
          </p:cNvSpPr>
          <p:nvPr>
            <p:ph type="title"/>
          </p:nvPr>
        </p:nvSpPr>
        <p:spPr/>
        <p:txBody>
          <a:bodyPr/>
          <a:lstStyle/>
          <a:p>
            <a:r>
              <a:rPr lang="en-US" dirty="0" smtClean="0"/>
              <a:t>Mobile Application</a:t>
            </a:r>
            <a:endParaRPr lang="en-US" dirty="0"/>
          </a:p>
        </p:txBody>
      </p:sp>
      <p:sp>
        <p:nvSpPr>
          <p:cNvPr id="8" name="سهم إلى اليمين 7"/>
          <p:cNvSpPr/>
          <p:nvPr/>
        </p:nvSpPr>
        <p:spPr>
          <a:xfrm>
            <a:off x="3500850" y="3383281"/>
            <a:ext cx="1698171" cy="2612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p:cNvSpPr txBox="1"/>
          <p:nvPr/>
        </p:nvSpPr>
        <p:spPr>
          <a:xfrm>
            <a:off x="1900650" y="1595736"/>
            <a:ext cx="3148149" cy="307777"/>
          </a:xfrm>
          <a:prstGeom prst="rect">
            <a:avLst/>
          </a:prstGeom>
          <a:noFill/>
        </p:spPr>
        <p:txBody>
          <a:bodyPr wrap="square" rtlCol="0">
            <a:spAutoFit/>
          </a:bodyPr>
          <a:lstStyle/>
          <a:p>
            <a:r>
              <a:rPr lang="en-US" sz="1400" b="1" dirty="0" smtClean="0"/>
              <a:t>Client</a:t>
            </a:r>
            <a:endParaRPr lang="en-US" sz="1400" b="1" dirty="0"/>
          </a:p>
        </p:txBody>
      </p:sp>
      <p:sp>
        <p:nvSpPr>
          <p:cNvPr id="11" name="مربع نص 10"/>
          <p:cNvSpPr txBox="1"/>
          <p:nvPr/>
        </p:nvSpPr>
        <p:spPr>
          <a:xfrm>
            <a:off x="3383286" y="2207624"/>
            <a:ext cx="2583400" cy="307777"/>
          </a:xfrm>
          <a:prstGeom prst="rect">
            <a:avLst/>
          </a:prstGeom>
          <a:noFill/>
        </p:spPr>
        <p:txBody>
          <a:bodyPr wrap="none" rtlCol="0">
            <a:spAutoFit/>
          </a:bodyPr>
          <a:lstStyle/>
          <a:p>
            <a:r>
              <a:rPr lang="en-US" sz="1400" b="1" dirty="0"/>
              <a:t>1</a:t>
            </a:r>
            <a:r>
              <a:rPr lang="en-US" sz="1400" b="1" dirty="0" smtClean="0"/>
              <a:t>- </a:t>
            </a:r>
            <a:r>
              <a:rPr lang="en-US" sz="1400" b="1" dirty="0" smtClean="0"/>
              <a:t>Send an image(</a:t>
            </a:r>
            <a:r>
              <a:rPr lang="en-US" sz="1400" b="1" dirty="0" err="1" smtClean="0"/>
              <a:t>json</a:t>
            </a:r>
            <a:r>
              <a:rPr lang="en-US" sz="1400" b="1" dirty="0" smtClean="0"/>
              <a:t>) to server</a:t>
            </a:r>
            <a:endParaRPr lang="en-US" sz="1400" b="1" dirty="0"/>
          </a:p>
        </p:txBody>
      </p:sp>
      <p:pic>
        <p:nvPicPr>
          <p:cNvPr id="1028" name="Picture 4" descr="C:\Users\motaz\Desktop\volley.png"/>
          <p:cNvPicPr>
            <a:picLocks noChangeAspect="1" noChangeArrowheads="1"/>
          </p:cNvPicPr>
          <p:nvPr/>
        </p:nvPicPr>
        <p:blipFill>
          <a:blip r:embed="rId4"/>
          <a:srcRect/>
          <a:stretch>
            <a:fillRect/>
          </a:stretch>
        </p:blipFill>
        <p:spPr bwMode="auto">
          <a:xfrm>
            <a:off x="5481189" y="2886894"/>
            <a:ext cx="1776548" cy="1776548"/>
          </a:xfrm>
          <a:prstGeom prst="rect">
            <a:avLst/>
          </a:prstGeom>
          <a:noFill/>
        </p:spPr>
      </p:pic>
      <p:pic>
        <p:nvPicPr>
          <p:cNvPr id="1029" name="Picture 5" descr="C:\Users\motaz\Desktop\1.jpg"/>
          <p:cNvPicPr>
            <a:picLocks noChangeAspect="1" noChangeArrowheads="1"/>
          </p:cNvPicPr>
          <p:nvPr/>
        </p:nvPicPr>
        <p:blipFill>
          <a:blip r:embed="rId5"/>
          <a:srcRect/>
          <a:stretch>
            <a:fillRect/>
          </a:stretch>
        </p:blipFill>
        <p:spPr bwMode="auto">
          <a:xfrm>
            <a:off x="3935099" y="2547258"/>
            <a:ext cx="728313" cy="849085"/>
          </a:xfrm>
          <a:prstGeom prst="rect">
            <a:avLst/>
          </a:prstGeom>
          <a:noFill/>
        </p:spPr>
      </p:pic>
      <p:sp>
        <p:nvSpPr>
          <p:cNvPr id="14" name="مستطيل 13"/>
          <p:cNvSpPr/>
          <p:nvPr/>
        </p:nvSpPr>
        <p:spPr>
          <a:xfrm>
            <a:off x="5557781" y="4611190"/>
            <a:ext cx="1927323" cy="276999"/>
          </a:xfrm>
          <a:prstGeom prst="rect">
            <a:avLst/>
          </a:prstGeom>
        </p:spPr>
        <p:txBody>
          <a:bodyPr wrap="square">
            <a:spAutoFit/>
          </a:bodyPr>
          <a:lstStyle/>
          <a:p>
            <a:r>
              <a:rPr lang="en-US" sz="1200" b="1" dirty="0" smtClean="0"/>
              <a:t>Android Volley Library</a:t>
            </a:r>
            <a:endParaRPr lang="en-US" sz="1200" b="1" dirty="0"/>
          </a:p>
        </p:txBody>
      </p:sp>
      <p:sp>
        <p:nvSpPr>
          <p:cNvPr id="15" name="مربع نص 14"/>
          <p:cNvSpPr txBox="1"/>
          <p:nvPr/>
        </p:nvSpPr>
        <p:spPr>
          <a:xfrm>
            <a:off x="8257144" y="2533864"/>
            <a:ext cx="2799356" cy="307777"/>
          </a:xfrm>
          <a:prstGeom prst="rect">
            <a:avLst/>
          </a:prstGeom>
          <a:noFill/>
        </p:spPr>
        <p:txBody>
          <a:bodyPr wrap="none" rtlCol="0">
            <a:spAutoFit/>
          </a:bodyPr>
          <a:lstStyle/>
          <a:p>
            <a:r>
              <a:rPr lang="en-US" sz="1400" b="1" dirty="0" smtClean="0"/>
              <a:t>Python server for image processing</a:t>
            </a:r>
            <a:endParaRPr lang="en-US" sz="1400" b="1" dirty="0"/>
          </a:p>
        </p:txBody>
      </p:sp>
      <p:pic>
        <p:nvPicPr>
          <p:cNvPr id="1030" name="Picture 6" descr="C:\Users\motaz\Desktop\apex_server8.gif"/>
          <p:cNvPicPr>
            <a:picLocks noChangeAspect="1" noChangeArrowheads="1" noCrop="1"/>
          </p:cNvPicPr>
          <p:nvPr/>
        </p:nvPicPr>
        <p:blipFill>
          <a:blip r:embed="rId6"/>
          <a:srcRect/>
          <a:stretch>
            <a:fillRect/>
          </a:stretch>
        </p:blipFill>
        <p:spPr bwMode="auto">
          <a:xfrm>
            <a:off x="8565072" y="2876779"/>
            <a:ext cx="1846036" cy="2584450"/>
          </a:xfrm>
          <a:prstGeom prst="rect">
            <a:avLst/>
          </a:prstGeom>
          <a:noFill/>
        </p:spPr>
      </p:pic>
      <p:sp>
        <p:nvSpPr>
          <p:cNvPr id="20" name="سهم إلى اليسار واليمين 19"/>
          <p:cNvSpPr/>
          <p:nvPr/>
        </p:nvSpPr>
        <p:spPr>
          <a:xfrm>
            <a:off x="7485022" y="3918857"/>
            <a:ext cx="1110338" cy="26125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1" name="Picture 7" descr="C:\Users\motaz\Desktop\python.png"/>
          <p:cNvPicPr>
            <a:picLocks noChangeAspect="1" noChangeArrowheads="1"/>
          </p:cNvPicPr>
          <p:nvPr/>
        </p:nvPicPr>
        <p:blipFill>
          <a:blip r:embed="rId7"/>
          <a:srcRect/>
          <a:stretch>
            <a:fillRect/>
          </a:stretch>
        </p:blipFill>
        <p:spPr bwMode="auto">
          <a:xfrm flipH="1">
            <a:off x="8912924" y="3544855"/>
            <a:ext cx="1072869" cy="1072869"/>
          </a:xfrm>
          <a:prstGeom prst="rect">
            <a:avLst/>
          </a:prstGeom>
          <a:noFill/>
        </p:spPr>
      </p:pic>
      <p:sp>
        <p:nvSpPr>
          <p:cNvPr id="23" name="سهم إلى اليسار 22"/>
          <p:cNvSpPr/>
          <p:nvPr/>
        </p:nvSpPr>
        <p:spPr>
          <a:xfrm>
            <a:off x="3474725" y="4611190"/>
            <a:ext cx="1711236" cy="27433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مربع نص 23"/>
          <p:cNvSpPr txBox="1"/>
          <p:nvPr/>
        </p:nvSpPr>
        <p:spPr>
          <a:xfrm>
            <a:off x="8237222" y="5363121"/>
            <a:ext cx="3143785" cy="738664"/>
          </a:xfrm>
          <a:prstGeom prst="rect">
            <a:avLst/>
          </a:prstGeom>
          <a:noFill/>
        </p:spPr>
        <p:txBody>
          <a:bodyPr wrap="square" rtlCol="0">
            <a:spAutoFit/>
          </a:bodyPr>
          <a:lstStyle/>
          <a:p>
            <a:r>
              <a:rPr lang="en-US" sz="1400" b="1" dirty="0"/>
              <a:t>2</a:t>
            </a:r>
            <a:r>
              <a:rPr lang="en-US" sz="1400" b="1" dirty="0" smtClean="0"/>
              <a:t>- </a:t>
            </a:r>
            <a:r>
              <a:rPr lang="en-US" sz="1400" b="1" dirty="0" smtClean="0"/>
              <a:t>Server-side image classification   based in features extracted</a:t>
            </a:r>
          </a:p>
          <a:p>
            <a:endParaRPr lang="en-US" sz="1400" b="1" dirty="0"/>
          </a:p>
        </p:txBody>
      </p:sp>
      <p:sp>
        <p:nvSpPr>
          <p:cNvPr id="25" name="مربع نص 24"/>
          <p:cNvSpPr txBox="1"/>
          <p:nvPr/>
        </p:nvSpPr>
        <p:spPr>
          <a:xfrm>
            <a:off x="3470182" y="5034935"/>
            <a:ext cx="2622641" cy="738664"/>
          </a:xfrm>
          <a:prstGeom prst="rect">
            <a:avLst/>
          </a:prstGeom>
          <a:noFill/>
        </p:spPr>
        <p:txBody>
          <a:bodyPr wrap="none" rtlCol="0">
            <a:spAutoFit/>
          </a:bodyPr>
          <a:lstStyle/>
          <a:p>
            <a:r>
              <a:rPr lang="en-US" sz="1400" b="1" dirty="0" smtClean="0"/>
              <a:t>    </a:t>
            </a:r>
            <a:r>
              <a:rPr lang="en-US" sz="1400" b="1" dirty="0" smtClean="0"/>
              <a:t>3- </a:t>
            </a:r>
            <a:r>
              <a:rPr lang="en-US" sz="1400" b="1" dirty="0" smtClean="0"/>
              <a:t>Server returns an result </a:t>
            </a:r>
          </a:p>
          <a:p>
            <a:r>
              <a:rPr lang="en-US" sz="1400" b="1" dirty="0" smtClean="0"/>
              <a:t>(type of disease</a:t>
            </a:r>
            <a:r>
              <a:rPr lang="ar-JO" sz="1400" b="1" dirty="0" smtClean="0"/>
              <a:t> </a:t>
            </a:r>
            <a:r>
              <a:rPr lang="en-US" sz="1400" b="1" dirty="0" smtClean="0"/>
              <a:t>with other data)</a:t>
            </a:r>
          </a:p>
          <a:p>
            <a:endParaRPr lang="en-US" sz="1400" b="1" dirty="0"/>
          </a:p>
        </p:txBody>
      </p:sp>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261011086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42"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1000"/>
                                        <p:tgtEl>
                                          <p:spTgt spid="1026"/>
                                        </p:tgtEl>
                                      </p:cBhvr>
                                    </p:animEffect>
                                    <p:anim calcmode="lin" valueType="num">
                                      <p:cBhvr>
                                        <p:cTn id="11" dur="1000" fill="hold"/>
                                        <p:tgtEl>
                                          <p:spTgt spid="1026"/>
                                        </p:tgtEl>
                                        <p:attrNameLst>
                                          <p:attrName>ppt_x</p:attrName>
                                        </p:attrNameLst>
                                      </p:cBhvr>
                                      <p:tavLst>
                                        <p:tav tm="0">
                                          <p:val>
                                            <p:strVal val="#ppt_x"/>
                                          </p:val>
                                        </p:tav>
                                        <p:tav tm="100000">
                                          <p:val>
                                            <p:strVal val="#ppt_x"/>
                                          </p:val>
                                        </p:tav>
                                      </p:tavLst>
                                    </p:anim>
                                    <p:anim calcmode="lin" valueType="num">
                                      <p:cBhvr>
                                        <p:cTn id="12" dur="1000" fill="hold"/>
                                        <p:tgtEl>
                                          <p:spTgt spid="1026"/>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fade">
                                      <p:cBhvr>
                                        <p:cTn id="15" dur="1000"/>
                                        <p:tgtEl>
                                          <p:spTgt spid="1027"/>
                                        </p:tgtEl>
                                      </p:cBhvr>
                                    </p:animEffect>
                                    <p:anim calcmode="lin" valueType="num">
                                      <p:cBhvr>
                                        <p:cTn id="16" dur="1000" fill="hold"/>
                                        <p:tgtEl>
                                          <p:spTgt spid="1027"/>
                                        </p:tgtEl>
                                        <p:attrNameLst>
                                          <p:attrName>ppt_x</p:attrName>
                                        </p:attrNameLst>
                                      </p:cBhvr>
                                      <p:tavLst>
                                        <p:tav tm="0">
                                          <p:val>
                                            <p:strVal val="#ppt_x"/>
                                          </p:val>
                                        </p:tav>
                                        <p:tav tm="100000">
                                          <p:val>
                                            <p:strVal val="#ppt_x"/>
                                          </p:val>
                                        </p:tav>
                                      </p:tavLst>
                                    </p:anim>
                                    <p:anim calcmode="lin" valueType="num">
                                      <p:cBhvr>
                                        <p:cTn id="17"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1028"/>
                                        </p:tgtEl>
                                        <p:attrNameLst>
                                          <p:attrName>style.visibility</p:attrName>
                                        </p:attrNameLst>
                                      </p:cBhvr>
                                      <p:to>
                                        <p:strVal val="visible"/>
                                      </p:to>
                                    </p:set>
                                    <p:anim calcmode="lin" valueType="num">
                                      <p:cBhvr>
                                        <p:cTn id="22" dur="1000" fill="hold"/>
                                        <p:tgtEl>
                                          <p:spTgt spid="1028"/>
                                        </p:tgtEl>
                                        <p:attrNameLst>
                                          <p:attrName>ppt_w</p:attrName>
                                        </p:attrNameLst>
                                      </p:cBhvr>
                                      <p:tavLst>
                                        <p:tav tm="0">
                                          <p:val>
                                            <p:fltVal val="0"/>
                                          </p:val>
                                        </p:tav>
                                        <p:tav tm="100000">
                                          <p:val>
                                            <p:strVal val="#ppt_w"/>
                                          </p:val>
                                        </p:tav>
                                      </p:tavLst>
                                    </p:anim>
                                    <p:anim calcmode="lin" valueType="num">
                                      <p:cBhvr>
                                        <p:cTn id="23" dur="1000" fill="hold"/>
                                        <p:tgtEl>
                                          <p:spTgt spid="1028"/>
                                        </p:tgtEl>
                                        <p:attrNameLst>
                                          <p:attrName>ppt_h</p:attrName>
                                        </p:attrNameLst>
                                      </p:cBhvr>
                                      <p:tavLst>
                                        <p:tav tm="0">
                                          <p:val>
                                            <p:fltVal val="0"/>
                                          </p:val>
                                        </p:tav>
                                        <p:tav tm="100000">
                                          <p:val>
                                            <p:strVal val="#ppt_h"/>
                                          </p:val>
                                        </p:tav>
                                      </p:tavLst>
                                    </p:anim>
                                    <p:anim calcmode="lin" valueType="num">
                                      <p:cBhvr>
                                        <p:cTn id="24" dur="1000" fill="hold"/>
                                        <p:tgtEl>
                                          <p:spTgt spid="1028"/>
                                        </p:tgtEl>
                                        <p:attrNameLst>
                                          <p:attrName>style.rotation</p:attrName>
                                        </p:attrNameLst>
                                      </p:cBhvr>
                                      <p:tavLst>
                                        <p:tav tm="0">
                                          <p:val>
                                            <p:fltVal val="90"/>
                                          </p:val>
                                        </p:tav>
                                        <p:tav tm="100000">
                                          <p:val>
                                            <p:fltVal val="0"/>
                                          </p:val>
                                        </p:tav>
                                      </p:tavLst>
                                    </p:anim>
                                    <p:animEffect transition="in" filter="fade">
                                      <p:cBhvr>
                                        <p:cTn id="25" dur="1000"/>
                                        <p:tgtEl>
                                          <p:spTgt spid="1028"/>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031"/>
                                        </p:tgtEl>
                                        <p:attrNameLst>
                                          <p:attrName>style.visibility</p:attrName>
                                        </p:attrNameLst>
                                      </p:cBhvr>
                                      <p:to>
                                        <p:strVal val="visible"/>
                                      </p:to>
                                    </p:set>
                                    <p:anim calcmode="lin" valueType="num">
                                      <p:cBhvr>
                                        <p:cTn id="33" dur="500" fill="hold"/>
                                        <p:tgtEl>
                                          <p:spTgt spid="1031"/>
                                        </p:tgtEl>
                                        <p:attrNameLst>
                                          <p:attrName>ppt_w</p:attrName>
                                        </p:attrNameLst>
                                      </p:cBhvr>
                                      <p:tavLst>
                                        <p:tav tm="0">
                                          <p:val>
                                            <p:fltVal val="0"/>
                                          </p:val>
                                        </p:tav>
                                        <p:tav tm="100000">
                                          <p:val>
                                            <p:strVal val="#ppt_w"/>
                                          </p:val>
                                        </p:tav>
                                      </p:tavLst>
                                    </p:anim>
                                    <p:anim calcmode="lin" valueType="num">
                                      <p:cBhvr>
                                        <p:cTn id="34" dur="500" fill="hold"/>
                                        <p:tgtEl>
                                          <p:spTgt spid="1031"/>
                                        </p:tgtEl>
                                        <p:attrNameLst>
                                          <p:attrName>ppt_h</p:attrName>
                                        </p:attrNameLst>
                                      </p:cBhvr>
                                      <p:tavLst>
                                        <p:tav tm="0">
                                          <p:val>
                                            <p:fltVal val="0"/>
                                          </p:val>
                                        </p:tav>
                                        <p:tav tm="100000">
                                          <p:val>
                                            <p:strVal val="#ppt_h"/>
                                          </p:val>
                                        </p:tav>
                                      </p:tavLst>
                                    </p:anim>
                                    <p:animEffect transition="in" filter="fade">
                                      <p:cBhvr>
                                        <p:cTn id="35" dur="500"/>
                                        <p:tgtEl>
                                          <p:spTgt spid="1031"/>
                                        </p:tgtEl>
                                      </p:cBhvr>
                                    </p:animEffect>
                                  </p:childTnLst>
                                </p:cTn>
                              </p:par>
                              <p:par>
                                <p:cTn id="36" presetID="53" presetClass="entr" presetSubtype="16" fill="hold" nodeType="withEffect">
                                  <p:stCondLst>
                                    <p:cond delay="0"/>
                                  </p:stCondLst>
                                  <p:childTnLst>
                                    <p:set>
                                      <p:cBhvr>
                                        <p:cTn id="37" dur="1" fill="hold">
                                          <p:stCondLst>
                                            <p:cond delay="0"/>
                                          </p:stCondLst>
                                        </p:cTn>
                                        <p:tgtEl>
                                          <p:spTgt spid="1030"/>
                                        </p:tgtEl>
                                        <p:attrNameLst>
                                          <p:attrName>style.visibility</p:attrName>
                                        </p:attrNameLst>
                                      </p:cBhvr>
                                      <p:to>
                                        <p:strVal val="visible"/>
                                      </p:to>
                                    </p:set>
                                    <p:anim calcmode="lin" valueType="num">
                                      <p:cBhvr>
                                        <p:cTn id="38" dur="500" fill="hold"/>
                                        <p:tgtEl>
                                          <p:spTgt spid="1030"/>
                                        </p:tgtEl>
                                        <p:attrNameLst>
                                          <p:attrName>ppt_w</p:attrName>
                                        </p:attrNameLst>
                                      </p:cBhvr>
                                      <p:tavLst>
                                        <p:tav tm="0">
                                          <p:val>
                                            <p:fltVal val="0"/>
                                          </p:val>
                                        </p:tav>
                                        <p:tav tm="100000">
                                          <p:val>
                                            <p:strVal val="#ppt_w"/>
                                          </p:val>
                                        </p:tav>
                                      </p:tavLst>
                                    </p:anim>
                                    <p:anim calcmode="lin" valueType="num">
                                      <p:cBhvr>
                                        <p:cTn id="39" dur="500" fill="hold"/>
                                        <p:tgtEl>
                                          <p:spTgt spid="1030"/>
                                        </p:tgtEl>
                                        <p:attrNameLst>
                                          <p:attrName>ppt_h</p:attrName>
                                        </p:attrNameLst>
                                      </p:cBhvr>
                                      <p:tavLst>
                                        <p:tav tm="0">
                                          <p:val>
                                            <p:fltVal val="0"/>
                                          </p:val>
                                        </p:tav>
                                        <p:tav tm="100000">
                                          <p:val>
                                            <p:strVal val="#ppt_h"/>
                                          </p:val>
                                        </p:tav>
                                      </p:tavLst>
                                    </p:anim>
                                    <p:animEffect transition="in" filter="fade">
                                      <p:cBhvr>
                                        <p:cTn id="40" dur="500"/>
                                        <p:tgtEl>
                                          <p:spTgt spid="1030"/>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randombar(horizontal)">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randombar(horizontal)">
                                      <p:cBhvr>
                                        <p:cTn id="51" dur="500"/>
                                        <p:tgtEl>
                                          <p:spTgt spid="11"/>
                                        </p:tgtEl>
                                      </p:cBhvr>
                                    </p:animEffect>
                                  </p:childTnLst>
                                </p:cTn>
                              </p:par>
                              <p:par>
                                <p:cTn id="52" presetID="53" presetClass="entr" presetSubtype="16" fill="hold" nodeType="withEffect">
                                  <p:stCondLst>
                                    <p:cond delay="0"/>
                                  </p:stCondLst>
                                  <p:childTnLst>
                                    <p:set>
                                      <p:cBhvr>
                                        <p:cTn id="53" dur="1" fill="hold">
                                          <p:stCondLst>
                                            <p:cond delay="0"/>
                                          </p:stCondLst>
                                        </p:cTn>
                                        <p:tgtEl>
                                          <p:spTgt spid="1029"/>
                                        </p:tgtEl>
                                        <p:attrNameLst>
                                          <p:attrName>style.visibility</p:attrName>
                                        </p:attrNameLst>
                                      </p:cBhvr>
                                      <p:to>
                                        <p:strVal val="visible"/>
                                      </p:to>
                                    </p:set>
                                    <p:anim calcmode="lin" valueType="num">
                                      <p:cBhvr>
                                        <p:cTn id="54" dur="500" fill="hold"/>
                                        <p:tgtEl>
                                          <p:spTgt spid="1029"/>
                                        </p:tgtEl>
                                        <p:attrNameLst>
                                          <p:attrName>ppt_w</p:attrName>
                                        </p:attrNameLst>
                                      </p:cBhvr>
                                      <p:tavLst>
                                        <p:tav tm="0">
                                          <p:val>
                                            <p:fltVal val="0"/>
                                          </p:val>
                                        </p:tav>
                                        <p:tav tm="100000">
                                          <p:val>
                                            <p:strVal val="#ppt_w"/>
                                          </p:val>
                                        </p:tav>
                                      </p:tavLst>
                                    </p:anim>
                                    <p:anim calcmode="lin" valueType="num">
                                      <p:cBhvr>
                                        <p:cTn id="55" dur="500" fill="hold"/>
                                        <p:tgtEl>
                                          <p:spTgt spid="1029"/>
                                        </p:tgtEl>
                                        <p:attrNameLst>
                                          <p:attrName>ppt_h</p:attrName>
                                        </p:attrNameLst>
                                      </p:cBhvr>
                                      <p:tavLst>
                                        <p:tav tm="0">
                                          <p:val>
                                            <p:fltVal val="0"/>
                                          </p:val>
                                        </p:tav>
                                        <p:tav tm="100000">
                                          <p:val>
                                            <p:strVal val="#ppt_h"/>
                                          </p:val>
                                        </p:tav>
                                      </p:tavLst>
                                    </p:anim>
                                    <p:animEffect transition="in" filter="fade">
                                      <p:cBhvr>
                                        <p:cTn id="56" dur="500"/>
                                        <p:tgtEl>
                                          <p:spTgt spid="1029"/>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randombar(horizontal)">
                                      <p:cBhvr>
                                        <p:cTn id="61" dur="500"/>
                                        <p:tgtEl>
                                          <p:spTgt spid="20"/>
                                        </p:tgtEl>
                                      </p:cBhvr>
                                    </p:animEffect>
                                  </p:childTnLst>
                                </p:cTn>
                              </p:par>
                            </p:childTnLst>
                          </p:cTn>
                        </p:par>
                        <p:par>
                          <p:cTn id="62" fill="hold">
                            <p:stCondLst>
                              <p:cond delay="500"/>
                            </p:stCondLst>
                            <p:childTnLst>
                              <p:par>
                                <p:cTn id="63" presetID="10" presetClass="entr" presetSubtype="0"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14" presetClass="entr" presetSubtype="10" fill="hold" grpId="0" nodeType="click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randombar(horizontal)">
                                      <p:cBhvr>
                                        <p:cTn id="70" dur="500"/>
                                        <p:tgtEl>
                                          <p:spTgt spid="2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4" grpId="0"/>
      <p:bldP spid="15" grpId="0"/>
      <p:bldP spid="20" grpId="0" animBg="1"/>
      <p:bldP spid="23" grpId="0" animBg="1"/>
      <p:bldP spid="2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p:cNvPicPr>
            <a:picLocks noChangeAspect="1" noChangeArrowheads="1"/>
          </p:cNvPicPr>
          <p:nvPr/>
        </p:nvPicPr>
        <p:blipFill>
          <a:blip r:embed="rId2"/>
          <a:srcRect/>
          <a:stretch>
            <a:fillRect/>
          </a:stretch>
        </p:blipFill>
        <p:spPr bwMode="auto">
          <a:xfrm>
            <a:off x="3338537" y="1894114"/>
            <a:ext cx="2304617" cy="4036424"/>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Mobile Application – Cont.</a:t>
            </a:r>
            <a:endParaRPr lang="ar-JO" dirty="0"/>
          </a:p>
        </p:txBody>
      </p:sp>
      <p:sp>
        <p:nvSpPr>
          <p:cNvPr id="10" name="مربع نص 9"/>
          <p:cNvSpPr txBox="1"/>
          <p:nvPr/>
        </p:nvSpPr>
        <p:spPr>
          <a:xfrm>
            <a:off x="1292390" y="1375954"/>
            <a:ext cx="679994" cy="369332"/>
          </a:xfrm>
          <a:prstGeom prst="rect">
            <a:avLst/>
          </a:prstGeom>
          <a:noFill/>
        </p:spPr>
        <p:txBody>
          <a:bodyPr wrap="none" rtlCol="0">
            <a:spAutoFit/>
          </a:bodyPr>
          <a:lstStyle/>
          <a:p>
            <a:r>
              <a:rPr lang="en-US" b="1" dirty="0" smtClean="0"/>
              <a:t>Main</a:t>
            </a:r>
            <a:endParaRPr lang="en-US" b="1" dirty="0"/>
          </a:p>
        </p:txBody>
      </p:sp>
      <p:sp>
        <p:nvSpPr>
          <p:cNvPr id="11" name="مربع نص 10"/>
          <p:cNvSpPr txBox="1"/>
          <p:nvPr/>
        </p:nvSpPr>
        <p:spPr>
          <a:xfrm>
            <a:off x="6768893" y="1354184"/>
            <a:ext cx="1164101" cy="369332"/>
          </a:xfrm>
          <a:prstGeom prst="rect">
            <a:avLst/>
          </a:prstGeom>
          <a:noFill/>
        </p:spPr>
        <p:txBody>
          <a:bodyPr wrap="none" rtlCol="0">
            <a:spAutoFit/>
          </a:bodyPr>
          <a:lstStyle/>
          <a:p>
            <a:r>
              <a:rPr lang="en-US" b="1" dirty="0" smtClean="0"/>
              <a:t>Uploading</a:t>
            </a:r>
            <a:endParaRPr lang="en-US" b="1" dirty="0"/>
          </a:p>
        </p:txBody>
      </p:sp>
      <p:sp>
        <p:nvSpPr>
          <p:cNvPr id="12" name="مربع نص 11"/>
          <p:cNvSpPr txBox="1"/>
          <p:nvPr/>
        </p:nvSpPr>
        <p:spPr>
          <a:xfrm>
            <a:off x="4089658" y="1354184"/>
            <a:ext cx="913776" cy="369332"/>
          </a:xfrm>
          <a:prstGeom prst="rect">
            <a:avLst/>
          </a:prstGeom>
          <a:noFill/>
        </p:spPr>
        <p:txBody>
          <a:bodyPr wrap="none" rtlCol="0">
            <a:spAutoFit/>
          </a:bodyPr>
          <a:lstStyle/>
          <a:p>
            <a:r>
              <a:rPr lang="en-US" b="1" dirty="0" smtClean="0"/>
              <a:t>Camera</a:t>
            </a:r>
            <a:endParaRPr lang="en-US" b="1" dirty="0"/>
          </a:p>
        </p:txBody>
      </p:sp>
      <p:sp>
        <p:nvSpPr>
          <p:cNvPr id="18" name="سهم منحني إلى الأعلى 17"/>
          <p:cNvSpPr/>
          <p:nvPr/>
        </p:nvSpPr>
        <p:spPr>
          <a:xfrm>
            <a:off x="4859384" y="5630092"/>
            <a:ext cx="705394" cy="847981"/>
          </a:xfrm>
          <a:prstGeom prst="bentUpArrow">
            <a:avLst>
              <a:gd name="adj1" fmla="val 6918"/>
              <a:gd name="adj2" fmla="val 15741"/>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مربع نص 18"/>
          <p:cNvSpPr txBox="1"/>
          <p:nvPr/>
        </p:nvSpPr>
        <p:spPr>
          <a:xfrm>
            <a:off x="2964166" y="6213908"/>
            <a:ext cx="1920976" cy="369332"/>
          </a:xfrm>
          <a:prstGeom prst="rect">
            <a:avLst/>
          </a:prstGeom>
          <a:noFill/>
        </p:spPr>
        <p:txBody>
          <a:bodyPr wrap="square" rtlCol="0">
            <a:spAutoFit/>
          </a:bodyPr>
          <a:lstStyle/>
          <a:p>
            <a:r>
              <a:rPr lang="en-US" dirty="0" smtClean="0"/>
              <a:t>Select from gallery</a:t>
            </a:r>
            <a:endParaRPr lang="en-US" dirty="0"/>
          </a:p>
        </p:txBody>
      </p:sp>
      <p:pic>
        <p:nvPicPr>
          <p:cNvPr id="2054" name="Picture 6" descr="C:\Users\motaz\Desktop\test.gif"/>
          <p:cNvPicPr>
            <a:picLocks noChangeAspect="1" noChangeArrowheads="1"/>
          </p:cNvPicPr>
          <p:nvPr/>
        </p:nvPicPr>
        <p:blipFill>
          <a:blip r:embed="rId3"/>
          <a:srcRect/>
          <a:stretch>
            <a:fillRect/>
          </a:stretch>
        </p:blipFill>
        <p:spPr bwMode="auto">
          <a:xfrm>
            <a:off x="5082132" y="5068936"/>
            <a:ext cx="744037" cy="744037"/>
          </a:xfrm>
          <a:prstGeom prst="rect">
            <a:avLst/>
          </a:prstGeom>
          <a:noFill/>
        </p:spPr>
      </p:pic>
      <p:sp>
        <p:nvSpPr>
          <p:cNvPr id="21" name="مربع نص 20"/>
          <p:cNvSpPr txBox="1"/>
          <p:nvPr/>
        </p:nvSpPr>
        <p:spPr>
          <a:xfrm>
            <a:off x="9897820" y="1354184"/>
            <a:ext cx="777585" cy="369332"/>
          </a:xfrm>
          <a:prstGeom prst="rect">
            <a:avLst/>
          </a:prstGeom>
          <a:noFill/>
        </p:spPr>
        <p:txBody>
          <a:bodyPr wrap="none" rtlCol="0">
            <a:spAutoFit/>
          </a:bodyPr>
          <a:lstStyle/>
          <a:p>
            <a:r>
              <a:rPr lang="en-US" b="1" dirty="0" smtClean="0"/>
              <a:t>Result</a:t>
            </a:r>
            <a:endParaRPr lang="en-US" b="1" dirty="0"/>
          </a:p>
        </p:txBody>
      </p:sp>
      <p:sp>
        <p:nvSpPr>
          <p:cNvPr id="24" name="سهم إلى اليمين 23"/>
          <p:cNvSpPr/>
          <p:nvPr/>
        </p:nvSpPr>
        <p:spPr>
          <a:xfrm>
            <a:off x="2769325" y="3683726"/>
            <a:ext cx="535577" cy="235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سهم إلى اليمين 24"/>
          <p:cNvSpPr/>
          <p:nvPr/>
        </p:nvSpPr>
        <p:spPr>
          <a:xfrm>
            <a:off x="5651862" y="3627121"/>
            <a:ext cx="535577" cy="235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سهم إلى اليمين 25"/>
          <p:cNvSpPr/>
          <p:nvPr/>
        </p:nvSpPr>
        <p:spPr>
          <a:xfrm>
            <a:off x="8525692" y="3587932"/>
            <a:ext cx="535577" cy="235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5" name="Picture 7"/>
          <p:cNvPicPr>
            <a:picLocks noChangeAspect="1" noChangeArrowheads="1"/>
          </p:cNvPicPr>
          <p:nvPr/>
        </p:nvPicPr>
        <p:blipFill>
          <a:blip r:embed="rId4"/>
          <a:srcRect/>
          <a:stretch>
            <a:fillRect/>
          </a:stretch>
        </p:blipFill>
        <p:spPr bwMode="auto">
          <a:xfrm>
            <a:off x="476118" y="1881050"/>
            <a:ext cx="2267081" cy="4049487"/>
          </a:xfrm>
          <a:prstGeom prst="rect">
            <a:avLst/>
          </a:prstGeom>
          <a:noFill/>
          <a:ln w="9525">
            <a:noFill/>
            <a:miter lim="800000"/>
            <a:headEnd/>
            <a:tailEnd/>
          </a:ln>
          <a:effectLst/>
        </p:spPr>
      </p:pic>
      <p:pic>
        <p:nvPicPr>
          <p:cNvPr id="2057" name="Picture 9"/>
          <p:cNvPicPr>
            <a:picLocks noChangeAspect="1" noChangeArrowheads="1"/>
          </p:cNvPicPr>
          <p:nvPr/>
        </p:nvPicPr>
        <p:blipFill>
          <a:blip r:embed="rId5"/>
          <a:srcRect/>
          <a:stretch>
            <a:fillRect/>
          </a:stretch>
        </p:blipFill>
        <p:spPr bwMode="auto">
          <a:xfrm>
            <a:off x="9130971" y="1881052"/>
            <a:ext cx="2364377" cy="4036423"/>
          </a:xfrm>
          <a:prstGeom prst="rect">
            <a:avLst/>
          </a:prstGeom>
          <a:noFill/>
          <a:ln w="9525">
            <a:noFill/>
            <a:miter lim="800000"/>
            <a:headEnd/>
            <a:tailEnd/>
          </a:ln>
          <a:effectLst/>
        </p:spPr>
      </p:pic>
      <p:pic>
        <p:nvPicPr>
          <p:cNvPr id="2059" name="Picture 11"/>
          <p:cNvPicPr>
            <a:picLocks noChangeAspect="1" noChangeArrowheads="1"/>
          </p:cNvPicPr>
          <p:nvPr/>
        </p:nvPicPr>
        <p:blipFill>
          <a:blip r:embed="rId6"/>
          <a:srcRect/>
          <a:stretch>
            <a:fillRect/>
          </a:stretch>
        </p:blipFill>
        <p:spPr bwMode="auto">
          <a:xfrm>
            <a:off x="6204858" y="1881050"/>
            <a:ext cx="2272936" cy="4049487"/>
          </a:xfrm>
          <a:prstGeom prst="rect">
            <a:avLst/>
          </a:prstGeom>
          <a:noFill/>
          <a:ln w="9525">
            <a:noFill/>
            <a:miter lim="800000"/>
            <a:headEnd/>
            <a:tailEnd/>
          </a:ln>
          <a:effectLst/>
        </p:spPr>
      </p:pic>
      <p:pic>
        <p:nvPicPr>
          <p:cNvPr id="17" name="Picture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133227630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fade">
                                      <p:cBhvr>
                                        <p:cTn id="7" dur="1000"/>
                                        <p:tgtEl>
                                          <p:spTgt spid="2055"/>
                                        </p:tgtEl>
                                      </p:cBhvr>
                                    </p:animEffect>
                                    <p:anim calcmode="lin" valueType="num">
                                      <p:cBhvr>
                                        <p:cTn id="8" dur="1000" fill="hold"/>
                                        <p:tgtEl>
                                          <p:spTgt spid="2055"/>
                                        </p:tgtEl>
                                        <p:attrNameLst>
                                          <p:attrName>ppt_x</p:attrName>
                                        </p:attrNameLst>
                                      </p:cBhvr>
                                      <p:tavLst>
                                        <p:tav tm="0">
                                          <p:val>
                                            <p:strVal val="#ppt_x"/>
                                          </p:val>
                                        </p:tav>
                                        <p:tav tm="100000">
                                          <p:val>
                                            <p:strVal val="#ppt_x"/>
                                          </p:val>
                                        </p:tav>
                                      </p:tavLst>
                                    </p:anim>
                                    <p:anim calcmode="lin" valueType="num">
                                      <p:cBhvr>
                                        <p:cTn id="9" dur="1000" fill="hold"/>
                                        <p:tgtEl>
                                          <p:spTgt spid="2055"/>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42" presetClass="entr" presetSubtype="0" fill="hold" nodeType="withEffect">
                                  <p:stCondLst>
                                    <p:cond delay="0"/>
                                  </p:stCondLst>
                                  <p:childTnLst>
                                    <p:set>
                                      <p:cBhvr>
                                        <p:cTn id="21" dur="1" fill="hold">
                                          <p:stCondLst>
                                            <p:cond delay="0"/>
                                          </p:stCondLst>
                                        </p:cTn>
                                        <p:tgtEl>
                                          <p:spTgt spid="2058"/>
                                        </p:tgtEl>
                                        <p:attrNameLst>
                                          <p:attrName>style.visibility</p:attrName>
                                        </p:attrNameLst>
                                      </p:cBhvr>
                                      <p:to>
                                        <p:strVal val="visible"/>
                                      </p:to>
                                    </p:set>
                                    <p:animEffect transition="in" filter="fade">
                                      <p:cBhvr>
                                        <p:cTn id="22" dur="1000"/>
                                        <p:tgtEl>
                                          <p:spTgt spid="2058"/>
                                        </p:tgtEl>
                                      </p:cBhvr>
                                    </p:animEffect>
                                    <p:anim calcmode="lin" valueType="num">
                                      <p:cBhvr>
                                        <p:cTn id="23" dur="1000" fill="hold"/>
                                        <p:tgtEl>
                                          <p:spTgt spid="2058"/>
                                        </p:tgtEl>
                                        <p:attrNameLst>
                                          <p:attrName>ppt_x</p:attrName>
                                        </p:attrNameLst>
                                      </p:cBhvr>
                                      <p:tavLst>
                                        <p:tav tm="0">
                                          <p:val>
                                            <p:strVal val="#ppt_x"/>
                                          </p:val>
                                        </p:tav>
                                        <p:tav tm="100000">
                                          <p:val>
                                            <p:strVal val="#ppt_x"/>
                                          </p:val>
                                        </p:tav>
                                      </p:tavLst>
                                    </p:anim>
                                    <p:anim calcmode="lin" valueType="num">
                                      <p:cBhvr>
                                        <p:cTn id="24" dur="1000" fill="hold"/>
                                        <p:tgtEl>
                                          <p:spTgt spid="2058"/>
                                        </p:tgtEl>
                                        <p:attrNameLst>
                                          <p:attrName>ppt_y</p:attrName>
                                        </p:attrNameLst>
                                      </p:cBhvr>
                                      <p:tavLst>
                                        <p:tav tm="0">
                                          <p:val>
                                            <p:strVal val="#ppt_y+.1"/>
                                          </p:val>
                                        </p:tav>
                                        <p:tav tm="100000">
                                          <p:val>
                                            <p:strVal val="#ppt_y"/>
                                          </p:val>
                                        </p:tav>
                                      </p:tavLst>
                                    </p:anim>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054"/>
                                        </p:tgtEl>
                                        <p:attrNameLst>
                                          <p:attrName>style.visibility</p:attrName>
                                        </p:attrNameLst>
                                      </p:cBhvr>
                                      <p:to>
                                        <p:strVal val="visible"/>
                                      </p:to>
                                    </p:set>
                                    <p:anim calcmode="lin" valueType="num">
                                      <p:cBhvr>
                                        <p:cTn id="32" dur="500" fill="hold"/>
                                        <p:tgtEl>
                                          <p:spTgt spid="2054"/>
                                        </p:tgtEl>
                                        <p:attrNameLst>
                                          <p:attrName>ppt_w</p:attrName>
                                        </p:attrNameLst>
                                      </p:cBhvr>
                                      <p:tavLst>
                                        <p:tav tm="0">
                                          <p:val>
                                            <p:fltVal val="0"/>
                                          </p:val>
                                        </p:tav>
                                        <p:tav tm="100000">
                                          <p:val>
                                            <p:strVal val="#ppt_w"/>
                                          </p:val>
                                        </p:tav>
                                      </p:tavLst>
                                    </p:anim>
                                    <p:anim calcmode="lin" valueType="num">
                                      <p:cBhvr>
                                        <p:cTn id="33" dur="500" fill="hold"/>
                                        <p:tgtEl>
                                          <p:spTgt spid="2054"/>
                                        </p:tgtEl>
                                        <p:attrNameLst>
                                          <p:attrName>ppt_h</p:attrName>
                                        </p:attrNameLst>
                                      </p:cBhvr>
                                      <p:tavLst>
                                        <p:tav tm="0">
                                          <p:val>
                                            <p:fltVal val="0"/>
                                          </p:val>
                                        </p:tav>
                                        <p:tav tm="100000">
                                          <p:val>
                                            <p:strVal val="#ppt_h"/>
                                          </p:val>
                                        </p:tav>
                                      </p:tavLst>
                                    </p:anim>
                                    <p:animEffect transition="in" filter="fade">
                                      <p:cBhvr>
                                        <p:cTn id="34" dur="500"/>
                                        <p:tgtEl>
                                          <p:spTgt spid="2054"/>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42" presetClass="entr" presetSubtype="0" fill="hold" nodeType="withEffect">
                                  <p:stCondLst>
                                    <p:cond delay="0"/>
                                  </p:stCondLst>
                                  <p:childTnLst>
                                    <p:set>
                                      <p:cBhvr>
                                        <p:cTn id="51" dur="1" fill="hold">
                                          <p:stCondLst>
                                            <p:cond delay="0"/>
                                          </p:stCondLst>
                                        </p:cTn>
                                        <p:tgtEl>
                                          <p:spTgt spid="2059"/>
                                        </p:tgtEl>
                                        <p:attrNameLst>
                                          <p:attrName>style.visibility</p:attrName>
                                        </p:attrNameLst>
                                      </p:cBhvr>
                                      <p:to>
                                        <p:strVal val="visible"/>
                                      </p:to>
                                    </p:set>
                                    <p:animEffect transition="in" filter="fade">
                                      <p:cBhvr>
                                        <p:cTn id="52" dur="1000"/>
                                        <p:tgtEl>
                                          <p:spTgt spid="2059"/>
                                        </p:tgtEl>
                                      </p:cBhvr>
                                    </p:animEffect>
                                    <p:anim calcmode="lin" valueType="num">
                                      <p:cBhvr>
                                        <p:cTn id="53" dur="1000" fill="hold"/>
                                        <p:tgtEl>
                                          <p:spTgt spid="2059"/>
                                        </p:tgtEl>
                                        <p:attrNameLst>
                                          <p:attrName>ppt_x</p:attrName>
                                        </p:attrNameLst>
                                      </p:cBhvr>
                                      <p:tavLst>
                                        <p:tav tm="0">
                                          <p:val>
                                            <p:strVal val="#ppt_x"/>
                                          </p:val>
                                        </p:tav>
                                        <p:tav tm="100000">
                                          <p:val>
                                            <p:strVal val="#ppt_x"/>
                                          </p:val>
                                        </p:tav>
                                      </p:tavLst>
                                    </p:anim>
                                    <p:anim calcmode="lin" valueType="num">
                                      <p:cBhvr>
                                        <p:cTn id="54" dur="1000" fill="hold"/>
                                        <p:tgtEl>
                                          <p:spTgt spid="2059"/>
                                        </p:tgtEl>
                                        <p:attrNameLst>
                                          <p:attrName>ppt_y</p:attrName>
                                        </p:attrNameLst>
                                      </p:cBhvr>
                                      <p:tavLst>
                                        <p:tav tm="0">
                                          <p:val>
                                            <p:strVal val="#ppt_y+.1"/>
                                          </p:val>
                                        </p:tav>
                                        <p:tav tm="100000">
                                          <p:val>
                                            <p:strVal val="#ppt_y"/>
                                          </p:val>
                                        </p:tav>
                                      </p:tavLst>
                                    </p:anim>
                                  </p:childTnLst>
                                </p:cTn>
                              </p:par>
                              <p:par>
                                <p:cTn id="55" presetID="14" presetClass="entr" presetSubtype="1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randombar(horizontal)">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par>
                                <p:cTn id="63" presetID="53" presetClass="entr" presetSubtype="16" fill="hold" nodeType="withEffect">
                                  <p:stCondLst>
                                    <p:cond delay="0"/>
                                  </p:stCondLst>
                                  <p:childTnLst>
                                    <p:set>
                                      <p:cBhvr>
                                        <p:cTn id="64" dur="1" fill="hold">
                                          <p:stCondLst>
                                            <p:cond delay="0"/>
                                          </p:stCondLst>
                                        </p:cTn>
                                        <p:tgtEl>
                                          <p:spTgt spid="2057"/>
                                        </p:tgtEl>
                                        <p:attrNameLst>
                                          <p:attrName>style.visibility</p:attrName>
                                        </p:attrNameLst>
                                      </p:cBhvr>
                                      <p:to>
                                        <p:strVal val="visible"/>
                                      </p:to>
                                    </p:set>
                                    <p:anim calcmode="lin" valueType="num">
                                      <p:cBhvr>
                                        <p:cTn id="65" dur="500" fill="hold"/>
                                        <p:tgtEl>
                                          <p:spTgt spid="2057"/>
                                        </p:tgtEl>
                                        <p:attrNameLst>
                                          <p:attrName>ppt_w</p:attrName>
                                        </p:attrNameLst>
                                      </p:cBhvr>
                                      <p:tavLst>
                                        <p:tav tm="0">
                                          <p:val>
                                            <p:fltVal val="0"/>
                                          </p:val>
                                        </p:tav>
                                        <p:tav tm="100000">
                                          <p:val>
                                            <p:strVal val="#ppt_w"/>
                                          </p:val>
                                        </p:tav>
                                      </p:tavLst>
                                    </p:anim>
                                    <p:anim calcmode="lin" valueType="num">
                                      <p:cBhvr>
                                        <p:cTn id="66" dur="500" fill="hold"/>
                                        <p:tgtEl>
                                          <p:spTgt spid="2057"/>
                                        </p:tgtEl>
                                        <p:attrNameLst>
                                          <p:attrName>ppt_h</p:attrName>
                                        </p:attrNameLst>
                                      </p:cBhvr>
                                      <p:tavLst>
                                        <p:tav tm="0">
                                          <p:val>
                                            <p:fltVal val="0"/>
                                          </p:val>
                                        </p:tav>
                                        <p:tav tm="100000">
                                          <p:val>
                                            <p:strVal val="#ppt_h"/>
                                          </p:val>
                                        </p:tav>
                                      </p:tavLst>
                                    </p:anim>
                                    <p:animEffect transition="in" filter="fade">
                                      <p:cBhvr>
                                        <p:cTn id="67" dur="500"/>
                                        <p:tgtEl>
                                          <p:spTgt spid="2057"/>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randombar(horizontal)">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8" grpId="0" animBg="1"/>
      <p:bldP spid="19" grpId="0"/>
      <p:bldP spid="21" grpId="0"/>
      <p:bldP spid="24" grpId="0" animBg="1"/>
      <p:bldP spid="25" grpId="0" animBg="1"/>
      <p:bldP spid="2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2"/>
          <p:cNvSpPr>
            <a:spLocks noGrp="1"/>
          </p:cNvSpPr>
          <p:nvPr>
            <p:ph type="title"/>
          </p:nvPr>
        </p:nvSpPr>
        <p:spPr>
          <a:xfrm>
            <a:off x="4739202" y="3058823"/>
            <a:ext cx="2666150" cy="830597"/>
          </a:xfrm>
        </p:spPr>
        <p:txBody>
          <a:bodyPr/>
          <a:lstStyle/>
          <a:p>
            <a:r>
              <a:rPr lang="en-US" b="1" dirty="0" smtClean="0"/>
              <a:t>Live Demo</a:t>
            </a:r>
            <a:endParaRPr lang="en-US"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2870754863"/>
      </p:ext>
    </p:extLst>
  </p:cSld>
  <p:clrMapOvr>
    <a:masterClrMapping/>
  </p:clrMapOvr>
  <p:transition spd="slow">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Future Work</a:t>
            </a:r>
            <a:endParaRPr lang="en-US" dirty="0"/>
          </a:p>
        </p:txBody>
      </p:sp>
      <p:sp>
        <p:nvSpPr>
          <p:cNvPr id="3" name="عنصر نائب للمحتوى 2"/>
          <p:cNvSpPr>
            <a:spLocks noGrp="1"/>
          </p:cNvSpPr>
          <p:nvPr>
            <p:ph idx="1"/>
          </p:nvPr>
        </p:nvSpPr>
        <p:spPr/>
        <p:txBody>
          <a:bodyPr/>
          <a:lstStyle/>
          <a:p>
            <a:pPr algn="l" rtl="0"/>
            <a:r>
              <a:rPr lang="en-US" dirty="0" smtClean="0"/>
              <a:t>Make </a:t>
            </a:r>
            <a:r>
              <a:rPr lang="en-US" dirty="0"/>
              <a:t>detection for other crops disease.</a:t>
            </a:r>
          </a:p>
          <a:p>
            <a:pPr algn="l" rtl="0"/>
            <a:r>
              <a:rPr lang="en-US" dirty="0" smtClean="0"/>
              <a:t>PREDICTIONS </a:t>
            </a:r>
            <a:r>
              <a:rPr lang="en-US" dirty="0"/>
              <a:t>: early warning systems and predictions of crop failures based on the processed data and weather forecasts.</a:t>
            </a:r>
          </a:p>
          <a:p>
            <a:pPr algn="l" rtl="0"/>
            <a:r>
              <a:rPr lang="en-US" dirty="0" smtClean="0"/>
              <a:t>MONITORING </a:t>
            </a:r>
            <a:r>
              <a:rPr lang="en-US" dirty="0"/>
              <a:t>TOOL : Mapping of the spatial distribution of cultivated plants and their damages. Based on the collected information via the camera feature and tagged with GPS coordinates.</a:t>
            </a:r>
          </a:p>
          <a:p>
            <a:pPr algn="l" rtl="0"/>
            <a:r>
              <a:rPr lang="en-US" dirty="0" smtClean="0"/>
              <a:t>Share image with expert group</a:t>
            </a:r>
          </a:p>
          <a:p>
            <a:pPr algn="l" rtl="0"/>
            <a:r>
              <a:rPr lang="en-US" dirty="0" smtClean="0"/>
              <a:t>Build social network between farmer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cSld>
  <p:clrMapOvr>
    <a:masterClrMapping/>
  </p:clrMapOvr>
  <p:transition spd="slow">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a:t>
            </a:r>
            <a:endParaRPr lang="en-US" dirty="0"/>
          </a:p>
        </p:txBody>
      </p:sp>
      <p:sp>
        <p:nvSpPr>
          <p:cNvPr id="3" name="عنصر نائب للمحتوى 2"/>
          <p:cNvSpPr>
            <a:spLocks noGrp="1"/>
          </p:cNvSpPr>
          <p:nvPr>
            <p:ph idx="1"/>
          </p:nvPr>
        </p:nvSpPr>
        <p:spPr>
          <a:xfrm>
            <a:off x="1116960" y="2093861"/>
            <a:ext cx="8946541" cy="4195481"/>
          </a:xfrm>
        </p:spPr>
        <p:txBody>
          <a:bodyPr/>
          <a:lstStyle/>
          <a:p>
            <a:pPr algn="l" rtl="0"/>
            <a:r>
              <a:rPr lang="en-US" dirty="0"/>
              <a:t>Manually, naked eye observation gives poor accuracy but with the existing of automated artificial intelligent detection of plant disease system gives high accuracy, consuming time and effort and easy to process.</a:t>
            </a:r>
          </a:p>
          <a:p>
            <a:pPr algn="l" rtl="0"/>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ar-JO" dirty="0"/>
          </a:p>
        </p:txBody>
      </p:sp>
      <p:sp>
        <p:nvSpPr>
          <p:cNvPr id="3" name="Content Placeholder 2"/>
          <p:cNvSpPr>
            <a:spLocks noGrp="1"/>
          </p:cNvSpPr>
          <p:nvPr>
            <p:ph idx="1"/>
          </p:nvPr>
        </p:nvSpPr>
        <p:spPr/>
        <p:txBody>
          <a:bodyPr/>
          <a:lstStyle/>
          <a:p>
            <a:pPr algn="l" rtl="0"/>
            <a:r>
              <a:rPr lang="en-US" dirty="0" smtClean="0"/>
              <a:t>It is </a:t>
            </a:r>
            <a:r>
              <a:rPr lang="en-US" dirty="0"/>
              <a:t>a </a:t>
            </a:r>
            <a:r>
              <a:rPr lang="en-US" dirty="0" smtClean="0"/>
              <a:t>plant disease </a:t>
            </a:r>
            <a:r>
              <a:rPr lang="en-US" dirty="0"/>
              <a:t>diagnostic app. </a:t>
            </a:r>
            <a:endParaRPr lang="en-US" dirty="0" smtClean="0"/>
          </a:p>
          <a:p>
            <a:pPr algn="l" rtl="0"/>
            <a:r>
              <a:rPr lang="en-US" dirty="0"/>
              <a:t>S</a:t>
            </a:r>
            <a:r>
              <a:rPr lang="en-US" dirty="0" smtClean="0"/>
              <a:t>upports </a:t>
            </a:r>
            <a:r>
              <a:rPr lang="en-US" dirty="0"/>
              <a:t>farmers worldwide to recognize tomato viruses just by sending a picture.</a:t>
            </a:r>
            <a:endParaRPr lang="ar-JO"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222665101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64982" y="4841518"/>
            <a:ext cx="2871353" cy="555346"/>
          </a:xfrm>
        </p:spPr>
        <p:txBody>
          <a:bodyPr>
            <a:normAutofit/>
          </a:bodyPr>
          <a:lstStyle/>
          <a:p>
            <a:pPr rtl="0"/>
            <a:r>
              <a:rPr lang="en-US" sz="2800" b="1" dirty="0" smtClean="0">
                <a:cs typeface="Bold Italic Art" pitchFamily="2" charset="-78"/>
                <a:sym typeface="Wingdings" pitchFamily="2" charset="2"/>
              </a:rPr>
              <a:t>Any questions ?</a:t>
            </a:r>
            <a:endParaRPr lang="en-US" sz="2800" b="1" dirty="0">
              <a:cs typeface="Bold Italic Art" pitchFamily="2" charset="-78"/>
            </a:endParaRPr>
          </a:p>
        </p:txBody>
      </p:sp>
      <p:sp>
        <p:nvSpPr>
          <p:cNvPr id="4" name="Shape 320"/>
          <p:cNvSpPr/>
          <p:nvPr/>
        </p:nvSpPr>
        <p:spPr>
          <a:xfrm>
            <a:off x="2751271" y="2296181"/>
            <a:ext cx="6625903" cy="1586187"/>
          </a:xfrm>
          <a:prstGeom prst="ellipse">
            <a:avLst/>
          </a:prstGeom>
          <a:ln/>
        </p:spPr>
        <p:style>
          <a:lnRef idx="2">
            <a:schemeClr val="accent5"/>
          </a:lnRef>
          <a:fillRef idx="1">
            <a:schemeClr val="lt1"/>
          </a:fillRef>
          <a:effectRef idx="0">
            <a:schemeClr val="accent5"/>
          </a:effectRef>
          <a:fontRef idx="minor">
            <a:schemeClr val="dk1"/>
          </a:fontRef>
        </p:style>
        <p:txBody>
          <a:bodyPr lIns="91425" tIns="45700" rIns="91425" bIns="45700" anchor="ctr" anchorCtr="0">
            <a:noAutofit/>
          </a:bodyPr>
          <a:lstStyle/>
          <a:p>
            <a:pPr marL="0" marR="0" lvl="0" indent="0" algn="ctr" rtl="0">
              <a:lnSpc>
                <a:spcPct val="100000"/>
              </a:lnSpc>
              <a:spcBef>
                <a:spcPts val="0"/>
              </a:spcBef>
              <a:spcAft>
                <a:spcPts val="0"/>
              </a:spcAft>
              <a:buClr>
                <a:schemeClr val="dk1"/>
              </a:buClr>
              <a:buFont typeface="Calibri"/>
              <a:buNone/>
            </a:pPr>
            <a:endParaRPr sz="1800" b="0" i="0" u="none" strike="noStrike" cap="none">
              <a:solidFill>
                <a:srgbClr val="FFFFFF"/>
              </a:solidFill>
              <a:latin typeface="Calibri"/>
              <a:ea typeface="Calibri"/>
              <a:cs typeface="Calibri"/>
              <a:sym typeface="Calibri"/>
            </a:endParaRPr>
          </a:p>
        </p:txBody>
      </p:sp>
      <p:sp>
        <p:nvSpPr>
          <p:cNvPr id="8" name="Shape 324"/>
          <p:cNvSpPr/>
          <p:nvPr/>
        </p:nvSpPr>
        <p:spPr>
          <a:xfrm>
            <a:off x="6484883" y="2163490"/>
            <a:ext cx="2739892" cy="655909"/>
          </a:xfrm>
          <a:prstGeom prst="ellipse">
            <a:avLst/>
          </a:prstGeom>
          <a:solidFill>
            <a:srgbClr val="0779B7">
              <a:alpha val="14901"/>
            </a:srgbClr>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Font typeface="Calibri"/>
              <a:buNone/>
            </a:pPr>
            <a:endParaRPr sz="1800" b="0" i="0" u="none" strike="noStrike" cap="none">
              <a:solidFill>
                <a:srgbClr val="FFFFFF"/>
              </a:solidFill>
              <a:latin typeface="Calibri"/>
              <a:ea typeface="Calibri"/>
              <a:cs typeface="Calibri"/>
              <a:sym typeface="Calibri"/>
            </a:endParaRPr>
          </a:p>
        </p:txBody>
      </p:sp>
      <p:sp>
        <p:nvSpPr>
          <p:cNvPr id="9" name="Shape 325"/>
          <p:cNvSpPr/>
          <p:nvPr/>
        </p:nvSpPr>
        <p:spPr>
          <a:xfrm>
            <a:off x="3433576" y="2970940"/>
            <a:ext cx="6053345" cy="1449125"/>
          </a:xfrm>
          <a:prstGeom prst="ellipse">
            <a:avLst/>
          </a:prstGeom>
          <a:solidFill>
            <a:srgbClr val="0779B7">
              <a:alpha val="53725"/>
            </a:srgbClr>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Font typeface="Calibri"/>
              <a:buNone/>
            </a:pPr>
            <a:endParaRPr sz="1800" b="0" i="0" u="none" strike="noStrike" cap="none">
              <a:solidFill>
                <a:srgbClr val="FFFFFF"/>
              </a:solidFill>
              <a:latin typeface="Calibri"/>
              <a:ea typeface="Calibri"/>
              <a:cs typeface="Calibri"/>
              <a:sym typeface="Calibri"/>
            </a:endParaRPr>
          </a:p>
        </p:txBody>
      </p:sp>
      <p:sp>
        <p:nvSpPr>
          <p:cNvPr id="10" name="Shape 326"/>
          <p:cNvSpPr/>
          <p:nvPr/>
        </p:nvSpPr>
        <p:spPr>
          <a:xfrm>
            <a:off x="2366776" y="3156265"/>
            <a:ext cx="4251525" cy="1017782"/>
          </a:xfrm>
          <a:prstGeom prst="ellipse">
            <a:avLst/>
          </a:prstGeom>
          <a:solidFill>
            <a:srgbClr val="0779B7">
              <a:alpha val="40000"/>
            </a:srgbClr>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Font typeface="Calibri"/>
              <a:buNone/>
            </a:pPr>
            <a:endParaRPr sz="1800" b="0" i="0" u="none" strike="noStrike" cap="none">
              <a:solidFill>
                <a:srgbClr val="FFFFFF"/>
              </a:solidFill>
              <a:latin typeface="Calibri"/>
              <a:ea typeface="Calibri"/>
              <a:cs typeface="Calibri"/>
              <a:sym typeface="Calibri"/>
            </a:endParaRPr>
          </a:p>
        </p:txBody>
      </p:sp>
      <p:sp>
        <p:nvSpPr>
          <p:cNvPr id="11" name="Shape 327"/>
          <p:cNvSpPr txBox="1"/>
          <p:nvPr/>
        </p:nvSpPr>
        <p:spPr>
          <a:xfrm>
            <a:off x="3119412" y="2549487"/>
            <a:ext cx="6053400" cy="103084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7200" dirty="0">
                <a:solidFill>
                  <a:schemeClr val="accent1"/>
                </a:solidFill>
                <a:latin typeface="Calibri"/>
                <a:ea typeface="Calibri"/>
                <a:cs typeface="Calibri"/>
                <a:sym typeface="Calibri"/>
              </a:rPr>
              <a:t>Thank You </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11833412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Motivation</a:t>
            </a:r>
            <a:endParaRPr lang="ar-JO" dirty="0"/>
          </a:p>
        </p:txBody>
      </p:sp>
      <p:sp>
        <p:nvSpPr>
          <p:cNvPr id="3" name="Content Placeholder 2"/>
          <p:cNvSpPr>
            <a:spLocks noGrp="1"/>
          </p:cNvSpPr>
          <p:nvPr>
            <p:ph idx="1"/>
          </p:nvPr>
        </p:nvSpPr>
        <p:spPr/>
        <p:txBody>
          <a:bodyPr/>
          <a:lstStyle/>
          <a:p>
            <a:pPr algn="l" rtl="0"/>
            <a:r>
              <a:rPr lang="en-US" dirty="0"/>
              <a:t>R</a:t>
            </a:r>
            <a:r>
              <a:rPr lang="en-US" dirty="0" smtClean="0"/>
              <a:t>equested by the </a:t>
            </a:r>
            <a:r>
              <a:rPr lang="en-US" dirty="0"/>
              <a:t>Faculty of Science Department of Biology</a:t>
            </a:r>
            <a:r>
              <a:rPr lang="en-US" dirty="0" smtClean="0"/>
              <a:t>.</a:t>
            </a:r>
          </a:p>
          <a:p>
            <a:pPr algn="l" rtl="0"/>
            <a:r>
              <a:rPr lang="en-US" dirty="0" smtClean="0"/>
              <a:t>Importance of image </a:t>
            </a:r>
            <a:r>
              <a:rPr lang="en-US" dirty="0"/>
              <a:t>processing and Artificial </a:t>
            </a:r>
            <a:r>
              <a:rPr lang="en-US" dirty="0" smtClean="0"/>
              <a:t>intelligent in the future.</a:t>
            </a:r>
          </a:p>
          <a:p>
            <a:pPr algn="l" rtl="0"/>
            <a:r>
              <a:rPr lang="en-US" dirty="0" smtClean="0"/>
              <a:t>farmers</a:t>
            </a:r>
            <a:r>
              <a:rPr lang="en-US" dirty="0"/>
              <a:t>' lack of knowledge of diseases and methods of prevention from each </a:t>
            </a:r>
            <a:r>
              <a:rPr lang="en-US" dirty="0" smtClean="0"/>
              <a:t>one.</a:t>
            </a:r>
          </a:p>
          <a:p>
            <a:pPr algn="l" rtl="0"/>
            <a:r>
              <a:rPr lang="en-US" dirty="0" smtClean="0"/>
              <a:t>combining </a:t>
            </a:r>
            <a:r>
              <a:rPr lang="en-US" dirty="0"/>
              <a:t>IT field with other fields is very important. </a:t>
            </a:r>
            <a:endParaRPr lang="en-US" dirty="0" smtClean="0"/>
          </a:p>
          <a:p>
            <a:pPr algn="l" rtl="0"/>
            <a:r>
              <a:rPr lang="en-US" dirty="0" smtClean="0"/>
              <a:t>learning </a:t>
            </a:r>
            <a:r>
              <a:rPr lang="en-US" dirty="0"/>
              <a:t>new language to build our project like python and image processing techniques </a:t>
            </a:r>
            <a:endParaRPr lang="ar-JO"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405139550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Considered Viruses</a:t>
            </a:r>
            <a:endParaRPr lang="ar-JO" dirty="0"/>
          </a:p>
        </p:txBody>
      </p:sp>
      <p:sp>
        <p:nvSpPr>
          <p:cNvPr id="4" name="Content Placeholder 3"/>
          <p:cNvSpPr>
            <a:spLocks noGrp="1"/>
          </p:cNvSpPr>
          <p:nvPr>
            <p:ph sz="half" idx="1"/>
          </p:nvPr>
        </p:nvSpPr>
        <p:spPr>
          <a:xfrm>
            <a:off x="966776" y="2021462"/>
            <a:ext cx="3518430" cy="330673"/>
          </a:xfrm>
        </p:spPr>
        <p:txBody>
          <a:bodyPr>
            <a:noAutofit/>
          </a:bodyPr>
          <a:lstStyle/>
          <a:p>
            <a:pPr algn="l" rtl="0"/>
            <a:r>
              <a:rPr lang="en-US" b="1" dirty="0" smtClean="0"/>
              <a:t>Tomato Mosaic Virus - </a:t>
            </a:r>
            <a:r>
              <a:rPr lang="en-US" sz="2000" b="1" dirty="0" smtClean="0">
                <a:solidFill>
                  <a:schemeClr val="accent1"/>
                </a:solidFill>
              </a:rPr>
              <a:t>ToMV</a:t>
            </a:r>
            <a:endParaRPr lang="en-US" sz="2000" b="1" dirty="0">
              <a:solidFill>
                <a:schemeClr val="accent1"/>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9850" y="2851024"/>
            <a:ext cx="1636253" cy="2090057"/>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7864" y="2851024"/>
            <a:ext cx="1376825" cy="2090057"/>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84865" y="2851024"/>
            <a:ext cx="1523129" cy="2090057"/>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86545" y="2851024"/>
            <a:ext cx="1426464" cy="2090057"/>
          </a:xfrm>
          <a:prstGeom prst="rect">
            <a:avLst/>
          </a:prstGeom>
        </p:spPr>
      </p:pic>
    </p:spTree>
    <p:extLst>
      <p:ext uri="{BB962C8B-B14F-4D97-AF65-F5344CB8AC3E}">
        <p14:creationId xmlns:p14="http://schemas.microsoft.com/office/powerpoint/2010/main" val="3074671707"/>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Considered </a:t>
            </a:r>
            <a:r>
              <a:rPr lang="en-US" sz="4000" dirty="0" smtClean="0"/>
              <a:t>Viruses – Cont.</a:t>
            </a:r>
            <a:br>
              <a:rPr lang="en-US" sz="4000" dirty="0" smtClean="0"/>
            </a:br>
            <a:endParaRPr lang="ar-JO" dirty="0"/>
          </a:p>
        </p:txBody>
      </p:sp>
      <p:sp>
        <p:nvSpPr>
          <p:cNvPr id="15" name="Content Placeholder 3"/>
          <p:cNvSpPr>
            <a:spLocks noGrp="1"/>
          </p:cNvSpPr>
          <p:nvPr>
            <p:ph sz="half" idx="1"/>
          </p:nvPr>
        </p:nvSpPr>
        <p:spPr>
          <a:xfrm>
            <a:off x="966776" y="2021462"/>
            <a:ext cx="3518430" cy="330673"/>
          </a:xfrm>
        </p:spPr>
        <p:txBody>
          <a:bodyPr>
            <a:noAutofit/>
          </a:bodyPr>
          <a:lstStyle/>
          <a:p>
            <a:pPr marL="0" indent="0" algn="l" rtl="0">
              <a:buNone/>
            </a:pPr>
            <a:r>
              <a:rPr lang="en-US" b="1" dirty="0"/>
              <a:t>Yellow Leaf Curl Virus - </a:t>
            </a:r>
            <a:r>
              <a:rPr lang="en-US" sz="2000" b="1" dirty="0">
                <a:solidFill>
                  <a:schemeClr val="accent1"/>
                </a:solidFill>
              </a:rPr>
              <a:t>YLCV</a:t>
            </a:r>
          </a:p>
        </p:txBody>
      </p:sp>
      <p:pic>
        <p:nvPicPr>
          <p:cNvPr id="22" name="Picture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4254" y="2851024"/>
            <a:ext cx="1463040" cy="2090057"/>
          </a:xfrm>
          <a:prstGeom prst="rect">
            <a:avLst/>
          </a:prstGeom>
        </p:spPr>
      </p:pic>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4322" y="2851024"/>
            <a:ext cx="1183495" cy="2090057"/>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4271" y="2851024"/>
            <a:ext cx="1112955" cy="2090057"/>
          </a:xfrm>
          <a:prstGeom prst="rect">
            <a:avLst/>
          </a:prstGeom>
        </p:spPr>
      </p:pic>
      <p:pic>
        <p:nvPicPr>
          <p:cNvPr id="29" name="Picture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26722" y="2851023"/>
            <a:ext cx="1230521" cy="2090057"/>
          </a:xfrm>
          <a:prstGeom prst="rect">
            <a:avLst/>
          </a:prstGeom>
        </p:spPr>
      </p:pic>
    </p:spTree>
    <p:extLst>
      <p:ext uri="{BB962C8B-B14F-4D97-AF65-F5344CB8AC3E}">
        <p14:creationId xmlns:p14="http://schemas.microsoft.com/office/powerpoint/2010/main" val="2958787164"/>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Challenges</a:t>
            </a:r>
            <a:endParaRPr lang="en-US" dirty="0"/>
          </a:p>
        </p:txBody>
      </p:sp>
      <p:sp>
        <p:nvSpPr>
          <p:cNvPr id="3" name="عنصر نائب للمحتوى 2"/>
          <p:cNvSpPr>
            <a:spLocks noGrp="1"/>
          </p:cNvSpPr>
          <p:nvPr>
            <p:ph idx="1"/>
          </p:nvPr>
        </p:nvSpPr>
        <p:spPr/>
        <p:txBody>
          <a:bodyPr/>
          <a:lstStyle/>
          <a:p>
            <a:pPr algn="l" rtl="0"/>
            <a:r>
              <a:rPr lang="en-US" dirty="0"/>
              <a:t>L</a:t>
            </a:r>
            <a:r>
              <a:rPr lang="en-US" dirty="0" smtClean="0"/>
              <a:t>earning </a:t>
            </a:r>
            <a:r>
              <a:rPr lang="en-US" dirty="0"/>
              <a:t>new language used in project like python.</a:t>
            </a:r>
          </a:p>
          <a:p>
            <a:pPr algn="l" rtl="0"/>
            <a:r>
              <a:rPr lang="en-US" dirty="0"/>
              <a:t>L</a:t>
            </a:r>
            <a:r>
              <a:rPr lang="en-US" dirty="0" smtClean="0"/>
              <a:t>earning </a:t>
            </a:r>
            <a:r>
              <a:rPr lang="en-US" dirty="0"/>
              <a:t>python language to build our project with image processing techniques while working in it at the same </a:t>
            </a:r>
            <a:r>
              <a:rPr lang="en-US" dirty="0" smtClean="0"/>
              <a:t>time.</a:t>
            </a:r>
          </a:p>
          <a:p>
            <a:pPr algn="l" rtl="0"/>
            <a:r>
              <a:rPr lang="en-US" dirty="0" smtClean="0"/>
              <a:t>Segmentation </a:t>
            </a:r>
            <a:r>
              <a:rPr lang="en-US" dirty="0"/>
              <a:t>process is turning point between success and </a:t>
            </a:r>
            <a:r>
              <a:rPr lang="en-US" dirty="0" smtClean="0"/>
              <a:t>failure</a:t>
            </a:r>
          </a:p>
          <a:p>
            <a:pPr algn="l" rtl="0"/>
            <a:r>
              <a:rPr lang="en-US" dirty="0"/>
              <a:t>G</a:t>
            </a:r>
            <a:r>
              <a:rPr lang="en-US" dirty="0" smtClean="0"/>
              <a:t>etting </a:t>
            </a:r>
            <a:r>
              <a:rPr lang="en-US" dirty="0"/>
              <a:t>large set of data</a:t>
            </a:r>
          </a:p>
          <a:p>
            <a:pPr algn="l" rtl="0"/>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Used Libraries</a:t>
            </a:r>
            <a:endParaRPr lang="ar-JO" dirty="0"/>
          </a:p>
        </p:txBody>
      </p:sp>
      <p:sp>
        <p:nvSpPr>
          <p:cNvPr id="8" name="Content Placeholder 7"/>
          <p:cNvSpPr>
            <a:spLocks noGrp="1"/>
          </p:cNvSpPr>
          <p:nvPr>
            <p:ph idx="1"/>
          </p:nvPr>
        </p:nvSpPr>
        <p:spPr/>
        <p:txBody>
          <a:bodyPr/>
          <a:lstStyle/>
          <a:p>
            <a:pPr algn="l" rtl="0"/>
            <a:r>
              <a:rPr lang="en-US" dirty="0" smtClean="0"/>
              <a:t>OpenCV</a:t>
            </a:r>
          </a:p>
          <a:p>
            <a:pPr algn="l" rtl="0"/>
            <a:r>
              <a:rPr lang="en-US" dirty="0" smtClean="0"/>
              <a:t>Scikit-Learn</a:t>
            </a:r>
            <a:endParaRPr lang="en-US" dirty="0"/>
          </a:p>
          <a:p>
            <a:pPr algn="l" rtl="0"/>
            <a:r>
              <a:rPr lang="en-US" dirty="0"/>
              <a:t>Numpy</a:t>
            </a:r>
          </a:p>
          <a:p>
            <a:pPr algn="l" rtl="0"/>
            <a:r>
              <a:rPr lang="en-US" dirty="0" smtClean="0"/>
              <a:t>Pandas</a:t>
            </a:r>
          </a:p>
          <a:p>
            <a:pPr algn="l" rtl="0"/>
            <a:r>
              <a:rPr lang="en-US" dirty="0" smtClean="0"/>
              <a:t>Matplotlib</a:t>
            </a:r>
            <a:endParaRPr lang="ar-JO"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1181866196"/>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Workflow</a:t>
            </a:r>
            <a:endParaRPr lang="ar-JO" dirty="0"/>
          </a:p>
        </p:txBody>
      </p:sp>
      <p:graphicFrame>
        <p:nvGraphicFramePr>
          <p:cNvPr id="5" name="Diagram 4"/>
          <p:cNvGraphicFramePr/>
          <p:nvPr>
            <p:extLst>
              <p:ext uri="{D42A27DB-BD31-4B8C-83A1-F6EECF244321}">
                <p14:modId xmlns:p14="http://schemas.microsoft.com/office/powerpoint/2010/main" val="3626343184"/>
              </p:ext>
            </p:extLst>
          </p:nvPr>
        </p:nvGraphicFramePr>
        <p:xfrm>
          <a:off x="1847626" y="1617648"/>
          <a:ext cx="7863839" cy="44957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81007" y="5844598"/>
            <a:ext cx="632441" cy="841652"/>
          </a:xfrm>
          <a:prstGeom prst="rect">
            <a:avLst/>
          </a:prstGeom>
        </p:spPr>
      </p:pic>
    </p:spTree>
    <p:extLst>
      <p:ext uri="{BB962C8B-B14F-4D97-AF65-F5344CB8AC3E}">
        <p14:creationId xmlns:p14="http://schemas.microsoft.com/office/powerpoint/2010/main" val="2333760178"/>
      </p:ext>
    </p:extLst>
  </p:cSld>
  <p:clrMapOvr>
    <a:masterClrMapping/>
  </p:clrMapOvr>
  <p:transition spd="slow">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TM02836342[[fn=Ion]]</Template>
  <TotalTime>1451</TotalTime>
  <Words>827</Words>
  <Application>Microsoft Office PowerPoint</Application>
  <PresentationFormat>Widescreen</PresentationFormat>
  <Paragraphs>179</Paragraphs>
  <Slides>30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Bold Italic Art</vt:lpstr>
      <vt:lpstr>Calibri</vt:lpstr>
      <vt:lpstr>Wingdings</vt:lpstr>
      <vt:lpstr>Wingdings 3</vt:lpstr>
      <vt:lpstr>Ion</vt:lpstr>
      <vt:lpstr>PlantShot</vt:lpstr>
      <vt:lpstr>Outline</vt:lpstr>
      <vt:lpstr>Introduction</vt:lpstr>
      <vt:lpstr>Motivation</vt:lpstr>
      <vt:lpstr>Considered Viruses</vt:lpstr>
      <vt:lpstr>Considered Viruses – Cont. </vt:lpstr>
      <vt:lpstr>Challenges</vt:lpstr>
      <vt:lpstr>Used Libraries</vt:lpstr>
      <vt:lpstr>Workflow</vt:lpstr>
      <vt:lpstr>Image acquisition </vt:lpstr>
      <vt:lpstr>Preprocessing</vt:lpstr>
      <vt:lpstr>Preprocessing – Cont.</vt:lpstr>
      <vt:lpstr>Segmentation</vt:lpstr>
      <vt:lpstr>Segmentation</vt:lpstr>
      <vt:lpstr>Segmentation</vt:lpstr>
      <vt:lpstr>Segmentation</vt:lpstr>
      <vt:lpstr>Features Extraction</vt:lpstr>
      <vt:lpstr>Features Extraction – Cont.</vt:lpstr>
      <vt:lpstr>Features Extraction – Cont.</vt:lpstr>
      <vt:lpstr>Classifiers</vt:lpstr>
      <vt:lpstr>Classification Accuracy</vt:lpstr>
      <vt:lpstr>Classification Accuracy – Cont.</vt:lpstr>
      <vt:lpstr>Classification Accuracy – Cont.</vt:lpstr>
      <vt:lpstr>Program Output</vt:lpstr>
      <vt:lpstr>Mobile Application</vt:lpstr>
      <vt:lpstr>Mobile Application – Cont.</vt:lpstr>
      <vt:lpstr>Live Demo</vt:lpstr>
      <vt:lpstr>Future Work</vt:lpstr>
      <vt:lpstr>Conclusion</vt:lpstr>
      <vt:lpstr>Any questions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 Disease Detector</dc:title>
  <dc:creator>Ahmad JM</dc:creator>
  <cp:lastModifiedBy>Ahmad JM</cp:lastModifiedBy>
  <cp:revision>97</cp:revision>
  <dcterms:created xsi:type="dcterms:W3CDTF">2017-05-02T15:20:32Z</dcterms:created>
  <dcterms:modified xsi:type="dcterms:W3CDTF">2017-05-25T05:49:19Z</dcterms:modified>
</cp:coreProperties>
</file>