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charts/chart1.xml" ContentType="application/vnd.openxmlformats-officedocument.drawingml.chart+xml"/>
  <Override PartName="/ppt/drawings/drawing1.xml" ContentType="application/vnd.openxmlformats-officedocument.drawingml.chartshapes+xml"/>
  <Override PartName="/ppt/charts/chart2.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72" r:id="rId1"/>
  </p:sldMasterIdLst>
  <p:notesMasterIdLst>
    <p:notesMasterId r:id="rId19"/>
  </p:notesMasterIdLst>
  <p:sldIdLst>
    <p:sldId id="257" r:id="rId2"/>
    <p:sldId id="282" r:id="rId3"/>
    <p:sldId id="283" r:id="rId4"/>
    <p:sldId id="284" r:id="rId5"/>
    <p:sldId id="288" r:id="rId6"/>
    <p:sldId id="303" r:id="rId7"/>
    <p:sldId id="313" r:id="rId8"/>
    <p:sldId id="314" r:id="rId9"/>
    <p:sldId id="317" r:id="rId10"/>
    <p:sldId id="316" r:id="rId11"/>
    <p:sldId id="315" r:id="rId12"/>
    <p:sldId id="318" r:id="rId13"/>
    <p:sldId id="321" r:id="rId14"/>
    <p:sldId id="320" r:id="rId15"/>
    <p:sldId id="323" r:id="rId16"/>
    <p:sldId id="324" r:id="rId17"/>
    <p:sldId id="312" r:id="rId18"/>
  </p:sldIdLst>
  <p:sldSz cx="9144000" cy="6858000" type="screen4x3"/>
  <p:notesSz cx="6858000" cy="9144000"/>
  <p:defaultTextStyle>
    <a:defPPr>
      <a:defRPr lang="ar-JO"/>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84380"/>
    <p:restoredTop sz="81183" autoAdjust="0"/>
  </p:normalViewPr>
  <p:slideViewPr>
    <p:cSldViewPr>
      <p:cViewPr varScale="1">
        <p:scale>
          <a:sx n="70" d="100"/>
          <a:sy n="70" d="100"/>
        </p:scale>
        <p:origin x="1290" y="60"/>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charts/_rels/chart1.xml.rels><?xml version="1.0" encoding="UTF-8" standalone="yes"?>
<Relationships xmlns="http://schemas.openxmlformats.org/package/2006/relationships"><Relationship Id="rId2" Type="http://schemas.openxmlformats.org/officeDocument/2006/relationships/chartUserShapes" Target="../drawings/drawing1.xml"/><Relationship Id="rId1" Type="http://schemas.openxmlformats.org/officeDocument/2006/relationships/oleObject" Target="Book1"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Book1" TargetMode="Externa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scatterChart>
        <c:scatterStyle val="smoothMarker"/>
        <c:varyColors val="0"/>
        <c:dLbls>
          <c:showLegendKey val="0"/>
          <c:showVal val="0"/>
          <c:showCatName val="0"/>
          <c:showSerName val="0"/>
          <c:showPercent val="0"/>
          <c:showBubbleSize val="0"/>
        </c:dLbls>
        <c:axId val="45540096"/>
        <c:axId val="45542016"/>
      </c:scatterChart>
      <c:valAx>
        <c:axId val="45540096"/>
        <c:scaling>
          <c:orientation val="minMax"/>
        </c:scaling>
        <c:delete val="0"/>
        <c:axPos val="b"/>
        <c:numFmt formatCode="General" sourceLinked="1"/>
        <c:majorTickMark val="out"/>
        <c:minorTickMark val="none"/>
        <c:tickLblPos val="nextTo"/>
        <c:crossAx val="45542016"/>
        <c:crosses val="autoZero"/>
        <c:crossBetween val="midCat"/>
      </c:valAx>
      <c:valAx>
        <c:axId val="45542016"/>
        <c:scaling>
          <c:orientation val="minMax"/>
        </c:scaling>
        <c:delete val="0"/>
        <c:axPos val="l"/>
        <c:majorGridlines/>
        <c:numFmt formatCode="General" sourceLinked="1"/>
        <c:majorTickMark val="out"/>
        <c:minorTickMark val="none"/>
        <c:tickLblPos val="nextTo"/>
        <c:crossAx val="45540096"/>
        <c:crosses val="autoZero"/>
        <c:crossBetween val="midCat"/>
      </c:valAx>
    </c:plotArea>
    <c:legend>
      <c:legendPos val="r"/>
      <c:overlay val="0"/>
    </c:legend>
    <c:plotVisOnly val="1"/>
    <c:dispBlanksAs val="gap"/>
    <c:showDLblsOverMax val="0"/>
  </c:chart>
  <c:externalData r:id="rId1">
    <c:autoUpdate val="0"/>
  </c:externalData>
  <c:userShapes r:id="rId2"/>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layout>
        <c:manualLayout>
          <c:xMode val="edge"/>
          <c:yMode val="edge"/>
          <c:x val="8.143571902863507E-2"/>
          <c:y val="2.5060077942762105E-2"/>
        </c:manualLayout>
      </c:layout>
      <c:overlay val="0"/>
    </c:title>
    <c:autoTitleDeleted val="0"/>
    <c:plotArea>
      <c:layout/>
      <c:scatterChart>
        <c:scatterStyle val="smoothMarker"/>
        <c:varyColors val="0"/>
        <c:ser>
          <c:idx val="0"/>
          <c:order val="0"/>
          <c:tx>
            <c:strRef>
              <c:f>Sheet1!$L$19:$L$20</c:f>
              <c:strCache>
                <c:ptCount val="1"/>
                <c:pt idx="0">
                  <c:v>Unconfined Compressive Strength kN/m2</c:v>
                </c:pt>
              </c:strCache>
            </c:strRef>
          </c:tx>
          <c:xVal>
            <c:numRef>
              <c:f>Sheet1!$K$21:$K$25</c:f>
              <c:numCache>
                <c:formatCode>General</c:formatCode>
                <c:ptCount val="5"/>
                <c:pt idx="0">
                  <c:v>0</c:v>
                </c:pt>
                <c:pt idx="1">
                  <c:v>3</c:v>
                </c:pt>
                <c:pt idx="2">
                  <c:v>5</c:v>
                </c:pt>
                <c:pt idx="3">
                  <c:v>7</c:v>
                </c:pt>
                <c:pt idx="4">
                  <c:v>10</c:v>
                </c:pt>
              </c:numCache>
            </c:numRef>
          </c:xVal>
          <c:yVal>
            <c:numRef>
              <c:f>Sheet1!$L$21:$L$25</c:f>
              <c:numCache>
                <c:formatCode>General</c:formatCode>
                <c:ptCount val="5"/>
                <c:pt idx="0">
                  <c:v>171</c:v>
                </c:pt>
                <c:pt idx="1">
                  <c:v>242</c:v>
                </c:pt>
                <c:pt idx="2">
                  <c:v>195</c:v>
                </c:pt>
                <c:pt idx="3">
                  <c:v>137</c:v>
                </c:pt>
                <c:pt idx="4">
                  <c:v>82</c:v>
                </c:pt>
              </c:numCache>
            </c:numRef>
          </c:yVal>
          <c:smooth val="1"/>
          <c:extLst>
            <c:ext xmlns:c16="http://schemas.microsoft.com/office/drawing/2014/chart" uri="{C3380CC4-5D6E-409C-BE32-E72D297353CC}">
              <c16:uniqueId val="{00000000-D89C-498A-B43E-DFE1A9374411}"/>
            </c:ext>
          </c:extLst>
        </c:ser>
        <c:dLbls>
          <c:showLegendKey val="0"/>
          <c:showVal val="0"/>
          <c:showCatName val="0"/>
          <c:showSerName val="0"/>
          <c:showPercent val="0"/>
          <c:showBubbleSize val="0"/>
        </c:dLbls>
        <c:axId val="34431744"/>
        <c:axId val="34436608"/>
      </c:scatterChart>
      <c:valAx>
        <c:axId val="34431744"/>
        <c:scaling>
          <c:orientation val="minMax"/>
        </c:scaling>
        <c:delete val="0"/>
        <c:axPos val="b"/>
        <c:title>
          <c:tx>
            <c:rich>
              <a:bodyPr/>
              <a:lstStyle/>
              <a:p>
                <a:pPr>
                  <a:defRPr/>
                </a:pPr>
                <a:r>
                  <a:rPr lang="en-US" sz="1000">
                    <a:effectLst/>
                  </a:rPr>
                  <a:t>% of Burned Oil</a:t>
                </a:r>
              </a:p>
            </c:rich>
          </c:tx>
          <c:overlay val="0"/>
        </c:title>
        <c:numFmt formatCode="General" sourceLinked="1"/>
        <c:majorTickMark val="out"/>
        <c:minorTickMark val="none"/>
        <c:tickLblPos val="nextTo"/>
        <c:crossAx val="34436608"/>
        <c:crosses val="autoZero"/>
        <c:crossBetween val="midCat"/>
      </c:valAx>
      <c:valAx>
        <c:axId val="34436608"/>
        <c:scaling>
          <c:orientation val="minMax"/>
        </c:scaling>
        <c:delete val="0"/>
        <c:axPos val="l"/>
        <c:majorGridlines/>
        <c:title>
          <c:tx>
            <c:rich>
              <a:bodyPr rot="-5400000" vert="horz"/>
              <a:lstStyle/>
              <a:p>
                <a:pPr>
                  <a:defRPr/>
                </a:pPr>
                <a:r>
                  <a:rPr lang="en-US" sz="1000" b="1" i="0" u="none" strike="noStrike" baseline="0">
                    <a:effectLst/>
                  </a:rPr>
                  <a:t>Unconfined Compressive Strength</a:t>
                </a:r>
                <a:endParaRPr lang="en-US"/>
              </a:p>
            </c:rich>
          </c:tx>
          <c:layout>
            <c:manualLayout>
              <c:xMode val="edge"/>
              <c:yMode val="edge"/>
              <c:x val="2.5000000000000001E-2"/>
              <c:y val="0.15302092446777485"/>
            </c:manualLayout>
          </c:layout>
          <c:overlay val="0"/>
        </c:title>
        <c:numFmt formatCode="General" sourceLinked="1"/>
        <c:majorTickMark val="out"/>
        <c:minorTickMark val="none"/>
        <c:tickLblPos val="nextTo"/>
        <c:crossAx val="34431744"/>
        <c:crosses val="autoZero"/>
        <c:crossBetween val="midCat"/>
      </c:valAx>
    </c:plotArea>
    <c:legend>
      <c:legendPos val="r"/>
      <c:overlay val="0"/>
    </c:legend>
    <c:plotVisOnly val="1"/>
    <c:dispBlanksAs val="gap"/>
    <c:showDLblsOverMax val="0"/>
  </c:chart>
  <c:externalData r:id="rId1">
    <c:autoUpdate val="0"/>
  </c:externalData>
</c:chartSpace>
</file>

<file path=ppt/drawings/_rels/drawing1.xml.rels><?xml version="1.0" encoding="UTF-8" standalone="yes"?>
<Relationships xmlns="http://schemas.openxmlformats.org/package/2006/relationships"><Relationship Id="rId1" Type="http://schemas.openxmlformats.org/officeDocument/2006/relationships/image" Target="../media/image9.png"/></Relationships>
</file>

<file path=ppt/drawings/drawing1.xml><?xml version="1.0" encoding="utf-8"?>
<c:userShapes xmlns:c="http://schemas.openxmlformats.org/drawingml/2006/chart">
  <cdr:relSizeAnchor xmlns:cdr="http://schemas.openxmlformats.org/drawingml/2006/chartDrawing">
    <cdr:from>
      <cdr:x>0</cdr:x>
      <cdr:y>0</cdr:y>
    </cdr:from>
    <cdr:to>
      <cdr:x>1</cdr:x>
      <cdr:y>1</cdr:y>
    </cdr:to>
    <cdr:pic>
      <cdr:nvPicPr>
        <cdr:cNvPr id="2" name="chart"/>
        <cdr:cNvPicPr>
          <a:picLocks xmlns:a="http://schemas.openxmlformats.org/drawingml/2006/main" noChangeAspect="1"/>
        </cdr:cNvPicPr>
      </cdr:nvPicPr>
      <cdr:blipFill>
        <a:blip xmlns:a="http://schemas.openxmlformats.org/drawingml/2006/main" xmlns:r="http://schemas.openxmlformats.org/officeDocument/2006/relationships" r:embed="rId1"/>
        <a:stretch xmlns:a="http://schemas.openxmlformats.org/drawingml/2006/main">
          <a:fillRect/>
        </a:stretch>
      </cdr:blipFill>
      <cdr:spPr>
        <a:xfrm xmlns:a="http://schemas.openxmlformats.org/drawingml/2006/main">
          <a:off x="0" y="0"/>
          <a:ext cx="8229600" cy="4389437"/>
        </a:xfrm>
        <a:prstGeom xmlns:a="http://schemas.openxmlformats.org/drawingml/2006/main" prst="rect">
          <a:avLst/>
        </a:prstGeom>
      </cdr:spPr>
    </cdr:pic>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SA"/>
          </a:p>
        </p:txBody>
      </p:sp>
      <p:sp>
        <p:nvSpPr>
          <p:cNvPr id="3" name="عنصر نائب للتاريخ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0C0ADA8F-EA22-4379-9295-B8597A0260DB}" type="datetimeFigureOut">
              <a:rPr lang="ar-SA" smtClean="0"/>
              <a:pPr/>
              <a:t>15/04/39</a:t>
            </a:fld>
            <a:endParaRPr lang="ar-SA"/>
          </a:p>
        </p:txBody>
      </p:sp>
      <p:sp>
        <p:nvSpPr>
          <p:cNvPr id="4" name="عنصر نائب لصورة الشريحة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SA"/>
          </a:p>
        </p:txBody>
      </p:sp>
      <p:sp>
        <p:nvSpPr>
          <p:cNvPr id="5" name="عنصر نائب للملاحظات 4"/>
          <p:cNvSpPr>
            <a:spLocks noGrp="1"/>
          </p:cNvSpPr>
          <p:nvPr>
            <p:ph type="body" sz="quarter" idx="3"/>
          </p:nvPr>
        </p:nvSpPr>
        <p:spPr>
          <a:xfrm>
            <a:off x="685800" y="4343400"/>
            <a:ext cx="5486400" cy="4114800"/>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6" name="عنصر نائب للتذييل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SA"/>
          </a:p>
        </p:txBody>
      </p:sp>
      <p:sp>
        <p:nvSpPr>
          <p:cNvPr id="7" name="عنصر نائب لرقم الشريحة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F270863E-062F-453D-95A5-813CAD2E80DC}" type="slidenum">
              <a:rPr lang="ar-SA" smtClean="0"/>
              <a:pPr/>
              <a:t>‹#›</a:t>
            </a:fld>
            <a:endParaRPr lang="ar-SA"/>
          </a:p>
        </p:txBody>
      </p:sp>
    </p:spTree>
    <p:extLst>
      <p:ext uri="{BB962C8B-B14F-4D97-AF65-F5344CB8AC3E}">
        <p14:creationId xmlns:p14="http://schemas.microsoft.com/office/powerpoint/2010/main" val="3139229085"/>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Definition of soil improvement</a:t>
            </a:r>
            <a:r>
              <a:rPr lang="en-US" sz="1200" dirty="0" smtClean="0">
                <a:latin typeface="Times New Roman" panose="02020603050405020304" pitchFamily="18" charset="0"/>
                <a:cs typeface="Times New Roman" panose="02020603050405020304" pitchFamily="18" charset="0"/>
              </a:rPr>
              <a:t>.</a:t>
            </a:r>
          </a:p>
          <a:p>
            <a:pPr algn="l" rtl="0"/>
            <a:r>
              <a:rPr lang="en-US" sz="1200" kern="1200" dirty="0" smtClean="0">
                <a:solidFill>
                  <a:schemeClr val="tx1"/>
                </a:solidFill>
                <a:latin typeface="+mn-lt"/>
                <a:ea typeface="+mn-ea"/>
                <a:cs typeface="+mn-cs"/>
              </a:rPr>
              <a:t>soil improvement technique(s) to improve the properties and parameters of different local soil type that will have problems when building foundations or other ground structures. </a:t>
            </a:r>
          </a:p>
          <a:p>
            <a:pPr algn="l" rtl="0"/>
            <a:r>
              <a:rPr lang="en-US" sz="1050" dirty="0" smtClean="0">
                <a:latin typeface="Times New Roman" panose="02020603050405020304" pitchFamily="18" charset="0"/>
                <a:cs typeface="Times New Roman" panose="02020603050405020304" pitchFamily="18" charset="0"/>
              </a:rPr>
              <a:t>Purpose of soil improvement:</a:t>
            </a:r>
          </a:p>
          <a:p>
            <a:pPr lvl="0" algn="l" rtl="0"/>
            <a:r>
              <a:rPr lang="en-US" sz="1200" kern="1200" dirty="0" smtClean="0">
                <a:solidFill>
                  <a:schemeClr val="tx1"/>
                </a:solidFill>
                <a:latin typeface="+mn-lt"/>
                <a:ea typeface="+mn-ea"/>
                <a:cs typeface="+mn-cs"/>
              </a:rPr>
              <a:t>1-Reduce the settlement of structures .</a:t>
            </a:r>
          </a:p>
          <a:p>
            <a:pPr lvl="0" algn="l" rtl="0"/>
            <a:r>
              <a:rPr lang="en-US" sz="1200" kern="1200" dirty="0" smtClean="0">
                <a:solidFill>
                  <a:schemeClr val="tx1"/>
                </a:solidFill>
                <a:latin typeface="+mn-lt"/>
                <a:ea typeface="+mn-ea"/>
                <a:cs typeface="+mn-cs"/>
              </a:rPr>
              <a:t>2-Improve the shear strength of soil and thus increase the bearing capacity of shallow foundations .</a:t>
            </a:r>
          </a:p>
          <a:p>
            <a:pPr lvl="0" algn="l" rtl="0"/>
            <a:r>
              <a:rPr lang="en-US" sz="1200" kern="1200" dirty="0" smtClean="0">
                <a:solidFill>
                  <a:schemeClr val="tx1"/>
                </a:solidFill>
                <a:latin typeface="+mn-lt"/>
                <a:ea typeface="+mn-ea"/>
                <a:cs typeface="+mn-cs"/>
              </a:rPr>
              <a:t>3-Increase the factor of safety against possible slope failure of embankment and earth dams .</a:t>
            </a:r>
          </a:p>
          <a:p>
            <a:pPr lvl="0" algn="l" rtl="0"/>
            <a:r>
              <a:rPr lang="en-US" sz="1200" kern="1200" dirty="0" smtClean="0">
                <a:solidFill>
                  <a:schemeClr val="tx1"/>
                </a:solidFill>
                <a:latin typeface="+mn-lt"/>
                <a:ea typeface="+mn-ea"/>
                <a:cs typeface="+mn-cs"/>
              </a:rPr>
              <a:t>4-Reduce the shrinkage and swelling of soils .</a:t>
            </a:r>
          </a:p>
          <a:p>
            <a:pPr lvl="0" algn="l" rtl="0"/>
            <a:endParaRPr lang="en-US" sz="1200" kern="1200" dirty="0" smtClean="0">
              <a:solidFill>
                <a:schemeClr val="tx1"/>
              </a:solidFill>
              <a:latin typeface="+mn-lt"/>
              <a:ea typeface="+mn-ea"/>
              <a:cs typeface="+mn-cs"/>
            </a:endParaRPr>
          </a:p>
          <a:p>
            <a:pPr algn="l" rtl="0"/>
            <a:endParaRPr lang="en-US" sz="1050" kern="1200" dirty="0" smtClean="0">
              <a:solidFill>
                <a:schemeClr val="tx1"/>
              </a:solidFill>
              <a:latin typeface="+mn-lt"/>
              <a:ea typeface="+mn-ea"/>
              <a:cs typeface="+mn-cs"/>
            </a:endParaRPr>
          </a:p>
          <a:p>
            <a:pPr algn="l" rtl="0"/>
            <a:endParaRPr lang="ar-SA" dirty="0"/>
          </a:p>
        </p:txBody>
      </p:sp>
      <p:sp>
        <p:nvSpPr>
          <p:cNvPr id="4" name="عنصر نائب لرقم الشريحة 3"/>
          <p:cNvSpPr>
            <a:spLocks noGrp="1"/>
          </p:cNvSpPr>
          <p:nvPr>
            <p:ph type="sldNum" sz="quarter" idx="10"/>
          </p:nvPr>
        </p:nvSpPr>
        <p:spPr/>
        <p:txBody>
          <a:bodyPr/>
          <a:lstStyle/>
          <a:p>
            <a:fld id="{F270863E-062F-453D-95A5-813CAD2E80DC}" type="slidenum">
              <a:rPr lang="ar-SA" smtClean="0"/>
              <a:pPr/>
              <a:t>2</a:t>
            </a:fld>
            <a:endParaRPr lang="ar-SA"/>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dirty="0"/>
          </a:p>
        </p:txBody>
      </p:sp>
      <p:sp>
        <p:nvSpPr>
          <p:cNvPr id="4" name="Slide Number Placeholder 3"/>
          <p:cNvSpPr>
            <a:spLocks noGrp="1"/>
          </p:cNvSpPr>
          <p:nvPr>
            <p:ph type="sldNum" sz="quarter" idx="10"/>
          </p:nvPr>
        </p:nvSpPr>
        <p:spPr/>
        <p:txBody>
          <a:bodyPr/>
          <a:lstStyle/>
          <a:p>
            <a:fld id="{F270863E-062F-453D-95A5-813CAD2E80DC}" type="slidenum">
              <a:rPr lang="ar-SA" smtClean="0"/>
              <a:pPr/>
              <a:t>4</a:t>
            </a:fld>
            <a:endParaRPr lang="ar-SA"/>
          </a:p>
        </p:txBody>
      </p:sp>
    </p:spTree>
    <p:extLst>
      <p:ext uri="{BB962C8B-B14F-4D97-AF65-F5344CB8AC3E}">
        <p14:creationId xmlns:p14="http://schemas.microsoft.com/office/powerpoint/2010/main" val="171610424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pPr algn="l" rtl="0"/>
            <a:r>
              <a:rPr lang="en-US" sz="1200" kern="1200" dirty="0" smtClean="0">
                <a:solidFill>
                  <a:schemeClr val="tx1"/>
                </a:solidFill>
                <a:latin typeface="+mn-lt"/>
                <a:ea typeface="+mn-ea"/>
                <a:cs typeface="+mn-cs"/>
              </a:rPr>
              <a:t>Several laboratory tests were done on soil samples with its original state and with adding different percentages of Fly Ash. The tests done were Standard Proctor, Unconfined Compression, Liquid Limit and Plastic Limit.</a:t>
            </a:r>
            <a:endParaRPr lang="ar-SA" dirty="0"/>
          </a:p>
        </p:txBody>
      </p:sp>
      <p:sp>
        <p:nvSpPr>
          <p:cNvPr id="4" name="عنصر نائب لرقم الشريحة 3"/>
          <p:cNvSpPr>
            <a:spLocks noGrp="1"/>
          </p:cNvSpPr>
          <p:nvPr>
            <p:ph type="sldNum" sz="quarter" idx="10"/>
          </p:nvPr>
        </p:nvSpPr>
        <p:spPr/>
        <p:txBody>
          <a:bodyPr/>
          <a:lstStyle/>
          <a:p>
            <a:fld id="{F270863E-062F-453D-95A5-813CAD2E80DC}" type="slidenum">
              <a:rPr lang="ar-SA" smtClean="0"/>
              <a:pPr/>
              <a:t>5</a:t>
            </a:fld>
            <a:endParaRPr lang="ar-SA"/>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bg>
      <p:bgRef idx="1002">
        <a:schemeClr val="bg2"/>
      </p:bgRef>
    </p:bg>
    <p:spTree>
      <p:nvGrpSpPr>
        <p:cNvPr id="1" name=""/>
        <p:cNvGrpSpPr/>
        <p:nvPr/>
      </p:nvGrpSpPr>
      <p:grpSpPr>
        <a:xfrm>
          <a:off x="0" y="0"/>
          <a:ext cx="0" cy="0"/>
          <a:chOff x="0" y="0"/>
          <a:chExt cx="0" cy="0"/>
        </a:xfrm>
      </p:grpSpPr>
      <p:sp>
        <p:nvSpPr>
          <p:cNvPr id="9" name="عنوان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ar-SA" smtClean="0"/>
              <a:t>انقر لتحرير نمط العنوان الرئيسي</a:t>
            </a:r>
            <a:endParaRPr kumimoji="0" lang="en-US"/>
          </a:p>
        </p:txBody>
      </p:sp>
      <p:sp>
        <p:nvSpPr>
          <p:cNvPr id="17" name="عنوان فرعي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ar-SA" smtClean="0"/>
              <a:t>انقر لتحرير نمط العنوان الثانوي الرئيسي</a:t>
            </a:r>
            <a:endParaRPr kumimoji="0" lang="en-US"/>
          </a:p>
        </p:txBody>
      </p:sp>
      <p:sp>
        <p:nvSpPr>
          <p:cNvPr id="30" name="عنصر نائب للتاريخ 29"/>
          <p:cNvSpPr>
            <a:spLocks noGrp="1"/>
          </p:cNvSpPr>
          <p:nvPr>
            <p:ph type="dt" sz="half" idx="10"/>
          </p:nvPr>
        </p:nvSpPr>
        <p:spPr/>
        <p:txBody>
          <a:bodyPr/>
          <a:lstStyle/>
          <a:p>
            <a:fld id="{D5F48662-7672-4C9E-93CE-8C3EC418FED0}" type="datetimeFigureOut">
              <a:rPr lang="ar-JO" smtClean="0"/>
              <a:pPr/>
              <a:t>15/04/1439</a:t>
            </a:fld>
            <a:endParaRPr lang="ar-JO"/>
          </a:p>
        </p:txBody>
      </p:sp>
      <p:sp>
        <p:nvSpPr>
          <p:cNvPr id="19" name="عنصر نائب للتذييل 18"/>
          <p:cNvSpPr>
            <a:spLocks noGrp="1"/>
          </p:cNvSpPr>
          <p:nvPr>
            <p:ph type="ftr" sz="quarter" idx="11"/>
          </p:nvPr>
        </p:nvSpPr>
        <p:spPr/>
        <p:txBody>
          <a:bodyPr/>
          <a:lstStyle/>
          <a:p>
            <a:endParaRPr lang="ar-JO"/>
          </a:p>
        </p:txBody>
      </p:sp>
      <p:sp>
        <p:nvSpPr>
          <p:cNvPr id="27" name="عنصر نائب لرقم الشريحة 26"/>
          <p:cNvSpPr>
            <a:spLocks noGrp="1"/>
          </p:cNvSpPr>
          <p:nvPr>
            <p:ph type="sldNum" sz="quarter" idx="12"/>
          </p:nvPr>
        </p:nvSpPr>
        <p:spPr/>
        <p:txBody>
          <a:bodyPr/>
          <a:lstStyle/>
          <a:p>
            <a:fld id="{2CE75036-E8C4-47B0-A8EA-A944ED84C13E}" type="slidenum">
              <a:rPr lang="ar-JO" smtClean="0"/>
              <a:pPr/>
              <a:t>‹#›</a:t>
            </a:fld>
            <a:endParaRPr lang="ar-JO"/>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D5F48662-7672-4C9E-93CE-8C3EC418FED0}" type="datetimeFigureOut">
              <a:rPr lang="ar-JO" smtClean="0"/>
              <a:pPr/>
              <a:t>15/04/1439</a:t>
            </a:fld>
            <a:endParaRPr lang="ar-JO"/>
          </a:p>
        </p:txBody>
      </p:sp>
      <p:sp>
        <p:nvSpPr>
          <p:cNvPr id="5" name="عنصر نائب للتذييل 4"/>
          <p:cNvSpPr>
            <a:spLocks noGrp="1"/>
          </p:cNvSpPr>
          <p:nvPr>
            <p:ph type="ftr" sz="quarter" idx="11"/>
          </p:nvPr>
        </p:nvSpPr>
        <p:spPr/>
        <p:txBody>
          <a:bodyPr/>
          <a:lstStyle/>
          <a:p>
            <a:endParaRPr lang="ar-JO"/>
          </a:p>
        </p:txBody>
      </p:sp>
      <p:sp>
        <p:nvSpPr>
          <p:cNvPr id="6" name="عنصر نائب لرقم الشريحة 5"/>
          <p:cNvSpPr>
            <a:spLocks noGrp="1"/>
          </p:cNvSpPr>
          <p:nvPr>
            <p:ph type="sldNum" sz="quarter" idx="12"/>
          </p:nvPr>
        </p:nvSpPr>
        <p:spPr/>
        <p:txBody>
          <a:bodyPr/>
          <a:lstStyle/>
          <a:p>
            <a:fld id="{2CE75036-E8C4-47B0-A8EA-A944ED84C13E}" type="slidenum">
              <a:rPr lang="ar-JO" smtClean="0"/>
              <a:pPr/>
              <a:t>‹#›</a:t>
            </a:fld>
            <a:endParaRPr lang="ar-JO"/>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914401"/>
            <a:ext cx="2057400" cy="5211763"/>
          </a:xfrm>
        </p:spPr>
        <p:txBody>
          <a:bodyPr vert="eaVer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457200" y="914401"/>
            <a:ext cx="6019800" cy="5211763"/>
          </a:xfrm>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D5F48662-7672-4C9E-93CE-8C3EC418FED0}" type="datetimeFigureOut">
              <a:rPr lang="ar-JO" smtClean="0"/>
              <a:pPr/>
              <a:t>15/04/1439</a:t>
            </a:fld>
            <a:endParaRPr lang="ar-JO"/>
          </a:p>
        </p:txBody>
      </p:sp>
      <p:sp>
        <p:nvSpPr>
          <p:cNvPr id="5" name="عنصر نائب للتذييل 4"/>
          <p:cNvSpPr>
            <a:spLocks noGrp="1"/>
          </p:cNvSpPr>
          <p:nvPr>
            <p:ph type="ftr" sz="quarter" idx="11"/>
          </p:nvPr>
        </p:nvSpPr>
        <p:spPr/>
        <p:txBody>
          <a:bodyPr/>
          <a:lstStyle/>
          <a:p>
            <a:endParaRPr lang="ar-JO"/>
          </a:p>
        </p:txBody>
      </p:sp>
      <p:sp>
        <p:nvSpPr>
          <p:cNvPr id="6" name="عنصر نائب لرقم الشريحة 5"/>
          <p:cNvSpPr>
            <a:spLocks noGrp="1"/>
          </p:cNvSpPr>
          <p:nvPr>
            <p:ph type="sldNum" sz="quarter" idx="12"/>
          </p:nvPr>
        </p:nvSpPr>
        <p:spPr/>
        <p:txBody>
          <a:bodyPr/>
          <a:lstStyle/>
          <a:p>
            <a:fld id="{2CE75036-E8C4-47B0-A8EA-A944ED84C13E}" type="slidenum">
              <a:rPr lang="ar-JO" smtClean="0"/>
              <a:pPr/>
              <a:t>‹#›</a:t>
            </a:fld>
            <a:endParaRPr lang="ar-JO"/>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عنصر نائب للمحتوى 2"/>
          <p:cNvSpPr>
            <a:spLocks noGrp="1"/>
          </p:cNvSpPr>
          <p:nvPr>
            <p:ph idx="1"/>
          </p:nvPr>
        </p:nvSpPr>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D5F48662-7672-4C9E-93CE-8C3EC418FED0}" type="datetimeFigureOut">
              <a:rPr lang="ar-JO" smtClean="0"/>
              <a:pPr/>
              <a:t>15/04/1439</a:t>
            </a:fld>
            <a:endParaRPr lang="ar-JO"/>
          </a:p>
        </p:txBody>
      </p:sp>
      <p:sp>
        <p:nvSpPr>
          <p:cNvPr id="5" name="عنصر نائب للتذييل 4"/>
          <p:cNvSpPr>
            <a:spLocks noGrp="1"/>
          </p:cNvSpPr>
          <p:nvPr>
            <p:ph type="ftr" sz="quarter" idx="11"/>
          </p:nvPr>
        </p:nvSpPr>
        <p:spPr/>
        <p:txBody>
          <a:bodyPr/>
          <a:lstStyle/>
          <a:p>
            <a:endParaRPr lang="ar-JO"/>
          </a:p>
        </p:txBody>
      </p:sp>
      <p:sp>
        <p:nvSpPr>
          <p:cNvPr id="6" name="عنصر نائب لرقم الشريحة 5"/>
          <p:cNvSpPr>
            <a:spLocks noGrp="1"/>
          </p:cNvSpPr>
          <p:nvPr>
            <p:ph type="sldNum" sz="quarter" idx="12"/>
          </p:nvPr>
        </p:nvSpPr>
        <p:spPr/>
        <p:txBody>
          <a:bodyPr/>
          <a:lstStyle/>
          <a:p>
            <a:fld id="{2CE75036-E8C4-47B0-A8EA-A944ED84C13E}" type="slidenum">
              <a:rPr lang="ar-JO" smtClean="0"/>
              <a:pPr/>
              <a:t>‹#›</a:t>
            </a:fld>
            <a:endParaRPr lang="ar-JO"/>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bg>
      <p:bgRef idx="1002">
        <a:schemeClr val="bg2"/>
      </p:bgRef>
    </p:bg>
    <p:spTree>
      <p:nvGrpSpPr>
        <p:cNvPr id="1" name=""/>
        <p:cNvGrpSpPr/>
        <p:nvPr/>
      </p:nvGrpSpPr>
      <p:grpSpPr>
        <a:xfrm>
          <a:off x="0" y="0"/>
          <a:ext cx="0" cy="0"/>
          <a:chOff x="0" y="0"/>
          <a:chExt cx="0" cy="0"/>
        </a:xfrm>
      </p:grpSpPr>
      <p:sp>
        <p:nvSpPr>
          <p:cNvPr id="2" name="عنوان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D5F48662-7672-4C9E-93CE-8C3EC418FED0}" type="datetimeFigureOut">
              <a:rPr lang="ar-JO" smtClean="0"/>
              <a:pPr/>
              <a:t>15/04/1439</a:t>
            </a:fld>
            <a:endParaRPr lang="ar-JO"/>
          </a:p>
        </p:txBody>
      </p:sp>
      <p:sp>
        <p:nvSpPr>
          <p:cNvPr id="5" name="عنصر نائب للتذييل 4"/>
          <p:cNvSpPr>
            <a:spLocks noGrp="1"/>
          </p:cNvSpPr>
          <p:nvPr>
            <p:ph type="ftr" sz="quarter" idx="11"/>
          </p:nvPr>
        </p:nvSpPr>
        <p:spPr/>
        <p:txBody>
          <a:bodyPr/>
          <a:lstStyle/>
          <a:p>
            <a:endParaRPr lang="ar-JO"/>
          </a:p>
        </p:txBody>
      </p:sp>
      <p:sp>
        <p:nvSpPr>
          <p:cNvPr id="6" name="عنصر نائب لرقم الشريحة 5"/>
          <p:cNvSpPr>
            <a:spLocks noGrp="1"/>
          </p:cNvSpPr>
          <p:nvPr>
            <p:ph type="sldNum" sz="quarter" idx="12"/>
          </p:nvPr>
        </p:nvSpPr>
        <p:spPr/>
        <p:txBody>
          <a:bodyPr/>
          <a:lstStyle/>
          <a:p>
            <a:fld id="{2CE75036-E8C4-47B0-A8EA-A944ED84C13E}" type="slidenum">
              <a:rPr lang="ar-JO" smtClean="0"/>
              <a:pPr/>
              <a:t>‹#›</a:t>
            </a:fld>
            <a:endParaRPr lang="ar-JO"/>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704088"/>
            <a:ext cx="8229600" cy="1143000"/>
          </a:xfrm>
        </p:spPr>
        <p:txBody>
          <a:bodyPr/>
          <a:lstStyle/>
          <a:p>
            <a:r>
              <a:rPr kumimoji="0" lang="ar-SA" smtClean="0"/>
              <a:t>انقر لتحرير نمط العنوان الرئيسي</a:t>
            </a:r>
            <a:endParaRPr kumimoji="0" lang="en-US"/>
          </a:p>
        </p:txBody>
      </p:sp>
      <p:sp>
        <p:nvSpPr>
          <p:cNvPr id="3" name="عنصر نائب للمحتوى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محتوى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p>
            <a:fld id="{D5F48662-7672-4C9E-93CE-8C3EC418FED0}" type="datetimeFigureOut">
              <a:rPr lang="ar-JO" smtClean="0"/>
              <a:pPr/>
              <a:t>15/04/1439</a:t>
            </a:fld>
            <a:endParaRPr lang="ar-JO"/>
          </a:p>
        </p:txBody>
      </p:sp>
      <p:sp>
        <p:nvSpPr>
          <p:cNvPr id="6" name="عنصر نائب للتذييل 5"/>
          <p:cNvSpPr>
            <a:spLocks noGrp="1"/>
          </p:cNvSpPr>
          <p:nvPr>
            <p:ph type="ftr" sz="quarter" idx="11"/>
          </p:nvPr>
        </p:nvSpPr>
        <p:spPr/>
        <p:txBody>
          <a:bodyPr/>
          <a:lstStyle/>
          <a:p>
            <a:endParaRPr lang="ar-JO"/>
          </a:p>
        </p:txBody>
      </p:sp>
      <p:sp>
        <p:nvSpPr>
          <p:cNvPr id="7" name="عنصر نائب لرقم الشريحة 6"/>
          <p:cNvSpPr>
            <a:spLocks noGrp="1"/>
          </p:cNvSpPr>
          <p:nvPr>
            <p:ph type="sldNum" sz="quarter" idx="12"/>
          </p:nvPr>
        </p:nvSpPr>
        <p:spPr/>
        <p:txBody>
          <a:bodyPr/>
          <a:lstStyle/>
          <a:p>
            <a:fld id="{2CE75036-E8C4-47B0-A8EA-A944ED84C13E}" type="slidenum">
              <a:rPr lang="ar-JO" smtClean="0"/>
              <a:pPr/>
              <a:t>‹#›</a:t>
            </a:fld>
            <a:endParaRPr lang="ar-JO"/>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704088"/>
            <a:ext cx="8229600" cy="1143000"/>
          </a:xfrm>
        </p:spPr>
        <p:txBody>
          <a:bodyPr tIns="45720" anchor="b"/>
          <a:lstStyle>
            <a:lvl1pPr>
              <a:defRPr/>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ar-SA" smtClean="0"/>
              <a:t>انقر لتحرير أنماط النص الرئيسي</a:t>
            </a:r>
          </a:p>
        </p:txBody>
      </p:sp>
      <p:sp>
        <p:nvSpPr>
          <p:cNvPr id="4" name="عنصر نائب للنص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ar-SA" smtClean="0"/>
              <a:t>انقر لتحرير أنماط النص الرئيسي</a:t>
            </a:r>
          </a:p>
        </p:txBody>
      </p:sp>
      <p:sp>
        <p:nvSpPr>
          <p:cNvPr id="5" name="عنصر نائب للمحتوى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6" name="عنصر نائب للمحتوى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7" name="عنصر نائب للتاريخ 6"/>
          <p:cNvSpPr>
            <a:spLocks noGrp="1"/>
          </p:cNvSpPr>
          <p:nvPr>
            <p:ph type="dt" sz="half" idx="10"/>
          </p:nvPr>
        </p:nvSpPr>
        <p:spPr/>
        <p:txBody>
          <a:bodyPr/>
          <a:lstStyle/>
          <a:p>
            <a:fld id="{D5F48662-7672-4C9E-93CE-8C3EC418FED0}" type="datetimeFigureOut">
              <a:rPr lang="ar-JO" smtClean="0"/>
              <a:pPr/>
              <a:t>15/04/1439</a:t>
            </a:fld>
            <a:endParaRPr lang="ar-JO"/>
          </a:p>
        </p:txBody>
      </p:sp>
      <p:sp>
        <p:nvSpPr>
          <p:cNvPr id="8" name="عنصر نائب للتذييل 7"/>
          <p:cNvSpPr>
            <a:spLocks noGrp="1"/>
          </p:cNvSpPr>
          <p:nvPr>
            <p:ph type="ftr" sz="quarter" idx="11"/>
          </p:nvPr>
        </p:nvSpPr>
        <p:spPr/>
        <p:txBody>
          <a:bodyPr/>
          <a:lstStyle/>
          <a:p>
            <a:endParaRPr lang="ar-JO"/>
          </a:p>
        </p:txBody>
      </p:sp>
      <p:sp>
        <p:nvSpPr>
          <p:cNvPr id="9" name="عنصر نائب لرقم الشريحة 8"/>
          <p:cNvSpPr>
            <a:spLocks noGrp="1"/>
          </p:cNvSpPr>
          <p:nvPr>
            <p:ph type="sldNum" sz="quarter" idx="12"/>
          </p:nvPr>
        </p:nvSpPr>
        <p:spPr/>
        <p:txBody>
          <a:bodyPr/>
          <a:lstStyle/>
          <a:p>
            <a:fld id="{2CE75036-E8C4-47B0-A8EA-A944ED84C13E}" type="slidenum">
              <a:rPr lang="ar-JO" smtClean="0"/>
              <a:pPr/>
              <a:t>‹#›</a:t>
            </a:fld>
            <a:endParaRPr lang="ar-JO"/>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ar-SA" smtClean="0"/>
              <a:t>انقر لتحرير نمط العنوان الرئيسي</a:t>
            </a:r>
            <a:endParaRPr kumimoji="0" lang="en-US"/>
          </a:p>
        </p:txBody>
      </p:sp>
      <p:sp>
        <p:nvSpPr>
          <p:cNvPr id="3" name="عنصر نائب للتاريخ 2"/>
          <p:cNvSpPr>
            <a:spLocks noGrp="1"/>
          </p:cNvSpPr>
          <p:nvPr>
            <p:ph type="dt" sz="half" idx="10"/>
          </p:nvPr>
        </p:nvSpPr>
        <p:spPr/>
        <p:txBody>
          <a:bodyPr/>
          <a:lstStyle/>
          <a:p>
            <a:fld id="{D5F48662-7672-4C9E-93CE-8C3EC418FED0}" type="datetimeFigureOut">
              <a:rPr lang="ar-JO" smtClean="0"/>
              <a:pPr/>
              <a:t>15/04/1439</a:t>
            </a:fld>
            <a:endParaRPr lang="ar-JO"/>
          </a:p>
        </p:txBody>
      </p:sp>
      <p:sp>
        <p:nvSpPr>
          <p:cNvPr id="4" name="عنصر نائب للتذييل 3"/>
          <p:cNvSpPr>
            <a:spLocks noGrp="1"/>
          </p:cNvSpPr>
          <p:nvPr>
            <p:ph type="ftr" sz="quarter" idx="11"/>
          </p:nvPr>
        </p:nvSpPr>
        <p:spPr/>
        <p:txBody>
          <a:bodyPr/>
          <a:lstStyle/>
          <a:p>
            <a:endParaRPr lang="ar-JO"/>
          </a:p>
        </p:txBody>
      </p:sp>
      <p:sp>
        <p:nvSpPr>
          <p:cNvPr id="5" name="عنصر نائب لرقم الشريحة 4"/>
          <p:cNvSpPr>
            <a:spLocks noGrp="1"/>
          </p:cNvSpPr>
          <p:nvPr>
            <p:ph type="sldNum" sz="quarter" idx="12"/>
          </p:nvPr>
        </p:nvSpPr>
        <p:spPr/>
        <p:txBody>
          <a:bodyPr/>
          <a:lstStyle/>
          <a:p>
            <a:fld id="{2CE75036-E8C4-47B0-A8EA-A944ED84C13E}" type="slidenum">
              <a:rPr lang="ar-JO" smtClean="0"/>
              <a:pPr/>
              <a:t>‹#›</a:t>
            </a:fld>
            <a:endParaRPr lang="ar-JO"/>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D5F48662-7672-4C9E-93CE-8C3EC418FED0}" type="datetimeFigureOut">
              <a:rPr lang="ar-JO" smtClean="0"/>
              <a:pPr/>
              <a:t>15/04/1439</a:t>
            </a:fld>
            <a:endParaRPr lang="ar-JO"/>
          </a:p>
        </p:txBody>
      </p:sp>
      <p:sp>
        <p:nvSpPr>
          <p:cNvPr id="3" name="عنصر نائب للتذييل 2"/>
          <p:cNvSpPr>
            <a:spLocks noGrp="1"/>
          </p:cNvSpPr>
          <p:nvPr>
            <p:ph type="ftr" sz="quarter" idx="11"/>
          </p:nvPr>
        </p:nvSpPr>
        <p:spPr/>
        <p:txBody>
          <a:bodyPr/>
          <a:lstStyle/>
          <a:p>
            <a:endParaRPr lang="ar-JO"/>
          </a:p>
        </p:txBody>
      </p:sp>
      <p:sp>
        <p:nvSpPr>
          <p:cNvPr id="4" name="عنصر نائب لرقم الشريحة 3"/>
          <p:cNvSpPr>
            <a:spLocks noGrp="1"/>
          </p:cNvSpPr>
          <p:nvPr>
            <p:ph type="sldNum" sz="quarter" idx="12"/>
          </p:nvPr>
        </p:nvSpPr>
        <p:spPr/>
        <p:txBody>
          <a:bodyPr/>
          <a:lstStyle/>
          <a:p>
            <a:fld id="{2CE75036-E8C4-47B0-A8EA-A944ED84C13E}" type="slidenum">
              <a:rPr lang="ar-JO" smtClean="0"/>
              <a:pPr/>
              <a:t>‹#›</a:t>
            </a:fld>
            <a:endParaRPr lang="ar-JO"/>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ar-SA" smtClean="0"/>
              <a:t>انقر لتحرير أنماط النص الرئيسي</a:t>
            </a:r>
          </a:p>
        </p:txBody>
      </p:sp>
      <p:sp>
        <p:nvSpPr>
          <p:cNvPr id="4" name="عنصر نائب للمحتوى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p>
            <a:fld id="{D5F48662-7672-4C9E-93CE-8C3EC418FED0}" type="datetimeFigureOut">
              <a:rPr lang="ar-JO" smtClean="0"/>
              <a:pPr/>
              <a:t>15/04/1439</a:t>
            </a:fld>
            <a:endParaRPr lang="ar-JO"/>
          </a:p>
        </p:txBody>
      </p:sp>
      <p:sp>
        <p:nvSpPr>
          <p:cNvPr id="6" name="عنصر نائب للتذييل 5"/>
          <p:cNvSpPr>
            <a:spLocks noGrp="1"/>
          </p:cNvSpPr>
          <p:nvPr>
            <p:ph type="ftr" sz="quarter" idx="11"/>
          </p:nvPr>
        </p:nvSpPr>
        <p:spPr/>
        <p:txBody>
          <a:bodyPr/>
          <a:lstStyle/>
          <a:p>
            <a:endParaRPr lang="ar-JO"/>
          </a:p>
        </p:txBody>
      </p:sp>
      <p:sp>
        <p:nvSpPr>
          <p:cNvPr id="7" name="عنصر نائب لرقم الشريحة 6"/>
          <p:cNvSpPr>
            <a:spLocks noGrp="1"/>
          </p:cNvSpPr>
          <p:nvPr>
            <p:ph type="sldNum" sz="quarter" idx="12"/>
          </p:nvPr>
        </p:nvSpPr>
        <p:spPr/>
        <p:txBody>
          <a:bodyPr/>
          <a:lstStyle/>
          <a:p>
            <a:fld id="{2CE75036-E8C4-47B0-A8EA-A944ED84C13E}" type="slidenum">
              <a:rPr lang="ar-JO" smtClean="0"/>
              <a:pPr/>
              <a:t>‹#›</a:t>
            </a:fld>
            <a:endParaRPr lang="ar-JO"/>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spTree>
      <p:nvGrpSpPr>
        <p:cNvPr id="1" name=""/>
        <p:cNvGrpSpPr/>
        <p:nvPr/>
      </p:nvGrpSpPr>
      <p:grpSpPr>
        <a:xfrm>
          <a:off x="0" y="0"/>
          <a:ext cx="0" cy="0"/>
          <a:chOff x="0" y="0"/>
          <a:chExt cx="0" cy="0"/>
        </a:xfrm>
      </p:grpSpPr>
      <p:sp>
        <p:nvSpPr>
          <p:cNvPr id="9" name="مستطيل ذو زاوية واحدة مخدوشة ودائرية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مثلث قائم الزاوية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عنوان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ar-SA" smtClean="0"/>
              <a:t>انقر لتحرير نمط العنوان الرئيسي</a:t>
            </a:r>
            <a:endParaRPr kumimoji="0" lang="en-US"/>
          </a:p>
        </p:txBody>
      </p:sp>
      <p:sp>
        <p:nvSpPr>
          <p:cNvPr id="4" name="عنصر نائب للنص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D5F48662-7672-4C9E-93CE-8C3EC418FED0}" type="datetimeFigureOut">
              <a:rPr lang="ar-JO" smtClean="0"/>
              <a:pPr/>
              <a:t>15/04/1439</a:t>
            </a:fld>
            <a:endParaRPr lang="ar-JO"/>
          </a:p>
        </p:txBody>
      </p:sp>
      <p:sp>
        <p:nvSpPr>
          <p:cNvPr id="6" name="عنصر نائب للتذييل 5"/>
          <p:cNvSpPr>
            <a:spLocks noGrp="1"/>
          </p:cNvSpPr>
          <p:nvPr>
            <p:ph type="ftr" sz="quarter" idx="11"/>
          </p:nvPr>
        </p:nvSpPr>
        <p:spPr/>
        <p:txBody>
          <a:bodyPr/>
          <a:lstStyle/>
          <a:p>
            <a:endParaRPr lang="ar-JO"/>
          </a:p>
        </p:txBody>
      </p:sp>
      <p:sp>
        <p:nvSpPr>
          <p:cNvPr id="7" name="عنصر نائب لرقم الشريحة 6"/>
          <p:cNvSpPr>
            <a:spLocks noGrp="1"/>
          </p:cNvSpPr>
          <p:nvPr>
            <p:ph type="sldNum" sz="quarter" idx="12"/>
          </p:nvPr>
        </p:nvSpPr>
        <p:spPr>
          <a:xfrm>
            <a:off x="8077200" y="6356350"/>
            <a:ext cx="609600" cy="365125"/>
          </a:xfrm>
        </p:spPr>
        <p:txBody>
          <a:bodyPr/>
          <a:lstStyle/>
          <a:p>
            <a:fld id="{2CE75036-E8C4-47B0-A8EA-A944ED84C13E}" type="slidenum">
              <a:rPr lang="ar-JO" smtClean="0"/>
              <a:pPr/>
              <a:t>‹#›</a:t>
            </a:fld>
            <a:endParaRPr lang="ar-JO"/>
          </a:p>
        </p:txBody>
      </p:sp>
      <p:sp>
        <p:nvSpPr>
          <p:cNvPr id="3" name="عنصر نائب للصورة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ar-SA" smtClean="0"/>
              <a:t>انقر فوق الرمز لإضافة صورة</a:t>
            </a:r>
            <a:endParaRPr kumimoji="0" lang="en-US" dirty="0"/>
          </a:p>
        </p:txBody>
      </p:sp>
      <p:sp>
        <p:nvSpPr>
          <p:cNvPr id="10" name="شكل حر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شكل حر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شكل حر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شكل حر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عنصر نائب للعنوان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ar-SA" smtClean="0"/>
              <a:t>انقر لتحرير نمط العنوان الرئيسي</a:t>
            </a:r>
            <a:endParaRPr kumimoji="0" lang="en-US"/>
          </a:p>
        </p:txBody>
      </p:sp>
      <p:sp>
        <p:nvSpPr>
          <p:cNvPr id="30" name="عنصر نائب للنص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10" name="عنصر نائب للتاريخ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D5F48662-7672-4C9E-93CE-8C3EC418FED0}" type="datetimeFigureOut">
              <a:rPr lang="ar-JO" smtClean="0"/>
              <a:pPr/>
              <a:t>15/04/1439</a:t>
            </a:fld>
            <a:endParaRPr lang="ar-JO"/>
          </a:p>
        </p:txBody>
      </p:sp>
      <p:sp>
        <p:nvSpPr>
          <p:cNvPr id="22" name="عنصر نائب للتذييل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ar-JO"/>
          </a:p>
        </p:txBody>
      </p:sp>
      <p:sp>
        <p:nvSpPr>
          <p:cNvPr id="18" name="عنصر نائب لرقم الشريحة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2CE75036-E8C4-47B0-A8EA-A944ED84C13E}" type="slidenum">
              <a:rPr lang="ar-JO" smtClean="0"/>
              <a:pPr/>
              <a:t>‹#›</a:t>
            </a:fld>
            <a:endParaRPr lang="ar-JO"/>
          </a:p>
        </p:txBody>
      </p:sp>
      <p:grpSp>
        <p:nvGrpSpPr>
          <p:cNvPr id="2" name="مجموعة 1"/>
          <p:cNvGrpSpPr/>
          <p:nvPr/>
        </p:nvGrpSpPr>
        <p:grpSpPr>
          <a:xfrm>
            <a:off x="-19017" y="202408"/>
            <a:ext cx="9180548" cy="649224"/>
            <a:chOff x="-19045" y="216550"/>
            <a:chExt cx="9180548" cy="649224"/>
          </a:xfrm>
        </p:grpSpPr>
        <p:sp>
          <p:nvSpPr>
            <p:cNvPr id="12" name="شكل حر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شكل حر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1"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r" rtl="1"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r" rtl="1"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r" rtl="1"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r" rtl="1"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r" rtl="1"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r" rtl="1"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r" rtl="1"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r" rtl="1"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r" rtl="1"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p:nvPr/>
        </p:nvPicPr>
        <p:blipFill>
          <a:blip r:embed="rId2">
            <a:extLst>
              <a:ext uri="{28A0092B-C50C-407E-A947-70E740481C1C}">
                <a14:useLocalDpi xmlns:a14="http://schemas.microsoft.com/office/drawing/2010/main" val="0"/>
              </a:ext>
            </a:extLst>
          </a:blip>
          <a:srcRect/>
          <a:stretch>
            <a:fillRect/>
          </a:stretch>
        </p:blipFill>
        <p:spPr bwMode="auto">
          <a:xfrm>
            <a:off x="6786578" y="785794"/>
            <a:ext cx="1571636" cy="1357322"/>
          </a:xfrm>
          <a:prstGeom prst="rect">
            <a:avLst/>
          </a:prstGeom>
          <a:noFill/>
        </p:spPr>
      </p:pic>
      <p:sp>
        <p:nvSpPr>
          <p:cNvPr id="36865" name="Rectangle 1"/>
          <p:cNvSpPr>
            <a:spLocks noChangeArrowheads="1"/>
          </p:cNvSpPr>
          <p:nvPr/>
        </p:nvSpPr>
        <p:spPr bwMode="auto">
          <a:xfrm>
            <a:off x="1785918" y="2733538"/>
            <a:ext cx="5500726" cy="230832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smtClean="0">
              <a:ln>
                <a:noFill/>
              </a:ln>
              <a:solidFill>
                <a:srgbClr val="000000"/>
              </a:solidFill>
              <a:effectLst/>
              <a:latin typeface="Calibri" pitchFamily="34" charset="0"/>
              <a:ea typeface="Calibri" pitchFamily="34"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smtClean="0">
              <a:ln>
                <a:noFill/>
              </a:ln>
              <a:solidFill>
                <a:srgbClr val="000000"/>
              </a:solidFill>
              <a:effectLst/>
              <a:latin typeface="Calibri" pitchFamily="34" charset="0"/>
              <a:ea typeface="Calibri" pitchFamily="34"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endParaRPr lang="en-US" sz="2400" dirty="0">
              <a:solidFill>
                <a:srgbClr val="000000"/>
              </a:solidFill>
              <a:latin typeface="Calibri" pitchFamily="34"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smtClean="0">
              <a:ln>
                <a:noFill/>
              </a:ln>
              <a:solidFill>
                <a:srgbClr val="000000"/>
              </a:solidFill>
              <a:effectLst/>
              <a:latin typeface="Calibri" pitchFamily="34"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endParaRPr lang="en-US" sz="2400" dirty="0">
              <a:solidFill>
                <a:srgbClr val="000000"/>
              </a:solidFill>
              <a:latin typeface="Calibri" pitchFamily="34"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p:txBody>
      </p:sp>
      <p:sp>
        <p:nvSpPr>
          <p:cNvPr id="36866" name="Rectangle 2"/>
          <p:cNvSpPr>
            <a:spLocks noChangeArrowheads="1"/>
          </p:cNvSpPr>
          <p:nvPr/>
        </p:nvSpPr>
        <p:spPr bwMode="auto">
          <a:xfrm>
            <a:off x="2285984" y="3643313"/>
            <a:ext cx="4500594" cy="2000548"/>
          </a:xfrm>
          <a:prstGeom prst="rect">
            <a:avLst/>
          </a:prstGeom>
          <a:noFill/>
          <a:ln w="9525">
            <a:noFill/>
            <a:miter lim="800000"/>
            <a:headEnd/>
            <a:tailEnd/>
          </a:ln>
          <a:effectLst/>
        </p:spPr>
        <p:txBody>
          <a:bodyPr vert="horz" wrap="square" lIns="91440" tIns="45720" rIns="91440" bIns="45720" numCol="1" anchor="t" anchorCtr="1" compatLnSpc="1">
            <a:prstTxWarp prst="textNoShape">
              <a:avLst/>
            </a:prstTxWarp>
            <a:spAutoFit/>
          </a:bodyPr>
          <a:lstStyle/>
          <a:p>
            <a:pPr algn="ctr" rtl="0">
              <a:buNone/>
            </a:pPr>
            <a:r>
              <a:rPr lang="en-US" sz="2000" dirty="0" smtClean="0">
                <a:latin typeface="Times New Roman" pitchFamily="18" charset="0"/>
                <a:ea typeface="Calibri" pitchFamily="34" charset="0"/>
                <a:cs typeface="Times New Roman" pitchFamily="18" charset="0"/>
              </a:rPr>
              <a:t>Prepared By: </a:t>
            </a:r>
          </a:p>
          <a:p>
            <a:pPr algn="ctr" rtl="0">
              <a:buNone/>
            </a:pPr>
            <a:r>
              <a:rPr lang="en-US" sz="2000" dirty="0" err="1" smtClean="0">
                <a:latin typeface="Times New Roman" pitchFamily="18" charset="0"/>
                <a:ea typeface="Calibri" pitchFamily="34" charset="0"/>
                <a:cs typeface="Times New Roman" pitchFamily="18" charset="0"/>
              </a:rPr>
              <a:t>Ameer</a:t>
            </a:r>
            <a:r>
              <a:rPr lang="en-US" sz="2000" dirty="0" smtClean="0">
                <a:latin typeface="Times New Roman" pitchFamily="18" charset="0"/>
                <a:ea typeface="Calibri" pitchFamily="34" charset="0"/>
                <a:cs typeface="Times New Roman" pitchFamily="18" charset="0"/>
              </a:rPr>
              <a:t> </a:t>
            </a:r>
            <a:r>
              <a:rPr lang="en-US" sz="2000" dirty="0" err="1" smtClean="0">
                <a:latin typeface="Times New Roman" pitchFamily="18" charset="0"/>
                <a:ea typeface="Calibri" pitchFamily="34" charset="0"/>
                <a:cs typeface="Times New Roman" pitchFamily="18" charset="0"/>
              </a:rPr>
              <a:t>Adarbeh</a:t>
            </a:r>
            <a:endParaRPr lang="en-US" sz="2000" dirty="0" smtClean="0">
              <a:latin typeface="Times New Roman" pitchFamily="18" charset="0"/>
              <a:ea typeface="Calibri" pitchFamily="34" charset="0"/>
              <a:cs typeface="Times New Roman" pitchFamily="18" charset="0"/>
            </a:endParaRPr>
          </a:p>
          <a:p>
            <a:pPr algn="ctr" rtl="0">
              <a:buNone/>
            </a:pPr>
            <a:r>
              <a:rPr lang="en-US" sz="2000" dirty="0" err="1" smtClean="0">
                <a:latin typeface="Times New Roman" pitchFamily="18" charset="0"/>
                <a:ea typeface="Calibri" pitchFamily="34" charset="0"/>
                <a:cs typeface="Times New Roman" pitchFamily="18" charset="0"/>
              </a:rPr>
              <a:t>Feras</a:t>
            </a:r>
            <a:r>
              <a:rPr lang="en-US" sz="2000" dirty="0" smtClean="0">
                <a:latin typeface="Times New Roman" pitchFamily="18" charset="0"/>
                <a:ea typeface="Calibri" pitchFamily="34" charset="0"/>
                <a:cs typeface="Times New Roman" pitchFamily="18" charset="0"/>
              </a:rPr>
              <a:t> Khalid</a:t>
            </a:r>
          </a:p>
          <a:p>
            <a:pPr algn="ctr" rtl="0">
              <a:buNone/>
            </a:pPr>
            <a:r>
              <a:rPr lang="en-US" sz="2000" dirty="0" err="1" smtClean="0">
                <a:latin typeface="Times New Roman" pitchFamily="18" charset="0"/>
                <a:ea typeface="Calibri" pitchFamily="34" charset="0"/>
                <a:cs typeface="Times New Roman" pitchFamily="18" charset="0"/>
              </a:rPr>
              <a:t>Husein</a:t>
            </a:r>
            <a:r>
              <a:rPr lang="en-US" sz="2000" dirty="0" smtClean="0">
                <a:latin typeface="Times New Roman" pitchFamily="18" charset="0"/>
                <a:ea typeface="Calibri" pitchFamily="34" charset="0"/>
                <a:cs typeface="Times New Roman" pitchFamily="18" charset="0"/>
              </a:rPr>
              <a:t> </a:t>
            </a:r>
            <a:r>
              <a:rPr lang="en-US" sz="2000" dirty="0" err="1">
                <a:latin typeface="Times New Roman" pitchFamily="18" charset="0"/>
                <a:ea typeface="Calibri" pitchFamily="34" charset="0"/>
                <a:cs typeface="Times New Roman" pitchFamily="18" charset="0"/>
              </a:rPr>
              <a:t>S</a:t>
            </a:r>
            <a:r>
              <a:rPr lang="en-US" sz="2000" dirty="0" err="1" smtClean="0">
                <a:latin typeface="Times New Roman" pitchFamily="18" charset="0"/>
                <a:ea typeface="Calibri" pitchFamily="34" charset="0"/>
                <a:cs typeface="Times New Roman" pitchFamily="18" charset="0"/>
              </a:rPr>
              <a:t>hraim</a:t>
            </a:r>
            <a:endParaRPr lang="en-US" sz="2000" dirty="0" smtClean="0">
              <a:latin typeface="Times New Roman" pitchFamily="18" charset="0"/>
              <a:ea typeface="Calibri" pitchFamily="34" charset="0"/>
              <a:cs typeface="Times New Roman" pitchFamily="18" charset="0"/>
            </a:endParaRPr>
          </a:p>
          <a:p>
            <a:pPr algn="ctr" rtl="0">
              <a:buNone/>
            </a:pPr>
            <a:r>
              <a:rPr lang="en-US" sz="2000" dirty="0" smtClean="0">
                <a:latin typeface="Times New Roman" pitchFamily="18" charset="0"/>
                <a:ea typeface="Calibri" pitchFamily="34" charset="0"/>
                <a:cs typeface="Times New Roman" pitchFamily="18" charset="0"/>
              </a:rPr>
              <a:t> </a:t>
            </a:r>
          </a:p>
          <a:p>
            <a:pPr algn="ctr" rtl="0">
              <a:buNone/>
            </a:pPr>
            <a:r>
              <a:rPr lang="en-US" sz="2400" dirty="0" smtClean="0">
                <a:latin typeface="Times New Roman" pitchFamily="18" charset="0"/>
                <a:ea typeface="Calibri" pitchFamily="34" charset="0"/>
                <a:cs typeface="Times New Roman" pitchFamily="18" charset="0"/>
              </a:rPr>
              <a:t>Supervised By: Dr. </a:t>
            </a:r>
            <a:r>
              <a:rPr lang="en-US" sz="2400" dirty="0" err="1" smtClean="0">
                <a:latin typeface="Times New Roman" pitchFamily="18" charset="0"/>
                <a:ea typeface="Calibri" pitchFamily="34" charset="0"/>
                <a:cs typeface="Times New Roman" pitchFamily="18" charset="0"/>
              </a:rPr>
              <a:t>Isam</a:t>
            </a:r>
            <a:r>
              <a:rPr lang="en-US" sz="2400" dirty="0" smtClean="0">
                <a:latin typeface="Times New Roman" pitchFamily="18" charset="0"/>
                <a:ea typeface="Calibri" pitchFamily="34" charset="0"/>
                <a:cs typeface="Times New Roman" pitchFamily="18" charset="0"/>
              </a:rPr>
              <a:t> </a:t>
            </a:r>
            <a:r>
              <a:rPr lang="en-US" sz="2400" dirty="0" err="1" smtClean="0">
                <a:latin typeface="Times New Roman" pitchFamily="18" charset="0"/>
                <a:ea typeface="Calibri" pitchFamily="34" charset="0"/>
                <a:cs typeface="Times New Roman" pitchFamily="18" charset="0"/>
              </a:rPr>
              <a:t>Jardaneh</a:t>
            </a:r>
            <a:endParaRPr lang="en-US" sz="2400" dirty="0" smtClean="0">
              <a:latin typeface="Times New Roman" pitchFamily="18" charset="0"/>
              <a:ea typeface="Calibri" pitchFamily="34" charset="0"/>
              <a:cs typeface="Times New Roman" pitchFamily="18" charset="0"/>
            </a:endParaRPr>
          </a:p>
        </p:txBody>
      </p:sp>
      <p:sp>
        <p:nvSpPr>
          <p:cNvPr id="6" name="مربع نص 5"/>
          <p:cNvSpPr txBox="1"/>
          <p:nvPr/>
        </p:nvSpPr>
        <p:spPr>
          <a:xfrm>
            <a:off x="323528" y="1048956"/>
            <a:ext cx="8208912" cy="830997"/>
          </a:xfrm>
          <a:prstGeom prst="rect">
            <a:avLst/>
          </a:prstGeom>
          <a:noFill/>
        </p:spPr>
        <p:txBody>
          <a:bodyPr wrap="square" rtlCol="1">
            <a:spAutoFit/>
          </a:bodyPr>
          <a:lstStyle/>
          <a:p>
            <a:pPr lvl="0" algn="ctr" rtl="0" eaLnBrk="0" fontAlgn="base" hangingPunct="0">
              <a:spcBef>
                <a:spcPct val="0"/>
              </a:spcBef>
              <a:spcAft>
                <a:spcPct val="0"/>
              </a:spcAft>
            </a:pPr>
            <a:r>
              <a:rPr lang="en-US" sz="2400" dirty="0" smtClean="0">
                <a:solidFill>
                  <a:srgbClr val="000000"/>
                </a:solidFill>
                <a:latin typeface="Times New Roman" pitchFamily="18" charset="0"/>
                <a:ea typeface="Calibri" pitchFamily="34" charset="0"/>
                <a:cs typeface="Times New Roman" pitchFamily="18" charset="0"/>
              </a:rPr>
              <a:t>Civil Engineering Department</a:t>
            </a:r>
          </a:p>
          <a:p>
            <a:pPr algn="ctr" rtl="0" eaLnBrk="0" fontAlgn="base" hangingPunct="0">
              <a:spcBef>
                <a:spcPct val="0"/>
              </a:spcBef>
              <a:spcAft>
                <a:spcPct val="0"/>
              </a:spcAft>
            </a:pPr>
            <a:r>
              <a:rPr lang="en-US" sz="2400" dirty="0" smtClean="0">
                <a:latin typeface="Times New Roman" pitchFamily="18" charset="0"/>
                <a:ea typeface="Calibri" pitchFamily="34" charset="0"/>
                <a:cs typeface="Times New Roman" pitchFamily="18" charset="0"/>
              </a:rPr>
              <a:t>An-</a:t>
            </a:r>
            <a:r>
              <a:rPr lang="en-US" sz="2400" dirty="0" err="1" smtClean="0">
                <a:latin typeface="Times New Roman" pitchFamily="18" charset="0"/>
                <a:ea typeface="Calibri" pitchFamily="34" charset="0"/>
                <a:cs typeface="Times New Roman" pitchFamily="18" charset="0"/>
              </a:rPr>
              <a:t>Najah</a:t>
            </a:r>
            <a:r>
              <a:rPr lang="en-US" sz="2400" dirty="0" smtClean="0">
                <a:latin typeface="Times New Roman" pitchFamily="18" charset="0"/>
                <a:ea typeface="Calibri" pitchFamily="34" charset="0"/>
                <a:cs typeface="Times New Roman" pitchFamily="18" charset="0"/>
              </a:rPr>
              <a:t> National University</a:t>
            </a:r>
            <a:endParaRPr lang="ar-SA" sz="2400" dirty="0">
              <a:latin typeface="Times New Roman" pitchFamily="18" charset="0"/>
              <a:cs typeface="Times New Roman" pitchFamily="18" charset="0"/>
            </a:endParaRPr>
          </a:p>
        </p:txBody>
      </p:sp>
      <p:sp>
        <p:nvSpPr>
          <p:cNvPr id="7" name="مربع نص 6"/>
          <p:cNvSpPr txBox="1"/>
          <p:nvPr/>
        </p:nvSpPr>
        <p:spPr>
          <a:xfrm>
            <a:off x="1371968" y="2357430"/>
            <a:ext cx="6143668" cy="1107996"/>
          </a:xfrm>
          <a:prstGeom prst="rect">
            <a:avLst/>
          </a:prstGeom>
          <a:noFill/>
        </p:spPr>
        <p:txBody>
          <a:bodyPr wrap="square" rtlCol="1">
            <a:spAutoFit/>
          </a:bodyPr>
          <a:lstStyle/>
          <a:p>
            <a:pPr algn="ctr"/>
            <a:r>
              <a:rPr lang="en-US" sz="2400" dirty="0"/>
              <a:t>Soil Improvement by </a:t>
            </a:r>
            <a:r>
              <a:rPr lang="en-US" sz="2400" dirty="0" smtClean="0"/>
              <a:t>Used burned </a:t>
            </a:r>
            <a:r>
              <a:rPr lang="en-US" sz="2400" dirty="0"/>
              <a:t>Car Oil</a:t>
            </a:r>
          </a:p>
          <a:p>
            <a:pPr lvl="0" algn="ctr" rtl="0" eaLnBrk="0" fontAlgn="base" hangingPunct="0">
              <a:spcBef>
                <a:spcPct val="0"/>
              </a:spcBef>
              <a:spcAft>
                <a:spcPct val="0"/>
              </a:spcAft>
            </a:pPr>
            <a:r>
              <a:rPr lang="en-US" sz="2400" dirty="0" smtClean="0">
                <a:latin typeface="Times New Roman" pitchFamily="18" charset="0"/>
                <a:ea typeface="Calibri" pitchFamily="34" charset="0"/>
                <a:cs typeface="Times New Roman" pitchFamily="18" charset="0"/>
              </a:rPr>
              <a:t>Graduation Project</a:t>
            </a:r>
          </a:p>
          <a:p>
            <a:endParaRPr lang="ar-SA"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133872"/>
            <a:ext cx="8229600" cy="1143000"/>
          </a:xfrm>
        </p:spPr>
        <p:txBody>
          <a:bodyPr>
            <a:normAutofit fontScale="90000"/>
          </a:bodyPr>
          <a:lstStyle/>
          <a:p>
            <a:r>
              <a:rPr lang="en-US" b="1" dirty="0"/>
              <a:t>Laboratory Tests </a:t>
            </a:r>
            <a:r>
              <a:rPr lang="en-US" dirty="0"/>
              <a:t/>
            </a:r>
            <a:br>
              <a:rPr lang="en-US" dirty="0"/>
            </a:br>
            <a:endParaRPr lang="en-US" dirty="0"/>
          </a:p>
        </p:txBody>
      </p:sp>
      <p:sp>
        <p:nvSpPr>
          <p:cNvPr id="3" name="Content Placeholder 2"/>
          <p:cNvSpPr>
            <a:spLocks noGrp="1"/>
          </p:cNvSpPr>
          <p:nvPr>
            <p:ph idx="1"/>
          </p:nvPr>
        </p:nvSpPr>
        <p:spPr/>
        <p:txBody>
          <a:bodyPr/>
          <a:lstStyle/>
          <a:p>
            <a:pPr algn="l" rtl="0"/>
            <a:r>
              <a:rPr lang="en-US" dirty="0">
                <a:latin typeface="Times New Roman" pitchFamily="18" charset="0"/>
                <a:cs typeface="Times New Roman" pitchFamily="18" charset="0"/>
              </a:rPr>
              <a:t>The first step was to find out the maximum dry density and optimum moisture content of the natural soil. </a:t>
            </a:r>
            <a:endParaRPr lang="en-US" dirty="0" smtClean="0">
              <a:latin typeface="Times New Roman" pitchFamily="18" charset="0"/>
              <a:cs typeface="Times New Roman" pitchFamily="18" charset="0"/>
            </a:endParaRPr>
          </a:p>
          <a:p>
            <a:pPr marL="0" indent="0" algn="l" rtl="0">
              <a:buNone/>
            </a:pPr>
            <a:r>
              <a:rPr lang="en-US" dirty="0" smtClean="0">
                <a:latin typeface="Times New Roman" pitchFamily="18" charset="0"/>
                <a:cs typeface="Times New Roman" pitchFamily="18" charset="0"/>
              </a:rPr>
              <a:t>    This </a:t>
            </a:r>
            <a:r>
              <a:rPr lang="en-US" dirty="0">
                <a:latin typeface="Times New Roman" pitchFamily="18" charset="0"/>
                <a:cs typeface="Times New Roman" pitchFamily="18" charset="0"/>
              </a:rPr>
              <a:t>was done by Compaction (Proctor) </a:t>
            </a:r>
            <a:r>
              <a:rPr lang="en-US" dirty="0" smtClean="0">
                <a:latin typeface="Times New Roman" pitchFamily="18" charset="0"/>
                <a:cs typeface="Times New Roman" pitchFamily="18" charset="0"/>
              </a:rPr>
              <a:t>Test</a:t>
            </a:r>
          </a:p>
          <a:p>
            <a:pPr marL="0" indent="0" algn="l" rtl="0">
              <a:buNone/>
            </a:pPr>
            <a:endParaRPr lang="en-US" dirty="0">
              <a:latin typeface="Times New Roman" pitchFamily="18" charset="0"/>
              <a:cs typeface="Times New Roman" pitchFamily="18" charset="0"/>
            </a:endParaRPr>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03648" y="3356992"/>
            <a:ext cx="4457700" cy="3238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09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300192" y="5567337"/>
            <a:ext cx="1990725" cy="676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37502950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061864"/>
            <a:ext cx="8229600" cy="1143000"/>
          </a:xfrm>
        </p:spPr>
        <p:txBody>
          <a:bodyPr>
            <a:normAutofit fontScale="90000"/>
          </a:bodyPr>
          <a:lstStyle/>
          <a:p>
            <a:r>
              <a:rPr lang="en-US" b="1" dirty="0"/>
              <a:t>Laboratory Tests </a:t>
            </a:r>
            <a:r>
              <a:rPr lang="en-US" dirty="0"/>
              <a:t/>
            </a:r>
            <a:br>
              <a:rPr lang="en-US" dirty="0"/>
            </a:br>
            <a:endParaRPr lang="en-US" dirty="0"/>
          </a:p>
        </p:txBody>
      </p:sp>
      <p:sp>
        <p:nvSpPr>
          <p:cNvPr id="3" name="Content Placeholder 2"/>
          <p:cNvSpPr>
            <a:spLocks noGrp="1"/>
          </p:cNvSpPr>
          <p:nvPr>
            <p:ph idx="1"/>
          </p:nvPr>
        </p:nvSpPr>
        <p:spPr/>
        <p:txBody>
          <a:bodyPr/>
          <a:lstStyle/>
          <a:p>
            <a:pPr lvl="0" algn="l" rtl="0"/>
            <a:endParaRPr lang="en-US" dirty="0" smtClean="0">
              <a:latin typeface="Times New Roman" pitchFamily="18" charset="0"/>
              <a:cs typeface="Times New Roman" pitchFamily="18" charset="0"/>
            </a:endParaRPr>
          </a:p>
          <a:p>
            <a:pPr lvl="0" algn="l" rtl="0"/>
            <a:r>
              <a:rPr lang="en-US" dirty="0" smtClean="0">
                <a:latin typeface="Times New Roman" pitchFamily="18" charset="0"/>
                <a:cs typeface="Times New Roman" pitchFamily="18" charset="0"/>
              </a:rPr>
              <a:t>The second step </a:t>
            </a:r>
            <a:r>
              <a:rPr lang="en-US" dirty="0">
                <a:latin typeface="Times New Roman" pitchFamily="18" charset="0"/>
                <a:cs typeface="Times New Roman" pitchFamily="18" charset="0"/>
              </a:rPr>
              <a:t>was to find out the </a:t>
            </a:r>
            <a:r>
              <a:rPr lang="en-US" dirty="0" err="1"/>
              <a:t>Atterberg</a:t>
            </a:r>
            <a:r>
              <a:rPr lang="en-US" dirty="0"/>
              <a:t> </a:t>
            </a:r>
            <a:r>
              <a:rPr lang="en-US" dirty="0" smtClean="0"/>
              <a:t>Limits (Liquid </a:t>
            </a:r>
            <a:r>
              <a:rPr lang="en-US" dirty="0"/>
              <a:t>Limit and Plastic </a:t>
            </a:r>
            <a:r>
              <a:rPr lang="en-US" dirty="0" smtClean="0"/>
              <a:t>Limit) For </a:t>
            </a:r>
            <a:r>
              <a:rPr lang="en-US" dirty="0" smtClean="0">
                <a:latin typeface="Times New Roman" pitchFamily="18" charset="0"/>
                <a:cs typeface="Times New Roman" pitchFamily="18" charset="0"/>
              </a:rPr>
              <a:t>natural soil and </a:t>
            </a:r>
            <a:r>
              <a:rPr lang="en-US" dirty="0">
                <a:latin typeface="Times New Roman" pitchFamily="18" charset="0"/>
                <a:cs typeface="Times New Roman" pitchFamily="18" charset="0"/>
              </a:rPr>
              <a:t>after adding the burned car oil at different </a:t>
            </a:r>
            <a:r>
              <a:rPr lang="en-US" dirty="0" smtClean="0">
                <a:latin typeface="Times New Roman" pitchFamily="18" charset="0"/>
                <a:cs typeface="Times New Roman" pitchFamily="18" charset="0"/>
              </a:rPr>
              <a:t>rates</a:t>
            </a:r>
          </a:p>
          <a:p>
            <a:pPr marL="0" lvl="0" indent="0" algn="l" rtl="0">
              <a:buNone/>
            </a:pPr>
            <a:endParaRPr lang="en-US" dirty="0" smtClean="0">
              <a:latin typeface="Times New Roman" pitchFamily="18" charset="0"/>
              <a:cs typeface="Times New Roman" pitchFamily="18" charset="0"/>
            </a:endParaRPr>
          </a:p>
          <a:p>
            <a:pPr lvl="0" algn="l" rtl="0"/>
            <a:r>
              <a:rPr lang="en-US" dirty="0" smtClean="0">
                <a:latin typeface="Times New Roman" pitchFamily="18" charset="0"/>
                <a:cs typeface="Times New Roman" pitchFamily="18" charset="0"/>
              </a:rPr>
              <a:t>Note that </a:t>
            </a:r>
            <a:r>
              <a:rPr lang="en-US" dirty="0"/>
              <a:t>i</a:t>
            </a:r>
            <a:r>
              <a:rPr lang="en-US" dirty="0" smtClean="0"/>
              <a:t>n </a:t>
            </a:r>
            <a:r>
              <a:rPr lang="en-US" dirty="0"/>
              <a:t>this case the total amount of liquid which water and oil should </a:t>
            </a:r>
            <a:r>
              <a:rPr lang="en-US" dirty="0" smtClean="0"/>
              <a:t>be equal the optimum </a:t>
            </a:r>
            <a:r>
              <a:rPr lang="en-US" dirty="0"/>
              <a:t>moisture </a:t>
            </a:r>
            <a:r>
              <a:rPr lang="en-US" dirty="0" smtClean="0"/>
              <a:t>content</a:t>
            </a:r>
            <a:endParaRPr lang="en-US" dirty="0" smtClean="0">
              <a:latin typeface="Times New Roman" pitchFamily="18" charset="0"/>
              <a:cs typeface="Times New Roman" pitchFamily="18" charset="0"/>
            </a:endParaRPr>
          </a:p>
          <a:p>
            <a:pPr marL="0" lvl="0" indent="0" algn="l" rtl="0">
              <a:buNone/>
            </a:pPr>
            <a:endParaRPr lang="en-US" dirty="0" smtClean="0">
              <a:latin typeface="Times New Roman" pitchFamily="18" charset="0"/>
              <a:cs typeface="Times New Roman" pitchFamily="18" charset="0"/>
            </a:endParaRPr>
          </a:p>
          <a:p>
            <a:pPr marL="0" lvl="0" indent="0" algn="l" rtl="0">
              <a:buNone/>
            </a:pPr>
            <a:endParaRPr lang="en-US" dirty="0" smtClean="0">
              <a:latin typeface="Times New Roman" pitchFamily="18" charset="0"/>
              <a:cs typeface="Times New Roman" pitchFamily="18" charset="0"/>
            </a:endParaRPr>
          </a:p>
          <a:p>
            <a:pPr marL="0" indent="0" algn="l" rtl="0">
              <a:buNone/>
            </a:pPr>
            <a:endParaRPr lang="en-US" dirty="0">
              <a:latin typeface="Times New Roman" pitchFamily="18" charset="0"/>
              <a:cs typeface="Times New Roman" pitchFamily="18" charset="0"/>
            </a:endParaRPr>
          </a:p>
          <a:p>
            <a:pPr lvl="0" algn="l" rtl="0"/>
            <a:endParaRPr lang="en-US" dirty="0" smtClean="0">
              <a:latin typeface="Times New Roman" pitchFamily="18" charset="0"/>
              <a:cs typeface="Times New Roman" pitchFamily="18" charset="0"/>
            </a:endParaRPr>
          </a:p>
          <a:p>
            <a:pPr lvl="0" algn="l" rtl="0"/>
            <a:endParaRPr lang="en-US" dirty="0">
              <a:latin typeface="Times New Roman" pitchFamily="18" charset="0"/>
              <a:cs typeface="Times New Roman" pitchFamily="18" charset="0"/>
            </a:endParaRPr>
          </a:p>
          <a:p>
            <a:pPr algn="l" rtl="0"/>
            <a:endParaRPr lang="en-US" dirty="0"/>
          </a:p>
        </p:txBody>
      </p:sp>
    </p:spTree>
    <p:extLst>
      <p:ext uri="{BB962C8B-B14F-4D97-AF65-F5344CB8AC3E}">
        <p14:creationId xmlns:p14="http://schemas.microsoft.com/office/powerpoint/2010/main" val="353350725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124744"/>
            <a:ext cx="8229600" cy="720080"/>
          </a:xfrm>
        </p:spPr>
        <p:txBody>
          <a:bodyPr>
            <a:normAutofit fontScale="90000"/>
          </a:bodyPr>
          <a:lstStyle/>
          <a:p>
            <a:pPr algn="ctr"/>
            <a:r>
              <a:rPr lang="en-US" b="1" dirty="0" smtClean="0"/>
              <a:t/>
            </a:r>
            <a:br>
              <a:rPr lang="en-US" b="1" dirty="0" smtClean="0"/>
            </a:br>
            <a:r>
              <a:rPr lang="en-US" b="1" dirty="0" smtClean="0"/>
              <a:t>Laboratory Tests </a:t>
            </a:r>
            <a:r>
              <a:rPr lang="en-US" dirty="0" smtClean="0"/>
              <a:t/>
            </a:r>
            <a:br>
              <a:rPr lang="en-US" dirty="0" smtClean="0"/>
            </a:b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404239539"/>
              </p:ext>
            </p:extLst>
          </p:nvPr>
        </p:nvGraphicFramePr>
        <p:xfrm>
          <a:off x="1475655" y="2564903"/>
          <a:ext cx="6696745" cy="3816422"/>
        </p:xfrm>
        <a:graphic>
          <a:graphicData uri="http://schemas.openxmlformats.org/drawingml/2006/table">
            <a:tbl>
              <a:tblPr>
                <a:tableStyleId>{5C22544A-7EE6-4342-B048-85BDC9FD1C3A}</a:tableStyleId>
              </a:tblPr>
              <a:tblGrid>
                <a:gridCol w="1339349">
                  <a:extLst>
                    <a:ext uri="{9D8B030D-6E8A-4147-A177-3AD203B41FA5}">
                      <a16:colId xmlns:a16="http://schemas.microsoft.com/office/drawing/2014/main" val="20000"/>
                    </a:ext>
                  </a:extLst>
                </a:gridCol>
                <a:gridCol w="1339349">
                  <a:extLst>
                    <a:ext uri="{9D8B030D-6E8A-4147-A177-3AD203B41FA5}">
                      <a16:colId xmlns:a16="http://schemas.microsoft.com/office/drawing/2014/main" val="20001"/>
                    </a:ext>
                  </a:extLst>
                </a:gridCol>
                <a:gridCol w="1339349">
                  <a:extLst>
                    <a:ext uri="{9D8B030D-6E8A-4147-A177-3AD203B41FA5}">
                      <a16:colId xmlns:a16="http://schemas.microsoft.com/office/drawing/2014/main" val="20002"/>
                    </a:ext>
                  </a:extLst>
                </a:gridCol>
                <a:gridCol w="1339349">
                  <a:extLst>
                    <a:ext uri="{9D8B030D-6E8A-4147-A177-3AD203B41FA5}">
                      <a16:colId xmlns:a16="http://schemas.microsoft.com/office/drawing/2014/main" val="20003"/>
                    </a:ext>
                  </a:extLst>
                </a:gridCol>
                <a:gridCol w="1339349">
                  <a:extLst>
                    <a:ext uri="{9D8B030D-6E8A-4147-A177-3AD203B41FA5}">
                      <a16:colId xmlns:a16="http://schemas.microsoft.com/office/drawing/2014/main" val="20004"/>
                    </a:ext>
                  </a:extLst>
                </a:gridCol>
              </a:tblGrid>
              <a:tr h="1408867">
                <a:tc>
                  <a:txBody>
                    <a:bodyPr/>
                    <a:lstStyle/>
                    <a:p>
                      <a:pPr algn="ctr" rtl="0" fontAlgn="ctr"/>
                      <a:r>
                        <a:rPr lang="en-US" sz="2800" u="none" strike="noStrike" dirty="0">
                          <a:effectLst/>
                          <a:latin typeface="Times New Roman" pitchFamily="18" charset="0"/>
                          <a:cs typeface="Times New Roman" pitchFamily="18" charset="0"/>
                        </a:rPr>
                        <a:t>Trial No.</a:t>
                      </a:r>
                      <a:endParaRPr lang="en-US" sz="2800" b="1" i="0" u="none" strike="noStrike" dirty="0">
                        <a:solidFill>
                          <a:srgbClr val="000000"/>
                        </a:solidFill>
                        <a:effectLst/>
                        <a:latin typeface="Times New Roman" pitchFamily="18" charset="0"/>
                        <a:cs typeface="Times New Roman" pitchFamily="18" charset="0"/>
                      </a:endParaRPr>
                    </a:p>
                  </a:txBody>
                  <a:tcPr marL="7620" marR="7620" marT="7620" marB="0" anchor="ctr"/>
                </a:tc>
                <a:tc>
                  <a:txBody>
                    <a:bodyPr/>
                    <a:lstStyle/>
                    <a:p>
                      <a:pPr algn="ctr" rtl="0" fontAlgn="ctr"/>
                      <a:r>
                        <a:rPr lang="en-US" sz="2800" u="none" strike="noStrike" dirty="0">
                          <a:effectLst/>
                          <a:latin typeface="Times New Roman" pitchFamily="18" charset="0"/>
                          <a:cs typeface="Times New Roman" pitchFamily="18" charset="0"/>
                        </a:rPr>
                        <a:t>% of Burned Oil</a:t>
                      </a:r>
                      <a:endParaRPr lang="en-US" sz="2800" b="1" i="0" u="none" strike="noStrike" dirty="0">
                        <a:solidFill>
                          <a:srgbClr val="000000"/>
                        </a:solidFill>
                        <a:effectLst/>
                        <a:latin typeface="Times New Roman" pitchFamily="18" charset="0"/>
                        <a:cs typeface="Times New Roman" pitchFamily="18" charset="0"/>
                      </a:endParaRPr>
                    </a:p>
                  </a:txBody>
                  <a:tcPr marL="7620" marR="7620" marT="7620" marB="0" anchor="ctr"/>
                </a:tc>
                <a:tc>
                  <a:txBody>
                    <a:bodyPr/>
                    <a:lstStyle/>
                    <a:p>
                      <a:pPr algn="ctr" rtl="0" fontAlgn="ctr"/>
                      <a:r>
                        <a:rPr lang="en-US" sz="2800" u="none" strike="noStrike" dirty="0">
                          <a:effectLst/>
                          <a:latin typeface="Times New Roman" pitchFamily="18" charset="0"/>
                          <a:cs typeface="Times New Roman" pitchFamily="18" charset="0"/>
                        </a:rPr>
                        <a:t>Liquid Limit</a:t>
                      </a:r>
                      <a:endParaRPr lang="en-US" sz="2800" b="1" i="0" u="none" strike="noStrike" dirty="0">
                        <a:solidFill>
                          <a:srgbClr val="000000"/>
                        </a:solidFill>
                        <a:effectLst/>
                        <a:latin typeface="Times New Roman" pitchFamily="18" charset="0"/>
                        <a:cs typeface="Times New Roman" pitchFamily="18" charset="0"/>
                      </a:endParaRPr>
                    </a:p>
                    <a:p>
                      <a:pPr algn="ctr" rtl="0" fontAlgn="ctr"/>
                      <a:r>
                        <a:rPr lang="en-US" sz="2800" u="none" strike="noStrike" dirty="0">
                          <a:effectLst/>
                          <a:latin typeface="Times New Roman" pitchFamily="18" charset="0"/>
                          <a:cs typeface="Times New Roman" pitchFamily="18" charset="0"/>
                        </a:rPr>
                        <a:t>(LL)</a:t>
                      </a:r>
                      <a:endParaRPr lang="en-US" sz="2800" b="1" i="0" u="none" strike="noStrike" dirty="0">
                        <a:solidFill>
                          <a:srgbClr val="000000"/>
                        </a:solidFill>
                        <a:effectLst/>
                        <a:latin typeface="Times New Roman" pitchFamily="18" charset="0"/>
                        <a:cs typeface="Times New Roman" pitchFamily="18" charset="0"/>
                      </a:endParaRPr>
                    </a:p>
                  </a:txBody>
                  <a:tcPr marL="7620" marR="7620" marT="7620" marB="0" anchor="ctr"/>
                </a:tc>
                <a:tc>
                  <a:txBody>
                    <a:bodyPr/>
                    <a:lstStyle/>
                    <a:p>
                      <a:pPr algn="ctr" rtl="0" fontAlgn="ctr"/>
                      <a:r>
                        <a:rPr lang="en-US" sz="2800" u="none" strike="noStrike" dirty="0">
                          <a:effectLst/>
                          <a:latin typeface="Times New Roman" pitchFamily="18" charset="0"/>
                          <a:cs typeface="Times New Roman" pitchFamily="18" charset="0"/>
                        </a:rPr>
                        <a:t>Plastic Limit</a:t>
                      </a:r>
                      <a:endParaRPr lang="en-US" sz="2800" b="1" i="0" u="none" strike="noStrike" dirty="0">
                        <a:solidFill>
                          <a:srgbClr val="000000"/>
                        </a:solidFill>
                        <a:effectLst/>
                        <a:latin typeface="Times New Roman" pitchFamily="18" charset="0"/>
                        <a:cs typeface="Times New Roman" pitchFamily="18" charset="0"/>
                      </a:endParaRPr>
                    </a:p>
                    <a:p>
                      <a:pPr algn="ctr" rtl="0" fontAlgn="ctr"/>
                      <a:r>
                        <a:rPr lang="en-US" sz="2800" u="none" strike="noStrike" dirty="0">
                          <a:effectLst/>
                          <a:latin typeface="Times New Roman" pitchFamily="18" charset="0"/>
                          <a:cs typeface="Times New Roman" pitchFamily="18" charset="0"/>
                        </a:rPr>
                        <a:t>(PL)</a:t>
                      </a:r>
                      <a:endParaRPr lang="en-US" sz="2800" b="1" i="0" u="none" strike="noStrike" dirty="0">
                        <a:solidFill>
                          <a:srgbClr val="000000"/>
                        </a:solidFill>
                        <a:effectLst/>
                        <a:latin typeface="Times New Roman" pitchFamily="18" charset="0"/>
                        <a:cs typeface="Times New Roman" pitchFamily="18" charset="0"/>
                      </a:endParaRPr>
                    </a:p>
                  </a:txBody>
                  <a:tcPr marL="7620" marR="7620" marT="7620" marB="0" anchor="ctr"/>
                </a:tc>
                <a:tc>
                  <a:txBody>
                    <a:bodyPr/>
                    <a:lstStyle/>
                    <a:p>
                      <a:pPr algn="ctr" rtl="0" fontAlgn="ctr"/>
                      <a:r>
                        <a:rPr lang="en-US" sz="2800" u="none" strike="noStrike" dirty="0">
                          <a:effectLst/>
                          <a:latin typeface="Times New Roman" pitchFamily="18" charset="0"/>
                          <a:cs typeface="Times New Roman" pitchFamily="18" charset="0"/>
                        </a:rPr>
                        <a:t>Plasticity Index</a:t>
                      </a:r>
                      <a:endParaRPr lang="en-US" sz="2800" b="1" i="0" u="none" strike="noStrike" dirty="0">
                        <a:solidFill>
                          <a:srgbClr val="000000"/>
                        </a:solidFill>
                        <a:effectLst/>
                        <a:latin typeface="Times New Roman" pitchFamily="18" charset="0"/>
                        <a:cs typeface="Times New Roman" pitchFamily="18" charset="0"/>
                      </a:endParaRPr>
                    </a:p>
                    <a:p>
                      <a:pPr algn="ctr" rtl="0" fontAlgn="ctr"/>
                      <a:r>
                        <a:rPr lang="en-US" sz="2800" u="none" strike="noStrike" dirty="0">
                          <a:effectLst/>
                          <a:latin typeface="Times New Roman" pitchFamily="18" charset="0"/>
                          <a:cs typeface="Times New Roman" pitchFamily="18" charset="0"/>
                        </a:rPr>
                        <a:t>(PI)</a:t>
                      </a:r>
                      <a:endParaRPr lang="en-US" sz="2800" b="1" i="0" u="none" strike="noStrike" dirty="0">
                        <a:solidFill>
                          <a:srgbClr val="000000"/>
                        </a:solidFill>
                        <a:effectLst/>
                        <a:latin typeface="Times New Roman" pitchFamily="18" charset="0"/>
                        <a:cs typeface="Times New Roman" pitchFamily="18" charset="0"/>
                      </a:endParaRPr>
                    </a:p>
                  </a:txBody>
                  <a:tcPr marL="7620" marR="7620" marT="7620" marB="0" anchor="ctr"/>
                </a:tc>
                <a:extLst>
                  <a:ext uri="{0D108BD9-81ED-4DB2-BD59-A6C34878D82A}">
                    <a16:rowId xmlns:a16="http://schemas.microsoft.com/office/drawing/2014/main" val="10000"/>
                  </a:ext>
                </a:extLst>
              </a:tr>
              <a:tr h="481511">
                <a:tc>
                  <a:txBody>
                    <a:bodyPr/>
                    <a:lstStyle/>
                    <a:p>
                      <a:pPr algn="ctr" rtl="0" fontAlgn="ctr"/>
                      <a:r>
                        <a:rPr lang="en-US" sz="2800" u="none" strike="noStrike">
                          <a:effectLst/>
                          <a:latin typeface="Times New Roman" pitchFamily="18" charset="0"/>
                          <a:cs typeface="Times New Roman" pitchFamily="18" charset="0"/>
                        </a:rPr>
                        <a:t>1</a:t>
                      </a:r>
                      <a:endParaRPr lang="en-US" sz="2800" b="1" i="0" u="none" strike="noStrike">
                        <a:solidFill>
                          <a:srgbClr val="000000"/>
                        </a:solidFill>
                        <a:effectLst/>
                        <a:latin typeface="Times New Roman" pitchFamily="18" charset="0"/>
                        <a:cs typeface="Times New Roman" pitchFamily="18" charset="0"/>
                      </a:endParaRPr>
                    </a:p>
                  </a:txBody>
                  <a:tcPr marL="7620" marR="7620" marT="7620" marB="0" anchor="ctr"/>
                </a:tc>
                <a:tc>
                  <a:txBody>
                    <a:bodyPr/>
                    <a:lstStyle/>
                    <a:p>
                      <a:pPr algn="ctr" rtl="0" fontAlgn="ctr"/>
                      <a:r>
                        <a:rPr lang="en-US" sz="2800" u="none" strike="noStrike" dirty="0">
                          <a:effectLst/>
                          <a:latin typeface="Times New Roman" pitchFamily="18" charset="0"/>
                          <a:cs typeface="Times New Roman" pitchFamily="18" charset="0"/>
                        </a:rPr>
                        <a:t>0</a:t>
                      </a:r>
                      <a:endParaRPr lang="en-US" sz="2800" b="0" i="0" u="none" strike="noStrike" dirty="0">
                        <a:solidFill>
                          <a:srgbClr val="000000"/>
                        </a:solidFill>
                        <a:effectLst/>
                        <a:latin typeface="Times New Roman" pitchFamily="18" charset="0"/>
                        <a:cs typeface="Times New Roman" pitchFamily="18" charset="0"/>
                      </a:endParaRPr>
                    </a:p>
                  </a:txBody>
                  <a:tcPr marL="7620" marR="7620" marT="7620" marB="0" anchor="ctr"/>
                </a:tc>
                <a:tc>
                  <a:txBody>
                    <a:bodyPr/>
                    <a:lstStyle/>
                    <a:p>
                      <a:pPr algn="ctr" rtl="0" fontAlgn="ctr"/>
                      <a:r>
                        <a:rPr lang="en-US" sz="2800" u="none" strike="noStrike" dirty="0">
                          <a:effectLst/>
                          <a:latin typeface="Times New Roman" pitchFamily="18" charset="0"/>
                          <a:cs typeface="Times New Roman" pitchFamily="18" charset="0"/>
                        </a:rPr>
                        <a:t>49</a:t>
                      </a:r>
                      <a:endParaRPr lang="en-US" sz="2800" b="0" i="0" u="none" strike="noStrike" dirty="0">
                        <a:solidFill>
                          <a:srgbClr val="000000"/>
                        </a:solidFill>
                        <a:effectLst/>
                        <a:latin typeface="Times New Roman" pitchFamily="18" charset="0"/>
                        <a:cs typeface="Times New Roman" pitchFamily="18" charset="0"/>
                      </a:endParaRPr>
                    </a:p>
                  </a:txBody>
                  <a:tcPr marL="7620" marR="7620" marT="7620" marB="0" anchor="ctr"/>
                </a:tc>
                <a:tc>
                  <a:txBody>
                    <a:bodyPr/>
                    <a:lstStyle/>
                    <a:p>
                      <a:pPr algn="ctr" rtl="0" fontAlgn="ctr"/>
                      <a:r>
                        <a:rPr lang="en-US" sz="2800" u="none" strike="noStrike" dirty="0">
                          <a:effectLst/>
                          <a:latin typeface="Times New Roman" pitchFamily="18" charset="0"/>
                          <a:cs typeface="Times New Roman" pitchFamily="18" charset="0"/>
                        </a:rPr>
                        <a:t>27.5</a:t>
                      </a:r>
                      <a:endParaRPr lang="en-US" sz="2800" b="0" i="0" u="none" strike="noStrike" dirty="0">
                        <a:solidFill>
                          <a:srgbClr val="000000"/>
                        </a:solidFill>
                        <a:effectLst/>
                        <a:latin typeface="Times New Roman" pitchFamily="18" charset="0"/>
                        <a:cs typeface="Times New Roman" pitchFamily="18" charset="0"/>
                      </a:endParaRPr>
                    </a:p>
                  </a:txBody>
                  <a:tcPr marL="7620" marR="7620" marT="7620" marB="0" anchor="ctr"/>
                </a:tc>
                <a:tc>
                  <a:txBody>
                    <a:bodyPr/>
                    <a:lstStyle/>
                    <a:p>
                      <a:pPr algn="ctr" rtl="0" fontAlgn="ctr"/>
                      <a:r>
                        <a:rPr lang="en-US" sz="2800" u="none" strike="noStrike">
                          <a:effectLst/>
                          <a:latin typeface="Times New Roman" pitchFamily="18" charset="0"/>
                          <a:cs typeface="Times New Roman" pitchFamily="18" charset="0"/>
                        </a:rPr>
                        <a:t>21.5</a:t>
                      </a:r>
                      <a:endParaRPr lang="en-US" sz="2800" b="0" i="0" u="none" strike="noStrike">
                        <a:solidFill>
                          <a:srgbClr val="000000"/>
                        </a:solidFill>
                        <a:effectLst/>
                        <a:latin typeface="Times New Roman" pitchFamily="18" charset="0"/>
                        <a:cs typeface="Times New Roman" pitchFamily="18" charset="0"/>
                      </a:endParaRPr>
                    </a:p>
                  </a:txBody>
                  <a:tcPr marL="7620" marR="7620" marT="7620" marB="0" anchor="ctr"/>
                </a:tc>
                <a:extLst>
                  <a:ext uri="{0D108BD9-81ED-4DB2-BD59-A6C34878D82A}">
                    <a16:rowId xmlns:a16="http://schemas.microsoft.com/office/drawing/2014/main" val="10001"/>
                  </a:ext>
                </a:extLst>
              </a:tr>
              <a:tr h="481511">
                <a:tc>
                  <a:txBody>
                    <a:bodyPr/>
                    <a:lstStyle/>
                    <a:p>
                      <a:pPr algn="ctr" rtl="0" fontAlgn="ctr"/>
                      <a:r>
                        <a:rPr lang="en-US" sz="2800" u="none" strike="noStrike">
                          <a:effectLst/>
                          <a:latin typeface="Times New Roman" pitchFamily="18" charset="0"/>
                          <a:cs typeface="Times New Roman" pitchFamily="18" charset="0"/>
                        </a:rPr>
                        <a:t>2</a:t>
                      </a:r>
                      <a:endParaRPr lang="en-US" sz="2800" b="1" i="0" u="none" strike="noStrike">
                        <a:solidFill>
                          <a:srgbClr val="000000"/>
                        </a:solidFill>
                        <a:effectLst/>
                        <a:latin typeface="Times New Roman" pitchFamily="18" charset="0"/>
                        <a:cs typeface="Times New Roman" pitchFamily="18" charset="0"/>
                      </a:endParaRPr>
                    </a:p>
                  </a:txBody>
                  <a:tcPr marL="7620" marR="7620" marT="7620" marB="0" anchor="ctr"/>
                </a:tc>
                <a:tc>
                  <a:txBody>
                    <a:bodyPr/>
                    <a:lstStyle/>
                    <a:p>
                      <a:pPr algn="ctr" rtl="0" fontAlgn="ctr"/>
                      <a:r>
                        <a:rPr lang="en-US" sz="2800" u="none" strike="noStrike">
                          <a:effectLst/>
                          <a:latin typeface="Times New Roman" pitchFamily="18" charset="0"/>
                          <a:cs typeface="Times New Roman" pitchFamily="18" charset="0"/>
                        </a:rPr>
                        <a:t>3</a:t>
                      </a:r>
                      <a:endParaRPr lang="en-US" sz="2800" b="0" i="0" u="none" strike="noStrike">
                        <a:solidFill>
                          <a:srgbClr val="000000"/>
                        </a:solidFill>
                        <a:effectLst/>
                        <a:latin typeface="Times New Roman" pitchFamily="18" charset="0"/>
                        <a:cs typeface="Times New Roman" pitchFamily="18" charset="0"/>
                      </a:endParaRPr>
                    </a:p>
                  </a:txBody>
                  <a:tcPr marL="7620" marR="7620" marT="7620" marB="0" anchor="ctr"/>
                </a:tc>
                <a:tc>
                  <a:txBody>
                    <a:bodyPr/>
                    <a:lstStyle/>
                    <a:p>
                      <a:pPr algn="ctr" rtl="0" fontAlgn="ctr"/>
                      <a:r>
                        <a:rPr lang="en-US" sz="2800" u="none" strike="noStrike">
                          <a:effectLst/>
                          <a:latin typeface="Times New Roman" pitchFamily="18" charset="0"/>
                          <a:cs typeface="Times New Roman" pitchFamily="18" charset="0"/>
                        </a:rPr>
                        <a:t>  </a:t>
                      </a:r>
                      <a:endParaRPr lang="en-US" sz="2800" b="0" i="0" u="none" strike="noStrike">
                        <a:solidFill>
                          <a:srgbClr val="000000"/>
                        </a:solidFill>
                        <a:effectLst/>
                        <a:latin typeface="Times New Roman" pitchFamily="18" charset="0"/>
                        <a:cs typeface="Times New Roman" pitchFamily="18" charset="0"/>
                      </a:endParaRPr>
                    </a:p>
                  </a:txBody>
                  <a:tcPr marL="7620" marR="7620" marT="7620" marB="0" anchor="ctr"/>
                </a:tc>
                <a:tc>
                  <a:txBody>
                    <a:bodyPr/>
                    <a:lstStyle/>
                    <a:p>
                      <a:pPr algn="ctr" rtl="0" fontAlgn="ctr"/>
                      <a:r>
                        <a:rPr lang="en-US" sz="2800" u="none" strike="noStrike">
                          <a:effectLst/>
                          <a:latin typeface="Times New Roman" pitchFamily="18" charset="0"/>
                          <a:cs typeface="Times New Roman" pitchFamily="18" charset="0"/>
                        </a:rPr>
                        <a:t>  </a:t>
                      </a:r>
                      <a:endParaRPr lang="en-US" sz="2800" b="0" i="0" u="none" strike="noStrike">
                        <a:solidFill>
                          <a:srgbClr val="000000"/>
                        </a:solidFill>
                        <a:effectLst/>
                        <a:latin typeface="Times New Roman" pitchFamily="18" charset="0"/>
                        <a:cs typeface="Times New Roman" pitchFamily="18" charset="0"/>
                      </a:endParaRPr>
                    </a:p>
                  </a:txBody>
                  <a:tcPr marL="7620" marR="7620" marT="7620" marB="0" anchor="ctr"/>
                </a:tc>
                <a:tc>
                  <a:txBody>
                    <a:bodyPr/>
                    <a:lstStyle/>
                    <a:p>
                      <a:pPr algn="ctr" rtl="0" fontAlgn="ctr"/>
                      <a:r>
                        <a:rPr lang="en-US" sz="2800" u="none" strike="noStrike" dirty="0">
                          <a:effectLst/>
                          <a:latin typeface="Times New Roman" pitchFamily="18" charset="0"/>
                          <a:cs typeface="Times New Roman" pitchFamily="18" charset="0"/>
                        </a:rPr>
                        <a:t> </a:t>
                      </a:r>
                      <a:endParaRPr lang="en-US" sz="2800" b="0" i="0" u="none" strike="noStrike" dirty="0">
                        <a:solidFill>
                          <a:srgbClr val="000000"/>
                        </a:solidFill>
                        <a:effectLst/>
                        <a:latin typeface="Times New Roman" pitchFamily="18" charset="0"/>
                        <a:cs typeface="Times New Roman" pitchFamily="18" charset="0"/>
                      </a:endParaRPr>
                    </a:p>
                  </a:txBody>
                  <a:tcPr marL="7620" marR="7620" marT="7620" marB="0" anchor="ctr"/>
                </a:tc>
                <a:extLst>
                  <a:ext uri="{0D108BD9-81ED-4DB2-BD59-A6C34878D82A}">
                    <a16:rowId xmlns:a16="http://schemas.microsoft.com/office/drawing/2014/main" val="10002"/>
                  </a:ext>
                </a:extLst>
              </a:tr>
              <a:tr h="481511">
                <a:tc>
                  <a:txBody>
                    <a:bodyPr/>
                    <a:lstStyle/>
                    <a:p>
                      <a:pPr algn="ctr" rtl="0" fontAlgn="ctr"/>
                      <a:r>
                        <a:rPr lang="en-US" sz="2800" u="none" strike="noStrike">
                          <a:effectLst/>
                          <a:latin typeface="Times New Roman" pitchFamily="18" charset="0"/>
                          <a:cs typeface="Times New Roman" pitchFamily="18" charset="0"/>
                        </a:rPr>
                        <a:t>3</a:t>
                      </a:r>
                      <a:endParaRPr lang="en-US" sz="2800" b="1" i="0" u="none" strike="noStrike">
                        <a:solidFill>
                          <a:srgbClr val="000000"/>
                        </a:solidFill>
                        <a:effectLst/>
                        <a:latin typeface="Times New Roman" pitchFamily="18" charset="0"/>
                        <a:cs typeface="Times New Roman" pitchFamily="18" charset="0"/>
                      </a:endParaRPr>
                    </a:p>
                  </a:txBody>
                  <a:tcPr marL="7620" marR="7620" marT="7620" marB="0" anchor="ctr"/>
                </a:tc>
                <a:tc>
                  <a:txBody>
                    <a:bodyPr/>
                    <a:lstStyle/>
                    <a:p>
                      <a:pPr algn="ctr" rtl="0" fontAlgn="ctr"/>
                      <a:r>
                        <a:rPr lang="en-US" sz="2800" u="none" strike="noStrike" dirty="0">
                          <a:effectLst/>
                          <a:latin typeface="Times New Roman" pitchFamily="18" charset="0"/>
                          <a:cs typeface="Times New Roman" pitchFamily="18" charset="0"/>
                        </a:rPr>
                        <a:t>5</a:t>
                      </a:r>
                      <a:endParaRPr lang="en-US" sz="2800" b="0" i="0" u="none" strike="noStrike" dirty="0">
                        <a:solidFill>
                          <a:srgbClr val="000000"/>
                        </a:solidFill>
                        <a:effectLst/>
                        <a:latin typeface="Times New Roman" pitchFamily="18" charset="0"/>
                        <a:cs typeface="Times New Roman" pitchFamily="18" charset="0"/>
                      </a:endParaRPr>
                    </a:p>
                  </a:txBody>
                  <a:tcPr marL="7620" marR="7620" marT="7620" marB="0" anchor="ctr"/>
                </a:tc>
                <a:tc>
                  <a:txBody>
                    <a:bodyPr/>
                    <a:lstStyle/>
                    <a:p>
                      <a:pPr algn="ctr" rtl="0" fontAlgn="ctr"/>
                      <a:r>
                        <a:rPr lang="en-US" sz="2800" u="none" strike="noStrike">
                          <a:effectLst/>
                          <a:latin typeface="Times New Roman" pitchFamily="18" charset="0"/>
                          <a:cs typeface="Times New Roman" pitchFamily="18" charset="0"/>
                        </a:rPr>
                        <a:t>52</a:t>
                      </a:r>
                      <a:endParaRPr lang="en-US" sz="2800" b="0" i="0" u="none" strike="noStrike">
                        <a:solidFill>
                          <a:srgbClr val="000000"/>
                        </a:solidFill>
                        <a:effectLst/>
                        <a:latin typeface="Times New Roman" pitchFamily="18" charset="0"/>
                        <a:cs typeface="Times New Roman" pitchFamily="18" charset="0"/>
                      </a:endParaRPr>
                    </a:p>
                  </a:txBody>
                  <a:tcPr marL="7620" marR="7620" marT="7620" marB="0" anchor="ctr"/>
                </a:tc>
                <a:tc>
                  <a:txBody>
                    <a:bodyPr/>
                    <a:lstStyle/>
                    <a:p>
                      <a:pPr algn="ctr" rtl="0" fontAlgn="ctr"/>
                      <a:r>
                        <a:rPr lang="en-US" sz="2800" u="none" strike="noStrike">
                          <a:effectLst/>
                          <a:latin typeface="Times New Roman" pitchFamily="18" charset="0"/>
                          <a:cs typeface="Times New Roman" pitchFamily="18" charset="0"/>
                        </a:rPr>
                        <a:t>30.6</a:t>
                      </a:r>
                      <a:endParaRPr lang="en-US" sz="2800" b="0" i="0" u="none" strike="noStrike">
                        <a:solidFill>
                          <a:srgbClr val="000000"/>
                        </a:solidFill>
                        <a:effectLst/>
                        <a:latin typeface="Times New Roman" pitchFamily="18" charset="0"/>
                        <a:cs typeface="Times New Roman" pitchFamily="18" charset="0"/>
                      </a:endParaRPr>
                    </a:p>
                  </a:txBody>
                  <a:tcPr marL="7620" marR="7620" marT="7620" marB="0" anchor="ctr"/>
                </a:tc>
                <a:tc>
                  <a:txBody>
                    <a:bodyPr/>
                    <a:lstStyle/>
                    <a:p>
                      <a:pPr algn="ctr" rtl="0" fontAlgn="ctr"/>
                      <a:r>
                        <a:rPr lang="en-US" sz="2800" u="none" strike="noStrike">
                          <a:effectLst/>
                          <a:latin typeface="Times New Roman" pitchFamily="18" charset="0"/>
                          <a:cs typeface="Times New Roman" pitchFamily="18" charset="0"/>
                        </a:rPr>
                        <a:t>21.4</a:t>
                      </a:r>
                      <a:endParaRPr lang="en-US" sz="2800" b="0" i="0" u="none" strike="noStrike">
                        <a:solidFill>
                          <a:srgbClr val="000000"/>
                        </a:solidFill>
                        <a:effectLst/>
                        <a:latin typeface="Times New Roman" pitchFamily="18" charset="0"/>
                        <a:cs typeface="Times New Roman" pitchFamily="18" charset="0"/>
                      </a:endParaRPr>
                    </a:p>
                  </a:txBody>
                  <a:tcPr marL="7620" marR="7620" marT="7620" marB="0" anchor="ctr"/>
                </a:tc>
                <a:extLst>
                  <a:ext uri="{0D108BD9-81ED-4DB2-BD59-A6C34878D82A}">
                    <a16:rowId xmlns:a16="http://schemas.microsoft.com/office/drawing/2014/main" val="10003"/>
                  </a:ext>
                </a:extLst>
              </a:tr>
              <a:tr h="481511">
                <a:tc>
                  <a:txBody>
                    <a:bodyPr/>
                    <a:lstStyle/>
                    <a:p>
                      <a:pPr algn="ctr" rtl="0" fontAlgn="ctr"/>
                      <a:r>
                        <a:rPr lang="en-US" sz="2800" u="none" strike="noStrike">
                          <a:effectLst/>
                          <a:latin typeface="Times New Roman" pitchFamily="18" charset="0"/>
                          <a:cs typeface="Times New Roman" pitchFamily="18" charset="0"/>
                        </a:rPr>
                        <a:t>4</a:t>
                      </a:r>
                      <a:endParaRPr lang="en-US" sz="2800" b="1" i="0" u="none" strike="noStrike">
                        <a:solidFill>
                          <a:srgbClr val="000000"/>
                        </a:solidFill>
                        <a:effectLst/>
                        <a:latin typeface="Times New Roman" pitchFamily="18" charset="0"/>
                        <a:cs typeface="Times New Roman" pitchFamily="18" charset="0"/>
                      </a:endParaRPr>
                    </a:p>
                  </a:txBody>
                  <a:tcPr marL="7620" marR="7620" marT="7620" marB="0" anchor="ctr"/>
                </a:tc>
                <a:tc>
                  <a:txBody>
                    <a:bodyPr/>
                    <a:lstStyle/>
                    <a:p>
                      <a:pPr algn="ctr" rtl="0" fontAlgn="ctr"/>
                      <a:r>
                        <a:rPr lang="en-US" sz="2800" u="none" strike="noStrike">
                          <a:effectLst/>
                          <a:latin typeface="Times New Roman" pitchFamily="18" charset="0"/>
                          <a:cs typeface="Times New Roman" pitchFamily="18" charset="0"/>
                        </a:rPr>
                        <a:t>7</a:t>
                      </a:r>
                      <a:endParaRPr lang="en-US" sz="2800" b="0" i="0" u="none" strike="noStrike">
                        <a:solidFill>
                          <a:srgbClr val="000000"/>
                        </a:solidFill>
                        <a:effectLst/>
                        <a:latin typeface="Times New Roman" pitchFamily="18" charset="0"/>
                        <a:cs typeface="Times New Roman" pitchFamily="18" charset="0"/>
                      </a:endParaRPr>
                    </a:p>
                  </a:txBody>
                  <a:tcPr marL="7620" marR="7620" marT="7620" marB="0" anchor="ctr"/>
                </a:tc>
                <a:tc>
                  <a:txBody>
                    <a:bodyPr/>
                    <a:lstStyle/>
                    <a:p>
                      <a:pPr algn="ctr" rtl="0" fontAlgn="ctr"/>
                      <a:r>
                        <a:rPr lang="en-US" sz="2800" u="none" strike="noStrike" dirty="0">
                          <a:effectLst/>
                          <a:latin typeface="Times New Roman" pitchFamily="18" charset="0"/>
                          <a:cs typeface="Times New Roman" pitchFamily="18" charset="0"/>
                        </a:rPr>
                        <a:t> </a:t>
                      </a:r>
                      <a:endParaRPr lang="en-US" sz="2800" b="0" i="0" u="none" strike="noStrike" dirty="0">
                        <a:solidFill>
                          <a:srgbClr val="000000"/>
                        </a:solidFill>
                        <a:effectLst/>
                        <a:latin typeface="Times New Roman" pitchFamily="18" charset="0"/>
                        <a:cs typeface="Times New Roman" pitchFamily="18" charset="0"/>
                      </a:endParaRPr>
                    </a:p>
                  </a:txBody>
                  <a:tcPr marL="7620" marR="7620" marT="7620" marB="0" anchor="ctr"/>
                </a:tc>
                <a:tc>
                  <a:txBody>
                    <a:bodyPr/>
                    <a:lstStyle/>
                    <a:p>
                      <a:pPr algn="ctr" rtl="0" fontAlgn="ctr"/>
                      <a:r>
                        <a:rPr lang="en-US" sz="2800" u="none" strike="noStrike">
                          <a:effectLst/>
                          <a:latin typeface="Times New Roman" pitchFamily="18" charset="0"/>
                          <a:cs typeface="Times New Roman" pitchFamily="18" charset="0"/>
                        </a:rPr>
                        <a:t> </a:t>
                      </a:r>
                      <a:endParaRPr lang="en-US" sz="2800" b="0" i="0" u="none" strike="noStrike">
                        <a:solidFill>
                          <a:srgbClr val="000000"/>
                        </a:solidFill>
                        <a:effectLst/>
                        <a:latin typeface="Times New Roman" pitchFamily="18" charset="0"/>
                        <a:cs typeface="Times New Roman" pitchFamily="18" charset="0"/>
                      </a:endParaRPr>
                    </a:p>
                  </a:txBody>
                  <a:tcPr marL="7620" marR="7620" marT="7620" marB="0" anchor="ctr"/>
                </a:tc>
                <a:tc>
                  <a:txBody>
                    <a:bodyPr/>
                    <a:lstStyle/>
                    <a:p>
                      <a:pPr algn="ctr" rtl="0" fontAlgn="ctr"/>
                      <a:r>
                        <a:rPr lang="en-US" sz="2800" u="none" strike="noStrike">
                          <a:effectLst/>
                          <a:latin typeface="Times New Roman" pitchFamily="18" charset="0"/>
                          <a:cs typeface="Times New Roman" pitchFamily="18" charset="0"/>
                        </a:rPr>
                        <a:t> </a:t>
                      </a:r>
                      <a:endParaRPr lang="en-US" sz="2800" b="0" i="0" u="none" strike="noStrike">
                        <a:solidFill>
                          <a:srgbClr val="000000"/>
                        </a:solidFill>
                        <a:effectLst/>
                        <a:latin typeface="Times New Roman" pitchFamily="18" charset="0"/>
                        <a:cs typeface="Times New Roman" pitchFamily="18" charset="0"/>
                      </a:endParaRPr>
                    </a:p>
                  </a:txBody>
                  <a:tcPr marL="7620" marR="7620" marT="7620" marB="0" anchor="ctr"/>
                </a:tc>
                <a:extLst>
                  <a:ext uri="{0D108BD9-81ED-4DB2-BD59-A6C34878D82A}">
                    <a16:rowId xmlns:a16="http://schemas.microsoft.com/office/drawing/2014/main" val="10004"/>
                  </a:ext>
                </a:extLst>
              </a:tr>
              <a:tr h="481511">
                <a:tc>
                  <a:txBody>
                    <a:bodyPr/>
                    <a:lstStyle/>
                    <a:p>
                      <a:pPr algn="ctr" rtl="0" fontAlgn="ctr"/>
                      <a:r>
                        <a:rPr lang="en-US" sz="2800" u="none" strike="noStrike" dirty="0">
                          <a:effectLst/>
                          <a:latin typeface="Times New Roman" pitchFamily="18" charset="0"/>
                          <a:cs typeface="Times New Roman" pitchFamily="18" charset="0"/>
                        </a:rPr>
                        <a:t>5</a:t>
                      </a:r>
                      <a:endParaRPr lang="en-US" sz="2800" b="1" i="0" u="none" strike="noStrike" dirty="0">
                        <a:solidFill>
                          <a:srgbClr val="000000"/>
                        </a:solidFill>
                        <a:effectLst/>
                        <a:latin typeface="Times New Roman" pitchFamily="18" charset="0"/>
                        <a:cs typeface="Times New Roman" pitchFamily="18" charset="0"/>
                      </a:endParaRPr>
                    </a:p>
                  </a:txBody>
                  <a:tcPr marL="7620" marR="7620" marT="7620" marB="0" anchor="ctr"/>
                </a:tc>
                <a:tc>
                  <a:txBody>
                    <a:bodyPr/>
                    <a:lstStyle/>
                    <a:p>
                      <a:pPr algn="ctr" rtl="0" fontAlgn="ctr"/>
                      <a:r>
                        <a:rPr lang="en-US" sz="2800" u="none" strike="noStrike" dirty="0">
                          <a:effectLst/>
                          <a:latin typeface="Times New Roman" pitchFamily="18" charset="0"/>
                          <a:cs typeface="Times New Roman" pitchFamily="18" charset="0"/>
                        </a:rPr>
                        <a:t>10</a:t>
                      </a:r>
                      <a:endParaRPr lang="en-US" sz="2800" b="0" i="0" u="none" strike="noStrike" dirty="0">
                        <a:solidFill>
                          <a:srgbClr val="000000"/>
                        </a:solidFill>
                        <a:effectLst/>
                        <a:latin typeface="Times New Roman" pitchFamily="18" charset="0"/>
                        <a:cs typeface="Times New Roman" pitchFamily="18" charset="0"/>
                      </a:endParaRPr>
                    </a:p>
                  </a:txBody>
                  <a:tcPr marL="7620" marR="7620" marT="7620" marB="0" anchor="ctr"/>
                </a:tc>
                <a:tc>
                  <a:txBody>
                    <a:bodyPr/>
                    <a:lstStyle/>
                    <a:p>
                      <a:pPr algn="ctr" rtl="0" fontAlgn="ctr"/>
                      <a:r>
                        <a:rPr lang="en-US" sz="2800" u="none" strike="noStrike">
                          <a:effectLst/>
                          <a:latin typeface="Times New Roman" pitchFamily="18" charset="0"/>
                          <a:cs typeface="Times New Roman" pitchFamily="18" charset="0"/>
                        </a:rPr>
                        <a:t>49.5</a:t>
                      </a:r>
                      <a:endParaRPr lang="en-US" sz="2800" b="0" i="0" u="none" strike="noStrike">
                        <a:solidFill>
                          <a:srgbClr val="000000"/>
                        </a:solidFill>
                        <a:effectLst/>
                        <a:latin typeface="Times New Roman" pitchFamily="18" charset="0"/>
                        <a:cs typeface="Times New Roman" pitchFamily="18" charset="0"/>
                      </a:endParaRPr>
                    </a:p>
                  </a:txBody>
                  <a:tcPr marL="7620" marR="7620" marT="7620" marB="0" anchor="ctr"/>
                </a:tc>
                <a:tc>
                  <a:txBody>
                    <a:bodyPr/>
                    <a:lstStyle/>
                    <a:p>
                      <a:pPr algn="ctr" rtl="0" fontAlgn="ctr"/>
                      <a:r>
                        <a:rPr lang="en-US" sz="2800" u="none" strike="noStrike">
                          <a:effectLst/>
                          <a:latin typeface="Times New Roman" pitchFamily="18" charset="0"/>
                          <a:cs typeface="Times New Roman" pitchFamily="18" charset="0"/>
                        </a:rPr>
                        <a:t>28.1</a:t>
                      </a:r>
                      <a:endParaRPr lang="en-US" sz="2800" b="0" i="0" u="none" strike="noStrike">
                        <a:solidFill>
                          <a:srgbClr val="000000"/>
                        </a:solidFill>
                        <a:effectLst/>
                        <a:latin typeface="Times New Roman" pitchFamily="18" charset="0"/>
                        <a:cs typeface="Times New Roman" pitchFamily="18" charset="0"/>
                      </a:endParaRPr>
                    </a:p>
                  </a:txBody>
                  <a:tcPr marL="7620" marR="7620" marT="7620" marB="0" anchor="ctr"/>
                </a:tc>
                <a:tc>
                  <a:txBody>
                    <a:bodyPr/>
                    <a:lstStyle/>
                    <a:p>
                      <a:pPr algn="ctr" rtl="0" fontAlgn="ctr"/>
                      <a:r>
                        <a:rPr lang="en-US" sz="2800" u="none" strike="noStrike" dirty="0">
                          <a:effectLst/>
                          <a:latin typeface="Times New Roman" pitchFamily="18" charset="0"/>
                          <a:cs typeface="Times New Roman" pitchFamily="18" charset="0"/>
                        </a:rPr>
                        <a:t>21.1</a:t>
                      </a:r>
                      <a:endParaRPr lang="en-US" sz="2800" b="0" i="0" u="none" strike="noStrike" dirty="0">
                        <a:solidFill>
                          <a:srgbClr val="000000"/>
                        </a:solidFill>
                        <a:effectLst/>
                        <a:latin typeface="Times New Roman" pitchFamily="18" charset="0"/>
                        <a:cs typeface="Times New Roman" pitchFamily="18" charset="0"/>
                      </a:endParaRPr>
                    </a:p>
                  </a:txBody>
                  <a:tcPr marL="7620" marR="7620" marT="7620" marB="0" anchor="ctr"/>
                </a:tc>
                <a:extLst>
                  <a:ext uri="{0D108BD9-81ED-4DB2-BD59-A6C34878D82A}">
                    <a16:rowId xmlns:a16="http://schemas.microsoft.com/office/drawing/2014/main" val="10005"/>
                  </a:ext>
                </a:extLst>
              </a:tr>
            </a:tbl>
          </a:graphicData>
        </a:graphic>
      </p:graphicFrame>
      <p:sp>
        <p:nvSpPr>
          <p:cNvPr id="6" name="Content Placeholder 2"/>
          <p:cNvSpPr txBox="1">
            <a:spLocks/>
          </p:cNvSpPr>
          <p:nvPr/>
        </p:nvSpPr>
        <p:spPr>
          <a:xfrm>
            <a:off x="457200" y="1935480"/>
            <a:ext cx="8229600" cy="4389120"/>
          </a:xfrm>
          <a:prstGeom prst="rect">
            <a:avLst/>
          </a:prstGeom>
        </p:spPr>
        <p:txBody>
          <a:bodyPr vert="horz">
            <a:normAutofit/>
          </a:bodyPr>
          <a:lstStyle>
            <a:lvl1pPr marL="274320" indent="-274320" algn="r" rtl="1"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r" rtl="1"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r" rtl="1"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r" rtl="1"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r" rtl="1"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r" rtl="1"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r" rtl="1"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r" rtl="1"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r" rtl="1" eaLnBrk="1" latinLnBrk="0" hangingPunct="1">
              <a:spcBef>
                <a:spcPct val="20000"/>
              </a:spcBef>
              <a:buClr>
                <a:schemeClr val="tx2"/>
              </a:buClr>
              <a:buFontTx/>
              <a:buChar char="•"/>
              <a:defRPr kumimoji="0" sz="1400" kern="1200" baseline="0">
                <a:solidFill>
                  <a:schemeClr val="tx1"/>
                </a:solidFill>
                <a:latin typeface="+mn-lt"/>
                <a:ea typeface="+mn-ea"/>
                <a:cs typeface="+mn-cs"/>
              </a:defRPr>
            </a:lvl9pPr>
          </a:lstStyle>
          <a:p>
            <a:pPr algn="l" rtl="0"/>
            <a:endParaRPr lang="en-US" dirty="0">
              <a:latin typeface="Times New Roman" pitchFamily="18" charset="0"/>
              <a:cs typeface="Times New Roman" pitchFamily="18" charset="0"/>
            </a:endParaRPr>
          </a:p>
        </p:txBody>
      </p:sp>
      <p:sp>
        <p:nvSpPr>
          <p:cNvPr id="7" name="Content Placeholder 2"/>
          <p:cNvSpPr txBox="1">
            <a:spLocks/>
          </p:cNvSpPr>
          <p:nvPr/>
        </p:nvSpPr>
        <p:spPr>
          <a:xfrm>
            <a:off x="609600" y="1776184"/>
            <a:ext cx="8229600" cy="4389120"/>
          </a:xfrm>
          <a:prstGeom prst="rect">
            <a:avLst/>
          </a:prstGeom>
        </p:spPr>
        <p:txBody>
          <a:bodyPr vert="horz">
            <a:normAutofit/>
          </a:bodyPr>
          <a:lstStyle>
            <a:lvl1pPr marL="274320" indent="-274320" algn="r" rtl="1"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r" rtl="1"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r" rtl="1"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r" rtl="1"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r" rtl="1"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r" rtl="1"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r" rtl="1"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r" rtl="1"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r" rtl="1" eaLnBrk="1" latinLnBrk="0" hangingPunct="1">
              <a:spcBef>
                <a:spcPct val="20000"/>
              </a:spcBef>
              <a:buClr>
                <a:schemeClr val="tx2"/>
              </a:buClr>
              <a:buFontTx/>
              <a:buChar char="•"/>
              <a:defRPr kumimoji="0" sz="1400" kern="1200" baseline="0">
                <a:solidFill>
                  <a:schemeClr val="tx1"/>
                </a:solidFill>
                <a:latin typeface="+mn-lt"/>
                <a:ea typeface="+mn-ea"/>
                <a:cs typeface="+mn-cs"/>
              </a:defRPr>
            </a:lvl9pPr>
          </a:lstStyle>
          <a:p>
            <a:pPr algn="l" rtl="0"/>
            <a:r>
              <a:rPr lang="en-US" dirty="0" err="1"/>
              <a:t>Atterberg</a:t>
            </a:r>
            <a:r>
              <a:rPr lang="en-US" dirty="0"/>
              <a:t> </a:t>
            </a:r>
            <a:r>
              <a:rPr lang="en-US" dirty="0" smtClean="0"/>
              <a:t>Limits test results</a:t>
            </a:r>
            <a:endParaRPr lang="en-US" dirty="0">
              <a:latin typeface="Times New Roman" pitchFamily="18" charset="0"/>
              <a:cs typeface="Times New Roman" pitchFamily="18" charset="0"/>
            </a:endParaRPr>
          </a:p>
        </p:txBody>
      </p:sp>
    </p:spTree>
    <p:extLst>
      <p:ext uri="{BB962C8B-B14F-4D97-AF65-F5344CB8AC3E}">
        <p14:creationId xmlns:p14="http://schemas.microsoft.com/office/powerpoint/2010/main" val="349810167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908720"/>
            <a:ext cx="8229600" cy="1143000"/>
          </a:xfrm>
        </p:spPr>
        <p:txBody>
          <a:bodyPr>
            <a:normAutofit fontScale="90000"/>
          </a:bodyPr>
          <a:lstStyle/>
          <a:p>
            <a:pPr algn="ctr"/>
            <a:r>
              <a:rPr lang="en-US" b="1" dirty="0"/>
              <a:t>Laboratory Tests </a:t>
            </a:r>
            <a:r>
              <a:rPr lang="en-US" dirty="0"/>
              <a:t/>
            </a:r>
            <a:br>
              <a:rPr lang="en-US" dirty="0"/>
            </a:br>
            <a:endParaRPr lang="en-US" dirty="0"/>
          </a:p>
        </p:txBody>
      </p:sp>
      <p:sp>
        <p:nvSpPr>
          <p:cNvPr id="3" name="Content Placeholder 2"/>
          <p:cNvSpPr>
            <a:spLocks noGrp="1"/>
          </p:cNvSpPr>
          <p:nvPr>
            <p:ph idx="1"/>
          </p:nvPr>
        </p:nvSpPr>
        <p:spPr/>
        <p:txBody>
          <a:bodyPr/>
          <a:lstStyle/>
          <a:p>
            <a:pPr algn="l" rtl="0"/>
            <a:endParaRPr lang="en-US" dirty="0" smtClean="0"/>
          </a:p>
          <a:p>
            <a:pPr lvl="0" algn="l" rtl="0"/>
            <a:r>
              <a:rPr lang="en-US" dirty="0" smtClean="0"/>
              <a:t>The final step was to find </a:t>
            </a:r>
            <a:r>
              <a:rPr lang="en-US" dirty="0"/>
              <a:t>Unconfined Compressive Strength </a:t>
            </a:r>
            <a:r>
              <a:rPr lang="en-US" dirty="0" smtClean="0"/>
              <a:t>For </a:t>
            </a:r>
            <a:r>
              <a:rPr lang="en-US" dirty="0">
                <a:latin typeface="Times New Roman" pitchFamily="18" charset="0"/>
                <a:cs typeface="Times New Roman" pitchFamily="18" charset="0"/>
              </a:rPr>
              <a:t>natural soil and after adding the burned car oil at different </a:t>
            </a:r>
            <a:r>
              <a:rPr lang="en-US" dirty="0" smtClean="0">
                <a:latin typeface="Times New Roman" pitchFamily="18" charset="0"/>
                <a:cs typeface="Times New Roman" pitchFamily="18" charset="0"/>
              </a:rPr>
              <a:t>rates</a:t>
            </a:r>
          </a:p>
          <a:p>
            <a:pPr lvl="0" algn="l" rtl="0"/>
            <a:endParaRPr lang="en-US" dirty="0">
              <a:latin typeface="Times New Roman" pitchFamily="18" charset="0"/>
              <a:cs typeface="Times New Roman" pitchFamily="18" charset="0"/>
            </a:endParaRPr>
          </a:p>
          <a:p>
            <a:pPr marL="0" lvl="0" indent="0" algn="l" rtl="0">
              <a:buNone/>
            </a:pPr>
            <a:endParaRPr lang="en-US" dirty="0" smtClean="0">
              <a:latin typeface="Times New Roman" pitchFamily="18" charset="0"/>
              <a:cs typeface="Times New Roman" pitchFamily="18" charset="0"/>
            </a:endParaRPr>
          </a:p>
          <a:p>
            <a:pPr marL="0" indent="0" algn="l" rtl="0">
              <a:buNone/>
            </a:pPr>
            <a:endParaRPr lang="en-US" dirty="0">
              <a:latin typeface="Times New Roman" pitchFamily="18" charset="0"/>
              <a:cs typeface="Times New Roman" pitchFamily="18" charset="0"/>
            </a:endParaRPr>
          </a:p>
          <a:p>
            <a:pPr lvl="0" algn="l" rtl="0"/>
            <a:endParaRPr lang="en-US" dirty="0">
              <a:latin typeface="Times New Roman" pitchFamily="18" charset="0"/>
              <a:cs typeface="Times New Roman" pitchFamily="18" charset="0"/>
            </a:endParaRPr>
          </a:p>
          <a:p>
            <a:pPr marL="0" indent="0" algn="l" rtl="0">
              <a:buNone/>
            </a:pPr>
            <a:endParaRPr lang="en-US" dirty="0"/>
          </a:p>
        </p:txBody>
      </p:sp>
    </p:spTree>
    <p:extLst>
      <p:ext uri="{BB962C8B-B14F-4D97-AF65-F5344CB8AC3E}">
        <p14:creationId xmlns:p14="http://schemas.microsoft.com/office/powerpoint/2010/main" val="54047012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061864"/>
            <a:ext cx="8229600" cy="1143000"/>
          </a:xfrm>
        </p:spPr>
        <p:txBody>
          <a:bodyPr>
            <a:normAutofit fontScale="90000"/>
          </a:bodyPr>
          <a:lstStyle/>
          <a:p>
            <a:pPr algn="ctr"/>
            <a:r>
              <a:rPr lang="en-US" b="1" dirty="0"/>
              <a:t>Laboratory Tests </a:t>
            </a:r>
            <a:r>
              <a:rPr lang="en-US" dirty="0"/>
              <a:t/>
            </a:r>
            <a:br>
              <a:rPr lang="en-US" dirty="0"/>
            </a:br>
            <a:endParaRPr lang="en-US" dirty="0"/>
          </a:p>
        </p:txBody>
      </p:sp>
      <p:sp>
        <p:nvSpPr>
          <p:cNvPr id="5" name="Content Placeholder 2"/>
          <p:cNvSpPr txBox="1">
            <a:spLocks/>
          </p:cNvSpPr>
          <p:nvPr/>
        </p:nvSpPr>
        <p:spPr>
          <a:xfrm>
            <a:off x="609600" y="1556792"/>
            <a:ext cx="8229600" cy="4389120"/>
          </a:xfrm>
          <a:prstGeom prst="rect">
            <a:avLst/>
          </a:prstGeom>
        </p:spPr>
        <p:txBody>
          <a:bodyPr vert="horz">
            <a:normAutofit/>
          </a:bodyPr>
          <a:lstStyle>
            <a:lvl1pPr marL="274320" indent="-274320" algn="r" rtl="1"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r" rtl="1"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r" rtl="1"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r" rtl="1"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r" rtl="1"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r" rtl="1"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r" rtl="1"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r" rtl="1"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r" rtl="1" eaLnBrk="1" latinLnBrk="0" hangingPunct="1">
              <a:spcBef>
                <a:spcPct val="20000"/>
              </a:spcBef>
              <a:buClr>
                <a:schemeClr val="tx2"/>
              </a:buClr>
              <a:buFontTx/>
              <a:buChar char="•"/>
              <a:defRPr kumimoji="0" sz="1400" kern="1200" baseline="0">
                <a:solidFill>
                  <a:schemeClr val="tx1"/>
                </a:solidFill>
                <a:latin typeface="+mn-lt"/>
                <a:ea typeface="+mn-ea"/>
                <a:cs typeface="+mn-cs"/>
              </a:defRPr>
            </a:lvl9pPr>
          </a:lstStyle>
          <a:p>
            <a:pPr marL="0" indent="0" algn="l" rtl="0">
              <a:buNone/>
            </a:pPr>
            <a:endParaRPr lang="en-US" dirty="0">
              <a:latin typeface="Times New Roman" pitchFamily="18" charset="0"/>
              <a:cs typeface="Times New Roman" pitchFamily="18" charset="0"/>
            </a:endParaRPr>
          </a:p>
        </p:txBody>
      </p:sp>
      <p:graphicFrame>
        <p:nvGraphicFramePr>
          <p:cNvPr id="10" name="Content Placeholder 6"/>
          <p:cNvGraphicFramePr>
            <a:graphicFrameLocks noGrp="1"/>
          </p:cNvGraphicFramePr>
          <p:nvPr>
            <p:ph idx="1"/>
            <p:extLst>
              <p:ext uri="{D42A27DB-BD31-4B8C-83A1-F6EECF244321}">
                <p14:modId xmlns:p14="http://schemas.microsoft.com/office/powerpoint/2010/main" val="2613922414"/>
              </p:ext>
            </p:extLst>
          </p:nvPr>
        </p:nvGraphicFramePr>
        <p:xfrm>
          <a:off x="457200" y="1935163"/>
          <a:ext cx="8229600" cy="4389437"/>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359702217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t>Conclusions</a:t>
            </a:r>
            <a:endParaRPr lang="en-US" dirty="0"/>
          </a:p>
        </p:txBody>
      </p:sp>
      <p:sp>
        <p:nvSpPr>
          <p:cNvPr id="3" name="Content Placeholder 2"/>
          <p:cNvSpPr>
            <a:spLocks noGrp="1"/>
          </p:cNvSpPr>
          <p:nvPr>
            <p:ph idx="1"/>
          </p:nvPr>
        </p:nvSpPr>
        <p:spPr/>
        <p:txBody>
          <a:bodyPr/>
          <a:lstStyle/>
          <a:p>
            <a:pPr marL="0" indent="0" algn="l" rtl="0">
              <a:buNone/>
            </a:pPr>
            <a:endParaRPr lang="en-US" dirty="0">
              <a:latin typeface="Times New Roman" pitchFamily="18" charset="0"/>
              <a:cs typeface="Times New Roman" pitchFamily="18" charset="0"/>
            </a:endParaRPr>
          </a:p>
          <a:p>
            <a:pPr algn="l" rtl="0"/>
            <a:endParaRPr lang="en-US" dirty="0"/>
          </a:p>
        </p:txBody>
      </p:sp>
      <p:sp>
        <p:nvSpPr>
          <p:cNvPr id="6" name="Content Placeholder 2"/>
          <p:cNvSpPr txBox="1">
            <a:spLocks/>
          </p:cNvSpPr>
          <p:nvPr/>
        </p:nvSpPr>
        <p:spPr>
          <a:xfrm>
            <a:off x="609600" y="2087880"/>
            <a:ext cx="8229600" cy="4389120"/>
          </a:xfrm>
          <a:prstGeom prst="rect">
            <a:avLst/>
          </a:prstGeom>
        </p:spPr>
        <p:txBody>
          <a:bodyPr vert="horz">
            <a:normAutofit/>
          </a:bodyPr>
          <a:lstStyle>
            <a:lvl1pPr marL="274320" indent="-274320" algn="r" rtl="1"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r" rtl="1"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r" rtl="1"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r" rtl="1"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r" rtl="1"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r" rtl="1"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r" rtl="1"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r" rtl="1"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r" rtl="1" eaLnBrk="1" latinLnBrk="0" hangingPunct="1">
              <a:spcBef>
                <a:spcPct val="20000"/>
              </a:spcBef>
              <a:buClr>
                <a:schemeClr val="tx2"/>
              </a:buClr>
              <a:buFontTx/>
              <a:buChar char="•"/>
              <a:defRPr kumimoji="0" sz="1400" kern="1200" baseline="0">
                <a:solidFill>
                  <a:schemeClr val="tx1"/>
                </a:solidFill>
                <a:latin typeface="+mn-lt"/>
                <a:ea typeface="+mn-ea"/>
                <a:cs typeface="+mn-cs"/>
              </a:defRPr>
            </a:lvl9pPr>
          </a:lstStyle>
          <a:p>
            <a:pPr algn="l" rtl="0"/>
            <a:r>
              <a:rPr lang="en-US" dirty="0"/>
              <a:t>Using specific amount of burned oil in </a:t>
            </a:r>
            <a:r>
              <a:rPr lang="en-US" dirty="0" err="1"/>
              <a:t>silty</a:t>
            </a:r>
            <a:r>
              <a:rPr lang="en-US" dirty="0"/>
              <a:t> clay soil of high plasticity can increase the shear strength of the soil </a:t>
            </a:r>
            <a:r>
              <a:rPr lang="en-US" dirty="0" smtClean="0"/>
              <a:t>.</a:t>
            </a:r>
          </a:p>
          <a:p>
            <a:pPr algn="l" rtl="0"/>
            <a:endParaRPr lang="en-US" dirty="0" smtClean="0"/>
          </a:p>
          <a:p>
            <a:pPr algn="l" rtl="0"/>
            <a:endParaRPr lang="en-US" dirty="0" smtClean="0"/>
          </a:p>
          <a:p>
            <a:pPr algn="l" rtl="0"/>
            <a:endParaRPr lang="en-US" dirty="0"/>
          </a:p>
          <a:p>
            <a:pPr marL="0" indent="0" algn="l" rtl="0">
              <a:buNone/>
            </a:pPr>
            <a:endParaRPr lang="en-US" dirty="0" smtClean="0"/>
          </a:p>
          <a:p>
            <a:pPr algn="l" rtl="0"/>
            <a:endParaRPr lang="en-US" dirty="0"/>
          </a:p>
        </p:txBody>
      </p:sp>
      <p:graphicFrame>
        <p:nvGraphicFramePr>
          <p:cNvPr id="8" name="Chart 7"/>
          <p:cNvGraphicFramePr>
            <a:graphicFrameLocks/>
          </p:cNvGraphicFramePr>
          <p:nvPr>
            <p:extLst>
              <p:ext uri="{D42A27DB-BD31-4B8C-83A1-F6EECF244321}">
                <p14:modId xmlns:p14="http://schemas.microsoft.com/office/powerpoint/2010/main" val="1485398698"/>
              </p:ext>
            </p:extLst>
          </p:nvPr>
        </p:nvGraphicFramePr>
        <p:xfrm>
          <a:off x="2411760" y="3068960"/>
          <a:ext cx="6192688" cy="3547475"/>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89341265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a:t>Conclusions</a:t>
            </a:r>
            <a:endParaRPr lang="en-US" dirty="0"/>
          </a:p>
        </p:txBody>
      </p:sp>
      <p:sp>
        <p:nvSpPr>
          <p:cNvPr id="7" name="Content Placeholder 2"/>
          <p:cNvSpPr txBox="1">
            <a:spLocks/>
          </p:cNvSpPr>
          <p:nvPr/>
        </p:nvSpPr>
        <p:spPr>
          <a:xfrm>
            <a:off x="609600" y="2087880"/>
            <a:ext cx="8229600" cy="4389120"/>
          </a:xfrm>
          <a:prstGeom prst="rect">
            <a:avLst/>
          </a:prstGeom>
        </p:spPr>
        <p:txBody>
          <a:bodyPr vert="horz">
            <a:normAutofit/>
          </a:bodyPr>
          <a:lstStyle>
            <a:lvl1pPr marL="274320" indent="-274320" algn="r" rtl="1"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r" rtl="1"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r" rtl="1"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r" rtl="1"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r" rtl="1"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r" rtl="1"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r" rtl="1"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r" rtl="1"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r" rtl="1" eaLnBrk="1" latinLnBrk="0" hangingPunct="1">
              <a:spcBef>
                <a:spcPct val="20000"/>
              </a:spcBef>
              <a:buClr>
                <a:schemeClr val="tx2"/>
              </a:buClr>
              <a:buFontTx/>
              <a:buChar char="•"/>
              <a:defRPr kumimoji="0" sz="1400" kern="1200" baseline="0">
                <a:solidFill>
                  <a:schemeClr val="tx1"/>
                </a:solidFill>
                <a:latin typeface="+mn-lt"/>
                <a:ea typeface="+mn-ea"/>
                <a:cs typeface="+mn-cs"/>
              </a:defRPr>
            </a:lvl9pPr>
          </a:lstStyle>
          <a:p>
            <a:pPr algn="l" rtl="0"/>
            <a:r>
              <a:rPr lang="en-US" dirty="0"/>
              <a:t>but it has no influence on </a:t>
            </a:r>
            <a:r>
              <a:rPr lang="en-US" dirty="0" err="1"/>
              <a:t>Atterber</a:t>
            </a:r>
            <a:r>
              <a:rPr lang="en-US" dirty="0"/>
              <a:t> Limits</a:t>
            </a:r>
            <a:br>
              <a:rPr lang="en-US" dirty="0"/>
            </a:br>
            <a:endParaRPr lang="en-US" dirty="0" smtClean="0"/>
          </a:p>
          <a:p>
            <a:pPr algn="l" rtl="0"/>
            <a:endParaRPr lang="en-US" dirty="0" smtClean="0"/>
          </a:p>
          <a:p>
            <a:pPr algn="l" rtl="0"/>
            <a:endParaRPr lang="en-US" dirty="0"/>
          </a:p>
          <a:p>
            <a:pPr marL="0" indent="0" algn="l" rtl="0">
              <a:buNone/>
            </a:pPr>
            <a:endParaRPr lang="en-US" dirty="0" smtClean="0"/>
          </a:p>
          <a:p>
            <a:pPr algn="l" rtl="0"/>
            <a:endParaRPr lang="en-US" dirty="0"/>
          </a:p>
        </p:txBody>
      </p:sp>
    </p:spTree>
    <p:extLst>
      <p:ext uri="{BB962C8B-B14F-4D97-AF65-F5344CB8AC3E}">
        <p14:creationId xmlns:p14="http://schemas.microsoft.com/office/powerpoint/2010/main" val="93585831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276640"/>
          </a:xfrm>
        </p:spPr>
        <p:txBody>
          <a:bodyPr>
            <a:normAutofit fontScale="90000"/>
          </a:bodyPr>
          <a:lstStyle/>
          <a:p>
            <a:endParaRPr lang="ar-SA" dirty="0"/>
          </a:p>
        </p:txBody>
      </p:sp>
      <p:pic>
        <p:nvPicPr>
          <p:cNvPr id="4" name="عنصر نائب للمحتوى 3" descr="thank_you_-_blue.png"/>
          <p:cNvPicPr>
            <a:picLocks noGrp="1" noChangeAspect="1"/>
          </p:cNvPicPr>
          <p:nvPr>
            <p:ph idx="1"/>
          </p:nvPr>
        </p:nvPicPr>
        <p:blipFill>
          <a:blip r:embed="rId2"/>
          <a:stretch>
            <a:fillRect/>
          </a:stretch>
        </p:blipFill>
        <p:spPr>
          <a:xfrm>
            <a:off x="1763688" y="1772816"/>
            <a:ext cx="5832648" cy="3419103"/>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313605790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2"/>
          <p:cNvSpPr>
            <a:spLocks noGrp="1"/>
          </p:cNvSpPr>
          <p:nvPr>
            <p:ph type="title"/>
          </p:nvPr>
        </p:nvSpPr>
        <p:spPr>
          <a:xfrm>
            <a:off x="457200" y="704088"/>
            <a:ext cx="8229600" cy="780696"/>
          </a:xfrm>
        </p:spPr>
        <p:txBody>
          <a:bodyPr>
            <a:noAutofit/>
          </a:bodyPr>
          <a:lstStyle/>
          <a:p>
            <a:pPr algn="ctr"/>
            <a:r>
              <a:rPr lang="en-US" sz="4900" dirty="0" smtClean="0">
                <a:latin typeface="Times New Roman" pitchFamily="18" charset="0"/>
                <a:cs typeface="Times New Roman" pitchFamily="18" charset="0"/>
              </a:rPr>
              <a:t>   Content</a:t>
            </a:r>
            <a:endParaRPr lang="ar-SA" sz="4900" dirty="0">
              <a:latin typeface="Times New Roman" pitchFamily="18" charset="0"/>
              <a:cs typeface="Times New Roman" pitchFamily="18" charset="0"/>
            </a:endParaRPr>
          </a:p>
        </p:txBody>
      </p:sp>
      <p:sp>
        <p:nvSpPr>
          <p:cNvPr id="4" name="عنصر نائب للمحتوى 3"/>
          <p:cNvSpPr>
            <a:spLocks noGrp="1"/>
          </p:cNvSpPr>
          <p:nvPr>
            <p:ph idx="1"/>
          </p:nvPr>
        </p:nvSpPr>
        <p:spPr>
          <a:xfrm>
            <a:off x="467544" y="1484784"/>
            <a:ext cx="8229600" cy="4428016"/>
          </a:xfrm>
        </p:spPr>
        <p:txBody>
          <a:bodyPr>
            <a:normAutofit/>
          </a:bodyPr>
          <a:lstStyle/>
          <a:p>
            <a:pPr lvl="0" algn="l" rtl="0">
              <a:lnSpc>
                <a:spcPct val="150000"/>
              </a:lnSpc>
            </a:pPr>
            <a:r>
              <a:rPr lang="en-US" sz="2800" dirty="0" smtClean="0">
                <a:latin typeface="Times New Roman" panose="02020603050405020304" pitchFamily="18" charset="0"/>
                <a:cs typeface="Times New Roman" panose="02020603050405020304" pitchFamily="18" charset="0"/>
              </a:rPr>
              <a:t>Introduction to the soil improvement</a:t>
            </a:r>
          </a:p>
          <a:p>
            <a:pPr lvl="0" algn="l" rtl="0">
              <a:lnSpc>
                <a:spcPct val="150000"/>
              </a:lnSpc>
            </a:pPr>
            <a:r>
              <a:rPr lang="en-US" sz="2800" dirty="0" smtClean="0">
                <a:latin typeface="Times New Roman" panose="02020603050405020304" pitchFamily="18" charset="0"/>
                <a:cs typeface="Times New Roman" panose="02020603050405020304" pitchFamily="18" charset="0"/>
              </a:rPr>
              <a:t>Review different soil improvement techniques</a:t>
            </a:r>
          </a:p>
          <a:p>
            <a:pPr algn="l" rtl="0">
              <a:lnSpc>
                <a:spcPct val="150000"/>
              </a:lnSpc>
            </a:pPr>
            <a:r>
              <a:rPr lang="en-US" sz="2800" dirty="0" smtClean="0">
                <a:latin typeface="Times New Roman" panose="02020603050405020304" pitchFamily="18" charset="0"/>
                <a:cs typeface="Times New Roman" panose="02020603050405020304" pitchFamily="18" charset="0"/>
              </a:rPr>
              <a:t>Review of </a:t>
            </a:r>
            <a:r>
              <a:rPr lang="en-US" sz="2800" dirty="0">
                <a:latin typeface="Times New Roman" pitchFamily="18" charset="0"/>
                <a:cs typeface="Times New Roman" pitchFamily="18" charset="0"/>
              </a:rPr>
              <a:t>several researched regarding soil improvement using </a:t>
            </a:r>
            <a:r>
              <a:rPr lang="en-US" sz="2800" dirty="0" smtClean="0">
                <a:latin typeface="Times New Roman" pitchFamily="18" charset="0"/>
                <a:cs typeface="Times New Roman" pitchFamily="18" charset="0"/>
              </a:rPr>
              <a:t>oil</a:t>
            </a:r>
          </a:p>
          <a:p>
            <a:pPr algn="l" rtl="0">
              <a:lnSpc>
                <a:spcPct val="150000"/>
              </a:lnSpc>
            </a:pPr>
            <a:r>
              <a:rPr lang="en-US" sz="2800" dirty="0">
                <a:latin typeface="Times New Roman" pitchFamily="18" charset="0"/>
                <a:cs typeface="Times New Roman" pitchFamily="18" charset="0"/>
              </a:rPr>
              <a:t>Laboratory </a:t>
            </a:r>
            <a:r>
              <a:rPr lang="en-US" sz="2800" dirty="0" smtClean="0">
                <a:latin typeface="Times New Roman" pitchFamily="18" charset="0"/>
                <a:cs typeface="Times New Roman" pitchFamily="18" charset="0"/>
              </a:rPr>
              <a:t>Tests</a:t>
            </a:r>
          </a:p>
          <a:p>
            <a:pPr algn="l" rtl="0">
              <a:lnSpc>
                <a:spcPct val="150000"/>
              </a:lnSpc>
            </a:pPr>
            <a:r>
              <a:rPr lang="en-US" sz="2800" dirty="0">
                <a:latin typeface="Times New Roman" pitchFamily="18" charset="0"/>
                <a:cs typeface="Times New Roman" pitchFamily="18" charset="0"/>
              </a:rPr>
              <a:t>Conclusions </a:t>
            </a:r>
          </a:p>
          <a:p>
            <a:pPr lvl="0" algn="l" rtl="0">
              <a:lnSpc>
                <a:spcPct val="150000"/>
              </a:lnSpc>
            </a:pPr>
            <a:endParaRPr lang="en-US" sz="2800" dirty="0" smtClean="0">
              <a:latin typeface="Times New Roman" panose="02020603050405020304" pitchFamily="18" charset="0"/>
              <a:cs typeface="Times New Roman" panose="02020603050405020304" pitchFamily="18" charset="0"/>
            </a:endParaRPr>
          </a:p>
          <a:p>
            <a:pPr lvl="0" algn="r">
              <a:buNone/>
            </a:pPr>
            <a:endParaRPr lang="en-US" sz="2800" dirty="0" smtClean="0">
              <a:latin typeface="Times New Roman" panose="02020603050405020304" pitchFamily="18" charset="0"/>
              <a:cs typeface="Times New Roman" panose="02020603050405020304" pitchFamily="18" charset="0"/>
            </a:endParaRPr>
          </a:p>
          <a:p>
            <a:pPr lvl="0" algn="l" rtl="0"/>
            <a:endParaRPr lang="en-US" sz="2800" dirty="0" smtClean="0">
              <a:latin typeface="Times New Roman" panose="02020603050405020304" pitchFamily="18" charset="0"/>
              <a:cs typeface="Times New Roman" panose="02020603050405020304" pitchFamily="18" charset="0"/>
            </a:endParaRPr>
          </a:p>
          <a:p>
            <a:pPr lvl="0" algn="l" rtl="0"/>
            <a:endParaRPr lang="en-US" sz="2800" dirty="0" smtClean="0">
              <a:latin typeface="Times New Roman" panose="02020603050405020304" pitchFamily="18" charset="0"/>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704088"/>
            <a:ext cx="8229600" cy="1081838"/>
          </a:xfrm>
        </p:spPr>
        <p:txBody>
          <a:bodyPr anchor="t" anchorCtr="1">
            <a:normAutofit fontScale="90000"/>
          </a:bodyPr>
          <a:lstStyle/>
          <a:p>
            <a:pPr lvl="0" algn="ctr" rtl="0"/>
            <a:r>
              <a:rPr lang="en-US" sz="5400" dirty="0" smtClean="0">
                <a:latin typeface="Times New Roman" panose="02020603050405020304" pitchFamily="18" charset="0"/>
                <a:cs typeface="Times New Roman" panose="02020603050405020304" pitchFamily="18" charset="0"/>
              </a:rPr>
              <a:t>Introduction</a:t>
            </a:r>
            <a:br>
              <a:rPr lang="en-US" sz="5400" dirty="0" smtClean="0">
                <a:latin typeface="Times New Roman" panose="02020603050405020304" pitchFamily="18" charset="0"/>
                <a:cs typeface="Times New Roman" panose="02020603050405020304" pitchFamily="18" charset="0"/>
              </a:rPr>
            </a:br>
            <a:endParaRPr lang="ar-SA" dirty="0"/>
          </a:p>
        </p:txBody>
      </p:sp>
      <p:sp>
        <p:nvSpPr>
          <p:cNvPr id="3" name="عنصر نائب للمحتوى 2"/>
          <p:cNvSpPr>
            <a:spLocks noGrp="1"/>
          </p:cNvSpPr>
          <p:nvPr>
            <p:ph idx="1"/>
          </p:nvPr>
        </p:nvSpPr>
        <p:spPr/>
        <p:txBody>
          <a:bodyPr>
            <a:normAutofit lnSpcReduction="10000"/>
          </a:bodyPr>
          <a:lstStyle/>
          <a:p>
            <a:pPr algn="l" rtl="0">
              <a:lnSpc>
                <a:spcPct val="150000"/>
              </a:lnSpc>
            </a:pPr>
            <a:r>
              <a:rPr lang="en-US" dirty="0" smtClean="0">
                <a:latin typeface="Times New Roman" pitchFamily="18" charset="0"/>
                <a:cs typeface="Times New Roman" pitchFamily="18" charset="0"/>
              </a:rPr>
              <a:t>Soil </a:t>
            </a:r>
            <a:r>
              <a:rPr lang="en-US" dirty="0">
                <a:latin typeface="Times New Roman" pitchFamily="18" charset="0"/>
                <a:cs typeface="Times New Roman" pitchFamily="18" charset="0"/>
              </a:rPr>
              <a:t>improvement in its broadest sense is the alteration of any property of a soil to improve its </a:t>
            </a:r>
            <a:r>
              <a:rPr lang="en-US" dirty="0" smtClean="0">
                <a:latin typeface="Times New Roman" pitchFamily="18" charset="0"/>
                <a:cs typeface="Times New Roman" pitchFamily="18" charset="0"/>
              </a:rPr>
              <a:t>engineering performance.</a:t>
            </a:r>
            <a:r>
              <a:rPr lang="en-US" dirty="0">
                <a:latin typeface="Times New Roman" pitchFamily="18" charset="0"/>
                <a:cs typeface="Times New Roman" pitchFamily="18" charset="0"/>
              </a:rPr>
              <a:t> </a:t>
            </a:r>
            <a:endParaRPr lang="en-US" dirty="0" smtClean="0">
              <a:latin typeface="Times New Roman" pitchFamily="18" charset="0"/>
              <a:cs typeface="Times New Roman" pitchFamily="18" charset="0"/>
            </a:endParaRPr>
          </a:p>
          <a:p>
            <a:pPr algn="l" rtl="0">
              <a:lnSpc>
                <a:spcPct val="150000"/>
              </a:lnSpc>
            </a:pPr>
            <a:r>
              <a:rPr lang="en-US" dirty="0" smtClean="0">
                <a:latin typeface="Times New Roman" pitchFamily="18" charset="0"/>
                <a:cs typeface="Times New Roman" pitchFamily="18" charset="0"/>
              </a:rPr>
              <a:t>This </a:t>
            </a:r>
            <a:r>
              <a:rPr lang="en-US" dirty="0">
                <a:latin typeface="Times New Roman" pitchFamily="18" charset="0"/>
                <a:cs typeface="Times New Roman" pitchFamily="18" charset="0"/>
              </a:rPr>
              <a:t>may be either a temporary process </a:t>
            </a:r>
            <a:r>
              <a:rPr lang="en-US" dirty="0" smtClean="0">
                <a:latin typeface="Times New Roman" pitchFamily="18" charset="0"/>
                <a:cs typeface="Times New Roman" pitchFamily="18" charset="0"/>
              </a:rPr>
              <a:t>or </a:t>
            </a:r>
            <a:r>
              <a:rPr lang="en-US" dirty="0">
                <a:latin typeface="Times New Roman" pitchFamily="18" charset="0"/>
                <a:cs typeface="Times New Roman" pitchFamily="18" charset="0"/>
              </a:rPr>
              <a:t>may </a:t>
            </a:r>
            <a:r>
              <a:rPr lang="en-US" dirty="0" smtClean="0">
                <a:latin typeface="Times New Roman" pitchFamily="18" charset="0"/>
                <a:cs typeface="Times New Roman" pitchFamily="18" charset="0"/>
              </a:rPr>
              <a:t>be </a:t>
            </a:r>
            <a:r>
              <a:rPr lang="en-US" dirty="0">
                <a:latin typeface="Times New Roman" pitchFamily="18" charset="0"/>
                <a:cs typeface="Times New Roman" pitchFamily="18" charset="0"/>
              </a:rPr>
              <a:t>a permanent </a:t>
            </a:r>
            <a:r>
              <a:rPr lang="en-US" dirty="0" smtClean="0">
                <a:latin typeface="Times New Roman" pitchFamily="18" charset="0"/>
                <a:cs typeface="Times New Roman" pitchFamily="18" charset="0"/>
              </a:rPr>
              <a:t>process.</a:t>
            </a:r>
          </a:p>
          <a:p>
            <a:pPr algn="l" rtl="0">
              <a:lnSpc>
                <a:spcPct val="150000"/>
              </a:lnSpc>
            </a:pPr>
            <a:r>
              <a:rPr lang="en-US" b="1" u="sng" dirty="0">
                <a:latin typeface="Times New Roman" pitchFamily="18" charset="0"/>
                <a:cs typeface="Times New Roman" pitchFamily="18" charset="0"/>
              </a:rPr>
              <a:t>The main aim of this project</a:t>
            </a:r>
            <a:r>
              <a:rPr lang="en-US" dirty="0">
                <a:latin typeface="Times New Roman" pitchFamily="18" charset="0"/>
                <a:cs typeface="Times New Roman" pitchFamily="18" charset="0"/>
              </a:rPr>
              <a:t> is to improve weak soil such as </a:t>
            </a:r>
            <a:r>
              <a:rPr lang="en-US" dirty="0" err="1">
                <a:latin typeface="Times New Roman" pitchFamily="18" charset="0"/>
                <a:cs typeface="Times New Roman" pitchFamily="18" charset="0"/>
              </a:rPr>
              <a:t>silty</a:t>
            </a:r>
            <a:r>
              <a:rPr lang="en-US" dirty="0">
                <a:latin typeface="Times New Roman" pitchFamily="18" charset="0"/>
                <a:cs typeface="Times New Roman" pitchFamily="18" charset="0"/>
              </a:rPr>
              <a:t> clay using used (burned) car oil</a:t>
            </a:r>
            <a:r>
              <a:rPr lang="en-US" dirty="0"/>
              <a:t>. </a:t>
            </a:r>
            <a:endParaRPr lang="en-US" dirty="0" smtClean="0">
              <a:latin typeface="Times New Roman" pitchFamily="18" charset="0"/>
              <a:cs typeface="Times New Roman" pitchFamily="18" charset="0"/>
            </a:endParaRPr>
          </a:p>
          <a:p>
            <a:pPr marL="0" indent="0" algn="l" rtl="0">
              <a:buNone/>
            </a:pPr>
            <a:endParaRPr lang="ar-SA"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539552" y="620688"/>
            <a:ext cx="8064896" cy="1368152"/>
          </a:xfrm>
        </p:spPr>
        <p:txBody>
          <a:bodyPr anchor="t" anchorCtr="0">
            <a:normAutofit fontScale="90000"/>
          </a:bodyPr>
          <a:lstStyle/>
          <a:p>
            <a:pPr algn="ctr" rtl="0"/>
            <a:r>
              <a:rPr lang="en-US" sz="5400" dirty="0">
                <a:latin typeface="Times New Roman" panose="02020603050405020304" pitchFamily="18" charset="0"/>
                <a:cs typeface="Times New Roman" panose="02020603050405020304" pitchFamily="18" charset="0"/>
              </a:rPr>
              <a:t>Review different soil improvement techniques</a:t>
            </a:r>
            <a:br>
              <a:rPr lang="en-US" sz="5400" dirty="0">
                <a:latin typeface="Times New Roman" panose="02020603050405020304" pitchFamily="18" charset="0"/>
                <a:cs typeface="Times New Roman" panose="02020603050405020304" pitchFamily="18" charset="0"/>
              </a:rPr>
            </a:br>
            <a:r>
              <a:rPr lang="en-US" sz="5400" dirty="0" smtClean="0">
                <a:latin typeface="Times New Roman" panose="02020603050405020304" pitchFamily="18" charset="0"/>
                <a:cs typeface="Times New Roman" panose="02020603050405020304" pitchFamily="18" charset="0"/>
              </a:rPr>
              <a:t/>
            </a:r>
            <a:br>
              <a:rPr lang="en-US" sz="5400" dirty="0" smtClean="0">
                <a:latin typeface="Times New Roman" panose="02020603050405020304" pitchFamily="18" charset="0"/>
                <a:cs typeface="Times New Roman" panose="02020603050405020304" pitchFamily="18" charset="0"/>
              </a:rPr>
            </a:br>
            <a:endParaRPr lang="ar-SA" dirty="0"/>
          </a:p>
        </p:txBody>
      </p:sp>
      <p:sp>
        <p:nvSpPr>
          <p:cNvPr id="3" name="عنصر نائب للمحتوى 2"/>
          <p:cNvSpPr>
            <a:spLocks noGrp="1"/>
          </p:cNvSpPr>
          <p:nvPr>
            <p:ph idx="1"/>
          </p:nvPr>
        </p:nvSpPr>
        <p:spPr>
          <a:xfrm>
            <a:off x="323528" y="2276872"/>
            <a:ext cx="8085584" cy="4101088"/>
          </a:xfrm>
        </p:spPr>
        <p:txBody>
          <a:bodyPr>
            <a:normAutofit/>
          </a:bodyPr>
          <a:lstStyle/>
          <a:p>
            <a:pPr marL="0" indent="0" algn="l" rtl="0">
              <a:lnSpc>
                <a:spcPct val="150000"/>
              </a:lnSpc>
              <a:buNone/>
            </a:pPr>
            <a:r>
              <a:rPr lang="en-US" dirty="0" smtClean="0">
                <a:latin typeface="Times New Roman" pitchFamily="18" charset="0"/>
                <a:cs typeface="Times New Roman" pitchFamily="18" charset="0"/>
              </a:rPr>
              <a:t>There </a:t>
            </a:r>
            <a:r>
              <a:rPr lang="en-US" dirty="0">
                <a:latin typeface="Times New Roman" pitchFamily="18" charset="0"/>
                <a:cs typeface="Times New Roman" pitchFamily="18" charset="0"/>
              </a:rPr>
              <a:t>are many methods of soil </a:t>
            </a:r>
            <a:r>
              <a:rPr lang="en-US" dirty="0" smtClean="0">
                <a:latin typeface="Times New Roman" pitchFamily="18" charset="0"/>
                <a:cs typeface="Times New Roman" pitchFamily="18" charset="0"/>
              </a:rPr>
              <a:t>improvements, such as : </a:t>
            </a:r>
            <a:r>
              <a:rPr lang="en-US" b="1" u="sng" dirty="0" smtClean="0">
                <a:latin typeface="Times New Roman" pitchFamily="18" charset="0"/>
                <a:cs typeface="Times New Roman" pitchFamily="18" charset="0"/>
              </a:rPr>
              <a:t>1.</a:t>
            </a:r>
            <a:r>
              <a:rPr lang="en-US" sz="2800" b="1" u="sng" dirty="0" smtClean="0">
                <a:latin typeface="Times New Roman" pitchFamily="18" charset="0"/>
                <a:cs typeface="Times New Roman" pitchFamily="18" charset="0"/>
              </a:rPr>
              <a:t>Ground improvement</a:t>
            </a:r>
          </a:p>
          <a:p>
            <a:pPr marL="0" indent="0" algn="l" rtl="0">
              <a:lnSpc>
                <a:spcPct val="150000"/>
              </a:lnSpc>
              <a:buNone/>
            </a:pPr>
            <a:r>
              <a:rPr lang="en-US" sz="2400" dirty="0">
                <a:latin typeface="Times New Roman" pitchFamily="18" charset="0"/>
                <a:cs typeface="Times New Roman" pitchFamily="18" charset="0"/>
              </a:rPr>
              <a:t>Soil </a:t>
            </a:r>
            <a:r>
              <a:rPr lang="en-US" sz="2400" dirty="0" smtClean="0">
                <a:latin typeface="Times New Roman" pitchFamily="18" charset="0"/>
                <a:cs typeface="Times New Roman" pitchFamily="18" charset="0"/>
              </a:rPr>
              <a:t>Densification (Shallow Compaction , Deep compaction)</a:t>
            </a:r>
          </a:p>
          <a:p>
            <a:pPr marL="0" indent="0" algn="l" rtl="0">
              <a:lnSpc>
                <a:spcPct val="150000"/>
              </a:lnSpc>
              <a:buNone/>
            </a:pPr>
            <a:r>
              <a:rPr lang="en-US" sz="2800" b="1" u="sng" dirty="0" smtClean="0">
                <a:latin typeface="Times New Roman" pitchFamily="18" charset="0"/>
                <a:cs typeface="Times New Roman" pitchFamily="18" charset="0"/>
              </a:rPr>
              <a:t>2.Ground reinforcement </a:t>
            </a:r>
          </a:p>
          <a:p>
            <a:pPr marL="0" indent="0" algn="l" rtl="0">
              <a:lnSpc>
                <a:spcPct val="150000"/>
              </a:lnSpc>
              <a:buNone/>
            </a:pPr>
            <a:r>
              <a:rPr lang="en-US" sz="2400" dirty="0">
                <a:latin typeface="Times New Roman" pitchFamily="18" charset="0"/>
                <a:cs typeface="Times New Roman" pitchFamily="18" charset="0"/>
              </a:rPr>
              <a:t>In Situ </a:t>
            </a:r>
            <a:r>
              <a:rPr lang="en-US" sz="2400" dirty="0" smtClean="0">
                <a:latin typeface="Times New Roman" pitchFamily="18" charset="0"/>
                <a:cs typeface="Times New Roman" pitchFamily="18" charset="0"/>
              </a:rPr>
              <a:t>Reinforcement (</a:t>
            </a:r>
            <a:r>
              <a:rPr lang="en-US" sz="2400" dirty="0">
                <a:latin typeface="Times New Roman" pitchFamily="18" charset="0"/>
                <a:cs typeface="Times New Roman" pitchFamily="18" charset="0"/>
              </a:rPr>
              <a:t>Ground </a:t>
            </a:r>
            <a:r>
              <a:rPr lang="en-US" sz="2400" dirty="0" smtClean="0">
                <a:latin typeface="Times New Roman" pitchFamily="18" charset="0"/>
                <a:cs typeface="Times New Roman" pitchFamily="18" charset="0"/>
              </a:rPr>
              <a:t>Anchors , </a:t>
            </a:r>
            <a:r>
              <a:rPr lang="en-US" sz="2400" dirty="0">
                <a:latin typeface="Times New Roman" pitchFamily="18" charset="0"/>
                <a:cs typeface="Times New Roman" pitchFamily="18" charset="0"/>
              </a:rPr>
              <a:t>Soil Nailing</a:t>
            </a:r>
            <a:r>
              <a:rPr lang="en-US" sz="2400" b="1" dirty="0" smtClean="0">
                <a:latin typeface="Times New Roman" pitchFamily="18" charset="0"/>
                <a:cs typeface="Times New Roman" pitchFamily="18" charset="0"/>
              </a:rPr>
              <a:t> , </a:t>
            </a:r>
            <a:r>
              <a:rPr lang="en-US" sz="2400" dirty="0"/>
              <a:t>Micro piles </a:t>
            </a:r>
            <a:r>
              <a:rPr lang="en-US" sz="2400" dirty="0" smtClean="0"/>
              <a:t>, </a:t>
            </a:r>
            <a:r>
              <a:rPr lang="en-US" sz="2400" dirty="0"/>
              <a:t>Rock </a:t>
            </a:r>
            <a:r>
              <a:rPr lang="en-US" sz="2400" dirty="0" smtClean="0"/>
              <a:t>Bolts)</a:t>
            </a:r>
            <a:r>
              <a:rPr lang="en-US" sz="2400" dirty="0" smtClean="0">
                <a:latin typeface="Times New Roman" pitchFamily="18" charset="0"/>
                <a:cs typeface="Times New Roman" pitchFamily="18" charset="0"/>
              </a:rPr>
              <a:t> </a:t>
            </a:r>
            <a:endParaRPr lang="en-US" sz="2400" dirty="0">
              <a:latin typeface="Times New Roman" pitchFamily="18" charset="0"/>
              <a:cs typeface="Times New Roman" pitchFamily="18" charset="0"/>
            </a:endParaRPr>
          </a:p>
          <a:p>
            <a:pPr marL="0" indent="0" algn="l" rtl="0">
              <a:lnSpc>
                <a:spcPct val="150000"/>
              </a:lnSpc>
              <a:buNone/>
            </a:pPr>
            <a:endParaRPr lang="en-US" sz="2400" u="sng" dirty="0">
              <a:latin typeface="Times New Roman" pitchFamily="18" charset="0"/>
              <a:cs typeface="Times New Roman" pitchFamily="18" charset="0"/>
            </a:endParaRPr>
          </a:p>
          <a:p>
            <a:pPr marL="0" indent="0" algn="l" rtl="0">
              <a:lnSpc>
                <a:spcPct val="150000"/>
              </a:lnSpc>
              <a:buNone/>
            </a:pPr>
            <a:endParaRPr lang="ar-SA"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642910" y="857232"/>
            <a:ext cx="8229600" cy="438896"/>
          </a:xfrm>
        </p:spPr>
        <p:txBody>
          <a:bodyPr>
            <a:noAutofit/>
          </a:bodyPr>
          <a:lstStyle/>
          <a:p>
            <a:pPr algn="ctr"/>
            <a:r>
              <a:rPr lang="en-US" sz="3200" dirty="0">
                <a:latin typeface="Times New Roman" panose="02020603050405020304" pitchFamily="18" charset="0"/>
                <a:cs typeface="Times New Roman" panose="02020603050405020304" pitchFamily="18" charset="0"/>
              </a:rPr>
              <a:t>Review different soil improvement </a:t>
            </a:r>
            <a:r>
              <a:rPr lang="en-US" sz="3200" dirty="0" smtClean="0">
                <a:latin typeface="Times New Roman" panose="02020603050405020304" pitchFamily="18" charset="0"/>
                <a:cs typeface="Times New Roman" panose="02020603050405020304" pitchFamily="18" charset="0"/>
              </a:rPr>
              <a:t>techniques</a:t>
            </a:r>
            <a:endParaRPr lang="ar-SA" sz="3200" dirty="0"/>
          </a:p>
        </p:txBody>
      </p:sp>
      <p:sp>
        <p:nvSpPr>
          <p:cNvPr id="3" name="عنصر نائب للمحتوى 2"/>
          <p:cNvSpPr>
            <a:spLocks noGrp="1"/>
          </p:cNvSpPr>
          <p:nvPr>
            <p:ph idx="1"/>
          </p:nvPr>
        </p:nvSpPr>
        <p:spPr>
          <a:xfrm>
            <a:off x="457200" y="1285860"/>
            <a:ext cx="8229600" cy="5357850"/>
          </a:xfrm>
        </p:spPr>
        <p:txBody>
          <a:bodyPr>
            <a:normAutofit/>
          </a:bodyPr>
          <a:lstStyle/>
          <a:p>
            <a:pPr marL="0" indent="0" algn="l">
              <a:lnSpc>
                <a:spcPct val="150000"/>
              </a:lnSpc>
              <a:buNone/>
            </a:pPr>
            <a:r>
              <a:rPr lang="en-US" sz="2800" b="1" u="sng" dirty="0" smtClean="0">
                <a:latin typeface="Times New Roman" pitchFamily="18" charset="0"/>
                <a:cs typeface="Times New Roman" pitchFamily="18" charset="0"/>
              </a:rPr>
              <a:t>3.Ground treatment</a:t>
            </a:r>
          </a:p>
          <a:p>
            <a:pPr marL="0" indent="0" algn="l" rtl="0">
              <a:lnSpc>
                <a:spcPct val="150000"/>
              </a:lnSpc>
              <a:buNone/>
            </a:pPr>
            <a:r>
              <a:rPr lang="en-US" sz="2400" dirty="0" smtClean="0">
                <a:latin typeface="Times New Roman" pitchFamily="18" charset="0"/>
                <a:cs typeface="Times New Roman" pitchFamily="18" charset="0"/>
              </a:rPr>
              <a:t>Admixture Soil Improvement (</a:t>
            </a:r>
            <a:r>
              <a:rPr lang="en-US" sz="2400" dirty="0">
                <a:latin typeface="Times New Roman" pitchFamily="18" charset="0"/>
                <a:cs typeface="Times New Roman" pitchFamily="18" charset="0"/>
              </a:rPr>
              <a:t>Surface </a:t>
            </a:r>
            <a:r>
              <a:rPr lang="en-US" sz="2400" dirty="0" smtClean="0">
                <a:latin typeface="Times New Roman" pitchFamily="18" charset="0"/>
                <a:cs typeface="Times New Roman" pitchFamily="18" charset="0"/>
              </a:rPr>
              <a:t>mixing ,</a:t>
            </a:r>
            <a:r>
              <a:rPr lang="en-US" sz="2400" dirty="0">
                <a:latin typeface="Times New Roman" pitchFamily="18" charset="0"/>
                <a:cs typeface="Times New Roman" pitchFamily="18" charset="0"/>
              </a:rPr>
              <a:t> In Situ </a:t>
            </a:r>
            <a:r>
              <a:rPr lang="en-US" sz="2400" dirty="0" smtClean="0">
                <a:latin typeface="Times New Roman" pitchFamily="18" charset="0"/>
                <a:cs typeface="Times New Roman" pitchFamily="18" charset="0"/>
              </a:rPr>
              <a:t>Mixing and prepare </a:t>
            </a:r>
            <a:r>
              <a:rPr lang="en-US" sz="2400" dirty="0">
                <a:latin typeface="Times New Roman" pitchFamily="18" charset="0"/>
                <a:cs typeface="Times New Roman" pitchFamily="18" charset="0"/>
              </a:rPr>
              <a:t>a proper mix design in a series </a:t>
            </a:r>
            <a:r>
              <a:rPr lang="en-US" sz="2400" dirty="0" smtClean="0">
                <a:latin typeface="Times New Roman" pitchFamily="18" charset="0"/>
                <a:cs typeface="Times New Roman" pitchFamily="18" charset="0"/>
              </a:rPr>
              <a:t>)</a:t>
            </a:r>
          </a:p>
          <a:p>
            <a:pPr marL="0" indent="0" algn="l" rtl="0">
              <a:lnSpc>
                <a:spcPct val="150000"/>
              </a:lnSpc>
              <a:buNone/>
            </a:pPr>
            <a:endParaRPr lang="en-US" sz="3800" dirty="0">
              <a:latin typeface="Times New Roman" pitchFamily="18" charset="0"/>
              <a:cs typeface="Times New Roman" pitchFamily="18" charset="0"/>
            </a:endParaRPr>
          </a:p>
          <a:p>
            <a:pPr marL="0" lvl="0" indent="0" algn="l" rtl="0">
              <a:lnSpc>
                <a:spcPct val="150000"/>
              </a:lnSpc>
              <a:buNone/>
            </a:pPr>
            <a:endParaRPr lang="en-US" sz="1600" dirty="0"/>
          </a:p>
          <a:p>
            <a:pPr marL="0" indent="0" algn="l" rtl="0">
              <a:lnSpc>
                <a:spcPct val="150000"/>
              </a:lnSpc>
              <a:buNone/>
            </a:pPr>
            <a:r>
              <a:rPr lang="en-US" sz="2400" b="1" dirty="0" smtClean="0">
                <a:latin typeface="Times New Roman" pitchFamily="18" charset="0"/>
                <a:cs typeface="Times New Roman" pitchFamily="18" charset="0"/>
              </a:rPr>
              <a:t> </a:t>
            </a:r>
            <a:endParaRPr lang="en-US" sz="2400" dirty="0">
              <a:latin typeface="Times New Roman" pitchFamily="18" charset="0"/>
              <a:cs typeface="Times New Roman" pitchFamily="18" charset="0"/>
            </a:endParaRPr>
          </a:p>
          <a:p>
            <a:pPr marL="0" indent="0" algn="l" rtl="0">
              <a:lnSpc>
                <a:spcPct val="150000"/>
              </a:lnSpc>
              <a:buNone/>
            </a:pPr>
            <a:endParaRPr lang="en-US" sz="2800" dirty="0" smtClean="0">
              <a:latin typeface="Times New Roman" pitchFamily="18" charset="0"/>
              <a:cs typeface="Times New Roman" pitchFamily="18" charset="0"/>
            </a:endParaRPr>
          </a:p>
          <a:p>
            <a:pPr algn="l" rtl="0">
              <a:lnSpc>
                <a:spcPct val="150000"/>
              </a:lnSpc>
              <a:buNone/>
            </a:pPr>
            <a:endParaRPr lang="ar-SA"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704088"/>
            <a:ext cx="8258204" cy="780696"/>
          </a:xfrm>
        </p:spPr>
        <p:txBody>
          <a:bodyPr anchor="t" anchorCtr="0">
            <a:normAutofit fontScale="90000"/>
          </a:bodyPr>
          <a:lstStyle/>
          <a:p>
            <a:pPr algn="ctr"/>
            <a:r>
              <a:rPr lang="en-US" sz="4900" dirty="0">
                <a:latin typeface="Times New Roman" pitchFamily="18" charset="0"/>
                <a:cs typeface="Times New Roman" pitchFamily="18" charset="0"/>
              </a:rPr>
              <a:t>Soil improvement </a:t>
            </a:r>
            <a:r>
              <a:rPr lang="en-US" sz="4900" dirty="0" smtClean="0">
                <a:latin typeface="Times New Roman" pitchFamily="18" charset="0"/>
                <a:cs typeface="Times New Roman" pitchFamily="18" charset="0"/>
              </a:rPr>
              <a:t>using </a:t>
            </a:r>
            <a:r>
              <a:rPr lang="en-US" sz="4900" dirty="0">
                <a:latin typeface="Times New Roman" pitchFamily="18" charset="0"/>
                <a:cs typeface="Times New Roman" pitchFamily="18" charset="0"/>
              </a:rPr>
              <a:t>oil</a:t>
            </a:r>
          </a:p>
        </p:txBody>
      </p:sp>
      <p:sp>
        <p:nvSpPr>
          <p:cNvPr id="4" name="عنصر نائب للمحتوى 3"/>
          <p:cNvSpPr>
            <a:spLocks noGrp="1"/>
          </p:cNvSpPr>
          <p:nvPr>
            <p:ph idx="1"/>
          </p:nvPr>
        </p:nvSpPr>
        <p:spPr>
          <a:xfrm>
            <a:off x="457200" y="1428736"/>
            <a:ext cx="8229600" cy="4895864"/>
          </a:xfrm>
        </p:spPr>
        <p:txBody>
          <a:bodyPr>
            <a:normAutofit/>
          </a:bodyPr>
          <a:lstStyle/>
          <a:p>
            <a:pPr algn="l" rtl="0">
              <a:lnSpc>
                <a:spcPct val="150000"/>
              </a:lnSpc>
              <a:buFont typeface="Wingdings" pitchFamily="2" charset="2"/>
              <a:buChar char="q"/>
            </a:pPr>
            <a:r>
              <a:rPr lang="en-US" sz="2800" dirty="0" smtClean="0">
                <a:latin typeface="Times New Roman" pitchFamily="18" charset="0"/>
                <a:cs typeface="Times New Roman" pitchFamily="18" charset="0"/>
              </a:rPr>
              <a:t> Case studies</a:t>
            </a:r>
          </a:p>
          <a:p>
            <a:pPr algn="l" rtl="0">
              <a:lnSpc>
                <a:spcPct val="150000"/>
              </a:lnSpc>
              <a:buFont typeface="Wingdings" pitchFamily="2" charset="2"/>
              <a:buChar char="Ø"/>
            </a:pPr>
            <a:r>
              <a:rPr lang="en-US" u="sng" dirty="0" err="1">
                <a:latin typeface="Times New Roman" pitchFamily="18" charset="0"/>
                <a:cs typeface="Times New Roman" pitchFamily="18" charset="0"/>
              </a:rPr>
              <a:t>Gypseous</a:t>
            </a:r>
            <a:r>
              <a:rPr lang="en-US" u="sng" dirty="0">
                <a:latin typeface="Times New Roman" pitchFamily="18" charset="0"/>
                <a:cs typeface="Times New Roman" pitchFamily="18" charset="0"/>
              </a:rPr>
              <a:t> Soil Improvement using Fuel </a:t>
            </a:r>
            <a:r>
              <a:rPr lang="en-US" u="sng" dirty="0" smtClean="0">
                <a:latin typeface="Times New Roman" pitchFamily="18" charset="0"/>
                <a:cs typeface="Times New Roman" pitchFamily="18" charset="0"/>
              </a:rPr>
              <a:t>Oil</a:t>
            </a:r>
          </a:p>
          <a:p>
            <a:pPr marL="0" indent="0" algn="l" rtl="0">
              <a:lnSpc>
                <a:spcPct val="150000"/>
              </a:lnSpc>
              <a:buNone/>
            </a:pPr>
            <a:r>
              <a:rPr lang="en-US" sz="2400" dirty="0" smtClean="0">
                <a:latin typeface="Times New Roman" pitchFamily="18" charset="0"/>
                <a:cs typeface="Times New Roman" pitchFamily="18" charset="0"/>
              </a:rPr>
              <a:t>The </a:t>
            </a:r>
            <a:r>
              <a:rPr lang="en-US" sz="2400" dirty="0">
                <a:latin typeface="Times New Roman" pitchFamily="18" charset="0"/>
                <a:cs typeface="Times New Roman" pitchFamily="18" charset="0"/>
              </a:rPr>
              <a:t>model was sandy soil with Gypsum content of (51.6</a:t>
            </a:r>
            <a:r>
              <a:rPr lang="en-US" sz="2400" dirty="0" smtClean="0">
                <a:latin typeface="Times New Roman" pitchFamily="18" charset="0"/>
                <a:cs typeface="Times New Roman" pitchFamily="18" charset="0"/>
              </a:rPr>
              <a:t>%)</a:t>
            </a:r>
          </a:p>
          <a:p>
            <a:pPr marL="0" indent="0" algn="l" rtl="0">
              <a:lnSpc>
                <a:spcPct val="150000"/>
              </a:lnSpc>
              <a:buNone/>
            </a:pPr>
            <a:r>
              <a:rPr lang="en-US" sz="2400" b="1" dirty="0">
                <a:latin typeface="Times New Roman" pitchFamily="18" charset="0"/>
                <a:cs typeface="Times New Roman" pitchFamily="18" charset="0"/>
              </a:rPr>
              <a:t>-</a:t>
            </a:r>
            <a:r>
              <a:rPr lang="en-US" sz="2400" dirty="0">
                <a:latin typeface="Times New Roman" pitchFamily="18" charset="0"/>
                <a:cs typeface="Times New Roman" pitchFamily="18" charset="0"/>
              </a:rPr>
              <a:t>Shrinkage Limit</a:t>
            </a:r>
          </a:p>
          <a:p>
            <a:pPr marL="0" indent="0" algn="l" rtl="0">
              <a:lnSpc>
                <a:spcPct val="150000"/>
              </a:lnSpc>
              <a:buNone/>
            </a:pPr>
            <a:endParaRPr lang="en-US" sz="2400" dirty="0" smtClean="0">
              <a:latin typeface="Times New Roman" pitchFamily="18" charset="0"/>
              <a:cs typeface="Times New Roman" pitchFamily="18" charset="0"/>
            </a:endParaRPr>
          </a:p>
          <a:p>
            <a:pPr marL="0" indent="0" algn="l" rtl="0">
              <a:lnSpc>
                <a:spcPct val="150000"/>
              </a:lnSpc>
              <a:buNone/>
            </a:pPr>
            <a:endParaRPr lang="en-US" dirty="0" smtClean="0">
              <a:latin typeface="Times New Roman" pitchFamily="18" charset="0"/>
              <a:cs typeface="Times New Roman" pitchFamily="18" charset="0"/>
            </a:endParaRPr>
          </a:p>
          <a:p>
            <a:pPr marL="0" indent="0" algn="l" rtl="0">
              <a:lnSpc>
                <a:spcPct val="150000"/>
              </a:lnSpc>
              <a:buNone/>
            </a:pPr>
            <a:endParaRPr lang="en-US" b="1" dirty="0" smtClean="0">
              <a:latin typeface="Times New Roman" pitchFamily="18" charset="0"/>
              <a:cs typeface="Times New Roman" pitchFamily="18" charset="0"/>
            </a:endParaRPr>
          </a:p>
          <a:p>
            <a:pPr marL="0" indent="0" algn="l" rtl="0">
              <a:lnSpc>
                <a:spcPct val="150000"/>
              </a:lnSpc>
              <a:buNone/>
            </a:pPr>
            <a:endParaRPr lang="ar-SA" b="1" dirty="0">
              <a:latin typeface="Times New Roman" pitchFamily="18" charset="0"/>
              <a:cs typeface="Times New Roman" pitchFamily="18" charset="0"/>
            </a:endParaRPr>
          </a:p>
        </p:txBody>
      </p:sp>
      <p:pic>
        <p:nvPicPr>
          <p:cNvPr id="5" name="Picture 4" descr="بدون عنوان"/>
          <p:cNvPicPr/>
          <p:nvPr/>
        </p:nvPicPr>
        <p:blipFill>
          <a:blip r:embed="rId2">
            <a:extLst>
              <a:ext uri="{28A0092B-C50C-407E-A947-70E740481C1C}">
                <a14:useLocalDpi xmlns:a14="http://schemas.microsoft.com/office/drawing/2010/main" val="0"/>
              </a:ext>
            </a:extLst>
          </a:blip>
          <a:srcRect/>
          <a:stretch>
            <a:fillRect/>
          </a:stretch>
        </p:blipFill>
        <p:spPr bwMode="auto">
          <a:xfrm>
            <a:off x="2843808" y="3645024"/>
            <a:ext cx="5616624" cy="2736304"/>
          </a:xfrm>
          <a:prstGeom prst="rect">
            <a:avLst/>
          </a:prstGeom>
          <a:noFill/>
          <a:ln>
            <a:noFill/>
          </a:ln>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92696"/>
            <a:ext cx="8229600" cy="864096"/>
          </a:xfrm>
        </p:spPr>
        <p:txBody>
          <a:bodyPr>
            <a:normAutofit/>
          </a:bodyPr>
          <a:lstStyle/>
          <a:p>
            <a:pPr algn="ctr"/>
            <a:r>
              <a:rPr lang="en-US" sz="4400" dirty="0">
                <a:latin typeface="Times New Roman" pitchFamily="18" charset="0"/>
                <a:cs typeface="Times New Roman" pitchFamily="18" charset="0"/>
              </a:rPr>
              <a:t>Soil improvement using oil</a:t>
            </a:r>
            <a:endParaRPr lang="en-US" sz="4400" dirty="0"/>
          </a:p>
        </p:txBody>
      </p:sp>
      <p:sp>
        <p:nvSpPr>
          <p:cNvPr id="3" name="Content Placeholder 2"/>
          <p:cNvSpPr>
            <a:spLocks noGrp="1"/>
          </p:cNvSpPr>
          <p:nvPr>
            <p:ph idx="1"/>
          </p:nvPr>
        </p:nvSpPr>
        <p:spPr/>
        <p:txBody>
          <a:bodyPr>
            <a:normAutofit fontScale="92500"/>
          </a:bodyPr>
          <a:lstStyle/>
          <a:p>
            <a:pPr marL="0" indent="0" algn="l" rtl="0">
              <a:buNone/>
            </a:pPr>
            <a:r>
              <a:rPr lang="en-US" dirty="0">
                <a:latin typeface="Times New Roman" pitchFamily="18" charset="0"/>
                <a:cs typeface="Times New Roman" pitchFamily="18" charset="0"/>
              </a:rPr>
              <a:t>- Permeability</a:t>
            </a:r>
          </a:p>
          <a:p>
            <a:pPr marL="0" indent="0" algn="l" rtl="0">
              <a:buNone/>
            </a:pPr>
            <a:endParaRPr lang="en-US" dirty="0" smtClean="0"/>
          </a:p>
          <a:p>
            <a:pPr marL="0" indent="0" algn="l" rtl="0">
              <a:buNone/>
            </a:pPr>
            <a:endParaRPr lang="en-US" dirty="0"/>
          </a:p>
          <a:p>
            <a:pPr marL="0" indent="0" algn="l" rtl="0">
              <a:buNone/>
            </a:pPr>
            <a:endParaRPr lang="en-US" dirty="0" smtClean="0"/>
          </a:p>
          <a:p>
            <a:pPr marL="0" indent="0" algn="l" rtl="0">
              <a:buNone/>
            </a:pPr>
            <a:endParaRPr lang="en-US" dirty="0"/>
          </a:p>
          <a:p>
            <a:pPr marL="0" indent="0" algn="l" rtl="0">
              <a:buNone/>
            </a:pPr>
            <a:endParaRPr lang="en-US" dirty="0" smtClean="0"/>
          </a:p>
          <a:p>
            <a:pPr marL="0" indent="0" algn="l" rtl="0">
              <a:buNone/>
            </a:pPr>
            <a:endParaRPr lang="en-US" sz="2400" dirty="0" smtClean="0">
              <a:latin typeface="Times New Roman" pitchFamily="18" charset="0"/>
              <a:cs typeface="Times New Roman" pitchFamily="18" charset="0"/>
            </a:endParaRPr>
          </a:p>
          <a:p>
            <a:pPr marL="0" indent="0" algn="l" rtl="0">
              <a:buNone/>
            </a:pPr>
            <a:r>
              <a:rPr lang="en-US" sz="2400" dirty="0" smtClean="0">
                <a:latin typeface="Times New Roman" pitchFamily="18" charset="0"/>
                <a:cs typeface="Times New Roman" pitchFamily="18" charset="0"/>
              </a:rPr>
              <a:t>-The </a:t>
            </a:r>
            <a:r>
              <a:rPr lang="en-US" sz="2400" dirty="0">
                <a:latin typeface="Times New Roman" pitchFamily="18" charset="0"/>
                <a:cs typeface="Times New Roman" pitchFamily="18" charset="0"/>
              </a:rPr>
              <a:t>specimens treated with higher </a:t>
            </a:r>
            <a:r>
              <a:rPr lang="en-US" sz="2400" dirty="0" err="1">
                <a:latin typeface="Times New Roman" pitchFamily="18" charset="0"/>
                <a:cs typeface="Times New Roman" pitchFamily="18" charset="0"/>
              </a:rPr>
              <a:t>percents</a:t>
            </a:r>
            <a:r>
              <a:rPr lang="en-US" sz="2400" dirty="0">
                <a:latin typeface="Times New Roman" pitchFamily="18" charset="0"/>
                <a:cs typeface="Times New Roman" pitchFamily="18" charset="0"/>
              </a:rPr>
              <a:t> of F.O. were more durable </a:t>
            </a:r>
            <a:r>
              <a:rPr lang="en-US" sz="2400" dirty="0" smtClean="0">
                <a:latin typeface="Times New Roman" pitchFamily="18" charset="0"/>
                <a:cs typeface="Times New Roman" pitchFamily="18" charset="0"/>
              </a:rPr>
              <a:t>  than </a:t>
            </a:r>
            <a:r>
              <a:rPr lang="en-US" sz="2400" dirty="0">
                <a:latin typeface="Times New Roman" pitchFamily="18" charset="0"/>
                <a:cs typeface="Times New Roman" pitchFamily="18" charset="0"/>
              </a:rPr>
              <a:t>the specimen treated with 2% F.O., since they were stable for over 300 days and remain durable for all the period of this study.</a:t>
            </a:r>
            <a:endParaRPr lang="ar-SA" sz="2400" dirty="0">
              <a:latin typeface="Times New Roman" pitchFamily="18" charset="0"/>
              <a:cs typeface="Times New Roman" pitchFamily="18" charset="0"/>
            </a:endParaRPr>
          </a:p>
          <a:p>
            <a:pPr marL="0" indent="0" algn="l" rtl="0">
              <a:buNone/>
            </a:pPr>
            <a:endParaRPr lang="en-US" dirty="0"/>
          </a:p>
        </p:txBody>
      </p:sp>
      <p:pic>
        <p:nvPicPr>
          <p:cNvPr id="4" name="Picture 3" descr="بدون عنوان"/>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99792" y="1916832"/>
            <a:ext cx="3168352" cy="26642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2" descr="C:\Users\SamTech\Desktop\بدون عنوان.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724128" y="2204864"/>
            <a:ext cx="3241948" cy="244827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052777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852704"/>
          </a:xfrm>
        </p:spPr>
        <p:txBody>
          <a:bodyPr>
            <a:normAutofit/>
          </a:bodyPr>
          <a:lstStyle/>
          <a:p>
            <a:pPr algn="ctr"/>
            <a:r>
              <a:rPr lang="en-US" sz="4400" dirty="0">
                <a:latin typeface="Times New Roman" pitchFamily="18" charset="0"/>
                <a:cs typeface="Times New Roman" pitchFamily="18" charset="0"/>
              </a:rPr>
              <a:t>Soil improvement using oil</a:t>
            </a:r>
            <a:endParaRPr lang="en-US" sz="4400" dirty="0"/>
          </a:p>
        </p:txBody>
      </p:sp>
      <p:sp>
        <p:nvSpPr>
          <p:cNvPr id="3" name="Content Placeholder 2"/>
          <p:cNvSpPr>
            <a:spLocks noGrp="1"/>
          </p:cNvSpPr>
          <p:nvPr>
            <p:ph idx="1"/>
          </p:nvPr>
        </p:nvSpPr>
        <p:spPr>
          <a:xfrm>
            <a:off x="457200" y="1772816"/>
            <a:ext cx="8229600" cy="4551784"/>
          </a:xfrm>
        </p:spPr>
        <p:txBody>
          <a:bodyPr/>
          <a:lstStyle/>
          <a:p>
            <a:pPr algn="l" rtl="0">
              <a:buFont typeface="Wingdings" pitchFamily="2" charset="2"/>
              <a:buChar char="Ø"/>
            </a:pPr>
            <a:r>
              <a:rPr lang="en-US" u="sng" dirty="0" err="1"/>
              <a:t>Gypseous</a:t>
            </a:r>
            <a:r>
              <a:rPr lang="en-US" u="sng" dirty="0"/>
              <a:t>  Soil Improvement by Silicone </a:t>
            </a:r>
            <a:r>
              <a:rPr lang="en-US" u="sng" dirty="0" smtClean="0"/>
              <a:t>Oil</a:t>
            </a:r>
          </a:p>
          <a:p>
            <a:pPr marL="0" indent="0" algn="l" rtl="0">
              <a:buNone/>
            </a:pPr>
            <a:r>
              <a:rPr lang="en-US" sz="2400" dirty="0" smtClean="0">
                <a:latin typeface="Times New Roman" pitchFamily="18" charset="0"/>
                <a:cs typeface="Times New Roman" pitchFamily="18" charset="0"/>
              </a:rPr>
              <a:t>This </a:t>
            </a:r>
            <a:r>
              <a:rPr lang="en-US" sz="2400" dirty="0">
                <a:latin typeface="Times New Roman" pitchFamily="18" charset="0"/>
                <a:cs typeface="Times New Roman" pitchFamily="18" charset="0"/>
              </a:rPr>
              <a:t>study was conducted on artificial </a:t>
            </a:r>
            <a:r>
              <a:rPr lang="en-US" sz="2400" dirty="0" err="1">
                <a:latin typeface="Times New Roman" pitchFamily="18" charset="0"/>
                <a:cs typeface="Times New Roman" pitchFamily="18" charset="0"/>
              </a:rPr>
              <a:t>gypseous</a:t>
            </a:r>
            <a:r>
              <a:rPr lang="en-US" sz="2400" dirty="0">
                <a:latin typeface="Times New Roman" pitchFamily="18" charset="0"/>
                <a:cs typeface="Times New Roman" pitchFamily="18" charset="0"/>
              </a:rPr>
              <a:t> soil (mixture of 30%  sand &amp; 70 % Pure Gypsum)treated with silicone oil in different </a:t>
            </a:r>
            <a:r>
              <a:rPr lang="en-US" sz="2400" dirty="0" smtClean="0">
                <a:latin typeface="Times New Roman" pitchFamily="18" charset="0"/>
                <a:cs typeface="Times New Roman" pitchFamily="18" charset="0"/>
              </a:rPr>
              <a:t>percentages</a:t>
            </a:r>
          </a:p>
          <a:p>
            <a:pPr marL="0" indent="0" algn="l" rtl="0">
              <a:buNone/>
            </a:pPr>
            <a:r>
              <a:rPr lang="en-US" sz="2400" dirty="0">
                <a:latin typeface="Times New Roman" pitchFamily="18" charset="0"/>
                <a:cs typeface="Times New Roman" pitchFamily="18" charset="0"/>
              </a:rPr>
              <a:t> - Unconfined Compression Test</a:t>
            </a:r>
          </a:p>
          <a:p>
            <a:pPr marL="0" indent="0" algn="l" rtl="0">
              <a:buNone/>
            </a:pPr>
            <a:endParaRPr lang="en-US" dirty="0">
              <a:latin typeface="Times New Roman" pitchFamily="18" charset="0"/>
              <a:cs typeface="Times New Roman" pitchFamily="18" charset="0"/>
            </a:endParaRPr>
          </a:p>
          <a:p>
            <a:pPr algn="l" rtl="0"/>
            <a:endParaRPr lang="en-US" u="sng" dirty="0"/>
          </a:p>
          <a:p>
            <a:pPr marL="0" indent="0" algn="l" rtl="0">
              <a:buNone/>
            </a:pPr>
            <a:endParaRPr lang="en-US" dirty="0"/>
          </a:p>
        </p:txBody>
      </p:sp>
      <p:pic>
        <p:nvPicPr>
          <p:cNvPr id="6" name="Picture 2" descr="C:\Users\SamTech\Desktop\بدون عنوان.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91680" y="4005064"/>
            <a:ext cx="5904656" cy="230425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7579415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989856"/>
            <a:ext cx="8229600" cy="1143000"/>
          </a:xfrm>
        </p:spPr>
        <p:txBody>
          <a:bodyPr>
            <a:normAutofit fontScale="90000"/>
          </a:bodyPr>
          <a:lstStyle/>
          <a:p>
            <a:r>
              <a:rPr lang="en-US" b="1" dirty="0" smtClean="0"/>
              <a:t>Laboratory Tests </a:t>
            </a:r>
            <a:r>
              <a:rPr lang="en-US" dirty="0" smtClean="0"/>
              <a:t/>
            </a:r>
            <a:br>
              <a:rPr lang="en-US" dirty="0" smtClean="0"/>
            </a:br>
            <a:endParaRPr lang="en-US" dirty="0"/>
          </a:p>
        </p:txBody>
      </p:sp>
      <p:sp>
        <p:nvSpPr>
          <p:cNvPr id="3" name="Content Placeholder 2"/>
          <p:cNvSpPr>
            <a:spLocks noGrp="1"/>
          </p:cNvSpPr>
          <p:nvPr>
            <p:ph idx="1"/>
          </p:nvPr>
        </p:nvSpPr>
        <p:spPr/>
        <p:txBody>
          <a:bodyPr>
            <a:normAutofit/>
          </a:bodyPr>
          <a:lstStyle/>
          <a:p>
            <a:pPr algn="l" rtl="0"/>
            <a:r>
              <a:rPr lang="en-US" dirty="0">
                <a:latin typeface="Times New Roman" pitchFamily="18" charset="0"/>
                <a:cs typeface="Times New Roman" pitchFamily="18" charset="0"/>
              </a:rPr>
              <a:t>Several tests were carried out on the soil in its natural state. The same tests were carried out on the soil after adding the burned car oil at different rates (3%,5%,7% and 10</a:t>
            </a:r>
            <a:r>
              <a:rPr lang="en-US" dirty="0" smtClean="0">
                <a:latin typeface="Times New Roman" pitchFamily="18" charset="0"/>
                <a:cs typeface="Times New Roman" pitchFamily="18" charset="0"/>
              </a:rPr>
              <a:t>%) </a:t>
            </a:r>
          </a:p>
          <a:p>
            <a:pPr algn="l" rtl="0"/>
            <a:r>
              <a:rPr lang="en-US" dirty="0"/>
              <a:t>These Tests are:</a:t>
            </a:r>
            <a:endParaRPr lang="en-US" dirty="0">
              <a:latin typeface="Times New Roman" pitchFamily="18" charset="0"/>
              <a:cs typeface="Times New Roman" pitchFamily="18" charset="0"/>
            </a:endParaRPr>
          </a:p>
          <a:p>
            <a:pPr marL="514350" indent="-514350" algn="l" rtl="0">
              <a:lnSpc>
                <a:spcPct val="150000"/>
              </a:lnSpc>
              <a:buAutoNum type="arabicPeriod"/>
            </a:pPr>
            <a:r>
              <a:rPr lang="en-US" dirty="0"/>
              <a:t>Compaction Test (Proctor Test).</a:t>
            </a:r>
          </a:p>
          <a:p>
            <a:pPr marL="514350" lvl="0" indent="-514350" algn="l" rtl="0">
              <a:lnSpc>
                <a:spcPct val="150000"/>
              </a:lnSpc>
              <a:buFont typeface="Wingdings 2"/>
              <a:buAutoNum type="arabicPeriod"/>
            </a:pPr>
            <a:r>
              <a:rPr lang="en-US" dirty="0" err="1"/>
              <a:t>Atterberg</a:t>
            </a:r>
            <a:r>
              <a:rPr lang="en-US" dirty="0"/>
              <a:t> Limit Test (Liquid Limit and Plastic Limit).</a:t>
            </a:r>
          </a:p>
          <a:p>
            <a:pPr marL="514350" indent="-514350" algn="l" rtl="0">
              <a:lnSpc>
                <a:spcPct val="150000"/>
              </a:lnSpc>
              <a:buAutoNum type="arabicPeriod"/>
            </a:pPr>
            <a:r>
              <a:rPr lang="en-US" dirty="0"/>
              <a:t>Unconfined Compression Test</a:t>
            </a:r>
            <a:endParaRPr lang="en-US" dirty="0" smtClean="0">
              <a:latin typeface="Times New Roman" pitchFamily="18" charset="0"/>
              <a:cs typeface="Times New Roman" pitchFamily="18" charset="0"/>
            </a:endParaRPr>
          </a:p>
          <a:p>
            <a:pPr marL="0" indent="0" algn="l" rtl="0">
              <a:buNone/>
            </a:pPr>
            <a:endParaRPr lang="en-US" dirty="0" smtClean="0">
              <a:latin typeface="Times New Roman" pitchFamily="18" charset="0"/>
              <a:cs typeface="Times New Roman" pitchFamily="18" charset="0"/>
            </a:endParaRPr>
          </a:p>
        </p:txBody>
      </p:sp>
    </p:spTree>
    <p:extLst>
      <p:ext uri="{BB962C8B-B14F-4D97-AF65-F5344CB8AC3E}">
        <p14:creationId xmlns:p14="http://schemas.microsoft.com/office/powerpoint/2010/main" val="4061063499"/>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تدفق">
  <a:themeElements>
    <a:clrScheme name="تدفق">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تدفق">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تدفق">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Origin</Template>
  <TotalTime>2184</TotalTime>
  <Words>686</Words>
  <Application>Microsoft Office PowerPoint</Application>
  <PresentationFormat>On-screen Show (4:3)</PresentationFormat>
  <Paragraphs>142</Paragraphs>
  <Slides>17</Slides>
  <Notes>3</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17</vt:i4>
      </vt:variant>
    </vt:vector>
  </HeadingPairs>
  <TitlesOfParts>
    <vt:vector size="26" baseType="lpstr">
      <vt:lpstr>Arial</vt:lpstr>
      <vt:lpstr>Calibri</vt:lpstr>
      <vt:lpstr>Constantia</vt:lpstr>
      <vt:lpstr>Majalla UI</vt:lpstr>
      <vt:lpstr>Times New Roman</vt:lpstr>
      <vt:lpstr>Traditional Arabic</vt:lpstr>
      <vt:lpstr>Wingdings</vt:lpstr>
      <vt:lpstr>Wingdings 2</vt:lpstr>
      <vt:lpstr>تدفق</vt:lpstr>
      <vt:lpstr>PowerPoint Presentation</vt:lpstr>
      <vt:lpstr>   Content</vt:lpstr>
      <vt:lpstr>Introduction </vt:lpstr>
      <vt:lpstr>Review different soil improvement techniques  </vt:lpstr>
      <vt:lpstr>Review different soil improvement techniques</vt:lpstr>
      <vt:lpstr>Soil improvement using oil</vt:lpstr>
      <vt:lpstr>Soil improvement using oil</vt:lpstr>
      <vt:lpstr>Soil improvement using oil</vt:lpstr>
      <vt:lpstr>Laboratory Tests  </vt:lpstr>
      <vt:lpstr>Laboratory Tests  </vt:lpstr>
      <vt:lpstr>Laboratory Tests  </vt:lpstr>
      <vt:lpstr> Laboratory Tests  </vt:lpstr>
      <vt:lpstr>Laboratory Tests  </vt:lpstr>
      <vt:lpstr>Laboratory Tests  </vt:lpstr>
      <vt:lpstr>Conclusions</vt:lpstr>
      <vt:lpstr>Conclusions</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الشريحة 1</dc:title>
  <dc:creator>ms</dc:creator>
  <cp:lastModifiedBy>medad</cp:lastModifiedBy>
  <cp:revision>170</cp:revision>
  <dcterms:created xsi:type="dcterms:W3CDTF">2016-04-22T12:27:13Z</dcterms:created>
  <dcterms:modified xsi:type="dcterms:W3CDTF">2018-01-02T09:13:56Z</dcterms:modified>
</cp:coreProperties>
</file>