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557" r:id="rId2"/>
    <p:sldId id="558" r:id="rId3"/>
    <p:sldId id="559" r:id="rId4"/>
    <p:sldId id="560" r:id="rId5"/>
    <p:sldId id="561" r:id="rId6"/>
    <p:sldId id="562" r:id="rId7"/>
    <p:sldId id="563" r:id="rId8"/>
    <p:sldId id="564" r:id="rId9"/>
    <p:sldId id="565" r:id="rId10"/>
    <p:sldId id="566" r:id="rId11"/>
    <p:sldId id="567" r:id="rId12"/>
    <p:sldId id="568" r:id="rId13"/>
    <p:sldId id="569" r:id="rId14"/>
    <p:sldId id="577" r:id="rId15"/>
    <p:sldId id="576" r:id="rId16"/>
    <p:sldId id="575" r:id="rId17"/>
    <p:sldId id="574" r:id="rId18"/>
    <p:sldId id="573" r:id="rId19"/>
    <p:sldId id="572" r:id="rId20"/>
    <p:sldId id="571" r:id="rId21"/>
    <p:sldId id="570" r:id="rId22"/>
    <p:sldId id="578" r:id="rId23"/>
    <p:sldId id="579" r:id="rId24"/>
    <p:sldId id="583" r:id="rId25"/>
    <p:sldId id="582" r:id="rId26"/>
    <p:sldId id="581" r:id="rId27"/>
    <p:sldId id="580" r:id="rId28"/>
    <p:sldId id="584" r:id="rId29"/>
    <p:sldId id="589" r:id="rId30"/>
    <p:sldId id="588" r:id="rId31"/>
    <p:sldId id="587" r:id="rId32"/>
    <p:sldId id="586" r:id="rId33"/>
    <p:sldId id="541" r:id="rId34"/>
    <p:sldId id="544" r:id="rId35"/>
    <p:sldId id="545" r:id="rId36"/>
    <p:sldId id="546" r:id="rId37"/>
    <p:sldId id="547" r:id="rId38"/>
    <p:sldId id="548" r:id="rId39"/>
    <p:sldId id="549" r:id="rId40"/>
    <p:sldId id="550" r:id="rId41"/>
    <p:sldId id="551" r:id="rId42"/>
    <p:sldId id="552" r:id="rId43"/>
    <p:sldId id="553" r:id="rId44"/>
    <p:sldId id="554" r:id="rId45"/>
    <p:sldId id="555" r:id="rId46"/>
    <p:sldId id="556" r:id="rId47"/>
    <p:sldId id="256" r:id="rId48"/>
    <p:sldId id="483" r:id="rId49"/>
    <p:sldId id="484" r:id="rId50"/>
    <p:sldId id="485" r:id="rId51"/>
    <p:sldId id="487" r:id="rId52"/>
    <p:sldId id="489" r:id="rId53"/>
    <p:sldId id="490" r:id="rId54"/>
    <p:sldId id="492" r:id="rId55"/>
    <p:sldId id="494" r:id="rId56"/>
    <p:sldId id="495" r:id="rId57"/>
    <p:sldId id="497" r:id="rId58"/>
    <p:sldId id="498" r:id="rId59"/>
    <p:sldId id="500" r:id="rId60"/>
    <p:sldId id="502" r:id="rId61"/>
    <p:sldId id="503" r:id="rId62"/>
    <p:sldId id="504" r:id="rId63"/>
    <p:sldId id="505" r:id="rId64"/>
    <p:sldId id="506" r:id="rId65"/>
    <p:sldId id="507" r:id="rId66"/>
    <p:sldId id="508" r:id="rId67"/>
    <p:sldId id="509" r:id="rId68"/>
    <p:sldId id="537" r:id="rId69"/>
    <p:sldId id="516" r:id="rId70"/>
    <p:sldId id="511" r:id="rId71"/>
    <p:sldId id="512" r:id="rId72"/>
    <p:sldId id="513" r:id="rId73"/>
    <p:sldId id="538" r:id="rId74"/>
    <p:sldId id="539" r:id="rId75"/>
    <p:sldId id="515" r:id="rId76"/>
    <p:sldId id="517" r:id="rId77"/>
    <p:sldId id="518" r:id="rId78"/>
    <p:sldId id="519" r:id="rId79"/>
    <p:sldId id="520" r:id="rId80"/>
    <p:sldId id="540" r:id="rId81"/>
    <p:sldId id="521" r:id="rId82"/>
    <p:sldId id="522" r:id="rId83"/>
    <p:sldId id="523" r:id="rId84"/>
    <p:sldId id="524" r:id="rId85"/>
    <p:sldId id="525" r:id="rId86"/>
    <p:sldId id="526" r:id="rId87"/>
    <p:sldId id="527" r:id="rId88"/>
    <p:sldId id="528" r:id="rId89"/>
    <p:sldId id="529" r:id="rId90"/>
    <p:sldId id="530" r:id="rId91"/>
    <p:sldId id="531" r:id="rId92"/>
    <p:sldId id="532" r:id="rId93"/>
    <p:sldId id="533" r:id="rId94"/>
    <p:sldId id="534" r:id="rId95"/>
    <p:sldId id="535" r:id="rId96"/>
    <p:sldId id="536" r:id="rId9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818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3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7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23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7945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4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00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9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72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4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8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8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2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5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1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7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7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2D3C76F-07E0-4CAF-9543-744E47E76D2F}" type="datetimeFigureOut">
              <a:rPr lang="en-US" smtClean="0"/>
              <a:pPr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E70DC-4284-4068-B37A-FAC9E81B88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5533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emf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7" Type="http://schemas.openxmlformats.org/officeDocument/2006/relationships/image" Target="../media/image156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7" Type="http://schemas.openxmlformats.org/officeDocument/2006/relationships/image" Target="../media/image161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7" Type="http://schemas.openxmlformats.org/officeDocument/2006/relationships/image" Target="../media/image168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169.png"/><Relationship Id="rId4" Type="http://schemas.openxmlformats.org/officeDocument/2006/relationships/image" Target="../media/image159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3.png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>
            <a:extLst>
              <a:ext uri="{FF2B5EF4-FFF2-40B4-BE49-F238E27FC236}">
                <a16:creationId xmlns:a16="http://schemas.microsoft.com/office/drawing/2014/main" id="{26DDD1EF-10E3-111C-B1F2-F2342C5BB398}"/>
              </a:ext>
            </a:extLst>
          </p:cNvPr>
          <p:cNvSpPr txBox="1">
            <a:spLocks/>
          </p:cNvSpPr>
          <p:nvPr/>
        </p:nvSpPr>
        <p:spPr>
          <a:xfrm>
            <a:off x="1447186" y="2208668"/>
            <a:ext cx="8825658" cy="10408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ndalus" panose="02020603050405020304" pitchFamily="18" charset="-78"/>
                <a:ea typeface="+mj-ea"/>
                <a:cs typeface="Andalus" panose="02020603050405020304" pitchFamily="18" charset="-78"/>
              </a:rPr>
              <a:t>بسم الله الرحمن الرحيم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ndalus" panose="02020603050405020304" pitchFamily="18" charset="-78"/>
              <a:ea typeface="+mj-ea"/>
              <a:cs typeface="Andalus" panose="02020603050405020304" pitchFamily="18" charset="-78"/>
            </a:endParaRPr>
          </a:p>
        </p:txBody>
      </p:sp>
      <p:sp>
        <p:nvSpPr>
          <p:cNvPr id="6" name="عنوان فرعي 2">
            <a:extLst>
              <a:ext uri="{FF2B5EF4-FFF2-40B4-BE49-F238E27FC236}">
                <a16:creationId xmlns:a16="http://schemas.microsoft.com/office/drawing/2014/main" id="{923C62AE-071F-3132-D8FD-6BDBC7041FD8}"/>
              </a:ext>
            </a:extLst>
          </p:cNvPr>
          <p:cNvSpPr txBox="1">
            <a:spLocks/>
          </p:cNvSpPr>
          <p:nvPr/>
        </p:nvSpPr>
        <p:spPr>
          <a:xfrm>
            <a:off x="1447186" y="3608456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ar-SA" sz="2800" b="0" i="0" u="none" strike="noStrike" kern="1200" cap="none" spc="0" normalizeH="0" baseline="0" noProof="0" smtClean="0">
                <a:ln>
                  <a:noFill/>
                </a:ln>
                <a:solidFill>
                  <a:srgbClr val="CEAE5F"/>
                </a:solidFill>
                <a:effectLst/>
                <a:uLnTx/>
                <a:uFillTx/>
                <a:latin typeface="quran"/>
                <a:ea typeface="+mj-ea"/>
                <a:cs typeface="+mj-cs"/>
              </a:rPr>
              <a:t>((يَرْفَعِ اللَّهُ الَّذِينَ آمَنُوا مِنْكُمْ وَالَّذِينَ أُوتُوا الْعِلْمَ دَرَجَاتٍ ۚ وَاللَّهُ بِمَا تَعْمَلُونَ خَبِيرٌ))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15D9A87-C2D9-3C24-63A8-920EF673D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pPr algn="ctr"/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Seismic design </a:t>
            </a:r>
            <a:endParaRPr lang="en-US" sz="6000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7DE0110-5EBB-09A3-37B5-907502C55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968835"/>
            <a:ext cx="8946541" cy="4195481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seismic location factors and values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Seismic ground motion values: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2150B9C-4EB9-9E16-AF03-4439B44355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3"/>
          <a:stretch/>
        </p:blipFill>
        <p:spPr bwMode="auto">
          <a:xfrm>
            <a:off x="1275993" y="1853248"/>
            <a:ext cx="2646710" cy="4642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0652D85A-CD0D-2FFA-AC93-C75AA4A8BA98}"/>
              </a:ext>
            </a:extLst>
          </p:cNvPr>
          <p:cNvSpPr txBox="1"/>
          <p:nvPr/>
        </p:nvSpPr>
        <p:spPr>
          <a:xfrm>
            <a:off x="-447866" y="6476613"/>
            <a:ext cx="6094428" cy="762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seismic zone factor map</a:t>
            </a: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D96EC8C-D9A5-6C95-CF2F-283316A8505F}"/>
              </a:ext>
            </a:extLst>
          </p:cNvPr>
          <p:cNvSpPr txBox="1"/>
          <p:nvPr/>
        </p:nvSpPr>
        <p:spPr>
          <a:xfrm>
            <a:off x="6838375" y="1463505"/>
            <a:ext cx="6320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Determination of site soil classification</a:t>
            </a:r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B4B870D4-1522-D62C-0CA6-525A098941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71579" y="1853248"/>
            <a:ext cx="5274310" cy="263906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3B78684B-8FBC-BCEE-64A4-C9E7BF693E6C}"/>
              </a:ext>
            </a:extLst>
          </p:cNvPr>
          <p:cNvSpPr txBox="1"/>
          <p:nvPr/>
        </p:nvSpPr>
        <p:spPr>
          <a:xfrm>
            <a:off x="8077341" y="4542679"/>
            <a:ext cx="22106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Site class: SC</a:t>
            </a:r>
            <a:endParaRPr lang="en-US" sz="2400" dirty="0"/>
          </a:p>
        </p:txBody>
      </p: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9B0EE5AF-B816-7C8C-2413-69EA265C5FCE}"/>
              </a:ext>
            </a:extLst>
          </p:cNvPr>
          <p:cNvCxnSpPr>
            <a:cxnSpLocks/>
          </p:cNvCxnSpPr>
          <p:nvPr/>
        </p:nvCxnSpPr>
        <p:spPr>
          <a:xfrm>
            <a:off x="5856472" y="1111170"/>
            <a:ext cx="0" cy="574683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F40693C-34F5-D9DD-CF00-52782793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24" y="210000"/>
            <a:ext cx="9404723" cy="1400530"/>
          </a:xfrm>
        </p:spPr>
        <p:txBody>
          <a:bodyPr/>
          <a:lstStyle/>
          <a:p>
            <a:r>
              <a:rPr lang="en-US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Mapped Acceleration Parameters</a:t>
            </a:r>
            <a:r>
              <a:rPr lang="en-US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6000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9BA9C0A-AFD2-939E-4E67-CDEDBDC116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33" y="891945"/>
            <a:ext cx="4586653" cy="5513337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FFA5E4F2-A046-8296-9313-CAD7544C66FA}"/>
              </a:ext>
            </a:extLst>
          </p:cNvPr>
          <p:cNvSpPr txBox="1"/>
          <p:nvPr/>
        </p:nvSpPr>
        <p:spPr>
          <a:xfrm>
            <a:off x="646111" y="6405282"/>
            <a:ext cx="472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acceleration parameter map S</a:t>
            </a:r>
            <a:r>
              <a:rPr lang="en-US" sz="18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Ss</a:t>
            </a:r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D22E6AD-6C4D-B418-3034-9D22B9152E5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8151" y="891945"/>
            <a:ext cx="5274310" cy="3656965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2554869F-F459-776A-4A81-0E145B31508D}"/>
              </a:ext>
            </a:extLst>
          </p:cNvPr>
          <p:cNvSpPr txBox="1"/>
          <p:nvPr/>
        </p:nvSpPr>
        <p:spPr>
          <a:xfrm>
            <a:off x="5461398" y="4548910"/>
            <a:ext cx="4206729" cy="2569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S1= 0.0875 sec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15000"/>
              </a:lnSpc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Ss=0.4 sec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15000"/>
              </a:lnSpc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Fa = 1.2     &amp;     </a:t>
            </a:r>
            <a:r>
              <a:rPr lang="en-US" sz="20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Fv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1.7</a:t>
            </a:r>
          </a:p>
          <a:p>
            <a:pPr marL="457200" algn="ctr">
              <a:lnSpc>
                <a:spcPct val="115000"/>
              </a:lnSpc>
            </a:pP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MS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F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M1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b="1" baseline="-25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ctr">
              <a:lnSpc>
                <a:spcPct val="115000"/>
              </a:lnSpc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رابط مستقيم 6">
            <a:extLst>
              <a:ext uri="{FF2B5EF4-FFF2-40B4-BE49-F238E27FC236}">
                <a16:creationId xmlns:a16="http://schemas.microsoft.com/office/drawing/2014/main" id="{C98D6FC8-9752-87E3-E2EC-7021C2944DFD}"/>
              </a:ext>
            </a:extLst>
          </p:cNvPr>
          <p:cNvCxnSpPr>
            <a:cxnSpLocks/>
          </p:cNvCxnSpPr>
          <p:nvPr/>
        </p:nvCxnSpPr>
        <p:spPr>
          <a:xfrm>
            <a:off x="4999946" y="891945"/>
            <a:ext cx="0" cy="596605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4B9488D5-5B83-507D-6DEE-D61F7E58E7D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0244" y="483230"/>
            <a:ext cx="7547660" cy="1693925"/>
          </a:xfrm>
          <a:prstGeom prst="rect">
            <a:avLst/>
          </a:prstGeom>
          <a:blipFill>
            <a:blip r:embed="rId2" cstate="print"/>
            <a:stretch>
              <a:fillRect t="-719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4944E6E-D43D-2D0B-E8F3-CB36D50D74AF}"/>
              </a:ext>
            </a:extLst>
          </p:cNvPr>
          <p:cNvSpPr txBox="1"/>
          <p:nvPr/>
        </p:nvSpPr>
        <p:spPr>
          <a:xfrm>
            <a:off x="821689" y="2106390"/>
            <a:ext cx="9560801" cy="556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Font typeface="Symbol" panose="05050102010706020507" pitchFamily="18" charset="2"/>
              <a:buChar char=""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Determination of occupancy type (risk category):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7FC07C42-1408-0F22-19D4-14BFA188D6D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8845" y="2826011"/>
            <a:ext cx="5274310" cy="3709670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9CB270AD-3536-E9CB-696A-8B8462101442}"/>
              </a:ext>
            </a:extLst>
          </p:cNvPr>
          <p:cNvSpPr txBox="1"/>
          <p:nvPr/>
        </p:nvSpPr>
        <p:spPr>
          <a:xfrm>
            <a:off x="5150869" y="6488668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occupancy type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DC288D0C-98D9-7210-15FC-CC61A76A4527}"/>
              </a:ext>
            </a:extLst>
          </p:cNvPr>
          <p:cNvSpPr txBox="1"/>
          <p:nvPr/>
        </p:nvSpPr>
        <p:spPr>
          <a:xfrm>
            <a:off x="489031" y="339406"/>
            <a:ext cx="6177987" cy="1180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Font typeface="Symbol" panose="05050102010706020507" pitchFamily="18" charset="2"/>
              <a:buChar char=""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Importance factor of the structure: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C6D68C72-837C-71CB-90F4-6C907B4D0CA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9785" y="824967"/>
            <a:ext cx="6137284" cy="1943301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993AE9E7-0F27-F68D-A7D4-EC0E41944F19}"/>
              </a:ext>
            </a:extLst>
          </p:cNvPr>
          <p:cNvSpPr txBox="1"/>
          <p:nvPr/>
        </p:nvSpPr>
        <p:spPr>
          <a:xfrm>
            <a:off x="2595623" y="2687500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Importance Factors table</a:t>
            </a:r>
            <a:endParaRPr lang="en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F73C4F75-52DE-1DED-956F-89B57B9676C9}"/>
              </a:ext>
            </a:extLst>
          </p:cNvPr>
          <p:cNvSpPr txBox="1"/>
          <p:nvPr/>
        </p:nvSpPr>
        <p:spPr>
          <a:xfrm>
            <a:off x="691587" y="2903305"/>
            <a:ext cx="6545482" cy="556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Font typeface="Symbol" panose="05050102010706020507" pitchFamily="18" charset="2"/>
              <a:buChar char=""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risk category: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5E85F0D5-66D9-63E2-7F06-E4EEC63FDF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2913" b="2703"/>
          <a:stretch/>
        </p:blipFill>
        <p:spPr bwMode="auto">
          <a:xfrm>
            <a:off x="1099785" y="3459739"/>
            <a:ext cx="6137284" cy="32794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2B61712A-B72A-1727-EE4D-B80A35FD348E}"/>
              </a:ext>
            </a:extLst>
          </p:cNvPr>
          <p:cNvSpPr txBox="1"/>
          <p:nvPr/>
        </p:nvSpPr>
        <p:spPr>
          <a:xfrm>
            <a:off x="5750690" y="4504279"/>
            <a:ext cx="6441310" cy="678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62025"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Seismic design category = </a:t>
            </a:r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4BA2AF1-3B03-DAD4-AC2F-A1AEF6EF7C9D}"/>
              </a:ext>
            </a:extLst>
          </p:cNvPr>
          <p:cNvSpPr txBox="1"/>
          <p:nvPr/>
        </p:nvSpPr>
        <p:spPr>
          <a:xfrm>
            <a:off x="766823" y="548130"/>
            <a:ext cx="6884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Determination of Lateral-force Procedure</a:t>
            </a:r>
            <a:endParaRPr lang="en-US" sz="2800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B9A4152A-4565-9324-7CF7-E4C45F0B54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4282" y="1248578"/>
            <a:ext cx="6340550" cy="2709963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8ECE7836-023D-3313-999C-0E47552E72C6}"/>
              </a:ext>
            </a:extLst>
          </p:cNvPr>
          <p:cNvSpPr txBox="1"/>
          <p:nvPr/>
        </p:nvSpPr>
        <p:spPr>
          <a:xfrm>
            <a:off x="3510022" y="4312997"/>
            <a:ext cx="6094070" cy="42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15000"/>
              </a:lnSpc>
              <a:spcAft>
                <a:spcPts val="1000"/>
              </a:spcAft>
              <a:tabLst>
                <a:tab pos="685800" algn="l"/>
              </a:tabLst>
            </a:pPr>
            <a:r>
              <a:rPr lang="en-US" sz="20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1-Equivalent lateral force method (ELF method).</a:t>
            </a:r>
            <a:endParaRPr lang="en-US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F2F1AD04-30A4-D80D-9F24-0679D669986A}"/>
              </a:ext>
            </a:extLst>
          </p:cNvPr>
          <p:cNvSpPr txBox="1"/>
          <p:nvPr/>
        </p:nvSpPr>
        <p:spPr>
          <a:xfrm>
            <a:off x="3510022" y="5091287"/>
            <a:ext cx="6094070" cy="42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15000"/>
              </a:lnSpc>
              <a:spcAft>
                <a:spcPts val="1000"/>
              </a:spcAft>
              <a:tabLst>
                <a:tab pos="685800" algn="l"/>
              </a:tabLst>
            </a:pPr>
            <a:r>
              <a:rPr lang="en-US" sz="20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2-Modal response spectral analysis (MRS method).</a:t>
            </a:r>
            <a:endParaRPr lang="en-US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63">
            <a:extLst>
              <a:ext uri="{FF2B5EF4-FFF2-40B4-BE49-F238E27FC236}">
                <a16:creationId xmlns:a16="http://schemas.microsoft.com/office/drawing/2014/main" id="{C48AB043-BBB4-5F81-D43D-504684A78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45" y="524796"/>
            <a:ext cx="2046289" cy="621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1728">
            <a:extLst>
              <a:ext uri="{FF2B5EF4-FFF2-40B4-BE49-F238E27FC236}">
                <a16:creationId xmlns:a16="http://schemas.microsoft.com/office/drawing/2014/main" id="{FA8E6B4B-ABD3-E85B-1DD0-72FDF5E74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334" y="1917958"/>
            <a:ext cx="2382913" cy="482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1737">
            <a:extLst>
              <a:ext uri="{FF2B5EF4-FFF2-40B4-BE49-F238E27FC236}">
                <a16:creationId xmlns:a16="http://schemas.microsoft.com/office/drawing/2014/main" id="{0949B4F5-F0D7-C453-EAEE-2BDF6A864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32"/>
          <a:stretch>
            <a:fillRect/>
          </a:stretch>
        </p:blipFill>
        <p:spPr bwMode="auto">
          <a:xfrm>
            <a:off x="2868334" y="1682773"/>
            <a:ext cx="2046289" cy="24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AFDB92B-F20A-CCC2-6907-2CDF0CD2C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4601" y="185195"/>
            <a:ext cx="9266214" cy="33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EE50B08-4683-F6DD-9597-9D9484081B9A}"/>
              </a:ext>
            </a:extLst>
          </p:cNvPr>
          <p:cNvSpPr txBox="1"/>
          <p:nvPr/>
        </p:nvSpPr>
        <p:spPr>
          <a:xfrm>
            <a:off x="3177540" y="612140"/>
            <a:ext cx="6273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structure system is reinforced concreate shear wall ordinary building system and lateral load resisting system of shear wall </a:t>
            </a:r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3B08E05-8CE8-A89E-0C0E-77F8B4045E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105" y="1474244"/>
            <a:ext cx="4575175" cy="5198561"/>
          </a:xfrm>
          <a:prstGeom prst="rect">
            <a:avLst/>
          </a:prstGeom>
        </p:spPr>
      </p:pic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81655AC3-96E2-FE0A-B154-D12B320DF072}"/>
              </a:ext>
            </a:extLst>
          </p:cNvPr>
          <p:cNvCxnSpPr>
            <a:cxnSpLocks/>
          </p:cNvCxnSpPr>
          <p:nvPr/>
        </p:nvCxnSpPr>
        <p:spPr>
          <a:xfrm>
            <a:off x="5856472" y="1474244"/>
            <a:ext cx="0" cy="53837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E55D80CD-B1AE-A04B-7A99-62E205DC76A0}"/>
              </a:ext>
            </a:extLst>
          </p:cNvPr>
          <p:cNvSpPr txBox="1"/>
          <p:nvPr/>
        </p:nvSpPr>
        <p:spPr>
          <a:xfrm>
            <a:off x="5594985" y="2118737"/>
            <a:ext cx="6096000" cy="2620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62025" algn="ctr">
              <a:lnSpc>
                <a:spcPct val="115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coefficient and factor for seismic force resisting system: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Over strength factor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Ω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2.5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Deflection amplification factor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800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4.5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62025" algn="ctr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Response modification factor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 = 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88591881-3135-76ED-7D53-5EFE4A268F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15" y="539750"/>
            <a:ext cx="5784850" cy="5778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4FB1130-E8C8-29C0-1798-C372AFBDA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pPr rtl="0">
              <a:lnSpc>
                <a:spcPct val="115000"/>
              </a:lnSpc>
              <a:spcBef>
                <a:spcPts val="1000"/>
              </a:spcBef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one calculation:</a:t>
            </a:r>
            <a: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period calculation</a:t>
            </a:r>
            <a: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CD61E27-A6E2-A9E9-AE6D-835B5497CE7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84960" y="1867536"/>
            <a:ext cx="6096000" cy="2006960"/>
          </a:xfrm>
          <a:prstGeom prst="rect">
            <a:avLst/>
          </a:prstGeom>
          <a:blipFill>
            <a:blip r:embed="rId2" cstate="print"/>
            <a:stretch>
              <a:fillRect l="-800" t="-606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224E06C1-336E-82C3-A041-0F3AB6EC8BA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350645"/>
            <a:ext cx="4767580" cy="2078355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61C47FFB-6A47-2415-EBE4-E3A0DABB44EE}"/>
              </a:ext>
            </a:extLst>
          </p:cNvPr>
          <p:cNvSpPr txBox="1"/>
          <p:nvPr/>
        </p:nvSpPr>
        <p:spPr>
          <a:xfrm>
            <a:off x="128270" y="3378815"/>
            <a:ext cx="6096000" cy="991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Ct= 0.0488                      X=0.75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Then   :        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 = 0.4264 sec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11C4E55D-7C21-0945-5837-460C4219094C}"/>
              </a:ext>
            </a:extLst>
          </p:cNvPr>
          <p:cNvSpPr txBox="1"/>
          <p:nvPr/>
        </p:nvSpPr>
        <p:spPr>
          <a:xfrm>
            <a:off x="7345680" y="34290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 of the structure</a:t>
            </a:r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198E0F4B-7876-A1AA-C91C-20C688014BE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826908"/>
            <a:ext cx="4767580" cy="196596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71E93748-8EC1-3F92-82C5-62C6D04D409B}"/>
              </a:ext>
            </a:extLst>
          </p:cNvPr>
          <p:cNvSpPr txBox="1"/>
          <p:nvPr/>
        </p:nvSpPr>
        <p:spPr>
          <a:xfrm>
            <a:off x="6924040" y="5792868"/>
            <a:ext cx="6598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Upper period limit coefficient C</a:t>
            </a:r>
            <a:r>
              <a:rPr lang="en-GB" sz="18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endParaRPr lang="en-US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406581EC-E6CD-3237-2342-5D07BD4C091C}"/>
              </a:ext>
            </a:extLst>
          </p:cNvPr>
          <p:cNvSpPr txBox="1"/>
          <p:nvPr/>
        </p:nvSpPr>
        <p:spPr>
          <a:xfrm>
            <a:off x="459740" y="4419204"/>
            <a:ext cx="6761480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 = 1.7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C4AF0342-D24F-2A73-F603-D9BA3AA3BD1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5053789"/>
            <a:ext cx="6761480" cy="369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7C4CB310-D3C3-21DF-2BF3-3B026BA8FDD8}"/>
              </a:ext>
            </a:extLst>
          </p:cNvPr>
          <p:cNvSpPr txBox="1"/>
          <p:nvPr/>
        </p:nvSpPr>
        <p:spPr>
          <a:xfrm>
            <a:off x="579120" y="561949"/>
            <a:ext cx="6096000" cy="3585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15000"/>
              </a:lnSpc>
              <a:buFont typeface="Symbol" panose="05050102010706020507" pitchFamily="18" charset="2"/>
              <a:buBlip>
                <a:blip r:embed="rId2"/>
              </a:buBlip>
              <a:tabLst>
                <a:tab pos="2857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ETABS: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tabLst>
                <a:tab pos="2857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 from ETABS must be smaller than upper limit (Ta x Cu = 0.724 sec)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tabLst>
                <a:tab pos="2857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tabLst>
                <a:tab pos="2857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285750" algn="l"/>
              </a:tabLst>
            </a:pPr>
            <a:r>
              <a:rPr lang="en-US" sz="1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X-direction:-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= 0.39 Sec        </a:t>
            </a:r>
            <a:r>
              <a:rPr lang="en-US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lang="en-US" sz="1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en-US" sz="1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Y- direction:-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= 0.35 Sec        </a:t>
            </a:r>
            <a:r>
              <a:rPr lang="en-US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lang="en-US" sz="16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OK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66E1312F-863C-0B6D-AFDB-433FE57704A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5484" y="1651634"/>
            <a:ext cx="6995647" cy="398716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4085FFB-747C-D7CC-12E4-4B9B9365C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Equivalent static analysis:</a:t>
            </a:r>
            <a:r>
              <a:rPr lang="en-US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2C60979C-6CD1-C782-F146-1E3860959EF9}"/>
              </a:ext>
            </a:extLst>
          </p:cNvPr>
          <p:cNvSpPr txBox="1"/>
          <p:nvPr/>
        </p:nvSpPr>
        <p:spPr>
          <a:xfrm>
            <a:off x="721360" y="1152983"/>
            <a:ext cx="6096000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rtl="0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 shear reaction calculation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F754B33D-5008-12C1-4942-E88C2AE74D30}"/>
              </a:ext>
            </a:extLst>
          </p:cNvPr>
          <p:cNvSpPr txBox="1"/>
          <p:nvPr/>
        </p:nvSpPr>
        <p:spPr>
          <a:xfrm>
            <a:off x="-386080" y="1608148"/>
            <a:ext cx="6096000" cy="49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 = Cs W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F0E0CD50-76F1-3342-D5BA-6DDBD3FA4322}"/>
              </a:ext>
            </a:extLst>
          </p:cNvPr>
          <p:cNvSpPr txBox="1"/>
          <p:nvPr/>
        </p:nvSpPr>
        <p:spPr>
          <a:xfrm>
            <a:off x="1193800" y="2329765"/>
            <a:ext cx="6289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Cs: Seismic response coefficient</a:t>
            </a:r>
            <a:endParaRPr lang="en-US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A266401E-7122-76F9-1CD5-6EF093DFB9D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70280" y="2776579"/>
            <a:ext cx="6289040" cy="21102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38ECDE5A-D813-26FE-B207-AA18325905F3}"/>
              </a:ext>
            </a:extLst>
          </p:cNvPr>
          <p:cNvSpPr txBox="1"/>
          <p:nvPr/>
        </p:nvSpPr>
        <p:spPr>
          <a:xfrm>
            <a:off x="970280" y="5146332"/>
            <a:ext cx="6289040" cy="837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algn="l" rtl="0">
              <a:lnSpc>
                <a:spcPct val="115000"/>
              </a:lnSpc>
              <a:spcAft>
                <a:spcPts val="1000"/>
              </a:spcAft>
              <a:tabLst>
                <a:tab pos="8191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 shall not be less than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algn="l" rtl="0">
              <a:lnSpc>
                <a:spcPct val="115000"/>
              </a:lnSpc>
              <a:spcAft>
                <a:spcPts val="1000"/>
              </a:spcAft>
              <a:tabLst>
                <a:tab pos="81915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 =0.044S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Ie ≥ 0.01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0528D55F-85BF-904A-5E61-A54CF84A9E6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5073" y="1056639"/>
            <a:ext cx="4396740" cy="405427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F9A02F7D-CD30-7261-F68E-210AD53770B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0124" y="5146332"/>
            <a:ext cx="4408276" cy="12497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قد تكون صورة ‏نص‏">
            <a:extLst>
              <a:ext uri="{FF2B5EF4-FFF2-40B4-BE49-F238E27FC236}">
                <a16:creationId xmlns:a16="http://schemas.microsoft.com/office/drawing/2014/main" id="{BD4B97F8-736E-0014-2C74-C900076882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16" y="384340"/>
            <a:ext cx="2715002" cy="271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46D74E13-CBB5-A5D9-8203-F60AD62045FE}"/>
              </a:ext>
            </a:extLst>
          </p:cNvPr>
          <p:cNvSpPr txBox="1"/>
          <p:nvPr/>
        </p:nvSpPr>
        <p:spPr>
          <a:xfrm>
            <a:off x="2896803" y="3099342"/>
            <a:ext cx="6094428" cy="2120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Engineering College.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Graduation project II </a:t>
            </a:r>
            <a:endParaRPr lang="en-US" sz="2400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7CAAE93-0D35-51FE-F82B-F31FF4726DCE}"/>
              </a:ext>
            </a:extLst>
          </p:cNvPr>
          <p:cNvSpPr txBox="1"/>
          <p:nvPr/>
        </p:nvSpPr>
        <p:spPr>
          <a:xfrm>
            <a:off x="2830398" y="5130801"/>
            <a:ext cx="6094428" cy="1189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sz="32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Analysis and redesign of Tubas directories of education building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07E34665-543E-A11B-A225-8D9090B902A3}"/>
              </a:ext>
            </a:extLst>
          </p:cNvPr>
          <p:cNvSpPr txBox="1"/>
          <p:nvPr/>
        </p:nvSpPr>
        <p:spPr>
          <a:xfrm>
            <a:off x="609600" y="44017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Affective seismic weight (W) </a:t>
            </a:r>
            <a:endParaRPr lang="en-US" sz="24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DAC39B2-C53E-8D4F-0009-57B19B93D905}"/>
              </a:ext>
            </a:extLst>
          </p:cNvPr>
          <p:cNvSpPr txBox="1"/>
          <p:nvPr/>
        </p:nvSpPr>
        <p:spPr>
          <a:xfrm>
            <a:off x="375920" y="1090275"/>
            <a:ext cx="6096000" cy="1284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DL + SD + 0.25LL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=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14282.7287+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6094.7496+0.25(6776.6608)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=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22071.643 KN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B4AE20B-4238-5FB5-E91F-9E5798D84193}"/>
              </a:ext>
            </a:extLst>
          </p:cNvPr>
          <p:cNvSpPr txBox="1"/>
          <p:nvPr/>
        </p:nvSpPr>
        <p:spPr>
          <a:xfrm>
            <a:off x="5323840" y="1501669"/>
            <a:ext cx="6096000" cy="872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 rtl="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 shear (V):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</a:t>
            </a:r>
            <a:r>
              <a:rPr lang="en-US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 = Cs W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=1920 KN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2D70212-A3DF-1FED-9803-A37A30441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" y="2741085"/>
            <a:ext cx="561294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Define lateral load (equivalent static load) on ETABS: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صورة 31">
            <a:extLst>
              <a:ext uri="{FF2B5EF4-FFF2-40B4-BE49-F238E27FC236}">
                <a16:creationId xmlns:a16="http://schemas.microsoft.com/office/drawing/2014/main" id="{9F7442D8-6786-C9DB-1823-3EC98E7D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39" y="3171972"/>
            <a:ext cx="5049521" cy="154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رابط مستقيم 6">
            <a:extLst>
              <a:ext uri="{FF2B5EF4-FFF2-40B4-BE49-F238E27FC236}">
                <a16:creationId xmlns:a16="http://schemas.microsoft.com/office/drawing/2014/main" id="{18EB373D-C331-5C93-7BDC-4472DD6585AE}"/>
              </a:ext>
            </a:extLst>
          </p:cNvPr>
          <p:cNvCxnSpPr/>
          <p:nvPr/>
        </p:nvCxnSpPr>
        <p:spPr>
          <a:xfrm>
            <a:off x="0" y="2621280"/>
            <a:ext cx="1219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صورة 7">
            <a:extLst>
              <a:ext uri="{FF2B5EF4-FFF2-40B4-BE49-F238E27FC236}">
                <a16:creationId xmlns:a16="http://schemas.microsoft.com/office/drawing/2014/main" id="{3590496C-300D-B596-9627-B160C5C3D13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13988" y="3171972"/>
            <a:ext cx="5274310" cy="3533868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376FF10D-5430-6C89-F2B9-9005F58E5ED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38" y="4829609"/>
            <a:ext cx="5049521" cy="187623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B9670FB9-B744-D339-F51B-A085FC7FC9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52556"/>
          <a:stretch/>
        </p:blipFill>
        <p:spPr bwMode="auto">
          <a:xfrm>
            <a:off x="1843206" y="748030"/>
            <a:ext cx="8505588" cy="35277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92FEA91F-0094-1DBD-649F-EC82A23F49A1}"/>
              </a:ext>
            </a:extLst>
          </p:cNvPr>
          <p:cNvSpPr txBox="1"/>
          <p:nvPr/>
        </p:nvSpPr>
        <p:spPr>
          <a:xfrm>
            <a:off x="2529840" y="4847060"/>
            <a:ext cx="6096000" cy="1567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algn="ctr" rtl="0">
              <a:lnSpc>
                <a:spcPct val="115000"/>
              </a:lnSpc>
              <a:spcAft>
                <a:spcPts val="1000"/>
              </a:spcAft>
              <a:tabLst>
                <a:tab pos="819150" algn="l"/>
              </a:tabLs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V-y by hand = 1920 KN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algn="ctr" rtl="0">
              <a:lnSpc>
                <a:spcPct val="115000"/>
              </a:lnSpc>
              <a:spcAft>
                <a:spcPts val="1000"/>
              </a:spcAft>
              <a:tabLst>
                <a:tab pos="819150" algn="l"/>
              </a:tabLs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V-y by ETABS = 1925.34  KN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Error = 0.05%  &lt;  5%  so it's ok</a:t>
            </a:r>
            <a:endParaRPr lang="en-US" sz="2400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DB89D4A-A8DC-40D3-6FB5-CD97A6E6E8F0}"/>
              </a:ext>
            </a:extLst>
          </p:cNvPr>
          <p:cNvSpPr txBox="1"/>
          <p:nvPr/>
        </p:nvSpPr>
        <p:spPr>
          <a:xfrm>
            <a:off x="3820160" y="427582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Figure: Equivalent Static shear by ETABS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>
            <a:extLst>
              <a:ext uri="{FF2B5EF4-FFF2-40B4-BE49-F238E27FC236}">
                <a16:creationId xmlns:a16="http://schemas.microsoft.com/office/drawing/2014/main" id="{BA9E56E6-0931-0239-52B1-A3778A3DE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Response Spectrum Analysis by ETABS 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B4CA2868-FD24-4CF9-9D8C-BEC930F431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1592" y="1316990"/>
            <a:ext cx="6823208" cy="475187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3FACF35F-D149-5332-0282-6068C253948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" y="1062989"/>
            <a:ext cx="4927170" cy="4545331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EE54C06E-1474-563C-7321-656F45A87F7D}"/>
              </a:ext>
            </a:extLst>
          </p:cNvPr>
          <p:cNvSpPr txBox="1"/>
          <p:nvPr/>
        </p:nvSpPr>
        <p:spPr>
          <a:xfrm>
            <a:off x="5968232" y="6150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Define modal acceleration in X and Y</a:t>
            </a:r>
            <a:endParaRPr lang="en-US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D7F7453E-AFF5-3B02-1512-C4073B332E6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0475" y="1253672"/>
            <a:ext cx="3841621" cy="4104625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658B7C1E-33DF-2272-746D-12E6533F9A1F}"/>
              </a:ext>
            </a:extLst>
          </p:cNvPr>
          <p:cNvSpPr txBox="1"/>
          <p:nvPr/>
        </p:nvSpPr>
        <p:spPr>
          <a:xfrm>
            <a:off x="495300" y="580947"/>
            <a:ext cx="7208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Define Response spectrum function</a:t>
            </a:r>
            <a:endParaRPr lang="en-US" dirty="0"/>
          </a:p>
        </p:txBody>
      </p:sp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E648E886-8B7F-A0AD-187B-108A15207908}"/>
              </a:ext>
            </a:extLst>
          </p:cNvPr>
          <p:cNvCxnSpPr/>
          <p:nvPr/>
        </p:nvCxnSpPr>
        <p:spPr>
          <a:xfrm>
            <a:off x="5856472" y="0"/>
            <a:ext cx="0" cy="685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>
            <a:extLst>
              <a:ext uri="{FF2B5EF4-FFF2-40B4-BE49-F238E27FC236}">
                <a16:creationId xmlns:a16="http://schemas.microsoft.com/office/drawing/2014/main" id="{FD04C5F7-B1E6-7E62-1B23-BD5158985C2C}"/>
              </a:ext>
            </a:extLst>
          </p:cNvPr>
          <p:cNvSpPr txBox="1"/>
          <p:nvPr/>
        </p:nvSpPr>
        <p:spPr>
          <a:xfrm>
            <a:off x="6335529" y="58736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Where: scale factor = g x I /R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D9EF714-7302-6730-1CD1-EFEB7DC0A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61595"/>
          <a:stretch/>
        </p:blipFill>
        <p:spPr bwMode="auto">
          <a:xfrm>
            <a:off x="1881867" y="495300"/>
            <a:ext cx="8412896" cy="1841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89C6E828-D5DB-24B5-EF90-16D24450368D}"/>
              </a:ext>
            </a:extLst>
          </p:cNvPr>
          <p:cNvSpPr txBox="1"/>
          <p:nvPr/>
        </p:nvSpPr>
        <p:spPr>
          <a:xfrm>
            <a:off x="3040315" y="233680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 shear from response spectrum . 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13CDC531-64A9-4D1B-A8FB-6390659483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56907"/>
          <a:stretch/>
        </p:blipFill>
        <p:spPr bwMode="auto">
          <a:xfrm>
            <a:off x="1881867" y="2837914"/>
            <a:ext cx="8405211" cy="1678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71E505F0-94D6-6889-8506-8F63D6BBC2F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881866" y="4636581"/>
            <a:ext cx="7912373" cy="485774"/>
          </a:xfrm>
          <a:prstGeom prst="rect">
            <a:avLst/>
          </a:prstGeom>
          <a:blipFill>
            <a:blip r:embed="rId4" cstate="print"/>
            <a:stretch>
              <a:fillRect b="-7595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7513ACD0-E04F-4B0D-D30C-84724FC05D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b="62158"/>
          <a:stretch/>
        </p:blipFill>
        <p:spPr bwMode="auto">
          <a:xfrm>
            <a:off x="1881866" y="5122355"/>
            <a:ext cx="8428267" cy="1678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6">
            <a:extLst>
              <a:ext uri="{FF2B5EF4-FFF2-40B4-BE49-F238E27FC236}">
                <a16:creationId xmlns:a16="http://schemas.microsoft.com/office/drawing/2014/main" id="{25DB55D0-C2F9-D0F1-238A-1098224EF062}"/>
              </a:ext>
            </a:extLst>
          </p:cNvPr>
          <p:cNvSpPr>
            <a:spLocks/>
          </p:cNvSpPr>
          <p:nvPr/>
        </p:nvSpPr>
        <p:spPr>
          <a:xfrm>
            <a:off x="6403340" y="4139694"/>
            <a:ext cx="596900" cy="377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E294356A-8115-57CB-9C02-BA0539CBD39C}"/>
              </a:ext>
            </a:extLst>
          </p:cNvPr>
          <p:cNvSpPr txBox="1"/>
          <p:nvPr/>
        </p:nvSpPr>
        <p:spPr>
          <a:xfrm>
            <a:off x="655320" y="367590"/>
            <a:ext cx="6096000" cy="587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spcAft>
                <a:spcPts val="1000"/>
              </a:spcAft>
              <a:tabLst>
                <a:tab pos="819150" algn="l"/>
              </a:tabLst>
            </a:pPr>
            <a:r>
              <a:rPr lang="en-US" sz="24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Modes and Periods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4B4CE61D-EA13-4F85-07B7-7BA209FF5E9B}"/>
              </a:ext>
            </a:extLst>
          </p:cNvPr>
          <p:cNvSpPr txBox="1"/>
          <p:nvPr/>
        </p:nvSpPr>
        <p:spPr>
          <a:xfrm>
            <a:off x="3322320" y="58600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summation of the modal participation mass ratio in X and Y more than 90% after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85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Modes</a:t>
            </a: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304E635-2278-0754-EA59-B6C45EC304D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4269" y="1209529"/>
            <a:ext cx="6433374" cy="3362388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FBFF8BD1-69C8-820B-D541-AEB73F750068}"/>
              </a:ext>
            </a:extLst>
          </p:cNvPr>
          <p:cNvSpPr>
            <a:spLocks/>
          </p:cNvSpPr>
          <p:nvPr/>
        </p:nvSpPr>
        <p:spPr>
          <a:xfrm>
            <a:off x="7059418" y="3901443"/>
            <a:ext cx="1021081" cy="1978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84817290-BB8F-AD2E-94F7-6FE4915C93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48937"/>
          <a:stretch/>
        </p:blipFill>
        <p:spPr bwMode="auto">
          <a:xfrm>
            <a:off x="2974270" y="4955615"/>
            <a:ext cx="6433374" cy="1534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6">
            <a:extLst>
              <a:ext uri="{FF2B5EF4-FFF2-40B4-BE49-F238E27FC236}">
                <a16:creationId xmlns:a16="http://schemas.microsoft.com/office/drawing/2014/main" id="{0ADFD760-86B9-E926-2327-121EA2AAD527}"/>
              </a:ext>
            </a:extLst>
          </p:cNvPr>
          <p:cNvSpPr>
            <a:spLocks/>
          </p:cNvSpPr>
          <p:nvPr/>
        </p:nvSpPr>
        <p:spPr>
          <a:xfrm>
            <a:off x="6370320" y="5723012"/>
            <a:ext cx="506095" cy="7727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D251541F-0E81-6CF9-285B-64822AEB258F}"/>
              </a:ext>
            </a:extLst>
          </p:cNvPr>
          <p:cNvSpPr txBox="1"/>
          <p:nvPr/>
        </p:nvSpPr>
        <p:spPr>
          <a:xfrm>
            <a:off x="511404" y="391940"/>
            <a:ext cx="6094428" cy="612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lnSpc>
                <a:spcPct val="115000"/>
              </a:lnSpc>
              <a:spcBef>
                <a:spcPts val="1000"/>
              </a:spcBef>
            </a:pPr>
            <a:r>
              <a:rPr lang="en-US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block two calculation:</a:t>
            </a:r>
            <a:endParaRPr lang="en-US" sz="2400" b="1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16F39B-0E5D-588C-DB09-9D6EBAE61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2984" y="3483018"/>
            <a:ext cx="217239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V-y by hand = 1255.57 KN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V-y by ETABS = 1236.92  KN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Error = 0.14%  &lt;  5%  so it's ok.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4" name="صورة 27">
            <a:extLst>
              <a:ext uri="{FF2B5EF4-FFF2-40B4-BE49-F238E27FC236}">
                <a16:creationId xmlns:a16="http://schemas.microsoft.com/office/drawing/2014/main" id="{D80C228C-0875-69D1-CB92-40775E86F5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212"/>
          <a:stretch/>
        </p:blipFill>
        <p:spPr bwMode="auto">
          <a:xfrm>
            <a:off x="351384" y="1131634"/>
            <a:ext cx="5280025" cy="193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46E36E4-3002-FEF8-C8AC-70B60BFCE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484" y="3065149"/>
            <a:ext cx="304993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bmk="_Toc105028467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: Equivalent Static shear by ETABS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D06D13-EF8E-822A-C40F-E97440F6B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صورة 1770">
            <a:extLst>
              <a:ext uri="{FF2B5EF4-FFF2-40B4-BE49-F238E27FC236}">
                <a16:creationId xmlns:a16="http://schemas.microsoft.com/office/drawing/2014/main" id="{ECAA8525-6FC2-5726-5C94-90291BFBA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17"/>
          <a:stretch>
            <a:fillRect/>
          </a:stretch>
        </p:blipFill>
        <p:spPr bwMode="auto">
          <a:xfrm>
            <a:off x="351384" y="4162558"/>
            <a:ext cx="5280025" cy="181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D17320A-18DE-B19A-04C5-4F6CE4B7D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894" y="5979622"/>
            <a:ext cx="23164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US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igure 5.37: Final base reaction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F5A792B-9D26-C543-55D3-ABFF461F9B4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1396548"/>
            <a:ext cx="5274310" cy="4521519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0AEB3E34-362B-D106-9941-2D1BFC01D07A}"/>
              </a:ext>
            </a:extLst>
          </p:cNvPr>
          <p:cNvSpPr txBox="1"/>
          <p:nvPr/>
        </p:nvSpPr>
        <p:spPr>
          <a:xfrm>
            <a:off x="6448238" y="5918067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Modal mass participation ratios (transition in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x,Y,z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sz="1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D61EEDC5-B084-8136-9A41-6E0E7DEF5FC8}"/>
              </a:ext>
            </a:extLst>
          </p:cNvPr>
          <p:cNvSpPr txBox="1"/>
          <p:nvPr/>
        </p:nvSpPr>
        <p:spPr>
          <a:xfrm>
            <a:off x="361710" y="307258"/>
            <a:ext cx="6094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 combination with earthquake loads:</a:t>
            </a:r>
            <a:endParaRPr lang="en-US" sz="28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D25E4F7-4A8E-9E69-5B76-2319938298E3}"/>
              </a:ext>
            </a:extLst>
          </p:cNvPr>
          <p:cNvSpPr txBox="1"/>
          <p:nvPr/>
        </p:nvSpPr>
        <p:spPr>
          <a:xfrm>
            <a:off x="361710" y="923527"/>
            <a:ext cx="6094070" cy="6035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2400"/>
              </a:spcBef>
            </a:pPr>
            <a:r>
              <a:rPr lang="en-US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solidFill>
                <a:srgbClr val="00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  <a:tabLst>
                <a:tab pos="647700" algn="l"/>
              </a:tabLs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Combination for strength design: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1.4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1.2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+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1.6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1.2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+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+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0.9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+ 1.0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77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  <a:tabLst>
                <a:tab pos="647700" algn="l"/>
              </a:tabLs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Combination for serviceability (allowability) design: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 +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77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+ 0.7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77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+ 0.525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+ 0.75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77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0.6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+ 0.7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47700" algn="l" rtl="0">
              <a:lnSpc>
                <a:spcPct val="115000"/>
              </a:lnSpc>
              <a:spcAft>
                <a:spcPts val="1000"/>
              </a:spcAft>
              <a:tabLst>
                <a:tab pos="64770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A6288D8-6B1F-18A6-2CF3-BA6F50A8553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8470" y="1219679"/>
            <a:ext cx="4414085" cy="495686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:a16="http://schemas.microsoft.com/office/drawing/2014/main" id="{69FEFDF6-2BA8-D4AF-0674-2C13E99D45A5}"/>
              </a:ext>
            </a:extLst>
          </p:cNvPr>
          <p:cNvSpPr txBox="1"/>
          <p:nvPr/>
        </p:nvSpPr>
        <p:spPr>
          <a:xfrm>
            <a:off x="558479" y="318832"/>
            <a:ext cx="60940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checks :</a:t>
            </a:r>
            <a:endParaRPr lang="en-US" sz="4800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57A4AD81-733B-2ACD-F039-618355851419}"/>
              </a:ext>
            </a:extLst>
          </p:cNvPr>
          <p:cNvSpPr txBox="1"/>
          <p:nvPr/>
        </p:nvSpPr>
        <p:spPr>
          <a:xfrm>
            <a:off x="558479" y="1221658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Drift and deformations </a:t>
            </a:r>
            <a:endParaRPr lang="en-US" sz="24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F0CDA4ED-CB77-4B11-87D4-2E5315B0BF9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721" y="1755152"/>
            <a:ext cx="3973195" cy="396621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F150753A-C2CA-9A49-9F87-7E34F27E4A0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0714" y="1683323"/>
            <a:ext cx="5274310" cy="273177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53075DA3-D5D2-2169-9B30-5970F952E7B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30713" y="4684952"/>
            <a:ext cx="5274311" cy="103641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090B4645-DB9D-9A77-0438-ABE403C63E0A}"/>
              </a:ext>
            </a:extLst>
          </p:cNvPr>
          <p:cNvSpPr txBox="1"/>
          <p:nvPr/>
        </p:nvSpPr>
        <p:spPr>
          <a:xfrm>
            <a:off x="593204" y="353556"/>
            <a:ext cx="6094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Block one drift check.</a:t>
            </a:r>
            <a:endParaRPr lang="en-US" sz="2800" dirty="0"/>
          </a:p>
        </p:txBody>
      </p:sp>
      <p:pic>
        <p:nvPicPr>
          <p:cNvPr id="3" name="صورة 1816">
            <a:extLst>
              <a:ext uri="{FF2B5EF4-FFF2-40B4-BE49-F238E27FC236}">
                <a16:creationId xmlns:a16="http://schemas.microsoft.com/office/drawing/2014/main" id="{361C45CF-362C-E9C1-86EF-9709C8197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82"/>
          <a:stretch>
            <a:fillRect/>
          </a:stretch>
        </p:blipFill>
        <p:spPr bwMode="auto">
          <a:xfrm>
            <a:off x="219919" y="1035934"/>
            <a:ext cx="5280025" cy="178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1817">
            <a:extLst>
              <a:ext uri="{FF2B5EF4-FFF2-40B4-BE49-F238E27FC236}">
                <a16:creationId xmlns:a16="http://schemas.microsoft.com/office/drawing/2014/main" id="{6AB84AC6-6C3F-9028-3258-997F9B41B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33"/>
          <a:stretch>
            <a:fillRect/>
          </a:stretch>
        </p:blipFill>
        <p:spPr bwMode="auto">
          <a:xfrm>
            <a:off x="312515" y="2888774"/>
            <a:ext cx="5273675" cy="208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B1135B7-842D-2E89-6329-1926F8340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EF52969-4C67-F902-0F39-59257EE7B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2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صورة 1813">
            <a:extLst>
              <a:ext uri="{FF2B5EF4-FFF2-40B4-BE49-F238E27FC236}">
                <a16:creationId xmlns:a16="http://schemas.microsoft.com/office/drawing/2014/main" id="{EBB216AD-4832-4FE7-11D0-F8F1D9E80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82"/>
          <a:stretch>
            <a:fillRect/>
          </a:stretch>
        </p:blipFill>
        <p:spPr bwMode="auto">
          <a:xfrm>
            <a:off x="5876081" y="1048399"/>
            <a:ext cx="5569915" cy="184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صورة 1812">
            <a:extLst>
              <a:ext uri="{FF2B5EF4-FFF2-40B4-BE49-F238E27FC236}">
                <a16:creationId xmlns:a16="http://schemas.microsoft.com/office/drawing/2014/main" id="{674FFCCE-AD50-812A-F2AE-6D8817702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51"/>
          <a:stretch>
            <a:fillRect/>
          </a:stretch>
        </p:blipFill>
        <p:spPr bwMode="auto">
          <a:xfrm>
            <a:off x="5876081" y="2888774"/>
            <a:ext cx="5569915" cy="211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>
            <a:extLst>
              <a:ext uri="{FF2B5EF4-FFF2-40B4-BE49-F238E27FC236}">
                <a16:creationId xmlns:a16="http://schemas.microsoft.com/office/drawing/2014/main" id="{6E0FA633-2437-E6D4-01AC-BDA271459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779" y="5027252"/>
            <a:ext cx="495622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kumimoji="0" lang="en-GB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able 5.22: Inelastic Response Displacement and story drift ration in Y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4C7A1DC-492D-F6BA-768F-46199053F4A1}"/>
              </a:ext>
            </a:extLst>
          </p:cNvPr>
          <p:cNvSpPr txBox="1"/>
          <p:nvPr/>
        </p:nvSpPr>
        <p:spPr>
          <a:xfrm>
            <a:off x="1854844" y="5718281"/>
            <a:ext cx="1065449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algn="l" rtl="0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inelastic Response displacement is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less than the allowable limit</a:t>
            </a:r>
            <a:r>
              <a:rPr lang="en-US" sz="1800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B446A1B-CE9F-C902-B217-EB351F27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sz="3600" b="1" kern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DESIGEN</a:t>
            </a:r>
            <a:br>
              <a:rPr lang="en-US" sz="3600" b="1" kern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600" dirty="0">
              <a:solidFill>
                <a:schemeClr val="tx1"/>
              </a:solidFill>
            </a:endParaRPr>
          </a:p>
        </p:txBody>
      </p:sp>
      <p:pic>
        <p:nvPicPr>
          <p:cNvPr id="3" name="عنصر نائب للمحتوى 5">
            <a:extLst>
              <a:ext uri="{FF2B5EF4-FFF2-40B4-BE49-F238E27FC236}">
                <a16:creationId xmlns:a16="http://schemas.microsoft.com/office/drawing/2014/main" id="{F0B4E1F9-34A3-B240-43EF-1015EA7D6D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39" y="1672850"/>
            <a:ext cx="7910498" cy="4575550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F4D012F7-BA37-EF4D-68A6-2B9E0DF56EAF}"/>
              </a:ext>
            </a:extLst>
          </p:cNvPr>
          <p:cNvSpPr txBox="1"/>
          <p:nvPr/>
        </p:nvSpPr>
        <p:spPr>
          <a:xfrm>
            <a:off x="646111" y="115298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Preliminary Design for slab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2D050C26-68AD-90AA-F790-E0C104491AE7}"/>
              </a:ext>
            </a:extLst>
          </p:cNvPr>
          <p:cNvSpPr txBox="1"/>
          <p:nvPr/>
        </p:nvSpPr>
        <p:spPr>
          <a:xfrm>
            <a:off x="593204" y="353556"/>
            <a:ext cx="6094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Block TWO drift check.</a:t>
            </a:r>
            <a:endParaRPr lang="en-US" sz="2800" dirty="0"/>
          </a:p>
        </p:txBody>
      </p:sp>
      <p:pic>
        <p:nvPicPr>
          <p:cNvPr id="3" name="صورة 1816">
            <a:extLst>
              <a:ext uri="{FF2B5EF4-FFF2-40B4-BE49-F238E27FC236}">
                <a16:creationId xmlns:a16="http://schemas.microsoft.com/office/drawing/2014/main" id="{71511168-1044-BD84-FFEC-AB4887D15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82"/>
          <a:stretch>
            <a:fillRect/>
          </a:stretch>
        </p:blipFill>
        <p:spPr bwMode="auto">
          <a:xfrm>
            <a:off x="219919" y="1035934"/>
            <a:ext cx="5280025" cy="178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1817">
            <a:extLst>
              <a:ext uri="{FF2B5EF4-FFF2-40B4-BE49-F238E27FC236}">
                <a16:creationId xmlns:a16="http://schemas.microsoft.com/office/drawing/2014/main" id="{B1BE1E3F-4B08-DD59-8C4D-D1D881651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33"/>
          <a:stretch>
            <a:fillRect/>
          </a:stretch>
        </p:blipFill>
        <p:spPr bwMode="auto">
          <a:xfrm>
            <a:off x="312515" y="2888774"/>
            <a:ext cx="5273675" cy="208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40A5DA5C-0F1E-64DB-380E-B1AC5BD5B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CD3F02D-2A88-7463-F80C-56F7E4B13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82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صورة 1813">
            <a:extLst>
              <a:ext uri="{FF2B5EF4-FFF2-40B4-BE49-F238E27FC236}">
                <a16:creationId xmlns:a16="http://schemas.microsoft.com/office/drawing/2014/main" id="{6B14B1AC-9B53-C2F2-2346-5DAF0A589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82"/>
          <a:stretch>
            <a:fillRect/>
          </a:stretch>
        </p:blipFill>
        <p:spPr bwMode="auto">
          <a:xfrm>
            <a:off x="5876081" y="1048399"/>
            <a:ext cx="5569915" cy="184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صورة 1812">
            <a:extLst>
              <a:ext uri="{FF2B5EF4-FFF2-40B4-BE49-F238E27FC236}">
                <a16:creationId xmlns:a16="http://schemas.microsoft.com/office/drawing/2014/main" id="{F7B9CDD7-F41A-FA09-2D2B-C032CDDE5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51"/>
          <a:stretch>
            <a:fillRect/>
          </a:stretch>
        </p:blipFill>
        <p:spPr bwMode="auto">
          <a:xfrm>
            <a:off x="5876081" y="2888774"/>
            <a:ext cx="5569915" cy="211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>
            <a:extLst>
              <a:ext uri="{FF2B5EF4-FFF2-40B4-BE49-F238E27FC236}">
                <a16:creationId xmlns:a16="http://schemas.microsoft.com/office/drawing/2014/main" id="{199B2082-3A0E-142C-C958-AA5C99F29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779" y="5027252"/>
            <a:ext cx="495622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kumimoji="0" lang="en-GB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able 5.22: Inelastic Response Displacement and story drift ration in Y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5B30DFFE-3EAA-5D4E-D094-DB11E78E4ADA}"/>
              </a:ext>
            </a:extLst>
          </p:cNvPr>
          <p:cNvSpPr txBox="1"/>
          <p:nvPr/>
        </p:nvSpPr>
        <p:spPr>
          <a:xfrm>
            <a:off x="1854844" y="5718281"/>
            <a:ext cx="10654496" cy="579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algn="l" rtl="0">
              <a:lnSpc>
                <a:spcPct val="150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inelastic Response displacement is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less than the allowable limit</a:t>
            </a:r>
            <a:r>
              <a:rPr lang="en-US" sz="1800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52DFE4BA-8201-A645-8F6C-C4F1F093A3E8}"/>
              </a:ext>
            </a:extLst>
          </p:cNvPr>
          <p:cNvSpPr txBox="1"/>
          <p:nvPr/>
        </p:nvSpPr>
        <p:spPr>
          <a:xfrm>
            <a:off x="593203" y="376706"/>
            <a:ext cx="609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P-delta affect</a:t>
            </a:r>
            <a:endParaRPr lang="en-US" sz="3600" dirty="0"/>
          </a:p>
        </p:txBody>
      </p:sp>
      <p:pic>
        <p:nvPicPr>
          <p:cNvPr id="3" name="صورة 1730">
            <a:extLst>
              <a:ext uri="{FF2B5EF4-FFF2-40B4-BE49-F238E27FC236}">
                <a16:creationId xmlns:a16="http://schemas.microsoft.com/office/drawing/2014/main" id="{33605B24-797B-6BF5-F681-44F1E1EDC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52" y="1016537"/>
            <a:ext cx="2453833" cy="149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1736">
            <a:extLst>
              <a:ext uri="{FF2B5EF4-FFF2-40B4-BE49-F238E27FC236}">
                <a16:creationId xmlns:a16="http://schemas.microsoft.com/office/drawing/2014/main" id="{0AC2F467-B734-E5E5-E6A0-50ADBD20E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52" y="2568784"/>
            <a:ext cx="3229141" cy="132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C262F5CF-DEDD-C31A-30D2-4B5F9D680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53" y="102303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F4E54AC-F9B2-D906-795C-0D28EBE0F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53" y="2196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F3DFDCF-73F5-6826-32F9-DA81C6BDD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53" y="28359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image5.png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44577" y="1765305"/>
            <a:ext cx="5274310" cy="3735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741">
            <a:extLst>
              <a:ext uri="{FF2B5EF4-FFF2-40B4-BE49-F238E27FC236}">
                <a16:creationId xmlns:a16="http://schemas.microsoft.com/office/drawing/2014/main" id="{5A83FCCB-30BA-A59C-D484-2C022FD17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92"/>
          <a:stretch>
            <a:fillRect/>
          </a:stretch>
        </p:blipFill>
        <p:spPr bwMode="auto">
          <a:xfrm>
            <a:off x="670173" y="3259648"/>
            <a:ext cx="6779981" cy="177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1742">
            <a:extLst>
              <a:ext uri="{FF2B5EF4-FFF2-40B4-BE49-F238E27FC236}">
                <a16:creationId xmlns:a16="http://schemas.microsoft.com/office/drawing/2014/main" id="{3AACF3A8-85BB-F079-C587-D35DE39B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5" y="4999697"/>
            <a:ext cx="6779979" cy="173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7241E853-A21D-4CBD-79C1-321351232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534" y="23875"/>
            <a:ext cx="8843058" cy="53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60AAAB9-39BE-2A6E-C3A1-366F33F19E6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07534" y="1934984"/>
            <a:ext cx="8843058" cy="7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7C2D3BD-9D83-EFFC-017D-5B5C50D5ECE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07534" y="3336746"/>
            <a:ext cx="8843058" cy="7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D6AC19D-8735-EA58-9A77-26C868BD109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07534" y="4716284"/>
            <a:ext cx="8843058" cy="7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9D77C6AA-43B9-D00A-12A3-FF7EC27CBF9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-473613" y="6636899"/>
            <a:ext cx="88430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kumimoji="0" lang="en-GB" altLang="en-US" sz="1200" b="1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able 5.23:p delta affect in X direction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صورة 1739">
            <a:extLst>
              <a:ext uri="{FF2B5EF4-FFF2-40B4-BE49-F238E27FC236}">
                <a16:creationId xmlns:a16="http://schemas.microsoft.com/office/drawing/2014/main" id="{5C7A2E8D-3C07-DCCF-7264-F74843CD8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87"/>
          <a:stretch>
            <a:fillRect/>
          </a:stretch>
        </p:blipFill>
        <p:spPr bwMode="auto">
          <a:xfrm>
            <a:off x="670174" y="1853949"/>
            <a:ext cx="6779981" cy="179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صورة 1738">
            <a:extLst>
              <a:ext uri="{FF2B5EF4-FFF2-40B4-BE49-F238E27FC236}">
                <a16:creationId xmlns:a16="http://schemas.microsoft.com/office/drawing/2014/main" id="{0B86A6ED-7095-114B-C377-5E1F718EA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67"/>
          <a:stretch>
            <a:fillRect/>
          </a:stretch>
        </p:blipFill>
        <p:spPr bwMode="auto">
          <a:xfrm>
            <a:off x="670174" y="28061"/>
            <a:ext cx="6779981" cy="179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447F6777-D860-02E0-7DB8-F948635EB746}"/>
              </a:ext>
            </a:extLst>
          </p:cNvPr>
          <p:cNvSpPr txBox="1"/>
          <p:nvPr/>
        </p:nvSpPr>
        <p:spPr>
          <a:xfrm>
            <a:off x="7535119" y="1479415"/>
            <a:ext cx="3507129" cy="2189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rt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That’s no p-delta affect in x direction, so no modification of forces on structure and the design is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1384" y="3190013"/>
            <a:ext cx="49594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Beam</a:t>
            </a:r>
            <a:r>
              <a:rPr lang="en-US" sz="6000" b="1" spc="-54" dirty="0" smtClean="0">
                <a:latin typeface="Caladea"/>
                <a:cs typeface="Caladea"/>
              </a:rPr>
              <a:t> </a:t>
            </a:r>
            <a:r>
              <a:rPr lang="en-US" sz="6000" b="1" spc="-5" dirty="0" smtClean="0">
                <a:latin typeface="Caladea"/>
                <a:cs typeface="Caladea"/>
              </a:rPr>
              <a:t>design</a:t>
            </a:r>
            <a:endParaRPr lang="en-US" sz="6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28545"/>
            <a:ext cx="2950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Beams in layout in ETABs  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41972"/>
            <a:ext cx="4925086" cy="5124261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422" y="871162"/>
            <a:ext cx="7040578" cy="512223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0464" y="77273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Beam B1 :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334764" y="1379320"/>
            <a:ext cx="5529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Beam dimensions = 20cm width , 100cm depth ,</a:t>
            </a:r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5796356" y="1352160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d= 95cm </a:t>
            </a:r>
            <a:endParaRPr lang="en-US" dirty="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199177" y="2176956"/>
            <a:ext cx="401584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Check if the beam behave as beam or beam column.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Beam column limit = 0.1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Ag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=    1260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8916" y="1817656"/>
            <a:ext cx="5274310" cy="3711575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7140077" y="5534861"/>
            <a:ext cx="40591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axial load on beam envelope strength combination</a:t>
            </a:r>
            <a:endParaRPr lang="en-US" sz="1200" dirty="0"/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669957" y="3485150"/>
            <a:ext cx="37689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Axial load in beam =41.12Kn   its beam not beam column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2634" y="645990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Check For moment:</a:t>
            </a:r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34349" y="1319769"/>
            <a:ext cx="2087880" cy="269748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9289493" y="4122521"/>
            <a:ext cx="2204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tributary area on beam</a:t>
            </a:r>
            <a:endParaRPr lang="en-US" sz="1400" b="1" dirty="0"/>
          </a:p>
        </p:txBody>
      </p:sp>
      <p:sp>
        <p:nvSpPr>
          <p:cNvPr id="7" name="مستطيل 6"/>
          <p:cNvSpPr/>
          <p:nvPr/>
        </p:nvSpPr>
        <p:spPr>
          <a:xfrm>
            <a:off x="473057" y="1315945"/>
            <a:ext cx="20585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manual calculations: </a:t>
            </a:r>
            <a:endParaRPr lang="en-US" sz="1400" dirty="0"/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932507" y="1966885"/>
            <a:ext cx="34740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SD load on beam = 4.317 x 1.73 = 7.47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013988" y="2356185"/>
            <a:ext cx="9845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Moment =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389" y="2286000"/>
            <a:ext cx="344032" cy="471059"/>
          </a:xfrm>
          <a:prstGeom prst="rect">
            <a:avLst/>
          </a:prstGeom>
          <a:noFill/>
        </p:spPr>
      </p:pic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457200" y="7397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2237316" y="2350319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2429" y="2314915"/>
            <a:ext cx="1160205" cy="409624"/>
          </a:xfrm>
          <a:prstGeom prst="rect">
            <a:avLst/>
          </a:prstGeom>
          <a:noFill/>
        </p:spPr>
      </p:pic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3713583" y="2318109"/>
            <a:ext cx="14670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= 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44.84 </a:t>
            </a:r>
            <a:r>
              <a:rPr kumimoji="0" lang="en-US" sz="1400" b="1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Kn.m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633920" y="3449251"/>
            <a:ext cx="1102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From </a:t>
            </a:r>
            <a:r>
              <a:rPr lang="en-US" sz="1400" b="1" dirty="0" err="1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Etabs</a:t>
            </a:r>
            <a:r>
              <a:rPr lang="en-US" sz="1400" b="1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:</a:t>
            </a:r>
            <a:endParaRPr lang="en-US" dirty="0"/>
          </a:p>
        </p:txBody>
      </p:sp>
      <p:pic>
        <p:nvPicPr>
          <p:cNvPr id="17" name="صورة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170" y="3453528"/>
            <a:ext cx="4191000" cy="595745"/>
          </a:xfrm>
          <a:prstGeom prst="rect">
            <a:avLst/>
          </a:prstGeom>
        </p:spPr>
      </p:pic>
      <p:pic>
        <p:nvPicPr>
          <p:cNvPr id="18" name="صورة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12" y="4193756"/>
            <a:ext cx="4207972" cy="626572"/>
          </a:xfrm>
          <a:prstGeom prst="rect">
            <a:avLst/>
          </a:prstGeom>
        </p:spPr>
      </p:pic>
      <p:pic>
        <p:nvPicPr>
          <p:cNvPr id="19" name="صورة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053" y="4999300"/>
            <a:ext cx="4177146" cy="616527"/>
          </a:xfrm>
          <a:prstGeom prst="rect">
            <a:avLst/>
          </a:prstGeom>
        </p:spPr>
      </p:pic>
      <p:sp>
        <p:nvSpPr>
          <p:cNvPr id="20" name="مستطيل 19"/>
          <p:cNvSpPr/>
          <p:nvPr/>
        </p:nvSpPr>
        <p:spPr>
          <a:xfrm>
            <a:off x="4428930" y="5727737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moment on center and edge of beam from SD load</a:t>
            </a:r>
            <a:endParaRPr lang="en-US" sz="1400" dirty="0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804" y="4049486"/>
            <a:ext cx="2971800" cy="381000"/>
          </a:xfrm>
          <a:prstGeom prst="rect">
            <a:avLst/>
          </a:prstGeom>
          <a:noFill/>
        </p:spPr>
      </p:pic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0" y="8382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1251484" y="4846901"/>
            <a:ext cx="992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Error &lt;10%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its ok!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73413" y="600722"/>
            <a:ext cx="246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For moment: </a:t>
            </a:r>
            <a:endParaRPr lang="en-US" dirty="0"/>
          </a:p>
        </p:txBody>
      </p:sp>
      <p:pic>
        <p:nvPicPr>
          <p:cNvPr id="7" name="صورة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43193" y="1045029"/>
            <a:ext cx="4578219" cy="3390769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7536026" y="4524087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 smtClean="0"/>
              <a:t>Max ultimate design strength moment on center of beam</a:t>
            </a:r>
            <a:endParaRPr lang="en-US" sz="1200" b="1" dirty="0"/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447869" y="1805120"/>
            <a:ext cx="18020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bottom steel 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Moment=188.6KN.m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st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0" y="2418039"/>
            <a:ext cx="2186478" cy="585008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5223" y="3283874"/>
            <a:ext cx="1732280" cy="476864"/>
          </a:xfrm>
          <a:prstGeom prst="rect">
            <a:avLst/>
          </a:prstGeom>
        </p:spPr>
      </p:pic>
      <p:pic>
        <p:nvPicPr>
          <p:cNvPr id="12" name="صورة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977" y="3996924"/>
            <a:ext cx="1534160" cy="580984"/>
          </a:xfrm>
          <a:prstGeom prst="rect">
            <a:avLst/>
          </a:prstGeom>
        </p:spPr>
      </p:pic>
      <p:pic>
        <p:nvPicPr>
          <p:cNvPr id="13" name="صورة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265" y="3385804"/>
            <a:ext cx="2577087" cy="1092890"/>
          </a:xfrm>
          <a:prstGeom prst="rect">
            <a:avLst/>
          </a:prstGeom>
          <a:noFill/>
          <a:ln>
            <a:noFill/>
          </a:ln>
        </p:spPr>
      </p:pic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541175" y="4781586"/>
            <a:ext cx="371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 =0.0028 . and that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minimum than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So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ῤ=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0.00333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597160" y="5374499"/>
            <a:ext cx="31886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AS= 634 mm2 =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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14mm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on two layer 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541175" y="5733308"/>
            <a:ext cx="42675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Spacing = (200-2(30)-14*3) / (3-1) = 50mm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Spacing must be &gt; diameter of bar 1.4cm&gt; 2.5 so its ok!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7869" y="1805120"/>
            <a:ext cx="1577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Top steel 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Moment=70KN.m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7690" y="1107776"/>
            <a:ext cx="5274310" cy="4714875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931937" y="5876195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Max ultimate design strength moment on edge of beam</a:t>
            </a:r>
            <a:endParaRPr lang="en-US" sz="1400" dirty="0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516048" y="2430453"/>
            <a:ext cx="349166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 = .001 and that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minimum than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So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ῤ=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0.00333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AS= 634 mm2 =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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14mm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on two layer 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525101" y="3615538"/>
            <a:ext cx="42675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Spacing = (200-2(30)-14*3) / (3-1) = 50mm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Spacing must be &gt; diameter of bar 1.4cm&gt; 2.5 so its ok!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73413" y="600722"/>
            <a:ext cx="214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For shear: </a:t>
            </a:r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7690" y="1261965"/>
            <a:ext cx="5274310" cy="911860"/>
          </a:xfrm>
          <a:prstGeom prst="rect">
            <a:avLst/>
          </a:prstGeom>
        </p:spPr>
      </p:pic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506994" y="1206394"/>
            <a:ext cx="24581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Ultimate shear = V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138.5KN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117" y="1661310"/>
            <a:ext cx="1227653" cy="511522"/>
          </a:xfrm>
          <a:prstGeom prst="rect">
            <a:avLst/>
          </a:prstGeom>
          <a:noFill/>
        </p:spPr>
      </p:pic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576263" y="8223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223" y="2204519"/>
            <a:ext cx="1752301" cy="448146"/>
          </a:xfrm>
          <a:prstGeom prst="rect">
            <a:avLst/>
          </a:prstGeom>
          <a:noFill/>
        </p:spPr>
      </p:pic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76263" y="7397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561315" y="2799804"/>
            <a:ext cx="11586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= 167.5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Kn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090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83" y="3331675"/>
            <a:ext cx="1359359" cy="561315"/>
          </a:xfrm>
          <a:prstGeom prst="rect">
            <a:avLst/>
          </a:prstGeom>
          <a:noFill/>
        </p:spPr>
      </p:pic>
      <p:sp>
        <p:nvSpPr>
          <p:cNvPr id="16" name="مستطيل 15"/>
          <p:cNvSpPr/>
          <p:nvPr/>
        </p:nvSpPr>
        <p:spPr>
          <a:xfrm>
            <a:off x="2442278" y="3398243"/>
            <a:ext cx="3975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use minimum shear reinforcement</a:t>
            </a:r>
            <a:endParaRPr lang="en-US" dirty="0"/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0907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490" y="4006158"/>
            <a:ext cx="3916929" cy="1018515"/>
          </a:xfrm>
          <a:prstGeom prst="rect">
            <a:avLst/>
          </a:prstGeom>
          <a:noFill/>
        </p:spPr>
      </p:pic>
      <p:sp>
        <p:nvSpPr>
          <p:cNvPr id="80909" name="Rectangle 13"/>
          <p:cNvSpPr>
            <a:spLocks noChangeArrowheads="1"/>
          </p:cNvSpPr>
          <p:nvPr/>
        </p:nvSpPr>
        <p:spPr bwMode="auto">
          <a:xfrm>
            <a:off x="576263" y="13112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11" name="Rectangle 15"/>
          <p:cNvSpPr>
            <a:spLocks noChangeArrowheads="1"/>
          </p:cNvSpPr>
          <p:nvPr/>
        </p:nvSpPr>
        <p:spPr bwMode="auto">
          <a:xfrm>
            <a:off x="688063" y="5142369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= min. of {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0910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5255536"/>
            <a:ext cx="936625" cy="288925"/>
          </a:xfrm>
          <a:prstGeom prst="rect">
            <a:avLst/>
          </a:prstGeom>
          <a:noFill/>
        </p:spPr>
      </p:pic>
      <p:sp>
        <p:nvSpPr>
          <p:cNvPr id="80912" name="Rectangle 16"/>
          <p:cNvSpPr>
            <a:spLocks noChangeArrowheads="1"/>
          </p:cNvSpPr>
          <p:nvPr/>
        </p:nvSpPr>
        <p:spPr bwMode="auto">
          <a:xfrm>
            <a:off x="2749095" y="5417713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950/2 =47.5cm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7528891" y="3180960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Choose Ø = 10mm</a:t>
            </a:r>
            <a:endParaRPr lang="en-US" dirty="0"/>
          </a:p>
        </p:txBody>
      </p:sp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0913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1128" y="3743701"/>
            <a:ext cx="537238" cy="452673"/>
          </a:xfrm>
          <a:prstGeom prst="rect">
            <a:avLst/>
          </a:prstGeom>
          <a:noFill/>
        </p:spPr>
      </p:pic>
      <p:sp>
        <p:nvSpPr>
          <p:cNvPr id="80915" name="Rectangle 19"/>
          <p:cNvSpPr>
            <a:spLocks noChangeArrowheads="1"/>
          </p:cNvSpPr>
          <p:nvPr/>
        </p:nvSpPr>
        <p:spPr bwMode="auto">
          <a:xfrm>
            <a:off x="8253713" y="3750440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0.78 =2(0.25*3.14*10</a:t>
            </a:r>
            <a:r>
              <a:rPr kumimoji="0" lang="en-US" sz="1400" b="1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)/s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0916" name="Rectangle 20"/>
          <p:cNvSpPr>
            <a:spLocks noChangeArrowheads="1"/>
          </p:cNvSpPr>
          <p:nvPr/>
        </p:nvSpPr>
        <p:spPr bwMode="auto">
          <a:xfrm>
            <a:off x="7539134" y="4483007"/>
            <a:ext cx="28632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s = 200mm = 20cm &lt;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1400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max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use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Ø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10mm @ 20 cm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3F877CF-B601-2640-F66E-7B488D61A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pPr algn="ctr"/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Preliminary Design for Beams</a:t>
            </a:r>
            <a:endParaRPr lang="en-US" sz="4800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0D37038-BB06-64F7-F02E-13F2C0FD89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2" t="358" r="7967" b="-21"/>
          <a:stretch/>
        </p:blipFill>
        <p:spPr bwMode="auto">
          <a:xfrm rot="10800000">
            <a:off x="1874005" y="947488"/>
            <a:ext cx="4604542" cy="5831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11BCFEB2-87DF-F2DA-34E6-E70080BC16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7" b="7269"/>
          <a:stretch/>
        </p:blipFill>
        <p:spPr bwMode="auto">
          <a:xfrm rot="10800000">
            <a:off x="6478547" y="2516170"/>
            <a:ext cx="3572287" cy="42630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0E090476-ADCC-8C61-A8EF-442679F43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/>
          <a:srcRect t="23943" b="30801"/>
          <a:stretch/>
        </p:blipFill>
        <p:spPr bwMode="auto">
          <a:xfrm>
            <a:off x="4769963" y="947488"/>
            <a:ext cx="5280871" cy="156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52202" y="301958"/>
            <a:ext cx="4009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Design overwrite and preferences </a:t>
            </a:r>
            <a:endParaRPr lang="en-US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 cstate="print"/>
          <a:srcRect r="32459" b="8667"/>
          <a:stretch/>
        </p:blipFill>
        <p:spPr bwMode="auto">
          <a:xfrm>
            <a:off x="686209" y="1046587"/>
            <a:ext cx="2635250" cy="2736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صورة 5"/>
          <p:cNvPicPr/>
          <p:nvPr/>
        </p:nvPicPr>
        <p:blipFill rotWithShape="1">
          <a:blip r:embed="rId3" cstate="print"/>
          <a:srcRect r="33068"/>
          <a:stretch/>
        </p:blipFill>
        <p:spPr bwMode="auto">
          <a:xfrm>
            <a:off x="3424128" y="1029993"/>
            <a:ext cx="2482850" cy="27338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صورة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1501" y="994276"/>
            <a:ext cx="4498082" cy="277196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127244"/>
            <a:ext cx="11688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Maximum axial load on all beams = 148 , so all beams behave as beam not beam column</a:t>
            </a:r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437" y="703938"/>
            <a:ext cx="5274310" cy="499745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8984" y="702329"/>
            <a:ext cx="6050476" cy="358832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5775347" y="4394123"/>
            <a:ext cx="5059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axial load design result for Beams on block2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351574" y="5743090"/>
            <a:ext cx="5187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axial load design result for Beams on block1.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73413" y="600722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Results : </a:t>
            </a:r>
            <a:endParaRPr lang="en-US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 cstate="print"/>
          <a:srcRect t="7278" b="4846"/>
          <a:stretch/>
        </p:blipFill>
        <p:spPr bwMode="auto">
          <a:xfrm>
            <a:off x="453412" y="1458488"/>
            <a:ext cx="5273675" cy="414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صورة 5"/>
          <p:cNvPicPr/>
          <p:nvPr/>
        </p:nvPicPr>
        <p:blipFill rotWithShape="1">
          <a:blip r:embed="rId3" cstate="print"/>
          <a:srcRect t="5060" b="6019"/>
          <a:stretch/>
        </p:blipFill>
        <p:spPr bwMode="auto">
          <a:xfrm>
            <a:off x="5775630" y="1427080"/>
            <a:ext cx="5224330" cy="4177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3710203" y="5761198"/>
            <a:ext cx="4192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Area of steel in all beams in block 1 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47715" y="1672439"/>
            <a:ext cx="6144285" cy="373248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1" y="1702051"/>
            <a:ext cx="6002449" cy="370286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863783" y="5516753"/>
            <a:ext cx="4229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Area of steel in all beams in block 2 </a:t>
            </a:r>
            <a:endParaRPr lang="en-US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16040" y="461727"/>
            <a:ext cx="6530409" cy="5337446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723980" y="5942267"/>
            <a:ext cx="5033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shear reinforcement in all beams in block 1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72008" y="398352"/>
            <a:ext cx="7772149" cy="4488061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977478" y="4919225"/>
            <a:ext cx="5033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shear reinforcement in all beams in block 2 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545" y="582303"/>
            <a:ext cx="10417804" cy="589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ABEE2-0EA3-9941-08C5-1672F566B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909" y="2174033"/>
            <a:ext cx="11719249" cy="1856790"/>
          </a:xfrm>
        </p:spPr>
        <p:txBody>
          <a:bodyPr/>
          <a:lstStyle/>
          <a:p>
            <a:r>
              <a:rPr lang="en-US" sz="6000" b="1" spc="-5" dirty="0">
                <a:latin typeface="Caladea"/>
                <a:cs typeface="Caladea"/>
              </a:rPr>
              <a:t>Column</a:t>
            </a:r>
            <a:r>
              <a:rPr lang="en-US" sz="6000" b="1" spc="-54" dirty="0">
                <a:latin typeface="Caladea"/>
                <a:cs typeface="Caladea"/>
              </a:rPr>
              <a:t> </a:t>
            </a:r>
            <a:r>
              <a:rPr lang="en-US" sz="6000" b="1" spc="-5" dirty="0">
                <a:latin typeface="Caladea"/>
                <a:cs typeface="Caladea"/>
              </a:rPr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844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99735" y="4397138"/>
            <a:ext cx="1597320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 </a:t>
            </a:r>
            <a:r>
              <a:rPr sz="1088" b="1" dirty="0">
                <a:latin typeface="Times New Roman"/>
                <a:cs typeface="Times New Roman"/>
              </a:rPr>
              <a:t>6.62: </a:t>
            </a:r>
            <a:r>
              <a:rPr sz="1088" b="1" spc="-5" dirty="0">
                <a:latin typeface="Times New Roman"/>
                <a:cs typeface="Times New Roman"/>
              </a:rPr>
              <a:t>Columns</a:t>
            </a:r>
            <a:r>
              <a:rPr sz="1088" b="1" spc="-27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plan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25691" y="4935687"/>
            <a:ext cx="1138969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Sample</a:t>
            </a:r>
            <a:r>
              <a:rPr sz="997" b="1" spc="-4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calculations: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94061" y="1036474"/>
            <a:ext cx="5883612" cy="3199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A785BD2-4921-9E00-6542-77365FD640CB}"/>
              </a:ext>
            </a:extLst>
          </p:cNvPr>
          <p:cNvSpPr txBox="1"/>
          <p:nvPr/>
        </p:nvSpPr>
        <p:spPr>
          <a:xfrm>
            <a:off x="2121023" y="302708"/>
            <a:ext cx="1480430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dirty="0">
                <a:solidFill>
                  <a:srgbClr val="4F81BC"/>
                </a:solidFill>
                <a:latin typeface="Caladea"/>
                <a:cs typeface="Caladea"/>
              </a:rPr>
              <a:t>6.2 </a:t>
            </a:r>
            <a:r>
              <a:rPr sz="1270" b="1" spc="-5" dirty="0">
                <a:solidFill>
                  <a:srgbClr val="4F81BC"/>
                </a:solidFill>
                <a:latin typeface="Caladea"/>
                <a:cs typeface="Caladea"/>
              </a:rPr>
              <a:t>Column</a:t>
            </a:r>
            <a:r>
              <a:rPr sz="1270" b="1" spc="-54" dirty="0">
                <a:solidFill>
                  <a:srgbClr val="4F81BC"/>
                </a:solidFill>
                <a:latin typeface="Caladea"/>
                <a:cs typeface="Caladea"/>
              </a:rPr>
              <a:t> </a:t>
            </a:r>
            <a:r>
              <a:rPr sz="1270" b="1" spc="-5" dirty="0">
                <a:solidFill>
                  <a:srgbClr val="4F81BC"/>
                </a:solidFill>
                <a:latin typeface="Caladea"/>
                <a:cs typeface="Caladea"/>
              </a:rPr>
              <a:t>design:-</a:t>
            </a:r>
            <a:endParaRPr sz="1270" dirty="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9487" y="751617"/>
            <a:ext cx="2160472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1. For </a:t>
            </a:r>
            <a:r>
              <a:rPr sz="997" b="1" spc="-5" dirty="0">
                <a:latin typeface="Times New Roman"/>
                <a:cs typeface="Times New Roman"/>
              </a:rPr>
              <a:t>column with diminutions</a:t>
            </a:r>
            <a:r>
              <a:rPr sz="997" b="1" spc="-136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40*40</a:t>
            </a:r>
            <a:endParaRPr sz="997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62826" y="4784322"/>
            <a:ext cx="1955480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Figure6.63 :Column</a:t>
            </a:r>
            <a:r>
              <a:rPr sz="1088" b="1" spc="14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diminutions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85180" y="1198315"/>
            <a:ext cx="6181538" cy="2767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51D4876-61A0-88D0-673C-64E62D3D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Design for Columns: </a:t>
            </a:r>
            <a:br>
              <a:rPr lang="en-US" sz="18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04BF3910-C600-A218-02C3-BC291087A5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57516" y="452803"/>
            <a:ext cx="4649216" cy="6564787"/>
          </a:xfrm>
          <a:prstGeom prst="rect">
            <a:avLst/>
          </a:prstGeom>
        </p:spPr>
      </p:pic>
      <p:graphicFrame>
        <p:nvGraphicFramePr>
          <p:cNvPr id="4" name="جدول 3">
            <a:extLst>
              <a:ext uri="{FF2B5EF4-FFF2-40B4-BE49-F238E27FC236}">
                <a16:creationId xmlns:a16="http://schemas.microsoft.com/office/drawing/2014/main" id="{DE946A6F-E0A5-68A2-2EE8-04C970288E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10692"/>
              </p:ext>
            </p:extLst>
          </p:nvPr>
        </p:nvGraphicFramePr>
        <p:xfrm>
          <a:off x="7318137" y="1410588"/>
          <a:ext cx="4549139" cy="3521964"/>
        </p:xfrm>
        <a:graphic>
          <a:graphicData uri="http://schemas.openxmlformats.org/drawingml/2006/table">
            <a:tbl>
              <a:tblPr rtl="1" firstRow="1" firstCol="1" bandRow="1" bandCol="1">
                <a:tableStyleId>{5C22544A-7EE6-4342-B048-85BDC9FD1C3A}</a:tableStyleId>
              </a:tblPr>
              <a:tblGrid>
                <a:gridCol w="720183">
                  <a:extLst>
                    <a:ext uri="{9D8B030D-6E8A-4147-A177-3AD203B41FA5}">
                      <a16:colId xmlns:a16="http://schemas.microsoft.com/office/drawing/2014/main" val="4193899731"/>
                    </a:ext>
                  </a:extLst>
                </a:gridCol>
                <a:gridCol w="720183">
                  <a:extLst>
                    <a:ext uri="{9D8B030D-6E8A-4147-A177-3AD203B41FA5}">
                      <a16:colId xmlns:a16="http://schemas.microsoft.com/office/drawing/2014/main" val="1614834719"/>
                    </a:ext>
                  </a:extLst>
                </a:gridCol>
                <a:gridCol w="1471855">
                  <a:extLst>
                    <a:ext uri="{9D8B030D-6E8A-4147-A177-3AD203B41FA5}">
                      <a16:colId xmlns:a16="http://schemas.microsoft.com/office/drawing/2014/main" val="1906955695"/>
                    </a:ext>
                  </a:extLst>
                </a:gridCol>
                <a:gridCol w="911656">
                  <a:extLst>
                    <a:ext uri="{9D8B030D-6E8A-4147-A177-3AD203B41FA5}">
                      <a16:colId xmlns:a16="http://schemas.microsoft.com/office/drawing/2014/main" val="1326554952"/>
                    </a:ext>
                  </a:extLst>
                </a:gridCol>
                <a:gridCol w="725262">
                  <a:extLst>
                    <a:ext uri="{9D8B030D-6E8A-4147-A177-3AD203B41FA5}">
                      <a16:colId xmlns:a16="http://schemas.microsoft.com/office/drawing/2014/main" val="647414760"/>
                    </a:ext>
                  </a:extLst>
                </a:gridCol>
              </a:tblGrid>
              <a:tr h="1057910"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effectLst/>
                        </a:rPr>
                        <a:t>Staute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Column capacity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Axial Force from the Gravity Loads Only (kN), on max tributary area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Dimension(mm)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Column name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7202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ts val="2065"/>
                        </a:lnSpc>
                        <a:spcAft>
                          <a:spcPts val="1000"/>
                        </a:spcAft>
                        <a:tabLst>
                          <a:tab pos="260350" algn="l"/>
                          <a:tab pos="381635" algn="ctr"/>
                        </a:tabLst>
                      </a:pPr>
                      <a:r>
                        <a:rPr lang="en-US" sz="1600">
                          <a:effectLst/>
                        </a:rPr>
                        <a:t>		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1756.4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40 x 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6157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1555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40x 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78811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4080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1423.5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D= 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5485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2590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1256.4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60 x 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4930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5630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2076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65x95L30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2528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4114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2019.67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95 x 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C6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48106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35734" y="1129780"/>
            <a:ext cx="4064704" cy="28603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596C580-80CB-AF8F-4052-FB8844B13639}"/>
              </a:ext>
            </a:extLst>
          </p:cNvPr>
          <p:cNvSpPr/>
          <p:nvPr/>
        </p:nvSpPr>
        <p:spPr>
          <a:xfrm>
            <a:off x="6422396" y="1129780"/>
            <a:ext cx="4098101" cy="2860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50697B59-8036-540F-0BBE-65B7C70281A0}"/>
              </a:ext>
            </a:extLst>
          </p:cNvPr>
          <p:cNvSpPr txBox="1"/>
          <p:nvPr/>
        </p:nvSpPr>
        <p:spPr>
          <a:xfrm>
            <a:off x="1903579" y="4569121"/>
            <a:ext cx="5366630" cy="1131550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028803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Figures 6.64:for </a:t>
            </a:r>
            <a:r>
              <a:rPr sz="1088" b="1" dirty="0">
                <a:latin typeface="Times New Roman"/>
                <a:cs typeface="Times New Roman"/>
              </a:rPr>
              <a:t>moment </a:t>
            </a:r>
            <a:r>
              <a:rPr sz="1088" b="1" spc="-5" dirty="0">
                <a:latin typeface="Times New Roman"/>
                <a:cs typeface="Times New Roman"/>
              </a:rPr>
              <a:t>and </a:t>
            </a:r>
            <a:r>
              <a:rPr sz="1088" b="1" dirty="0">
                <a:latin typeface="Times New Roman"/>
                <a:cs typeface="Times New Roman"/>
              </a:rPr>
              <a:t>axial</a:t>
            </a:r>
            <a:r>
              <a:rPr sz="1088" b="1" spc="-9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load</a:t>
            </a:r>
            <a:endParaRPr sz="1088" dirty="0">
              <a:latin typeface="Times New Roman"/>
              <a:cs typeface="Times New Roman"/>
            </a:endParaRPr>
          </a:p>
          <a:p>
            <a:pPr marL="33397">
              <a:spcBef>
                <a:spcPts val="875"/>
              </a:spcBef>
            </a:pPr>
            <a:r>
              <a:rPr sz="997" b="1" dirty="0">
                <a:latin typeface="Times New Roman"/>
                <a:cs typeface="Times New Roman"/>
              </a:rPr>
              <a:t>From etabs by </a:t>
            </a:r>
            <a:r>
              <a:rPr sz="997" b="1" spc="-5" dirty="0">
                <a:latin typeface="Times New Roman"/>
                <a:cs typeface="Times New Roman"/>
              </a:rPr>
              <a:t>finding max </a:t>
            </a:r>
            <a:r>
              <a:rPr sz="997" b="1" dirty="0">
                <a:latin typeface="Times New Roman"/>
                <a:cs typeface="Times New Roman"/>
              </a:rPr>
              <a:t>load and</a:t>
            </a:r>
            <a:r>
              <a:rPr sz="997" b="1" spc="-27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moment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18"/>
              </a:spcBef>
            </a:pPr>
            <a:endParaRPr sz="1224" dirty="0">
              <a:latin typeface="Times New Roman"/>
              <a:cs typeface="Times New Roman"/>
            </a:endParaRPr>
          </a:p>
          <a:p>
            <a:pPr marL="33397"/>
            <a:r>
              <a:rPr sz="997" b="1" dirty="0">
                <a:latin typeface="Times New Roman"/>
                <a:cs typeface="Times New Roman"/>
              </a:rPr>
              <a:t>Pu=1796.2</a:t>
            </a:r>
            <a:r>
              <a:rPr sz="997" b="1" spc="-5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KN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r>
              <a:rPr lang="en-US" sz="1224" b="1" dirty="0">
                <a:latin typeface="Times New Roman"/>
                <a:cs typeface="Times New Roman"/>
              </a:rPr>
              <a:t>H/D =3.63 /0.4 =9.075 so ordinary</a:t>
            </a:r>
            <a:endParaRPr sz="1224" b="1" dirty="0">
              <a:latin typeface="Times New Roman"/>
              <a:cs typeface="Times New Roman"/>
            </a:endParaRPr>
          </a:p>
          <a:p>
            <a:pPr marL="11516"/>
            <a:r>
              <a:rPr sz="997" b="1" dirty="0">
                <a:latin typeface="Carlito"/>
                <a:cs typeface="Carlito"/>
              </a:rPr>
              <a:t>From </a:t>
            </a:r>
            <a:r>
              <a:rPr sz="997" b="1" spc="-5" dirty="0">
                <a:latin typeface="Carlito"/>
                <a:cs typeface="Carlito"/>
              </a:rPr>
              <a:t>etabs </a:t>
            </a:r>
            <a:r>
              <a:rPr sz="997" b="1" dirty="0">
                <a:latin typeface="Carlito"/>
                <a:cs typeface="Carlito"/>
              </a:rPr>
              <a:t>we </a:t>
            </a:r>
            <a:r>
              <a:rPr sz="997" b="1" spc="-5" dirty="0">
                <a:latin typeface="Carlito"/>
                <a:cs typeface="Carlito"/>
              </a:rPr>
              <a:t>find max load and</a:t>
            </a:r>
            <a:r>
              <a:rPr sz="997" b="1" spc="-32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moment</a:t>
            </a:r>
            <a:endParaRPr sz="997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27854" y="523044"/>
            <a:ext cx="3453184" cy="1575843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spc="-5" dirty="0">
                <a:latin typeface="Carlito"/>
                <a:cs typeface="Carlito"/>
              </a:rPr>
              <a:t>Pu=1796.2 </a:t>
            </a:r>
            <a:r>
              <a:rPr sz="997" b="1" dirty="0">
                <a:latin typeface="Carlito"/>
                <a:cs typeface="Carlito"/>
              </a:rPr>
              <a:t>KN</a:t>
            </a:r>
            <a:endParaRPr sz="997" dirty="0">
              <a:latin typeface="Carlito"/>
              <a:cs typeface="Carlito"/>
            </a:endParaRPr>
          </a:p>
          <a:p>
            <a:pPr marL="46065" marR="1014591">
              <a:lnSpc>
                <a:spcPct val="228200"/>
              </a:lnSpc>
            </a:pPr>
            <a:r>
              <a:rPr sz="997" b="1" spc="-5" dirty="0">
                <a:latin typeface="Carlito"/>
                <a:cs typeface="Carlito"/>
              </a:rPr>
              <a:t>Case of moment </a:t>
            </a:r>
            <a:r>
              <a:rPr sz="997" b="1" dirty="0">
                <a:latin typeface="Carlito"/>
                <a:cs typeface="Carlito"/>
              </a:rPr>
              <a:t>in </a:t>
            </a:r>
            <a:r>
              <a:rPr sz="997" b="1" spc="-5" dirty="0">
                <a:latin typeface="Carlito"/>
                <a:cs typeface="Carlito"/>
              </a:rPr>
              <a:t>sway (unbraced) frames  kLu/r &lt;22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will </a:t>
            </a:r>
            <a:r>
              <a:rPr sz="997" b="1" dirty="0">
                <a:latin typeface="Carlito"/>
                <a:cs typeface="Carlito"/>
              </a:rPr>
              <a:t>be </a:t>
            </a:r>
            <a:r>
              <a:rPr sz="997" b="1" spc="-5" dirty="0">
                <a:latin typeface="Carlito"/>
                <a:cs typeface="Carlito"/>
              </a:rPr>
              <a:t>short column else selender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50"/>
              </a:spcBef>
            </a:pPr>
            <a:endParaRPr sz="1224" dirty="0">
              <a:latin typeface="Carlito"/>
              <a:cs typeface="Carlito"/>
            </a:endParaRPr>
          </a:p>
          <a:p>
            <a:pPr marL="46065"/>
            <a:r>
              <a:rPr sz="997" b="1" dirty="0">
                <a:latin typeface="Carlito"/>
                <a:cs typeface="Carlito"/>
              </a:rPr>
              <a:t>r = </a:t>
            </a:r>
            <a:r>
              <a:rPr sz="997" b="1" spc="-5" dirty="0">
                <a:latin typeface="Carlito"/>
                <a:cs typeface="Carlito"/>
              </a:rPr>
              <a:t>0.3h =0.3*0.4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0.12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k=? </a:t>
            </a:r>
            <a:r>
              <a:rPr sz="997" b="1" dirty="0">
                <a:latin typeface="Carlito"/>
                <a:cs typeface="Carlito"/>
              </a:rPr>
              <a:t>, to </a:t>
            </a:r>
            <a:r>
              <a:rPr sz="997" b="1" spc="-5" dirty="0">
                <a:latin typeface="Carlito"/>
                <a:cs typeface="Carlito"/>
              </a:rPr>
              <a:t>find </a:t>
            </a:r>
            <a:r>
              <a:rPr sz="997" b="1" dirty="0">
                <a:latin typeface="Carlito"/>
                <a:cs typeface="Carlito"/>
              </a:rPr>
              <a:t>the </a:t>
            </a:r>
            <a:r>
              <a:rPr sz="997" b="1" spc="-5" dirty="0">
                <a:latin typeface="Carlito"/>
                <a:cs typeface="Carlito"/>
              </a:rPr>
              <a:t>value of </a:t>
            </a:r>
            <a:r>
              <a:rPr sz="997" b="1" dirty="0">
                <a:latin typeface="Carlito"/>
                <a:cs typeface="Carlito"/>
              </a:rPr>
              <a:t>K</a:t>
            </a:r>
            <a:r>
              <a:rPr sz="997" b="1" spc="-45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?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18"/>
              </a:spcBef>
            </a:pPr>
            <a:endParaRPr sz="1315" dirty="0">
              <a:latin typeface="Carlito"/>
              <a:cs typeface="Carlito"/>
            </a:endParaRPr>
          </a:p>
          <a:p>
            <a:pPr marL="46065"/>
            <a:r>
              <a:rPr sz="1496" b="1" baseline="5050" dirty="0">
                <a:latin typeface="Carlito"/>
                <a:cs typeface="Carlito"/>
              </a:rPr>
              <a:t>I </a:t>
            </a:r>
            <a:r>
              <a:rPr sz="1496" b="1" spc="-6" baseline="5050" dirty="0">
                <a:latin typeface="Carlito"/>
                <a:cs typeface="Carlito"/>
              </a:rPr>
              <a:t>beams: I</a:t>
            </a:r>
            <a:r>
              <a:rPr sz="635" b="1" spc="-5" dirty="0">
                <a:latin typeface="Carlito"/>
                <a:cs typeface="Carlito"/>
              </a:rPr>
              <a:t>B2</a:t>
            </a:r>
            <a:r>
              <a:rPr sz="1496" b="1" spc="-6" baseline="5050" dirty="0">
                <a:latin typeface="Carlito"/>
                <a:cs typeface="Carlito"/>
              </a:rPr>
              <a:t>=0.00278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Carlito"/>
                <a:cs typeface="Carlito"/>
              </a:rPr>
              <a:t>I</a:t>
            </a:r>
            <a:r>
              <a:rPr sz="635" b="1" spc="-5" dirty="0">
                <a:latin typeface="Carlito"/>
                <a:cs typeface="Carlito"/>
              </a:rPr>
              <a:t>B3</a:t>
            </a:r>
            <a:r>
              <a:rPr sz="1496" b="1" spc="-6" baseline="5050" dirty="0">
                <a:latin typeface="Carlito"/>
                <a:cs typeface="Carlito"/>
              </a:rPr>
              <a:t>=0.01024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I </a:t>
            </a:r>
            <a:r>
              <a:rPr sz="635" b="1" spc="-5" dirty="0">
                <a:latin typeface="Carlito"/>
                <a:cs typeface="Carlito"/>
              </a:rPr>
              <a:t>column(30*60) </a:t>
            </a:r>
            <a:r>
              <a:rPr sz="1496" b="1" baseline="5050" dirty="0">
                <a:latin typeface="Carlito"/>
                <a:cs typeface="Carlito"/>
              </a:rPr>
              <a:t>= </a:t>
            </a:r>
            <a:r>
              <a:rPr sz="1496" b="1" spc="-6" baseline="5050" dirty="0">
                <a:latin typeface="Carlito"/>
                <a:cs typeface="Carlito"/>
              </a:rPr>
              <a:t>0.0054</a:t>
            </a:r>
            <a:r>
              <a:rPr sz="1496" b="1" spc="-68" baseline="5050" dirty="0">
                <a:latin typeface="Carlito"/>
                <a:cs typeface="Carlito"/>
              </a:rPr>
              <a:t>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endParaRPr sz="952" baseline="39682" dirty="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96408" y="2559975"/>
            <a:ext cx="27639" cy="8637"/>
          </a:xfrm>
          <a:custGeom>
            <a:avLst/>
            <a:gdLst/>
            <a:ahLst/>
            <a:cxnLst/>
            <a:rect l="l" t="t" r="r" b="b"/>
            <a:pathLst>
              <a:path w="30480" h="9525">
                <a:moveTo>
                  <a:pt x="30480" y="0"/>
                </a:moveTo>
                <a:lnTo>
                  <a:pt x="0" y="0"/>
                </a:lnTo>
                <a:lnTo>
                  <a:pt x="0" y="9144"/>
                </a:lnTo>
                <a:lnTo>
                  <a:pt x="30480" y="9144"/>
                </a:lnTo>
                <a:lnTo>
                  <a:pt x="30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/>
          <p:nvPr/>
        </p:nvSpPr>
        <p:spPr>
          <a:xfrm>
            <a:off x="2049469" y="2346325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 txBox="1"/>
          <p:nvPr/>
        </p:nvSpPr>
        <p:spPr>
          <a:xfrm>
            <a:off x="2061447" y="2345863"/>
            <a:ext cx="1187914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  <a:tabLst>
                <a:tab pos="1123421" algn="l"/>
              </a:tabLst>
            </a:pPr>
            <a:r>
              <a:rPr sz="725" spc="-41" dirty="0">
                <a:latin typeface="FreeSerif"/>
                <a:cs typeface="FreeSerif"/>
              </a:rPr>
              <a:t>𝑳	𝑳</a:t>
            </a:r>
            <a:endParaRPr sz="725" dirty="0">
              <a:latin typeface="FreeSerif"/>
              <a:cs typeface="Free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61951" y="2346325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 txBox="1"/>
          <p:nvPr/>
        </p:nvSpPr>
        <p:spPr>
          <a:xfrm>
            <a:off x="1453152" y="2305787"/>
            <a:ext cx="405952" cy="108767"/>
          </a:xfrm>
          <a:prstGeom prst="rect">
            <a:avLst/>
          </a:prstGeom>
        </p:spPr>
        <p:txBody>
          <a:bodyPr vert="horz" wrap="square" lIns="0" tIns="10941" rIns="0" bIns="0" rtlCol="0">
            <a:spAutoFit/>
          </a:bodyPr>
          <a:lstStyle/>
          <a:p>
            <a:pPr marL="11516">
              <a:spcBef>
                <a:spcPts val="86"/>
              </a:spcBef>
              <a:tabLst>
                <a:tab pos="348370" algn="l"/>
              </a:tabLst>
            </a:pPr>
            <a:r>
              <a:rPr sz="635" b="1" spc="-5" dirty="0">
                <a:latin typeface="Carlito"/>
                <a:cs typeface="Carlito"/>
              </a:rPr>
              <a:t>A	B</a:t>
            </a:r>
            <a:endParaRPr sz="635" dirty="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7854" y="2247744"/>
            <a:ext cx="2638977" cy="1657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Carlito"/>
                <a:cs typeface="Carlito"/>
              </a:rPr>
              <a:t>=0, </a:t>
            </a: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1496" spc="-6" baseline="2525" dirty="0">
                <a:latin typeface="FreeSerif"/>
                <a:cs typeface="FreeSerif"/>
              </a:rPr>
              <a:t>∑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-9" dirty="0">
                <a:latin typeface="FreeSerif"/>
                <a:cs typeface="FreeSerif"/>
              </a:rPr>
              <a:t>𝒄𝒐𝒍𝒖𝒎𝒏𝒔 </a:t>
            </a:r>
            <a:r>
              <a:rPr sz="997" spc="195" dirty="0">
                <a:latin typeface="FreeSerif"/>
                <a:cs typeface="FreeSerif"/>
              </a:rPr>
              <a:t>/ </a:t>
            </a:r>
            <a:r>
              <a:rPr sz="1496" spc="-6" baseline="2525" dirty="0">
                <a:latin typeface="FreeSerif"/>
                <a:cs typeface="FreeSerif"/>
              </a:rPr>
              <a:t>∑</a:t>
            </a:r>
            <a:r>
              <a:rPr sz="1496" spc="-306" baseline="2525" dirty="0">
                <a:latin typeface="FreeSerif"/>
                <a:cs typeface="FreeSerif"/>
              </a:rPr>
              <a:t>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41" dirty="0">
                <a:latin typeface="FreeSerif"/>
                <a:cs typeface="FreeSerif"/>
              </a:rPr>
              <a:t>𝒃𝒆𝒂𝒎𝒔</a:t>
            </a:r>
            <a:endParaRPr sz="997" dirty="0">
              <a:latin typeface="FreeSerif"/>
              <a:cs typeface="Free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41213" y="2641603"/>
            <a:ext cx="4451078" cy="1657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1496" b="1" spc="-6" baseline="5050" dirty="0">
                <a:latin typeface="Carlito"/>
                <a:cs typeface="Carlito"/>
              </a:rPr>
              <a:t>Then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Symbol"/>
                <a:cs typeface="Symbol"/>
              </a:rPr>
              <a:t></a:t>
            </a:r>
            <a:r>
              <a:rPr sz="635" b="1" spc="-5" dirty="0">
                <a:latin typeface="Carlito"/>
                <a:cs typeface="Carlito"/>
              </a:rPr>
              <a:t>B</a:t>
            </a:r>
            <a:r>
              <a:rPr sz="1496" b="1" spc="-6" baseline="5050" dirty="0">
                <a:latin typeface="Carlito"/>
                <a:cs typeface="Carlito"/>
              </a:rPr>
              <a:t>=0.012, K= </a:t>
            </a:r>
            <a:r>
              <a:rPr sz="1496" b="1" baseline="5050" dirty="0">
                <a:latin typeface="Carlito"/>
                <a:cs typeface="Carlito"/>
              </a:rPr>
              <a:t>1 </a:t>
            </a:r>
            <a:r>
              <a:rPr sz="1496" b="1" spc="-6" baseline="5050" dirty="0">
                <a:latin typeface="Carlito"/>
                <a:cs typeface="Carlito"/>
              </a:rPr>
              <a:t>(using monograph for effective </a:t>
            </a:r>
            <a:r>
              <a:rPr sz="1496" b="1" baseline="5050" dirty="0">
                <a:latin typeface="Carlito"/>
                <a:cs typeface="Carlito"/>
              </a:rPr>
              <a:t>length </a:t>
            </a:r>
            <a:r>
              <a:rPr sz="1496" b="1" spc="-6" baseline="5050" dirty="0">
                <a:latin typeface="Carlito"/>
                <a:cs typeface="Carlito"/>
              </a:rPr>
              <a:t>factor foe sway</a:t>
            </a:r>
            <a:r>
              <a:rPr sz="1496" b="1" spc="47" baseline="5050" dirty="0">
                <a:latin typeface="Carlito"/>
                <a:cs typeface="Carlito"/>
              </a:rPr>
              <a:t> </a:t>
            </a:r>
            <a:r>
              <a:rPr sz="1496" b="1" spc="-6" baseline="5050" dirty="0">
                <a:latin typeface="Carlito"/>
                <a:cs typeface="Carlito"/>
              </a:rPr>
              <a:t>frames)</a:t>
            </a:r>
            <a:endParaRPr sz="1496" baseline="5050">
              <a:latin typeface="Carlito"/>
              <a:cs typeface="Carlito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F965A8AB-D03C-8FAB-58F3-53B04D21D4F8}"/>
              </a:ext>
            </a:extLst>
          </p:cNvPr>
          <p:cNvSpPr/>
          <p:nvPr/>
        </p:nvSpPr>
        <p:spPr>
          <a:xfrm>
            <a:off x="6177476" y="1594442"/>
            <a:ext cx="2790479" cy="3669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7C42BAF2-9839-F843-65A4-DF7690957A1E}"/>
              </a:ext>
            </a:extLst>
          </p:cNvPr>
          <p:cNvSpPr txBox="1"/>
          <p:nvPr/>
        </p:nvSpPr>
        <p:spPr>
          <a:xfrm>
            <a:off x="1748923" y="5402806"/>
            <a:ext cx="7926922" cy="78972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2222657">
              <a:spcBef>
                <a:spcPts val="91"/>
              </a:spcBef>
            </a:pPr>
            <a:r>
              <a:rPr lang="en-US" sz="1088" b="1" spc="-5" dirty="0">
                <a:latin typeface="Times New Roman"/>
                <a:cs typeface="Times New Roman"/>
              </a:rPr>
              <a:t>                                             </a:t>
            </a:r>
            <a:r>
              <a:rPr sz="1088" b="1" spc="-5" dirty="0">
                <a:latin typeface="Times New Roman"/>
                <a:cs typeface="Times New Roman"/>
              </a:rPr>
              <a:t>Figure </a:t>
            </a:r>
            <a:r>
              <a:rPr sz="1088" b="1" dirty="0">
                <a:latin typeface="Times New Roman"/>
                <a:cs typeface="Times New Roman"/>
              </a:rPr>
              <a:t>6.65: </a:t>
            </a:r>
            <a:r>
              <a:rPr sz="1088" b="1" spc="-5" dirty="0">
                <a:latin typeface="Times New Roman"/>
                <a:cs typeface="Times New Roman"/>
              </a:rPr>
              <a:t>monograph </a:t>
            </a:r>
            <a:r>
              <a:rPr sz="1088" b="1" dirty="0">
                <a:latin typeface="Times New Roman"/>
                <a:cs typeface="Times New Roman"/>
              </a:rPr>
              <a:t>for </a:t>
            </a:r>
            <a:r>
              <a:rPr sz="1088" b="1" spc="-5" dirty="0">
                <a:latin typeface="Times New Roman"/>
                <a:cs typeface="Times New Roman"/>
              </a:rPr>
              <a:t>effective length </a:t>
            </a:r>
            <a:r>
              <a:rPr sz="1088" b="1" dirty="0">
                <a:latin typeface="Times New Roman"/>
                <a:cs typeface="Times New Roman"/>
              </a:rPr>
              <a:t>factor foe </a:t>
            </a:r>
            <a:r>
              <a:rPr sz="1088" b="1" spc="-5" dirty="0">
                <a:latin typeface="Times New Roman"/>
                <a:cs typeface="Times New Roman"/>
              </a:rPr>
              <a:t>sway</a:t>
            </a:r>
            <a:r>
              <a:rPr sz="1088" b="1" spc="32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frames</a:t>
            </a:r>
            <a:endParaRPr sz="1088" dirty="0">
              <a:latin typeface="Times New Roman"/>
              <a:cs typeface="Times New Roman"/>
            </a:endParaRPr>
          </a:p>
          <a:p>
            <a:pPr marL="33397">
              <a:spcBef>
                <a:spcPts val="889"/>
              </a:spcBef>
            </a:pPr>
            <a:r>
              <a:rPr sz="997" b="1" spc="-5" dirty="0">
                <a:latin typeface="Carlito"/>
                <a:cs typeface="Carlito"/>
              </a:rPr>
              <a:t>KLu/r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1*3.63/0.12=30.25 &gt;22 </a:t>
            </a:r>
            <a:r>
              <a:rPr sz="997" b="1" dirty="0">
                <a:latin typeface="Carlito"/>
                <a:cs typeface="Carlito"/>
              </a:rPr>
              <a:t>so it </a:t>
            </a:r>
            <a:r>
              <a:rPr sz="997" b="1" spc="-5" dirty="0">
                <a:latin typeface="Carlito"/>
                <a:cs typeface="Carlito"/>
              </a:rPr>
              <a:t>slender</a:t>
            </a:r>
            <a:r>
              <a:rPr sz="997" b="1" spc="-23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column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36"/>
              </a:spcBef>
            </a:pPr>
            <a:endParaRPr sz="1224" dirty="0">
              <a:latin typeface="Carlito"/>
              <a:cs typeface="Carlito"/>
            </a:endParaRPr>
          </a:p>
          <a:p>
            <a:pPr marL="11516"/>
            <a:r>
              <a:rPr sz="997" b="1" dirty="0">
                <a:latin typeface="Carlito"/>
                <a:cs typeface="Carlito"/>
              </a:rPr>
              <a:t>M1/M2 </a:t>
            </a:r>
            <a:r>
              <a:rPr sz="997" b="1" spc="-5" dirty="0">
                <a:latin typeface="Carlito"/>
                <a:cs typeface="Carlito"/>
              </a:rPr>
              <a:t>=-90.88/100.3161 nigative </a:t>
            </a:r>
            <a:r>
              <a:rPr sz="997" b="1" dirty="0">
                <a:latin typeface="Carlito"/>
                <a:cs typeface="Carlito"/>
              </a:rPr>
              <a:t>so it </a:t>
            </a:r>
            <a:r>
              <a:rPr sz="997" b="1" spc="-5" dirty="0">
                <a:latin typeface="Carlito"/>
                <a:cs typeface="Carlito"/>
              </a:rPr>
              <a:t>will </a:t>
            </a:r>
            <a:r>
              <a:rPr sz="997" b="1" dirty="0">
                <a:latin typeface="Carlito"/>
                <a:cs typeface="Carlito"/>
              </a:rPr>
              <a:t>be a </a:t>
            </a:r>
            <a:r>
              <a:rPr sz="997" b="1" spc="-5" dirty="0">
                <a:latin typeface="Carlito"/>
                <a:cs typeface="Carlito"/>
              </a:rPr>
              <a:t>single</a:t>
            </a:r>
            <a:r>
              <a:rPr sz="997" b="1" spc="-41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curvature</a:t>
            </a:r>
            <a:endParaRPr sz="997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57514" y="1029334"/>
            <a:ext cx="3747427" cy="843848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57582">
              <a:spcBef>
                <a:spcPts val="95"/>
              </a:spcBef>
            </a:pPr>
            <a:r>
              <a:rPr sz="1496" b="1" baseline="5050" dirty="0">
                <a:latin typeface="Carlito"/>
                <a:cs typeface="Carlito"/>
              </a:rPr>
              <a:t>Mc </a:t>
            </a:r>
            <a:r>
              <a:rPr sz="1496" b="1" spc="-6" baseline="5050" dirty="0">
                <a:latin typeface="Carlito"/>
                <a:cs typeface="Carlito"/>
              </a:rPr>
              <a:t>=S</a:t>
            </a:r>
            <a:r>
              <a:rPr sz="635" b="1" spc="-5" dirty="0">
                <a:latin typeface="Carlito"/>
                <a:cs typeface="Carlito"/>
              </a:rPr>
              <a:t>ns</a:t>
            </a:r>
            <a:r>
              <a:rPr sz="1496" b="1" spc="-6" baseline="5050" dirty="0">
                <a:latin typeface="Carlito"/>
                <a:cs typeface="Carlito"/>
              </a:rPr>
              <a:t>*M2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Carlito"/>
                <a:cs typeface="Carlito"/>
              </a:rPr>
              <a:t>K=1 EI =1.439*10</a:t>
            </a:r>
            <a:r>
              <a:rPr sz="952" b="1" spc="-6" baseline="39682" dirty="0">
                <a:latin typeface="Carlito"/>
                <a:cs typeface="Carlito"/>
              </a:rPr>
              <a:t>13 </a:t>
            </a:r>
            <a:r>
              <a:rPr sz="1496" b="1" spc="6" baseline="5050" dirty="0">
                <a:latin typeface="Carlito"/>
                <a:cs typeface="Carlito"/>
              </a:rPr>
              <a:t>cm </a:t>
            </a:r>
            <a:r>
              <a:rPr sz="1496" b="1" baseline="5050" dirty="0">
                <a:latin typeface="Carlito"/>
                <a:cs typeface="Carlito"/>
              </a:rPr>
              <a:t>= </a:t>
            </a:r>
            <a:r>
              <a:rPr sz="1496" b="1" spc="-6" baseline="5050" dirty="0">
                <a:latin typeface="Carlito"/>
                <a:cs typeface="Carlito"/>
              </a:rPr>
              <a:t>1-M1/M2 =0.96 S</a:t>
            </a:r>
            <a:r>
              <a:rPr sz="635" b="1" spc="-5" dirty="0">
                <a:latin typeface="Carlito"/>
                <a:cs typeface="Carlito"/>
              </a:rPr>
              <a:t>ns</a:t>
            </a:r>
            <a:r>
              <a:rPr sz="1496" b="1" spc="-6" baseline="5050" dirty="0">
                <a:latin typeface="Carlito"/>
                <a:cs typeface="Carlito"/>
              </a:rPr>
              <a:t>=0.96</a:t>
            </a:r>
            <a:r>
              <a:rPr sz="1496" b="1" spc="-88" baseline="5050" dirty="0">
                <a:latin typeface="Carlito"/>
                <a:cs typeface="Carlito"/>
              </a:rPr>
              <a:t> </a:t>
            </a:r>
            <a:r>
              <a:rPr sz="1496" b="1" baseline="5050" dirty="0">
                <a:latin typeface="Carlito"/>
                <a:cs typeface="Carlito"/>
              </a:rPr>
              <a:t>,</a:t>
            </a:r>
            <a:endParaRPr sz="1496" baseline="5050">
              <a:latin typeface="Carlito"/>
              <a:cs typeface="Carlito"/>
            </a:endParaRPr>
          </a:p>
          <a:p>
            <a:pPr marL="79463" marR="27639" indent="-22457">
              <a:lnSpc>
                <a:spcPts val="2729"/>
              </a:lnSpc>
              <a:spcBef>
                <a:spcPts val="258"/>
              </a:spcBef>
            </a:pPr>
            <a:r>
              <a:rPr sz="997" b="1" dirty="0">
                <a:latin typeface="Carlito"/>
                <a:cs typeface="Carlito"/>
              </a:rPr>
              <a:t>Mmin = e </a:t>
            </a:r>
            <a:r>
              <a:rPr sz="997" b="1" spc="-5" dirty="0">
                <a:latin typeface="Carlito"/>
                <a:cs typeface="Carlito"/>
              </a:rPr>
              <a:t>min </a:t>
            </a:r>
            <a:r>
              <a:rPr sz="997" b="1" dirty="0">
                <a:latin typeface="Carlito"/>
                <a:cs typeface="Carlito"/>
              </a:rPr>
              <a:t>* pu , </a:t>
            </a:r>
            <a:r>
              <a:rPr sz="997" b="1" spc="-5" dirty="0">
                <a:latin typeface="Carlito"/>
                <a:cs typeface="Carlito"/>
              </a:rPr>
              <a:t>emin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0.015 +0.03*0.4 =0.027 </a:t>
            </a:r>
            <a:r>
              <a:rPr sz="997" b="1" dirty="0">
                <a:latin typeface="Carlito"/>
                <a:cs typeface="Carlito"/>
              </a:rPr>
              <a:t>, Mmin </a:t>
            </a:r>
            <a:r>
              <a:rPr sz="997" b="1" spc="-5" dirty="0">
                <a:latin typeface="Carlito"/>
                <a:cs typeface="Carlito"/>
              </a:rPr>
              <a:t>&lt;100.3161  Mc=0.96*100.3161 =96.3</a:t>
            </a:r>
            <a:r>
              <a:rPr sz="997" b="1" spc="-18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Kn.m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30721" y="2392297"/>
            <a:ext cx="2264695" cy="156007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Assume M = 0.0 </a:t>
            </a:r>
            <a:r>
              <a:rPr sz="997" b="1" spc="-5" dirty="0">
                <a:latin typeface="Times New Roman"/>
                <a:cs typeface="Times New Roman"/>
              </a:rPr>
              <a:t>kN.m.(very small</a:t>
            </a:r>
            <a:r>
              <a:rPr sz="997" b="1" spc="-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value)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50"/>
              </a:spcBef>
            </a:pPr>
            <a:endParaRPr sz="1270">
              <a:latin typeface="Times New Roman"/>
              <a:cs typeface="Times New Roman"/>
            </a:endParaRPr>
          </a:p>
          <a:p>
            <a:pPr marL="46065"/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</a:t>
            </a:r>
            <a:r>
              <a:rPr sz="1496" b="1" spc="-6" baseline="5050" dirty="0">
                <a:latin typeface="Times New Roman"/>
                <a:cs typeface="Times New Roman"/>
              </a:rPr>
              <a:t>=P</a:t>
            </a:r>
            <a:r>
              <a:rPr sz="635" b="1" spc="-5" dirty="0">
                <a:latin typeface="Times New Roman"/>
                <a:cs typeface="Times New Roman"/>
              </a:rPr>
              <a:t>u</a:t>
            </a:r>
            <a:endParaRPr sz="635">
              <a:latin typeface="Times New Roman"/>
              <a:cs typeface="Times New Roman"/>
            </a:endParaRPr>
          </a:p>
          <a:p>
            <a:pPr marL="77735">
              <a:spcBef>
                <a:spcPts val="154"/>
              </a:spcBef>
            </a:pPr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 </a:t>
            </a:r>
            <a:r>
              <a:rPr sz="1496" b="1" baseline="5050" dirty="0">
                <a:latin typeface="Times New Roman"/>
                <a:cs typeface="Times New Roman"/>
              </a:rPr>
              <a:t>= </a:t>
            </a:r>
            <a:r>
              <a:rPr sz="1496" b="1" spc="-74" baseline="5050" dirty="0">
                <a:latin typeface="Times New Roman"/>
                <a:cs typeface="Times New Roman"/>
              </a:rPr>
              <a:t>Ф</a:t>
            </a:r>
            <a:r>
              <a:rPr sz="1496" b="1" spc="-74" baseline="5050" dirty="0">
                <a:latin typeface="DejaVu Sans"/>
                <a:cs typeface="DejaVu Sans"/>
              </a:rPr>
              <a:t>𝜆 </a:t>
            </a:r>
            <a:r>
              <a:rPr sz="1496" b="1" spc="-6" baseline="5050" dirty="0">
                <a:latin typeface="Times New Roman"/>
                <a:cs typeface="Times New Roman"/>
              </a:rPr>
              <a:t>(0.85 </a:t>
            </a:r>
            <a:r>
              <a:rPr sz="1496" b="1" baseline="5050" dirty="0">
                <a:latin typeface="Times New Roman"/>
                <a:cs typeface="Times New Roman"/>
              </a:rPr>
              <a:t>* f`</a:t>
            </a:r>
            <a:r>
              <a:rPr sz="635" b="1" dirty="0">
                <a:latin typeface="Times New Roman"/>
                <a:cs typeface="Times New Roman"/>
              </a:rPr>
              <a:t>c </a:t>
            </a:r>
            <a:r>
              <a:rPr sz="1496" b="1" baseline="5050" dirty="0">
                <a:latin typeface="Times New Roman"/>
                <a:cs typeface="Times New Roman"/>
              </a:rPr>
              <a:t>* </a:t>
            </a:r>
            <a:r>
              <a:rPr sz="1496" b="1" spc="-6" baseline="5050" dirty="0">
                <a:latin typeface="Times New Roman"/>
                <a:cs typeface="Times New Roman"/>
              </a:rPr>
              <a:t>(Ag-As) </a:t>
            </a:r>
            <a:r>
              <a:rPr sz="1496" b="1" baseline="5050" dirty="0">
                <a:latin typeface="Times New Roman"/>
                <a:cs typeface="Times New Roman"/>
              </a:rPr>
              <a:t>+ f</a:t>
            </a:r>
            <a:r>
              <a:rPr sz="635" b="1" dirty="0">
                <a:latin typeface="Times New Roman"/>
                <a:cs typeface="Times New Roman"/>
              </a:rPr>
              <a:t>y </a:t>
            </a:r>
            <a:r>
              <a:rPr sz="1496" b="1" baseline="5050" dirty="0">
                <a:latin typeface="Times New Roman"/>
                <a:cs typeface="Times New Roman"/>
              </a:rPr>
              <a:t>*</a:t>
            </a:r>
            <a:r>
              <a:rPr sz="1496" b="1" spc="-218" baseline="5050" dirty="0">
                <a:latin typeface="Times New Roman"/>
                <a:cs typeface="Times New Roman"/>
              </a:rPr>
              <a:t> </a:t>
            </a:r>
            <a:r>
              <a:rPr sz="1496" b="1" spc="-6" baseline="5050" dirty="0">
                <a:latin typeface="Times New Roman"/>
                <a:cs typeface="Times New Roman"/>
              </a:rPr>
              <a:t>As)</a:t>
            </a:r>
            <a:endParaRPr sz="1496" baseline="5050">
              <a:latin typeface="Times New Roman"/>
              <a:cs typeface="Times New Roman"/>
            </a:endParaRPr>
          </a:p>
          <a:p>
            <a:pPr marL="46065">
              <a:spcBef>
                <a:spcPts val="966"/>
              </a:spcBef>
            </a:pPr>
            <a:r>
              <a:rPr sz="997" b="1" spc="-5" dirty="0">
                <a:latin typeface="Times New Roman"/>
                <a:cs typeface="Times New Roman"/>
              </a:rPr>
              <a:t>As </a:t>
            </a:r>
            <a:r>
              <a:rPr sz="997" b="1" dirty="0">
                <a:latin typeface="Times New Roman"/>
                <a:cs typeface="Times New Roman"/>
              </a:rPr>
              <a:t>= </a:t>
            </a:r>
            <a:r>
              <a:rPr sz="997" spc="23" dirty="0">
                <a:latin typeface="FreeSerif"/>
                <a:cs typeface="FreeSerif"/>
              </a:rPr>
              <a:t>𝝆</a:t>
            </a:r>
            <a:r>
              <a:rPr sz="997" spc="-5" dirty="0">
                <a:latin typeface="FreeSerif"/>
                <a:cs typeface="FreeSerif"/>
              </a:rPr>
              <a:t> </a:t>
            </a:r>
            <a:r>
              <a:rPr sz="997" b="1" spc="-9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36"/>
              </a:spcBef>
            </a:pPr>
            <a:endParaRPr sz="861">
              <a:latin typeface="Times New Roman"/>
              <a:cs typeface="Times New Roman"/>
            </a:endParaRPr>
          </a:p>
          <a:p>
            <a:pPr marL="253360"/>
            <a:r>
              <a:rPr sz="997" b="1" dirty="0">
                <a:latin typeface="Times New Roman"/>
                <a:cs typeface="Times New Roman"/>
              </a:rPr>
              <a:t>= 0.02</a:t>
            </a:r>
            <a:r>
              <a:rPr sz="997" b="1" spc="-9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endParaRPr sz="861">
              <a:latin typeface="Times New Roman"/>
              <a:cs typeface="Times New Roman"/>
            </a:endParaRPr>
          </a:p>
          <a:p>
            <a:pPr marL="46065">
              <a:tabLst>
                <a:tab pos="1325533" algn="l"/>
              </a:tabLst>
            </a:pPr>
            <a:r>
              <a:rPr sz="997" b="1" spc="-5" dirty="0">
                <a:latin typeface="Times New Roman"/>
                <a:cs typeface="Times New Roman"/>
              </a:rPr>
              <a:t>Ag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5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108.89*10</a:t>
            </a:r>
            <a:r>
              <a:rPr sz="952" b="1" baseline="31746" dirty="0">
                <a:latin typeface="Times New Roman"/>
                <a:cs typeface="Times New Roman"/>
              </a:rPr>
              <a:t>3</a:t>
            </a:r>
            <a:r>
              <a:rPr sz="952" b="1" spc="122" baseline="31746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mm</a:t>
            </a:r>
            <a:r>
              <a:rPr sz="952" b="1" baseline="31746" dirty="0">
                <a:latin typeface="Times New Roman"/>
                <a:cs typeface="Times New Roman"/>
              </a:rPr>
              <a:t>2	</a:t>
            </a:r>
            <a:r>
              <a:rPr sz="997" b="1" dirty="0">
                <a:latin typeface="Times New Roman"/>
                <a:cs typeface="Times New Roman"/>
              </a:rPr>
              <a:t>, </a:t>
            </a:r>
            <a:r>
              <a:rPr sz="997" b="1" spc="-5" dirty="0">
                <a:latin typeface="Times New Roman"/>
                <a:cs typeface="Times New Roman"/>
              </a:rPr>
              <a:t>so </a:t>
            </a:r>
            <a:r>
              <a:rPr sz="997" b="1" dirty="0">
                <a:latin typeface="Times New Roman"/>
                <a:cs typeface="Times New Roman"/>
              </a:rPr>
              <a:t>40*40 is</a:t>
            </a:r>
            <a:r>
              <a:rPr sz="997" b="1" spc="-4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ok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37208" y="4518449"/>
            <a:ext cx="186565" cy="8637"/>
          </a:xfrm>
          <a:custGeom>
            <a:avLst/>
            <a:gdLst/>
            <a:ahLst/>
            <a:cxnLst/>
            <a:rect l="l" t="t" r="r" b="b"/>
            <a:pathLst>
              <a:path w="205740" h="9525">
                <a:moveTo>
                  <a:pt x="205739" y="0"/>
                </a:moveTo>
                <a:lnTo>
                  <a:pt x="0" y="0"/>
                </a:lnTo>
                <a:lnTo>
                  <a:pt x="0" y="9144"/>
                </a:lnTo>
                <a:lnTo>
                  <a:pt x="205739" y="9144"/>
                </a:lnTo>
                <a:lnTo>
                  <a:pt x="2057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/>
          <p:nvPr/>
        </p:nvSpPr>
        <p:spPr>
          <a:xfrm>
            <a:off x="2255335" y="4518449"/>
            <a:ext cx="559696" cy="8637"/>
          </a:xfrm>
          <a:custGeom>
            <a:avLst/>
            <a:gdLst/>
            <a:ahLst/>
            <a:cxnLst/>
            <a:rect l="l" t="t" r="r" b="b"/>
            <a:pathLst>
              <a:path w="617219" h="9525">
                <a:moveTo>
                  <a:pt x="617220" y="0"/>
                </a:moveTo>
                <a:lnTo>
                  <a:pt x="0" y="0"/>
                </a:lnTo>
                <a:lnTo>
                  <a:pt x="0" y="9144"/>
                </a:lnTo>
                <a:lnTo>
                  <a:pt x="617220" y="9144"/>
                </a:lnTo>
                <a:lnTo>
                  <a:pt x="6172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/>
          <p:nvPr/>
        </p:nvSpPr>
        <p:spPr>
          <a:xfrm>
            <a:off x="1937207" y="4928893"/>
            <a:ext cx="203263" cy="8637"/>
          </a:xfrm>
          <a:custGeom>
            <a:avLst/>
            <a:gdLst/>
            <a:ahLst/>
            <a:cxnLst/>
            <a:rect l="l" t="t" r="r" b="b"/>
            <a:pathLst>
              <a:path w="224155" h="9525">
                <a:moveTo>
                  <a:pt x="224028" y="0"/>
                </a:moveTo>
                <a:lnTo>
                  <a:pt x="0" y="0"/>
                </a:lnTo>
                <a:lnTo>
                  <a:pt x="0" y="9144"/>
                </a:lnTo>
                <a:lnTo>
                  <a:pt x="224028" y="9144"/>
                </a:lnTo>
                <a:lnTo>
                  <a:pt x="2240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/>
          <p:nvPr/>
        </p:nvSpPr>
        <p:spPr>
          <a:xfrm>
            <a:off x="2244279" y="4928893"/>
            <a:ext cx="614974" cy="8637"/>
          </a:xfrm>
          <a:custGeom>
            <a:avLst/>
            <a:gdLst/>
            <a:ahLst/>
            <a:cxnLst/>
            <a:rect l="l" t="t" r="r" b="b"/>
            <a:pathLst>
              <a:path w="678180" h="9525">
                <a:moveTo>
                  <a:pt x="678179" y="0"/>
                </a:moveTo>
                <a:lnTo>
                  <a:pt x="0" y="0"/>
                </a:lnTo>
                <a:lnTo>
                  <a:pt x="0" y="9144"/>
                </a:lnTo>
                <a:lnTo>
                  <a:pt x="678179" y="9144"/>
                </a:lnTo>
                <a:lnTo>
                  <a:pt x="6781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8" name="object 8"/>
          <p:cNvSpPr txBox="1"/>
          <p:nvPr/>
        </p:nvSpPr>
        <p:spPr>
          <a:xfrm>
            <a:off x="1845077" y="4317538"/>
            <a:ext cx="1572561" cy="1386193"/>
          </a:xfrm>
          <a:prstGeom prst="rect">
            <a:avLst/>
          </a:prstGeom>
        </p:spPr>
        <p:txBody>
          <a:bodyPr vert="horz" wrap="square" lIns="0" tIns="39731" rIns="0" bIns="0" rtlCol="0">
            <a:spAutoFit/>
          </a:bodyPr>
          <a:lstStyle/>
          <a:p>
            <a:pPr marL="92131">
              <a:spcBef>
                <a:spcPts val="313"/>
              </a:spcBef>
            </a:pPr>
            <a:r>
              <a:rPr sz="725" spc="27" dirty="0">
                <a:latin typeface="FreeSerif"/>
                <a:cs typeface="FreeSerif"/>
              </a:rPr>
              <a:t>ф𝑷𝒏 </a:t>
            </a:r>
            <a:r>
              <a:rPr sz="1496" b="1" baseline="-32828" dirty="0">
                <a:latin typeface="Times New Roman"/>
                <a:cs typeface="Times New Roman"/>
              </a:rPr>
              <a:t>= </a:t>
            </a:r>
            <a:r>
              <a:rPr sz="725" spc="-5" dirty="0">
                <a:latin typeface="FreeSerif"/>
                <a:cs typeface="FreeSerif"/>
              </a:rPr>
              <a:t>𝟏𝟕𝟗𝟔.𝟐∗𝟏𝟎𝟎𝟎 </a:t>
            </a:r>
            <a:r>
              <a:rPr sz="1496" b="1" baseline="-32828" dirty="0">
                <a:latin typeface="Times New Roman"/>
                <a:cs typeface="Times New Roman"/>
              </a:rPr>
              <a:t>= 1.6</a:t>
            </a:r>
            <a:r>
              <a:rPr sz="1496" b="1" spc="68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>
              <a:latin typeface="Times New Roman"/>
              <a:cs typeface="Times New Roman"/>
            </a:endParaRPr>
          </a:p>
          <a:p>
            <a:pPr marL="127832">
              <a:spcBef>
                <a:spcPts val="163"/>
              </a:spcBef>
              <a:tabLst>
                <a:tab pos="451441" algn="l"/>
              </a:tabLst>
            </a:pPr>
            <a:r>
              <a:rPr sz="725" spc="14" dirty="0">
                <a:latin typeface="FreeSerif"/>
                <a:cs typeface="FreeSerif"/>
              </a:rPr>
              <a:t>𝒃𝒉	</a:t>
            </a:r>
            <a:r>
              <a:rPr sz="725" spc="9" dirty="0">
                <a:latin typeface="FreeSerif"/>
                <a:cs typeface="FreeSerif"/>
              </a:rPr>
              <a:t>𝟒𝟎𝟎∗𝟒𝟎𝟎∗𝟕</a:t>
            </a:r>
            <a:endParaRPr sz="725">
              <a:latin typeface="FreeSerif"/>
              <a:cs typeface="FreeSerif"/>
            </a:endParaRPr>
          </a:p>
          <a:p>
            <a:pPr>
              <a:spcBef>
                <a:spcPts val="18"/>
              </a:spcBef>
            </a:pPr>
            <a:endParaRPr sz="816">
              <a:latin typeface="FreeSerif"/>
              <a:cs typeface="FreeSerif"/>
            </a:endParaRPr>
          </a:p>
          <a:p>
            <a:pPr marL="92131"/>
            <a:r>
              <a:rPr sz="725" spc="73" dirty="0">
                <a:latin typeface="FreeSerif"/>
                <a:cs typeface="FreeSerif"/>
              </a:rPr>
              <a:t>ф𝑴𝒃 </a:t>
            </a:r>
            <a:r>
              <a:rPr sz="1496" b="1" spc="-6" baseline="-32828" dirty="0">
                <a:latin typeface="Times New Roman"/>
                <a:cs typeface="Times New Roman"/>
              </a:rPr>
              <a:t>=</a:t>
            </a:r>
            <a:r>
              <a:rPr sz="725" spc="-5" dirty="0">
                <a:latin typeface="FreeSerif"/>
                <a:cs typeface="FreeSerif"/>
              </a:rPr>
              <a:t>𝟗𝟔.𝟑∗𝟏𝟎𝟎𝟎𝟎𝟎𝟎</a:t>
            </a:r>
            <a:r>
              <a:rPr sz="1496" b="1" spc="-6" baseline="-32828" dirty="0">
                <a:latin typeface="Times New Roman"/>
                <a:cs typeface="Times New Roman"/>
              </a:rPr>
              <a:t>= </a:t>
            </a:r>
            <a:r>
              <a:rPr sz="1496" b="1" baseline="-32828" dirty="0">
                <a:latin typeface="Times New Roman"/>
                <a:cs typeface="Times New Roman"/>
              </a:rPr>
              <a:t>0.2</a:t>
            </a:r>
            <a:r>
              <a:rPr sz="1496" b="1" spc="-40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>
              <a:latin typeface="Times New Roman"/>
              <a:cs typeface="Times New Roman"/>
            </a:endParaRPr>
          </a:p>
          <a:p>
            <a:pPr marL="111133">
              <a:spcBef>
                <a:spcPts val="168"/>
              </a:spcBef>
              <a:tabLst>
                <a:tab pos="444531" algn="l"/>
              </a:tabLst>
            </a:pPr>
            <a:r>
              <a:rPr sz="725" spc="5" dirty="0">
                <a:latin typeface="FreeSerif"/>
                <a:cs typeface="FreeSerif"/>
              </a:rPr>
              <a:t>𝒃𝒉</a:t>
            </a:r>
            <a:r>
              <a:rPr sz="884" spc="6" baseline="21367" dirty="0">
                <a:latin typeface="FreeSerif"/>
                <a:cs typeface="FreeSerif"/>
              </a:rPr>
              <a:t>𝟐	</a:t>
            </a:r>
            <a:r>
              <a:rPr sz="725" spc="9" dirty="0">
                <a:latin typeface="FreeSerif"/>
                <a:cs typeface="FreeSerif"/>
              </a:rPr>
              <a:t>𝟒𝟎𝟎∗𝟒𝟎𝟎</a:t>
            </a:r>
            <a:r>
              <a:rPr sz="884" spc="14" baseline="21367" dirty="0">
                <a:latin typeface="FreeSerif"/>
                <a:cs typeface="FreeSerif"/>
              </a:rPr>
              <a:t>𝟐</a:t>
            </a:r>
            <a:r>
              <a:rPr sz="725" spc="9" dirty="0">
                <a:latin typeface="FreeSerif"/>
                <a:cs typeface="FreeSerif"/>
              </a:rPr>
              <a:t>∗𝟕</a:t>
            </a:r>
            <a:endParaRPr sz="725">
              <a:latin typeface="FreeSerif"/>
              <a:cs typeface="FreeSerif"/>
            </a:endParaRPr>
          </a:p>
          <a:p>
            <a:pPr marL="92131" marR="466413">
              <a:lnSpc>
                <a:spcPts val="2630"/>
              </a:lnSpc>
              <a:spcBef>
                <a:spcPts val="177"/>
              </a:spcBef>
            </a:pPr>
            <a:r>
              <a:rPr sz="997" b="1" dirty="0">
                <a:latin typeface="Times New Roman"/>
                <a:cs typeface="Times New Roman"/>
              </a:rPr>
              <a:t>f`c= </a:t>
            </a:r>
            <a:r>
              <a:rPr sz="997" b="1" spc="-5" dirty="0">
                <a:latin typeface="Times New Roman"/>
                <a:cs typeface="Times New Roman"/>
              </a:rPr>
              <a:t>28/7 </a:t>
            </a:r>
            <a:r>
              <a:rPr sz="997" b="1" dirty="0">
                <a:latin typeface="Times New Roman"/>
                <a:cs typeface="Times New Roman"/>
              </a:rPr>
              <a:t>= 4 </a:t>
            </a:r>
            <a:r>
              <a:rPr sz="997" b="1" spc="-5" dirty="0">
                <a:latin typeface="Times New Roman"/>
                <a:cs typeface="Times New Roman"/>
              </a:rPr>
              <a:t>Ksi  </a:t>
            </a:r>
            <a:r>
              <a:rPr sz="997" b="1" dirty="0">
                <a:latin typeface="Times New Roman"/>
                <a:cs typeface="Times New Roman"/>
              </a:rPr>
              <a:t>fy = </a:t>
            </a:r>
            <a:r>
              <a:rPr sz="997" b="1" spc="-5" dirty="0">
                <a:latin typeface="Times New Roman"/>
                <a:cs typeface="Times New Roman"/>
              </a:rPr>
              <a:t>420/7 </a:t>
            </a:r>
            <a:r>
              <a:rPr sz="997" b="1" dirty="0">
                <a:latin typeface="Times New Roman"/>
                <a:cs typeface="Times New Roman"/>
              </a:rPr>
              <a:t>= 60</a:t>
            </a:r>
            <a:r>
              <a:rPr sz="997" b="1" spc="-7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Ksi</a:t>
            </a:r>
            <a:endParaRPr sz="997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3553" y="488473"/>
            <a:ext cx="188868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725" spc="-5" dirty="0">
                <a:latin typeface="FreeSerif"/>
                <a:cs typeface="FreeSerif"/>
              </a:rPr>
              <a:t>𝟒𝟎𝟎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16597" y="488935"/>
            <a:ext cx="442805" cy="8637"/>
          </a:xfrm>
          <a:custGeom>
            <a:avLst/>
            <a:gdLst/>
            <a:ahLst/>
            <a:cxnLst/>
            <a:rect l="l" t="t" r="r" b="b"/>
            <a:pathLst>
              <a:path w="488315" h="9525">
                <a:moveTo>
                  <a:pt x="487984" y="0"/>
                </a:moveTo>
                <a:lnTo>
                  <a:pt x="0" y="0"/>
                </a:lnTo>
                <a:lnTo>
                  <a:pt x="0" y="9144"/>
                </a:lnTo>
                <a:lnTo>
                  <a:pt x="487984" y="9144"/>
                </a:lnTo>
                <a:lnTo>
                  <a:pt x="4879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 txBox="1"/>
          <p:nvPr/>
        </p:nvSpPr>
        <p:spPr>
          <a:xfrm>
            <a:off x="1314830" y="390354"/>
            <a:ext cx="1690604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spc="-358" dirty="0">
                <a:latin typeface="Times New Roman"/>
                <a:cs typeface="Times New Roman"/>
              </a:rPr>
              <a:t>ɣ</a:t>
            </a:r>
            <a:r>
              <a:rPr sz="997" b="1" spc="-5" dirty="0">
                <a:latin typeface="Times New Roman"/>
                <a:cs typeface="Times New Roman"/>
              </a:rPr>
              <a:t> </a:t>
            </a:r>
            <a:r>
              <a:rPr sz="997" b="1" spc="14" dirty="0">
                <a:latin typeface="Times New Roman"/>
                <a:cs typeface="Times New Roman"/>
              </a:rPr>
              <a:t>=</a:t>
            </a:r>
            <a:r>
              <a:rPr sz="1088" spc="20" baseline="45138" dirty="0">
                <a:latin typeface="FreeSerif"/>
                <a:cs typeface="FreeSerif"/>
              </a:rPr>
              <a:t>𝟒𝟎𝟎−𝟐∗𝟒𝟎 </a:t>
            </a:r>
            <a:r>
              <a:rPr sz="997" b="1" dirty="0">
                <a:latin typeface="Times New Roman"/>
                <a:cs typeface="Times New Roman"/>
              </a:rPr>
              <a:t>= 0.75 , </a:t>
            </a:r>
            <a:r>
              <a:rPr sz="997" b="1" spc="-5" dirty="0">
                <a:latin typeface="Times New Roman"/>
                <a:cs typeface="Times New Roman"/>
              </a:rPr>
              <a:t>cover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27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40</a:t>
            </a:r>
            <a:endParaRPr sz="997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6347" y="766248"/>
            <a:ext cx="3279863" cy="527351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23033">
              <a:spcBef>
                <a:spcPts val="95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4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By P-M interaction diagrams </a:t>
            </a:r>
            <a:r>
              <a:rPr sz="997" b="1" dirty="0">
                <a:latin typeface="Times New Roman"/>
                <a:cs typeface="Times New Roman"/>
              </a:rPr>
              <a:t>to </a:t>
            </a:r>
            <a:r>
              <a:rPr sz="997" b="1" spc="-5" dirty="0">
                <a:latin typeface="Times New Roman"/>
                <a:cs typeface="Times New Roman"/>
              </a:rPr>
              <a:t>determine </a:t>
            </a:r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spc="-5" dirty="0">
                <a:latin typeface="Times New Roman"/>
                <a:cs typeface="Times New Roman"/>
              </a:rPr>
              <a:t>(see </a:t>
            </a:r>
            <a:r>
              <a:rPr sz="997" b="1" spc="-218" dirty="0">
                <a:latin typeface="Times New Roman"/>
                <a:cs typeface="Times New Roman"/>
              </a:rPr>
              <a:t>Figure)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50"/>
              </a:spcBef>
            </a:pPr>
            <a:endParaRPr sz="1270">
              <a:latin typeface="Times New Roman"/>
              <a:cs typeface="Times New Roman"/>
            </a:endParaRPr>
          </a:p>
          <a:p>
            <a:pPr marL="162381"/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dirty="0">
                <a:latin typeface="Times New Roman"/>
                <a:cs typeface="Times New Roman"/>
              </a:rPr>
              <a:t>= 0.01 , so As = 0.01 </a:t>
            </a:r>
            <a:r>
              <a:rPr sz="997" b="1" spc="-5" dirty="0">
                <a:latin typeface="Times New Roman"/>
                <a:cs typeface="Times New Roman"/>
              </a:rPr>
              <a:t>*400*400 </a:t>
            </a:r>
            <a:r>
              <a:rPr sz="997" b="1" dirty="0">
                <a:latin typeface="Times New Roman"/>
                <a:cs typeface="Times New Roman"/>
              </a:rPr>
              <a:t>=1600 mm</a:t>
            </a:r>
            <a:r>
              <a:rPr sz="952" b="1" baseline="31746" dirty="0">
                <a:latin typeface="Times New Roman"/>
                <a:cs typeface="Times New Roman"/>
              </a:rPr>
              <a:t>2 </a:t>
            </a:r>
            <a:r>
              <a:rPr sz="997" b="1" dirty="0">
                <a:latin typeface="Times New Roman"/>
                <a:cs typeface="Times New Roman"/>
              </a:rPr>
              <a:t>(</a:t>
            </a:r>
            <a:r>
              <a:rPr sz="997" b="1" spc="-4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8</a:t>
            </a:r>
            <a:r>
              <a:rPr sz="997" b="1" spc="-5" dirty="0">
                <a:latin typeface="Symbol"/>
                <a:cs typeface="Symbol"/>
              </a:rPr>
              <a:t></a:t>
            </a:r>
            <a:r>
              <a:rPr sz="997" b="1" spc="-5" dirty="0">
                <a:latin typeface="Times New Roman"/>
                <a:cs typeface="Times New Roman"/>
              </a:rPr>
              <a:t>16)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53568" y="1503843"/>
            <a:ext cx="3031576" cy="24308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57763B89-BDDB-56F8-7D1D-067185162A9D}"/>
              </a:ext>
            </a:extLst>
          </p:cNvPr>
          <p:cNvSpPr txBox="1"/>
          <p:nvPr/>
        </p:nvSpPr>
        <p:spPr>
          <a:xfrm>
            <a:off x="1518290" y="3934741"/>
            <a:ext cx="2226691" cy="34505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R="329368" algn="ctr">
              <a:lnSpc>
                <a:spcPts val="1279"/>
              </a:lnSpc>
              <a:spcBef>
                <a:spcPts val="91"/>
              </a:spcBef>
            </a:pPr>
            <a:r>
              <a:rPr sz="1088" b="1" dirty="0">
                <a:latin typeface="Times New Roman"/>
                <a:cs typeface="Times New Roman"/>
              </a:rPr>
              <a:t>+</a:t>
            </a:r>
            <a:endParaRPr sz="1088" dirty="0">
              <a:latin typeface="Times New Roman"/>
              <a:cs typeface="Times New Roman"/>
            </a:endParaRPr>
          </a:p>
          <a:p>
            <a:pPr algn="ctr">
              <a:lnSpc>
                <a:spcPts val="1279"/>
              </a:lnSpc>
            </a:pPr>
            <a:r>
              <a:rPr sz="1088" b="1" spc="-5" dirty="0">
                <a:latin typeface="Times New Roman"/>
                <a:cs typeface="Times New Roman"/>
              </a:rPr>
              <a:t>figure6.66 :P-M interaction</a:t>
            </a:r>
            <a:r>
              <a:rPr sz="1088" b="1" spc="5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diagrams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5DA39C7-7C95-491E-D732-866B1C4E64CE}"/>
              </a:ext>
            </a:extLst>
          </p:cNvPr>
          <p:cNvSpPr txBox="1"/>
          <p:nvPr/>
        </p:nvSpPr>
        <p:spPr>
          <a:xfrm>
            <a:off x="4911007" y="3037575"/>
            <a:ext cx="689255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1088" spc="-73" dirty="0">
                <a:latin typeface="FreeSerif"/>
                <a:cs typeface="FreeSerif"/>
              </a:rPr>
              <a:t>𝑠</a:t>
            </a:r>
            <a:r>
              <a:rPr sz="1156" spc="-109" baseline="-16339" dirty="0">
                <a:latin typeface="FreeSerif"/>
                <a:cs typeface="FreeSerif"/>
              </a:rPr>
              <a:t>1 </a:t>
            </a:r>
            <a:r>
              <a:rPr sz="1088" spc="195" dirty="0">
                <a:latin typeface="FreeSerif"/>
                <a:cs typeface="FreeSerif"/>
              </a:rPr>
              <a:t>= </a:t>
            </a:r>
            <a:r>
              <a:rPr sz="1088" spc="-27" dirty="0">
                <a:latin typeface="FreeSerif"/>
                <a:cs typeface="FreeSerif"/>
              </a:rPr>
              <a:t>𝑀𝑖𝑛</a:t>
            </a:r>
            <a:r>
              <a:rPr sz="1088" spc="-199" dirty="0">
                <a:latin typeface="FreeSerif"/>
                <a:cs typeface="FreeSerif"/>
              </a:rPr>
              <a:t> </a:t>
            </a:r>
            <a:r>
              <a:rPr sz="1088" spc="-95" dirty="0">
                <a:latin typeface="FreeSerif"/>
                <a:cs typeface="FreeSerif"/>
              </a:rPr>
              <a:t>{</a:t>
            </a:r>
            <a:endParaRPr sz="1088">
              <a:latin typeface="FreeSerif"/>
              <a:cs typeface="FreeSerif"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3C53A3D1-C55C-9831-6859-427FD8E24619}"/>
              </a:ext>
            </a:extLst>
          </p:cNvPr>
          <p:cNvSpPr txBox="1"/>
          <p:nvPr/>
        </p:nvSpPr>
        <p:spPr>
          <a:xfrm>
            <a:off x="5531509" y="2865866"/>
            <a:ext cx="1381389" cy="512471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algn="ctr">
              <a:lnSpc>
                <a:spcPts val="1292"/>
              </a:lnSpc>
              <a:spcBef>
                <a:spcPts val="91"/>
              </a:spcBef>
            </a:pPr>
            <a:r>
              <a:rPr sz="1088" spc="-5" dirty="0">
                <a:latin typeface="Times New Roman"/>
                <a:cs typeface="Times New Roman"/>
              </a:rPr>
              <a:t>least </a:t>
            </a:r>
            <a:r>
              <a:rPr sz="1088" dirty="0">
                <a:latin typeface="Times New Roman"/>
                <a:cs typeface="Times New Roman"/>
              </a:rPr>
              <a:t>column</a:t>
            </a:r>
            <a:r>
              <a:rPr sz="1088" spc="-32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dimension</a:t>
            </a:r>
            <a:endParaRPr sz="1088">
              <a:latin typeface="Times New Roman"/>
              <a:cs typeface="Times New Roman"/>
            </a:endParaRPr>
          </a:p>
          <a:p>
            <a:pPr marR="1152" algn="ctr">
              <a:lnSpc>
                <a:spcPts val="1292"/>
              </a:lnSpc>
            </a:pPr>
            <a:r>
              <a:rPr sz="1088" spc="23" dirty="0">
                <a:latin typeface="FreeSerif"/>
                <a:cs typeface="FreeSerif"/>
              </a:rPr>
              <a:t>16𝑑</a:t>
            </a:r>
            <a:r>
              <a:rPr sz="1156" spc="34" baseline="-16339" dirty="0">
                <a:latin typeface="FreeSerif"/>
                <a:cs typeface="FreeSerif"/>
              </a:rPr>
              <a:t>𝑏</a:t>
            </a:r>
            <a:endParaRPr sz="1156" baseline="-16339">
              <a:latin typeface="FreeSerif"/>
              <a:cs typeface="FreeSerif"/>
            </a:endParaRPr>
          </a:p>
          <a:p>
            <a:pPr algn="ctr">
              <a:spcBef>
                <a:spcPts val="32"/>
              </a:spcBef>
            </a:pPr>
            <a:r>
              <a:rPr sz="1088" spc="-5" dirty="0">
                <a:latin typeface="FreeSerif"/>
                <a:cs typeface="FreeSerif"/>
              </a:rPr>
              <a:t>48𝑑</a:t>
            </a:r>
            <a:r>
              <a:rPr sz="1156" spc="-6" baseline="-16339" dirty="0">
                <a:latin typeface="FreeSerif"/>
                <a:cs typeface="FreeSerif"/>
              </a:rPr>
              <a:t>𝑠</a:t>
            </a:r>
            <a:endParaRPr sz="1156" baseline="-16339">
              <a:latin typeface="FreeSerif"/>
              <a:cs typeface="FreeSerif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7E336DE9-A988-E2C1-20EB-2EABBF1BB87C}"/>
              </a:ext>
            </a:extLst>
          </p:cNvPr>
          <p:cNvSpPr txBox="1"/>
          <p:nvPr/>
        </p:nvSpPr>
        <p:spPr>
          <a:xfrm>
            <a:off x="6867754" y="3037575"/>
            <a:ext cx="78311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spc="-95" dirty="0">
                <a:latin typeface="FreeSerif"/>
                <a:cs typeface="FreeSerif"/>
              </a:rPr>
              <a:t>}</a:t>
            </a:r>
            <a:endParaRPr sz="1088">
              <a:latin typeface="FreeSerif"/>
              <a:cs typeface="FreeSerif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EEE976C1-6CD8-289D-A09C-837FC314122E}"/>
              </a:ext>
            </a:extLst>
          </p:cNvPr>
          <p:cNvSpPr txBox="1"/>
          <p:nvPr/>
        </p:nvSpPr>
        <p:spPr>
          <a:xfrm>
            <a:off x="4379642" y="3717503"/>
            <a:ext cx="2345885" cy="1198176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S </a:t>
            </a:r>
            <a:r>
              <a:rPr sz="997" spc="113" dirty="0">
                <a:latin typeface="FreeSerif"/>
                <a:cs typeface="FreeSerif"/>
              </a:rPr>
              <a:t>≤ </a:t>
            </a:r>
            <a:r>
              <a:rPr sz="997" spc="-5" dirty="0">
                <a:latin typeface="FreeSerif"/>
                <a:cs typeface="FreeSerif"/>
              </a:rPr>
              <a:t>𝟒𝟖</a:t>
            </a:r>
            <a:r>
              <a:rPr sz="997" b="1" spc="-5" dirty="0">
                <a:latin typeface="Times New Roman"/>
                <a:cs typeface="Times New Roman"/>
              </a:rPr>
              <a:t>d </a:t>
            </a:r>
            <a:r>
              <a:rPr sz="997" b="1" dirty="0">
                <a:latin typeface="Times New Roman"/>
                <a:cs typeface="Times New Roman"/>
              </a:rPr>
              <a:t>= 48*10 =</a:t>
            </a:r>
            <a:r>
              <a:rPr sz="997" b="1" spc="-11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480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5"/>
              </a:spcBef>
            </a:pPr>
            <a:endParaRPr sz="1270" dirty="0">
              <a:latin typeface="Times New Roman"/>
              <a:cs typeface="Times New Roman"/>
            </a:endParaRPr>
          </a:p>
          <a:p>
            <a:pPr marL="202112">
              <a:spcBef>
                <a:spcPts val="5"/>
              </a:spcBef>
            </a:pPr>
            <a:r>
              <a:rPr sz="997" spc="36" dirty="0">
                <a:latin typeface="FreeSerif"/>
                <a:cs typeface="FreeSerif"/>
              </a:rPr>
              <a:t>≤</a:t>
            </a:r>
            <a:r>
              <a:rPr sz="997" b="1" spc="36" dirty="0">
                <a:latin typeface="Times New Roman"/>
                <a:cs typeface="Times New Roman"/>
              </a:rPr>
              <a:t>16 </a:t>
            </a:r>
            <a:r>
              <a:rPr sz="997" b="1" dirty="0">
                <a:latin typeface="Times New Roman"/>
                <a:cs typeface="Times New Roman"/>
              </a:rPr>
              <a:t>db = </a:t>
            </a:r>
            <a:r>
              <a:rPr sz="997" b="1" spc="-5" dirty="0">
                <a:latin typeface="Times New Roman"/>
                <a:cs typeface="Times New Roman"/>
              </a:rPr>
              <a:t>16*16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-50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256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45"/>
              </a:spcBef>
            </a:pPr>
            <a:endParaRPr sz="1224" dirty="0">
              <a:latin typeface="Times New Roman"/>
              <a:cs typeface="Times New Roman"/>
            </a:endParaRPr>
          </a:p>
          <a:p>
            <a:pPr marL="199233">
              <a:spcBef>
                <a:spcPts val="5"/>
              </a:spcBef>
            </a:pPr>
            <a:r>
              <a:rPr sz="997" spc="27" dirty="0">
                <a:latin typeface="FreeSerif"/>
                <a:cs typeface="FreeSerif"/>
              </a:rPr>
              <a:t>≤</a:t>
            </a:r>
            <a:r>
              <a:rPr sz="997" b="1" spc="27" dirty="0">
                <a:latin typeface="Times New Roman"/>
                <a:cs typeface="Times New Roman"/>
              </a:rPr>
              <a:t>400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endParaRPr sz="1224" dirty="0">
              <a:latin typeface="Times New Roman"/>
              <a:cs typeface="Times New Roman"/>
            </a:endParaRPr>
          </a:p>
          <a:p>
            <a:pPr marL="150864"/>
            <a:r>
              <a:rPr sz="997" spc="240" dirty="0">
                <a:latin typeface="Wingdings"/>
                <a:cs typeface="Wingdings"/>
              </a:rPr>
              <a:t>→</a:t>
            </a:r>
            <a:r>
              <a:rPr sz="997" b="1" spc="240" dirty="0">
                <a:latin typeface="Times New Roman"/>
                <a:cs typeface="Times New Roman"/>
              </a:rPr>
              <a:t>Choose</a:t>
            </a:r>
            <a:r>
              <a:rPr sz="997" b="1" spc="-36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the minimum </a:t>
            </a:r>
            <a:r>
              <a:rPr sz="997" b="1" dirty="0">
                <a:latin typeface="Times New Roman"/>
                <a:cs typeface="Times New Roman"/>
              </a:rPr>
              <a:t>spacing </a:t>
            </a:r>
            <a:r>
              <a:rPr sz="997" b="1" spc="-5" dirty="0">
                <a:latin typeface="Times New Roman"/>
                <a:cs typeface="Times New Roman"/>
              </a:rPr>
              <a:t>250 </a:t>
            </a:r>
            <a:r>
              <a:rPr sz="997" b="1" spc="-816" dirty="0">
                <a:latin typeface="Times New Roman"/>
                <a:cs typeface="Times New Roman"/>
              </a:rPr>
              <a:t>mm</a:t>
            </a:r>
            <a:endParaRPr sz="997" dirty="0">
              <a:latin typeface="Times New Roman"/>
              <a:cs typeface="Times New Roman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032DF9F6-A927-5AAD-BE0C-EAEA1376F95F}"/>
              </a:ext>
            </a:extLst>
          </p:cNvPr>
          <p:cNvSpPr txBox="1"/>
          <p:nvPr/>
        </p:nvSpPr>
        <p:spPr>
          <a:xfrm>
            <a:off x="4519221" y="5294555"/>
            <a:ext cx="1266801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-59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Use </a:t>
            </a:r>
            <a:r>
              <a:rPr sz="997" b="1" dirty="0">
                <a:latin typeface="Times New Roman"/>
                <a:cs typeface="Times New Roman"/>
              </a:rPr>
              <a:t>3Φ 10 / </a:t>
            </a:r>
            <a:r>
              <a:rPr sz="997" b="1" spc="-5" dirty="0">
                <a:latin typeface="Times New Roman"/>
                <a:cs typeface="Times New Roman"/>
              </a:rPr>
              <a:t>250 </a:t>
            </a:r>
            <a:r>
              <a:rPr sz="997" b="1" spc="-82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2A4593DA-680D-F27E-3E65-606444ED0CBB}"/>
              </a:ext>
            </a:extLst>
          </p:cNvPr>
          <p:cNvSpPr txBox="1"/>
          <p:nvPr/>
        </p:nvSpPr>
        <p:spPr>
          <a:xfrm>
            <a:off x="4586936" y="5911256"/>
            <a:ext cx="1762581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218811" indent="-207870">
              <a:spcBef>
                <a:spcPts val="91"/>
              </a:spcBef>
              <a:buFont typeface="Wingdings"/>
              <a:buChar char=""/>
              <a:tabLst>
                <a:tab pos="219387" algn="l"/>
              </a:tabLst>
            </a:pPr>
            <a:r>
              <a:rPr sz="997" b="1" dirty="0">
                <a:latin typeface="Times New Roman"/>
                <a:cs typeface="Times New Roman"/>
              </a:rPr>
              <a:t>Check spacing </a:t>
            </a:r>
            <a:r>
              <a:rPr sz="997" b="1" spc="-5" dirty="0">
                <a:latin typeface="Times New Roman"/>
                <a:cs typeface="Times New Roman"/>
              </a:rPr>
              <a:t>between</a:t>
            </a:r>
            <a:r>
              <a:rPr sz="997" b="1" spc="-50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bars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9CBABF10-B7FD-CB05-A577-A80D6DCFEC12}"/>
              </a:ext>
            </a:extLst>
          </p:cNvPr>
          <p:cNvSpPr txBox="1"/>
          <p:nvPr/>
        </p:nvSpPr>
        <p:spPr>
          <a:xfrm>
            <a:off x="5947020" y="6360395"/>
            <a:ext cx="78887" cy="12319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725" dirty="0">
                <a:latin typeface="FreeSerif"/>
                <a:cs typeface="FreeSerif"/>
              </a:rPr>
              <a:t>𝟐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C9584250-71D1-F0F0-05D3-38844251198B}"/>
              </a:ext>
            </a:extLst>
          </p:cNvPr>
          <p:cNvSpPr/>
          <p:nvPr/>
        </p:nvSpPr>
        <p:spPr>
          <a:xfrm>
            <a:off x="5599225" y="6360856"/>
            <a:ext cx="773900" cy="8637"/>
          </a:xfrm>
          <a:custGeom>
            <a:avLst/>
            <a:gdLst/>
            <a:ahLst/>
            <a:cxnLst/>
            <a:rect l="l" t="t" r="r" b="b"/>
            <a:pathLst>
              <a:path w="853439" h="9525">
                <a:moveTo>
                  <a:pt x="853440" y="0"/>
                </a:moveTo>
                <a:lnTo>
                  <a:pt x="0" y="0"/>
                </a:lnTo>
                <a:lnTo>
                  <a:pt x="0" y="9143"/>
                </a:lnTo>
                <a:lnTo>
                  <a:pt x="853440" y="9143"/>
                </a:lnTo>
                <a:lnTo>
                  <a:pt x="853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A170DB3A-DDAD-1C3C-0816-09880CCE2DC8}"/>
              </a:ext>
            </a:extLst>
          </p:cNvPr>
          <p:cNvSpPr txBox="1"/>
          <p:nvPr/>
        </p:nvSpPr>
        <p:spPr>
          <a:xfrm>
            <a:off x="4496188" y="6262275"/>
            <a:ext cx="3048384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Short </a:t>
            </a:r>
            <a:r>
              <a:rPr sz="997" b="1" spc="-5" dirty="0">
                <a:latin typeface="Times New Roman"/>
                <a:cs typeface="Times New Roman"/>
              </a:rPr>
              <a:t>direction: </a:t>
            </a:r>
            <a:r>
              <a:rPr sz="997" b="1" dirty="0">
                <a:latin typeface="Times New Roman"/>
                <a:cs typeface="Times New Roman"/>
              </a:rPr>
              <a:t>S= </a:t>
            </a:r>
            <a:r>
              <a:rPr sz="1088" spc="40" baseline="45138" dirty="0">
                <a:latin typeface="FreeSerif"/>
                <a:cs typeface="FreeSerif"/>
              </a:rPr>
              <a:t>𝟒𝟎𝟎−𝟐(𝟒𝟎+𝟏𝟎+𝟖) </a:t>
            </a:r>
            <a:r>
              <a:rPr sz="997" b="1" dirty="0">
                <a:latin typeface="Times New Roman"/>
                <a:cs typeface="Times New Roman"/>
              </a:rPr>
              <a:t>= 142 mm &lt; </a:t>
            </a:r>
            <a:r>
              <a:rPr sz="997" b="1" spc="-5" dirty="0">
                <a:latin typeface="Times New Roman"/>
                <a:cs typeface="Times New Roman"/>
              </a:rPr>
              <a:t>150</a:t>
            </a:r>
            <a:r>
              <a:rPr sz="997" b="1" spc="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5691" y="1016895"/>
            <a:ext cx="2160472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2. For </a:t>
            </a:r>
            <a:r>
              <a:rPr sz="997" b="1" spc="-5" dirty="0">
                <a:latin typeface="Times New Roman"/>
                <a:cs typeface="Times New Roman"/>
              </a:rPr>
              <a:t>column with diminutions</a:t>
            </a:r>
            <a:r>
              <a:rPr sz="997" b="1" spc="-136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90*30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44156" y="1254939"/>
            <a:ext cx="3779212" cy="26585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D7EC5EF-A9BF-3901-C6E2-EEF75DDF3E94}"/>
              </a:ext>
            </a:extLst>
          </p:cNvPr>
          <p:cNvSpPr/>
          <p:nvPr/>
        </p:nvSpPr>
        <p:spPr>
          <a:xfrm>
            <a:off x="6304419" y="1254939"/>
            <a:ext cx="3779213" cy="26585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7640B0CE-69DF-9E66-BDB7-37893F833E1D}"/>
              </a:ext>
            </a:extLst>
          </p:cNvPr>
          <p:cNvSpPr txBox="1"/>
          <p:nvPr/>
        </p:nvSpPr>
        <p:spPr>
          <a:xfrm>
            <a:off x="4863460" y="4045839"/>
            <a:ext cx="2465080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Figures:6.66-1 </a:t>
            </a:r>
            <a:r>
              <a:rPr sz="1088" b="1" dirty="0">
                <a:latin typeface="Times New Roman"/>
                <a:cs typeface="Times New Roman"/>
              </a:rPr>
              <a:t>for </a:t>
            </a:r>
            <a:r>
              <a:rPr sz="1088" b="1" spc="-5" dirty="0">
                <a:latin typeface="Times New Roman"/>
                <a:cs typeface="Times New Roman"/>
              </a:rPr>
              <a:t>moment and </a:t>
            </a:r>
            <a:r>
              <a:rPr sz="1088" b="1" dirty="0">
                <a:latin typeface="Times New Roman"/>
                <a:cs typeface="Times New Roman"/>
              </a:rPr>
              <a:t>axial load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E4010C7A-AC58-841C-2972-96CA13026E32}"/>
              </a:ext>
            </a:extLst>
          </p:cNvPr>
          <p:cNvSpPr txBox="1"/>
          <p:nvPr/>
        </p:nvSpPr>
        <p:spPr>
          <a:xfrm>
            <a:off x="1904098" y="4656668"/>
            <a:ext cx="2305002" cy="1195992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43186">
              <a:spcBef>
                <a:spcPts val="91"/>
              </a:spcBef>
            </a:pPr>
            <a:r>
              <a:rPr sz="997" b="1" dirty="0">
                <a:latin typeface="Carlito"/>
                <a:cs typeface="Carlito"/>
              </a:rPr>
              <a:t>From </a:t>
            </a:r>
            <a:r>
              <a:rPr sz="997" b="1" spc="-5" dirty="0">
                <a:latin typeface="Carlito"/>
                <a:cs typeface="Carlito"/>
              </a:rPr>
              <a:t>etabs </a:t>
            </a:r>
            <a:r>
              <a:rPr sz="997" b="1" dirty="0">
                <a:latin typeface="Carlito"/>
                <a:cs typeface="Carlito"/>
              </a:rPr>
              <a:t>we </a:t>
            </a:r>
            <a:r>
              <a:rPr sz="997" b="1" spc="-5" dirty="0">
                <a:latin typeface="Carlito"/>
                <a:cs typeface="Carlito"/>
              </a:rPr>
              <a:t>find max </a:t>
            </a:r>
            <a:r>
              <a:rPr sz="997" b="1" spc="-9" dirty="0">
                <a:latin typeface="Carlito"/>
                <a:cs typeface="Carlito"/>
              </a:rPr>
              <a:t>load </a:t>
            </a:r>
            <a:r>
              <a:rPr sz="997" b="1" spc="-5" dirty="0">
                <a:latin typeface="Carlito"/>
                <a:cs typeface="Carlito"/>
              </a:rPr>
              <a:t>and</a:t>
            </a:r>
            <a:r>
              <a:rPr sz="997" b="1" spc="-27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moment</a:t>
            </a:r>
            <a:endParaRPr sz="997" dirty="0">
              <a:latin typeface="Carlito"/>
              <a:cs typeface="Carlito"/>
            </a:endParaRPr>
          </a:p>
          <a:p>
            <a:pPr marL="11516" marR="1489641">
              <a:lnSpc>
                <a:spcPts val="2739"/>
              </a:lnSpc>
              <a:spcBef>
                <a:spcPts val="345"/>
              </a:spcBef>
            </a:pPr>
            <a:r>
              <a:rPr sz="997" b="1" spc="-5" dirty="0">
                <a:latin typeface="Carlito"/>
                <a:cs typeface="Carlito"/>
              </a:rPr>
              <a:t>Pu=1160 </a:t>
            </a:r>
            <a:r>
              <a:rPr sz="997" b="1" dirty="0">
                <a:latin typeface="Carlito"/>
                <a:cs typeface="Carlito"/>
              </a:rPr>
              <a:t>KN  </a:t>
            </a:r>
            <a:r>
              <a:rPr sz="997" b="1" spc="-5" dirty="0">
                <a:latin typeface="Carlito"/>
                <a:cs typeface="Carlito"/>
              </a:rPr>
              <a:t>Mu=50.5</a:t>
            </a:r>
            <a:r>
              <a:rPr sz="997" b="1" spc="-45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KN.M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18"/>
              </a:spcBef>
            </a:pPr>
            <a:r>
              <a:rPr lang="en-US" sz="952" b="1" dirty="0">
                <a:latin typeface="Carlito"/>
                <a:cs typeface="Carlito"/>
              </a:rPr>
              <a:t>H/D= 3.63/0.9 = 4.0333 &lt; 5 so </a:t>
            </a:r>
            <a:r>
              <a:rPr lang="en-US" sz="952" b="1" dirty="0" err="1">
                <a:latin typeface="Carlito"/>
                <a:cs typeface="Carlito"/>
              </a:rPr>
              <a:t>intermidate</a:t>
            </a:r>
            <a:r>
              <a:rPr lang="en-US" sz="952" b="1" dirty="0">
                <a:latin typeface="Carlito"/>
                <a:cs typeface="Carlito"/>
              </a:rPr>
              <a:t> </a:t>
            </a:r>
            <a:endParaRPr sz="952" b="1" dirty="0">
              <a:latin typeface="Carlito"/>
              <a:cs typeface="Carlito"/>
            </a:endParaRPr>
          </a:p>
          <a:p>
            <a:pPr marL="11516"/>
            <a:r>
              <a:rPr sz="997" b="1" spc="-5" dirty="0">
                <a:latin typeface="Carlito"/>
                <a:cs typeface="Carlito"/>
              </a:rPr>
              <a:t>Case of moment </a:t>
            </a:r>
            <a:r>
              <a:rPr sz="997" b="1" dirty="0">
                <a:latin typeface="Carlito"/>
                <a:cs typeface="Carlito"/>
              </a:rPr>
              <a:t>in </a:t>
            </a:r>
            <a:r>
              <a:rPr sz="997" b="1" spc="-5" dirty="0">
                <a:latin typeface="Carlito"/>
                <a:cs typeface="Carlito"/>
              </a:rPr>
              <a:t>sway (unbraced)</a:t>
            </a:r>
            <a:r>
              <a:rPr sz="997" b="1" spc="-18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frames</a:t>
            </a:r>
            <a:endParaRPr sz="997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9030" y="1018277"/>
            <a:ext cx="4266816" cy="863341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spc="-5" dirty="0">
                <a:latin typeface="Carlito"/>
                <a:cs typeface="Carlito"/>
              </a:rPr>
              <a:t>kLu/r &lt;22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will </a:t>
            </a:r>
            <a:r>
              <a:rPr sz="997" b="1" dirty="0">
                <a:latin typeface="Carlito"/>
                <a:cs typeface="Carlito"/>
              </a:rPr>
              <a:t>be </a:t>
            </a:r>
            <a:r>
              <a:rPr sz="997" b="1" spc="-5" dirty="0">
                <a:latin typeface="Carlito"/>
                <a:cs typeface="Carlito"/>
              </a:rPr>
              <a:t>short column else</a:t>
            </a:r>
            <a:r>
              <a:rPr sz="997" b="1" spc="-18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selender</a:t>
            </a:r>
            <a:endParaRPr sz="997">
              <a:latin typeface="Carlito"/>
              <a:cs typeface="Carlito"/>
            </a:endParaRPr>
          </a:p>
          <a:p>
            <a:pPr>
              <a:spcBef>
                <a:spcPts val="36"/>
              </a:spcBef>
            </a:pPr>
            <a:endParaRPr sz="1224">
              <a:latin typeface="Carlito"/>
              <a:cs typeface="Carlito"/>
            </a:endParaRPr>
          </a:p>
          <a:p>
            <a:pPr marL="46065"/>
            <a:r>
              <a:rPr sz="997" b="1" dirty="0">
                <a:latin typeface="Carlito"/>
                <a:cs typeface="Carlito"/>
              </a:rPr>
              <a:t>r = </a:t>
            </a:r>
            <a:r>
              <a:rPr sz="997" b="1" spc="-5" dirty="0">
                <a:latin typeface="Carlito"/>
                <a:cs typeface="Carlito"/>
              </a:rPr>
              <a:t>0.3h =0.3*0.9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0.27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k=? </a:t>
            </a:r>
            <a:r>
              <a:rPr sz="997" b="1" dirty="0">
                <a:latin typeface="Carlito"/>
                <a:cs typeface="Carlito"/>
              </a:rPr>
              <a:t>, to </a:t>
            </a:r>
            <a:r>
              <a:rPr sz="997" b="1" spc="-5" dirty="0">
                <a:latin typeface="Carlito"/>
                <a:cs typeface="Carlito"/>
              </a:rPr>
              <a:t>find </a:t>
            </a:r>
            <a:r>
              <a:rPr sz="997" b="1" dirty="0">
                <a:latin typeface="Carlito"/>
                <a:cs typeface="Carlito"/>
              </a:rPr>
              <a:t>the </a:t>
            </a:r>
            <a:r>
              <a:rPr sz="997" b="1" spc="-5" dirty="0">
                <a:latin typeface="Carlito"/>
                <a:cs typeface="Carlito"/>
              </a:rPr>
              <a:t>value of </a:t>
            </a:r>
            <a:r>
              <a:rPr sz="997" b="1" dirty="0">
                <a:latin typeface="Carlito"/>
                <a:cs typeface="Carlito"/>
              </a:rPr>
              <a:t>K</a:t>
            </a:r>
            <a:r>
              <a:rPr sz="997" b="1" spc="-45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?</a:t>
            </a:r>
            <a:endParaRPr sz="997">
              <a:latin typeface="Carlito"/>
              <a:cs typeface="Carlito"/>
            </a:endParaRPr>
          </a:p>
          <a:p>
            <a:pPr>
              <a:spcBef>
                <a:spcPts val="18"/>
              </a:spcBef>
            </a:pPr>
            <a:endParaRPr sz="1315">
              <a:latin typeface="Carlito"/>
              <a:cs typeface="Carlito"/>
            </a:endParaRPr>
          </a:p>
          <a:p>
            <a:pPr marL="46065"/>
            <a:r>
              <a:rPr sz="1496" b="1" baseline="5050" dirty="0">
                <a:latin typeface="Carlito"/>
                <a:cs typeface="Carlito"/>
              </a:rPr>
              <a:t>I </a:t>
            </a:r>
            <a:r>
              <a:rPr sz="1496" b="1" spc="-6" baseline="5050" dirty="0">
                <a:latin typeface="Carlito"/>
                <a:cs typeface="Carlito"/>
              </a:rPr>
              <a:t>beams: I</a:t>
            </a:r>
            <a:r>
              <a:rPr sz="635" b="1" spc="-5" dirty="0">
                <a:latin typeface="Carlito"/>
                <a:cs typeface="Carlito"/>
              </a:rPr>
              <a:t>B2</a:t>
            </a:r>
            <a:r>
              <a:rPr sz="1496" b="1" spc="-6" baseline="5050" dirty="0">
                <a:latin typeface="Carlito"/>
                <a:cs typeface="Carlito"/>
              </a:rPr>
              <a:t>=0.00278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Carlito"/>
                <a:cs typeface="Carlito"/>
              </a:rPr>
              <a:t>I</a:t>
            </a:r>
            <a:r>
              <a:rPr sz="635" b="1" spc="-5" dirty="0">
                <a:latin typeface="Carlito"/>
                <a:cs typeface="Carlito"/>
              </a:rPr>
              <a:t>B3</a:t>
            </a:r>
            <a:r>
              <a:rPr sz="1496" b="1" spc="-6" baseline="5050" dirty="0">
                <a:latin typeface="Carlito"/>
                <a:cs typeface="Carlito"/>
              </a:rPr>
              <a:t>=0.01024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I </a:t>
            </a:r>
            <a:r>
              <a:rPr sz="635" b="1" spc="-5" dirty="0">
                <a:latin typeface="Carlito"/>
                <a:cs typeface="Carlito"/>
              </a:rPr>
              <a:t>B7</a:t>
            </a:r>
            <a:r>
              <a:rPr sz="1496" b="1" spc="-6" baseline="5050" dirty="0">
                <a:latin typeface="Carlito"/>
                <a:cs typeface="Carlito"/>
              </a:rPr>
              <a:t>= 0.0026 </a:t>
            </a:r>
            <a:r>
              <a:rPr sz="1496" b="1" baseline="5050" dirty="0">
                <a:latin typeface="Carlito"/>
                <a:cs typeface="Carlito"/>
              </a:rPr>
              <a:t>, I </a:t>
            </a:r>
            <a:r>
              <a:rPr sz="635" b="1" spc="-5" dirty="0">
                <a:latin typeface="Carlito"/>
                <a:cs typeface="Carlito"/>
              </a:rPr>
              <a:t>column(30*90) </a:t>
            </a:r>
            <a:r>
              <a:rPr sz="1496" b="1" baseline="5050" dirty="0">
                <a:latin typeface="Carlito"/>
                <a:cs typeface="Carlito"/>
              </a:rPr>
              <a:t>= </a:t>
            </a:r>
            <a:r>
              <a:rPr sz="1496" b="1" spc="-6" baseline="5050" dirty="0">
                <a:latin typeface="Carlito"/>
                <a:cs typeface="Carlito"/>
              </a:rPr>
              <a:t>0.018225</a:t>
            </a:r>
            <a:r>
              <a:rPr sz="1496" b="1" spc="-34" baseline="5050" dirty="0">
                <a:latin typeface="Carlito"/>
                <a:cs typeface="Carlito"/>
              </a:rPr>
              <a:t>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endParaRPr sz="952" baseline="39682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96408" y="1864501"/>
            <a:ext cx="27639" cy="8637"/>
          </a:xfrm>
          <a:custGeom>
            <a:avLst/>
            <a:gdLst/>
            <a:ahLst/>
            <a:cxnLst/>
            <a:rect l="l" t="t" r="r" b="b"/>
            <a:pathLst>
              <a:path w="30480" h="9525">
                <a:moveTo>
                  <a:pt x="30480" y="0"/>
                </a:moveTo>
                <a:lnTo>
                  <a:pt x="0" y="0"/>
                </a:lnTo>
                <a:lnTo>
                  <a:pt x="0" y="9144"/>
                </a:lnTo>
                <a:lnTo>
                  <a:pt x="30480" y="9144"/>
                </a:lnTo>
                <a:lnTo>
                  <a:pt x="30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/>
          <p:nvPr/>
        </p:nvSpPr>
        <p:spPr>
          <a:xfrm>
            <a:off x="2633947" y="2193754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 txBox="1"/>
          <p:nvPr/>
        </p:nvSpPr>
        <p:spPr>
          <a:xfrm>
            <a:off x="2645925" y="2193293"/>
            <a:ext cx="1187914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  <a:tabLst>
                <a:tab pos="1123421" algn="l"/>
              </a:tabLst>
            </a:pPr>
            <a:r>
              <a:rPr sz="725" spc="-41" dirty="0">
                <a:latin typeface="FreeSerif"/>
                <a:cs typeface="FreeSerif"/>
              </a:rPr>
              <a:t>𝑳	𝑳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46429" y="2193754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 txBox="1"/>
          <p:nvPr/>
        </p:nvSpPr>
        <p:spPr>
          <a:xfrm>
            <a:off x="2037630" y="2153215"/>
            <a:ext cx="405952" cy="108767"/>
          </a:xfrm>
          <a:prstGeom prst="rect">
            <a:avLst/>
          </a:prstGeom>
        </p:spPr>
        <p:txBody>
          <a:bodyPr vert="horz" wrap="square" lIns="0" tIns="10941" rIns="0" bIns="0" rtlCol="0">
            <a:spAutoFit/>
          </a:bodyPr>
          <a:lstStyle/>
          <a:p>
            <a:pPr marL="11516">
              <a:spcBef>
                <a:spcPts val="86"/>
              </a:spcBef>
              <a:tabLst>
                <a:tab pos="348370" algn="l"/>
              </a:tabLst>
            </a:pPr>
            <a:r>
              <a:rPr sz="635" b="1" spc="-5" dirty="0">
                <a:latin typeface="Carlito"/>
                <a:cs typeface="Carlito"/>
              </a:rPr>
              <a:t>A	B</a:t>
            </a:r>
            <a:endParaRPr sz="635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12332" y="2095174"/>
            <a:ext cx="2638977" cy="1657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Carlito"/>
                <a:cs typeface="Carlito"/>
              </a:rPr>
              <a:t>=0, </a:t>
            </a: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1496" spc="-6" baseline="2525" dirty="0">
                <a:latin typeface="FreeSerif"/>
                <a:cs typeface="FreeSerif"/>
              </a:rPr>
              <a:t>∑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-9" dirty="0">
                <a:latin typeface="FreeSerif"/>
                <a:cs typeface="FreeSerif"/>
              </a:rPr>
              <a:t>𝒄𝒐𝒍𝒖𝒎𝒏𝒔 </a:t>
            </a:r>
            <a:r>
              <a:rPr sz="997" spc="195" dirty="0">
                <a:latin typeface="FreeSerif"/>
                <a:cs typeface="FreeSerif"/>
              </a:rPr>
              <a:t>/ </a:t>
            </a:r>
            <a:r>
              <a:rPr sz="1496" spc="-6" baseline="2525" dirty="0">
                <a:latin typeface="FreeSerif"/>
                <a:cs typeface="FreeSerif"/>
              </a:rPr>
              <a:t>∑</a:t>
            </a:r>
            <a:r>
              <a:rPr sz="1496" spc="-306" baseline="2525" dirty="0">
                <a:latin typeface="FreeSerif"/>
                <a:cs typeface="FreeSerif"/>
              </a:rPr>
              <a:t>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41" dirty="0">
                <a:latin typeface="FreeSerif"/>
                <a:cs typeface="FreeSerif"/>
              </a:rPr>
              <a:t>𝒃𝒆𝒂𝒎𝒔</a:t>
            </a:r>
            <a:endParaRPr sz="997">
              <a:latin typeface="FreeSerif"/>
              <a:cs typeface="Free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25691" y="2489034"/>
            <a:ext cx="4835725" cy="1657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1496" b="1" spc="-6" baseline="5050" dirty="0">
                <a:latin typeface="Carlito"/>
                <a:cs typeface="Carlito"/>
              </a:rPr>
              <a:t>Then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Symbol"/>
                <a:cs typeface="Symbol"/>
              </a:rPr>
              <a:t></a:t>
            </a:r>
            <a:r>
              <a:rPr sz="635" b="1" spc="-5" dirty="0">
                <a:latin typeface="Carlito"/>
                <a:cs typeface="Carlito"/>
              </a:rPr>
              <a:t>B</a:t>
            </a:r>
            <a:r>
              <a:rPr sz="1496" b="1" spc="-6" baseline="5050" dirty="0">
                <a:latin typeface="Carlito"/>
                <a:cs typeface="Carlito"/>
              </a:rPr>
              <a:t>=1.1.38 =1.4, </a:t>
            </a:r>
            <a:r>
              <a:rPr sz="1496" b="1" baseline="5050" dirty="0">
                <a:latin typeface="Carlito"/>
                <a:cs typeface="Carlito"/>
              </a:rPr>
              <a:t>K= </a:t>
            </a:r>
            <a:r>
              <a:rPr sz="1496" b="1" spc="-6" baseline="5050" dirty="0">
                <a:latin typeface="Carlito"/>
                <a:cs typeface="Carlito"/>
              </a:rPr>
              <a:t>1.2 (using monograph for effective length factor foe sway</a:t>
            </a:r>
            <a:r>
              <a:rPr sz="1496" b="1" spc="102" baseline="5050" dirty="0">
                <a:latin typeface="Carlito"/>
                <a:cs typeface="Carlito"/>
              </a:rPr>
              <a:t> </a:t>
            </a:r>
            <a:r>
              <a:rPr sz="1496" b="1" spc="-6" baseline="5050" dirty="0">
                <a:latin typeface="Carlito"/>
                <a:cs typeface="Carlito"/>
              </a:rPr>
              <a:t>frames)</a:t>
            </a:r>
            <a:endParaRPr sz="1496" baseline="5050">
              <a:latin typeface="Carlito"/>
              <a:cs typeface="Carli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03579" y="3171724"/>
            <a:ext cx="2649917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spc="-5" dirty="0">
                <a:latin typeface="Carlito"/>
                <a:cs typeface="Carlito"/>
              </a:rPr>
              <a:t>KLu/r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1.2*3.63/0.27=16.2 &lt;22 </a:t>
            </a:r>
            <a:r>
              <a:rPr sz="997" b="1" dirty="0">
                <a:latin typeface="Carlito"/>
                <a:cs typeface="Carlito"/>
              </a:rPr>
              <a:t>so </a:t>
            </a:r>
            <a:r>
              <a:rPr sz="997" b="1" spc="-5" dirty="0">
                <a:latin typeface="Carlito"/>
                <a:cs typeface="Carlito"/>
              </a:rPr>
              <a:t>it short</a:t>
            </a:r>
            <a:r>
              <a:rPr sz="997" b="1" spc="-27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column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30720" y="4184935"/>
            <a:ext cx="2476020" cy="1540765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46065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Assume M = 0.0</a:t>
            </a:r>
            <a:r>
              <a:rPr sz="997" b="1" spc="-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kN.m.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1315">
              <a:latin typeface="Times New Roman"/>
              <a:cs typeface="Times New Roman"/>
            </a:endParaRPr>
          </a:p>
          <a:p>
            <a:pPr marL="46065"/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</a:t>
            </a:r>
            <a:r>
              <a:rPr sz="1496" b="1" spc="-6" baseline="5050" dirty="0">
                <a:latin typeface="Times New Roman"/>
                <a:cs typeface="Times New Roman"/>
              </a:rPr>
              <a:t>=P</a:t>
            </a:r>
            <a:r>
              <a:rPr sz="635" b="1" spc="-5" dirty="0">
                <a:latin typeface="Times New Roman"/>
                <a:cs typeface="Times New Roman"/>
              </a:rPr>
              <a:t>u</a:t>
            </a:r>
            <a:endParaRPr sz="635">
              <a:latin typeface="Times New Roman"/>
              <a:cs typeface="Times New Roman"/>
            </a:endParaRPr>
          </a:p>
          <a:p>
            <a:pPr marL="77735">
              <a:spcBef>
                <a:spcPts val="141"/>
              </a:spcBef>
            </a:pPr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 </a:t>
            </a:r>
            <a:r>
              <a:rPr sz="1496" b="1" baseline="5050" dirty="0">
                <a:latin typeface="Times New Roman"/>
                <a:cs typeface="Times New Roman"/>
              </a:rPr>
              <a:t>= </a:t>
            </a:r>
            <a:r>
              <a:rPr sz="1496" b="1" spc="-74" baseline="5050" dirty="0">
                <a:latin typeface="Times New Roman"/>
                <a:cs typeface="Times New Roman"/>
              </a:rPr>
              <a:t>Ф</a:t>
            </a:r>
            <a:r>
              <a:rPr sz="1496" b="1" spc="-74" baseline="5050" dirty="0">
                <a:latin typeface="DejaVu Sans"/>
                <a:cs typeface="DejaVu Sans"/>
              </a:rPr>
              <a:t>𝜆 </a:t>
            </a:r>
            <a:r>
              <a:rPr sz="1496" b="1" spc="-6" baseline="5050" dirty="0">
                <a:latin typeface="Times New Roman"/>
                <a:cs typeface="Times New Roman"/>
              </a:rPr>
              <a:t>(0.85 </a:t>
            </a:r>
            <a:r>
              <a:rPr sz="1496" b="1" baseline="5050" dirty="0">
                <a:latin typeface="Times New Roman"/>
                <a:cs typeface="Times New Roman"/>
              </a:rPr>
              <a:t>* f`</a:t>
            </a:r>
            <a:r>
              <a:rPr sz="635" b="1" dirty="0">
                <a:latin typeface="Times New Roman"/>
                <a:cs typeface="Times New Roman"/>
              </a:rPr>
              <a:t>c </a:t>
            </a:r>
            <a:r>
              <a:rPr sz="1496" b="1" baseline="5050" dirty="0">
                <a:latin typeface="Times New Roman"/>
                <a:cs typeface="Times New Roman"/>
              </a:rPr>
              <a:t>* </a:t>
            </a:r>
            <a:r>
              <a:rPr sz="1496" b="1" spc="-6" baseline="5050" dirty="0">
                <a:latin typeface="Times New Roman"/>
                <a:cs typeface="Times New Roman"/>
              </a:rPr>
              <a:t>(Ag-As) </a:t>
            </a:r>
            <a:r>
              <a:rPr sz="1496" b="1" baseline="5050" dirty="0">
                <a:latin typeface="Times New Roman"/>
                <a:cs typeface="Times New Roman"/>
              </a:rPr>
              <a:t>+ f</a:t>
            </a:r>
            <a:r>
              <a:rPr sz="635" b="1" dirty="0">
                <a:latin typeface="Times New Roman"/>
                <a:cs typeface="Times New Roman"/>
              </a:rPr>
              <a:t>y </a:t>
            </a:r>
            <a:r>
              <a:rPr sz="1496" b="1" baseline="5050" dirty="0">
                <a:latin typeface="Times New Roman"/>
                <a:cs typeface="Times New Roman"/>
              </a:rPr>
              <a:t>*</a:t>
            </a:r>
            <a:r>
              <a:rPr sz="1496" b="1" spc="-210" baseline="5050" dirty="0">
                <a:latin typeface="Times New Roman"/>
                <a:cs typeface="Times New Roman"/>
              </a:rPr>
              <a:t> </a:t>
            </a:r>
            <a:r>
              <a:rPr sz="1496" b="1" spc="-6" baseline="5050" dirty="0">
                <a:latin typeface="Times New Roman"/>
                <a:cs typeface="Times New Roman"/>
              </a:rPr>
              <a:t>As)</a:t>
            </a:r>
            <a:endParaRPr sz="1496" baseline="5050">
              <a:latin typeface="Times New Roman"/>
              <a:cs typeface="Times New Roman"/>
            </a:endParaRPr>
          </a:p>
          <a:p>
            <a:pPr marL="46065">
              <a:spcBef>
                <a:spcPts val="970"/>
              </a:spcBef>
            </a:pPr>
            <a:r>
              <a:rPr sz="997" b="1" spc="-5" dirty="0">
                <a:latin typeface="Times New Roman"/>
                <a:cs typeface="Times New Roman"/>
              </a:rPr>
              <a:t>As </a:t>
            </a:r>
            <a:r>
              <a:rPr sz="997" b="1" dirty="0">
                <a:latin typeface="Times New Roman"/>
                <a:cs typeface="Times New Roman"/>
              </a:rPr>
              <a:t>= </a:t>
            </a:r>
            <a:r>
              <a:rPr sz="997" spc="23" dirty="0">
                <a:latin typeface="FreeSerif"/>
                <a:cs typeface="FreeSerif"/>
              </a:rPr>
              <a:t>𝝆</a:t>
            </a:r>
            <a:r>
              <a:rPr sz="997" spc="-5" dirty="0">
                <a:latin typeface="FreeSerif"/>
                <a:cs typeface="FreeSerif"/>
              </a:rPr>
              <a:t> </a:t>
            </a:r>
            <a:r>
              <a:rPr sz="997" b="1" spc="-9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45"/>
              </a:spcBef>
            </a:pPr>
            <a:endParaRPr sz="861">
              <a:latin typeface="Times New Roman"/>
              <a:cs typeface="Times New Roman"/>
            </a:endParaRPr>
          </a:p>
          <a:p>
            <a:pPr marL="253360"/>
            <a:r>
              <a:rPr sz="997" b="1" dirty="0">
                <a:latin typeface="Times New Roman"/>
                <a:cs typeface="Times New Roman"/>
              </a:rPr>
              <a:t>= 0.02</a:t>
            </a:r>
            <a:r>
              <a:rPr sz="997" b="1" spc="-9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32"/>
              </a:spcBef>
            </a:pPr>
            <a:endParaRPr sz="861">
              <a:latin typeface="Times New Roman"/>
              <a:cs typeface="Times New Roman"/>
            </a:endParaRPr>
          </a:p>
          <a:p>
            <a:pPr marL="46065">
              <a:tabLst>
                <a:tab pos="1221886" algn="l"/>
              </a:tabLst>
            </a:pPr>
            <a:r>
              <a:rPr sz="997" b="1" spc="-5" dirty="0">
                <a:latin typeface="Times New Roman"/>
                <a:cs typeface="Times New Roman"/>
              </a:rPr>
              <a:t>Ag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9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70318.03</a:t>
            </a:r>
            <a:r>
              <a:rPr sz="997" b="1" spc="-9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mm</a:t>
            </a:r>
            <a:r>
              <a:rPr sz="952" b="1" baseline="31746" dirty="0">
                <a:latin typeface="Times New Roman"/>
                <a:cs typeface="Times New Roman"/>
              </a:rPr>
              <a:t>2	</a:t>
            </a:r>
            <a:r>
              <a:rPr sz="997" b="1" dirty="0">
                <a:latin typeface="Times New Roman"/>
                <a:cs typeface="Times New Roman"/>
              </a:rPr>
              <a:t>, so 900*300 mm </a:t>
            </a:r>
            <a:r>
              <a:rPr sz="997" b="1" spc="-5" dirty="0">
                <a:latin typeface="Times New Roman"/>
                <a:cs typeface="Times New Roman"/>
              </a:rPr>
              <a:t>is</a:t>
            </a:r>
            <a:r>
              <a:rPr sz="997" b="1" spc="-82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ok</a:t>
            </a:r>
            <a:endParaRPr sz="997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37208" y="1503809"/>
            <a:ext cx="186565" cy="8637"/>
          </a:xfrm>
          <a:custGeom>
            <a:avLst/>
            <a:gdLst/>
            <a:ahLst/>
            <a:cxnLst/>
            <a:rect l="l" t="t" r="r" b="b"/>
            <a:pathLst>
              <a:path w="205740" h="9525">
                <a:moveTo>
                  <a:pt x="205739" y="0"/>
                </a:moveTo>
                <a:lnTo>
                  <a:pt x="0" y="0"/>
                </a:lnTo>
                <a:lnTo>
                  <a:pt x="0" y="9144"/>
                </a:lnTo>
                <a:lnTo>
                  <a:pt x="205739" y="9144"/>
                </a:lnTo>
                <a:lnTo>
                  <a:pt x="2057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3" name="object 3"/>
          <p:cNvSpPr/>
          <p:nvPr/>
        </p:nvSpPr>
        <p:spPr>
          <a:xfrm>
            <a:off x="2255336" y="1503809"/>
            <a:ext cx="485415" cy="8637"/>
          </a:xfrm>
          <a:custGeom>
            <a:avLst/>
            <a:gdLst/>
            <a:ahLst/>
            <a:cxnLst/>
            <a:rect l="l" t="t" r="r" b="b"/>
            <a:pathLst>
              <a:path w="535305" h="9525">
                <a:moveTo>
                  <a:pt x="534923" y="0"/>
                </a:moveTo>
                <a:lnTo>
                  <a:pt x="0" y="0"/>
                </a:lnTo>
                <a:lnTo>
                  <a:pt x="0" y="9144"/>
                </a:lnTo>
                <a:lnTo>
                  <a:pt x="534923" y="9144"/>
                </a:lnTo>
                <a:lnTo>
                  <a:pt x="534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/>
          <p:nvPr/>
        </p:nvSpPr>
        <p:spPr>
          <a:xfrm>
            <a:off x="1937207" y="1914252"/>
            <a:ext cx="203263" cy="8637"/>
          </a:xfrm>
          <a:custGeom>
            <a:avLst/>
            <a:gdLst/>
            <a:ahLst/>
            <a:cxnLst/>
            <a:rect l="l" t="t" r="r" b="b"/>
            <a:pathLst>
              <a:path w="224155" h="9525">
                <a:moveTo>
                  <a:pt x="224028" y="0"/>
                </a:moveTo>
                <a:lnTo>
                  <a:pt x="0" y="0"/>
                </a:lnTo>
                <a:lnTo>
                  <a:pt x="0" y="9144"/>
                </a:lnTo>
                <a:lnTo>
                  <a:pt x="224028" y="9144"/>
                </a:lnTo>
                <a:lnTo>
                  <a:pt x="2240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/>
          <p:nvPr/>
        </p:nvSpPr>
        <p:spPr>
          <a:xfrm>
            <a:off x="2244280" y="1914252"/>
            <a:ext cx="540694" cy="8637"/>
          </a:xfrm>
          <a:custGeom>
            <a:avLst/>
            <a:gdLst/>
            <a:ahLst/>
            <a:cxnLst/>
            <a:rect l="l" t="t" r="r" b="b"/>
            <a:pathLst>
              <a:path w="596264" h="9525">
                <a:moveTo>
                  <a:pt x="595884" y="0"/>
                </a:moveTo>
                <a:lnTo>
                  <a:pt x="0" y="0"/>
                </a:lnTo>
                <a:lnTo>
                  <a:pt x="0" y="9144"/>
                </a:lnTo>
                <a:lnTo>
                  <a:pt x="595884" y="9144"/>
                </a:lnTo>
                <a:lnTo>
                  <a:pt x="5958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/>
          <p:nvPr/>
        </p:nvSpPr>
        <p:spPr>
          <a:xfrm>
            <a:off x="2104425" y="2991148"/>
            <a:ext cx="442805" cy="8637"/>
          </a:xfrm>
          <a:custGeom>
            <a:avLst/>
            <a:gdLst/>
            <a:ahLst/>
            <a:cxnLst/>
            <a:rect l="l" t="t" r="r" b="b"/>
            <a:pathLst>
              <a:path w="488315" h="9525">
                <a:moveTo>
                  <a:pt x="487984" y="0"/>
                </a:moveTo>
                <a:lnTo>
                  <a:pt x="0" y="0"/>
                </a:lnTo>
                <a:lnTo>
                  <a:pt x="0" y="9144"/>
                </a:lnTo>
                <a:lnTo>
                  <a:pt x="487984" y="9144"/>
                </a:lnTo>
                <a:lnTo>
                  <a:pt x="4879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 txBox="1"/>
          <p:nvPr/>
        </p:nvSpPr>
        <p:spPr>
          <a:xfrm>
            <a:off x="1073408" y="431455"/>
            <a:ext cx="3864319" cy="2161982"/>
          </a:xfrm>
          <a:prstGeom prst="rect">
            <a:avLst/>
          </a:prstGeom>
        </p:spPr>
        <p:txBody>
          <a:bodyPr vert="horz" wrap="square" lIns="0" tIns="39731" rIns="0" bIns="0" rtlCol="0">
            <a:spAutoFit/>
          </a:bodyPr>
          <a:lstStyle/>
          <a:p>
            <a:pPr marL="126680">
              <a:spcBef>
                <a:spcPts val="313"/>
              </a:spcBef>
            </a:pPr>
            <a:r>
              <a:rPr sz="725" spc="27" dirty="0">
                <a:latin typeface="FreeSerif"/>
                <a:cs typeface="FreeSerif"/>
              </a:rPr>
              <a:t>ф𝑷𝒏 </a:t>
            </a:r>
            <a:r>
              <a:rPr sz="1496" b="1" baseline="-32828" dirty="0">
                <a:latin typeface="Times New Roman"/>
                <a:cs typeface="Times New Roman"/>
              </a:rPr>
              <a:t>= </a:t>
            </a:r>
            <a:r>
              <a:rPr sz="725" dirty="0">
                <a:latin typeface="FreeSerif"/>
                <a:cs typeface="FreeSerif"/>
              </a:rPr>
              <a:t>𝟏𝟏𝟔𝟎∗𝟏𝟎𝟎𝟎 </a:t>
            </a:r>
            <a:r>
              <a:rPr sz="1496" b="1" baseline="-32828" dirty="0">
                <a:latin typeface="Times New Roman"/>
                <a:cs typeface="Times New Roman"/>
              </a:rPr>
              <a:t>= 0.6</a:t>
            </a:r>
            <a:r>
              <a:rPr sz="1496" b="1" spc="68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 dirty="0">
              <a:latin typeface="Times New Roman"/>
              <a:cs typeface="Times New Roman"/>
            </a:endParaRPr>
          </a:p>
          <a:p>
            <a:pPr marL="162381">
              <a:spcBef>
                <a:spcPts val="163"/>
              </a:spcBef>
              <a:tabLst>
                <a:tab pos="476201" algn="l"/>
              </a:tabLst>
            </a:pPr>
            <a:r>
              <a:rPr sz="725" spc="14" dirty="0">
                <a:latin typeface="FreeSerif"/>
                <a:cs typeface="FreeSerif"/>
              </a:rPr>
              <a:t>𝒃𝒉	</a:t>
            </a:r>
            <a:r>
              <a:rPr sz="725" spc="9" dirty="0">
                <a:latin typeface="FreeSerif"/>
                <a:cs typeface="FreeSerif"/>
              </a:rPr>
              <a:t>𝟑𝟎∗𝟗𝟎𝟎∗𝟕</a:t>
            </a:r>
            <a:endParaRPr sz="725" dirty="0">
              <a:latin typeface="FreeSerif"/>
              <a:cs typeface="FreeSerif"/>
            </a:endParaRPr>
          </a:p>
          <a:p>
            <a:pPr>
              <a:spcBef>
                <a:spcPts val="18"/>
              </a:spcBef>
            </a:pPr>
            <a:endParaRPr sz="816" dirty="0">
              <a:latin typeface="FreeSerif"/>
              <a:cs typeface="FreeSerif"/>
            </a:endParaRPr>
          </a:p>
          <a:p>
            <a:pPr marL="126680"/>
            <a:r>
              <a:rPr sz="725" spc="73" dirty="0">
                <a:latin typeface="FreeSerif"/>
                <a:cs typeface="FreeSerif"/>
              </a:rPr>
              <a:t>ф𝑴𝒃 </a:t>
            </a:r>
            <a:r>
              <a:rPr sz="1496" b="1" baseline="-32828" dirty="0">
                <a:latin typeface="Times New Roman"/>
                <a:cs typeface="Times New Roman"/>
              </a:rPr>
              <a:t>=</a:t>
            </a:r>
            <a:r>
              <a:rPr sz="725" dirty="0">
                <a:latin typeface="FreeSerif"/>
                <a:cs typeface="FreeSerif"/>
              </a:rPr>
              <a:t>𝟑𝟎∗𝟏𝟎𝟎𝟎𝟎𝟎𝟎</a:t>
            </a:r>
            <a:r>
              <a:rPr sz="1496" b="1" baseline="-32828" dirty="0">
                <a:latin typeface="Times New Roman"/>
                <a:cs typeface="Times New Roman"/>
              </a:rPr>
              <a:t>= 0.05</a:t>
            </a:r>
            <a:r>
              <a:rPr sz="1496" b="1" spc="-34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 dirty="0">
              <a:latin typeface="Times New Roman"/>
              <a:cs typeface="Times New Roman"/>
            </a:endParaRPr>
          </a:p>
          <a:p>
            <a:pPr marL="145682">
              <a:spcBef>
                <a:spcPts val="163"/>
              </a:spcBef>
              <a:tabLst>
                <a:tab pos="441652" algn="l"/>
              </a:tabLst>
            </a:pPr>
            <a:r>
              <a:rPr sz="725" spc="5" dirty="0">
                <a:latin typeface="FreeSerif"/>
                <a:cs typeface="FreeSerif"/>
              </a:rPr>
              <a:t>𝒃𝒉</a:t>
            </a:r>
            <a:r>
              <a:rPr sz="884" spc="6" baseline="21367" dirty="0">
                <a:latin typeface="FreeSerif"/>
                <a:cs typeface="FreeSerif"/>
              </a:rPr>
              <a:t>𝟐	</a:t>
            </a:r>
            <a:r>
              <a:rPr sz="725" spc="9" dirty="0">
                <a:latin typeface="FreeSerif"/>
                <a:cs typeface="FreeSerif"/>
              </a:rPr>
              <a:t>𝟑𝟎𝟎∗𝟗𝟎𝟎</a:t>
            </a:r>
            <a:r>
              <a:rPr sz="884" spc="14" baseline="21367" dirty="0">
                <a:latin typeface="FreeSerif"/>
                <a:cs typeface="FreeSerif"/>
              </a:rPr>
              <a:t>𝟐</a:t>
            </a:r>
            <a:r>
              <a:rPr sz="725" spc="9" dirty="0">
                <a:latin typeface="FreeSerif"/>
                <a:cs typeface="FreeSerif"/>
              </a:rPr>
              <a:t>∗𝟕</a:t>
            </a:r>
            <a:endParaRPr sz="725" dirty="0">
              <a:latin typeface="FreeSerif"/>
              <a:cs typeface="FreeSerif"/>
            </a:endParaRPr>
          </a:p>
          <a:p>
            <a:pPr>
              <a:spcBef>
                <a:spcPts val="45"/>
              </a:spcBef>
            </a:pPr>
            <a:endParaRPr sz="1043" dirty="0">
              <a:latin typeface="FreeSerif"/>
              <a:cs typeface="FreeSerif"/>
            </a:endParaRPr>
          </a:p>
          <a:p>
            <a:pPr marL="126680">
              <a:spcBef>
                <a:spcPts val="5"/>
              </a:spcBef>
            </a:pPr>
            <a:r>
              <a:rPr sz="997" b="1" dirty="0">
                <a:latin typeface="Times New Roman"/>
                <a:cs typeface="Times New Roman"/>
              </a:rPr>
              <a:t>f`c= </a:t>
            </a:r>
            <a:r>
              <a:rPr sz="997" b="1" spc="-5" dirty="0">
                <a:latin typeface="Times New Roman"/>
                <a:cs typeface="Times New Roman"/>
              </a:rPr>
              <a:t>28/7 </a:t>
            </a:r>
            <a:r>
              <a:rPr sz="997" b="1" dirty="0">
                <a:latin typeface="Times New Roman"/>
                <a:cs typeface="Times New Roman"/>
              </a:rPr>
              <a:t>= 4</a:t>
            </a:r>
            <a:r>
              <a:rPr sz="997" b="1" spc="-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Ksi</a:t>
            </a:r>
            <a:endParaRPr sz="997" dirty="0">
              <a:latin typeface="Times New Roman"/>
              <a:cs typeface="Times New Roman"/>
            </a:endParaRPr>
          </a:p>
          <a:p>
            <a:pPr marL="126680" marR="2723619">
              <a:lnSpc>
                <a:spcPct val="194500"/>
              </a:lnSpc>
              <a:spcBef>
                <a:spcPts val="295"/>
              </a:spcBef>
            </a:pPr>
            <a:r>
              <a:rPr sz="997" b="1" dirty="0">
                <a:latin typeface="Times New Roman"/>
                <a:cs typeface="Times New Roman"/>
              </a:rPr>
              <a:t>fy = </a:t>
            </a:r>
            <a:r>
              <a:rPr sz="997" b="1" spc="-5" dirty="0">
                <a:latin typeface="Times New Roman"/>
                <a:cs typeface="Times New Roman"/>
              </a:rPr>
              <a:t>420/7 </a:t>
            </a:r>
            <a:r>
              <a:rPr sz="997" b="1" dirty="0">
                <a:latin typeface="Times New Roman"/>
                <a:cs typeface="Times New Roman"/>
              </a:rPr>
              <a:t>= 60</a:t>
            </a:r>
            <a:r>
              <a:rPr sz="997" b="1" spc="-7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Ksi  </a:t>
            </a:r>
            <a:r>
              <a:rPr sz="1496" b="1" spc="-537" baseline="-32828" dirty="0">
                <a:latin typeface="Times New Roman"/>
                <a:cs typeface="Times New Roman"/>
              </a:rPr>
              <a:t>ɣ</a:t>
            </a:r>
            <a:r>
              <a:rPr sz="1496" b="1" spc="-14" baseline="-32828" dirty="0">
                <a:latin typeface="Times New Roman"/>
                <a:cs typeface="Times New Roman"/>
              </a:rPr>
              <a:t> </a:t>
            </a:r>
            <a:r>
              <a:rPr sz="1496" b="1" spc="20" baseline="-32828" dirty="0">
                <a:latin typeface="Times New Roman"/>
                <a:cs typeface="Times New Roman"/>
              </a:rPr>
              <a:t>=</a:t>
            </a:r>
            <a:r>
              <a:rPr sz="725" spc="14" dirty="0">
                <a:latin typeface="FreeSerif"/>
                <a:cs typeface="FreeSerif"/>
              </a:rPr>
              <a:t>𝟗𝟎𝟎−𝟐∗𝟒𝟎 </a:t>
            </a:r>
            <a:r>
              <a:rPr sz="1496" b="1" baseline="-32828" dirty="0">
                <a:latin typeface="Times New Roman"/>
                <a:cs typeface="Times New Roman"/>
              </a:rPr>
              <a:t>=</a:t>
            </a:r>
            <a:r>
              <a:rPr sz="1496" b="1" spc="34" baseline="-32828" dirty="0">
                <a:latin typeface="Times New Roman"/>
                <a:cs typeface="Times New Roman"/>
              </a:rPr>
              <a:t> </a:t>
            </a:r>
            <a:r>
              <a:rPr sz="1496" b="1" baseline="-32828" dirty="0">
                <a:latin typeface="Times New Roman"/>
                <a:cs typeface="Times New Roman"/>
              </a:rPr>
              <a:t>0.9</a:t>
            </a:r>
            <a:endParaRPr sz="1496" baseline="-32828" dirty="0">
              <a:latin typeface="Times New Roman"/>
              <a:cs typeface="Times New Roman"/>
            </a:endParaRPr>
          </a:p>
          <a:p>
            <a:pPr marL="431864">
              <a:spcBef>
                <a:spcPts val="163"/>
              </a:spcBef>
            </a:pPr>
            <a:r>
              <a:rPr sz="725" spc="-5" dirty="0">
                <a:latin typeface="FreeSerif"/>
                <a:cs typeface="FreeSerif"/>
              </a:rPr>
              <a:t>𝟗𝟎𝟎</a:t>
            </a:r>
            <a:endParaRPr sz="725" dirty="0">
              <a:latin typeface="FreeSerif"/>
              <a:cs typeface="FreeSerif"/>
            </a:endParaRPr>
          </a:p>
          <a:p>
            <a:pPr>
              <a:spcBef>
                <a:spcPts val="50"/>
              </a:spcBef>
            </a:pPr>
            <a:endParaRPr sz="1043" dirty="0">
              <a:latin typeface="FreeSerif"/>
              <a:cs typeface="FreeSerif"/>
            </a:endParaRPr>
          </a:p>
          <a:p>
            <a:pPr marL="266028">
              <a:spcBef>
                <a:spcPts val="5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-23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Go to </a:t>
            </a:r>
            <a:r>
              <a:rPr sz="997" b="1" spc="-5" dirty="0">
                <a:latin typeface="Times New Roman"/>
                <a:cs typeface="Times New Roman"/>
              </a:rPr>
              <a:t>P-M interaction </a:t>
            </a:r>
            <a:r>
              <a:rPr sz="997" b="1" dirty="0">
                <a:latin typeface="Times New Roman"/>
                <a:cs typeface="Times New Roman"/>
              </a:rPr>
              <a:t>diagrams to </a:t>
            </a:r>
            <a:r>
              <a:rPr sz="997" b="1" spc="-5" dirty="0">
                <a:latin typeface="Times New Roman"/>
                <a:cs typeface="Times New Roman"/>
              </a:rPr>
              <a:t>determine </a:t>
            </a:r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spc="-5" dirty="0">
                <a:latin typeface="Times New Roman"/>
                <a:cs typeface="Times New Roman"/>
              </a:rPr>
              <a:t>(see Figure  </a:t>
            </a:r>
            <a:r>
              <a:rPr sz="997" b="1" spc="-336" dirty="0">
                <a:latin typeface="Times New Roman"/>
                <a:cs typeface="Times New Roman"/>
              </a:rPr>
              <a:t>4.2)</a:t>
            </a:r>
            <a:endParaRPr sz="997" dirty="0">
              <a:latin typeface="Times New Roman"/>
              <a:cs typeface="Times New Roman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CC54CAA-6992-A64B-5AF4-27F1B5B434A9}"/>
              </a:ext>
            </a:extLst>
          </p:cNvPr>
          <p:cNvSpPr/>
          <p:nvPr/>
        </p:nvSpPr>
        <p:spPr>
          <a:xfrm>
            <a:off x="1400587" y="2738528"/>
            <a:ext cx="3209959" cy="33789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56FECD03-D34A-2AD5-174E-F4DE38C770D5}"/>
              </a:ext>
            </a:extLst>
          </p:cNvPr>
          <p:cNvSpPr txBox="1"/>
          <p:nvPr/>
        </p:nvSpPr>
        <p:spPr>
          <a:xfrm>
            <a:off x="2325827" y="6197524"/>
            <a:ext cx="2226691" cy="34505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R="329368" algn="ctr">
              <a:lnSpc>
                <a:spcPts val="1279"/>
              </a:lnSpc>
              <a:spcBef>
                <a:spcPts val="91"/>
              </a:spcBef>
            </a:pPr>
            <a:r>
              <a:rPr sz="1088" b="1" dirty="0">
                <a:latin typeface="Times New Roman"/>
                <a:cs typeface="Times New Roman"/>
              </a:rPr>
              <a:t>+</a:t>
            </a:r>
            <a:endParaRPr sz="1088" dirty="0">
              <a:latin typeface="Times New Roman"/>
              <a:cs typeface="Times New Roman"/>
            </a:endParaRPr>
          </a:p>
          <a:p>
            <a:pPr algn="ctr">
              <a:lnSpc>
                <a:spcPts val="1279"/>
              </a:lnSpc>
            </a:pPr>
            <a:r>
              <a:rPr sz="1088" b="1" spc="-5" dirty="0">
                <a:latin typeface="Times New Roman"/>
                <a:cs typeface="Times New Roman"/>
              </a:rPr>
              <a:t>figure6.67 :P-M interaction</a:t>
            </a:r>
            <a:r>
              <a:rPr sz="1088" b="1" spc="5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diagrams</a:t>
            </a:r>
            <a:endParaRPr sz="1088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42237" y="1309872"/>
            <a:ext cx="2842241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dirty="0">
                <a:latin typeface="Times New Roman"/>
                <a:cs typeface="Times New Roman"/>
              </a:rPr>
              <a:t>= 0.01 so As = </a:t>
            </a:r>
            <a:r>
              <a:rPr sz="997" b="1" spc="-5" dirty="0">
                <a:latin typeface="Times New Roman"/>
                <a:cs typeface="Times New Roman"/>
              </a:rPr>
              <a:t>0.01*900*300 </a:t>
            </a:r>
            <a:r>
              <a:rPr sz="997" b="1" dirty="0">
                <a:latin typeface="Times New Roman"/>
                <a:cs typeface="Times New Roman"/>
              </a:rPr>
              <a:t>= 2700 mm</a:t>
            </a:r>
            <a:r>
              <a:rPr sz="952" b="1" baseline="31746" dirty="0">
                <a:latin typeface="Times New Roman"/>
                <a:cs typeface="Times New Roman"/>
              </a:rPr>
              <a:t>2 </a:t>
            </a:r>
            <a:r>
              <a:rPr sz="997" b="1" dirty="0">
                <a:latin typeface="Times New Roman"/>
                <a:cs typeface="Times New Roman"/>
              </a:rPr>
              <a:t>, </a:t>
            </a:r>
            <a:r>
              <a:rPr sz="997" b="1" spc="-9" dirty="0">
                <a:latin typeface="Times New Roman"/>
                <a:cs typeface="Times New Roman"/>
              </a:rPr>
              <a:t>14</a:t>
            </a:r>
            <a:r>
              <a:rPr sz="997" b="1" spc="-9" dirty="0">
                <a:latin typeface="Symbol"/>
                <a:cs typeface="Symbol"/>
              </a:rPr>
              <a:t></a:t>
            </a:r>
            <a:r>
              <a:rPr sz="997" b="1" spc="-109" dirty="0">
                <a:latin typeface="Times New Roman"/>
                <a:cs typeface="Times New Roman"/>
              </a:rPr>
              <a:t> </a:t>
            </a:r>
            <a:r>
              <a:rPr sz="997" b="1" spc="-14" dirty="0">
                <a:latin typeface="Times New Roman"/>
                <a:cs typeface="Times New Roman"/>
              </a:rPr>
              <a:t>16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65269" y="2035749"/>
            <a:ext cx="1829952" cy="451561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-18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Use </a:t>
            </a:r>
            <a:r>
              <a:rPr sz="997" b="1" dirty="0">
                <a:latin typeface="Times New Roman"/>
                <a:cs typeface="Times New Roman"/>
              </a:rPr>
              <a:t>2Φ 10 / </a:t>
            </a:r>
            <a:r>
              <a:rPr sz="997" b="1" spc="-5" dirty="0">
                <a:latin typeface="Times New Roman"/>
                <a:cs typeface="Times New Roman"/>
              </a:rPr>
              <a:t>250 mm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</a:pPr>
            <a:endParaRPr sz="861">
              <a:latin typeface="Times New Roman"/>
              <a:cs typeface="Times New Roman"/>
            </a:endParaRPr>
          </a:p>
          <a:p>
            <a:pPr marL="286757" indent="-208446">
              <a:spcBef>
                <a:spcPts val="5"/>
              </a:spcBef>
              <a:buFont typeface="Wingdings"/>
              <a:buChar char=""/>
              <a:tabLst>
                <a:tab pos="287333" algn="l"/>
              </a:tabLst>
            </a:pPr>
            <a:r>
              <a:rPr sz="997" b="1" dirty="0">
                <a:latin typeface="Times New Roman"/>
                <a:cs typeface="Times New Roman"/>
              </a:rPr>
              <a:t>Check spacing </a:t>
            </a:r>
            <a:r>
              <a:rPr sz="997" b="1" spc="-5" dirty="0">
                <a:latin typeface="Times New Roman"/>
                <a:cs typeface="Times New Roman"/>
              </a:rPr>
              <a:t>between</a:t>
            </a:r>
            <a:r>
              <a:rPr sz="997" b="1" spc="-50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bars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340" y="2765427"/>
            <a:ext cx="78887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725" dirty="0">
                <a:latin typeface="FreeSerif"/>
                <a:cs typeface="FreeSerif"/>
              </a:rPr>
              <a:t>𝟓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24545" y="2765888"/>
            <a:ext cx="773900" cy="8637"/>
          </a:xfrm>
          <a:custGeom>
            <a:avLst/>
            <a:gdLst/>
            <a:ahLst/>
            <a:cxnLst/>
            <a:rect l="l" t="t" r="r" b="b"/>
            <a:pathLst>
              <a:path w="853439" h="9525">
                <a:moveTo>
                  <a:pt x="853440" y="0"/>
                </a:moveTo>
                <a:lnTo>
                  <a:pt x="0" y="0"/>
                </a:lnTo>
                <a:lnTo>
                  <a:pt x="0" y="9144"/>
                </a:lnTo>
                <a:lnTo>
                  <a:pt x="853440" y="9144"/>
                </a:lnTo>
                <a:lnTo>
                  <a:pt x="853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 txBox="1"/>
          <p:nvPr/>
        </p:nvSpPr>
        <p:spPr>
          <a:xfrm>
            <a:off x="2042237" y="2667307"/>
            <a:ext cx="3027654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Long </a:t>
            </a:r>
            <a:r>
              <a:rPr sz="997" b="1" spc="-5" dirty="0">
                <a:latin typeface="Times New Roman"/>
                <a:cs typeface="Times New Roman"/>
              </a:rPr>
              <a:t>direction: </a:t>
            </a:r>
            <a:r>
              <a:rPr sz="997" b="1" dirty="0">
                <a:latin typeface="Times New Roman"/>
                <a:cs typeface="Times New Roman"/>
              </a:rPr>
              <a:t>S= </a:t>
            </a:r>
            <a:r>
              <a:rPr sz="1088" spc="47" baseline="45138" dirty="0">
                <a:latin typeface="FreeSerif"/>
                <a:cs typeface="FreeSerif"/>
              </a:rPr>
              <a:t>𝟗𝟎𝟎−𝟐(𝟒𝟎+𝟏𝟎+𝟖) </a:t>
            </a:r>
            <a:r>
              <a:rPr sz="997" b="1" spc="-5" dirty="0">
                <a:latin typeface="Times New Roman"/>
                <a:cs typeface="Times New Roman"/>
              </a:rPr>
              <a:t>=156.8 mm&gt;150</a:t>
            </a:r>
            <a:r>
              <a:rPr sz="997" b="1" spc="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94452" y="3409421"/>
            <a:ext cx="78887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725" dirty="0">
                <a:latin typeface="FreeSerif"/>
                <a:cs typeface="FreeSerif"/>
              </a:rPr>
              <a:t>𝟐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24545" y="3409883"/>
            <a:ext cx="818238" cy="8637"/>
          </a:xfrm>
          <a:custGeom>
            <a:avLst/>
            <a:gdLst/>
            <a:ahLst/>
            <a:cxnLst/>
            <a:rect l="l" t="t" r="r" b="b"/>
            <a:pathLst>
              <a:path w="902335" h="9525">
                <a:moveTo>
                  <a:pt x="902207" y="0"/>
                </a:moveTo>
                <a:lnTo>
                  <a:pt x="0" y="0"/>
                </a:lnTo>
                <a:lnTo>
                  <a:pt x="0" y="9144"/>
                </a:lnTo>
                <a:lnTo>
                  <a:pt x="902207" y="9144"/>
                </a:lnTo>
                <a:lnTo>
                  <a:pt x="9022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9" name="object 9"/>
          <p:cNvSpPr txBox="1"/>
          <p:nvPr/>
        </p:nvSpPr>
        <p:spPr>
          <a:xfrm>
            <a:off x="2042237" y="3311302"/>
            <a:ext cx="3071992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short </a:t>
            </a:r>
            <a:r>
              <a:rPr sz="997" b="1" spc="-5" dirty="0">
                <a:latin typeface="Times New Roman"/>
                <a:cs typeface="Times New Roman"/>
              </a:rPr>
              <a:t>direction: </a:t>
            </a:r>
            <a:r>
              <a:rPr sz="997" b="1" dirty="0">
                <a:latin typeface="Times New Roman"/>
                <a:cs typeface="Times New Roman"/>
              </a:rPr>
              <a:t>S= </a:t>
            </a:r>
            <a:r>
              <a:rPr sz="1088" spc="47" baseline="45138" dirty="0">
                <a:latin typeface="FreeSerif"/>
                <a:cs typeface="FreeSerif"/>
              </a:rPr>
              <a:t>∗𝟑𝟎𝟎−𝟐(𝟒𝟎+𝟏𝟎+𝟖) </a:t>
            </a:r>
            <a:r>
              <a:rPr sz="997" b="1" dirty="0">
                <a:latin typeface="Times New Roman"/>
                <a:cs typeface="Times New Roman"/>
              </a:rPr>
              <a:t>= 92 mm &lt; </a:t>
            </a:r>
            <a:r>
              <a:rPr sz="997" b="1" spc="-5" dirty="0">
                <a:latin typeface="Times New Roman"/>
                <a:cs typeface="Times New Roman"/>
              </a:rPr>
              <a:t>150</a:t>
            </a:r>
            <a:r>
              <a:rPr sz="997" b="1" spc="-145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25692" y="3912688"/>
            <a:ext cx="3747320" cy="331331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3. For </a:t>
            </a:r>
            <a:r>
              <a:rPr sz="997" b="1" spc="-5" dirty="0">
                <a:latin typeface="Times New Roman"/>
                <a:cs typeface="Times New Roman"/>
              </a:rPr>
              <a:t>column with diminutions</a:t>
            </a:r>
            <a:r>
              <a:rPr sz="997" b="1" spc="-13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60*30</a:t>
            </a:r>
            <a:endParaRPr lang="en-US" sz="997" b="1" dirty="0">
              <a:latin typeface="Times New Roman"/>
              <a:cs typeface="Times New Roman"/>
            </a:endParaRPr>
          </a:p>
          <a:p>
            <a:pPr marL="11516">
              <a:spcBef>
                <a:spcPts val="91"/>
              </a:spcBef>
            </a:pPr>
            <a:r>
              <a:rPr lang="en-US" sz="997" b="1" dirty="0">
                <a:latin typeface="Times New Roman"/>
                <a:cs typeface="Times New Roman"/>
              </a:rPr>
              <a:t>H/D= 3.63/0.6 = 6.03 ordinary </a:t>
            </a:r>
            <a:endParaRPr sz="997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4558" y="584716"/>
            <a:ext cx="4782750" cy="33645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4DD0A2A-9AB4-A8D2-7EFD-9A20450C5CAF}"/>
              </a:ext>
            </a:extLst>
          </p:cNvPr>
          <p:cNvSpPr txBox="1"/>
          <p:nvPr/>
        </p:nvSpPr>
        <p:spPr>
          <a:xfrm>
            <a:off x="4529112" y="4255925"/>
            <a:ext cx="2349340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Figures 6.68:for </a:t>
            </a:r>
            <a:r>
              <a:rPr sz="1088" b="1" dirty="0">
                <a:latin typeface="Times New Roman"/>
                <a:cs typeface="Times New Roman"/>
              </a:rPr>
              <a:t>moment </a:t>
            </a:r>
            <a:r>
              <a:rPr sz="1088" b="1" spc="-5" dirty="0">
                <a:latin typeface="Times New Roman"/>
                <a:cs typeface="Times New Roman"/>
              </a:rPr>
              <a:t>and </a:t>
            </a:r>
            <a:r>
              <a:rPr sz="1088" b="1" dirty="0">
                <a:latin typeface="Times New Roman"/>
                <a:cs typeface="Times New Roman"/>
              </a:rPr>
              <a:t>axial</a:t>
            </a:r>
            <a:r>
              <a:rPr sz="1088" b="1" spc="-9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load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8C5E1A68-4FAF-EB75-3EEA-FE66BD848A53}"/>
              </a:ext>
            </a:extLst>
          </p:cNvPr>
          <p:cNvSpPr txBox="1"/>
          <p:nvPr/>
        </p:nvSpPr>
        <p:spPr>
          <a:xfrm>
            <a:off x="779831" y="4591030"/>
            <a:ext cx="595972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997" b="1" spc="-5" dirty="0">
                <a:latin typeface="Carlito"/>
                <a:cs typeface="Carlito"/>
              </a:rPr>
              <a:t>Pu=621</a:t>
            </a:r>
            <a:r>
              <a:rPr sz="997" b="1" spc="-45" dirty="0">
                <a:latin typeface="Carlito"/>
                <a:cs typeface="Carlito"/>
              </a:rPr>
              <a:t> </a:t>
            </a:r>
            <a:r>
              <a:rPr sz="997" b="1" spc="-9" dirty="0">
                <a:latin typeface="Carlito"/>
                <a:cs typeface="Carlito"/>
              </a:rPr>
              <a:t>KN</a:t>
            </a:r>
            <a:endParaRPr sz="997" dirty="0">
              <a:latin typeface="Carlito"/>
              <a:cs typeface="Carlito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A7BBD4BD-C4A8-49A2-92E1-6A7DED27F85A}"/>
              </a:ext>
            </a:extLst>
          </p:cNvPr>
          <p:cNvSpPr/>
          <p:nvPr/>
        </p:nvSpPr>
        <p:spPr>
          <a:xfrm>
            <a:off x="6096000" y="577901"/>
            <a:ext cx="4782750" cy="33645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3A95B41E-4244-FB2E-2509-1A2BFC23D783}"/>
              </a:ext>
            </a:extLst>
          </p:cNvPr>
          <p:cNvSpPr txBox="1"/>
          <p:nvPr/>
        </p:nvSpPr>
        <p:spPr>
          <a:xfrm>
            <a:off x="693372" y="4830742"/>
            <a:ext cx="3453184" cy="1917668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spc="-5" dirty="0">
                <a:latin typeface="Carlito"/>
                <a:cs typeface="Carlito"/>
              </a:rPr>
              <a:t>Mu=35.6 KN.m</a:t>
            </a:r>
            <a:endParaRPr sz="997" dirty="0">
              <a:latin typeface="Carlito"/>
              <a:cs typeface="Carlito"/>
            </a:endParaRPr>
          </a:p>
          <a:p>
            <a:pPr marL="46065" marR="1014591">
              <a:lnSpc>
                <a:spcPct val="228200"/>
              </a:lnSpc>
            </a:pPr>
            <a:r>
              <a:rPr sz="997" b="1" spc="-5" dirty="0">
                <a:latin typeface="Carlito"/>
                <a:cs typeface="Carlito"/>
              </a:rPr>
              <a:t>Case of moment </a:t>
            </a:r>
            <a:r>
              <a:rPr sz="997" b="1" dirty="0">
                <a:latin typeface="Carlito"/>
                <a:cs typeface="Carlito"/>
              </a:rPr>
              <a:t>in </a:t>
            </a:r>
            <a:r>
              <a:rPr sz="997" b="1" spc="-5" dirty="0">
                <a:latin typeface="Carlito"/>
                <a:cs typeface="Carlito"/>
              </a:rPr>
              <a:t>sway (unbraced) frames  kLu/r &lt;22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will </a:t>
            </a:r>
            <a:r>
              <a:rPr sz="997" b="1" dirty="0">
                <a:latin typeface="Carlito"/>
                <a:cs typeface="Carlito"/>
              </a:rPr>
              <a:t>be </a:t>
            </a:r>
            <a:r>
              <a:rPr sz="997" b="1" spc="-5" dirty="0">
                <a:latin typeface="Carlito"/>
                <a:cs typeface="Carlito"/>
              </a:rPr>
              <a:t>short column else selender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50"/>
              </a:spcBef>
            </a:pPr>
            <a:endParaRPr sz="1224" dirty="0">
              <a:latin typeface="Carlito"/>
              <a:cs typeface="Carlito"/>
            </a:endParaRPr>
          </a:p>
          <a:p>
            <a:pPr marL="46065"/>
            <a:r>
              <a:rPr sz="997" b="1" dirty="0">
                <a:latin typeface="Carlito"/>
                <a:cs typeface="Carlito"/>
              </a:rPr>
              <a:t>r = </a:t>
            </a:r>
            <a:r>
              <a:rPr sz="997" b="1" spc="-5" dirty="0">
                <a:latin typeface="Carlito"/>
                <a:cs typeface="Carlito"/>
              </a:rPr>
              <a:t>0.3h =0.3*0.6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0.18</a:t>
            </a:r>
            <a:r>
              <a:rPr sz="997" b="1" spc="-18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,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41"/>
              </a:spcBef>
            </a:pPr>
            <a:endParaRPr sz="1224" dirty="0">
              <a:latin typeface="Carlito"/>
              <a:cs typeface="Carlito"/>
            </a:endParaRPr>
          </a:p>
          <a:p>
            <a:pPr marL="46065"/>
            <a:r>
              <a:rPr sz="997" b="1" dirty="0">
                <a:latin typeface="Carlito"/>
                <a:cs typeface="Carlito"/>
              </a:rPr>
              <a:t>k=? , to </a:t>
            </a:r>
            <a:r>
              <a:rPr sz="997" b="1" spc="-5" dirty="0">
                <a:latin typeface="Carlito"/>
                <a:cs typeface="Carlito"/>
              </a:rPr>
              <a:t>find </a:t>
            </a:r>
            <a:r>
              <a:rPr sz="997" b="1" dirty="0">
                <a:latin typeface="Carlito"/>
                <a:cs typeface="Carlito"/>
              </a:rPr>
              <a:t>the </a:t>
            </a:r>
            <a:r>
              <a:rPr sz="997" b="1" spc="-5" dirty="0">
                <a:latin typeface="Carlito"/>
                <a:cs typeface="Carlito"/>
              </a:rPr>
              <a:t>value of </a:t>
            </a:r>
            <a:r>
              <a:rPr sz="997" b="1" dirty="0">
                <a:latin typeface="Carlito"/>
                <a:cs typeface="Carlito"/>
              </a:rPr>
              <a:t>K</a:t>
            </a:r>
            <a:r>
              <a:rPr sz="997" b="1" spc="-36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?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14"/>
              </a:spcBef>
            </a:pPr>
            <a:endParaRPr sz="1315" dirty="0">
              <a:latin typeface="Carlito"/>
              <a:cs typeface="Carlito"/>
            </a:endParaRPr>
          </a:p>
          <a:p>
            <a:pPr marL="46065">
              <a:spcBef>
                <a:spcPts val="5"/>
              </a:spcBef>
            </a:pPr>
            <a:r>
              <a:rPr sz="1496" b="1" baseline="5050" dirty="0">
                <a:latin typeface="Carlito"/>
                <a:cs typeface="Carlito"/>
              </a:rPr>
              <a:t>I </a:t>
            </a:r>
            <a:r>
              <a:rPr sz="1496" b="1" spc="-6" baseline="5050" dirty="0">
                <a:latin typeface="Carlito"/>
                <a:cs typeface="Carlito"/>
              </a:rPr>
              <a:t>beams: I</a:t>
            </a:r>
            <a:r>
              <a:rPr sz="635" b="1" spc="-5" dirty="0">
                <a:latin typeface="Carlito"/>
                <a:cs typeface="Carlito"/>
              </a:rPr>
              <a:t>B2</a:t>
            </a:r>
            <a:r>
              <a:rPr sz="1496" b="1" spc="-6" baseline="5050" dirty="0">
                <a:latin typeface="Carlito"/>
                <a:cs typeface="Carlito"/>
              </a:rPr>
              <a:t>=0.00278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Carlito"/>
                <a:cs typeface="Carlito"/>
              </a:rPr>
              <a:t>I</a:t>
            </a:r>
            <a:r>
              <a:rPr sz="635" b="1" spc="-5" dirty="0">
                <a:latin typeface="Carlito"/>
                <a:cs typeface="Carlito"/>
              </a:rPr>
              <a:t>B3</a:t>
            </a:r>
            <a:r>
              <a:rPr sz="1496" b="1" spc="-6" baseline="5050" dirty="0">
                <a:latin typeface="Carlito"/>
                <a:cs typeface="Carlito"/>
              </a:rPr>
              <a:t>=0.01024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I </a:t>
            </a:r>
            <a:r>
              <a:rPr sz="635" b="1" spc="-5" dirty="0">
                <a:latin typeface="Carlito"/>
                <a:cs typeface="Carlito"/>
              </a:rPr>
              <a:t>column(30*60) </a:t>
            </a:r>
            <a:r>
              <a:rPr sz="1496" b="1" baseline="5050" dirty="0">
                <a:latin typeface="Carlito"/>
                <a:cs typeface="Carlito"/>
              </a:rPr>
              <a:t>= </a:t>
            </a:r>
            <a:r>
              <a:rPr sz="1496" b="1" spc="-6" baseline="5050" dirty="0">
                <a:latin typeface="Carlito"/>
                <a:cs typeface="Carlito"/>
              </a:rPr>
              <a:t>0.0054</a:t>
            </a:r>
            <a:r>
              <a:rPr sz="1496" b="1" spc="-68" baseline="5050" dirty="0">
                <a:latin typeface="Carlito"/>
                <a:cs typeface="Carlito"/>
              </a:rPr>
              <a:t>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endParaRPr sz="952" baseline="39682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15477" y="256954"/>
            <a:ext cx="27639" cy="8637"/>
          </a:xfrm>
          <a:custGeom>
            <a:avLst/>
            <a:gdLst/>
            <a:ahLst/>
            <a:cxnLst/>
            <a:rect l="l" t="t" r="r" b="b"/>
            <a:pathLst>
              <a:path w="30480" h="9525">
                <a:moveTo>
                  <a:pt x="30480" y="0"/>
                </a:moveTo>
                <a:lnTo>
                  <a:pt x="0" y="0"/>
                </a:lnTo>
                <a:lnTo>
                  <a:pt x="0" y="9144"/>
                </a:lnTo>
                <a:lnTo>
                  <a:pt x="30480" y="9144"/>
                </a:lnTo>
                <a:lnTo>
                  <a:pt x="30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/>
          <p:nvPr/>
        </p:nvSpPr>
        <p:spPr>
          <a:xfrm>
            <a:off x="1253016" y="584480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 txBox="1"/>
          <p:nvPr/>
        </p:nvSpPr>
        <p:spPr>
          <a:xfrm>
            <a:off x="1264994" y="584018"/>
            <a:ext cx="1187914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  <a:tabLst>
                <a:tab pos="1123421" algn="l"/>
              </a:tabLst>
            </a:pPr>
            <a:r>
              <a:rPr sz="725" spc="-41" dirty="0">
                <a:latin typeface="FreeSerif"/>
                <a:cs typeface="FreeSerif"/>
              </a:rPr>
              <a:t>𝑳	𝑳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65498" y="584480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4"/>
                </a:lnTo>
                <a:lnTo>
                  <a:pt x="111251" y="9144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 txBox="1"/>
          <p:nvPr/>
        </p:nvSpPr>
        <p:spPr>
          <a:xfrm>
            <a:off x="519885" y="485899"/>
            <a:ext cx="2662010" cy="174755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lnSpc>
                <a:spcPts val="825"/>
              </a:lnSpc>
              <a:spcBef>
                <a:spcPts val="95"/>
              </a:spcBef>
            </a:pP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Carlito"/>
                <a:cs typeface="Carlito"/>
              </a:rPr>
              <a:t>=0, </a:t>
            </a: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1496" spc="-6" baseline="2525" dirty="0">
                <a:latin typeface="FreeSerif"/>
                <a:cs typeface="FreeSerif"/>
              </a:rPr>
              <a:t>∑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-9" dirty="0">
                <a:latin typeface="FreeSerif"/>
                <a:cs typeface="FreeSerif"/>
              </a:rPr>
              <a:t>𝒄𝒐𝒍𝒖𝒎𝒏𝒔 </a:t>
            </a:r>
            <a:r>
              <a:rPr sz="997" spc="195" dirty="0">
                <a:latin typeface="FreeSerif"/>
                <a:cs typeface="FreeSerif"/>
              </a:rPr>
              <a:t>/ </a:t>
            </a:r>
            <a:r>
              <a:rPr sz="1496" spc="-6" baseline="2525" dirty="0">
                <a:latin typeface="FreeSerif"/>
                <a:cs typeface="FreeSerif"/>
              </a:rPr>
              <a:t>∑</a:t>
            </a:r>
            <a:r>
              <a:rPr sz="1496" spc="-306" baseline="2525" dirty="0">
                <a:latin typeface="FreeSerif"/>
                <a:cs typeface="FreeSerif"/>
              </a:rPr>
              <a:t>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41" dirty="0">
                <a:latin typeface="FreeSerif"/>
                <a:cs typeface="FreeSerif"/>
              </a:rPr>
              <a:t>𝒃𝒆𝒂𝒎𝒔</a:t>
            </a:r>
            <a:endParaRPr sz="997" dirty="0">
              <a:latin typeface="FreeSerif"/>
              <a:cs typeface="FreeSerif"/>
            </a:endParaRPr>
          </a:p>
          <a:p>
            <a:pPr marL="147985">
              <a:lnSpc>
                <a:spcPts val="390"/>
              </a:lnSpc>
              <a:tabLst>
                <a:tab pos="485415" algn="l"/>
              </a:tabLst>
            </a:pPr>
            <a:r>
              <a:rPr sz="635" b="1" spc="-5" dirty="0">
                <a:latin typeface="Carlito"/>
                <a:cs typeface="Carlito"/>
              </a:rPr>
              <a:t>A	B</a:t>
            </a:r>
            <a:endParaRPr sz="635" dirty="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2648" y="879990"/>
            <a:ext cx="4852424" cy="5006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3397">
              <a:spcBef>
                <a:spcPts val="95"/>
              </a:spcBef>
            </a:pPr>
            <a:r>
              <a:rPr sz="1496" b="1" spc="-6" baseline="5050" dirty="0">
                <a:latin typeface="Carlito"/>
                <a:cs typeface="Carlito"/>
              </a:rPr>
              <a:t>Then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Symbol"/>
                <a:cs typeface="Symbol"/>
              </a:rPr>
              <a:t></a:t>
            </a:r>
            <a:r>
              <a:rPr sz="635" b="1" spc="-5" dirty="0">
                <a:latin typeface="Carlito"/>
                <a:cs typeface="Carlito"/>
              </a:rPr>
              <a:t>B</a:t>
            </a:r>
            <a:r>
              <a:rPr sz="1496" b="1" spc="-6" baseline="5050" dirty="0">
                <a:latin typeface="Carlito"/>
                <a:cs typeface="Carlito"/>
              </a:rPr>
              <a:t>=1.189 =1.2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14" baseline="5050" dirty="0">
                <a:latin typeface="Carlito"/>
                <a:cs typeface="Carlito"/>
              </a:rPr>
              <a:t>K= </a:t>
            </a:r>
            <a:r>
              <a:rPr sz="1496" b="1" spc="-6" baseline="5050" dirty="0">
                <a:latin typeface="Carlito"/>
                <a:cs typeface="Carlito"/>
              </a:rPr>
              <a:t>1.1 (using monograph for effective length factor foe sway</a:t>
            </a:r>
            <a:r>
              <a:rPr sz="1496" b="1" spc="136" baseline="5050" dirty="0">
                <a:latin typeface="Carlito"/>
                <a:cs typeface="Carlito"/>
              </a:rPr>
              <a:t> </a:t>
            </a:r>
            <a:r>
              <a:rPr sz="1496" b="1" spc="-6" baseline="5050" dirty="0">
                <a:latin typeface="Carlito"/>
                <a:cs typeface="Carlito"/>
              </a:rPr>
              <a:t>frames)</a:t>
            </a:r>
            <a:endParaRPr sz="1496" baseline="5050">
              <a:latin typeface="Carlito"/>
              <a:cs typeface="Carlito"/>
            </a:endParaRPr>
          </a:p>
          <a:p>
            <a:pPr>
              <a:spcBef>
                <a:spcPts val="5"/>
              </a:spcBef>
            </a:pPr>
            <a:endParaRPr sz="1179">
              <a:latin typeface="Carlito"/>
              <a:cs typeface="Carlito"/>
            </a:endParaRPr>
          </a:p>
          <a:p>
            <a:pPr marL="11516"/>
            <a:r>
              <a:rPr sz="997" b="1" spc="-5" dirty="0">
                <a:latin typeface="Carlito"/>
                <a:cs typeface="Carlito"/>
              </a:rPr>
              <a:t>KLu/r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1.05*3.63/0.18=21.75&lt;22 </a:t>
            </a:r>
            <a:r>
              <a:rPr sz="997" b="1" dirty="0">
                <a:latin typeface="Carlito"/>
                <a:cs typeface="Carlito"/>
              </a:rPr>
              <a:t>so it </a:t>
            </a:r>
            <a:r>
              <a:rPr sz="997" b="1" spc="-5" dirty="0">
                <a:latin typeface="Carlito"/>
                <a:cs typeface="Carlito"/>
              </a:rPr>
              <a:t>short</a:t>
            </a:r>
            <a:r>
              <a:rPr sz="997" b="1" spc="-36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column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4339" y="2230169"/>
            <a:ext cx="2192717" cy="68726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Assume M = 0.0</a:t>
            </a:r>
            <a:r>
              <a:rPr sz="997" b="1" spc="-2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kN.m.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5"/>
              </a:spcBef>
            </a:pPr>
            <a:endParaRPr sz="1315">
              <a:latin typeface="Times New Roman"/>
              <a:cs typeface="Times New Roman"/>
            </a:endParaRPr>
          </a:p>
          <a:p>
            <a:pPr marL="11516"/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</a:t>
            </a:r>
            <a:r>
              <a:rPr sz="1496" b="1" spc="-6" baseline="5050" dirty="0">
                <a:latin typeface="Times New Roman"/>
                <a:cs typeface="Times New Roman"/>
              </a:rPr>
              <a:t>=P</a:t>
            </a:r>
            <a:r>
              <a:rPr sz="635" b="1" spc="-5" dirty="0">
                <a:latin typeface="Times New Roman"/>
                <a:cs typeface="Times New Roman"/>
              </a:rPr>
              <a:t>u</a:t>
            </a:r>
            <a:endParaRPr sz="635">
              <a:latin typeface="Times New Roman"/>
              <a:cs typeface="Times New Roman"/>
            </a:endParaRPr>
          </a:p>
          <a:p>
            <a:pPr marL="43186">
              <a:spcBef>
                <a:spcPts val="141"/>
              </a:spcBef>
            </a:pPr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 </a:t>
            </a:r>
            <a:r>
              <a:rPr sz="1496" b="1" baseline="5050" dirty="0">
                <a:latin typeface="Times New Roman"/>
                <a:cs typeface="Times New Roman"/>
              </a:rPr>
              <a:t>= </a:t>
            </a:r>
            <a:r>
              <a:rPr sz="1496" b="1" spc="-74" baseline="5050" dirty="0">
                <a:latin typeface="Times New Roman"/>
                <a:cs typeface="Times New Roman"/>
              </a:rPr>
              <a:t>Ф</a:t>
            </a:r>
            <a:r>
              <a:rPr sz="1496" b="1" spc="-74" baseline="5050" dirty="0">
                <a:latin typeface="DejaVu Sans"/>
                <a:cs typeface="DejaVu Sans"/>
              </a:rPr>
              <a:t>𝜆 </a:t>
            </a:r>
            <a:r>
              <a:rPr sz="1496" b="1" spc="-6" baseline="5050" dirty="0">
                <a:latin typeface="Times New Roman"/>
                <a:cs typeface="Times New Roman"/>
              </a:rPr>
              <a:t>(0.85 </a:t>
            </a:r>
            <a:r>
              <a:rPr sz="1496" b="1" baseline="5050" dirty="0">
                <a:latin typeface="Times New Roman"/>
                <a:cs typeface="Times New Roman"/>
              </a:rPr>
              <a:t>* f`</a:t>
            </a:r>
            <a:r>
              <a:rPr sz="635" b="1" dirty="0">
                <a:latin typeface="Times New Roman"/>
                <a:cs typeface="Times New Roman"/>
              </a:rPr>
              <a:t>c </a:t>
            </a:r>
            <a:r>
              <a:rPr sz="1496" b="1" baseline="5050" dirty="0">
                <a:latin typeface="Times New Roman"/>
                <a:cs typeface="Times New Roman"/>
              </a:rPr>
              <a:t>* </a:t>
            </a:r>
            <a:r>
              <a:rPr sz="1496" b="1" spc="-6" baseline="5050" dirty="0">
                <a:latin typeface="Times New Roman"/>
                <a:cs typeface="Times New Roman"/>
              </a:rPr>
              <a:t>(Ag-As) </a:t>
            </a:r>
            <a:r>
              <a:rPr sz="1496" b="1" baseline="5050" dirty="0">
                <a:latin typeface="Times New Roman"/>
                <a:cs typeface="Times New Roman"/>
              </a:rPr>
              <a:t>+ f</a:t>
            </a:r>
            <a:r>
              <a:rPr sz="635" b="1" dirty="0">
                <a:latin typeface="Times New Roman"/>
                <a:cs typeface="Times New Roman"/>
              </a:rPr>
              <a:t>y </a:t>
            </a:r>
            <a:r>
              <a:rPr sz="1496" b="1" baseline="5050" dirty="0">
                <a:latin typeface="Times New Roman"/>
                <a:cs typeface="Times New Roman"/>
              </a:rPr>
              <a:t>*</a:t>
            </a:r>
            <a:r>
              <a:rPr sz="1496" b="1" spc="-218" baseline="5050" dirty="0">
                <a:latin typeface="Times New Roman"/>
                <a:cs typeface="Times New Roman"/>
              </a:rPr>
              <a:t> </a:t>
            </a:r>
            <a:r>
              <a:rPr sz="1496" b="1" spc="-6" baseline="5050" dirty="0">
                <a:latin typeface="Times New Roman"/>
                <a:cs typeface="Times New Roman"/>
              </a:rPr>
              <a:t>As)</a:t>
            </a:r>
            <a:endParaRPr sz="1496" baseline="5050">
              <a:latin typeface="Times New Roman"/>
              <a:cs typeface="Times New Roman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C0918C13-B9A4-3738-1384-E040E5D623D0}"/>
              </a:ext>
            </a:extLst>
          </p:cNvPr>
          <p:cNvSpPr txBox="1"/>
          <p:nvPr/>
        </p:nvSpPr>
        <p:spPr>
          <a:xfrm>
            <a:off x="751593" y="3029524"/>
            <a:ext cx="2412680" cy="737473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spc="-5" dirty="0">
                <a:latin typeface="Times New Roman"/>
                <a:cs typeface="Times New Roman"/>
              </a:rPr>
              <a:t>As </a:t>
            </a:r>
            <a:r>
              <a:rPr sz="997" b="1" dirty="0">
                <a:latin typeface="Times New Roman"/>
                <a:cs typeface="Times New Roman"/>
              </a:rPr>
              <a:t>= </a:t>
            </a:r>
            <a:r>
              <a:rPr sz="997" spc="23" dirty="0">
                <a:latin typeface="FreeSerif"/>
                <a:cs typeface="FreeSerif"/>
              </a:rPr>
              <a:t>𝝆</a:t>
            </a:r>
            <a:r>
              <a:rPr sz="997" spc="-5" dirty="0">
                <a:latin typeface="FreeSerif"/>
                <a:cs typeface="FreeSerif"/>
              </a:rPr>
              <a:t> </a:t>
            </a:r>
            <a:r>
              <a:rPr sz="997" b="1" spc="-9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endParaRPr sz="861">
              <a:latin typeface="Times New Roman"/>
              <a:cs typeface="Times New Roman"/>
            </a:endParaRPr>
          </a:p>
          <a:p>
            <a:pPr marL="253360"/>
            <a:r>
              <a:rPr sz="997" b="1" dirty="0">
                <a:latin typeface="Times New Roman"/>
                <a:cs typeface="Times New Roman"/>
              </a:rPr>
              <a:t>= 0.02</a:t>
            </a:r>
            <a:r>
              <a:rPr sz="997" b="1" spc="-9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32"/>
              </a:spcBef>
            </a:pPr>
            <a:endParaRPr sz="861">
              <a:latin typeface="Times New Roman"/>
              <a:cs typeface="Times New Roman"/>
            </a:endParaRPr>
          </a:p>
          <a:p>
            <a:pPr marL="46065">
              <a:tabLst>
                <a:tab pos="1158546" algn="l"/>
              </a:tabLst>
            </a:pPr>
            <a:r>
              <a:rPr sz="997" b="1" spc="-5" dirty="0">
                <a:latin typeface="Times New Roman"/>
                <a:cs typeface="Times New Roman"/>
              </a:rPr>
              <a:t>Ag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9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37644.4</a:t>
            </a:r>
            <a:r>
              <a:rPr sz="997" b="1" spc="-9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mm</a:t>
            </a:r>
            <a:r>
              <a:rPr sz="952" b="1" baseline="31746" dirty="0">
                <a:latin typeface="Times New Roman"/>
                <a:cs typeface="Times New Roman"/>
              </a:rPr>
              <a:t>2	</a:t>
            </a:r>
            <a:r>
              <a:rPr sz="997" b="1" dirty="0">
                <a:latin typeface="Times New Roman"/>
                <a:cs typeface="Times New Roman"/>
              </a:rPr>
              <a:t>, so 600*300 mm is</a:t>
            </a:r>
            <a:r>
              <a:rPr sz="997" b="1" spc="-9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ok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0BFBB8D7-1535-F7D3-3A59-0BA4B63E3AE8}"/>
              </a:ext>
            </a:extLst>
          </p:cNvPr>
          <p:cNvSpPr/>
          <p:nvPr/>
        </p:nvSpPr>
        <p:spPr>
          <a:xfrm>
            <a:off x="658081" y="4362544"/>
            <a:ext cx="189444" cy="8637"/>
          </a:xfrm>
          <a:custGeom>
            <a:avLst/>
            <a:gdLst/>
            <a:ahLst/>
            <a:cxnLst/>
            <a:rect l="l" t="t" r="r" b="b"/>
            <a:pathLst>
              <a:path w="208915" h="9525">
                <a:moveTo>
                  <a:pt x="208788" y="0"/>
                </a:moveTo>
                <a:lnTo>
                  <a:pt x="0" y="0"/>
                </a:lnTo>
                <a:lnTo>
                  <a:pt x="0" y="9144"/>
                </a:lnTo>
                <a:lnTo>
                  <a:pt x="208788" y="9144"/>
                </a:lnTo>
                <a:lnTo>
                  <a:pt x="2087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BDF13F7E-AA6B-BE1D-EE84-B3D20021CEC2}"/>
              </a:ext>
            </a:extLst>
          </p:cNvPr>
          <p:cNvSpPr/>
          <p:nvPr/>
        </p:nvSpPr>
        <p:spPr>
          <a:xfrm>
            <a:off x="978972" y="4362544"/>
            <a:ext cx="475626" cy="8637"/>
          </a:xfrm>
          <a:custGeom>
            <a:avLst/>
            <a:gdLst/>
            <a:ahLst/>
            <a:cxnLst/>
            <a:rect l="l" t="t" r="r" b="b"/>
            <a:pathLst>
              <a:path w="524510" h="9525">
                <a:moveTo>
                  <a:pt x="524256" y="0"/>
                </a:moveTo>
                <a:lnTo>
                  <a:pt x="0" y="0"/>
                </a:lnTo>
                <a:lnTo>
                  <a:pt x="0" y="9144"/>
                </a:lnTo>
                <a:lnTo>
                  <a:pt x="524256" y="9144"/>
                </a:lnTo>
                <a:lnTo>
                  <a:pt x="5242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CB55CFD4-1A2F-3E2E-E37C-DD8C5AE4F3A6}"/>
              </a:ext>
            </a:extLst>
          </p:cNvPr>
          <p:cNvSpPr/>
          <p:nvPr/>
        </p:nvSpPr>
        <p:spPr>
          <a:xfrm>
            <a:off x="658081" y="4774370"/>
            <a:ext cx="206142" cy="8637"/>
          </a:xfrm>
          <a:custGeom>
            <a:avLst/>
            <a:gdLst/>
            <a:ahLst/>
            <a:cxnLst/>
            <a:rect l="l" t="t" r="r" b="b"/>
            <a:pathLst>
              <a:path w="227330" h="9525">
                <a:moveTo>
                  <a:pt x="227076" y="0"/>
                </a:moveTo>
                <a:lnTo>
                  <a:pt x="0" y="0"/>
                </a:lnTo>
                <a:lnTo>
                  <a:pt x="0" y="9144"/>
                </a:lnTo>
                <a:lnTo>
                  <a:pt x="227076" y="9144"/>
                </a:lnTo>
                <a:lnTo>
                  <a:pt x="2270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593D84FF-769F-6C5A-C731-77AE5CAE3D45}"/>
              </a:ext>
            </a:extLst>
          </p:cNvPr>
          <p:cNvSpPr/>
          <p:nvPr/>
        </p:nvSpPr>
        <p:spPr>
          <a:xfrm>
            <a:off x="967916" y="4774370"/>
            <a:ext cx="614974" cy="8637"/>
          </a:xfrm>
          <a:custGeom>
            <a:avLst/>
            <a:gdLst/>
            <a:ahLst/>
            <a:cxnLst/>
            <a:rect l="l" t="t" r="r" b="b"/>
            <a:pathLst>
              <a:path w="678180" h="9525">
                <a:moveTo>
                  <a:pt x="678179" y="0"/>
                </a:moveTo>
                <a:lnTo>
                  <a:pt x="0" y="0"/>
                </a:lnTo>
                <a:lnTo>
                  <a:pt x="0" y="9144"/>
                </a:lnTo>
                <a:lnTo>
                  <a:pt x="678179" y="9144"/>
                </a:lnTo>
                <a:lnTo>
                  <a:pt x="6781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6B562F4D-5DE2-BC13-B13D-96164EB8A69E}"/>
              </a:ext>
            </a:extLst>
          </p:cNvPr>
          <p:cNvSpPr/>
          <p:nvPr/>
        </p:nvSpPr>
        <p:spPr>
          <a:xfrm>
            <a:off x="825298" y="5849768"/>
            <a:ext cx="442805" cy="8637"/>
          </a:xfrm>
          <a:custGeom>
            <a:avLst/>
            <a:gdLst/>
            <a:ahLst/>
            <a:cxnLst/>
            <a:rect l="l" t="t" r="r" b="b"/>
            <a:pathLst>
              <a:path w="488315" h="9525">
                <a:moveTo>
                  <a:pt x="487984" y="0"/>
                </a:moveTo>
                <a:lnTo>
                  <a:pt x="0" y="0"/>
                </a:lnTo>
                <a:lnTo>
                  <a:pt x="0" y="9144"/>
                </a:lnTo>
                <a:lnTo>
                  <a:pt x="487984" y="9144"/>
                </a:lnTo>
                <a:lnTo>
                  <a:pt x="4879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29A78A36-6B33-5CAD-293E-7CCD3B91EC5E}"/>
              </a:ext>
            </a:extLst>
          </p:cNvPr>
          <p:cNvSpPr txBox="1"/>
          <p:nvPr/>
        </p:nvSpPr>
        <p:spPr>
          <a:xfrm>
            <a:off x="519885" y="4161632"/>
            <a:ext cx="3736487" cy="2448407"/>
          </a:xfrm>
          <a:prstGeom prst="rect">
            <a:avLst/>
          </a:prstGeom>
        </p:spPr>
        <p:txBody>
          <a:bodyPr vert="horz" wrap="square" lIns="0" tIns="39731" rIns="0" bIns="0" rtlCol="0">
            <a:spAutoFit/>
          </a:bodyPr>
          <a:lstStyle/>
          <a:p>
            <a:pPr marL="138196">
              <a:spcBef>
                <a:spcPts val="313"/>
              </a:spcBef>
            </a:pPr>
            <a:r>
              <a:rPr sz="725" b="1" i="1" spc="32" dirty="0">
                <a:latin typeface="Times New Roman"/>
                <a:cs typeface="Times New Roman"/>
              </a:rPr>
              <a:t>ф</a:t>
            </a:r>
            <a:r>
              <a:rPr sz="725" spc="32" dirty="0">
                <a:latin typeface="FreeSerif"/>
                <a:cs typeface="FreeSerif"/>
              </a:rPr>
              <a:t>𝑷𝒏 </a:t>
            </a:r>
            <a:r>
              <a:rPr sz="1496" b="1" baseline="-32828" dirty="0">
                <a:latin typeface="Times New Roman"/>
                <a:cs typeface="Times New Roman"/>
              </a:rPr>
              <a:t>= </a:t>
            </a:r>
            <a:r>
              <a:rPr sz="725" spc="5" dirty="0">
                <a:latin typeface="FreeSerif"/>
                <a:cs typeface="FreeSerif"/>
              </a:rPr>
              <a:t>𝟔𝟐𝟏∗𝟏𝟎𝟎𝟎 </a:t>
            </a:r>
            <a:r>
              <a:rPr sz="1496" b="1" baseline="-32828" dirty="0">
                <a:latin typeface="Times New Roman"/>
                <a:cs typeface="Times New Roman"/>
              </a:rPr>
              <a:t>= 0.5</a:t>
            </a:r>
            <a:r>
              <a:rPr sz="1496" b="1" spc="-68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 dirty="0">
              <a:latin typeface="Times New Roman"/>
              <a:cs typeface="Times New Roman"/>
            </a:endParaRPr>
          </a:p>
          <a:p>
            <a:pPr marL="175049">
              <a:spcBef>
                <a:spcPts val="163"/>
              </a:spcBef>
              <a:tabLst>
                <a:tab pos="458927" algn="l"/>
              </a:tabLst>
            </a:pPr>
            <a:r>
              <a:rPr sz="725" spc="14" dirty="0">
                <a:latin typeface="FreeSerif"/>
                <a:cs typeface="FreeSerif"/>
              </a:rPr>
              <a:t>𝒃𝒉	</a:t>
            </a:r>
            <a:r>
              <a:rPr sz="725" spc="9" dirty="0">
                <a:latin typeface="FreeSerif"/>
                <a:cs typeface="FreeSerif"/>
              </a:rPr>
              <a:t>𝟑𝟎𝟎∗𝟔𝟎𝟎∗𝟕</a:t>
            </a:r>
            <a:endParaRPr sz="725" dirty="0">
              <a:latin typeface="FreeSerif"/>
              <a:cs typeface="FreeSerif"/>
            </a:endParaRPr>
          </a:p>
          <a:p>
            <a:pPr>
              <a:spcBef>
                <a:spcPts val="32"/>
              </a:spcBef>
            </a:pPr>
            <a:endParaRPr sz="816" dirty="0">
              <a:latin typeface="FreeSerif"/>
              <a:cs typeface="FreeSerif"/>
            </a:endParaRPr>
          </a:p>
          <a:p>
            <a:pPr marL="138196"/>
            <a:r>
              <a:rPr sz="725" b="1" i="1" spc="77" dirty="0">
                <a:latin typeface="Times New Roman"/>
                <a:cs typeface="Times New Roman"/>
              </a:rPr>
              <a:t>ф</a:t>
            </a:r>
            <a:r>
              <a:rPr sz="725" spc="77" dirty="0">
                <a:latin typeface="FreeSerif"/>
                <a:cs typeface="FreeSerif"/>
              </a:rPr>
              <a:t>𝑴𝒃 </a:t>
            </a:r>
            <a:r>
              <a:rPr sz="1496" b="1" spc="-6" baseline="-32828" dirty="0">
                <a:latin typeface="Times New Roman"/>
                <a:cs typeface="Times New Roman"/>
              </a:rPr>
              <a:t>=</a:t>
            </a:r>
            <a:r>
              <a:rPr sz="725" spc="-5" dirty="0">
                <a:latin typeface="FreeSerif"/>
                <a:cs typeface="FreeSerif"/>
              </a:rPr>
              <a:t>𝟑𝟓.𝟔∗𝟏𝟎𝟎𝟎𝟎𝟎𝟎</a:t>
            </a:r>
            <a:r>
              <a:rPr sz="1496" b="1" spc="-6" baseline="-32828" dirty="0">
                <a:latin typeface="Times New Roman"/>
                <a:cs typeface="Times New Roman"/>
              </a:rPr>
              <a:t>= </a:t>
            </a:r>
            <a:r>
              <a:rPr sz="1496" b="1" baseline="-32828" dirty="0">
                <a:latin typeface="Times New Roman"/>
                <a:cs typeface="Times New Roman"/>
              </a:rPr>
              <a:t>0.047</a:t>
            </a:r>
            <a:r>
              <a:rPr sz="1496" b="1" spc="-34" baseline="-32828" dirty="0">
                <a:latin typeface="Times New Roman"/>
                <a:cs typeface="Times New Roman"/>
              </a:rPr>
              <a:t> </a:t>
            </a:r>
            <a:r>
              <a:rPr sz="1496" b="1" spc="-6" baseline="-32828" dirty="0">
                <a:latin typeface="Times New Roman"/>
                <a:cs typeface="Times New Roman"/>
              </a:rPr>
              <a:t>Ksi</a:t>
            </a:r>
            <a:endParaRPr sz="1496" baseline="-32828" dirty="0">
              <a:latin typeface="Times New Roman"/>
              <a:cs typeface="Times New Roman"/>
            </a:endParaRPr>
          </a:p>
          <a:p>
            <a:pPr marL="158350">
              <a:spcBef>
                <a:spcPts val="163"/>
              </a:spcBef>
              <a:tabLst>
                <a:tab pos="493476" algn="l"/>
              </a:tabLst>
            </a:pPr>
            <a:r>
              <a:rPr sz="725" spc="5" dirty="0">
                <a:latin typeface="FreeSerif"/>
                <a:cs typeface="FreeSerif"/>
              </a:rPr>
              <a:t>𝒃𝒉</a:t>
            </a:r>
            <a:r>
              <a:rPr sz="884" spc="6" baseline="21367" dirty="0">
                <a:latin typeface="FreeSerif"/>
                <a:cs typeface="FreeSerif"/>
              </a:rPr>
              <a:t>𝟐	</a:t>
            </a:r>
            <a:r>
              <a:rPr sz="725" spc="9" dirty="0">
                <a:latin typeface="FreeSerif"/>
                <a:cs typeface="FreeSerif"/>
              </a:rPr>
              <a:t>𝟑𝟎𝟎∗𝟔𝟎𝟎</a:t>
            </a:r>
            <a:r>
              <a:rPr sz="884" spc="14" baseline="21367" dirty="0">
                <a:latin typeface="FreeSerif"/>
                <a:cs typeface="FreeSerif"/>
              </a:rPr>
              <a:t>𝟐</a:t>
            </a:r>
            <a:r>
              <a:rPr sz="725" spc="9" dirty="0">
                <a:latin typeface="FreeSerif"/>
                <a:cs typeface="FreeSerif"/>
              </a:rPr>
              <a:t>∗𝟕</a:t>
            </a:r>
            <a:endParaRPr sz="725" dirty="0">
              <a:latin typeface="FreeSerif"/>
              <a:cs typeface="FreeSerif"/>
            </a:endParaRPr>
          </a:p>
          <a:p>
            <a:pPr>
              <a:spcBef>
                <a:spcPts val="32"/>
              </a:spcBef>
            </a:pPr>
            <a:endParaRPr sz="1043" dirty="0">
              <a:latin typeface="FreeSerif"/>
              <a:cs typeface="FreeSerif"/>
            </a:endParaRPr>
          </a:p>
          <a:p>
            <a:pPr marL="138196"/>
            <a:r>
              <a:rPr sz="997" b="1" dirty="0">
                <a:latin typeface="Times New Roman"/>
                <a:cs typeface="Times New Roman"/>
              </a:rPr>
              <a:t>f`c= </a:t>
            </a:r>
            <a:r>
              <a:rPr sz="997" b="1" spc="-5" dirty="0">
                <a:latin typeface="Times New Roman"/>
                <a:cs typeface="Times New Roman"/>
              </a:rPr>
              <a:t>28/7 </a:t>
            </a:r>
            <a:r>
              <a:rPr sz="997" b="1" dirty="0">
                <a:latin typeface="Times New Roman"/>
                <a:cs typeface="Times New Roman"/>
              </a:rPr>
              <a:t>= 4</a:t>
            </a:r>
            <a:r>
              <a:rPr sz="997" b="1" spc="-82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Ksi</a:t>
            </a:r>
            <a:endParaRPr sz="997" dirty="0">
              <a:latin typeface="Times New Roman"/>
              <a:cs typeface="Times New Roman"/>
            </a:endParaRPr>
          </a:p>
          <a:p>
            <a:pPr marL="138196" marR="2584847">
              <a:lnSpc>
                <a:spcPct val="193800"/>
              </a:lnSpc>
              <a:spcBef>
                <a:spcPts val="313"/>
              </a:spcBef>
            </a:pPr>
            <a:r>
              <a:rPr sz="997" b="1" dirty="0">
                <a:latin typeface="Times New Roman"/>
                <a:cs typeface="Times New Roman"/>
              </a:rPr>
              <a:t>fy = </a:t>
            </a:r>
            <a:r>
              <a:rPr sz="997" b="1" spc="-5" dirty="0">
                <a:latin typeface="Times New Roman"/>
                <a:cs typeface="Times New Roman"/>
              </a:rPr>
              <a:t>420/7 </a:t>
            </a:r>
            <a:r>
              <a:rPr sz="997" b="1" dirty="0">
                <a:latin typeface="Times New Roman"/>
                <a:cs typeface="Times New Roman"/>
              </a:rPr>
              <a:t>= 60</a:t>
            </a:r>
            <a:r>
              <a:rPr sz="997" b="1" spc="-73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Ksi  </a:t>
            </a:r>
            <a:r>
              <a:rPr sz="1496" b="1" spc="-537" baseline="-32828" dirty="0">
                <a:latin typeface="Times New Roman"/>
                <a:cs typeface="Times New Roman"/>
              </a:rPr>
              <a:t>ɣ</a:t>
            </a:r>
            <a:r>
              <a:rPr sz="1496" b="1" spc="-20" baseline="-32828" dirty="0">
                <a:latin typeface="Times New Roman"/>
                <a:cs typeface="Times New Roman"/>
              </a:rPr>
              <a:t> </a:t>
            </a:r>
            <a:r>
              <a:rPr sz="1496" b="1" spc="20" baseline="-32828" dirty="0">
                <a:latin typeface="Times New Roman"/>
                <a:cs typeface="Times New Roman"/>
              </a:rPr>
              <a:t>=</a:t>
            </a:r>
            <a:r>
              <a:rPr sz="725" spc="14" dirty="0">
                <a:latin typeface="FreeSerif"/>
                <a:cs typeface="FreeSerif"/>
              </a:rPr>
              <a:t>𝟔𝟎𝟎−𝟐∗𝟒𝟎 </a:t>
            </a:r>
            <a:r>
              <a:rPr sz="1496" b="1" baseline="-32828" dirty="0">
                <a:latin typeface="Times New Roman"/>
                <a:cs typeface="Times New Roman"/>
              </a:rPr>
              <a:t>=</a:t>
            </a:r>
            <a:r>
              <a:rPr sz="1496" b="1" spc="20" baseline="-32828" dirty="0">
                <a:latin typeface="Times New Roman"/>
                <a:cs typeface="Times New Roman"/>
              </a:rPr>
              <a:t> </a:t>
            </a:r>
            <a:r>
              <a:rPr sz="1496" b="1" baseline="-32828" dirty="0">
                <a:latin typeface="Times New Roman"/>
                <a:cs typeface="Times New Roman"/>
              </a:rPr>
              <a:t>0.8</a:t>
            </a:r>
            <a:endParaRPr sz="1496" baseline="-32828" dirty="0">
              <a:latin typeface="Times New Roman"/>
              <a:cs typeface="Times New Roman"/>
            </a:endParaRPr>
          </a:p>
          <a:p>
            <a:pPr marL="443380">
              <a:spcBef>
                <a:spcPts val="163"/>
              </a:spcBef>
            </a:pPr>
            <a:r>
              <a:rPr sz="725" spc="-5" dirty="0">
                <a:latin typeface="FreeSerif"/>
                <a:cs typeface="FreeSerif"/>
              </a:rPr>
              <a:t>𝟔𝟎𝟎</a:t>
            </a:r>
            <a:endParaRPr sz="725" dirty="0">
              <a:latin typeface="FreeSerif"/>
              <a:cs typeface="FreeSerif"/>
            </a:endParaRPr>
          </a:p>
          <a:p>
            <a:pPr>
              <a:lnSpc>
                <a:spcPct val="100000"/>
              </a:lnSpc>
            </a:pPr>
            <a:endParaRPr sz="725" dirty="0">
              <a:latin typeface="FreeSerif"/>
              <a:cs typeface="FreeSerif"/>
            </a:endParaRPr>
          </a:p>
          <a:p>
            <a:pPr marL="277544">
              <a:spcBef>
                <a:spcPts val="449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27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By P-M interaction diagrams </a:t>
            </a:r>
            <a:r>
              <a:rPr sz="997" b="1" dirty="0">
                <a:latin typeface="Times New Roman"/>
                <a:cs typeface="Times New Roman"/>
              </a:rPr>
              <a:t>to </a:t>
            </a:r>
            <a:r>
              <a:rPr sz="997" b="1" spc="-5" dirty="0">
                <a:latin typeface="Times New Roman"/>
                <a:cs typeface="Times New Roman"/>
              </a:rPr>
              <a:t>determine </a:t>
            </a:r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spc="-5" dirty="0">
                <a:latin typeface="Times New Roman"/>
                <a:cs typeface="Times New Roman"/>
              </a:rPr>
              <a:t>(see </a:t>
            </a:r>
            <a:r>
              <a:rPr sz="997" b="1" dirty="0">
                <a:latin typeface="Times New Roman"/>
                <a:cs typeface="Times New Roman"/>
              </a:rPr>
              <a:t>Figure  </a:t>
            </a:r>
            <a:r>
              <a:rPr sz="997" b="1" spc="-326" dirty="0">
                <a:latin typeface="Times New Roman"/>
                <a:cs typeface="Times New Roman"/>
              </a:rPr>
              <a:t>4.2)</a:t>
            </a:r>
            <a:endParaRPr sz="997" dirty="0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952" dirty="0">
              <a:latin typeface="Times New Roman"/>
              <a:cs typeface="Times New Roman"/>
            </a:endParaRPr>
          </a:p>
          <a:p>
            <a:pPr marL="277544"/>
            <a:r>
              <a:rPr sz="997" spc="23" dirty="0">
                <a:latin typeface="FreeSerif"/>
                <a:cs typeface="FreeSerif"/>
              </a:rPr>
              <a:t>𝝆 </a:t>
            </a:r>
            <a:r>
              <a:rPr sz="997" b="1" dirty="0">
                <a:latin typeface="Times New Roman"/>
                <a:cs typeface="Times New Roman"/>
              </a:rPr>
              <a:t>= 0.01 so As = </a:t>
            </a:r>
            <a:r>
              <a:rPr sz="997" b="1" spc="-5" dirty="0">
                <a:latin typeface="Times New Roman"/>
                <a:cs typeface="Times New Roman"/>
              </a:rPr>
              <a:t>0.01*600*300 </a:t>
            </a:r>
            <a:r>
              <a:rPr sz="997" b="1" dirty="0">
                <a:latin typeface="Times New Roman"/>
                <a:cs typeface="Times New Roman"/>
              </a:rPr>
              <a:t>= 1800 mm</a:t>
            </a:r>
            <a:r>
              <a:rPr sz="952" b="1" baseline="31746" dirty="0">
                <a:latin typeface="Times New Roman"/>
                <a:cs typeface="Times New Roman"/>
              </a:rPr>
              <a:t>2 </a:t>
            </a:r>
            <a:r>
              <a:rPr sz="997" b="1" dirty="0">
                <a:latin typeface="Times New Roman"/>
                <a:cs typeface="Times New Roman"/>
              </a:rPr>
              <a:t>, </a:t>
            </a:r>
            <a:r>
              <a:rPr sz="997" b="1" spc="-9" dirty="0">
                <a:latin typeface="Times New Roman"/>
                <a:cs typeface="Times New Roman"/>
              </a:rPr>
              <a:t>10 </a:t>
            </a:r>
            <a:r>
              <a:rPr sz="997" b="1" dirty="0">
                <a:latin typeface="Symbol"/>
                <a:cs typeface="Symbol"/>
              </a:rPr>
              <a:t></a:t>
            </a:r>
            <a:r>
              <a:rPr sz="997" b="1" spc="-113" dirty="0">
                <a:latin typeface="Times New Roman"/>
                <a:cs typeface="Times New Roman"/>
              </a:rPr>
              <a:t> </a:t>
            </a:r>
            <a:r>
              <a:rPr sz="997" b="1" spc="-14" dirty="0">
                <a:latin typeface="Times New Roman"/>
                <a:cs typeface="Times New Roman"/>
              </a:rPr>
              <a:t>16</a:t>
            </a:r>
            <a:endParaRPr sz="997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>
            <a:extLst>
              <a:ext uri="{FF2B5EF4-FFF2-40B4-BE49-F238E27FC236}">
                <a16:creationId xmlns:a16="http://schemas.microsoft.com/office/drawing/2014/main" id="{29A17F4D-BECE-4CFC-BD8F-601CE7127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24437"/>
            <a:ext cx="9404723" cy="1400530"/>
          </a:xfrm>
        </p:spPr>
        <p:txBody>
          <a:bodyPr/>
          <a:lstStyle/>
          <a:p>
            <a:r>
              <a:rPr lang="en-US" sz="2400" b="1" kern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 MODLING</a:t>
            </a:r>
            <a:r>
              <a:rPr lang="en-US" sz="1800" b="1" kern="0" dirty="0">
                <a:solidFill>
                  <a:srgbClr val="365F9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kern="0" dirty="0">
                <a:solidFill>
                  <a:srgbClr val="365F9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05416EBC-A850-4EC8-C288-3B899AFB12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551"/>
          <a:stretch/>
        </p:blipFill>
        <p:spPr>
          <a:xfrm>
            <a:off x="92286" y="1092874"/>
            <a:ext cx="4611689" cy="4189405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FAE59F3-8C35-326F-E8C1-62E599FA81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7833"/>
          <a:stretch/>
        </p:blipFill>
        <p:spPr>
          <a:xfrm>
            <a:off x="7172801" y="1124702"/>
            <a:ext cx="4373088" cy="3243456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C9FB13F8-C28D-C6B1-DD85-4C1310BDEE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 bwMode="auto">
          <a:xfrm>
            <a:off x="4158686" y="3727904"/>
            <a:ext cx="5475508" cy="31087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9679" y="5078030"/>
            <a:ext cx="2272180" cy="34505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R="327640" algn="ctr">
              <a:lnSpc>
                <a:spcPts val="1279"/>
              </a:lnSpc>
              <a:spcBef>
                <a:spcPts val="91"/>
              </a:spcBef>
            </a:pPr>
            <a:r>
              <a:rPr sz="1088" b="1" dirty="0">
                <a:latin typeface="Times New Roman"/>
                <a:cs typeface="Times New Roman"/>
              </a:rPr>
              <a:t>+</a:t>
            </a:r>
            <a:endParaRPr sz="1088">
              <a:latin typeface="Times New Roman"/>
              <a:cs typeface="Times New Roman"/>
            </a:endParaRPr>
          </a:p>
          <a:p>
            <a:pPr algn="ctr">
              <a:lnSpc>
                <a:spcPts val="1279"/>
              </a:lnSpc>
            </a:pPr>
            <a:r>
              <a:rPr sz="1088" b="1" spc="-5" dirty="0">
                <a:latin typeface="Times New Roman"/>
                <a:cs typeface="Times New Roman"/>
              </a:rPr>
              <a:t>figure6.69: </a:t>
            </a:r>
            <a:r>
              <a:rPr sz="1088" b="1" dirty="0">
                <a:latin typeface="Times New Roman"/>
                <a:cs typeface="Times New Roman"/>
              </a:rPr>
              <a:t>:P-M </a:t>
            </a:r>
            <a:r>
              <a:rPr sz="1088" b="1" spc="-5" dirty="0">
                <a:latin typeface="Times New Roman"/>
                <a:cs typeface="Times New Roman"/>
              </a:rPr>
              <a:t>interaction</a:t>
            </a:r>
            <a:r>
              <a:rPr sz="1088" b="1" spc="-14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diagrams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22984" y="1221169"/>
            <a:ext cx="5189474" cy="37400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7056" y="1174440"/>
            <a:ext cx="689255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1088" spc="-73" dirty="0">
                <a:latin typeface="FreeSerif"/>
                <a:cs typeface="FreeSerif"/>
              </a:rPr>
              <a:t>𝑠</a:t>
            </a:r>
            <a:r>
              <a:rPr sz="1156" spc="-109" baseline="-16339" dirty="0">
                <a:latin typeface="FreeSerif"/>
                <a:cs typeface="FreeSerif"/>
              </a:rPr>
              <a:t>1 </a:t>
            </a:r>
            <a:r>
              <a:rPr sz="1088" spc="195" dirty="0">
                <a:latin typeface="FreeSerif"/>
                <a:cs typeface="FreeSerif"/>
              </a:rPr>
              <a:t>= </a:t>
            </a:r>
            <a:r>
              <a:rPr sz="1088" spc="-27" dirty="0">
                <a:latin typeface="FreeSerif"/>
                <a:cs typeface="FreeSerif"/>
              </a:rPr>
              <a:t>𝑀𝑖𝑛</a:t>
            </a:r>
            <a:r>
              <a:rPr sz="1088" spc="-199" dirty="0">
                <a:latin typeface="FreeSerif"/>
                <a:cs typeface="FreeSerif"/>
              </a:rPr>
              <a:t> </a:t>
            </a:r>
            <a:r>
              <a:rPr sz="1088" spc="-95" dirty="0">
                <a:latin typeface="FreeSerif"/>
                <a:cs typeface="FreeSerif"/>
              </a:rPr>
              <a:t>{</a:t>
            </a:r>
            <a:endParaRPr sz="1088">
              <a:latin typeface="FreeSerif"/>
              <a:cs typeface="Free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7558" y="1003076"/>
            <a:ext cx="1381389" cy="512471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algn="ctr">
              <a:lnSpc>
                <a:spcPts val="1288"/>
              </a:lnSpc>
              <a:spcBef>
                <a:spcPts val="91"/>
              </a:spcBef>
            </a:pPr>
            <a:r>
              <a:rPr sz="1088" spc="-5" dirty="0">
                <a:latin typeface="Times New Roman"/>
                <a:cs typeface="Times New Roman"/>
              </a:rPr>
              <a:t>least </a:t>
            </a:r>
            <a:r>
              <a:rPr sz="1088" dirty="0">
                <a:latin typeface="Times New Roman"/>
                <a:cs typeface="Times New Roman"/>
              </a:rPr>
              <a:t>column</a:t>
            </a:r>
            <a:r>
              <a:rPr sz="1088" spc="-32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dimension</a:t>
            </a:r>
            <a:endParaRPr sz="1088">
              <a:latin typeface="Times New Roman"/>
              <a:cs typeface="Times New Roman"/>
            </a:endParaRPr>
          </a:p>
          <a:p>
            <a:pPr marR="1152" algn="ctr">
              <a:lnSpc>
                <a:spcPts val="1288"/>
              </a:lnSpc>
            </a:pPr>
            <a:r>
              <a:rPr sz="1088" spc="23" dirty="0">
                <a:latin typeface="FreeSerif"/>
                <a:cs typeface="FreeSerif"/>
              </a:rPr>
              <a:t>16𝑑</a:t>
            </a:r>
            <a:r>
              <a:rPr sz="1156" spc="34" baseline="-16339" dirty="0">
                <a:latin typeface="FreeSerif"/>
                <a:cs typeface="FreeSerif"/>
              </a:rPr>
              <a:t>𝑏</a:t>
            </a:r>
            <a:endParaRPr sz="1156" baseline="-16339">
              <a:latin typeface="FreeSerif"/>
              <a:cs typeface="FreeSerif"/>
            </a:endParaRPr>
          </a:p>
          <a:p>
            <a:pPr algn="ctr">
              <a:spcBef>
                <a:spcPts val="32"/>
              </a:spcBef>
            </a:pPr>
            <a:r>
              <a:rPr sz="1088" spc="-5" dirty="0">
                <a:latin typeface="FreeSerif"/>
                <a:cs typeface="FreeSerif"/>
              </a:rPr>
              <a:t>48𝑑</a:t>
            </a:r>
            <a:r>
              <a:rPr sz="1156" spc="-6" baseline="-16339" dirty="0">
                <a:latin typeface="FreeSerif"/>
                <a:cs typeface="FreeSerif"/>
              </a:rPr>
              <a:t>𝑠</a:t>
            </a:r>
            <a:endParaRPr sz="1156" baseline="-16339">
              <a:latin typeface="FreeSerif"/>
              <a:cs typeface="Free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13803" y="1174440"/>
            <a:ext cx="78311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spc="-95" dirty="0">
                <a:latin typeface="FreeSerif"/>
                <a:cs typeface="FreeSerif"/>
              </a:rPr>
              <a:t>}</a:t>
            </a:r>
            <a:endParaRPr sz="1088">
              <a:latin typeface="FreeSerif"/>
              <a:cs typeface="Free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25691" y="1969069"/>
            <a:ext cx="2345885" cy="120522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R="966798" algn="r">
              <a:spcBef>
                <a:spcPts val="95"/>
              </a:spcBef>
            </a:pPr>
            <a:r>
              <a:rPr sz="997" b="1" dirty="0">
                <a:latin typeface="Times New Roman"/>
                <a:cs typeface="Times New Roman"/>
              </a:rPr>
              <a:t>S </a:t>
            </a:r>
            <a:r>
              <a:rPr sz="997" spc="113" dirty="0">
                <a:latin typeface="FreeSerif"/>
                <a:cs typeface="FreeSerif"/>
              </a:rPr>
              <a:t>≤ </a:t>
            </a:r>
            <a:r>
              <a:rPr sz="997" spc="-5" dirty="0">
                <a:latin typeface="FreeSerif"/>
                <a:cs typeface="FreeSerif"/>
              </a:rPr>
              <a:t>𝟒𝟖</a:t>
            </a:r>
            <a:r>
              <a:rPr sz="997" b="1" spc="-5" dirty="0">
                <a:latin typeface="Times New Roman"/>
                <a:cs typeface="Times New Roman"/>
              </a:rPr>
              <a:t>d </a:t>
            </a:r>
            <a:r>
              <a:rPr sz="997" b="1" dirty="0">
                <a:latin typeface="Times New Roman"/>
                <a:cs typeface="Times New Roman"/>
              </a:rPr>
              <a:t>= 48*10 =</a:t>
            </a:r>
            <a:r>
              <a:rPr sz="997" b="1" spc="-154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480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9"/>
              </a:spcBef>
            </a:pPr>
            <a:endParaRPr sz="1270">
              <a:latin typeface="Times New Roman"/>
              <a:cs typeface="Times New Roman"/>
            </a:endParaRPr>
          </a:p>
          <a:p>
            <a:pPr marR="931097" algn="r"/>
            <a:r>
              <a:rPr sz="997" spc="36" dirty="0">
                <a:latin typeface="FreeSerif"/>
                <a:cs typeface="FreeSerif"/>
              </a:rPr>
              <a:t>≤</a:t>
            </a:r>
            <a:r>
              <a:rPr sz="997" b="1" spc="36" dirty="0">
                <a:latin typeface="Times New Roman"/>
                <a:cs typeface="Times New Roman"/>
              </a:rPr>
              <a:t>16 </a:t>
            </a:r>
            <a:r>
              <a:rPr sz="997" b="1" dirty="0">
                <a:latin typeface="Times New Roman"/>
                <a:cs typeface="Times New Roman"/>
              </a:rPr>
              <a:t>db = </a:t>
            </a:r>
            <a:r>
              <a:rPr sz="997" b="1" spc="-5" dirty="0">
                <a:latin typeface="Times New Roman"/>
                <a:cs typeface="Times New Roman"/>
              </a:rPr>
              <a:t>16*16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-9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256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9"/>
              </a:spcBef>
            </a:pPr>
            <a:endParaRPr sz="1270">
              <a:latin typeface="Times New Roman"/>
              <a:cs typeface="Times New Roman"/>
            </a:endParaRPr>
          </a:p>
          <a:p>
            <a:pPr marL="199233"/>
            <a:r>
              <a:rPr sz="997" spc="27" dirty="0">
                <a:latin typeface="FreeSerif"/>
                <a:cs typeface="FreeSerif"/>
              </a:rPr>
              <a:t>≤</a:t>
            </a:r>
            <a:r>
              <a:rPr sz="997" b="1" spc="27" dirty="0">
                <a:latin typeface="Times New Roman"/>
                <a:cs typeface="Times New Roman"/>
              </a:rPr>
              <a:t>400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</a:pPr>
            <a:endParaRPr sz="1224">
              <a:latin typeface="Times New Roman"/>
              <a:cs typeface="Times New Roman"/>
            </a:endParaRPr>
          </a:p>
          <a:p>
            <a:pPr marL="150864"/>
            <a:r>
              <a:rPr sz="997" spc="240" dirty="0">
                <a:latin typeface="Wingdings"/>
                <a:cs typeface="Wingdings"/>
              </a:rPr>
              <a:t>→</a:t>
            </a:r>
            <a:r>
              <a:rPr sz="997" b="1" spc="240" dirty="0">
                <a:latin typeface="Times New Roman"/>
                <a:cs typeface="Times New Roman"/>
              </a:rPr>
              <a:t>Choose</a:t>
            </a:r>
            <a:r>
              <a:rPr sz="997" b="1" spc="-36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the minimum </a:t>
            </a:r>
            <a:r>
              <a:rPr sz="997" b="1" dirty="0">
                <a:latin typeface="Times New Roman"/>
                <a:cs typeface="Times New Roman"/>
              </a:rPr>
              <a:t>spacing </a:t>
            </a:r>
            <a:r>
              <a:rPr sz="997" b="1" spc="-5" dirty="0">
                <a:latin typeface="Times New Roman"/>
                <a:cs typeface="Times New Roman"/>
              </a:rPr>
              <a:t>256 </a:t>
            </a:r>
            <a:r>
              <a:rPr sz="997" b="1" spc="-816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65270" y="3546467"/>
            <a:ext cx="1266801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-59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Use </a:t>
            </a:r>
            <a:r>
              <a:rPr sz="997" b="1" dirty="0">
                <a:latin typeface="Times New Roman"/>
                <a:cs typeface="Times New Roman"/>
              </a:rPr>
              <a:t>2Φ 10 / </a:t>
            </a:r>
            <a:r>
              <a:rPr sz="997" b="1" spc="-5" dirty="0">
                <a:latin typeface="Times New Roman"/>
                <a:cs typeface="Times New Roman"/>
              </a:rPr>
              <a:t>250 </a:t>
            </a:r>
            <a:r>
              <a:rPr sz="997" b="1" spc="-82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32985" y="4162823"/>
            <a:ext cx="1762581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218811" indent="-207870">
              <a:spcBef>
                <a:spcPts val="91"/>
              </a:spcBef>
              <a:buFont typeface="Wingdings"/>
              <a:buChar char=""/>
              <a:tabLst>
                <a:tab pos="219387" algn="l"/>
              </a:tabLst>
            </a:pPr>
            <a:r>
              <a:rPr sz="997" b="1" dirty="0">
                <a:latin typeface="Times New Roman"/>
                <a:cs typeface="Times New Roman"/>
              </a:rPr>
              <a:t>Check spacing </a:t>
            </a:r>
            <a:r>
              <a:rPr sz="997" b="1" spc="-5" dirty="0">
                <a:latin typeface="Times New Roman"/>
                <a:cs typeface="Times New Roman"/>
              </a:rPr>
              <a:t>between</a:t>
            </a:r>
            <a:r>
              <a:rPr sz="997" b="1" spc="-50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bars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340" y="4611962"/>
            <a:ext cx="78887" cy="12319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725" dirty="0">
                <a:latin typeface="FreeSerif"/>
                <a:cs typeface="FreeSerif"/>
              </a:rPr>
              <a:t>𝟒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24545" y="4612423"/>
            <a:ext cx="773900" cy="8637"/>
          </a:xfrm>
          <a:custGeom>
            <a:avLst/>
            <a:gdLst/>
            <a:ahLst/>
            <a:cxnLst/>
            <a:rect l="l" t="t" r="r" b="b"/>
            <a:pathLst>
              <a:path w="853439" h="9525">
                <a:moveTo>
                  <a:pt x="853440" y="0"/>
                </a:moveTo>
                <a:lnTo>
                  <a:pt x="0" y="0"/>
                </a:lnTo>
                <a:lnTo>
                  <a:pt x="0" y="9143"/>
                </a:lnTo>
                <a:lnTo>
                  <a:pt x="853440" y="9143"/>
                </a:lnTo>
                <a:lnTo>
                  <a:pt x="853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0" name="object 10"/>
          <p:cNvSpPr txBox="1"/>
          <p:nvPr/>
        </p:nvSpPr>
        <p:spPr>
          <a:xfrm>
            <a:off x="2042237" y="4513842"/>
            <a:ext cx="2932069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Long </a:t>
            </a:r>
            <a:r>
              <a:rPr sz="997" b="1" spc="-5" dirty="0">
                <a:latin typeface="Times New Roman"/>
                <a:cs typeface="Times New Roman"/>
              </a:rPr>
              <a:t>direction: </a:t>
            </a:r>
            <a:r>
              <a:rPr sz="997" b="1" dirty="0">
                <a:latin typeface="Times New Roman"/>
                <a:cs typeface="Times New Roman"/>
              </a:rPr>
              <a:t>S= </a:t>
            </a:r>
            <a:r>
              <a:rPr sz="1088" spc="47" baseline="45138" dirty="0">
                <a:latin typeface="FreeSerif"/>
                <a:cs typeface="FreeSerif"/>
              </a:rPr>
              <a:t>𝟔𝟎𝟎−𝟐(𝟒𝟎+𝟏𝟎+𝟖) </a:t>
            </a:r>
            <a:r>
              <a:rPr sz="997" b="1" spc="-5" dirty="0">
                <a:latin typeface="Times New Roman"/>
                <a:cs typeface="Times New Roman"/>
              </a:rPr>
              <a:t>=121 mm&lt;150</a:t>
            </a:r>
            <a:r>
              <a:rPr sz="997" b="1" spc="5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94452" y="5253538"/>
            <a:ext cx="78887" cy="12319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725" dirty="0">
                <a:latin typeface="FreeSerif"/>
                <a:cs typeface="FreeSerif"/>
              </a:rPr>
              <a:t>𝟏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24545" y="5254000"/>
            <a:ext cx="818238" cy="8637"/>
          </a:xfrm>
          <a:custGeom>
            <a:avLst/>
            <a:gdLst/>
            <a:ahLst/>
            <a:cxnLst/>
            <a:rect l="l" t="t" r="r" b="b"/>
            <a:pathLst>
              <a:path w="902335" h="9525">
                <a:moveTo>
                  <a:pt x="902207" y="0"/>
                </a:moveTo>
                <a:lnTo>
                  <a:pt x="0" y="0"/>
                </a:lnTo>
                <a:lnTo>
                  <a:pt x="0" y="9144"/>
                </a:lnTo>
                <a:lnTo>
                  <a:pt x="902207" y="9144"/>
                </a:lnTo>
                <a:lnTo>
                  <a:pt x="9022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3" name="object 13"/>
          <p:cNvSpPr txBox="1"/>
          <p:nvPr/>
        </p:nvSpPr>
        <p:spPr>
          <a:xfrm>
            <a:off x="2042237" y="5155420"/>
            <a:ext cx="3103662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997" b="1" dirty="0">
                <a:latin typeface="Times New Roman"/>
                <a:cs typeface="Times New Roman"/>
              </a:rPr>
              <a:t>short </a:t>
            </a:r>
            <a:r>
              <a:rPr sz="997" b="1" spc="-5" dirty="0">
                <a:latin typeface="Times New Roman"/>
                <a:cs typeface="Times New Roman"/>
              </a:rPr>
              <a:t>direction: </a:t>
            </a:r>
            <a:r>
              <a:rPr sz="997" b="1" dirty="0">
                <a:latin typeface="Times New Roman"/>
                <a:cs typeface="Times New Roman"/>
              </a:rPr>
              <a:t>S= </a:t>
            </a:r>
            <a:r>
              <a:rPr sz="1088" spc="47" baseline="45138" dirty="0">
                <a:latin typeface="FreeSerif"/>
                <a:cs typeface="FreeSerif"/>
              </a:rPr>
              <a:t>∗𝟑𝟎𝟎−𝟐(𝟒𝟎+𝟏𝟎+𝟖) </a:t>
            </a:r>
            <a:r>
              <a:rPr sz="997" b="1" dirty="0">
                <a:latin typeface="Times New Roman"/>
                <a:cs typeface="Times New Roman"/>
              </a:rPr>
              <a:t>= </a:t>
            </a:r>
            <a:r>
              <a:rPr sz="997" b="1" spc="-5" dirty="0">
                <a:latin typeface="Times New Roman"/>
                <a:cs typeface="Times New Roman"/>
              </a:rPr>
              <a:t>184 mm &gt;150</a:t>
            </a:r>
            <a:r>
              <a:rPr sz="997" b="1" spc="-122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mm</a:t>
            </a:r>
            <a:endParaRPr sz="997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9030" y="1018278"/>
            <a:ext cx="3625930" cy="2747382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67947">
              <a:spcBef>
                <a:spcPts val="95"/>
              </a:spcBef>
            </a:pPr>
            <a:r>
              <a:rPr sz="997" b="1" dirty="0">
                <a:latin typeface="Carlito"/>
                <a:cs typeface="Carlito"/>
              </a:rPr>
              <a:t>4. </a:t>
            </a:r>
            <a:r>
              <a:rPr sz="997" b="1" spc="-5" dirty="0">
                <a:latin typeface="Carlito"/>
                <a:cs typeface="Carlito"/>
              </a:rPr>
              <a:t>For column with diameter </a:t>
            </a:r>
            <a:r>
              <a:rPr sz="997" b="1" dirty="0">
                <a:latin typeface="Carlito"/>
                <a:cs typeface="Carlito"/>
              </a:rPr>
              <a:t>50</a:t>
            </a:r>
            <a:r>
              <a:rPr sz="997" b="1" spc="-73" dirty="0">
                <a:latin typeface="Carlito"/>
                <a:cs typeface="Carlito"/>
              </a:rPr>
              <a:t> </a:t>
            </a:r>
            <a:r>
              <a:rPr sz="997" b="1" spc="5" dirty="0">
                <a:latin typeface="Carlito"/>
                <a:cs typeface="Carlito"/>
              </a:rPr>
              <a:t>cm</a:t>
            </a:r>
            <a:endParaRPr lang="en-US" sz="997" b="1" spc="5" dirty="0">
              <a:latin typeface="Carlito"/>
              <a:cs typeface="Carlito"/>
            </a:endParaRPr>
          </a:p>
          <a:p>
            <a:pPr marL="67947">
              <a:spcBef>
                <a:spcPts val="95"/>
              </a:spcBef>
            </a:pPr>
            <a:r>
              <a:rPr lang="en-US" sz="997" b="1" spc="5" dirty="0">
                <a:latin typeface="Carlito"/>
                <a:cs typeface="Carlito"/>
              </a:rPr>
              <a:t>H/D = 3.63/0.5 = 7.26 &gt; 5 so ordinary </a:t>
            </a:r>
            <a:endParaRPr sz="997" dirty="0">
              <a:latin typeface="Carlito"/>
              <a:cs typeface="Carlito"/>
            </a:endParaRPr>
          </a:p>
          <a:p>
            <a:pPr marL="46065" marR="1342808">
              <a:lnSpc>
                <a:spcPts val="2729"/>
              </a:lnSpc>
              <a:spcBef>
                <a:spcPts val="172"/>
              </a:spcBef>
            </a:pPr>
            <a:r>
              <a:rPr sz="997" b="1" dirty="0">
                <a:latin typeface="Carlito"/>
                <a:cs typeface="Carlito"/>
              </a:rPr>
              <a:t>From </a:t>
            </a:r>
            <a:r>
              <a:rPr sz="997" b="1" spc="-5" dirty="0">
                <a:latin typeface="Carlito"/>
                <a:cs typeface="Carlito"/>
              </a:rPr>
              <a:t>etabs </a:t>
            </a:r>
            <a:r>
              <a:rPr sz="997" b="1" dirty="0">
                <a:latin typeface="Carlito"/>
                <a:cs typeface="Carlito"/>
              </a:rPr>
              <a:t>we </a:t>
            </a:r>
            <a:r>
              <a:rPr sz="997" b="1" spc="-5" dirty="0">
                <a:latin typeface="Carlito"/>
                <a:cs typeface="Carlito"/>
              </a:rPr>
              <a:t>find max load and moment  Pu=1494 </a:t>
            </a:r>
            <a:r>
              <a:rPr sz="997" b="1" dirty="0">
                <a:latin typeface="Carlito"/>
                <a:cs typeface="Carlito"/>
              </a:rPr>
              <a:t>KN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27"/>
              </a:spcBef>
            </a:pPr>
            <a:endParaRPr sz="952" dirty="0">
              <a:latin typeface="Carlito"/>
              <a:cs typeface="Carlito"/>
            </a:endParaRPr>
          </a:p>
          <a:p>
            <a:pPr marL="46065">
              <a:spcBef>
                <a:spcPts val="5"/>
              </a:spcBef>
            </a:pPr>
            <a:r>
              <a:rPr sz="997" b="1" spc="-5" dirty="0">
                <a:latin typeface="Carlito"/>
                <a:cs typeface="Carlito"/>
              </a:rPr>
              <a:t>Mu=73.7KN.M</a:t>
            </a:r>
            <a:endParaRPr sz="997" dirty="0">
              <a:latin typeface="Carlito"/>
              <a:cs typeface="Carlito"/>
            </a:endParaRPr>
          </a:p>
          <a:p>
            <a:pPr marL="46065" marR="1187337">
              <a:lnSpc>
                <a:spcPct val="228200"/>
              </a:lnSpc>
            </a:pPr>
            <a:r>
              <a:rPr sz="997" b="1" spc="-5" dirty="0">
                <a:latin typeface="Carlito"/>
                <a:cs typeface="Carlito"/>
              </a:rPr>
              <a:t>Case of moment </a:t>
            </a:r>
            <a:r>
              <a:rPr sz="997" b="1" dirty="0">
                <a:latin typeface="Carlito"/>
                <a:cs typeface="Carlito"/>
              </a:rPr>
              <a:t>in </a:t>
            </a:r>
            <a:r>
              <a:rPr sz="997" b="1" spc="-5" dirty="0">
                <a:latin typeface="Carlito"/>
                <a:cs typeface="Carlito"/>
              </a:rPr>
              <a:t>sway (unbraced) frames  kLu/r &lt;22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will </a:t>
            </a:r>
            <a:r>
              <a:rPr sz="997" b="1" dirty="0">
                <a:latin typeface="Carlito"/>
                <a:cs typeface="Carlito"/>
              </a:rPr>
              <a:t>be </a:t>
            </a:r>
            <a:r>
              <a:rPr sz="997" b="1" spc="-5" dirty="0">
                <a:latin typeface="Carlito"/>
                <a:cs typeface="Carlito"/>
              </a:rPr>
              <a:t>short column else selender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36"/>
              </a:spcBef>
            </a:pPr>
            <a:endParaRPr sz="1224" dirty="0">
              <a:latin typeface="Carlito"/>
              <a:cs typeface="Carlito"/>
            </a:endParaRPr>
          </a:p>
          <a:p>
            <a:pPr marL="46065"/>
            <a:r>
              <a:rPr sz="997" b="1" dirty="0">
                <a:latin typeface="Carlito"/>
                <a:cs typeface="Carlito"/>
              </a:rPr>
              <a:t>r = </a:t>
            </a:r>
            <a:r>
              <a:rPr sz="997" b="1" spc="-5" dirty="0">
                <a:latin typeface="Carlito"/>
                <a:cs typeface="Carlito"/>
              </a:rPr>
              <a:t>0.25D =0.25*0.</a:t>
            </a:r>
            <a:r>
              <a:rPr lang="en-US" sz="997" b="1" spc="-5" dirty="0">
                <a:latin typeface="Carlito"/>
                <a:cs typeface="Carlito"/>
              </a:rPr>
              <a:t>5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0.1</a:t>
            </a:r>
            <a:r>
              <a:rPr lang="en-US" sz="997" b="1" spc="-5" dirty="0">
                <a:latin typeface="Carlito"/>
                <a:cs typeface="Carlito"/>
              </a:rPr>
              <a:t>25</a:t>
            </a:r>
            <a:r>
              <a:rPr sz="997" b="1" spc="-5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, </a:t>
            </a:r>
            <a:r>
              <a:rPr sz="997" b="1" spc="-5" dirty="0">
                <a:latin typeface="Carlito"/>
                <a:cs typeface="Carlito"/>
              </a:rPr>
              <a:t>k=? </a:t>
            </a:r>
            <a:r>
              <a:rPr sz="997" b="1" dirty="0">
                <a:latin typeface="Carlito"/>
                <a:cs typeface="Carlito"/>
              </a:rPr>
              <a:t>, to </a:t>
            </a:r>
            <a:r>
              <a:rPr sz="997" b="1" spc="-5" dirty="0">
                <a:latin typeface="Carlito"/>
                <a:cs typeface="Carlito"/>
              </a:rPr>
              <a:t>find </a:t>
            </a:r>
            <a:r>
              <a:rPr sz="997" b="1" dirty="0">
                <a:latin typeface="Carlito"/>
                <a:cs typeface="Carlito"/>
              </a:rPr>
              <a:t>the </a:t>
            </a:r>
            <a:r>
              <a:rPr sz="997" b="1" spc="-5" dirty="0">
                <a:latin typeface="Carlito"/>
                <a:cs typeface="Carlito"/>
              </a:rPr>
              <a:t>value of </a:t>
            </a:r>
            <a:r>
              <a:rPr sz="997" b="1" dirty="0">
                <a:latin typeface="Carlito"/>
                <a:cs typeface="Carlito"/>
              </a:rPr>
              <a:t>K</a:t>
            </a:r>
            <a:r>
              <a:rPr sz="997" b="1" spc="-50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?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27"/>
              </a:spcBef>
            </a:pPr>
            <a:endParaRPr sz="1315" dirty="0">
              <a:latin typeface="Carlito"/>
              <a:cs typeface="Carlito"/>
            </a:endParaRPr>
          </a:p>
          <a:p>
            <a:pPr marL="46065"/>
            <a:r>
              <a:rPr sz="1496" b="1" baseline="5050" dirty="0">
                <a:latin typeface="Carlito"/>
                <a:cs typeface="Carlito"/>
              </a:rPr>
              <a:t>I </a:t>
            </a:r>
            <a:r>
              <a:rPr sz="1496" b="1" spc="-6" baseline="5050" dirty="0">
                <a:latin typeface="Carlito"/>
                <a:cs typeface="Carlito"/>
              </a:rPr>
              <a:t>beams: I</a:t>
            </a:r>
            <a:r>
              <a:rPr sz="635" b="1" spc="-5" dirty="0">
                <a:latin typeface="Carlito"/>
                <a:cs typeface="Carlito"/>
              </a:rPr>
              <a:t>B2</a:t>
            </a:r>
            <a:r>
              <a:rPr sz="1496" b="1" spc="-6" baseline="5050" dirty="0">
                <a:latin typeface="Carlito"/>
                <a:cs typeface="Carlito"/>
              </a:rPr>
              <a:t>=0.00278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Carlito"/>
                <a:cs typeface="Carlito"/>
              </a:rPr>
              <a:t>I</a:t>
            </a:r>
            <a:r>
              <a:rPr sz="635" b="1" spc="-5" dirty="0">
                <a:latin typeface="Carlito"/>
                <a:cs typeface="Carlito"/>
              </a:rPr>
              <a:t>B3</a:t>
            </a:r>
            <a:r>
              <a:rPr sz="1496" b="1" spc="-6" baseline="5050" dirty="0">
                <a:latin typeface="Carlito"/>
                <a:cs typeface="Carlito"/>
              </a:rPr>
              <a:t>=0.01024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r>
              <a:rPr sz="1496" b="1" baseline="5050" dirty="0">
                <a:latin typeface="Carlito"/>
                <a:cs typeface="Carlito"/>
              </a:rPr>
              <a:t>, I </a:t>
            </a:r>
            <a:r>
              <a:rPr sz="635" b="1" spc="-5" dirty="0">
                <a:latin typeface="Carlito"/>
                <a:cs typeface="Carlito"/>
              </a:rPr>
              <a:t>column(cicule 0.5) </a:t>
            </a:r>
            <a:r>
              <a:rPr sz="1496" b="1" baseline="5050" dirty="0">
                <a:latin typeface="Carlito"/>
                <a:cs typeface="Carlito"/>
              </a:rPr>
              <a:t>= </a:t>
            </a:r>
            <a:r>
              <a:rPr sz="1496" b="1" spc="-6" baseline="5050" dirty="0">
                <a:latin typeface="Carlito"/>
                <a:cs typeface="Carlito"/>
              </a:rPr>
              <a:t>0.00306</a:t>
            </a:r>
            <a:r>
              <a:rPr sz="1496" b="1" spc="-68" baseline="5050" dirty="0">
                <a:latin typeface="Carlito"/>
                <a:cs typeface="Carlito"/>
              </a:rPr>
              <a:t> </a:t>
            </a:r>
            <a:r>
              <a:rPr sz="1496" b="1" baseline="5050" dirty="0">
                <a:latin typeface="Carlito"/>
                <a:cs typeface="Carlito"/>
              </a:rPr>
              <a:t>m</a:t>
            </a:r>
            <a:r>
              <a:rPr sz="952" b="1" baseline="39682" dirty="0">
                <a:latin typeface="Carlito"/>
                <a:cs typeface="Carlito"/>
              </a:rPr>
              <a:t>4</a:t>
            </a:r>
            <a:endParaRPr sz="952" baseline="39682" dirty="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96408" y="3578436"/>
            <a:ext cx="27639" cy="8637"/>
          </a:xfrm>
          <a:custGeom>
            <a:avLst/>
            <a:gdLst/>
            <a:ahLst/>
            <a:cxnLst/>
            <a:rect l="l" t="t" r="r" b="b"/>
            <a:pathLst>
              <a:path w="30480" h="9525">
                <a:moveTo>
                  <a:pt x="30480" y="0"/>
                </a:moveTo>
                <a:lnTo>
                  <a:pt x="0" y="0"/>
                </a:lnTo>
                <a:lnTo>
                  <a:pt x="0" y="9449"/>
                </a:lnTo>
                <a:lnTo>
                  <a:pt x="30480" y="9449"/>
                </a:lnTo>
                <a:lnTo>
                  <a:pt x="304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/>
          <p:nvPr/>
        </p:nvSpPr>
        <p:spPr>
          <a:xfrm>
            <a:off x="2633947" y="3906239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3"/>
                </a:lnTo>
                <a:lnTo>
                  <a:pt x="111251" y="9143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5" name="object 5"/>
          <p:cNvSpPr txBox="1"/>
          <p:nvPr/>
        </p:nvSpPr>
        <p:spPr>
          <a:xfrm>
            <a:off x="2645925" y="3905777"/>
            <a:ext cx="1187914" cy="12319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  <a:tabLst>
                <a:tab pos="1123421" algn="l"/>
              </a:tabLst>
            </a:pPr>
            <a:r>
              <a:rPr sz="725" spc="-41" dirty="0">
                <a:latin typeface="FreeSerif"/>
                <a:cs typeface="FreeSerif"/>
              </a:rPr>
              <a:t>𝑳	𝑳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46429" y="3906239"/>
            <a:ext cx="101344" cy="8637"/>
          </a:xfrm>
          <a:custGeom>
            <a:avLst/>
            <a:gdLst/>
            <a:ahLst/>
            <a:cxnLst/>
            <a:rect l="l" t="t" r="r" b="b"/>
            <a:pathLst>
              <a:path w="111760" h="9525">
                <a:moveTo>
                  <a:pt x="111251" y="0"/>
                </a:moveTo>
                <a:lnTo>
                  <a:pt x="0" y="0"/>
                </a:lnTo>
                <a:lnTo>
                  <a:pt x="0" y="9143"/>
                </a:lnTo>
                <a:lnTo>
                  <a:pt x="111251" y="9143"/>
                </a:lnTo>
                <a:lnTo>
                  <a:pt x="1112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7"/>
          <p:cNvSpPr txBox="1"/>
          <p:nvPr/>
        </p:nvSpPr>
        <p:spPr>
          <a:xfrm>
            <a:off x="2037630" y="3865701"/>
            <a:ext cx="405952" cy="108767"/>
          </a:xfrm>
          <a:prstGeom prst="rect">
            <a:avLst/>
          </a:prstGeom>
        </p:spPr>
        <p:txBody>
          <a:bodyPr vert="horz" wrap="square" lIns="0" tIns="10941" rIns="0" bIns="0" rtlCol="0">
            <a:spAutoFit/>
          </a:bodyPr>
          <a:lstStyle/>
          <a:p>
            <a:pPr marL="11516">
              <a:spcBef>
                <a:spcPts val="86"/>
              </a:spcBef>
              <a:tabLst>
                <a:tab pos="348370" algn="l"/>
              </a:tabLst>
            </a:pPr>
            <a:r>
              <a:rPr sz="635" b="1" spc="-5" dirty="0">
                <a:latin typeface="Carlito"/>
                <a:cs typeface="Carlito"/>
              </a:rPr>
              <a:t>A	B</a:t>
            </a:r>
            <a:endParaRPr sz="635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12332" y="3807659"/>
            <a:ext cx="2638977" cy="165714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34549">
              <a:spcBef>
                <a:spcPts val="95"/>
              </a:spcBef>
            </a:pP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spc="-5" dirty="0">
                <a:latin typeface="Carlito"/>
                <a:cs typeface="Carlito"/>
              </a:rPr>
              <a:t>=0, </a:t>
            </a:r>
            <a:r>
              <a:rPr sz="997" b="1" dirty="0">
                <a:latin typeface="Symbol"/>
                <a:cs typeface="Symbol"/>
              </a:rPr>
              <a:t></a:t>
            </a:r>
            <a:r>
              <a:rPr sz="997" b="1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1496" spc="-6" baseline="2525" dirty="0">
                <a:latin typeface="FreeSerif"/>
                <a:cs typeface="FreeSerif"/>
              </a:rPr>
              <a:t>∑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-9" dirty="0">
                <a:latin typeface="FreeSerif"/>
                <a:cs typeface="FreeSerif"/>
              </a:rPr>
              <a:t>𝒄𝒐𝒍𝒖𝒎𝒏𝒔 </a:t>
            </a:r>
            <a:r>
              <a:rPr sz="997" spc="195" dirty="0">
                <a:latin typeface="FreeSerif"/>
                <a:cs typeface="FreeSerif"/>
              </a:rPr>
              <a:t>/ </a:t>
            </a:r>
            <a:r>
              <a:rPr sz="1496" spc="-6" baseline="2525" dirty="0">
                <a:latin typeface="FreeSerif"/>
                <a:cs typeface="FreeSerif"/>
              </a:rPr>
              <a:t>∑</a:t>
            </a:r>
            <a:r>
              <a:rPr sz="1496" spc="-306" baseline="2525" dirty="0">
                <a:latin typeface="FreeSerif"/>
                <a:cs typeface="FreeSerif"/>
              </a:rPr>
              <a:t> </a:t>
            </a:r>
            <a:r>
              <a:rPr sz="1088" spc="-61" baseline="45138" dirty="0">
                <a:latin typeface="FreeSerif"/>
                <a:cs typeface="FreeSerif"/>
              </a:rPr>
              <a:t>𝑬𝑰 </a:t>
            </a:r>
            <a:r>
              <a:rPr sz="997" spc="-45" dirty="0">
                <a:latin typeface="FreeSerif"/>
                <a:cs typeface="FreeSerif"/>
              </a:rPr>
              <a:t>𝒇𝒐𝒓 </a:t>
            </a:r>
            <a:r>
              <a:rPr sz="997" spc="41" dirty="0">
                <a:latin typeface="FreeSerif"/>
                <a:cs typeface="FreeSerif"/>
              </a:rPr>
              <a:t>𝒃𝒆𝒂𝒎𝒔</a:t>
            </a:r>
            <a:endParaRPr sz="997">
              <a:latin typeface="FreeSerif"/>
              <a:cs typeface="Free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3579" y="4201519"/>
            <a:ext cx="4852424" cy="1376426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3397">
              <a:spcBef>
                <a:spcPts val="91"/>
              </a:spcBef>
            </a:pPr>
            <a:r>
              <a:rPr sz="1496" b="1" spc="-6" baseline="5050" dirty="0">
                <a:latin typeface="Carlito"/>
                <a:cs typeface="Carlito"/>
              </a:rPr>
              <a:t>Then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6" baseline="5050" dirty="0">
                <a:latin typeface="Symbol"/>
                <a:cs typeface="Symbol"/>
              </a:rPr>
              <a:t></a:t>
            </a:r>
            <a:r>
              <a:rPr sz="635" b="1" spc="-5" dirty="0">
                <a:latin typeface="Carlito"/>
                <a:cs typeface="Carlito"/>
              </a:rPr>
              <a:t>B</a:t>
            </a:r>
            <a:r>
              <a:rPr sz="1496" b="1" spc="-6" baseline="5050" dirty="0">
                <a:latin typeface="Carlito"/>
                <a:cs typeface="Carlito"/>
              </a:rPr>
              <a:t>=1.189 =1.2 </a:t>
            </a:r>
            <a:r>
              <a:rPr sz="1496" b="1" baseline="5050" dirty="0">
                <a:latin typeface="Carlito"/>
                <a:cs typeface="Carlito"/>
              </a:rPr>
              <a:t>, </a:t>
            </a:r>
            <a:r>
              <a:rPr sz="1496" b="1" spc="-14" baseline="5050" dirty="0">
                <a:latin typeface="Carlito"/>
                <a:cs typeface="Carlito"/>
              </a:rPr>
              <a:t>K= </a:t>
            </a:r>
            <a:r>
              <a:rPr sz="1496" b="1" spc="-6" baseline="5050" dirty="0">
                <a:latin typeface="Carlito"/>
                <a:cs typeface="Carlito"/>
              </a:rPr>
              <a:t>1.1 (using monograph for effective length factor foe sway</a:t>
            </a:r>
            <a:r>
              <a:rPr sz="1496" b="1" spc="136" baseline="5050" dirty="0">
                <a:latin typeface="Carlito"/>
                <a:cs typeface="Carlito"/>
              </a:rPr>
              <a:t> </a:t>
            </a:r>
            <a:r>
              <a:rPr sz="1496" b="1" spc="-6" baseline="5050" dirty="0">
                <a:latin typeface="Carlito"/>
                <a:cs typeface="Carlito"/>
              </a:rPr>
              <a:t>frames)</a:t>
            </a:r>
            <a:endParaRPr sz="1496" baseline="5050" dirty="0">
              <a:latin typeface="Carlito"/>
              <a:cs typeface="Carlito"/>
            </a:endParaRPr>
          </a:p>
          <a:p>
            <a:pPr marL="11516" marR="2235901">
              <a:lnSpc>
                <a:spcPts val="2729"/>
              </a:lnSpc>
              <a:spcBef>
                <a:spcPts val="263"/>
              </a:spcBef>
            </a:pPr>
            <a:r>
              <a:rPr sz="997" b="1" spc="-5" dirty="0">
                <a:latin typeface="Carlito"/>
                <a:cs typeface="Carlito"/>
              </a:rPr>
              <a:t>KLu/r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1.1*3.63/0.15=21.3&lt;22 </a:t>
            </a:r>
            <a:r>
              <a:rPr sz="997" b="1" dirty="0">
                <a:latin typeface="Carlito"/>
                <a:cs typeface="Carlito"/>
              </a:rPr>
              <a:t>so it </a:t>
            </a:r>
            <a:r>
              <a:rPr sz="997" b="1" spc="-5" dirty="0">
                <a:latin typeface="Carlito"/>
                <a:cs typeface="Carlito"/>
              </a:rPr>
              <a:t>short column  Assume </a:t>
            </a:r>
            <a:r>
              <a:rPr sz="997" b="1" dirty="0">
                <a:latin typeface="Carlito"/>
                <a:cs typeface="Carlito"/>
              </a:rPr>
              <a:t>M = </a:t>
            </a:r>
            <a:r>
              <a:rPr sz="997" b="1" spc="-5" dirty="0">
                <a:latin typeface="Carlito"/>
                <a:cs typeface="Carlito"/>
              </a:rPr>
              <a:t>0.0 kN.m.</a:t>
            </a:r>
            <a:endParaRPr sz="997" dirty="0">
              <a:latin typeface="Carlito"/>
              <a:cs typeface="Carlito"/>
            </a:endParaRPr>
          </a:p>
          <a:p>
            <a:pPr>
              <a:spcBef>
                <a:spcPts val="5"/>
              </a:spcBef>
            </a:pPr>
            <a:endParaRPr sz="1043" dirty="0">
              <a:latin typeface="Carlito"/>
              <a:cs typeface="Carlito"/>
            </a:endParaRPr>
          </a:p>
          <a:p>
            <a:pPr marL="174473">
              <a:spcBef>
                <a:spcPts val="5"/>
              </a:spcBef>
            </a:pPr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</a:t>
            </a:r>
            <a:r>
              <a:rPr sz="1496" b="1" spc="-6" baseline="5050" dirty="0">
                <a:latin typeface="Times New Roman"/>
                <a:cs typeface="Times New Roman"/>
              </a:rPr>
              <a:t>=P</a:t>
            </a:r>
            <a:r>
              <a:rPr sz="635" b="1" spc="-5" dirty="0">
                <a:latin typeface="Times New Roman"/>
                <a:cs typeface="Times New Roman"/>
              </a:rPr>
              <a:t>u</a:t>
            </a:r>
            <a:endParaRPr sz="635" dirty="0">
              <a:latin typeface="Times New Roman"/>
              <a:cs typeface="Times New Roman"/>
            </a:endParaRPr>
          </a:p>
          <a:p>
            <a:pPr marL="203263">
              <a:spcBef>
                <a:spcPts val="141"/>
              </a:spcBef>
            </a:pPr>
            <a:r>
              <a:rPr sz="1496" b="1" spc="-6" baseline="5050" dirty="0">
                <a:latin typeface="Times New Roman"/>
                <a:cs typeface="Times New Roman"/>
              </a:rPr>
              <a:t>ФP</a:t>
            </a:r>
            <a:r>
              <a:rPr sz="635" b="1" spc="-5" dirty="0">
                <a:latin typeface="Times New Roman"/>
                <a:cs typeface="Times New Roman"/>
              </a:rPr>
              <a:t>n </a:t>
            </a:r>
            <a:r>
              <a:rPr sz="1496" b="1" baseline="5050" dirty="0">
                <a:latin typeface="Times New Roman"/>
                <a:cs typeface="Times New Roman"/>
              </a:rPr>
              <a:t>= </a:t>
            </a:r>
            <a:r>
              <a:rPr sz="1496" b="1" spc="-74" baseline="5050" dirty="0">
                <a:latin typeface="Times New Roman"/>
                <a:cs typeface="Times New Roman"/>
              </a:rPr>
              <a:t>Ф</a:t>
            </a:r>
            <a:r>
              <a:rPr sz="1496" b="1" spc="-74" baseline="5050" dirty="0">
                <a:latin typeface="DejaVu Sans"/>
                <a:cs typeface="DejaVu Sans"/>
              </a:rPr>
              <a:t>𝜆 </a:t>
            </a:r>
            <a:r>
              <a:rPr sz="1496" b="1" baseline="5050" dirty="0">
                <a:latin typeface="Times New Roman"/>
                <a:cs typeface="Times New Roman"/>
              </a:rPr>
              <a:t>(0.85 * </a:t>
            </a:r>
            <a:r>
              <a:rPr sz="1496" b="1" spc="-6" baseline="5050" dirty="0">
                <a:latin typeface="Times New Roman"/>
                <a:cs typeface="Times New Roman"/>
              </a:rPr>
              <a:t>f`</a:t>
            </a:r>
            <a:r>
              <a:rPr sz="635" b="1" spc="-5" dirty="0">
                <a:latin typeface="Times New Roman"/>
                <a:cs typeface="Times New Roman"/>
              </a:rPr>
              <a:t>c </a:t>
            </a:r>
            <a:r>
              <a:rPr sz="1496" b="1" baseline="5050" dirty="0">
                <a:latin typeface="Times New Roman"/>
                <a:cs typeface="Times New Roman"/>
              </a:rPr>
              <a:t>* </a:t>
            </a:r>
            <a:r>
              <a:rPr sz="1496" b="1" spc="-6" baseline="5050" dirty="0">
                <a:latin typeface="Times New Roman"/>
                <a:cs typeface="Times New Roman"/>
              </a:rPr>
              <a:t>(Ag-As) </a:t>
            </a:r>
            <a:r>
              <a:rPr sz="1496" b="1" baseline="5050" dirty="0">
                <a:latin typeface="Times New Roman"/>
                <a:cs typeface="Times New Roman"/>
              </a:rPr>
              <a:t>+ f</a:t>
            </a:r>
            <a:r>
              <a:rPr sz="635" b="1" dirty="0">
                <a:latin typeface="Times New Roman"/>
                <a:cs typeface="Times New Roman"/>
              </a:rPr>
              <a:t>y </a:t>
            </a:r>
            <a:r>
              <a:rPr sz="1496" b="1" baseline="5050" dirty="0">
                <a:latin typeface="Times New Roman"/>
                <a:cs typeface="Times New Roman"/>
              </a:rPr>
              <a:t>*</a:t>
            </a:r>
            <a:r>
              <a:rPr sz="1496" b="1" spc="-183" baseline="5050" dirty="0">
                <a:latin typeface="Times New Roman"/>
                <a:cs typeface="Times New Roman"/>
              </a:rPr>
              <a:t> </a:t>
            </a:r>
            <a:r>
              <a:rPr sz="1496" b="1" spc="-6" baseline="5050" dirty="0">
                <a:latin typeface="Times New Roman"/>
                <a:cs typeface="Times New Roman"/>
              </a:rPr>
              <a:t>As)</a:t>
            </a:r>
            <a:endParaRPr sz="1496" baseline="50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32103" y="1019660"/>
            <a:ext cx="2481778" cy="737473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6065">
              <a:spcBef>
                <a:spcPts val="95"/>
              </a:spcBef>
            </a:pPr>
            <a:r>
              <a:rPr sz="997" b="1" spc="-5" dirty="0">
                <a:latin typeface="Times New Roman"/>
                <a:cs typeface="Times New Roman"/>
              </a:rPr>
              <a:t>As </a:t>
            </a:r>
            <a:r>
              <a:rPr sz="997" b="1" dirty="0">
                <a:latin typeface="Times New Roman"/>
                <a:cs typeface="Times New Roman"/>
              </a:rPr>
              <a:t>= </a:t>
            </a:r>
            <a:r>
              <a:rPr sz="997" spc="23" dirty="0">
                <a:latin typeface="FreeSerif"/>
                <a:cs typeface="FreeSerif"/>
              </a:rPr>
              <a:t>𝝆</a:t>
            </a:r>
            <a:r>
              <a:rPr sz="997" spc="-5" dirty="0">
                <a:latin typeface="FreeSerif"/>
                <a:cs typeface="FreeSerif"/>
              </a:rPr>
              <a:t> </a:t>
            </a:r>
            <a:r>
              <a:rPr sz="997" b="1" spc="-9" dirty="0">
                <a:latin typeface="Times New Roman"/>
                <a:cs typeface="Times New Roman"/>
              </a:rPr>
              <a:t>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endParaRPr sz="861">
              <a:latin typeface="Times New Roman"/>
              <a:cs typeface="Times New Roman"/>
            </a:endParaRPr>
          </a:p>
          <a:p>
            <a:pPr marL="46065"/>
            <a:r>
              <a:rPr sz="997" b="1" dirty="0">
                <a:latin typeface="Times New Roman"/>
                <a:cs typeface="Times New Roman"/>
              </a:rPr>
              <a:t>= 0.02</a:t>
            </a:r>
            <a:r>
              <a:rPr sz="997" b="1" spc="-9" dirty="0">
                <a:latin typeface="Times New Roman"/>
                <a:cs typeface="Times New Roman"/>
              </a:rPr>
              <a:t> Ag</a:t>
            </a:r>
            <a:endParaRPr sz="997">
              <a:latin typeface="Times New Roman"/>
              <a:cs typeface="Times New Roman"/>
            </a:endParaRPr>
          </a:p>
          <a:p>
            <a:pPr>
              <a:spcBef>
                <a:spcPts val="32"/>
              </a:spcBef>
            </a:pPr>
            <a:endParaRPr sz="861">
              <a:latin typeface="Times New Roman"/>
              <a:cs typeface="Times New Roman"/>
            </a:endParaRPr>
          </a:p>
          <a:p>
            <a:pPr marL="46065">
              <a:tabLst>
                <a:tab pos="1285802" algn="l"/>
              </a:tabLst>
            </a:pPr>
            <a:r>
              <a:rPr sz="997" b="1" spc="-5" dirty="0">
                <a:latin typeface="Times New Roman"/>
                <a:cs typeface="Times New Roman"/>
              </a:rPr>
              <a:t>Ag </a:t>
            </a:r>
            <a:r>
              <a:rPr sz="997" b="1" dirty="0">
                <a:latin typeface="Times New Roman"/>
                <a:cs typeface="Times New Roman"/>
              </a:rPr>
              <a:t>=</a:t>
            </a:r>
            <a:r>
              <a:rPr sz="997" b="1" spc="9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73872.444</a:t>
            </a:r>
            <a:r>
              <a:rPr sz="997" b="1" spc="-5" dirty="0">
                <a:latin typeface="Times New Roman"/>
                <a:cs typeface="Times New Roman"/>
              </a:rPr>
              <a:t> mm</a:t>
            </a:r>
            <a:r>
              <a:rPr sz="952" b="1" spc="-6" baseline="31746" dirty="0">
                <a:latin typeface="Times New Roman"/>
                <a:cs typeface="Times New Roman"/>
              </a:rPr>
              <a:t>2	</a:t>
            </a:r>
            <a:r>
              <a:rPr sz="997" b="1" dirty="0">
                <a:latin typeface="Times New Roman"/>
                <a:cs typeface="Times New Roman"/>
              </a:rPr>
              <a:t>, </a:t>
            </a:r>
            <a:r>
              <a:rPr sz="997" b="1" spc="-5" dirty="0">
                <a:latin typeface="Times New Roman"/>
                <a:cs typeface="Times New Roman"/>
              </a:rPr>
              <a:t>so D= </a:t>
            </a:r>
            <a:r>
              <a:rPr sz="997" b="1" dirty="0">
                <a:latin typeface="Times New Roman"/>
                <a:cs typeface="Times New Roman"/>
              </a:rPr>
              <a:t>500 </a:t>
            </a:r>
            <a:r>
              <a:rPr sz="997" b="1" spc="-5" dirty="0">
                <a:latin typeface="Times New Roman"/>
                <a:cs typeface="Times New Roman"/>
              </a:rPr>
              <a:t>mm is</a:t>
            </a:r>
            <a:r>
              <a:rPr sz="997" b="1" spc="-36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Times New Roman"/>
                <a:cs typeface="Times New Roman"/>
              </a:rPr>
              <a:t>ok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953182" y="2005462"/>
            <a:ext cx="186565" cy="8637"/>
          </a:xfrm>
          <a:custGeom>
            <a:avLst/>
            <a:gdLst/>
            <a:ahLst/>
            <a:cxnLst/>
            <a:rect l="l" t="t" r="r" b="b"/>
            <a:pathLst>
              <a:path w="205739" h="9525">
                <a:moveTo>
                  <a:pt x="205739" y="0"/>
                </a:moveTo>
                <a:lnTo>
                  <a:pt x="0" y="0"/>
                </a:lnTo>
                <a:lnTo>
                  <a:pt x="0" y="9144"/>
                </a:lnTo>
                <a:lnTo>
                  <a:pt x="205739" y="9144"/>
                </a:lnTo>
                <a:lnTo>
                  <a:pt x="2057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 txBox="1"/>
          <p:nvPr/>
        </p:nvSpPr>
        <p:spPr>
          <a:xfrm>
            <a:off x="2023811" y="1866804"/>
            <a:ext cx="1128029" cy="346917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  <a:tabLst>
                <a:tab pos="928794" algn="l"/>
              </a:tabLst>
            </a:pPr>
            <a:r>
              <a:rPr sz="725" spc="-5" dirty="0">
                <a:latin typeface="FreeSerif"/>
                <a:cs typeface="FreeSerif"/>
              </a:rPr>
              <a:t>𝟏𝟒𝟗</a:t>
            </a:r>
            <a:r>
              <a:rPr sz="725" dirty="0">
                <a:latin typeface="FreeSerif"/>
                <a:cs typeface="FreeSerif"/>
              </a:rPr>
              <a:t>𝟒</a:t>
            </a:r>
            <a:r>
              <a:rPr sz="725" spc="54" dirty="0">
                <a:latin typeface="FreeSerif"/>
                <a:cs typeface="FreeSerif"/>
              </a:rPr>
              <a:t>∗</a:t>
            </a:r>
            <a:r>
              <a:rPr sz="725" spc="-5" dirty="0">
                <a:latin typeface="FreeSerif"/>
                <a:cs typeface="FreeSerif"/>
              </a:rPr>
              <a:t>𝟏𝟎𝟎</a:t>
            </a:r>
            <a:r>
              <a:rPr sz="725" dirty="0">
                <a:latin typeface="FreeSerif"/>
                <a:cs typeface="FreeSerif"/>
              </a:rPr>
              <a:t>𝟎	</a:t>
            </a:r>
            <a:r>
              <a:rPr sz="725" spc="-5" dirty="0">
                <a:latin typeface="FreeSerif"/>
                <a:cs typeface="FreeSerif"/>
              </a:rPr>
              <a:t>ф</a:t>
            </a:r>
            <a:r>
              <a:rPr sz="725" spc="77" dirty="0">
                <a:latin typeface="FreeSerif"/>
                <a:cs typeface="FreeSerif"/>
              </a:rPr>
              <a:t>𝑷𝒏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27957" y="2005000"/>
            <a:ext cx="1088297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  <a:tabLst>
                <a:tab pos="961040" algn="l"/>
              </a:tabLst>
            </a:pPr>
            <a:r>
              <a:rPr sz="725" spc="-5" dirty="0">
                <a:latin typeface="FreeSerif"/>
                <a:cs typeface="FreeSerif"/>
              </a:rPr>
              <a:t>𝟔𝟎𝟎</a:t>
            </a:r>
            <a:r>
              <a:rPr sz="725" spc="54" dirty="0">
                <a:latin typeface="FreeSerif"/>
                <a:cs typeface="FreeSerif"/>
              </a:rPr>
              <a:t>∗</a:t>
            </a:r>
            <a:r>
              <a:rPr sz="725" spc="-5" dirty="0">
                <a:latin typeface="FreeSerif"/>
                <a:cs typeface="FreeSerif"/>
              </a:rPr>
              <a:t>𝟔𝟎𝟎</a:t>
            </a:r>
            <a:r>
              <a:rPr sz="725" spc="54" dirty="0">
                <a:latin typeface="FreeSerif"/>
                <a:cs typeface="FreeSerif"/>
              </a:rPr>
              <a:t>∗</a:t>
            </a:r>
            <a:r>
              <a:rPr sz="725" dirty="0">
                <a:latin typeface="FreeSerif"/>
                <a:cs typeface="FreeSerif"/>
              </a:rPr>
              <a:t>𝟕	</a:t>
            </a:r>
            <a:r>
              <a:rPr sz="725" spc="9" dirty="0">
                <a:latin typeface="FreeSerif"/>
                <a:cs typeface="FreeSerif"/>
              </a:rPr>
              <a:t>𝒃</a:t>
            </a:r>
            <a:r>
              <a:rPr sz="725" spc="41" dirty="0">
                <a:latin typeface="FreeSerif"/>
                <a:cs typeface="FreeSerif"/>
              </a:rPr>
              <a:t>𝒉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32600" y="1906881"/>
            <a:ext cx="86373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Carlito"/>
                <a:cs typeface="Carlito"/>
              </a:rPr>
              <a:t>=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35327" y="2005462"/>
            <a:ext cx="485415" cy="8637"/>
          </a:xfrm>
          <a:custGeom>
            <a:avLst/>
            <a:gdLst/>
            <a:ahLst/>
            <a:cxnLst/>
            <a:rect l="l" t="t" r="r" b="b"/>
            <a:pathLst>
              <a:path w="535305" h="9525">
                <a:moveTo>
                  <a:pt x="535228" y="0"/>
                </a:moveTo>
                <a:lnTo>
                  <a:pt x="0" y="0"/>
                </a:lnTo>
                <a:lnTo>
                  <a:pt x="0" y="9144"/>
                </a:lnTo>
                <a:lnTo>
                  <a:pt x="535228" y="9144"/>
                </a:lnTo>
                <a:lnTo>
                  <a:pt x="5352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8" name="object 8"/>
          <p:cNvSpPr txBox="1"/>
          <p:nvPr/>
        </p:nvSpPr>
        <p:spPr>
          <a:xfrm>
            <a:off x="2536750" y="1906881"/>
            <a:ext cx="428985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Carlito"/>
                <a:cs typeface="Carlito"/>
              </a:rPr>
              <a:t>=</a:t>
            </a:r>
            <a:r>
              <a:rPr sz="997" b="1" spc="-50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0.6Ksi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83969" y="2420397"/>
            <a:ext cx="203263" cy="8637"/>
          </a:xfrm>
          <a:custGeom>
            <a:avLst/>
            <a:gdLst/>
            <a:ahLst/>
            <a:cxnLst/>
            <a:rect l="l" t="t" r="r" b="b"/>
            <a:pathLst>
              <a:path w="224155" h="9525">
                <a:moveTo>
                  <a:pt x="224027" y="0"/>
                </a:moveTo>
                <a:lnTo>
                  <a:pt x="0" y="0"/>
                </a:lnTo>
                <a:lnTo>
                  <a:pt x="0" y="9144"/>
                </a:lnTo>
                <a:lnTo>
                  <a:pt x="224027" y="9144"/>
                </a:lnTo>
                <a:lnTo>
                  <a:pt x="2240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0" name="object 10"/>
          <p:cNvSpPr/>
          <p:nvPr/>
        </p:nvSpPr>
        <p:spPr>
          <a:xfrm>
            <a:off x="2006305" y="2420397"/>
            <a:ext cx="615550" cy="8637"/>
          </a:xfrm>
          <a:custGeom>
            <a:avLst/>
            <a:gdLst/>
            <a:ahLst/>
            <a:cxnLst/>
            <a:rect l="l" t="t" r="r" b="b"/>
            <a:pathLst>
              <a:path w="678815" h="9525">
                <a:moveTo>
                  <a:pt x="678484" y="0"/>
                </a:moveTo>
                <a:lnTo>
                  <a:pt x="0" y="0"/>
                </a:lnTo>
                <a:lnTo>
                  <a:pt x="0" y="9144"/>
                </a:lnTo>
                <a:lnTo>
                  <a:pt x="678484" y="9144"/>
                </a:lnTo>
                <a:lnTo>
                  <a:pt x="6784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1" name="object 11"/>
          <p:cNvSpPr txBox="1"/>
          <p:nvPr/>
        </p:nvSpPr>
        <p:spPr>
          <a:xfrm>
            <a:off x="1875018" y="2281739"/>
            <a:ext cx="1570833" cy="921177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30711">
              <a:lnSpc>
                <a:spcPts val="594"/>
              </a:lnSpc>
              <a:spcBef>
                <a:spcPts val="95"/>
              </a:spcBef>
              <a:tabLst>
                <a:tab pos="1308834" algn="l"/>
              </a:tabLst>
            </a:pPr>
            <a:r>
              <a:rPr sz="725" spc="-5" dirty="0">
                <a:latin typeface="FreeSerif"/>
                <a:cs typeface="FreeSerif"/>
              </a:rPr>
              <a:t>𝟑𝟓.𝟔∗𝟏𝟎𝟎𝟎𝟎𝟎𝟎	</a:t>
            </a:r>
            <a:r>
              <a:rPr sz="725" spc="73" dirty="0">
                <a:latin typeface="FreeSerif"/>
                <a:cs typeface="FreeSerif"/>
              </a:rPr>
              <a:t>ф𝑴𝒃</a:t>
            </a:r>
            <a:endParaRPr sz="725">
              <a:latin typeface="FreeSerif"/>
              <a:cs typeface="FreeSerif"/>
            </a:endParaRPr>
          </a:p>
          <a:p>
            <a:pPr marL="69098">
              <a:lnSpc>
                <a:spcPts val="707"/>
              </a:lnSpc>
              <a:tabLst>
                <a:tab pos="746260" algn="l"/>
              </a:tabLst>
            </a:pPr>
            <a:r>
              <a:rPr sz="997" b="1" dirty="0">
                <a:latin typeface="Carlito"/>
                <a:cs typeface="Carlito"/>
              </a:rPr>
              <a:t>=	= </a:t>
            </a:r>
            <a:r>
              <a:rPr sz="997" b="1" spc="-5" dirty="0">
                <a:latin typeface="Carlito"/>
                <a:cs typeface="Carlito"/>
              </a:rPr>
              <a:t>0.048 Ksi</a:t>
            </a:r>
            <a:endParaRPr sz="997">
              <a:latin typeface="Carlito"/>
              <a:cs typeface="Carlito"/>
            </a:endParaRPr>
          </a:p>
          <a:p>
            <a:pPr marL="176776">
              <a:lnSpc>
                <a:spcPts val="657"/>
              </a:lnSpc>
              <a:tabLst>
                <a:tab pos="1327836" algn="l"/>
              </a:tabLst>
            </a:pPr>
            <a:r>
              <a:rPr sz="725" spc="9" dirty="0">
                <a:latin typeface="FreeSerif"/>
                <a:cs typeface="FreeSerif"/>
              </a:rPr>
              <a:t>𝟔𝟎𝟎∗𝟔𝟎𝟎</a:t>
            </a:r>
            <a:r>
              <a:rPr sz="884" spc="14" baseline="21367" dirty="0">
                <a:latin typeface="FreeSerif"/>
                <a:cs typeface="FreeSerif"/>
              </a:rPr>
              <a:t>𝟐</a:t>
            </a:r>
            <a:r>
              <a:rPr sz="725" spc="9" dirty="0">
                <a:latin typeface="FreeSerif"/>
                <a:cs typeface="FreeSerif"/>
              </a:rPr>
              <a:t>∗𝟕	</a:t>
            </a:r>
            <a:r>
              <a:rPr sz="725" spc="5" dirty="0">
                <a:latin typeface="FreeSerif"/>
                <a:cs typeface="FreeSerif"/>
              </a:rPr>
              <a:t>𝒃𝒉</a:t>
            </a:r>
            <a:r>
              <a:rPr sz="884" spc="6" baseline="21367" dirty="0">
                <a:latin typeface="FreeSerif"/>
                <a:cs typeface="FreeSerif"/>
              </a:rPr>
              <a:t>𝟐</a:t>
            </a:r>
            <a:endParaRPr sz="884" baseline="21367">
              <a:latin typeface="FreeSerif"/>
              <a:cs typeface="FreeSerif"/>
            </a:endParaRPr>
          </a:p>
          <a:p>
            <a:pPr marL="39731" marR="563150">
              <a:lnSpc>
                <a:spcPts val="2739"/>
              </a:lnSpc>
              <a:spcBef>
                <a:spcPts val="122"/>
              </a:spcBef>
            </a:pPr>
            <a:r>
              <a:rPr sz="997" b="1" dirty="0">
                <a:latin typeface="Carlito"/>
                <a:cs typeface="Carlito"/>
              </a:rPr>
              <a:t>f`c= </a:t>
            </a:r>
            <a:r>
              <a:rPr sz="997" b="1" spc="-5" dirty="0">
                <a:latin typeface="Carlito"/>
                <a:cs typeface="Carlito"/>
              </a:rPr>
              <a:t>28/7 </a:t>
            </a:r>
            <a:r>
              <a:rPr sz="997" b="1" dirty="0">
                <a:latin typeface="Carlito"/>
                <a:cs typeface="Carlito"/>
              </a:rPr>
              <a:t>= 4 Ksi  </a:t>
            </a:r>
            <a:r>
              <a:rPr sz="997" b="1" spc="-5" dirty="0">
                <a:latin typeface="Carlito"/>
                <a:cs typeface="Carlito"/>
              </a:rPr>
              <a:t>fy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420/7 </a:t>
            </a:r>
            <a:r>
              <a:rPr sz="997" b="1" dirty="0">
                <a:latin typeface="Carlito"/>
                <a:cs typeface="Carlito"/>
              </a:rPr>
              <a:t>= 60</a:t>
            </a:r>
            <a:r>
              <a:rPr sz="997" b="1" spc="-77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Ksi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03578" y="3430152"/>
            <a:ext cx="176201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Carlito"/>
                <a:cs typeface="Carlito"/>
              </a:rPr>
              <a:t>ɣ</a:t>
            </a:r>
            <a:r>
              <a:rPr sz="997" b="1" spc="-63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=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55596" y="3390074"/>
            <a:ext cx="466988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725" spc="18" dirty="0">
                <a:latin typeface="FreeSerif"/>
                <a:cs typeface="FreeSerif"/>
              </a:rPr>
              <a:t>𝟓𝟎𝟎−𝟐∗𝟒𝟎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93792" y="3528501"/>
            <a:ext cx="188868" cy="12377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725" spc="-5" dirty="0">
                <a:latin typeface="FreeSerif"/>
                <a:cs typeface="FreeSerif"/>
              </a:rPr>
              <a:t>𝟓𝟎𝟎</a:t>
            </a:r>
            <a:endParaRPr sz="725">
              <a:latin typeface="FreeSerif"/>
              <a:cs typeface="FreeSerif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067112" y="3528732"/>
            <a:ext cx="442805" cy="8637"/>
          </a:xfrm>
          <a:custGeom>
            <a:avLst/>
            <a:gdLst/>
            <a:ahLst/>
            <a:cxnLst/>
            <a:rect l="l" t="t" r="r" b="b"/>
            <a:pathLst>
              <a:path w="488315" h="9525">
                <a:moveTo>
                  <a:pt x="487984" y="0"/>
                </a:moveTo>
                <a:lnTo>
                  <a:pt x="0" y="0"/>
                </a:lnTo>
                <a:lnTo>
                  <a:pt x="0" y="9144"/>
                </a:lnTo>
                <a:lnTo>
                  <a:pt x="487984" y="9144"/>
                </a:lnTo>
                <a:lnTo>
                  <a:pt x="4879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6" name="object 16"/>
          <p:cNvSpPr txBox="1"/>
          <p:nvPr/>
        </p:nvSpPr>
        <p:spPr>
          <a:xfrm>
            <a:off x="2527076" y="3430152"/>
            <a:ext cx="278120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b="1" dirty="0">
                <a:latin typeface="Carlito"/>
                <a:cs typeface="Carlito"/>
              </a:rPr>
              <a:t>=</a:t>
            </a:r>
            <a:r>
              <a:rPr sz="997" b="1" spc="-59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0.9</a:t>
            </a:r>
            <a:endParaRPr sz="997">
              <a:latin typeface="Carlito"/>
              <a:cs typeface="Carli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66651" y="3806277"/>
            <a:ext cx="2657979" cy="319089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spc="1687" dirty="0">
                <a:latin typeface="Wingdings"/>
                <a:cs typeface="Wingdings"/>
              </a:rPr>
              <a:t>→</a:t>
            </a:r>
            <a:r>
              <a:rPr sz="997" spc="-14" dirty="0">
                <a:latin typeface="Times New Roman"/>
                <a:cs typeface="Times New Roman"/>
              </a:rPr>
              <a:t> </a:t>
            </a:r>
            <a:r>
              <a:rPr sz="997" b="1" dirty="0">
                <a:latin typeface="Carlito"/>
                <a:cs typeface="Carlito"/>
              </a:rPr>
              <a:t>Go to P-M </a:t>
            </a:r>
            <a:r>
              <a:rPr sz="997" b="1" spc="-5" dirty="0">
                <a:latin typeface="Carlito"/>
                <a:cs typeface="Carlito"/>
              </a:rPr>
              <a:t>interaction diagrams </a:t>
            </a:r>
            <a:r>
              <a:rPr sz="997" b="1" dirty="0">
                <a:latin typeface="Carlito"/>
                <a:cs typeface="Carlito"/>
              </a:rPr>
              <a:t>to </a:t>
            </a:r>
            <a:r>
              <a:rPr sz="997" b="1" spc="-91" dirty="0">
                <a:latin typeface="Carlito"/>
                <a:cs typeface="Carlito"/>
              </a:rPr>
              <a:t>determine  </a:t>
            </a:r>
            <a:r>
              <a:rPr sz="997" spc="23" dirty="0">
                <a:latin typeface="FreeSerif"/>
                <a:cs typeface="FreeSerif"/>
              </a:rPr>
              <a:t>𝝆</a:t>
            </a:r>
            <a:endParaRPr sz="997">
              <a:latin typeface="FreeSerif"/>
              <a:cs typeface="FreeSerif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4599" y="1016895"/>
            <a:ext cx="95010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dirty="0">
                <a:latin typeface="Times New Roman"/>
                <a:cs typeface="Times New Roman"/>
              </a:rPr>
              <a:t>+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83172" y="4625782"/>
            <a:ext cx="2226691" cy="34505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R="329368" algn="ctr">
              <a:lnSpc>
                <a:spcPts val="1279"/>
              </a:lnSpc>
              <a:spcBef>
                <a:spcPts val="91"/>
              </a:spcBef>
            </a:pPr>
            <a:r>
              <a:rPr sz="1088" b="1" dirty="0">
                <a:latin typeface="Times New Roman"/>
                <a:cs typeface="Times New Roman"/>
              </a:rPr>
              <a:t>+</a:t>
            </a:r>
            <a:endParaRPr sz="1088">
              <a:latin typeface="Times New Roman"/>
              <a:cs typeface="Times New Roman"/>
            </a:endParaRPr>
          </a:p>
          <a:p>
            <a:pPr algn="ctr">
              <a:lnSpc>
                <a:spcPts val="1279"/>
              </a:lnSpc>
            </a:pPr>
            <a:r>
              <a:rPr sz="1088" b="1" spc="-5" dirty="0">
                <a:latin typeface="Times New Roman"/>
                <a:cs typeface="Times New Roman"/>
              </a:rPr>
              <a:t>figure6.70 :P-M interaction</a:t>
            </a:r>
            <a:r>
              <a:rPr sz="1088" b="1" spc="5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diagrams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72639" y="5361332"/>
            <a:ext cx="3131301" cy="165068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0.01 </a:t>
            </a:r>
            <a:r>
              <a:rPr sz="997" b="1" dirty="0">
                <a:latin typeface="Carlito"/>
                <a:cs typeface="Carlito"/>
              </a:rPr>
              <a:t>, so As = </a:t>
            </a:r>
            <a:r>
              <a:rPr sz="997" b="1" spc="-5" dirty="0">
                <a:latin typeface="Carlito"/>
                <a:cs typeface="Carlito"/>
              </a:rPr>
              <a:t>0.01*3.14*500</a:t>
            </a:r>
            <a:r>
              <a:rPr sz="952" b="1" spc="-6" baseline="31746" dirty="0">
                <a:latin typeface="Carlito"/>
                <a:cs typeface="Carlito"/>
              </a:rPr>
              <a:t>2</a:t>
            </a:r>
            <a:r>
              <a:rPr sz="997" b="1" spc="-5" dirty="0">
                <a:latin typeface="Carlito"/>
                <a:cs typeface="Carlito"/>
              </a:rPr>
              <a:t>/4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1962.5 </a:t>
            </a:r>
            <a:r>
              <a:rPr sz="997" b="1" dirty="0">
                <a:latin typeface="Carlito"/>
                <a:cs typeface="Carlito"/>
              </a:rPr>
              <a:t>mm</a:t>
            </a:r>
            <a:r>
              <a:rPr sz="952" b="1" baseline="31746" dirty="0">
                <a:latin typeface="Carlito"/>
                <a:cs typeface="Carlito"/>
              </a:rPr>
              <a:t>2 </a:t>
            </a:r>
            <a:r>
              <a:rPr sz="997" b="1" spc="-5" dirty="0">
                <a:latin typeface="Carlito"/>
                <a:cs typeface="Carlito"/>
              </a:rPr>
              <a:t>(10</a:t>
            </a:r>
            <a:r>
              <a:rPr sz="997" b="1" spc="-5" dirty="0">
                <a:latin typeface="Symbol"/>
                <a:cs typeface="Symbol"/>
              </a:rPr>
              <a:t></a:t>
            </a:r>
            <a:r>
              <a:rPr sz="997" b="1" spc="-5" dirty="0">
                <a:latin typeface="Carlito"/>
                <a:cs typeface="Carlito"/>
              </a:rPr>
              <a:t>16</a:t>
            </a:r>
            <a:r>
              <a:rPr sz="997" b="1" spc="-103" dirty="0">
                <a:latin typeface="Carlito"/>
                <a:cs typeface="Carlito"/>
              </a:rPr>
              <a:t> </a:t>
            </a:r>
            <a:r>
              <a:rPr sz="997" b="1" spc="5" dirty="0">
                <a:latin typeface="Carlito"/>
                <a:cs typeface="Carlito"/>
              </a:rPr>
              <a:t>)</a:t>
            </a:r>
            <a:r>
              <a:rPr sz="997" spc="5" dirty="0">
                <a:latin typeface="FreeSerif"/>
                <a:cs typeface="FreeSerif"/>
              </a:rPr>
              <a:t>𝝆</a:t>
            </a:r>
            <a:endParaRPr sz="997">
              <a:latin typeface="FreeSerif"/>
              <a:cs typeface="Free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29772" y="1254271"/>
            <a:ext cx="4214992" cy="31647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6652" y="1018278"/>
            <a:ext cx="3545890" cy="465732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40307">
              <a:spcBef>
                <a:spcPts val="95"/>
              </a:spcBef>
            </a:pPr>
            <a:r>
              <a:rPr sz="997" spc="-41" dirty="0">
                <a:latin typeface="FreeSerif"/>
                <a:cs typeface="FreeSerif"/>
              </a:rPr>
              <a:t>𝝆𝒔 </a:t>
            </a:r>
            <a:r>
              <a:rPr sz="997" b="1" dirty="0">
                <a:latin typeface="Carlito"/>
                <a:cs typeface="Carlito"/>
              </a:rPr>
              <a:t>= </a:t>
            </a:r>
            <a:r>
              <a:rPr sz="997" b="1" spc="-5" dirty="0">
                <a:latin typeface="Carlito"/>
                <a:cs typeface="Carlito"/>
              </a:rPr>
              <a:t>0.45 (Ag/Ach-1) *fc/fy =0.021</a:t>
            </a:r>
            <a:endParaRPr sz="997">
              <a:latin typeface="Carlito"/>
              <a:cs typeface="Carlito"/>
            </a:endParaRPr>
          </a:p>
          <a:p>
            <a:pPr>
              <a:spcBef>
                <a:spcPts val="9"/>
              </a:spcBef>
            </a:pPr>
            <a:endParaRPr sz="907">
              <a:latin typeface="Carlito"/>
              <a:cs typeface="Carlito"/>
            </a:endParaRPr>
          </a:p>
          <a:p>
            <a:pPr marL="11516"/>
            <a:r>
              <a:rPr sz="997" b="1" dirty="0">
                <a:latin typeface="Carlito"/>
                <a:cs typeface="Carlito"/>
              </a:rPr>
              <a:t>S</a:t>
            </a:r>
            <a:r>
              <a:rPr sz="997" b="1" spc="5" dirty="0">
                <a:latin typeface="Carlito"/>
                <a:cs typeface="Carlito"/>
              </a:rPr>
              <a:t> </a:t>
            </a:r>
            <a:r>
              <a:rPr sz="997" b="1" dirty="0">
                <a:latin typeface="Carlito"/>
                <a:cs typeface="Carlito"/>
              </a:rPr>
              <a:t>=</a:t>
            </a:r>
            <a:r>
              <a:rPr sz="997" b="1" spc="-9" dirty="0">
                <a:latin typeface="Carlito"/>
                <a:cs typeface="Carlito"/>
              </a:rPr>
              <a:t> </a:t>
            </a:r>
            <a:r>
              <a:rPr sz="997" b="1" spc="-5" dirty="0">
                <a:latin typeface="Carlito"/>
                <a:cs typeface="Carlito"/>
              </a:rPr>
              <a:t>4As/</a:t>
            </a:r>
            <a:r>
              <a:rPr sz="997" b="1" spc="5" dirty="0">
                <a:latin typeface="Carlito"/>
                <a:cs typeface="Carlito"/>
              </a:rPr>
              <a:t> </a:t>
            </a:r>
            <a:r>
              <a:rPr sz="997" spc="-122" dirty="0">
                <a:latin typeface="FreeSerif"/>
                <a:cs typeface="FreeSerif"/>
              </a:rPr>
              <a:t>𝝆𝒔</a:t>
            </a:r>
            <a:r>
              <a:rPr sz="1043" b="1" i="1" spc="-122" dirty="0">
                <a:latin typeface="DejaVu Sans"/>
                <a:cs typeface="DejaVu Sans"/>
              </a:rPr>
              <a:t>DC</a:t>
            </a:r>
            <a:r>
              <a:rPr sz="1043" b="1" i="1" spc="-141" dirty="0">
                <a:latin typeface="DejaVu Sans"/>
                <a:cs typeface="DejaVu Sans"/>
              </a:rPr>
              <a:t> </a:t>
            </a:r>
            <a:r>
              <a:rPr sz="1043" b="1" i="1" spc="-127" dirty="0">
                <a:latin typeface="DejaVu Sans"/>
                <a:cs typeface="DejaVu Sans"/>
              </a:rPr>
              <a:t>=</a:t>
            </a:r>
            <a:r>
              <a:rPr sz="1043" b="1" i="1" spc="-141" dirty="0">
                <a:latin typeface="DejaVu Sans"/>
                <a:cs typeface="DejaVu Sans"/>
              </a:rPr>
              <a:t> </a:t>
            </a:r>
            <a:r>
              <a:rPr sz="1043" b="1" i="1" spc="-54" dirty="0">
                <a:latin typeface="DejaVu Sans"/>
                <a:cs typeface="DejaVu Sans"/>
              </a:rPr>
              <a:t>4*200.96</a:t>
            </a:r>
            <a:r>
              <a:rPr sz="997" b="1" spc="-54" dirty="0">
                <a:latin typeface="FreeSerif"/>
                <a:cs typeface="FreeSerif"/>
              </a:rPr>
              <a:t>/0.021*560</a:t>
            </a:r>
            <a:r>
              <a:rPr sz="997" b="1" spc="-32" dirty="0">
                <a:latin typeface="FreeSerif"/>
                <a:cs typeface="FreeSerif"/>
              </a:rPr>
              <a:t> </a:t>
            </a:r>
            <a:r>
              <a:rPr sz="997" b="1" spc="73" dirty="0">
                <a:latin typeface="FreeSerif"/>
                <a:cs typeface="FreeSerif"/>
              </a:rPr>
              <a:t>=</a:t>
            </a:r>
            <a:r>
              <a:rPr sz="997" b="1" spc="-32" dirty="0">
                <a:latin typeface="FreeSerif"/>
                <a:cs typeface="FreeSerif"/>
              </a:rPr>
              <a:t> </a:t>
            </a:r>
            <a:r>
              <a:rPr sz="997" b="1" spc="45" dirty="0">
                <a:latin typeface="FreeSerif"/>
                <a:cs typeface="FreeSerif"/>
              </a:rPr>
              <a:t>72</a:t>
            </a:r>
            <a:r>
              <a:rPr sz="997" b="1" spc="-27" dirty="0">
                <a:latin typeface="FreeSerif"/>
                <a:cs typeface="FreeSerif"/>
              </a:rPr>
              <a:t> </a:t>
            </a:r>
            <a:r>
              <a:rPr sz="997" b="1" spc="59" dirty="0">
                <a:latin typeface="FreeSerif"/>
                <a:cs typeface="FreeSerif"/>
              </a:rPr>
              <a:t>&lt;75</a:t>
            </a:r>
            <a:r>
              <a:rPr sz="997" b="1" spc="-36" dirty="0">
                <a:latin typeface="FreeSerif"/>
                <a:cs typeface="FreeSerif"/>
              </a:rPr>
              <a:t> </a:t>
            </a:r>
            <a:r>
              <a:rPr sz="997" b="1" spc="14" dirty="0">
                <a:latin typeface="FreeSerif"/>
                <a:cs typeface="FreeSerif"/>
              </a:rPr>
              <a:t>use</a:t>
            </a:r>
            <a:r>
              <a:rPr sz="997" b="1" spc="-23" dirty="0">
                <a:latin typeface="FreeSerif"/>
                <a:cs typeface="FreeSerif"/>
              </a:rPr>
              <a:t> </a:t>
            </a:r>
            <a:r>
              <a:rPr sz="997" b="1" spc="68" dirty="0">
                <a:latin typeface="Symbol"/>
                <a:cs typeface="Symbol"/>
              </a:rPr>
              <a:t></a:t>
            </a:r>
            <a:r>
              <a:rPr sz="997" b="1" spc="68" dirty="0">
                <a:latin typeface="FreeSerif"/>
                <a:cs typeface="FreeSerif"/>
              </a:rPr>
              <a:t>10/70</a:t>
            </a:r>
            <a:r>
              <a:rPr sz="997" b="1" spc="-32" dirty="0">
                <a:latin typeface="FreeSerif"/>
                <a:cs typeface="FreeSerif"/>
              </a:rPr>
              <a:t> </a:t>
            </a:r>
            <a:r>
              <a:rPr sz="997" b="1" spc="-5" dirty="0">
                <a:latin typeface="FreeSerif"/>
                <a:cs typeface="FreeSerif"/>
              </a:rPr>
              <a:t>mm</a:t>
            </a:r>
            <a:endParaRPr sz="997">
              <a:latin typeface="FreeSerif"/>
              <a:cs typeface="Free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65270" y="2175327"/>
            <a:ext cx="2305002" cy="165650"/>
          </a:xfrm>
          <a:prstGeom prst="rect">
            <a:avLst/>
          </a:prstGeom>
        </p:spPr>
        <p:txBody>
          <a:bodyPr vert="horz" wrap="square" lIns="0" tIns="12092" rIns="0" bIns="0" rtlCol="0">
            <a:spAutoFit/>
          </a:bodyPr>
          <a:lstStyle/>
          <a:p>
            <a:pPr marL="11516">
              <a:spcBef>
                <a:spcPts val="95"/>
              </a:spcBef>
            </a:pPr>
            <a:r>
              <a:rPr sz="997" dirty="0">
                <a:latin typeface="Times New Roman"/>
                <a:cs typeface="Times New Roman"/>
              </a:rPr>
              <a:t>Design </a:t>
            </a:r>
            <a:r>
              <a:rPr sz="997" spc="-5" dirty="0">
                <a:latin typeface="Times New Roman"/>
                <a:cs typeface="Times New Roman"/>
              </a:rPr>
              <a:t>performance </a:t>
            </a:r>
            <a:r>
              <a:rPr sz="997" dirty="0">
                <a:latin typeface="Times New Roman"/>
                <a:cs typeface="Times New Roman"/>
              </a:rPr>
              <a:t>and design</a:t>
            </a:r>
            <a:r>
              <a:rPr sz="997" spc="-18" dirty="0">
                <a:latin typeface="Times New Roman"/>
                <a:cs typeface="Times New Roman"/>
              </a:rPr>
              <a:t> </a:t>
            </a:r>
            <a:r>
              <a:rPr sz="997" spc="-5" dirty="0">
                <a:latin typeface="Times New Roman"/>
                <a:cs typeface="Times New Roman"/>
              </a:rPr>
              <a:t>ovewritcing:</a:t>
            </a:r>
            <a:endParaRPr sz="99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48352" y="2830840"/>
            <a:ext cx="4204283" cy="35002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46743" y="846236"/>
            <a:ext cx="2710954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Figere </a:t>
            </a:r>
            <a:r>
              <a:rPr sz="1088" b="1" dirty="0">
                <a:latin typeface="Times New Roman"/>
                <a:cs typeface="Times New Roman"/>
              </a:rPr>
              <a:t>6.71:Concrete frame </a:t>
            </a:r>
            <a:r>
              <a:rPr sz="1088" b="1" spc="-5" dirty="0">
                <a:latin typeface="Times New Roman"/>
                <a:cs typeface="Times New Roman"/>
              </a:rPr>
              <a:t>design</a:t>
            </a:r>
            <a:r>
              <a:rPr sz="1088" b="1" spc="-32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prefrences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46743" y="4625970"/>
            <a:ext cx="2726501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 6.72:Concrete </a:t>
            </a:r>
            <a:r>
              <a:rPr sz="1088" b="1" dirty="0">
                <a:latin typeface="Times New Roman"/>
                <a:cs typeface="Times New Roman"/>
              </a:rPr>
              <a:t>frame </a:t>
            </a:r>
            <a:r>
              <a:rPr sz="1088" b="1" spc="-5" dirty="0">
                <a:latin typeface="Times New Roman"/>
                <a:cs typeface="Times New Roman"/>
              </a:rPr>
              <a:t>design</a:t>
            </a:r>
            <a:r>
              <a:rPr sz="1088" b="1" spc="27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overwrites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76487" y="5042098"/>
            <a:ext cx="1270256" cy="346464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spc="1564" dirty="0">
                <a:latin typeface="Wingdings"/>
                <a:cs typeface="Wingdings"/>
              </a:rPr>
              <a:t></a:t>
            </a:r>
            <a:r>
              <a:rPr sz="1088" spc="340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Take column </a:t>
            </a:r>
            <a:r>
              <a:rPr sz="1088" spc="-345" dirty="0">
                <a:latin typeface="Times New Roman"/>
                <a:cs typeface="Times New Roman"/>
              </a:rPr>
              <a:t>C2 </a:t>
            </a:r>
            <a:r>
              <a:rPr sz="1088" spc="-263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:-</a:t>
            </a:r>
          </a:p>
        </p:txBody>
      </p:sp>
      <p:sp>
        <p:nvSpPr>
          <p:cNvPr id="5" name="object 5"/>
          <p:cNvSpPr/>
          <p:nvPr/>
        </p:nvSpPr>
        <p:spPr>
          <a:xfrm>
            <a:off x="3475612" y="1352939"/>
            <a:ext cx="3102469" cy="30659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94061" y="355034"/>
            <a:ext cx="2019396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dirty="0">
                <a:latin typeface="Times New Roman"/>
                <a:cs typeface="Times New Roman"/>
              </a:rPr>
              <a:t>Column </a:t>
            </a:r>
            <a:r>
              <a:rPr sz="1088" spc="-5" dirty="0">
                <a:latin typeface="Times New Roman"/>
                <a:cs typeface="Times New Roman"/>
              </a:rPr>
              <a:t>dimensions </a:t>
            </a:r>
            <a:r>
              <a:rPr sz="1088" dirty="0">
                <a:latin typeface="Times New Roman"/>
                <a:cs typeface="Times New Roman"/>
              </a:rPr>
              <a:t>:- </a:t>
            </a:r>
            <a:r>
              <a:rPr sz="1088" spc="-5" dirty="0">
                <a:latin typeface="Times New Roman"/>
                <a:cs typeface="Times New Roman"/>
              </a:rPr>
              <a:t>0.4m </a:t>
            </a:r>
            <a:r>
              <a:rPr sz="1088" dirty="0">
                <a:latin typeface="Times New Roman"/>
                <a:cs typeface="Times New Roman"/>
              </a:rPr>
              <a:t>*</a:t>
            </a:r>
            <a:r>
              <a:rPr sz="1088" spc="-36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0.4m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6127" y="1091522"/>
            <a:ext cx="72553" cy="130251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771" spc="41" dirty="0">
                <a:latin typeface="FreeSerif"/>
                <a:cs typeface="FreeSerif"/>
              </a:rPr>
              <a:t>c</a:t>
            </a:r>
            <a:endParaRPr sz="771">
              <a:latin typeface="FreeSerif"/>
              <a:cs typeface="Free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07028" y="309080"/>
            <a:ext cx="2523237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34549">
              <a:spcBef>
                <a:spcPts val="91"/>
              </a:spcBef>
            </a:pPr>
            <a:r>
              <a:rPr sz="1088" spc="-77" dirty="0">
                <a:latin typeface="FreeSerif"/>
                <a:cs typeface="FreeSerif"/>
              </a:rPr>
              <a:t>f </a:t>
            </a:r>
            <a:r>
              <a:rPr sz="1156" baseline="29411" dirty="0">
                <a:latin typeface="Times New Roman"/>
                <a:cs typeface="Times New Roman"/>
              </a:rPr>
              <a:t>′ </a:t>
            </a:r>
            <a:r>
              <a:rPr sz="1088" spc="195" dirty="0">
                <a:latin typeface="FreeSerif"/>
                <a:cs typeface="FreeSerif"/>
              </a:rPr>
              <a:t>= </a:t>
            </a:r>
            <a:r>
              <a:rPr sz="1088" spc="68" dirty="0">
                <a:latin typeface="FreeSerif"/>
                <a:cs typeface="FreeSerif"/>
              </a:rPr>
              <a:t>28𝑀𝑃𝑎 </a:t>
            </a:r>
            <a:r>
              <a:rPr sz="1088" dirty="0">
                <a:latin typeface="Times New Roman"/>
                <a:cs typeface="Times New Roman"/>
              </a:rPr>
              <a:t>,</a:t>
            </a:r>
            <a:r>
              <a:rPr sz="1088" spc="27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Fy=420MPa </a:t>
            </a:r>
            <a:r>
              <a:rPr sz="1088" dirty="0">
                <a:latin typeface="Times New Roman"/>
                <a:cs typeface="Times New Roman"/>
              </a:rPr>
              <a:t>, </a:t>
            </a:r>
            <a:r>
              <a:rPr sz="1088" spc="-5" dirty="0">
                <a:latin typeface="Times New Roman"/>
                <a:cs typeface="Times New Roman"/>
              </a:rPr>
              <a:t>cover </a:t>
            </a:r>
            <a:r>
              <a:rPr sz="1088" dirty="0">
                <a:latin typeface="Times New Roman"/>
                <a:cs typeface="Times New Roman"/>
              </a:rPr>
              <a:t>= 30mm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39839" y="1188720"/>
            <a:ext cx="34549" cy="6910"/>
          </a:xfrm>
          <a:custGeom>
            <a:avLst/>
            <a:gdLst/>
            <a:ahLst/>
            <a:cxnLst/>
            <a:rect l="l" t="t" r="r" b="b"/>
            <a:pathLst>
              <a:path w="38100" h="7619">
                <a:moveTo>
                  <a:pt x="38100" y="0"/>
                </a:moveTo>
                <a:lnTo>
                  <a:pt x="0" y="0"/>
                </a:lnTo>
                <a:lnTo>
                  <a:pt x="0" y="7620"/>
                </a:lnTo>
                <a:lnTo>
                  <a:pt x="38100" y="7620"/>
                </a:lnTo>
                <a:lnTo>
                  <a:pt x="38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 txBox="1"/>
          <p:nvPr/>
        </p:nvSpPr>
        <p:spPr>
          <a:xfrm>
            <a:off x="3362481" y="2560674"/>
            <a:ext cx="737048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</a:t>
            </a:r>
            <a:r>
              <a:rPr sz="1088" b="1" spc="-54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6.73: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34837" y="2580577"/>
            <a:ext cx="2305002" cy="449056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R="4607">
              <a:spcBef>
                <a:spcPts val="91"/>
              </a:spcBef>
            </a:pPr>
            <a:r>
              <a:rPr lang="en-US" sz="1088" b="1" dirty="0">
                <a:latin typeface="Times New Roman"/>
                <a:cs typeface="Times New Roman"/>
              </a:rPr>
              <a:t>      </a:t>
            </a:r>
            <a:r>
              <a:rPr sz="1088" b="1" dirty="0">
                <a:latin typeface="Times New Roman"/>
                <a:cs typeface="Times New Roman"/>
              </a:rPr>
              <a:t>Column</a:t>
            </a:r>
            <a:r>
              <a:rPr sz="1088" b="1" spc="-82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C2</a:t>
            </a:r>
            <a:endParaRPr sz="1088" dirty="0">
              <a:latin typeface="Times New Roman"/>
              <a:cs typeface="Times New Roman"/>
            </a:endParaRPr>
          </a:p>
          <a:p>
            <a:pPr marL="11516">
              <a:spcBef>
                <a:spcPts val="848"/>
              </a:spcBef>
            </a:pPr>
            <a:r>
              <a:rPr sz="1088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Longitudinal</a:t>
            </a:r>
            <a:r>
              <a:rPr sz="1088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88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reinforcement:-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07677" y="3062514"/>
            <a:ext cx="3783704" cy="26217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9" name="object 9"/>
          <p:cNvSpPr/>
          <p:nvPr/>
        </p:nvSpPr>
        <p:spPr>
          <a:xfrm>
            <a:off x="3419737" y="591596"/>
            <a:ext cx="2029139" cy="18730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9F6E52B6-2DA4-30C3-32B3-3AF0372202B4}"/>
              </a:ext>
            </a:extLst>
          </p:cNvPr>
          <p:cNvSpPr txBox="1"/>
          <p:nvPr/>
        </p:nvSpPr>
        <p:spPr>
          <a:xfrm>
            <a:off x="2778709" y="5799268"/>
            <a:ext cx="3456638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Figure6.74:ETABS result for Longitudinal</a:t>
            </a:r>
            <a:r>
              <a:rPr sz="1088" b="1" spc="82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reinforcement: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193A81CE-329F-1D3A-44E0-9C8CEFB530F7}"/>
              </a:ext>
            </a:extLst>
          </p:cNvPr>
          <p:cNvSpPr txBox="1"/>
          <p:nvPr/>
        </p:nvSpPr>
        <p:spPr>
          <a:xfrm>
            <a:off x="1330813" y="6502966"/>
            <a:ext cx="1526495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spc="-5" dirty="0">
                <a:latin typeface="Times New Roman"/>
                <a:cs typeface="Times New Roman"/>
              </a:rPr>
              <a:t>As </a:t>
            </a:r>
            <a:r>
              <a:rPr sz="1088" dirty="0">
                <a:latin typeface="Times New Roman"/>
                <a:cs typeface="Times New Roman"/>
              </a:rPr>
              <a:t>= 1600mm2 </a:t>
            </a:r>
            <a:r>
              <a:rPr sz="1088" spc="-5" dirty="0">
                <a:latin typeface="Times New Roman"/>
                <a:cs typeface="Times New Roman"/>
              </a:rPr>
              <a:t>=8</a:t>
            </a:r>
            <a:r>
              <a:rPr sz="1088" spc="-5" dirty="0">
                <a:latin typeface="Symbol"/>
                <a:cs typeface="Symbol"/>
              </a:rPr>
              <a:t></a:t>
            </a:r>
            <a:r>
              <a:rPr sz="1088" spc="-5" dirty="0">
                <a:latin typeface="Times New Roman"/>
                <a:cs typeface="Times New Roman"/>
              </a:rPr>
              <a:t>16</a:t>
            </a:r>
            <a:r>
              <a:rPr sz="1088" spc="-59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mm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9865" y="810915"/>
            <a:ext cx="1089025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1519" y="887239"/>
            <a:ext cx="1606508" cy="524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532" y="696817"/>
            <a:ext cx="1492564" cy="552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02130" y="2883849"/>
            <a:ext cx="44928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Slab design</a:t>
            </a:r>
            <a:endParaRPr lang="en-US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D71000E-B3AE-9525-4AB6-EE945621A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 Definition:</a:t>
            </a:r>
            <a:br>
              <a:rPr lang="en-US" sz="24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dirty="0">
              <a:solidFill>
                <a:schemeClr val="tx1"/>
              </a:solidFill>
            </a:endParaRPr>
          </a:p>
        </p:txBody>
      </p:sp>
      <p:graphicFrame>
        <p:nvGraphicFramePr>
          <p:cNvPr id="3" name="عنصر نائب للمحتوى 3">
            <a:extLst>
              <a:ext uri="{FF2B5EF4-FFF2-40B4-BE49-F238E27FC236}">
                <a16:creationId xmlns:a16="http://schemas.microsoft.com/office/drawing/2014/main" id="{29CBF14F-F733-A3DA-0EC8-3E53B3EDE2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548639"/>
              </p:ext>
            </p:extLst>
          </p:nvPr>
        </p:nvGraphicFramePr>
        <p:xfrm>
          <a:off x="2829492" y="1152983"/>
          <a:ext cx="5325110" cy="315963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39365">
                  <a:extLst>
                    <a:ext uri="{9D8B030D-6E8A-4147-A177-3AD203B41FA5}">
                      <a16:colId xmlns:a16="http://schemas.microsoft.com/office/drawing/2014/main" val="1694045204"/>
                    </a:ext>
                  </a:extLst>
                </a:gridCol>
                <a:gridCol w="2785745">
                  <a:extLst>
                    <a:ext uri="{9D8B030D-6E8A-4147-A177-3AD203B41FA5}">
                      <a16:colId xmlns:a16="http://schemas.microsoft.com/office/drawing/2014/main" val="1769496638"/>
                    </a:ext>
                  </a:extLst>
                </a:gridCol>
              </a:tblGrid>
              <a:tr h="534035"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Material 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Structural Element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8183210"/>
                  </a:ext>
                </a:extLst>
              </a:tr>
              <a:tr h="442595">
                <a:tc>
                  <a:txBody>
                    <a:bodyPr/>
                    <a:lstStyle/>
                    <a:p>
                      <a:pPr marL="143510"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 28 Mpa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Slabs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0178924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marL="143510"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 28 Mpa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Beams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1656624"/>
                  </a:ext>
                </a:extLst>
              </a:tr>
              <a:tr h="362585"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 28 Mpa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Columns &amp;</a:t>
                      </a:r>
                      <a:endParaRPr lang="en-US" sz="11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Shear Walls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3323623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 28 Mpa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Stair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4480233"/>
                  </a:ext>
                </a:extLst>
              </a:tr>
              <a:tr h="422910"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A615Gr60 (420 Mpa)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Reinforcement Bar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4041324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marL="143510"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Concrete 28 Mpa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2065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Footing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55579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5679" y="3070696"/>
            <a:ext cx="1531101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Figure6.75:section in</a:t>
            </a:r>
            <a:r>
              <a:rPr sz="1088" b="1" dirty="0">
                <a:latin typeface="Times New Roman"/>
                <a:cs typeface="Times New Roman"/>
              </a:rPr>
              <a:t> </a:t>
            </a:r>
            <a:r>
              <a:rPr sz="1088" b="1" spc="-5" dirty="0">
                <a:latin typeface="Times New Roman"/>
                <a:cs typeface="Times New Roman"/>
              </a:rPr>
              <a:t>slap</a:t>
            </a:r>
            <a:endParaRPr sz="1088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0339" y="4755979"/>
            <a:ext cx="1800585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Figure6.76: Ultimate </a:t>
            </a:r>
            <a:r>
              <a:rPr sz="1088" b="1" dirty="0">
                <a:latin typeface="Times New Roman"/>
                <a:cs typeface="Times New Roman"/>
              </a:rPr>
              <a:t>M</a:t>
            </a:r>
            <a:r>
              <a:rPr sz="1088" b="1" spc="-5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value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65270" y="5539605"/>
            <a:ext cx="1189641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spc="-5" dirty="0">
                <a:latin typeface="Times New Roman"/>
                <a:cs typeface="Times New Roman"/>
              </a:rPr>
              <a:t>Mu (Top) </a:t>
            </a:r>
            <a:r>
              <a:rPr sz="1088" dirty="0">
                <a:latin typeface="Times New Roman"/>
                <a:cs typeface="Times New Roman"/>
              </a:rPr>
              <a:t>=</a:t>
            </a:r>
            <a:r>
              <a:rPr sz="1088" spc="-41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90KN.m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69568" y="1139348"/>
            <a:ext cx="5523926" cy="163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/>
          <p:nvPr/>
        </p:nvSpPr>
        <p:spPr>
          <a:xfrm>
            <a:off x="3254911" y="3429000"/>
            <a:ext cx="3684894" cy="11477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7B7C545-DFFD-EE93-59DB-F299FCCEC90A}"/>
              </a:ext>
            </a:extLst>
          </p:cNvPr>
          <p:cNvSpPr txBox="1"/>
          <p:nvPr/>
        </p:nvSpPr>
        <p:spPr>
          <a:xfrm>
            <a:off x="1001579" y="492560"/>
            <a:ext cx="1223039" cy="426298"/>
          </a:xfrm>
          <a:prstGeom prst="rect">
            <a:avLst/>
          </a:prstGeom>
        </p:spPr>
        <p:txBody>
          <a:bodyPr vert="horz" wrap="square" lIns="0" tIns="37428" rIns="0" bIns="0" rtlCol="0">
            <a:spAutoFit/>
          </a:bodyPr>
          <a:lstStyle/>
          <a:p>
            <a:pPr marL="11516">
              <a:spcBef>
                <a:spcPts val="295"/>
              </a:spcBef>
            </a:pPr>
            <a:r>
              <a:rPr sz="1270" b="1" dirty="0">
                <a:solidFill>
                  <a:srgbClr val="4F81BC"/>
                </a:solidFill>
                <a:latin typeface="Caladea"/>
                <a:cs typeface="Caladea"/>
              </a:rPr>
              <a:t>6.3 </a:t>
            </a:r>
            <a:r>
              <a:rPr sz="1270" b="1" spc="-5" dirty="0">
                <a:solidFill>
                  <a:srgbClr val="4F81BC"/>
                </a:solidFill>
                <a:latin typeface="Caladea"/>
                <a:cs typeface="Caladea"/>
              </a:rPr>
              <a:t>Slap</a:t>
            </a:r>
            <a:r>
              <a:rPr sz="1270" b="1" spc="-32" dirty="0">
                <a:solidFill>
                  <a:srgbClr val="4F81BC"/>
                </a:solidFill>
                <a:latin typeface="Caladea"/>
                <a:cs typeface="Caladea"/>
              </a:rPr>
              <a:t> </a:t>
            </a:r>
            <a:r>
              <a:rPr sz="1270" b="1" spc="-5" dirty="0">
                <a:solidFill>
                  <a:srgbClr val="4F81BC"/>
                </a:solidFill>
                <a:latin typeface="Caladea"/>
                <a:cs typeface="Caladea"/>
              </a:rPr>
              <a:t>design</a:t>
            </a:r>
            <a:endParaRPr sz="1270" dirty="0">
              <a:latin typeface="Caladea"/>
              <a:cs typeface="Caladea"/>
            </a:endParaRPr>
          </a:p>
          <a:p>
            <a:pPr marL="11516">
              <a:spcBef>
                <a:spcPts val="172"/>
              </a:spcBef>
            </a:pP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Designe for moment</a:t>
            </a:r>
            <a:r>
              <a:rPr sz="1088" i="1" u="sng" spc="-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:</a:t>
            </a:r>
            <a:endParaRPr sz="1088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5270" y="1419047"/>
            <a:ext cx="3282742" cy="770362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2083310">
              <a:spcBef>
                <a:spcPts val="91"/>
              </a:spcBef>
            </a:pPr>
            <a:r>
              <a:rPr sz="1088" spc="-5" dirty="0">
                <a:latin typeface="Times New Roman"/>
                <a:cs typeface="Times New Roman"/>
              </a:rPr>
              <a:t>=.0008 </a:t>
            </a:r>
            <a:r>
              <a:rPr sz="1088" dirty="0">
                <a:latin typeface="Times New Roman"/>
                <a:cs typeface="Times New Roman"/>
              </a:rPr>
              <a:t>&lt; min</a:t>
            </a:r>
            <a:r>
              <a:rPr sz="1088" spc="-41" dirty="0">
                <a:latin typeface="Times New Roman"/>
                <a:cs typeface="Times New Roman"/>
              </a:rPr>
              <a:t> </a:t>
            </a:r>
            <a:r>
              <a:rPr sz="1088" spc="-5" dirty="0">
                <a:latin typeface="Times New Roman"/>
                <a:cs typeface="Times New Roman"/>
              </a:rPr>
              <a:t>(.0033)</a:t>
            </a:r>
            <a:endParaRPr sz="1088">
              <a:latin typeface="Times New Roman"/>
              <a:cs typeface="Times New Roman"/>
            </a:endParaRPr>
          </a:p>
          <a:p>
            <a:pPr marL="11516">
              <a:spcBef>
                <a:spcPts val="1034"/>
              </a:spcBef>
            </a:pP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Use 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.0033( </a:t>
            </a:r>
            <a:r>
              <a:rPr sz="1088" dirty="0">
                <a:latin typeface="Times New Roman"/>
                <a:cs typeface="Times New Roman"/>
              </a:rPr>
              <a:t>2 </a:t>
            </a:r>
            <a:r>
              <a:rPr sz="1088" spc="-5" dirty="0">
                <a:latin typeface="Times New Roman"/>
                <a:cs typeface="Times New Roman"/>
              </a:rPr>
              <a:t>Ø12 </a:t>
            </a:r>
            <a:r>
              <a:rPr sz="1088" dirty="0">
                <a:latin typeface="Times New Roman"/>
                <a:cs typeface="Times New Roman"/>
              </a:rPr>
              <a:t>mm/rib</a:t>
            </a:r>
            <a:r>
              <a:rPr sz="1088" spc="-14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)</a:t>
            </a:r>
            <a:endParaRPr sz="1088">
              <a:latin typeface="Times New Roman"/>
              <a:cs typeface="Times New Roman"/>
            </a:endParaRPr>
          </a:p>
          <a:p>
            <a:pPr marL="11516">
              <a:spcBef>
                <a:spcPts val="1047"/>
              </a:spcBef>
            </a:pPr>
            <a:r>
              <a:rPr sz="1088" spc="-5" dirty="0">
                <a:latin typeface="Times New Roman"/>
                <a:cs typeface="Times New Roman"/>
              </a:rPr>
              <a:t>Mu </a:t>
            </a:r>
            <a:r>
              <a:rPr sz="1088" dirty="0">
                <a:latin typeface="Times New Roman"/>
                <a:cs typeface="Times New Roman"/>
              </a:rPr>
              <a:t>(Bottom) =</a:t>
            </a:r>
            <a:r>
              <a:rPr sz="1088" spc="-5" dirty="0">
                <a:latin typeface="Times New Roman"/>
                <a:cs typeface="Times New Roman"/>
              </a:rPr>
              <a:t> 70KN.m=5.2KN.m/rib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65270" y="2715675"/>
            <a:ext cx="3180245" cy="17904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  <a:tabLst>
                <a:tab pos="2013636" algn="l"/>
              </a:tabLst>
            </a:pP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-=.0022&lt;min(.0033)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65270" y="3351380"/>
            <a:ext cx="1528798" cy="643340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Use 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.0033( </a:t>
            </a:r>
            <a:r>
              <a:rPr sz="1088" dirty="0">
                <a:latin typeface="Times New Roman"/>
                <a:cs typeface="Times New Roman"/>
              </a:rPr>
              <a:t>2 </a:t>
            </a:r>
            <a:r>
              <a:rPr sz="1088" spc="-5" dirty="0">
                <a:latin typeface="Times New Roman"/>
                <a:cs typeface="Times New Roman"/>
              </a:rPr>
              <a:t>Ø12 </a:t>
            </a:r>
            <a:r>
              <a:rPr sz="1088" dirty="0">
                <a:latin typeface="Times New Roman"/>
                <a:cs typeface="Times New Roman"/>
              </a:rPr>
              <a:t>mm/rib</a:t>
            </a:r>
            <a:r>
              <a:rPr sz="1088" spc="-68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)</a:t>
            </a:r>
            <a:endParaRPr sz="10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79">
              <a:latin typeface="Times New Roman"/>
              <a:cs typeface="Times New Roman"/>
            </a:endParaRPr>
          </a:p>
          <a:p>
            <a:pPr marL="11516">
              <a:spcBef>
                <a:spcPts val="943"/>
              </a:spcBef>
            </a:pP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Designe for 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shear</a:t>
            </a: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: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9476" y="1071373"/>
            <a:ext cx="1892689" cy="457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6" name="object 6"/>
          <p:cNvSpPr/>
          <p:nvPr/>
        </p:nvSpPr>
        <p:spPr>
          <a:xfrm>
            <a:off x="2159476" y="2368116"/>
            <a:ext cx="1892689" cy="457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32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42529" y="3785886"/>
            <a:ext cx="3105966" cy="630516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727" algn="ctr">
              <a:spcBef>
                <a:spcPts val="91"/>
              </a:spcBef>
            </a:pPr>
            <a:r>
              <a:rPr sz="1088" b="1" spc="-5" dirty="0">
                <a:latin typeface="Times New Roman"/>
                <a:cs typeface="Times New Roman"/>
              </a:rPr>
              <a:t>Figure6.77: Max shear</a:t>
            </a:r>
            <a:r>
              <a:rPr sz="1088" b="1" spc="9" dirty="0">
                <a:latin typeface="Times New Roman"/>
                <a:cs typeface="Times New Roman"/>
              </a:rPr>
              <a:t> </a:t>
            </a:r>
            <a:r>
              <a:rPr sz="1088" b="1" dirty="0">
                <a:latin typeface="Times New Roman"/>
                <a:cs typeface="Times New Roman"/>
              </a:rPr>
              <a:t>value</a:t>
            </a:r>
            <a:endParaRPr sz="10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79">
              <a:latin typeface="Times New Roman"/>
              <a:cs typeface="Times New Roman"/>
            </a:endParaRPr>
          </a:p>
          <a:p>
            <a:pPr algn="ctr">
              <a:spcBef>
                <a:spcPts val="765"/>
              </a:spcBef>
            </a:pPr>
            <a:r>
              <a:rPr sz="1088" i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Total ultimate load (V</a:t>
            </a:r>
            <a:r>
              <a:rPr sz="1088" i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u)</a:t>
            </a:r>
            <a:r>
              <a:rPr sz="1088" i="1" spc="-18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=</a:t>
            </a:r>
            <a:r>
              <a:rPr sz="1088" spc="-5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29.17 </a:t>
            </a:r>
            <a:r>
              <a:rPr sz="1088" spc="-5" dirty="0">
                <a:latin typeface="Times New Roman"/>
                <a:cs typeface="Times New Roman"/>
              </a:rPr>
              <a:t>K</a:t>
            </a:r>
            <a:r>
              <a:rPr sz="1088" spc="-9" dirty="0">
                <a:latin typeface="Times New Roman"/>
                <a:cs typeface="Times New Roman"/>
              </a:rPr>
              <a:t>N</a:t>
            </a:r>
            <a:r>
              <a:rPr sz="1088" dirty="0">
                <a:latin typeface="Times New Roman"/>
                <a:cs typeface="Times New Roman"/>
              </a:rPr>
              <a:t>/</a:t>
            </a:r>
            <a:r>
              <a:rPr sz="1088" spc="431" dirty="0">
                <a:latin typeface="FreeSerif"/>
                <a:cs typeface="FreeSerif"/>
              </a:rPr>
              <a:t>𝑚</a:t>
            </a:r>
            <a:r>
              <a:rPr sz="748" spc="-54" baseline="20202" dirty="0">
                <a:latin typeface="DejaVu Sans"/>
                <a:cs typeface="DejaVu Sans"/>
              </a:rPr>
              <a:t>2</a:t>
            </a:r>
            <a:r>
              <a:rPr sz="771" spc="-77" dirty="0">
                <a:latin typeface="DejaVu Sans"/>
                <a:cs typeface="DejaVu Sans"/>
              </a:rPr>
              <a:t>=</a:t>
            </a:r>
            <a:r>
              <a:rPr sz="1088" spc="-5" dirty="0">
                <a:latin typeface="Times New Roman"/>
                <a:cs typeface="Times New Roman"/>
              </a:rPr>
              <a:t>15.17K</a:t>
            </a:r>
            <a:r>
              <a:rPr sz="1088" spc="-9" dirty="0">
                <a:latin typeface="Times New Roman"/>
                <a:cs typeface="Times New Roman"/>
              </a:rPr>
              <a:t>N</a:t>
            </a:r>
            <a:r>
              <a:rPr sz="1088" dirty="0">
                <a:latin typeface="Times New Roman"/>
                <a:cs typeface="Times New Roman"/>
              </a:rPr>
              <a:t>/</a:t>
            </a:r>
            <a:r>
              <a:rPr sz="1088" spc="-5" dirty="0">
                <a:latin typeface="DejaVu Sans"/>
                <a:cs typeface="DejaVu Sans"/>
              </a:rPr>
              <a:t>r</a:t>
            </a:r>
            <a:r>
              <a:rPr sz="1088" spc="-50" dirty="0">
                <a:latin typeface="DejaVu Sans"/>
                <a:cs typeface="DejaVu Sans"/>
              </a:rPr>
              <a:t>ib</a:t>
            </a:r>
            <a:endParaRPr sz="1088">
              <a:latin typeface="DejaVu Sans"/>
              <a:cs typeface="DejaVu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28691" y="5251236"/>
            <a:ext cx="76008" cy="9789"/>
          </a:xfrm>
          <a:custGeom>
            <a:avLst/>
            <a:gdLst/>
            <a:ahLst/>
            <a:cxnLst/>
            <a:rect l="l" t="t" r="r" b="b"/>
            <a:pathLst>
              <a:path w="83819" h="10795">
                <a:moveTo>
                  <a:pt x="83819" y="0"/>
                </a:moveTo>
                <a:lnTo>
                  <a:pt x="0" y="0"/>
                </a:lnTo>
                <a:lnTo>
                  <a:pt x="0" y="10668"/>
                </a:lnTo>
                <a:lnTo>
                  <a:pt x="83819" y="10668"/>
                </a:lnTo>
                <a:lnTo>
                  <a:pt x="838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632"/>
          </a:p>
        </p:txBody>
      </p:sp>
      <p:sp>
        <p:nvSpPr>
          <p:cNvPr id="4" name="object 4"/>
          <p:cNvSpPr txBox="1"/>
          <p:nvPr/>
        </p:nvSpPr>
        <p:spPr>
          <a:xfrm>
            <a:off x="2065270" y="5040717"/>
            <a:ext cx="3238980" cy="746381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062960">
              <a:lnSpc>
                <a:spcPts val="1070"/>
              </a:lnSpc>
              <a:spcBef>
                <a:spcPts val="91"/>
              </a:spcBef>
              <a:tabLst>
                <a:tab pos="1358930" algn="l"/>
                <a:tab pos="1525918" algn="l"/>
              </a:tabLst>
            </a:pPr>
            <a:r>
              <a:rPr sz="1088" spc="54" dirty="0">
                <a:latin typeface="FreeSerif"/>
                <a:cs typeface="FreeSerif"/>
              </a:rPr>
              <a:t>1	</a:t>
            </a:r>
            <a:r>
              <a:rPr sz="1088" u="sng" spc="5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088">
              <a:latin typeface="Times New Roman"/>
              <a:cs typeface="Times New Roman"/>
            </a:endParaRPr>
          </a:p>
          <a:p>
            <a:pPr marL="11516">
              <a:lnSpc>
                <a:spcPts val="780"/>
              </a:lnSpc>
              <a:tabLst>
                <a:tab pos="1169486" algn="l"/>
              </a:tabLst>
            </a:pPr>
            <a:r>
              <a:rPr sz="1088" spc="-32" dirty="0">
                <a:latin typeface="FreeSerif"/>
                <a:cs typeface="FreeSerif"/>
              </a:rPr>
              <a:t>ФVc </a:t>
            </a:r>
            <a:r>
              <a:rPr sz="1088" spc="195" dirty="0">
                <a:latin typeface="FreeSerif"/>
                <a:cs typeface="FreeSerif"/>
              </a:rPr>
              <a:t>= </a:t>
            </a:r>
            <a:r>
              <a:rPr sz="1088" spc="23" dirty="0">
                <a:latin typeface="FreeSerif"/>
                <a:cs typeface="FreeSerif"/>
              </a:rPr>
              <a:t>1.1 </a:t>
            </a:r>
            <a:r>
              <a:rPr sz="1088" spc="86" dirty="0">
                <a:latin typeface="FreeSerif"/>
                <a:cs typeface="FreeSerif"/>
              </a:rPr>
              <a:t>∗</a:t>
            </a:r>
            <a:r>
              <a:rPr sz="1088" spc="-185" dirty="0">
                <a:latin typeface="FreeSerif"/>
                <a:cs typeface="FreeSerif"/>
              </a:rPr>
              <a:t> </a:t>
            </a:r>
            <a:r>
              <a:rPr sz="1088" spc="23" dirty="0">
                <a:latin typeface="FreeSerif"/>
                <a:cs typeface="FreeSerif"/>
              </a:rPr>
              <a:t>.75</a:t>
            </a:r>
            <a:r>
              <a:rPr sz="1088" spc="-36" dirty="0">
                <a:latin typeface="FreeSerif"/>
                <a:cs typeface="FreeSerif"/>
              </a:rPr>
              <a:t> </a:t>
            </a:r>
            <a:r>
              <a:rPr sz="1088" spc="86" dirty="0">
                <a:latin typeface="FreeSerif"/>
                <a:cs typeface="FreeSerif"/>
              </a:rPr>
              <a:t>∗	∗</a:t>
            </a:r>
            <a:r>
              <a:rPr sz="1088" spc="-32" dirty="0">
                <a:latin typeface="FreeSerif"/>
                <a:cs typeface="FreeSerif"/>
              </a:rPr>
              <a:t> </a:t>
            </a:r>
            <a:r>
              <a:rPr sz="1088" spc="27" dirty="0">
                <a:latin typeface="FreeSerif"/>
                <a:cs typeface="FreeSerif"/>
              </a:rPr>
              <a:t>√Fc`</a:t>
            </a:r>
            <a:r>
              <a:rPr sz="1088" spc="-41" dirty="0">
                <a:latin typeface="FreeSerif"/>
                <a:cs typeface="FreeSerif"/>
              </a:rPr>
              <a:t> </a:t>
            </a:r>
            <a:r>
              <a:rPr sz="1088" spc="86" dirty="0">
                <a:latin typeface="FreeSerif"/>
                <a:cs typeface="FreeSerif"/>
              </a:rPr>
              <a:t>∗</a:t>
            </a:r>
            <a:r>
              <a:rPr sz="1088" spc="-36" dirty="0">
                <a:latin typeface="FreeSerif"/>
                <a:cs typeface="FreeSerif"/>
              </a:rPr>
              <a:t> </a:t>
            </a:r>
            <a:r>
              <a:rPr sz="1088" spc="73" dirty="0">
                <a:latin typeface="FreeSerif"/>
                <a:cs typeface="FreeSerif"/>
              </a:rPr>
              <a:t>bw</a:t>
            </a:r>
            <a:r>
              <a:rPr sz="1088" spc="-32" dirty="0">
                <a:latin typeface="FreeSerif"/>
                <a:cs typeface="FreeSerif"/>
              </a:rPr>
              <a:t> </a:t>
            </a:r>
            <a:r>
              <a:rPr sz="1088" spc="86" dirty="0">
                <a:latin typeface="FreeSerif"/>
                <a:cs typeface="FreeSerif"/>
              </a:rPr>
              <a:t>∗</a:t>
            </a:r>
            <a:r>
              <a:rPr sz="1088" spc="-36" dirty="0">
                <a:latin typeface="FreeSerif"/>
                <a:cs typeface="FreeSerif"/>
              </a:rPr>
              <a:t> </a:t>
            </a:r>
            <a:r>
              <a:rPr sz="1088" spc="59" dirty="0">
                <a:latin typeface="FreeSerif"/>
                <a:cs typeface="FreeSerif"/>
              </a:rPr>
              <a:t>d</a:t>
            </a:r>
            <a:endParaRPr sz="1088">
              <a:latin typeface="FreeSerif"/>
              <a:cs typeface="FreeSerif"/>
            </a:endParaRPr>
          </a:p>
          <a:p>
            <a:pPr marL="1062960">
              <a:lnSpc>
                <a:spcPts val="1011"/>
              </a:lnSpc>
            </a:pPr>
            <a:r>
              <a:rPr sz="1088" spc="54" dirty="0">
                <a:latin typeface="FreeSerif"/>
                <a:cs typeface="FreeSerif"/>
              </a:rPr>
              <a:t>6</a:t>
            </a:r>
            <a:endParaRPr sz="1088">
              <a:latin typeface="FreeSerif"/>
              <a:cs typeface="FreeSerif"/>
            </a:endParaRPr>
          </a:p>
          <a:p>
            <a:pPr>
              <a:spcBef>
                <a:spcPts val="18"/>
              </a:spcBef>
            </a:pPr>
            <a:endParaRPr sz="1270">
              <a:latin typeface="FreeSerif"/>
              <a:cs typeface="FreeSerif"/>
            </a:endParaRPr>
          </a:p>
          <a:p>
            <a:pPr marL="11516"/>
            <a:r>
              <a:rPr sz="1088" dirty="0">
                <a:latin typeface="Times New Roman"/>
                <a:cs typeface="Times New Roman"/>
              </a:rPr>
              <a:t>ФVc </a:t>
            </a:r>
            <a:r>
              <a:rPr sz="1088" spc="63" dirty="0">
                <a:latin typeface="Times New Roman"/>
                <a:cs typeface="Times New Roman"/>
              </a:rPr>
              <a:t>=1.1*</a:t>
            </a:r>
            <a:r>
              <a:rPr sz="1088" spc="63" dirty="0">
                <a:latin typeface="FreeSerif"/>
                <a:cs typeface="FreeSerif"/>
              </a:rPr>
              <a:t>0.75(1/6)×√28×120×(250 </a:t>
            </a:r>
            <a:r>
              <a:rPr sz="1088" spc="-50" dirty="0">
                <a:latin typeface="DejaVu Sans"/>
                <a:cs typeface="DejaVu Sans"/>
              </a:rPr>
              <a:t>-30) </a:t>
            </a:r>
            <a:r>
              <a:rPr sz="1088" dirty="0">
                <a:latin typeface="Times New Roman"/>
                <a:cs typeface="Times New Roman"/>
              </a:rPr>
              <a:t>=</a:t>
            </a:r>
            <a:r>
              <a:rPr sz="1088" spc="-195" dirty="0">
                <a:latin typeface="Times New Roman"/>
                <a:cs typeface="Times New Roman"/>
              </a:rPr>
              <a:t> </a:t>
            </a:r>
            <a:r>
              <a:rPr sz="1088" dirty="0">
                <a:latin typeface="Times New Roman"/>
                <a:cs typeface="Times New Roman"/>
              </a:rPr>
              <a:t>19.21KN</a:t>
            </a:r>
            <a:endParaRPr sz="1088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07161" y="776290"/>
            <a:ext cx="2594177" cy="2661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sz="1632" dirty="0"/>
          </a:p>
        </p:txBody>
      </p:sp>
      <p:grpSp>
        <p:nvGrpSpPr>
          <p:cNvPr id="6" name="object 6"/>
          <p:cNvGrpSpPr/>
          <p:nvPr/>
        </p:nvGrpSpPr>
        <p:grpSpPr>
          <a:xfrm>
            <a:off x="6367671" y="4902813"/>
            <a:ext cx="2834755" cy="1054900"/>
            <a:chOff x="3473196" y="5088597"/>
            <a:chExt cx="3126105" cy="1163320"/>
          </a:xfrm>
        </p:grpSpPr>
        <p:sp>
          <p:nvSpPr>
            <p:cNvPr id="7" name="object 7"/>
            <p:cNvSpPr/>
            <p:nvPr/>
          </p:nvSpPr>
          <p:spPr>
            <a:xfrm>
              <a:off x="3473196" y="5088597"/>
              <a:ext cx="3125724" cy="11628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2"/>
            </a:p>
          </p:txBody>
        </p:sp>
        <p:sp>
          <p:nvSpPr>
            <p:cNvPr id="8" name="object 8"/>
            <p:cNvSpPr/>
            <p:nvPr/>
          </p:nvSpPr>
          <p:spPr>
            <a:xfrm>
              <a:off x="3665220" y="5281295"/>
              <a:ext cx="2754629" cy="79248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632"/>
            </a:p>
          </p:txBody>
        </p:sp>
      </p:grp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362" y="15831"/>
            <a:ext cx="7753413" cy="684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2459" y="3731"/>
            <a:ext cx="6959636" cy="685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644162" y="2963008"/>
            <a:ext cx="53704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Shear wall</a:t>
            </a:r>
            <a:r>
              <a:rPr lang="en-US" sz="6000" b="1" spc="-54" dirty="0" smtClean="0">
                <a:latin typeface="Caladea"/>
                <a:cs typeface="Caladea"/>
              </a:rPr>
              <a:t> </a:t>
            </a:r>
            <a:r>
              <a:rPr lang="en-US" sz="6000" b="1" spc="-5" dirty="0" smtClean="0">
                <a:latin typeface="Caladea"/>
                <a:cs typeface="Caladea"/>
              </a:rPr>
              <a:t>design</a:t>
            </a:r>
            <a:endParaRPr lang="en-US" sz="60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9751" y="518498"/>
            <a:ext cx="5684960" cy="327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3608559" y="4009264"/>
            <a:ext cx="3235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Figure : Added shear wall locations</a:t>
            </a:r>
            <a:endParaRPr lang="en-US" sz="1400" b="1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صورة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7215" y="914400"/>
            <a:ext cx="3413125" cy="517525"/>
          </a:xfrm>
          <a:prstGeom prst="rect">
            <a:avLst/>
          </a:prstGeom>
          <a:noFill/>
        </p:spPr>
      </p:pic>
      <p:pic>
        <p:nvPicPr>
          <p:cNvPr id="46082" name="صورة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7216" y="1449509"/>
            <a:ext cx="3406775" cy="449263"/>
          </a:xfrm>
          <a:prstGeom prst="rect">
            <a:avLst/>
          </a:prstGeom>
          <a:noFill/>
        </p:spPr>
      </p:pic>
      <p:pic>
        <p:nvPicPr>
          <p:cNvPr id="46081" name="صورة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8423" y="1925149"/>
            <a:ext cx="3429000" cy="601662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14350" y="9747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1423988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304704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0" y="2482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714604" y="2690419"/>
            <a:ext cx="4187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Figure 6.80: ETABs result for the shear wall S.W1</a:t>
            </a:r>
            <a:endParaRPr lang="en-US" sz="1400" b="1" dirty="0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870438" y="3472961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28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MPa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1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420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MPa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wall thickness = 200 mm and wall length = 5.4 m.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618565" y="408790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Check axial force: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1021977" y="442856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1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&lt;? 0.1Ag*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1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1102658" y="484990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2029KN &lt;0.1*(0.2*5.4)*28*1000 = 3024KN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 need for axial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design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16523" y="1263869"/>
            <a:ext cx="17353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Desgin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shear 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193430" y="1951893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6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051" y="1855177"/>
            <a:ext cx="1252656" cy="351692"/>
          </a:xfrm>
          <a:prstGeom prst="rect">
            <a:avLst/>
          </a:prstGeom>
          <a:noFill/>
        </p:spPr>
      </p:pic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1916723" y="1740877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761.9 KN &gt;Vu  then we used the min shear reinforcement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627529" y="22860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ꝭt=.0025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Use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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 mm @ 450 mm / Use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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mm @ 300 mm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663388" y="324522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ꝭl=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3872752" y="3461403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for this wall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9174" name="Picture 2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3011" y="3325906"/>
            <a:ext cx="2811463" cy="296863"/>
          </a:xfrm>
          <a:prstGeom prst="rect">
            <a:avLst/>
          </a:prstGeom>
          <a:noFill/>
        </p:spPr>
      </p:pic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0" y="296863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77" name="Picture 2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6118" y="3343835"/>
            <a:ext cx="160338" cy="288925"/>
          </a:xfrm>
          <a:prstGeom prst="rect">
            <a:avLst/>
          </a:prstGeom>
          <a:noFill/>
        </p:spPr>
      </p:pic>
      <p:sp>
        <p:nvSpPr>
          <p:cNvPr id="49179" name="Rectangle 27"/>
          <p:cNvSpPr>
            <a:spLocks noChangeArrowheads="1"/>
          </p:cNvSpPr>
          <p:nvPr/>
        </p:nvSpPr>
        <p:spPr bwMode="auto">
          <a:xfrm>
            <a:off x="0" y="2889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5028697" y="3345180"/>
            <a:ext cx="10673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&gt;2.5 then</a:t>
            </a:r>
            <a:endParaRPr lang="en-US" sz="1200" dirty="0"/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716280" y="37719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ꝭl=.0025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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 mm @ 450 mm or Use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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mm @ 300 mm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3360" y="12192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Desgin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moment: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200" name="Picture 2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79" y="1879600"/>
            <a:ext cx="3198447" cy="355600"/>
          </a:xfrm>
          <a:prstGeom prst="rect">
            <a:avLst/>
          </a:prstGeom>
          <a:noFill/>
        </p:spPr>
      </p:pic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457200" y="7461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203" name="Picture 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240" y="2448560"/>
            <a:ext cx="1188720" cy="588514"/>
          </a:xfrm>
          <a:prstGeom prst="rect">
            <a:avLst/>
          </a:prstGeom>
          <a:noFill/>
        </p:spPr>
      </p:pic>
      <p:sp>
        <p:nvSpPr>
          <p:cNvPr id="30" name="مستطيل 29"/>
          <p:cNvSpPr/>
          <p:nvPr/>
        </p:nvSpPr>
        <p:spPr>
          <a:xfrm>
            <a:off x="1920240" y="2614414"/>
            <a:ext cx="985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.03768</a:t>
            </a:r>
            <a:endParaRPr lang="en-US" sz="1200" dirty="0"/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205" name="Picture 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" y="3159760"/>
            <a:ext cx="2165978" cy="406400"/>
          </a:xfrm>
          <a:prstGeom prst="rect">
            <a:avLst/>
          </a:prstGeom>
          <a:noFill/>
        </p:spPr>
      </p:pic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457200" y="74612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209" name="Rectangle 3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208" name="Picture 3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9920" y="3769360"/>
            <a:ext cx="1283398" cy="386080"/>
          </a:xfrm>
          <a:prstGeom prst="rect">
            <a:avLst/>
          </a:prstGeom>
          <a:noFill/>
        </p:spPr>
      </p:pic>
      <p:sp>
        <p:nvSpPr>
          <p:cNvPr id="50210" name="Rectangle 34"/>
          <p:cNvSpPr>
            <a:spLocks noChangeArrowheads="1"/>
          </p:cNvSpPr>
          <p:nvPr/>
        </p:nvSpPr>
        <p:spPr bwMode="auto">
          <a:xfrm>
            <a:off x="0" y="28892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1987162" y="3792974"/>
            <a:ext cx="4876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.048</a:t>
            </a:r>
            <a:endParaRPr lang="en-US" sz="1200" dirty="0"/>
          </a:p>
        </p:txBody>
      </p:sp>
      <p:sp>
        <p:nvSpPr>
          <p:cNvPr id="50212" name="Rectangle 3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211" name="Picture 3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" y="4246880"/>
            <a:ext cx="4725120" cy="467360"/>
          </a:xfrm>
          <a:prstGeom prst="rect">
            <a:avLst/>
          </a:prstGeom>
          <a:noFill/>
        </p:spPr>
      </p:pic>
      <p:sp>
        <p:nvSpPr>
          <p:cNvPr id="50213" name="Rectangle 37"/>
          <p:cNvSpPr>
            <a:spLocks noChangeArrowheads="1"/>
          </p:cNvSpPr>
          <p:nvPr/>
        </p:nvSpPr>
        <p:spPr bwMode="auto">
          <a:xfrm>
            <a:off x="0" y="40322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5453653" y="4321294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&lt; Mu </a:t>
            </a:r>
            <a:endParaRPr lang="en-US" sz="1200" dirty="0"/>
          </a:p>
        </p:txBody>
      </p:sp>
      <p:sp>
        <p:nvSpPr>
          <p:cNvPr id="50215" name="Rectangle 39"/>
          <p:cNvSpPr>
            <a:spLocks noChangeArrowheads="1"/>
          </p:cNvSpPr>
          <p:nvPr/>
        </p:nvSpPr>
        <p:spPr bwMode="auto">
          <a:xfrm>
            <a:off x="568960" y="4784020"/>
            <a:ext cx="26645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We calculate for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Symbol" pitchFamily="18" charset="2"/>
              </a:rPr>
              <a:t>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 mm @ 200 mm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Mn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50216" name="Rectangle 40"/>
          <p:cNvSpPr>
            <a:spLocks noChangeArrowheads="1"/>
          </p:cNvSpPr>
          <p:nvPr/>
        </p:nvSpPr>
        <p:spPr bwMode="auto">
          <a:xfrm>
            <a:off x="3154680" y="473202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=4771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KN.m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&gt;Mu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ok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45" name="صورة 4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5560" y="1360059"/>
            <a:ext cx="5943600" cy="100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مستطيل 45"/>
          <p:cNvSpPr/>
          <p:nvPr/>
        </p:nvSpPr>
        <p:spPr>
          <a:xfrm>
            <a:off x="6433267" y="2543294"/>
            <a:ext cx="29177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Figure 6.81: Shear S.W1 wall detailing</a:t>
            </a:r>
            <a:endParaRPr lang="en-US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926BD2D-735F-FF44-7454-FB312940A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pPr algn="ctr"/>
            <a:r>
              <a:rPr lang="en-US" sz="2800" b="1" kern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sz="2800" b="1" kern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DF1E273-1319-B882-68CA-353AFABC5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1699" y="1368636"/>
            <a:ext cx="8946541" cy="4195481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Compatibility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BBDA72E0-DE01-3C40-5CFF-DECA1A7788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6" y="1906638"/>
            <a:ext cx="4733004" cy="3988335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7B896496-3F07-6D16-EE09-3E6779BE9B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38037" r="26638" b="20337"/>
          <a:stretch/>
        </p:blipFill>
        <p:spPr>
          <a:xfrm>
            <a:off x="7394112" y="1971955"/>
            <a:ext cx="2940456" cy="1008668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1A1A8A84-3275-A026-BA48-024DD677D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31" y="3144558"/>
            <a:ext cx="5676378" cy="2750416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9700" y="203200"/>
            <a:ext cx="12474575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9280" y="2837934"/>
            <a:ext cx="56852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Footing design</a:t>
            </a:r>
            <a:endParaRPr lang="en-US" sz="6000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14012" y="663694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1-Single footing design:-</a:t>
            </a:r>
            <a:endParaRPr lang="en-US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944880" y="130048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service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1358.4 KN. 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Ultimate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1796.2 KN.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43840" y="178816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Area of footing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14350" y="8223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838960"/>
            <a:ext cx="2552700" cy="517525"/>
          </a:xfrm>
          <a:prstGeom prst="rect">
            <a:avLst/>
          </a:prstGeom>
          <a:noFill/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4023360" y="202184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8000" y="1899920"/>
            <a:ext cx="334963" cy="288925"/>
          </a:xfrm>
          <a:prstGeom prst="rect">
            <a:avLst/>
          </a:prstGeom>
          <a:noFill/>
        </p:spPr>
      </p:pic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2889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790513" y="1862574"/>
            <a:ext cx="9476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= 3.396 m</a:t>
            </a:r>
            <a:r>
              <a:rPr lang="en-US" sz="1200" baseline="30000" dirty="0" smtClean="0">
                <a:solidFill>
                  <a:srgbClr val="FFFF00"/>
                </a:solidFill>
              </a:rPr>
              <a:t>2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383488" y="2705854"/>
            <a:ext cx="3398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The ultimate pressure under footing (б </a:t>
            </a:r>
            <a:r>
              <a:rPr lang="en-US" sz="1200" baseline="-25000" dirty="0" smtClean="0"/>
              <a:t>u)</a:t>
            </a:r>
            <a:r>
              <a:rPr lang="en-US" sz="1200" dirty="0" smtClean="0"/>
              <a:t> </a:t>
            </a:r>
            <a:r>
              <a:rPr lang="en-US" dirty="0" smtClean="0"/>
              <a:t>= </a:t>
            </a:r>
            <a:endParaRPr lang="en-US" dirty="0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7760" y="2763520"/>
            <a:ext cx="1333500" cy="312738"/>
          </a:xfrm>
          <a:prstGeom prst="rect">
            <a:avLst/>
          </a:prstGeom>
          <a:noFill/>
        </p:spPr>
      </p:pic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312738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3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4160" y="2753360"/>
            <a:ext cx="342900" cy="282575"/>
          </a:xfrm>
          <a:prstGeom prst="rect">
            <a:avLst/>
          </a:prstGeom>
          <a:noFill/>
        </p:spPr>
      </p:pic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0" y="2825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009376" y="2726174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=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5774315" y="2773680"/>
            <a:ext cx="12259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= 497.5 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6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1120" y="2722880"/>
            <a:ext cx="373063" cy="373063"/>
          </a:xfrm>
          <a:prstGeom prst="rect">
            <a:avLst/>
          </a:prstGeom>
          <a:noFill/>
        </p:spPr>
      </p:pic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619760" y="34036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Suppose :-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782320" y="379984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 = 350 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802640" y="418592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.h = 350+ 50 = 400 mm.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640080" y="471424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Check punching Shear 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812800" y="512064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u, punching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(Pu-A1*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2316480" y="521208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1796.2-((.4+.35)^2*497.5)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= 1516.35 KN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4886960" y="471424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Factored punching shear strength: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صورة 3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89195" y="5125465"/>
            <a:ext cx="3249930" cy="109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مستطيل 32"/>
          <p:cNvSpPr/>
          <p:nvPr/>
        </p:nvSpPr>
        <p:spPr>
          <a:xfrm>
            <a:off x="6096000" y="627322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ɸ </a:t>
            </a:r>
            <a:r>
              <a:rPr lang="en-US" sz="1400" dirty="0" err="1" smtClean="0"/>
              <a:t>V</a:t>
            </a:r>
            <a:r>
              <a:rPr lang="en-US" sz="1400" baseline="-25000" dirty="0" err="1" smtClean="0"/>
              <a:t>c</a:t>
            </a:r>
            <a:r>
              <a:rPr lang="en-US" sz="1400" baseline="-25000" dirty="0" smtClean="0"/>
              <a:t>, punching(min)</a:t>
            </a:r>
            <a:r>
              <a:rPr lang="en-US" sz="1400" dirty="0" smtClean="0"/>
              <a:t> =1882KN &gt; Vu………. OK.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406400" y="165608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-Design of wide beam shear: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≤ 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б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d)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= 497.5 (.75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.35)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= 198.88 KN/m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5840" y="2550160"/>
            <a:ext cx="206375" cy="288925"/>
          </a:xfrm>
          <a:prstGeom prst="rect">
            <a:avLst/>
          </a:prstGeom>
          <a:noFill/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0160" y="2513965"/>
            <a:ext cx="327025" cy="250825"/>
          </a:xfrm>
          <a:prstGeom prst="rect">
            <a:avLst/>
          </a:prstGeom>
          <a:noFill/>
        </p:spPr>
      </p:pic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47040" y="242824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620520" y="265303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×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b×d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156460" y="24003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231.5 KN/m &gt;Vu   ok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640080" y="3336220"/>
            <a:ext cx="21002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L1 =(1.9-0.35) / 2= .775  = L2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533400" y="291846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-Design or flexure: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7280" y="3756660"/>
            <a:ext cx="312738" cy="304800"/>
          </a:xfrm>
          <a:prstGeom prst="rect">
            <a:avLst/>
          </a:prstGeom>
          <a:noFill/>
        </p:spPr>
      </p:pic>
      <p:pic>
        <p:nvPicPr>
          <p:cNvPr id="5325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9740" y="3764280"/>
            <a:ext cx="625475" cy="304800"/>
          </a:xfrm>
          <a:prstGeom prst="rect">
            <a:avLst/>
          </a:prstGeom>
          <a:noFill/>
        </p:spPr>
      </p:pic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655320" y="368046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1356360" y="390144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2281518" y="3872754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140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654424" y="4267653"/>
            <a:ext cx="17620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.b=1000mm , d=350mm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685800" y="6635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4" descr="stt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43428" y="4605785"/>
            <a:ext cx="2188673" cy="586853"/>
          </a:xfrm>
          <a:prstGeom prst="rect">
            <a:avLst/>
          </a:prstGeom>
        </p:spPr>
      </p:pic>
      <p:sp>
        <p:nvSpPr>
          <p:cNvPr id="21" name="مستطيل 20"/>
          <p:cNvSpPr/>
          <p:nvPr/>
        </p:nvSpPr>
        <p:spPr>
          <a:xfrm>
            <a:off x="3099677" y="4747359"/>
            <a:ext cx="9348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 smtClean="0">
                <a:solidFill>
                  <a:prstClr val="white"/>
                </a:solidFill>
              </a:rPr>
              <a:t>ρ = 0.0036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681318" y="5351929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ρ ×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b×d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0.0036×1000×350 = 1260 mm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/m.&gt;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Asmin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(720)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(6 Ø16 mm/m) =1 Ø16 mm/15cm in both directions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6943401" y="2405535"/>
            <a:ext cx="38590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We have 5 types of single footing in this structure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صورة 2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5365" y="2904955"/>
            <a:ext cx="6019800" cy="142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79" y="956286"/>
            <a:ext cx="4487539" cy="388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8342" y="1703099"/>
            <a:ext cx="5076581" cy="319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01162" y="929761"/>
            <a:ext cx="123004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2-Wall footing design:-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2293" y="668245"/>
            <a:ext cx="3288030" cy="221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8735252" y="2971772"/>
            <a:ext cx="31117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Figure 6.84: shear wall which we design</a:t>
            </a:r>
            <a:endParaRPr lang="en-US" sz="1200" b="1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571500" y="162657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Section cut result:-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service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1544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 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Ultimate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2030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KN.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Shear wall length =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.6m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service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(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1544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.6) =335.65KN/m. 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Ultimate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(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2030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.6) =441.3 KN/m..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71821" y="2866264"/>
            <a:ext cx="16001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width of footing </a:t>
            </a:r>
            <a:endParaRPr lang="en-US" sz="1400" dirty="0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33246" y="2866293"/>
            <a:ext cx="2552700" cy="517525"/>
          </a:xfrm>
          <a:prstGeom prst="rect">
            <a:avLst/>
          </a:prstGeom>
          <a:noFill/>
        </p:spPr>
      </p:pic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34708" y="2883876"/>
            <a:ext cx="468893" cy="404447"/>
          </a:xfrm>
          <a:prstGeom prst="rect">
            <a:avLst/>
          </a:prstGeom>
          <a:noFill/>
        </p:spPr>
      </p:pic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2889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5726798" y="279039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60763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.84 m.  take it 1m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758646" y="2839220"/>
            <a:ext cx="452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 =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681729" y="3603149"/>
            <a:ext cx="38475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The ultimate pressure under footing (б </a:t>
            </a:r>
            <a:r>
              <a:rPr lang="en-US" sz="1400" baseline="-25000" dirty="0" smtClean="0"/>
              <a:t>u)</a:t>
            </a:r>
            <a:r>
              <a:rPr lang="en-US" sz="1400" dirty="0" smtClean="0"/>
              <a:t> = </a:t>
            </a:r>
            <a:endParaRPr lang="en-US" sz="1400" dirty="0"/>
          </a:p>
        </p:txBody>
      </p:sp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0976" y="3570790"/>
            <a:ext cx="1850769" cy="434050"/>
          </a:xfrm>
          <a:prstGeom prst="rect">
            <a:avLst/>
          </a:prstGeom>
          <a:noFill/>
        </p:spPr>
      </p:pic>
      <p:pic>
        <p:nvPicPr>
          <p:cNvPr id="55306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6466" y="3478416"/>
            <a:ext cx="612886" cy="630598"/>
          </a:xfrm>
          <a:prstGeom prst="rect">
            <a:avLst/>
          </a:prstGeom>
          <a:noFill/>
        </p:spPr>
      </p:pic>
      <p:pic>
        <p:nvPicPr>
          <p:cNvPr id="55305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2749" y="3471622"/>
            <a:ext cx="636608" cy="551137"/>
          </a:xfrm>
          <a:prstGeom prst="rect">
            <a:avLst/>
          </a:prstGeom>
          <a:noFill/>
        </p:spPr>
      </p:pic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3778411" y="3547862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7373073" y="3590524"/>
            <a:ext cx="124632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441.3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514350" y="1349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914400" y="4246073"/>
            <a:ext cx="198964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Suppose :-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 = 170 mm.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.h = 170+ 50 = 220 mm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625033" y="1166678"/>
            <a:ext cx="27622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wide beam shear: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775504" y="1768429"/>
            <a:ext cx="10579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V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≤ 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2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017316" y="2167890"/>
            <a:ext cx="1279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V</a:t>
            </a:r>
            <a:r>
              <a:rPr lang="en-US" sz="1400" baseline="-25000" dirty="0" smtClean="0"/>
              <a:t>u </a:t>
            </a:r>
            <a:r>
              <a:rPr lang="en-US" sz="1400" dirty="0" smtClean="0"/>
              <a:t>= б </a:t>
            </a:r>
            <a:r>
              <a:rPr lang="en-US" sz="1400" baseline="-25000" dirty="0" smtClean="0"/>
              <a:t>u </a:t>
            </a:r>
            <a:r>
              <a:rPr lang="en-US" sz="1400" dirty="0" smtClean="0"/>
              <a:t>(L–d)</a:t>
            </a:r>
            <a:endParaRPr lang="en-US" sz="1400" dirty="0"/>
          </a:p>
        </p:txBody>
      </p:sp>
      <p:sp>
        <p:nvSpPr>
          <p:cNvPr id="10" name="مستطيل 9"/>
          <p:cNvSpPr/>
          <p:nvPr/>
        </p:nvSpPr>
        <p:spPr>
          <a:xfrm>
            <a:off x="2183366" y="2179464"/>
            <a:ext cx="16578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= 441.3 (0.4–0.17)</a:t>
            </a:r>
            <a:endParaRPr lang="en-US" sz="1400" dirty="0"/>
          </a:p>
        </p:txBody>
      </p:sp>
      <p:sp>
        <p:nvSpPr>
          <p:cNvPr id="11" name="مستطيل 10"/>
          <p:cNvSpPr/>
          <p:nvPr/>
        </p:nvSpPr>
        <p:spPr>
          <a:xfrm>
            <a:off x="3787130" y="2191038"/>
            <a:ext cx="13260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 = 101.5KN/m</a:t>
            </a:r>
            <a:endParaRPr lang="en-US" sz="1400" dirty="0"/>
          </a:p>
        </p:txBody>
      </p:sp>
      <p:pic>
        <p:nvPicPr>
          <p:cNvPr id="56329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01478" y="2610091"/>
            <a:ext cx="312517" cy="437524"/>
          </a:xfrm>
          <a:prstGeom prst="rect">
            <a:avLst/>
          </a:prstGeom>
          <a:noFill/>
        </p:spPr>
      </p:pic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3443" y="2574925"/>
            <a:ext cx="491035" cy="376619"/>
          </a:xfrm>
          <a:prstGeom prst="rect">
            <a:avLst/>
          </a:prstGeom>
          <a:noFill/>
        </p:spPr>
      </p:pic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1030147" y="2609567"/>
            <a:ext cx="792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ɸ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1400" b="0" i="0" u="none" strike="noStrike" cap="none" normalizeH="0" baseline="-3000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914400" y="607626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2592728" y="2595862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×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b×d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3217763" y="2586417"/>
            <a:ext cx="20251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874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112.4 KN/m  &gt;Vu   ok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868101" y="3137929"/>
            <a:ext cx="122382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But d min =300mm from IBC-Code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So we used d =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dmin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300mm.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H =350mm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787420" y="1112523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tabLst>
                <a:tab pos="1187450" algn="l"/>
              </a:tabLst>
            </a:pPr>
            <a:r>
              <a:rPr lang="en-US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or flexure:</a:t>
            </a:r>
            <a:endParaRPr lang="en-US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6030410" y="1509972"/>
            <a:ext cx="17091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Steel in X-direction:-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6096000" y="186734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L = (1-.2)/2 =0..4m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6338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8270" y="2251275"/>
            <a:ext cx="457232" cy="445626"/>
          </a:xfrm>
          <a:prstGeom prst="rect">
            <a:avLst/>
          </a:prstGeom>
          <a:noFill/>
        </p:spPr>
      </p:pic>
      <p:pic>
        <p:nvPicPr>
          <p:cNvPr id="56337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38732" y="2220409"/>
            <a:ext cx="1059706" cy="511215"/>
          </a:xfrm>
          <a:prstGeom prst="rect">
            <a:avLst/>
          </a:prstGeom>
          <a:noFill/>
        </p:spPr>
      </p:pic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6096000" y="2239177"/>
            <a:ext cx="5950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6970853" y="2264255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8498710" y="2266184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35.3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KN.m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6180881" y="2864209"/>
            <a:ext cx="20217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.b=1000mm , d=300mm ,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7" name="Rectangle 27"/>
          <p:cNvSpPr>
            <a:spLocks noChangeArrowheads="1"/>
          </p:cNvSpPr>
          <p:nvPr/>
        </p:nvSpPr>
        <p:spPr bwMode="auto">
          <a:xfrm>
            <a:off x="685800" y="6635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4" descr="stt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74879" y="3251320"/>
            <a:ext cx="2741799" cy="788245"/>
          </a:xfrm>
          <a:prstGeom prst="rect">
            <a:avLst/>
          </a:prstGeom>
        </p:spPr>
      </p:pic>
      <p:sp>
        <p:nvSpPr>
          <p:cNvPr id="35" name="مستطيل 34"/>
          <p:cNvSpPr/>
          <p:nvPr/>
        </p:nvSpPr>
        <p:spPr>
          <a:xfrm>
            <a:off x="6096000" y="417070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ρ = 0.000123 &lt; </a:t>
            </a:r>
            <a:r>
              <a:rPr lang="en-US" sz="1400" dirty="0" err="1" smtClean="0"/>
              <a:t>ρmin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6348" name="Rectangle 28"/>
          <p:cNvSpPr>
            <a:spLocks noChangeArrowheads="1"/>
          </p:cNvSpPr>
          <p:nvPr/>
        </p:nvSpPr>
        <p:spPr bwMode="auto">
          <a:xfrm>
            <a:off x="6273479" y="4515841"/>
            <a:ext cx="39901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ρmin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×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b×h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0.0018×1000×350 = 630 mm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(4 Ø14 mm/m) in X directions.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6349" name="Rectangle 29"/>
          <p:cNvSpPr>
            <a:spLocks noChangeArrowheads="1"/>
          </p:cNvSpPr>
          <p:nvPr/>
        </p:nvSpPr>
        <p:spPr bwMode="auto">
          <a:xfrm>
            <a:off x="6134582" y="5167572"/>
            <a:ext cx="18172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Steel in Y-direction:-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6261904" y="5561111"/>
            <a:ext cx="4809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 =As min = 0.0018*1000*350 =630mm2/1m   (4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14mm/m)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9280" y="2837934"/>
            <a:ext cx="47913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Stair  design</a:t>
            </a:r>
            <a:endParaRPr lang="en-US" sz="600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1523962" y="1255329"/>
            <a:ext cx="7948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=tan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-1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26512" y="1255854"/>
            <a:ext cx="364981" cy="376176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-8843057" y="1261359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)=32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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587040" y="1753173"/>
            <a:ext cx="20281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l=(3^2+1.875^2)^/5= 3.5m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1574155" y="2114748"/>
            <a:ext cx="1219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 =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37144" y="2106592"/>
            <a:ext cx="1099594" cy="380890"/>
          </a:xfrm>
          <a:prstGeom prst="rect">
            <a:avLst/>
          </a:prstGeom>
          <a:noFill/>
        </p:spPr>
      </p:pic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2667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94356" y="2713872"/>
            <a:ext cx="20915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load calculations 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962344" y="3290633"/>
            <a:ext cx="21547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sz="1400" dirty="0" smtClean="0"/>
              <a:t>W1=0.2X25X1=5  KN\m</a:t>
            </a:r>
            <a:endParaRPr lang="en-US" sz="1400" dirty="0"/>
          </a:p>
        </p:txBody>
      </p:sp>
      <p:sp>
        <p:nvSpPr>
          <p:cNvPr id="12" name="مستطيل 11"/>
          <p:cNvSpPr/>
          <p:nvPr/>
        </p:nvSpPr>
        <p:spPr>
          <a:xfrm>
            <a:off x="983406" y="3624880"/>
            <a:ext cx="3048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lang="en-US" sz="1400" baseline="-300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STAIR</a:t>
            </a: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=0.5X0.165X0.3X25=.618KN\m</a:t>
            </a:r>
            <a:endParaRPr lang="en-US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lang="en-US" sz="1400" baseline="-300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FINIHIMG</a:t>
            </a: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=1.24KN\m</a:t>
            </a:r>
            <a:endParaRPr lang="en-US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Take Dead load =7 KN\m</a:t>
            </a:r>
            <a:endParaRPr lang="en-US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Live load =5 KN\m</a:t>
            </a:r>
            <a:endParaRPr lang="en-US" sz="1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Wu= 1.2 D + 1.6 L</a:t>
            </a:r>
            <a:endParaRPr lang="en-US" sz="1400" dirty="0" smtClean="0">
              <a:solidFill>
                <a:prstClr val="white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=16.4KN\m</a:t>
            </a:r>
            <a:r>
              <a:rPr lang="en-US" sz="14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906275" y="5140610"/>
            <a:ext cx="12041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استراحة الدرج </a:t>
            </a:r>
            <a:endParaRPr kumimoji="0" lang="ar-JO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972274" y="5491867"/>
            <a:ext cx="12192000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Wu= 15.5 KN\m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FINISHING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=1.24 KN\m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Take Dead load = 6.24 KN\m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Live load =5 KN\m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CONCRETE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 0.17X25 = 5 KN\m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4363940" y="1517996"/>
            <a:ext cx="20522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structural analysis: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صورة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6215" y="1503611"/>
            <a:ext cx="5645785" cy="135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صورة 1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1271" y="2871934"/>
            <a:ext cx="5640729" cy="139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4074288" y="2181573"/>
            <a:ext cx="12192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sing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Φ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16 and cover = 20mm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Main steel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lang="en-US" sz="14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FOR  +M 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ρ = 0.0061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As=1000X182X0.0061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4281988" y="3289601"/>
            <a:ext cx="11432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 =1093mm</a:t>
            </a:r>
            <a:r>
              <a:rPr lang="en-US" sz="1400" baseline="30000" dirty="0" smtClean="0"/>
              <a:t>2</a:t>
            </a:r>
            <a:endParaRPr lang="en-US" sz="1400" dirty="0"/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5302116" y="3297745"/>
            <a:ext cx="923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7Φ16\1m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4233715" y="3641778"/>
            <a:ext cx="950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FOR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 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5271736" y="3687043"/>
            <a:ext cx="8242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4Φ16\m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4227969" y="3960065"/>
            <a:ext cx="12192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Shrinkage steel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ρ  =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ρ</a:t>
            </a:r>
            <a:r>
              <a:rPr kumimoji="0" lang="en-US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min</a:t>
            </a:r>
            <a:r>
              <a:rPr kumimoji="0" lang="en-US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.0018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As=0.0018X1000X200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=360 mm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5Φ10\m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-5260064" y="4943192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Check shear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76" name="Rectangle 32"/>
          <p:cNvSpPr>
            <a:spLocks noChangeArrowheads="1"/>
          </p:cNvSpPr>
          <p:nvPr/>
        </p:nvSpPr>
        <p:spPr bwMode="auto">
          <a:xfrm>
            <a:off x="-4327557" y="527817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ΦVc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=.75*(1\6) *λ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75" name="Picture 3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1248" y="5409446"/>
            <a:ext cx="304800" cy="212725"/>
          </a:xfrm>
          <a:prstGeom prst="rect">
            <a:avLst/>
          </a:prstGeom>
          <a:noFill/>
        </p:spPr>
      </p:pic>
      <p:sp>
        <p:nvSpPr>
          <p:cNvPr id="57377" name="Rectangle 33"/>
          <p:cNvSpPr>
            <a:spLocks noChangeArrowheads="1"/>
          </p:cNvSpPr>
          <p:nvPr/>
        </p:nvSpPr>
        <p:spPr bwMode="auto">
          <a:xfrm>
            <a:off x="-3548959" y="5486368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bw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79" name="Picture 3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9354" y="5767057"/>
            <a:ext cx="342900" cy="206375"/>
          </a:xfrm>
          <a:prstGeom prst="rect">
            <a:avLst/>
          </a:prstGeom>
          <a:noFill/>
        </p:spPr>
      </p:pic>
      <p:pic>
        <p:nvPicPr>
          <p:cNvPr id="57378" name="Picture 3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49758" y="5765202"/>
            <a:ext cx="312738" cy="190500"/>
          </a:xfrm>
          <a:prstGeom prst="rect">
            <a:avLst/>
          </a:prstGeom>
          <a:noFill/>
        </p:spPr>
      </p:pic>
      <p:sp>
        <p:nvSpPr>
          <p:cNvPr id="57380" name="Rectangle 36"/>
          <p:cNvSpPr>
            <a:spLocks noChangeArrowheads="1"/>
          </p:cNvSpPr>
          <p:nvPr/>
        </p:nvSpPr>
        <p:spPr bwMode="auto">
          <a:xfrm>
            <a:off x="6654297" y="5857592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ΦVc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=.75*(1\6) *1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1" name="Rectangle 37"/>
          <p:cNvSpPr>
            <a:spLocks noChangeArrowheads="1"/>
          </p:cNvSpPr>
          <p:nvPr/>
        </p:nvSpPr>
        <p:spPr bwMode="auto">
          <a:xfrm>
            <a:off x="8211493" y="5855738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*1000 *180*1000=120KN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430213"/>
            <a:ext cx="11758612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55CFD32B-DDCC-137C-9101-6412BE37F96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1844" y="1857999"/>
            <a:ext cx="4595192" cy="2011962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388DB700-EEC5-F48D-97A5-E2E3CD67ED6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90135" y="4988925"/>
            <a:ext cx="6094428" cy="504754"/>
          </a:xfrm>
          <a:prstGeom prst="rect">
            <a:avLst/>
          </a:prstGeom>
          <a:blipFill>
            <a:blip r:embed="rId3" cstate="print"/>
            <a:stretch>
              <a:fillRect l="-800" t="-2410" b="-6024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20F050D3-A5F2-B414-E463-F7B0611559D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72" y="4115414"/>
            <a:ext cx="6094428" cy="6280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210D2BD1-2F79-1046-20FD-37B371701C10}"/>
              </a:ext>
            </a:extLst>
          </p:cNvPr>
          <p:cNvSpPr txBox="1"/>
          <p:nvPr/>
        </p:nvSpPr>
        <p:spPr>
          <a:xfrm>
            <a:off x="1369243" y="1364321"/>
            <a:ext cx="60944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 Check:</a:t>
            </a:r>
            <a:endParaRPr lang="en-US" sz="2400" dirty="0"/>
          </a:p>
        </p:txBody>
      </p:sp>
      <p:cxnSp>
        <p:nvCxnSpPr>
          <p:cNvPr id="11" name="رابط مستقيم 10">
            <a:extLst>
              <a:ext uri="{FF2B5EF4-FFF2-40B4-BE49-F238E27FC236}">
                <a16:creationId xmlns:a16="http://schemas.microsoft.com/office/drawing/2014/main" id="{AD0BA25D-851B-8C71-7B86-319109A13C45}"/>
              </a:ext>
            </a:extLst>
          </p:cNvPr>
          <p:cNvCxnSpPr/>
          <p:nvPr/>
        </p:nvCxnSpPr>
        <p:spPr>
          <a:xfrm>
            <a:off x="6096000" y="131976"/>
            <a:ext cx="0" cy="6744878"/>
          </a:xfrm>
          <a:prstGeom prst="line">
            <a:avLst/>
          </a:pr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6D1BABB8-646D-4EAD-FCEE-6E3ABD0CC871}"/>
              </a:ext>
            </a:extLst>
          </p:cNvPr>
          <p:cNvSpPr txBox="1"/>
          <p:nvPr/>
        </p:nvSpPr>
        <p:spPr>
          <a:xfrm>
            <a:off x="6275108" y="1364321"/>
            <a:ext cx="60944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Check of Deflection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E92AEBEF-2F06-E775-3E86-1CC57B74B0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7" r="20873"/>
          <a:stretch/>
        </p:blipFill>
        <p:spPr bwMode="auto">
          <a:xfrm>
            <a:off x="6275108" y="1914842"/>
            <a:ext cx="416941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id="{6D6B12F0-3360-3210-555B-3FB1553C744F}"/>
              </a:ext>
            </a:extLst>
          </p:cNvPr>
          <p:cNvSpPr txBox="1"/>
          <p:nvPr/>
        </p:nvSpPr>
        <p:spPr>
          <a:xfrm>
            <a:off x="6096000" y="4481903"/>
            <a:ext cx="5065336" cy="1157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1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Allowable deflection = 30.4 mm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1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from ETABS by using long term combination, max deflection =  11mm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رابط مستقيم 14">
            <a:extLst>
              <a:ext uri="{FF2B5EF4-FFF2-40B4-BE49-F238E27FC236}">
                <a16:creationId xmlns:a16="http://schemas.microsoft.com/office/drawing/2014/main" id="{C73F0806-7D38-0FC8-D589-7F8351E4B51A}"/>
              </a:ext>
            </a:extLst>
          </p:cNvPr>
          <p:cNvCxnSpPr/>
          <p:nvPr/>
        </p:nvCxnSpPr>
        <p:spPr>
          <a:xfrm>
            <a:off x="5995368" y="0"/>
            <a:ext cx="0" cy="6858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9280" y="2837934"/>
            <a:ext cx="82448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spc="-5" dirty="0" smtClean="0">
                <a:latin typeface="Caladea"/>
                <a:cs typeface="Caladea"/>
              </a:rPr>
              <a:t>Retaining wall  design</a:t>
            </a:r>
            <a:endParaRPr lang="en-US" sz="6000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54977" y="978063"/>
            <a:ext cx="1219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 thickness = 30 cm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 footing thickness = 40cm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Wall footing width = 100cm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Height of basement wall =Height of story = 3.65 m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910" y="0"/>
            <a:ext cx="3325090" cy="5126182"/>
          </a:xfrm>
          <a:prstGeom prst="rect">
            <a:avLst/>
          </a:prstGeom>
        </p:spPr>
      </p:pic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7754728" y="5175016"/>
            <a:ext cx="12192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Figure 6.86: basement retaining wall preliminary dimensions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0" y="238863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 on soil = Wu = 1.2 x ((0.1 * 25 )+(4.13))  +1.6 x (4.8) = 15Kn/m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345232" y="2985796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1-sin37 = 0.4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07910" y="3797559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Stem modal and soil pressure 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δ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.4 x 15 = 6kn/m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δ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.4 x ( 15 + 3.65*20) = 35.5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5420" cy="3754582"/>
          </a:xfrm>
          <a:prstGeom prst="rect">
            <a:avLst/>
          </a:prstGeom>
        </p:spPr>
      </p:pic>
      <p:pic>
        <p:nvPicPr>
          <p:cNvPr id="3" name="صورة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32569" y="0"/>
            <a:ext cx="1424828" cy="3595255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3805649"/>
            <a:ext cx="1545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define load </a:t>
            </a:r>
          </a:p>
          <a:p>
            <a:r>
              <a:rPr lang="en-US" dirty="0" smtClean="0"/>
              <a:t>on sap </a:t>
            </a:r>
            <a:endParaRPr lang="en-US" dirty="0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372008" y="3658985"/>
            <a:ext cx="12613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reactions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4087363" y="1021116"/>
            <a:ext cx="44262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Reaction from slap (horizontal reaction) = 19.17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4146579" y="149160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(3.55/2)*(17.9) = 31.8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769567" y="217403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heck bearing capacity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28530" y="2799184"/>
            <a:ext cx="3063470" cy="405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732245" y="2584579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over turning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3885" y="2649893"/>
            <a:ext cx="3741738" cy="411163"/>
          </a:xfrm>
          <a:prstGeom prst="rect">
            <a:avLst/>
          </a:prstGeom>
          <a:noFill/>
        </p:spPr>
      </p:pic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0" y="868363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247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56125"/>
            <a:ext cx="527367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5290458" y="510384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Over turning safety factor = 0.9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 must increase width of footing to be 1.5 m 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470780" y="1021708"/>
            <a:ext cx="2112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After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make it 1.5 m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920" y="1671182"/>
            <a:ext cx="53197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مستطيل 7"/>
          <p:cNvSpPr/>
          <p:nvPr/>
        </p:nvSpPr>
        <p:spPr>
          <a:xfrm>
            <a:off x="5813218" y="1632817"/>
            <a:ext cx="5182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Mr</a:t>
            </a:r>
            <a:r>
              <a:rPr lang="en-US" dirty="0" smtClean="0"/>
              <a:t>= 201.6                    sum weight = 120.675Kn</a:t>
            </a:r>
            <a:endParaRPr lang="en-US" dirty="0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84753" y="2159252"/>
            <a:ext cx="3984625" cy="381000"/>
          </a:xfrm>
          <a:prstGeom prst="rect">
            <a:avLst/>
          </a:prstGeom>
          <a:noFill/>
        </p:spPr>
      </p:pic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0" y="8382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5839485" y="2598344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= 23.3 / 120.675  = 0.19 m &gt; (B/6 =.25)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926047" y="3095044"/>
            <a:ext cx="2933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can ignore eccentricity .</a:t>
            </a:r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488887" y="1124014"/>
            <a:ext cx="20402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Design for shear 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36602" y="0"/>
            <a:ext cx="5655398" cy="189237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7393854" y="1967796"/>
            <a:ext cx="35798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shear force on basement retaining wall</a:t>
            </a:r>
            <a:endParaRPr lang="en-US" sz="1400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43620" y="162962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Vu = 1.6 x 56.6 = 90.6Kn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7941" y="2082297"/>
            <a:ext cx="2797175" cy="495300"/>
          </a:xfrm>
          <a:prstGeom prst="rect">
            <a:avLst/>
          </a:prstGeom>
          <a:noFill/>
        </p:spPr>
      </p:pic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6047" y="2688879"/>
            <a:ext cx="1089025" cy="487363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479998" y="3428611"/>
            <a:ext cx="2139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Design for moment :</a:t>
            </a:r>
            <a:endParaRPr lang="en-US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22" name="Rectangle 10"/>
          <p:cNvSpPr>
            <a:spLocks noChangeArrowheads="1"/>
          </p:cNvSpPr>
          <p:nvPr/>
        </p:nvSpPr>
        <p:spPr bwMode="auto">
          <a:xfrm>
            <a:off x="570368" y="3865829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vertical reinforcement: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صورة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18495" y="2509756"/>
            <a:ext cx="5673505" cy="1473769"/>
          </a:xfrm>
          <a:prstGeom prst="rect">
            <a:avLst/>
          </a:prstGeom>
        </p:spPr>
      </p:pic>
      <p:sp>
        <p:nvSpPr>
          <p:cNvPr id="16" name="مستطيل 15"/>
          <p:cNvSpPr/>
          <p:nvPr/>
        </p:nvSpPr>
        <p:spPr>
          <a:xfrm>
            <a:off x="7576784" y="4050092"/>
            <a:ext cx="3831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moment force on basement retaining wall</a:t>
            </a:r>
            <a:endParaRPr lang="en-US" sz="1400" dirty="0"/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88063" y="429134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 = 1.6 x 35.5 = 56.8Kn.m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4" name="Rectangle 12"/>
          <p:cNvSpPr>
            <a:spLocks noChangeArrowheads="1"/>
          </p:cNvSpPr>
          <p:nvPr/>
        </p:nvSpPr>
        <p:spPr bwMode="auto">
          <a:xfrm>
            <a:off x="905346" y="4662535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 = 0.00248  &lt;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take ῤ=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ῤmin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=0.0025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597529" y="520574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 = 750 mm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(5Ф14 / meter 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516048" y="573084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Horizontally reinforcement 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552262" y="6192571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As=750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(7Ф12 / meter )    take it 4 Ф12/m  for each face 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3911" y="265781"/>
            <a:ext cx="6309844" cy="5437902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1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251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616451" y="813571"/>
            <a:ext cx="64279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dirty="0" err="1" smtClean="0"/>
              <a:t>لُيَ </a:t>
            </a:r>
            <a:r>
              <a:rPr lang="ar-SA" sz="2400" dirty="0" smtClean="0"/>
              <a:t>ۆ</a:t>
            </a:r>
            <a:r>
              <a:rPr lang="ar-SA" sz="2400" dirty="0" err="1" smtClean="0"/>
              <a:t>لُزملُآئيَ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آلُشُرٍفَ</a:t>
            </a:r>
            <a:r>
              <a:rPr lang="ar-SA" sz="2400" dirty="0" smtClean="0"/>
              <a:t> آلُگ</a:t>
            </a:r>
            <a:r>
              <a:rPr lang="ar-SA" sz="2400" dirty="0" err="1" smtClean="0"/>
              <a:t>بيَرٍ</a:t>
            </a:r>
            <a:r>
              <a:rPr lang="ar-SA" sz="2400" dirty="0" smtClean="0"/>
              <a:t> ۆ</a:t>
            </a:r>
            <a:r>
              <a:rPr lang="ar-SA" sz="2400" dirty="0" err="1" smtClean="0"/>
              <a:t>آلُمقآم</a:t>
            </a:r>
            <a:r>
              <a:rPr lang="ar-SA" sz="2400" dirty="0" smtClean="0"/>
              <a:t> آلُڌ</a:t>
            </a:r>
            <a:r>
              <a:rPr lang="ar-SA" sz="2400" dirty="0" err="1" smtClean="0"/>
              <a:t>يَ</a:t>
            </a:r>
            <a:r>
              <a:rPr lang="ar-SA" sz="2400" dirty="0" smtClean="0"/>
              <a:t> </a:t>
            </a:r>
            <a:r>
              <a:rPr lang="ar-SA" sz="2400" dirty="0" err="1" smtClean="0"/>
              <a:t>يَضآ</a:t>
            </a:r>
            <a:r>
              <a:rPr lang="ar-SA" sz="2400" dirty="0" smtClean="0"/>
              <a:t>ہ</a:t>
            </a:r>
            <a:r>
              <a:rPr lang="ar-SA" sz="2400" dirty="0" err="1" smtClean="0"/>
              <a:t>يَ</a:t>
            </a:r>
            <a:r>
              <a:rPr lang="ar-SA" sz="2400" dirty="0" smtClean="0"/>
              <a:t> </a:t>
            </a:r>
            <a:r>
              <a:rPr lang="ar-SA" sz="2400" dirty="0" err="1" smtClean="0"/>
              <a:t>آلُنجٍ</a:t>
            </a:r>
            <a:r>
              <a:rPr lang="ar-SA" sz="2400" dirty="0" smtClean="0"/>
              <a:t>ۆم آن نہ</a:t>
            </a:r>
            <a:r>
              <a:rPr lang="ar-SA" sz="2400" dirty="0" err="1" smtClean="0"/>
              <a:t>دِيَيَ</a:t>
            </a:r>
            <a:r>
              <a:rPr lang="ar-SA" sz="2400" dirty="0" smtClean="0"/>
              <a:t> </a:t>
            </a:r>
            <a:r>
              <a:rPr lang="ar-SA" sz="2400" dirty="0" err="1" smtClean="0"/>
              <a:t>مشُرٍ</a:t>
            </a:r>
            <a:r>
              <a:rPr lang="ar-SA" sz="2400" dirty="0" smtClean="0"/>
              <a:t>ۆعٍ </a:t>
            </a:r>
            <a:r>
              <a:rPr lang="ar-SA" sz="2400" dirty="0" err="1" smtClean="0"/>
              <a:t>تخـرٍجٍنآ</a:t>
            </a:r>
            <a:r>
              <a:rPr lang="ar-SA" sz="2400" dirty="0" smtClean="0"/>
              <a:t> آلُﮯ </a:t>
            </a:r>
            <a:r>
              <a:rPr lang="ar-SA" sz="2400" dirty="0" err="1" smtClean="0"/>
              <a:t>آقصآنآ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آلُجٍرٍيَحٍ</a:t>
            </a:r>
            <a:r>
              <a:rPr lang="ar-SA" sz="2400" dirty="0" smtClean="0"/>
              <a:t> , </a:t>
            </a:r>
            <a:r>
              <a:rPr lang="ar-SA" sz="2400" dirty="0" err="1" smtClean="0"/>
              <a:t>لُلُ</a:t>
            </a:r>
            <a:r>
              <a:rPr lang="ar-SA" sz="2400" dirty="0" smtClean="0"/>
              <a:t>ۆطُن </a:t>
            </a:r>
            <a:r>
              <a:rPr lang="ar-SA" sz="2400" dirty="0" err="1" smtClean="0"/>
              <a:t>آلُنآزف</a:t>
            </a:r>
            <a:r>
              <a:rPr lang="ar-SA" sz="2400" dirty="0" smtClean="0"/>
              <a:t>,</a:t>
            </a:r>
            <a:r>
              <a:rPr lang="ar-SA" sz="2400" dirty="0" err="1" smtClean="0"/>
              <a:t>لُآرٍ</a:t>
            </a:r>
            <a:r>
              <a:rPr lang="ar-SA" sz="2400" dirty="0" smtClean="0"/>
              <a:t>ۆ</a:t>
            </a:r>
            <a:r>
              <a:rPr lang="ar-SA" sz="2400" dirty="0" err="1" smtClean="0"/>
              <a:t>آحٍ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آلُشُ</a:t>
            </a:r>
            <a:r>
              <a:rPr lang="ar-SA" sz="2400" dirty="0" smtClean="0"/>
              <a:t>ہ</a:t>
            </a:r>
            <a:r>
              <a:rPr lang="ar-SA" sz="2400" dirty="0" err="1" smtClean="0"/>
              <a:t>دِآء</a:t>
            </a:r>
            <a:r>
              <a:rPr lang="ar-SA" sz="2400" dirty="0" smtClean="0"/>
              <a:t> ,</a:t>
            </a:r>
            <a:r>
              <a:rPr lang="ar-SA" sz="2400" dirty="0" err="1" smtClean="0"/>
              <a:t>لُلُمقآ</a:t>
            </a:r>
            <a:r>
              <a:rPr lang="ar-SA" sz="2400" dirty="0" smtClean="0"/>
              <a:t>ۆ</a:t>
            </a:r>
            <a:r>
              <a:rPr lang="ar-SA" sz="2400" dirty="0" err="1" smtClean="0"/>
              <a:t>ميَن</a:t>
            </a:r>
            <a:r>
              <a:rPr lang="ar-SA" sz="2400" dirty="0" smtClean="0"/>
              <a:t> تحٍت آيَ </a:t>
            </a:r>
            <a:r>
              <a:rPr lang="ar-SA" sz="2400" dirty="0" err="1" smtClean="0"/>
              <a:t>سمآء</a:t>
            </a:r>
            <a:r>
              <a:rPr lang="ar-SA" sz="2400" dirty="0" smtClean="0"/>
              <a:t> ۆفَۆق آيَ </a:t>
            </a:r>
            <a:r>
              <a:rPr lang="ar-SA" sz="2400" dirty="0" err="1" smtClean="0"/>
              <a:t>آرٍض</a:t>
            </a:r>
            <a:r>
              <a:rPr lang="ar-SA" sz="2400" dirty="0" smtClean="0"/>
              <a:t> ,</a:t>
            </a:r>
            <a:r>
              <a:rPr lang="ar-SA" sz="2400" dirty="0" err="1" smtClean="0"/>
              <a:t>لُلُبنآدِق</a:t>
            </a:r>
            <a:r>
              <a:rPr lang="ar-SA" sz="2400" dirty="0" smtClean="0"/>
              <a:t> </a:t>
            </a:r>
            <a:r>
              <a:rPr lang="ar-SA" sz="2400" dirty="0" err="1" smtClean="0"/>
              <a:t>آلُملُطُخـة</a:t>
            </a:r>
            <a:r>
              <a:rPr lang="ar-SA" sz="2400" dirty="0" smtClean="0"/>
              <a:t> </a:t>
            </a:r>
            <a:r>
              <a:rPr lang="ar-SA" sz="2400" dirty="0" err="1" smtClean="0"/>
              <a:t>بدِمآء</a:t>
            </a:r>
            <a:r>
              <a:rPr lang="ar-SA" sz="2400" dirty="0" smtClean="0"/>
              <a:t> آلُيَہۆ</a:t>
            </a:r>
            <a:r>
              <a:rPr lang="ar-SA" sz="2400" dirty="0" err="1" smtClean="0"/>
              <a:t>دِ</a:t>
            </a:r>
            <a:r>
              <a:rPr lang="ar-SA" sz="2400" dirty="0" smtClean="0"/>
              <a:t>, آلُﮯ </a:t>
            </a:r>
            <a:r>
              <a:rPr lang="ar-SA" sz="2400" dirty="0" err="1" smtClean="0"/>
              <a:t>آبآئنآ</a:t>
            </a:r>
            <a:r>
              <a:rPr lang="ar-SA" sz="2400" dirty="0" smtClean="0"/>
              <a:t> </a:t>
            </a:r>
            <a:r>
              <a:rPr lang="ar-SA" sz="2400" dirty="0" err="1" smtClean="0"/>
              <a:t>نبرٍآس</a:t>
            </a:r>
            <a:r>
              <a:rPr lang="ar-SA" sz="2400" dirty="0" smtClean="0"/>
              <a:t> </a:t>
            </a:r>
            <a:r>
              <a:rPr lang="ar-SA" sz="2400" dirty="0" err="1" smtClean="0"/>
              <a:t>آضآء</a:t>
            </a:r>
            <a:r>
              <a:rPr lang="ar-SA" sz="2400" dirty="0" smtClean="0"/>
              <a:t> </a:t>
            </a:r>
            <a:r>
              <a:rPr lang="ar-SA" sz="2400" dirty="0" err="1" smtClean="0"/>
              <a:t>لُنآ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آلُحٍيَآة</a:t>
            </a:r>
            <a:endParaRPr lang="ar-SA" sz="2400" dirty="0" smtClean="0"/>
          </a:p>
          <a:p>
            <a:pPr algn="ctr"/>
            <a:r>
              <a:rPr lang="ar-SA" sz="2400" dirty="0" err="1" smtClean="0"/>
              <a:t>ۆہم </a:t>
            </a:r>
            <a:r>
              <a:rPr lang="ar-SA" sz="2400" dirty="0" smtClean="0"/>
              <a:t>گ </a:t>
            </a:r>
            <a:r>
              <a:rPr lang="ar-SA" sz="2400" dirty="0" err="1" smtClean="0"/>
              <a:t>آلُشُمس</a:t>
            </a:r>
            <a:r>
              <a:rPr lang="ar-SA" sz="2400" dirty="0" smtClean="0"/>
              <a:t> آڌآ </a:t>
            </a:r>
            <a:r>
              <a:rPr lang="ar-SA" sz="2400" dirty="0" err="1" smtClean="0"/>
              <a:t>آشُرٍقت</a:t>
            </a:r>
            <a:r>
              <a:rPr lang="ar-SA" sz="2400" dirty="0" smtClean="0"/>
              <a:t> خـجٍلُت منہآ آلُگۆآگب </a:t>
            </a:r>
          </a:p>
          <a:p>
            <a:pPr algn="ctr"/>
            <a:r>
              <a:rPr lang="ar-SA" sz="2400" dirty="0" smtClean="0"/>
              <a:t> ۆآمہ</a:t>
            </a:r>
            <a:r>
              <a:rPr lang="ar-SA" sz="2400" dirty="0" err="1" smtClean="0"/>
              <a:t>آتنآ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آلُحٍضن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آلُدِآفَئ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آلُآتيَ</a:t>
            </a:r>
            <a:r>
              <a:rPr lang="ar-SA" sz="2400" dirty="0" smtClean="0"/>
              <a:t> لُم </a:t>
            </a:r>
            <a:r>
              <a:rPr lang="ar-SA" sz="2400" dirty="0" err="1" smtClean="0"/>
              <a:t>يَترٍ</a:t>
            </a:r>
            <a:r>
              <a:rPr lang="ar-SA" sz="2400" dirty="0" smtClean="0"/>
              <a:t>گ</a:t>
            </a:r>
            <a:r>
              <a:rPr lang="ar-SA" sz="2400" dirty="0" err="1" smtClean="0"/>
              <a:t>ننآ</a:t>
            </a:r>
            <a:r>
              <a:rPr lang="ar-SA" sz="2400" dirty="0" smtClean="0"/>
              <a:t> </a:t>
            </a:r>
            <a:r>
              <a:rPr lang="ar-SA" sz="2400" dirty="0" err="1" smtClean="0"/>
              <a:t>يَ</a:t>
            </a:r>
            <a:r>
              <a:rPr lang="ar-SA" sz="2400" dirty="0" smtClean="0"/>
              <a:t>ۆ</a:t>
            </a:r>
            <a:r>
              <a:rPr lang="ar-SA" sz="2400" dirty="0" err="1" smtClean="0"/>
              <a:t>مآ</a:t>
            </a:r>
            <a:r>
              <a:rPr lang="ar-SA" sz="2400" dirty="0" smtClean="0"/>
              <a:t> </a:t>
            </a:r>
          </a:p>
          <a:p>
            <a:pPr algn="ctr"/>
            <a:r>
              <a:rPr lang="ar-SA" sz="2400" dirty="0" err="1" smtClean="0"/>
              <a:t>, </a:t>
            </a:r>
            <a:r>
              <a:rPr lang="ar-SA" sz="2400" dirty="0" smtClean="0"/>
              <a:t>ۆ</a:t>
            </a:r>
            <a:r>
              <a:rPr lang="ar-SA" sz="2400" dirty="0" err="1" smtClean="0"/>
              <a:t>خـتآمآً</a:t>
            </a:r>
            <a:r>
              <a:rPr lang="ar-SA" sz="2400" dirty="0" smtClean="0"/>
              <a:t> </a:t>
            </a:r>
            <a:r>
              <a:rPr lang="ar-SA" sz="2400" dirty="0" err="1" smtClean="0"/>
              <a:t>آلُمرٍبيَة</a:t>
            </a:r>
            <a:r>
              <a:rPr lang="ar-SA" sz="2400" dirty="0" smtClean="0"/>
              <a:t> </a:t>
            </a:r>
            <a:r>
              <a:rPr lang="ar-SA" sz="2400" dirty="0" err="1" smtClean="0"/>
              <a:t>آلُفَآضلُة</a:t>
            </a:r>
            <a:r>
              <a:rPr lang="ar-SA" sz="2400" dirty="0" smtClean="0"/>
              <a:t> </a:t>
            </a:r>
            <a:r>
              <a:rPr lang="ar-SA" sz="2400" dirty="0" err="1" smtClean="0"/>
              <a:t>آلُدِ</a:t>
            </a:r>
            <a:r>
              <a:rPr lang="ar-SA" sz="2400" dirty="0" smtClean="0"/>
              <a:t>گتۆ</a:t>
            </a:r>
            <a:r>
              <a:rPr lang="ar-SA" sz="2400" dirty="0" err="1" smtClean="0"/>
              <a:t>رٍة</a:t>
            </a:r>
            <a:r>
              <a:rPr lang="ar-SA" sz="2400" dirty="0" smtClean="0"/>
              <a:t> </a:t>
            </a:r>
            <a:r>
              <a:rPr lang="ar-SA" sz="2400" dirty="0" err="1" smtClean="0"/>
              <a:t>صآحٍبة</a:t>
            </a:r>
            <a:r>
              <a:rPr lang="ar-SA" sz="2400" dirty="0" smtClean="0"/>
              <a:t> </a:t>
            </a:r>
            <a:r>
              <a:rPr lang="ar-SA" sz="2400" dirty="0" err="1" smtClean="0"/>
              <a:t>آلُفَضلُ</a:t>
            </a:r>
            <a:r>
              <a:rPr lang="ar-SA" sz="2400" dirty="0" smtClean="0"/>
              <a:t> عٍلُيَنآ بعٍدِ </a:t>
            </a:r>
            <a:r>
              <a:rPr lang="ar-SA" sz="2400" dirty="0" err="1" smtClean="0"/>
              <a:t>آلُلُ</a:t>
            </a:r>
            <a:r>
              <a:rPr lang="ar-SA" sz="2400" dirty="0" smtClean="0"/>
              <a:t>ہ </a:t>
            </a:r>
            <a:r>
              <a:rPr lang="ar-SA" sz="2400" dirty="0" err="1" smtClean="0"/>
              <a:t>تعٍآلُﮯ </a:t>
            </a:r>
            <a:r>
              <a:rPr lang="ar-SA" sz="2400" dirty="0" smtClean="0"/>
              <a:t>ہندِ </a:t>
            </a:r>
            <a:r>
              <a:rPr lang="ar-SA" sz="2400" dirty="0" err="1" smtClean="0"/>
              <a:t>طُبيَلُة</a:t>
            </a:r>
            <a:r>
              <a:rPr lang="ar-SA" sz="2400" dirty="0" smtClean="0"/>
              <a:t> </a:t>
            </a:r>
            <a:r>
              <a:rPr lang="ar-SA" sz="2400" dirty="0" err="1" smtClean="0"/>
              <a:t>.</a:t>
            </a:r>
            <a:endParaRPr lang="en-US" sz="2400" dirty="0"/>
          </a:p>
        </p:txBody>
      </p:sp>
      <p:sp>
        <p:nvSpPr>
          <p:cNvPr id="5" name="مستطيل 4"/>
          <p:cNvSpPr/>
          <p:nvPr/>
        </p:nvSpPr>
        <p:spPr>
          <a:xfrm>
            <a:off x="4312926" y="4312642"/>
            <a:ext cx="3217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800" b="1" dirty="0" smtClean="0"/>
              <a:t>ۆ</a:t>
            </a:r>
            <a:r>
              <a:rPr lang="ar-SA" sz="2800" b="1" dirty="0" err="1" smtClean="0"/>
              <a:t>آلُسلُآم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عٍلُيَگم </a:t>
            </a:r>
            <a:r>
              <a:rPr lang="ar-SA" sz="2800" b="1" dirty="0" smtClean="0"/>
              <a:t>ۆرٍحٍمة </a:t>
            </a:r>
            <a:r>
              <a:rPr lang="ar-SA" sz="2800" b="1" dirty="0" err="1" smtClean="0"/>
              <a:t>آلُلُہ</a:t>
            </a:r>
            <a:endParaRPr lang="en-US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385</TotalTime>
  <Words>3375</Words>
  <Application>Microsoft Office PowerPoint</Application>
  <PresentationFormat>Widescreen</PresentationFormat>
  <Paragraphs>682</Paragraphs>
  <Slides>96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112" baseType="lpstr">
      <vt:lpstr>Andalus</vt:lpstr>
      <vt:lpstr>Arial</vt:lpstr>
      <vt:lpstr>Caladea</vt:lpstr>
      <vt:lpstr>Calibri</vt:lpstr>
      <vt:lpstr>Cambria</vt:lpstr>
      <vt:lpstr>Carlito</vt:lpstr>
      <vt:lpstr>Century Gothic</vt:lpstr>
      <vt:lpstr>Courier New</vt:lpstr>
      <vt:lpstr>DejaVu Sans</vt:lpstr>
      <vt:lpstr>FreeSerif</vt:lpstr>
      <vt:lpstr>quran</vt:lpstr>
      <vt:lpstr>Symbol</vt:lpstr>
      <vt:lpstr>Times New Roman</vt:lpstr>
      <vt:lpstr>Wingdings</vt:lpstr>
      <vt:lpstr>Wingdings 3</vt:lpstr>
      <vt:lpstr>Ion</vt:lpstr>
      <vt:lpstr>PowerPoint Presentation</vt:lpstr>
      <vt:lpstr>PowerPoint Presentation</vt:lpstr>
      <vt:lpstr>PRELIMINARY DESIGEN </vt:lpstr>
      <vt:lpstr>Preliminary Design for Beams</vt:lpstr>
      <vt:lpstr>Preliminary Design for Columns:  </vt:lpstr>
      <vt:lpstr>PROJECT MODLING </vt:lpstr>
      <vt:lpstr>Material Definition: </vt:lpstr>
      <vt:lpstr>MODEL CHECKS </vt:lpstr>
      <vt:lpstr>PowerPoint Presentation</vt:lpstr>
      <vt:lpstr>Seismic design </vt:lpstr>
      <vt:lpstr>Mapped Acceleration Parameters: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block one calculation:   period calculation </vt:lpstr>
      <vt:lpstr>PowerPoint Presentation</vt:lpstr>
      <vt:lpstr>Equivalent static analysis: </vt:lpstr>
      <vt:lpstr>PowerPoint Presentation</vt:lpstr>
      <vt:lpstr>PowerPoint Presentation</vt:lpstr>
      <vt:lpstr>Response Spectrum Analysis by ETABS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Column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Column design</dc:title>
  <dc:creator>Hp</dc:creator>
  <cp:lastModifiedBy>ADMIN_R</cp:lastModifiedBy>
  <cp:revision>35</cp:revision>
  <dcterms:created xsi:type="dcterms:W3CDTF">2022-06-03T11:32:48Z</dcterms:created>
  <dcterms:modified xsi:type="dcterms:W3CDTF">2022-09-15T10:23:51Z</dcterms:modified>
</cp:coreProperties>
</file>