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</p:sldIdLst>
  <p:sldSz cx="18288000" cy="10287000"/>
  <p:notesSz cx="6858000" cy="9144000"/>
  <p:embeddedFontLst>
    <p:embeddedFont>
      <p:font typeface="Alatsi" charset="1" panose="00000500000000000000"/>
      <p:regular r:id="rId24"/>
    </p:embeddedFont>
    <p:embeddedFont>
      <p:font typeface="Open Sans Bold" charset="1" panose="020B0806030504020204"/>
      <p:regular r:id="rId25"/>
    </p:embeddedFont>
    <p:embeddedFont>
      <p:font typeface="Canva Sans Bold" charset="1" panose="020B0803030501040103"/>
      <p:regular r:id="rId26"/>
    </p:embeddedFont>
    <p:embeddedFont>
      <p:font typeface="Canva Sans" charset="1" panose="020B0503030501040103"/>
      <p:regular r:id="rId2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16" Target="slides/slide11.xml" Type="http://schemas.openxmlformats.org/officeDocument/2006/relationships/slide"/><Relationship Id="rId17" Target="slides/slide12.xml" Type="http://schemas.openxmlformats.org/officeDocument/2006/relationships/slide"/><Relationship Id="rId18" Target="slides/slide13.xml" Type="http://schemas.openxmlformats.org/officeDocument/2006/relationships/slide"/><Relationship Id="rId19" Target="slides/slide14.xml" Type="http://schemas.openxmlformats.org/officeDocument/2006/relationships/slide"/><Relationship Id="rId2" Target="presProps.xml" Type="http://schemas.openxmlformats.org/officeDocument/2006/relationships/presProps"/><Relationship Id="rId20" Target="slides/slide15.xml" Type="http://schemas.openxmlformats.org/officeDocument/2006/relationships/slide"/><Relationship Id="rId21" Target="slides/slide16.xml" Type="http://schemas.openxmlformats.org/officeDocument/2006/relationships/slide"/><Relationship Id="rId22" Target="slides/slide17.xml" Type="http://schemas.openxmlformats.org/officeDocument/2006/relationships/slide"/><Relationship Id="rId23" Target="slides/slide18.xml" Type="http://schemas.openxmlformats.org/officeDocument/2006/relationships/slide"/><Relationship Id="rId24" Target="fonts/font24.fntdata" Type="http://schemas.openxmlformats.org/officeDocument/2006/relationships/font"/><Relationship Id="rId25" Target="fonts/font25.fntdata" Type="http://schemas.openxmlformats.org/officeDocument/2006/relationships/font"/><Relationship Id="rId26" Target="fonts/font26.fntdata" Type="http://schemas.openxmlformats.org/officeDocument/2006/relationships/font"/><Relationship Id="rId27" Target="fonts/font27.fntdata" Type="http://schemas.openxmlformats.org/officeDocument/2006/relationships/font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slides/slide1.xml" Type="http://schemas.openxmlformats.org/officeDocument/2006/relationships/slide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/Relationships>
</file>

<file path=ppt/slides/_rels/slide1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9.png" Type="http://schemas.openxmlformats.org/officeDocument/2006/relationships/image"/></Relationships>
</file>

<file path=ppt/slides/_rels/slide1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10.png" Type="http://schemas.openxmlformats.org/officeDocument/2006/relationships/image"/><Relationship Id="rId5" Target="../media/image11.png" Type="http://schemas.openxmlformats.org/officeDocument/2006/relationships/image"/><Relationship Id="rId6" Target="../media/image12.png" Type="http://schemas.openxmlformats.org/officeDocument/2006/relationships/image"/><Relationship Id="rId7" Target="../media/image13.png" Type="http://schemas.openxmlformats.org/officeDocument/2006/relationships/image"/><Relationship Id="rId8" Target="../media/image14.png" Type="http://schemas.openxmlformats.org/officeDocument/2006/relationships/image"/></Relationships>
</file>

<file path=ppt/slides/_rels/slide1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5.png" Type="http://schemas.openxmlformats.org/officeDocument/2006/relationships/image"/><Relationship Id="rId3" Target="../media/image16.png" Type="http://schemas.openxmlformats.org/officeDocument/2006/relationships/image"/></Relationships>
</file>

<file path=ppt/slides/_rels/slide1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7.png" Type="http://schemas.openxmlformats.org/officeDocument/2006/relationships/image"/></Relationships>
</file>

<file path=ppt/slides/_rels/slide1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/Relationships>
</file>

<file path=ppt/slides/_rels/slide1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/Relationships>
</file>

<file path=ppt/slides/_rels/slide1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/Relationships>
</file>

<file path=ppt/slides/_rels/slide1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https://drive.google.com/file/d/1bnZee8tgHBOwbw2U1QVPU3BnFnh1ri8j/view?usp=drive_link" TargetMode="External" Type="http://schemas.openxmlformats.org/officeDocument/2006/relationships/hyperlink"/></Relationships>
</file>

<file path=ppt/slides/_rels/slide1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4.pn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.pn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.png" Type="http://schemas.openxmlformats.org/officeDocument/2006/relationships/image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.png" Type="http://schemas.openxmlformats.org/officeDocument/2006/relationships/image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8.pn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6F3E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31071" y="0"/>
            <a:ext cx="4239083" cy="10287000"/>
            <a:chOff x="0" y="0"/>
            <a:chExt cx="5652111" cy="13716000"/>
          </a:xfrm>
        </p:grpSpPr>
        <p:grpSp>
          <p:nvGrpSpPr>
            <p:cNvPr name="Group 3" id="3"/>
            <p:cNvGrpSpPr/>
            <p:nvPr/>
          </p:nvGrpSpPr>
          <p:grpSpPr>
            <a:xfrm rot="0">
              <a:off x="2826056" y="0"/>
              <a:ext cx="2826056" cy="13716000"/>
              <a:chOff x="0" y="0"/>
              <a:chExt cx="558233" cy="2709333"/>
            </a:xfrm>
          </p:grpSpPr>
          <p:sp>
            <p:nvSpPr>
              <p:cNvPr name="Freeform 4" id="4"/>
              <p:cNvSpPr/>
              <p:nvPr/>
            </p:nvSpPr>
            <p:spPr>
              <a:xfrm flipH="false" flipV="false" rot="0">
                <a:off x="0" y="0"/>
                <a:ext cx="558233" cy="2709333"/>
              </a:xfrm>
              <a:custGeom>
                <a:avLst/>
                <a:gdLst/>
                <a:ahLst/>
                <a:cxnLst/>
                <a:rect r="r" b="b" t="t" l="l"/>
                <a:pathLst>
                  <a:path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E9E0D9"/>
              </a:solidFill>
            </p:spPr>
          </p:sp>
          <p:sp>
            <p:nvSpPr>
              <p:cNvPr name="TextBox 5" id="5"/>
              <p:cNvSpPr txBox="true"/>
              <p:nvPr/>
            </p:nvSpPr>
            <p:spPr>
              <a:xfrm>
                <a:off x="0" y="-47625"/>
                <a:ext cx="558233" cy="2756958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  <p:grpSp>
          <p:nvGrpSpPr>
            <p:cNvPr name="Group 6" id="6"/>
            <p:cNvGrpSpPr/>
            <p:nvPr/>
          </p:nvGrpSpPr>
          <p:grpSpPr>
            <a:xfrm rot="0">
              <a:off x="1413028" y="0"/>
              <a:ext cx="2826056" cy="13716000"/>
              <a:chOff x="0" y="0"/>
              <a:chExt cx="558233" cy="2709333"/>
            </a:xfrm>
          </p:grpSpPr>
          <p:sp>
            <p:nvSpPr>
              <p:cNvPr name="Freeform 7" id="7"/>
              <p:cNvSpPr/>
              <p:nvPr/>
            </p:nvSpPr>
            <p:spPr>
              <a:xfrm flipH="false" flipV="false" rot="0">
                <a:off x="0" y="0"/>
                <a:ext cx="558233" cy="2709333"/>
              </a:xfrm>
              <a:custGeom>
                <a:avLst/>
                <a:gdLst/>
                <a:ahLst/>
                <a:cxnLst/>
                <a:rect r="r" b="b" t="t" l="l"/>
                <a:pathLst>
                  <a:path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9FC3D0"/>
              </a:solidFill>
            </p:spPr>
          </p:sp>
          <p:sp>
            <p:nvSpPr>
              <p:cNvPr name="TextBox 8" id="8"/>
              <p:cNvSpPr txBox="true"/>
              <p:nvPr/>
            </p:nvSpPr>
            <p:spPr>
              <a:xfrm>
                <a:off x="0" y="-47625"/>
                <a:ext cx="558233" cy="2756958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  <p:grpSp>
          <p:nvGrpSpPr>
            <p:cNvPr name="Group 9" id="9"/>
            <p:cNvGrpSpPr/>
            <p:nvPr/>
          </p:nvGrpSpPr>
          <p:grpSpPr>
            <a:xfrm rot="0">
              <a:off x="0" y="0"/>
              <a:ext cx="2826056" cy="13716000"/>
              <a:chOff x="0" y="0"/>
              <a:chExt cx="558233" cy="2709333"/>
            </a:xfrm>
          </p:grpSpPr>
          <p:sp>
            <p:nvSpPr>
              <p:cNvPr name="Freeform 10" id="10"/>
              <p:cNvSpPr/>
              <p:nvPr/>
            </p:nvSpPr>
            <p:spPr>
              <a:xfrm flipH="false" flipV="false" rot="0">
                <a:off x="0" y="0"/>
                <a:ext cx="558233" cy="2709333"/>
              </a:xfrm>
              <a:custGeom>
                <a:avLst/>
                <a:gdLst/>
                <a:ahLst/>
                <a:cxnLst/>
                <a:rect r="r" b="b" t="t" l="l"/>
                <a:pathLst>
                  <a:path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E9C7C6"/>
              </a:solidFill>
            </p:spPr>
          </p:sp>
          <p:sp>
            <p:nvSpPr>
              <p:cNvPr name="TextBox 11" id="11"/>
              <p:cNvSpPr txBox="true"/>
              <p:nvPr/>
            </p:nvSpPr>
            <p:spPr>
              <a:xfrm>
                <a:off x="0" y="-47625"/>
                <a:ext cx="558233" cy="2756958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</p:grpSp>
      <p:sp>
        <p:nvSpPr>
          <p:cNvPr name="TextBox 12" id="12"/>
          <p:cNvSpPr txBox="true"/>
          <p:nvPr/>
        </p:nvSpPr>
        <p:spPr>
          <a:xfrm rot="0">
            <a:off x="5332656" y="917018"/>
            <a:ext cx="11217699" cy="409224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933"/>
              </a:lnSpc>
            </a:pPr>
            <a:r>
              <a:rPr lang="en-US" sz="8178">
                <a:solidFill>
                  <a:srgbClr val="000000"/>
                </a:solidFill>
                <a:latin typeface="Alatsi"/>
                <a:ea typeface="Alatsi"/>
                <a:cs typeface="Alatsi"/>
                <a:sym typeface="Alatsi"/>
              </a:rPr>
              <a:t>CONTENT AND ACTIVITY BASED FRIENDS SUGGESTION IN AN ANNOTATION SYSTEM</a:t>
            </a:r>
          </a:p>
        </p:txBody>
      </p:sp>
      <p:sp>
        <p:nvSpPr>
          <p:cNvPr name="Freeform 13" id="13"/>
          <p:cNvSpPr/>
          <p:nvPr/>
        </p:nvSpPr>
        <p:spPr>
          <a:xfrm flipH="false" flipV="false" rot="0">
            <a:off x="12646898" y="-210192"/>
            <a:ext cx="7315200" cy="2477783"/>
          </a:xfrm>
          <a:custGeom>
            <a:avLst/>
            <a:gdLst/>
            <a:ahLst/>
            <a:cxnLst/>
            <a:rect r="r" b="b" t="t" l="l"/>
            <a:pathLst>
              <a:path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4" id="14"/>
          <p:cNvSpPr txBox="true"/>
          <p:nvPr/>
        </p:nvSpPr>
        <p:spPr>
          <a:xfrm rot="0">
            <a:off x="5301838" y="5531654"/>
            <a:ext cx="11002660" cy="263285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997"/>
              </a:lnSpc>
            </a:pPr>
            <a:r>
              <a:rPr lang="en-US" sz="4997">
                <a:solidFill>
                  <a:srgbClr val="000000"/>
                </a:solidFill>
                <a:latin typeface="Alatsi"/>
                <a:ea typeface="Alatsi"/>
                <a:cs typeface="Alatsi"/>
                <a:sym typeface="Alatsi"/>
              </a:rPr>
              <a:t>Jana Taha</a:t>
            </a:r>
          </a:p>
          <a:p>
            <a:pPr algn="ctr">
              <a:lnSpc>
                <a:spcPts val="6997"/>
              </a:lnSpc>
            </a:pPr>
            <a:r>
              <a:rPr lang="en-US" sz="4997">
                <a:solidFill>
                  <a:srgbClr val="000000"/>
                </a:solidFill>
                <a:latin typeface="Alatsi"/>
                <a:ea typeface="Alatsi"/>
                <a:cs typeface="Alatsi"/>
                <a:sym typeface="Alatsi"/>
              </a:rPr>
              <a:t>Ramah Hawash</a:t>
            </a:r>
          </a:p>
          <a:p>
            <a:pPr algn="ctr">
              <a:lnSpc>
                <a:spcPts val="6997"/>
              </a:lnSpc>
            </a:pPr>
            <a:r>
              <a:rPr lang="en-US" sz="4997">
                <a:solidFill>
                  <a:srgbClr val="000000"/>
                </a:solidFill>
                <a:latin typeface="Alatsi"/>
                <a:ea typeface="Alatsi"/>
                <a:cs typeface="Alatsi"/>
                <a:sym typeface="Alatsi"/>
              </a:rPr>
              <a:t>Supervised by: Dr. Ahmed Awad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7362114" y="8963076"/>
            <a:ext cx="6882108" cy="53329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376"/>
              </a:lnSpc>
            </a:pPr>
            <a:r>
              <a:rPr lang="en-US" sz="3126">
                <a:solidFill>
                  <a:srgbClr val="000000"/>
                </a:solidFill>
                <a:latin typeface="Alatsi"/>
                <a:ea typeface="Alatsi"/>
                <a:cs typeface="Alatsi"/>
                <a:sym typeface="Alatsi"/>
              </a:rPr>
              <a:t>An-Najah National University</a:t>
            </a:r>
            <a:r>
              <a:rPr lang="en-US" sz="3126">
                <a:solidFill>
                  <a:srgbClr val="000000"/>
                </a:solidFill>
                <a:latin typeface="Alatsi"/>
                <a:ea typeface="Alatsi"/>
                <a:cs typeface="Alatsi"/>
                <a:sym typeface="Alatsi"/>
              </a:rPr>
              <a:t> | 2024</a:t>
            </a:r>
          </a:p>
        </p:txBody>
      </p:sp>
      <p:sp>
        <p:nvSpPr>
          <p:cNvPr name="Freeform 16" id="16"/>
          <p:cNvSpPr/>
          <p:nvPr/>
        </p:nvSpPr>
        <p:spPr>
          <a:xfrm flipH="false" flipV="false" rot="0">
            <a:off x="11118095" y="9258300"/>
            <a:ext cx="7315200" cy="2477783"/>
          </a:xfrm>
          <a:custGeom>
            <a:avLst/>
            <a:gdLst/>
            <a:ahLst/>
            <a:cxnLst/>
            <a:rect r="r" b="b" t="t" l="l"/>
            <a:pathLst>
              <a:path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6F3E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2249347" y="3094027"/>
            <a:ext cx="13089287" cy="5772906"/>
          </a:xfrm>
          <a:custGeom>
            <a:avLst/>
            <a:gdLst/>
            <a:ahLst/>
            <a:cxnLst/>
            <a:rect r="r" b="b" t="t" l="l"/>
            <a:pathLst>
              <a:path h="5772906" w="13089287">
                <a:moveTo>
                  <a:pt x="0" y="0"/>
                </a:moveTo>
                <a:lnTo>
                  <a:pt x="13089287" y="0"/>
                </a:lnTo>
                <a:lnTo>
                  <a:pt x="13089287" y="5772905"/>
                </a:lnTo>
                <a:lnTo>
                  <a:pt x="0" y="577290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2492" t="-3261" r="-2492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4993133" y="523876"/>
            <a:ext cx="6271320" cy="156654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880"/>
              </a:lnSpc>
            </a:pPr>
            <a:r>
              <a:rPr lang="en-US" sz="9200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DATABASE</a:t>
            </a:r>
          </a:p>
        </p:txBody>
      </p:sp>
      <p:grpSp>
        <p:nvGrpSpPr>
          <p:cNvPr name="Group 4" id="4"/>
          <p:cNvGrpSpPr/>
          <p:nvPr/>
        </p:nvGrpSpPr>
        <p:grpSpPr>
          <a:xfrm rot="0">
            <a:off x="15859155" y="0"/>
            <a:ext cx="1562612" cy="1673225"/>
            <a:chOff x="0" y="0"/>
            <a:chExt cx="2083482" cy="2230967"/>
          </a:xfrm>
        </p:grpSpPr>
        <p:grpSp>
          <p:nvGrpSpPr>
            <p:cNvPr name="Group 5" id="5"/>
            <p:cNvGrpSpPr/>
            <p:nvPr/>
          </p:nvGrpSpPr>
          <p:grpSpPr>
            <a:xfrm rot="0">
              <a:off x="75599" y="0"/>
              <a:ext cx="1932284" cy="2230967"/>
              <a:chOff x="0" y="0"/>
              <a:chExt cx="703982" cy="812800"/>
            </a:xfrm>
          </p:grpSpPr>
          <p:sp>
            <p:nvSpPr>
              <p:cNvPr name="Freeform 6" id="6"/>
              <p:cNvSpPr/>
              <p:nvPr/>
            </p:nvSpPr>
            <p:spPr>
              <a:xfrm flipH="false" flipV="false" rot="0">
                <a:off x="0" y="0"/>
                <a:ext cx="703982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9FC3D0"/>
              </a:solidFill>
            </p:spPr>
          </p:sp>
          <p:sp>
            <p:nvSpPr>
              <p:cNvPr name="TextBox 7" id="7"/>
              <p:cNvSpPr txBox="true"/>
              <p:nvPr/>
            </p:nvSpPr>
            <p:spPr>
              <a:xfrm>
                <a:off x="0" y="-47625"/>
                <a:ext cx="703982" cy="733425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  <p:sp>
          <p:nvSpPr>
            <p:cNvPr name="TextBox 8" id="8"/>
            <p:cNvSpPr txBox="true"/>
            <p:nvPr/>
          </p:nvSpPr>
          <p:spPr>
            <a:xfrm rot="0">
              <a:off x="0" y="437582"/>
              <a:ext cx="2083482" cy="1241504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7805"/>
                </a:lnSpc>
              </a:pPr>
              <a:r>
                <a:rPr lang="en-US" sz="5575">
                  <a:solidFill>
                    <a:srgbClr val="000000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10</a:t>
              </a:r>
            </a:p>
          </p:txBody>
        </p:sp>
      </p:grpSp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6F3E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627362" y="0"/>
            <a:ext cx="937061" cy="10287000"/>
            <a:chOff x="0" y="0"/>
            <a:chExt cx="246798" cy="270933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46798" cy="2709333"/>
            </a:xfrm>
            <a:custGeom>
              <a:avLst/>
              <a:gdLst/>
              <a:ahLst/>
              <a:cxnLst/>
              <a:rect r="r" b="b" t="t" l="l"/>
              <a:pathLst>
                <a:path h="2709333" w="246798">
                  <a:moveTo>
                    <a:pt x="0" y="0"/>
                  </a:moveTo>
                  <a:lnTo>
                    <a:pt x="246798" y="0"/>
                  </a:lnTo>
                  <a:lnTo>
                    <a:pt x="246798" y="2709333"/>
                  </a:lnTo>
                  <a:lnTo>
                    <a:pt x="0" y="2709333"/>
                  </a:lnTo>
                  <a:close/>
                </a:path>
              </a:pathLst>
            </a:custGeom>
            <a:solidFill>
              <a:srgbClr val="F6F3EB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46798" cy="274743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2553980" y="2946411"/>
            <a:ext cx="503827" cy="503827"/>
            <a:chOff x="0" y="0"/>
            <a:chExt cx="812800" cy="8128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2553980" y="6480234"/>
            <a:ext cx="503827" cy="503827"/>
            <a:chOff x="0" y="0"/>
            <a:chExt cx="812800" cy="81280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0">
            <a:off x="9703942" y="2946411"/>
            <a:ext cx="503827" cy="503827"/>
            <a:chOff x="0" y="0"/>
            <a:chExt cx="812800" cy="812800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14" id="14"/>
          <p:cNvSpPr txBox="true"/>
          <p:nvPr/>
        </p:nvSpPr>
        <p:spPr>
          <a:xfrm rot="-5400000">
            <a:off x="-2373736" y="4911090"/>
            <a:ext cx="6882108" cy="4648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779"/>
              </a:lnSpc>
            </a:pPr>
            <a:r>
              <a:rPr lang="en-US" sz="2700">
                <a:solidFill>
                  <a:srgbClr val="000000"/>
                </a:solidFill>
                <a:latin typeface="Alatsi"/>
                <a:ea typeface="Alatsi"/>
                <a:cs typeface="Alatsi"/>
                <a:sym typeface="Alatsi"/>
              </a:rPr>
              <a:t>An-Najah NAtional University</a:t>
            </a:r>
            <a:r>
              <a:rPr lang="en-US" sz="2700">
                <a:solidFill>
                  <a:srgbClr val="000000"/>
                </a:solidFill>
                <a:latin typeface="Alatsi"/>
                <a:ea typeface="Alatsi"/>
                <a:cs typeface="Alatsi"/>
                <a:sym typeface="Alatsi"/>
              </a:rPr>
              <a:t> | 2024</a:t>
            </a:r>
          </a:p>
        </p:txBody>
      </p:sp>
      <p:sp>
        <p:nvSpPr>
          <p:cNvPr name="AutoShape 15" id="15"/>
          <p:cNvSpPr/>
          <p:nvPr/>
        </p:nvSpPr>
        <p:spPr>
          <a:xfrm flipV="true">
            <a:off x="1091252" y="8584554"/>
            <a:ext cx="4640" cy="1702343"/>
          </a:xfrm>
          <a:prstGeom prst="line">
            <a:avLst/>
          </a:prstGeom>
          <a:ln cap="flat" w="114300">
            <a:solidFill>
              <a:srgbClr val="9FC3D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16" id="16"/>
          <p:cNvSpPr/>
          <p:nvPr/>
        </p:nvSpPr>
        <p:spPr>
          <a:xfrm flipH="true" flipV="true">
            <a:off x="1090490" y="-104525"/>
            <a:ext cx="5403" cy="1806971"/>
          </a:xfrm>
          <a:prstGeom prst="line">
            <a:avLst/>
          </a:prstGeom>
          <a:ln cap="flat" w="114300">
            <a:solidFill>
              <a:srgbClr val="9FC3D0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17" id="17"/>
          <p:cNvGrpSpPr/>
          <p:nvPr/>
        </p:nvGrpSpPr>
        <p:grpSpPr>
          <a:xfrm rot="0">
            <a:off x="15859155" y="0"/>
            <a:ext cx="1562612" cy="1673225"/>
            <a:chOff x="0" y="0"/>
            <a:chExt cx="2083482" cy="2230967"/>
          </a:xfrm>
        </p:grpSpPr>
        <p:grpSp>
          <p:nvGrpSpPr>
            <p:cNvPr name="Group 18" id="18"/>
            <p:cNvGrpSpPr/>
            <p:nvPr/>
          </p:nvGrpSpPr>
          <p:grpSpPr>
            <a:xfrm rot="0">
              <a:off x="75599" y="0"/>
              <a:ext cx="1932284" cy="2230967"/>
              <a:chOff x="0" y="0"/>
              <a:chExt cx="703982" cy="812800"/>
            </a:xfrm>
          </p:grpSpPr>
          <p:sp>
            <p:nvSpPr>
              <p:cNvPr name="Freeform 19" id="19"/>
              <p:cNvSpPr/>
              <p:nvPr/>
            </p:nvSpPr>
            <p:spPr>
              <a:xfrm flipH="false" flipV="false" rot="0">
                <a:off x="0" y="0"/>
                <a:ext cx="703982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9FC3D0"/>
              </a:solidFill>
            </p:spPr>
          </p:sp>
          <p:sp>
            <p:nvSpPr>
              <p:cNvPr name="TextBox 20" id="20"/>
              <p:cNvSpPr txBox="true"/>
              <p:nvPr/>
            </p:nvSpPr>
            <p:spPr>
              <a:xfrm>
                <a:off x="0" y="-47625"/>
                <a:ext cx="703982" cy="733425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  <p:sp>
          <p:nvSpPr>
            <p:cNvPr name="TextBox 21" id="21"/>
            <p:cNvSpPr txBox="true"/>
            <p:nvPr/>
          </p:nvSpPr>
          <p:spPr>
            <a:xfrm rot="0">
              <a:off x="0" y="437582"/>
              <a:ext cx="2083482" cy="1241504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7805"/>
                </a:lnSpc>
              </a:pPr>
              <a:r>
                <a:rPr lang="en-US" sz="5575">
                  <a:solidFill>
                    <a:srgbClr val="000000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11</a:t>
              </a:r>
            </a:p>
          </p:txBody>
        </p:sp>
      </p:grpSp>
      <p:sp>
        <p:nvSpPr>
          <p:cNvPr name="Freeform 22" id="22"/>
          <p:cNvSpPr/>
          <p:nvPr/>
        </p:nvSpPr>
        <p:spPr>
          <a:xfrm flipH="false" flipV="false" rot="0">
            <a:off x="1263762" y="-1458608"/>
            <a:ext cx="7315200" cy="2477783"/>
          </a:xfrm>
          <a:custGeom>
            <a:avLst/>
            <a:gdLst/>
            <a:ahLst/>
            <a:cxnLst/>
            <a:rect r="r" b="b" t="t" l="l"/>
            <a:pathLst>
              <a:path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23" id="23"/>
          <p:cNvSpPr/>
          <p:nvPr/>
        </p:nvSpPr>
        <p:spPr>
          <a:xfrm flipH="false" flipV="false" rot="0">
            <a:off x="11804788" y="9258300"/>
            <a:ext cx="7315200" cy="2477783"/>
          </a:xfrm>
          <a:custGeom>
            <a:avLst/>
            <a:gdLst/>
            <a:ahLst/>
            <a:cxnLst/>
            <a:rect r="r" b="b" t="t" l="l"/>
            <a:pathLst>
              <a:path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24" id="24"/>
          <p:cNvSpPr/>
          <p:nvPr/>
        </p:nvSpPr>
        <p:spPr>
          <a:xfrm flipH="false" flipV="false" rot="0">
            <a:off x="2805894" y="3724422"/>
            <a:ext cx="6898048" cy="2193616"/>
          </a:xfrm>
          <a:custGeom>
            <a:avLst/>
            <a:gdLst/>
            <a:ahLst/>
            <a:cxnLst/>
            <a:rect r="r" b="b" t="t" l="l"/>
            <a:pathLst>
              <a:path h="2193616" w="6898048">
                <a:moveTo>
                  <a:pt x="0" y="0"/>
                </a:moveTo>
                <a:lnTo>
                  <a:pt x="6898048" y="0"/>
                </a:lnTo>
                <a:lnTo>
                  <a:pt x="6898048" y="2193616"/>
                </a:lnTo>
                <a:lnTo>
                  <a:pt x="0" y="219361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-3351" b="0"/>
            </a:stretch>
          </a:blipFill>
        </p:spPr>
      </p:sp>
      <p:sp>
        <p:nvSpPr>
          <p:cNvPr name="Freeform 25" id="25"/>
          <p:cNvSpPr/>
          <p:nvPr/>
        </p:nvSpPr>
        <p:spPr>
          <a:xfrm flipH="false" flipV="false" rot="0">
            <a:off x="3333404" y="7610670"/>
            <a:ext cx="5309378" cy="2265927"/>
          </a:xfrm>
          <a:custGeom>
            <a:avLst/>
            <a:gdLst/>
            <a:ahLst/>
            <a:cxnLst/>
            <a:rect r="r" b="b" t="t" l="l"/>
            <a:pathLst>
              <a:path h="2265927" w="5309378">
                <a:moveTo>
                  <a:pt x="0" y="0"/>
                </a:moveTo>
                <a:lnTo>
                  <a:pt x="5309378" y="0"/>
                </a:lnTo>
                <a:lnTo>
                  <a:pt x="5309378" y="2265927"/>
                </a:lnTo>
                <a:lnTo>
                  <a:pt x="0" y="2265927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26" id="26"/>
          <p:cNvSpPr/>
          <p:nvPr/>
        </p:nvSpPr>
        <p:spPr>
          <a:xfrm flipH="false" flipV="false" rot="0">
            <a:off x="10207770" y="3724422"/>
            <a:ext cx="7924920" cy="1615595"/>
          </a:xfrm>
          <a:custGeom>
            <a:avLst/>
            <a:gdLst/>
            <a:ahLst/>
            <a:cxnLst/>
            <a:rect r="r" b="b" t="t" l="l"/>
            <a:pathLst>
              <a:path h="1615595" w="7924920">
                <a:moveTo>
                  <a:pt x="0" y="0"/>
                </a:moveTo>
                <a:lnTo>
                  <a:pt x="7924920" y="0"/>
                </a:lnTo>
                <a:lnTo>
                  <a:pt x="7924920" y="1615595"/>
                </a:lnTo>
                <a:lnTo>
                  <a:pt x="0" y="1615595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27" id="27"/>
          <p:cNvSpPr/>
          <p:nvPr/>
        </p:nvSpPr>
        <p:spPr>
          <a:xfrm flipH="false" flipV="false" rot="0">
            <a:off x="9980167" y="5511467"/>
            <a:ext cx="3654067" cy="4985724"/>
          </a:xfrm>
          <a:custGeom>
            <a:avLst/>
            <a:gdLst/>
            <a:ahLst/>
            <a:cxnLst/>
            <a:rect r="r" b="b" t="t" l="l"/>
            <a:pathLst>
              <a:path h="4985724" w="3654067">
                <a:moveTo>
                  <a:pt x="0" y="0"/>
                </a:moveTo>
                <a:lnTo>
                  <a:pt x="3654068" y="0"/>
                </a:lnTo>
                <a:lnTo>
                  <a:pt x="3654068" y="4985725"/>
                </a:lnTo>
                <a:lnTo>
                  <a:pt x="0" y="4985725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Freeform 28" id="28"/>
          <p:cNvSpPr/>
          <p:nvPr/>
        </p:nvSpPr>
        <p:spPr>
          <a:xfrm flipH="false" flipV="false" rot="0">
            <a:off x="14349471" y="6334541"/>
            <a:ext cx="1441820" cy="752254"/>
          </a:xfrm>
          <a:custGeom>
            <a:avLst/>
            <a:gdLst/>
            <a:ahLst/>
            <a:cxnLst/>
            <a:rect r="r" b="b" t="t" l="l"/>
            <a:pathLst>
              <a:path h="752254" w="1441820">
                <a:moveTo>
                  <a:pt x="0" y="0"/>
                </a:moveTo>
                <a:lnTo>
                  <a:pt x="1441820" y="0"/>
                </a:lnTo>
                <a:lnTo>
                  <a:pt x="1441820" y="752254"/>
                </a:lnTo>
                <a:lnTo>
                  <a:pt x="0" y="752254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TextBox 29" id="29"/>
          <p:cNvSpPr txBox="true"/>
          <p:nvPr/>
        </p:nvSpPr>
        <p:spPr>
          <a:xfrm rot="0">
            <a:off x="2553980" y="942975"/>
            <a:ext cx="13180039" cy="84454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000"/>
              </a:lnSpc>
            </a:pPr>
            <a:r>
              <a:rPr lang="en-US" sz="5000">
                <a:solidFill>
                  <a:srgbClr val="000000"/>
                </a:solidFill>
                <a:latin typeface="Alatsi"/>
                <a:ea typeface="Alatsi"/>
                <a:cs typeface="Alatsi"/>
                <a:sym typeface="Alatsi"/>
              </a:rPr>
              <a:t>ANNOTATIONS SIMILARITY: ALGORITHIMS</a:t>
            </a:r>
          </a:p>
        </p:txBody>
      </p:sp>
      <p:sp>
        <p:nvSpPr>
          <p:cNvPr name="TextBox 30" id="30"/>
          <p:cNvSpPr txBox="true"/>
          <p:nvPr/>
        </p:nvSpPr>
        <p:spPr>
          <a:xfrm rot="0">
            <a:off x="3260980" y="2757952"/>
            <a:ext cx="5381802" cy="7950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580"/>
              </a:lnSpc>
            </a:pPr>
            <a:r>
              <a:rPr lang="en-US" sz="4700">
                <a:solidFill>
                  <a:srgbClr val="000000"/>
                </a:solidFill>
                <a:latin typeface="Alatsi"/>
                <a:ea typeface="Alatsi"/>
                <a:cs typeface="Alatsi"/>
                <a:sym typeface="Alatsi"/>
              </a:rPr>
              <a:t>Cosine Similarity</a:t>
            </a:r>
          </a:p>
        </p:txBody>
      </p:sp>
      <p:sp>
        <p:nvSpPr>
          <p:cNvPr name="TextBox 31" id="31"/>
          <p:cNvSpPr txBox="true"/>
          <p:nvPr/>
        </p:nvSpPr>
        <p:spPr>
          <a:xfrm rot="0">
            <a:off x="3260980" y="6291775"/>
            <a:ext cx="5883020" cy="7950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580"/>
              </a:lnSpc>
            </a:pPr>
            <a:r>
              <a:rPr lang="en-US" sz="4700">
                <a:solidFill>
                  <a:srgbClr val="000000"/>
                </a:solidFill>
                <a:latin typeface="Alatsi"/>
                <a:ea typeface="Alatsi"/>
                <a:cs typeface="Alatsi"/>
                <a:sym typeface="Alatsi"/>
              </a:rPr>
              <a:t>Dot Product Similarity</a:t>
            </a:r>
          </a:p>
        </p:txBody>
      </p:sp>
      <p:sp>
        <p:nvSpPr>
          <p:cNvPr name="TextBox 32" id="32"/>
          <p:cNvSpPr txBox="true"/>
          <p:nvPr/>
        </p:nvSpPr>
        <p:spPr>
          <a:xfrm rot="0">
            <a:off x="10410942" y="2757952"/>
            <a:ext cx="7877058" cy="7950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580"/>
              </a:lnSpc>
            </a:pPr>
            <a:r>
              <a:rPr lang="en-US" sz="4700">
                <a:solidFill>
                  <a:srgbClr val="000000"/>
                </a:solidFill>
                <a:latin typeface="Alatsi"/>
                <a:ea typeface="Alatsi"/>
                <a:cs typeface="Alatsi"/>
                <a:sym typeface="Alatsi"/>
              </a:rPr>
              <a:t>Euclidean distance Similarity </a:t>
            </a:r>
          </a:p>
        </p:txBody>
      </p: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6F3E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4975288" y="2264954"/>
            <a:ext cx="12846750" cy="6019975"/>
          </a:xfrm>
          <a:custGeom>
            <a:avLst/>
            <a:gdLst/>
            <a:ahLst/>
            <a:cxnLst/>
            <a:rect r="r" b="b" t="t" l="l"/>
            <a:pathLst>
              <a:path h="6019975" w="12846750">
                <a:moveTo>
                  <a:pt x="0" y="0"/>
                </a:moveTo>
                <a:lnTo>
                  <a:pt x="12846750" y="0"/>
                </a:lnTo>
                <a:lnTo>
                  <a:pt x="12846750" y="6019975"/>
                </a:lnTo>
                <a:lnTo>
                  <a:pt x="0" y="601997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694935" y="7206363"/>
            <a:ext cx="11835869" cy="2562033"/>
          </a:xfrm>
          <a:custGeom>
            <a:avLst/>
            <a:gdLst/>
            <a:ahLst/>
            <a:cxnLst/>
            <a:rect r="r" b="b" t="t" l="l"/>
            <a:pathLst>
              <a:path h="2562033" w="11835869">
                <a:moveTo>
                  <a:pt x="0" y="0"/>
                </a:moveTo>
                <a:lnTo>
                  <a:pt x="11835869" y="0"/>
                </a:lnTo>
                <a:lnTo>
                  <a:pt x="11835869" y="2562032"/>
                </a:lnTo>
                <a:lnTo>
                  <a:pt x="0" y="256203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4717828" y="466196"/>
            <a:ext cx="7273290" cy="156654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880"/>
              </a:lnSpc>
            </a:pPr>
            <a:r>
              <a:rPr lang="en-US" sz="9200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ELITE USERS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459512" y="2198279"/>
            <a:ext cx="4086344" cy="26015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179"/>
              </a:lnSpc>
            </a:pPr>
            <a:r>
              <a:rPr lang="en-US" sz="3699">
                <a:solidFill>
                  <a:srgbClr val="000000"/>
                </a:solidFill>
                <a:latin typeface="Alatsi"/>
                <a:ea typeface="Alatsi"/>
                <a:cs typeface="Alatsi"/>
                <a:sym typeface="Alatsi"/>
              </a:rPr>
              <a:t>Doing Quizzes </a:t>
            </a:r>
          </a:p>
          <a:p>
            <a:pPr algn="ctr">
              <a:lnSpc>
                <a:spcPts val="5179"/>
              </a:lnSpc>
            </a:pPr>
            <a:r>
              <a:rPr lang="en-US" sz="3699">
                <a:solidFill>
                  <a:srgbClr val="000000"/>
                </a:solidFill>
                <a:latin typeface="Alatsi"/>
                <a:ea typeface="Alatsi"/>
                <a:cs typeface="Alatsi"/>
                <a:sym typeface="Alatsi"/>
              </a:rPr>
              <a:t>upon term selection</a:t>
            </a:r>
          </a:p>
          <a:p>
            <a:pPr algn="ctr">
              <a:lnSpc>
                <a:spcPts val="5179"/>
              </a:lnSpc>
            </a:pPr>
          </a:p>
          <a:p>
            <a:pPr algn="ctr">
              <a:lnSpc>
                <a:spcPts val="5179"/>
              </a:lnSpc>
              <a:spcBef>
                <a:spcPct val="0"/>
              </a:spcBef>
            </a:pPr>
            <a:r>
              <a:rPr lang="en-US" sz="3699">
                <a:solidFill>
                  <a:srgbClr val="000000"/>
                </a:solidFill>
                <a:latin typeface="Alatsi"/>
                <a:ea typeface="Alatsi"/>
                <a:cs typeface="Alatsi"/>
                <a:sym typeface="Alatsi"/>
              </a:rPr>
              <a:t>Top Users</a:t>
            </a:r>
          </a:p>
        </p:txBody>
      </p:sp>
      <p:grpSp>
        <p:nvGrpSpPr>
          <p:cNvPr name="Group 6" id="6"/>
          <p:cNvGrpSpPr/>
          <p:nvPr/>
        </p:nvGrpSpPr>
        <p:grpSpPr>
          <a:xfrm rot="0">
            <a:off x="15859155" y="0"/>
            <a:ext cx="1562612" cy="1673225"/>
            <a:chOff x="0" y="0"/>
            <a:chExt cx="2083482" cy="2230967"/>
          </a:xfrm>
        </p:grpSpPr>
        <p:grpSp>
          <p:nvGrpSpPr>
            <p:cNvPr name="Group 7" id="7"/>
            <p:cNvGrpSpPr/>
            <p:nvPr/>
          </p:nvGrpSpPr>
          <p:grpSpPr>
            <a:xfrm rot="0">
              <a:off x="75599" y="0"/>
              <a:ext cx="1932284" cy="2230967"/>
              <a:chOff x="0" y="0"/>
              <a:chExt cx="703982" cy="812800"/>
            </a:xfrm>
          </p:grpSpPr>
          <p:sp>
            <p:nvSpPr>
              <p:cNvPr name="Freeform 8" id="8"/>
              <p:cNvSpPr/>
              <p:nvPr/>
            </p:nvSpPr>
            <p:spPr>
              <a:xfrm flipH="false" flipV="false" rot="0">
                <a:off x="0" y="0"/>
                <a:ext cx="703982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9FC3D0"/>
              </a:solidFill>
            </p:spPr>
          </p:sp>
          <p:sp>
            <p:nvSpPr>
              <p:cNvPr name="TextBox 9" id="9"/>
              <p:cNvSpPr txBox="true"/>
              <p:nvPr/>
            </p:nvSpPr>
            <p:spPr>
              <a:xfrm>
                <a:off x="0" y="-47625"/>
                <a:ext cx="703982" cy="733425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  <p:sp>
          <p:nvSpPr>
            <p:cNvPr name="TextBox 10" id="10"/>
            <p:cNvSpPr txBox="true"/>
            <p:nvPr/>
          </p:nvSpPr>
          <p:spPr>
            <a:xfrm rot="0">
              <a:off x="0" y="437582"/>
              <a:ext cx="2083482" cy="1241504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7805"/>
                </a:lnSpc>
              </a:pPr>
              <a:r>
                <a:rPr lang="en-US" sz="5575">
                  <a:solidFill>
                    <a:srgbClr val="000000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12</a:t>
              </a:r>
            </a:p>
          </p:txBody>
        </p:sp>
      </p:grpSp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6F3E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4377246" y="2032740"/>
            <a:ext cx="9275347" cy="8062622"/>
          </a:xfrm>
          <a:custGeom>
            <a:avLst/>
            <a:gdLst/>
            <a:ahLst/>
            <a:cxnLst/>
            <a:rect r="r" b="b" t="t" l="l"/>
            <a:pathLst>
              <a:path h="8062622" w="9275347">
                <a:moveTo>
                  <a:pt x="0" y="0"/>
                </a:moveTo>
                <a:lnTo>
                  <a:pt x="9275347" y="0"/>
                </a:lnTo>
                <a:lnTo>
                  <a:pt x="9275347" y="8062622"/>
                </a:lnTo>
                <a:lnTo>
                  <a:pt x="0" y="806262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1948374" y="466196"/>
            <a:ext cx="12812197" cy="156654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880"/>
              </a:lnSpc>
            </a:pPr>
            <a:r>
              <a:rPr lang="en-US" sz="9200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EXPERIMENTAL TESTS</a:t>
            </a:r>
          </a:p>
        </p:txBody>
      </p:sp>
      <p:grpSp>
        <p:nvGrpSpPr>
          <p:cNvPr name="Group 4" id="4"/>
          <p:cNvGrpSpPr/>
          <p:nvPr/>
        </p:nvGrpSpPr>
        <p:grpSpPr>
          <a:xfrm rot="0">
            <a:off x="15859155" y="0"/>
            <a:ext cx="1562612" cy="1673225"/>
            <a:chOff x="0" y="0"/>
            <a:chExt cx="2083482" cy="2230967"/>
          </a:xfrm>
        </p:grpSpPr>
        <p:grpSp>
          <p:nvGrpSpPr>
            <p:cNvPr name="Group 5" id="5"/>
            <p:cNvGrpSpPr/>
            <p:nvPr/>
          </p:nvGrpSpPr>
          <p:grpSpPr>
            <a:xfrm rot="0">
              <a:off x="75599" y="0"/>
              <a:ext cx="1932284" cy="2230967"/>
              <a:chOff x="0" y="0"/>
              <a:chExt cx="703982" cy="812800"/>
            </a:xfrm>
          </p:grpSpPr>
          <p:sp>
            <p:nvSpPr>
              <p:cNvPr name="Freeform 6" id="6"/>
              <p:cNvSpPr/>
              <p:nvPr/>
            </p:nvSpPr>
            <p:spPr>
              <a:xfrm flipH="false" flipV="false" rot="0">
                <a:off x="0" y="0"/>
                <a:ext cx="703982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9FC3D0"/>
              </a:solidFill>
            </p:spPr>
          </p:sp>
          <p:sp>
            <p:nvSpPr>
              <p:cNvPr name="TextBox 7" id="7"/>
              <p:cNvSpPr txBox="true"/>
              <p:nvPr/>
            </p:nvSpPr>
            <p:spPr>
              <a:xfrm>
                <a:off x="0" y="-47625"/>
                <a:ext cx="703982" cy="733425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  <p:sp>
          <p:nvSpPr>
            <p:cNvPr name="TextBox 8" id="8"/>
            <p:cNvSpPr txBox="true"/>
            <p:nvPr/>
          </p:nvSpPr>
          <p:spPr>
            <a:xfrm rot="0">
              <a:off x="0" y="437582"/>
              <a:ext cx="2083482" cy="1241504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7805"/>
                </a:lnSpc>
              </a:pPr>
              <a:r>
                <a:rPr lang="en-US" sz="5575">
                  <a:solidFill>
                    <a:srgbClr val="000000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13</a:t>
              </a:r>
            </a:p>
          </p:txBody>
        </p:sp>
      </p:grpSp>
    </p:spTree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6F3E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2553980" y="866775"/>
            <a:ext cx="13180039" cy="14509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899"/>
              </a:lnSpc>
            </a:pPr>
            <a:r>
              <a:rPr lang="en-US" sz="8499">
                <a:solidFill>
                  <a:srgbClr val="000000"/>
                </a:solidFill>
                <a:latin typeface="Alatsi"/>
                <a:ea typeface="Alatsi"/>
                <a:cs typeface="Alatsi"/>
                <a:sym typeface="Alatsi"/>
              </a:rPr>
              <a:t>LEARNING OUTCOMES</a:t>
            </a:r>
          </a:p>
        </p:txBody>
      </p:sp>
      <p:sp>
        <p:nvSpPr>
          <p:cNvPr name="TextBox 3" id="3"/>
          <p:cNvSpPr txBox="true"/>
          <p:nvPr/>
        </p:nvSpPr>
        <p:spPr>
          <a:xfrm rot="-5400000">
            <a:off x="-2373736" y="4911090"/>
            <a:ext cx="6882108" cy="4648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779"/>
              </a:lnSpc>
            </a:pPr>
            <a:r>
              <a:rPr lang="en-US" sz="2700">
                <a:solidFill>
                  <a:srgbClr val="000000"/>
                </a:solidFill>
                <a:latin typeface="Alatsi"/>
                <a:ea typeface="Alatsi"/>
                <a:cs typeface="Alatsi"/>
                <a:sym typeface="Alatsi"/>
              </a:rPr>
              <a:t>An-Najah National University | 2024</a:t>
            </a:r>
          </a:p>
        </p:txBody>
      </p:sp>
      <p:grpSp>
        <p:nvGrpSpPr>
          <p:cNvPr name="Group 4" id="4"/>
          <p:cNvGrpSpPr/>
          <p:nvPr/>
        </p:nvGrpSpPr>
        <p:grpSpPr>
          <a:xfrm rot="0">
            <a:off x="2693030" y="3166804"/>
            <a:ext cx="6450970" cy="2573239"/>
            <a:chOff x="0" y="0"/>
            <a:chExt cx="1699021" cy="677726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1699021" cy="677725"/>
            </a:xfrm>
            <a:custGeom>
              <a:avLst/>
              <a:gdLst/>
              <a:ahLst/>
              <a:cxnLst/>
              <a:rect r="r" b="b" t="t" l="l"/>
              <a:pathLst>
                <a:path h="677725" w="1699021">
                  <a:moveTo>
                    <a:pt x="61206" y="0"/>
                  </a:moveTo>
                  <a:lnTo>
                    <a:pt x="1637815" y="0"/>
                  </a:lnTo>
                  <a:cubicBezTo>
                    <a:pt x="1654047" y="0"/>
                    <a:pt x="1669616" y="6448"/>
                    <a:pt x="1681094" y="17927"/>
                  </a:cubicBezTo>
                  <a:cubicBezTo>
                    <a:pt x="1692572" y="29405"/>
                    <a:pt x="1699021" y="44973"/>
                    <a:pt x="1699021" y="61206"/>
                  </a:cubicBezTo>
                  <a:lnTo>
                    <a:pt x="1699021" y="616519"/>
                  </a:lnTo>
                  <a:cubicBezTo>
                    <a:pt x="1699021" y="632752"/>
                    <a:pt x="1692572" y="648320"/>
                    <a:pt x="1681094" y="659799"/>
                  </a:cubicBezTo>
                  <a:cubicBezTo>
                    <a:pt x="1669616" y="671277"/>
                    <a:pt x="1654047" y="677725"/>
                    <a:pt x="1637815" y="677725"/>
                  </a:cubicBezTo>
                  <a:lnTo>
                    <a:pt x="61206" y="677725"/>
                  </a:lnTo>
                  <a:cubicBezTo>
                    <a:pt x="27403" y="677725"/>
                    <a:pt x="0" y="650323"/>
                    <a:pt x="0" y="616519"/>
                  </a:cubicBezTo>
                  <a:lnTo>
                    <a:pt x="0" y="61206"/>
                  </a:lnTo>
                  <a:cubicBezTo>
                    <a:pt x="0" y="44973"/>
                    <a:pt x="6448" y="29405"/>
                    <a:pt x="17927" y="17927"/>
                  </a:cubicBezTo>
                  <a:cubicBezTo>
                    <a:pt x="29405" y="6448"/>
                    <a:pt x="44973" y="0"/>
                    <a:pt x="61206" y="0"/>
                  </a:cubicBezTo>
                  <a:close/>
                </a:path>
              </a:pathLst>
            </a:custGeom>
            <a:solidFill>
              <a:srgbClr val="E9C7C6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0" y="-38100"/>
              <a:ext cx="1699021" cy="71582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7" id="7"/>
          <p:cNvSpPr txBox="true"/>
          <p:nvPr/>
        </p:nvSpPr>
        <p:spPr>
          <a:xfrm rot="0">
            <a:off x="2553980" y="2618098"/>
            <a:ext cx="6590020" cy="67083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487"/>
              </a:lnSpc>
            </a:pPr>
            <a:r>
              <a:rPr lang="en-US" sz="3919">
                <a:solidFill>
                  <a:srgbClr val="000000"/>
                </a:solidFill>
                <a:latin typeface="Alatsi"/>
                <a:ea typeface="Alatsi"/>
                <a:cs typeface="Alatsi"/>
                <a:sym typeface="Alatsi"/>
              </a:rPr>
              <a:t>Learning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3198240" y="3374656"/>
            <a:ext cx="5497475" cy="102882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646662" indent="-323331" lvl="1">
              <a:lnSpc>
                <a:spcPts val="4193"/>
              </a:lnSpc>
              <a:buFont typeface="Arial"/>
              <a:buChar char="•"/>
            </a:pPr>
            <a:r>
              <a:rPr lang="en-US" sz="2995">
                <a:solidFill>
                  <a:srgbClr val="000000"/>
                </a:solidFill>
                <a:latin typeface="Alatsi"/>
                <a:ea typeface="Alatsi"/>
                <a:cs typeface="Alatsi"/>
                <a:sym typeface="Alatsi"/>
              </a:rPr>
              <a:t>Using new technologies</a:t>
            </a:r>
          </a:p>
          <a:p>
            <a:pPr algn="l" marL="646662" indent="-323331" lvl="1">
              <a:lnSpc>
                <a:spcPts val="4193"/>
              </a:lnSpc>
              <a:buFont typeface="Arial"/>
              <a:buChar char="•"/>
            </a:pPr>
            <a:r>
              <a:rPr lang="en-US" sz="2995">
                <a:solidFill>
                  <a:srgbClr val="000000"/>
                </a:solidFill>
                <a:latin typeface="Alatsi"/>
                <a:ea typeface="Alatsi"/>
                <a:cs typeface="Alatsi"/>
                <a:sym typeface="Alatsi"/>
              </a:rPr>
              <a:t>Studying similarity measures</a:t>
            </a:r>
          </a:p>
        </p:txBody>
      </p:sp>
      <p:grpSp>
        <p:nvGrpSpPr>
          <p:cNvPr name="Group 9" id="9"/>
          <p:cNvGrpSpPr/>
          <p:nvPr/>
        </p:nvGrpSpPr>
        <p:grpSpPr>
          <a:xfrm rot="0">
            <a:off x="2708155" y="6633488"/>
            <a:ext cx="6450970" cy="2573239"/>
            <a:chOff x="0" y="0"/>
            <a:chExt cx="1699021" cy="677726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1699021" cy="677725"/>
            </a:xfrm>
            <a:custGeom>
              <a:avLst/>
              <a:gdLst/>
              <a:ahLst/>
              <a:cxnLst/>
              <a:rect r="r" b="b" t="t" l="l"/>
              <a:pathLst>
                <a:path h="677725" w="1699021">
                  <a:moveTo>
                    <a:pt x="61206" y="0"/>
                  </a:moveTo>
                  <a:lnTo>
                    <a:pt x="1637815" y="0"/>
                  </a:lnTo>
                  <a:cubicBezTo>
                    <a:pt x="1654047" y="0"/>
                    <a:pt x="1669616" y="6448"/>
                    <a:pt x="1681094" y="17927"/>
                  </a:cubicBezTo>
                  <a:cubicBezTo>
                    <a:pt x="1692572" y="29405"/>
                    <a:pt x="1699021" y="44973"/>
                    <a:pt x="1699021" y="61206"/>
                  </a:cubicBezTo>
                  <a:lnTo>
                    <a:pt x="1699021" y="616519"/>
                  </a:lnTo>
                  <a:cubicBezTo>
                    <a:pt x="1699021" y="632752"/>
                    <a:pt x="1692572" y="648320"/>
                    <a:pt x="1681094" y="659799"/>
                  </a:cubicBezTo>
                  <a:cubicBezTo>
                    <a:pt x="1669616" y="671277"/>
                    <a:pt x="1654047" y="677725"/>
                    <a:pt x="1637815" y="677725"/>
                  </a:cubicBezTo>
                  <a:lnTo>
                    <a:pt x="61206" y="677725"/>
                  </a:lnTo>
                  <a:cubicBezTo>
                    <a:pt x="27403" y="677725"/>
                    <a:pt x="0" y="650323"/>
                    <a:pt x="0" y="616519"/>
                  </a:cubicBezTo>
                  <a:lnTo>
                    <a:pt x="0" y="61206"/>
                  </a:lnTo>
                  <a:cubicBezTo>
                    <a:pt x="0" y="44973"/>
                    <a:pt x="6448" y="29405"/>
                    <a:pt x="17927" y="17927"/>
                  </a:cubicBezTo>
                  <a:cubicBezTo>
                    <a:pt x="29405" y="6448"/>
                    <a:pt x="44973" y="0"/>
                    <a:pt x="61206" y="0"/>
                  </a:cubicBezTo>
                  <a:close/>
                </a:path>
              </a:pathLst>
            </a:custGeom>
            <a:solidFill>
              <a:srgbClr val="E9C7C6"/>
            </a:solidFill>
          </p:spPr>
        </p:sp>
        <p:sp>
          <p:nvSpPr>
            <p:cNvPr name="TextBox 11" id="11"/>
            <p:cNvSpPr txBox="true"/>
            <p:nvPr/>
          </p:nvSpPr>
          <p:spPr>
            <a:xfrm>
              <a:off x="0" y="-38100"/>
              <a:ext cx="1699021" cy="71582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12" id="12"/>
          <p:cNvSpPr txBox="true"/>
          <p:nvPr/>
        </p:nvSpPr>
        <p:spPr>
          <a:xfrm rot="0">
            <a:off x="2553980" y="6084782"/>
            <a:ext cx="6590020" cy="67083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487"/>
              </a:lnSpc>
            </a:pPr>
            <a:r>
              <a:rPr lang="en-US" sz="3919">
                <a:solidFill>
                  <a:srgbClr val="000000"/>
                </a:solidFill>
                <a:latin typeface="Alatsi"/>
                <a:ea typeface="Alatsi"/>
                <a:cs typeface="Alatsi"/>
                <a:sym typeface="Alatsi"/>
              </a:rPr>
              <a:t>Teamwork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2896362" y="6687783"/>
            <a:ext cx="5497475" cy="102882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646662" indent="-323331" lvl="1">
              <a:lnSpc>
                <a:spcPts val="4193"/>
              </a:lnSpc>
              <a:buFont typeface="Arial"/>
              <a:buChar char="•"/>
            </a:pPr>
            <a:r>
              <a:rPr lang="en-US" sz="2995">
                <a:solidFill>
                  <a:srgbClr val="000000"/>
                </a:solidFill>
                <a:latin typeface="Alatsi"/>
                <a:ea typeface="Alatsi"/>
                <a:cs typeface="Alatsi"/>
                <a:sym typeface="Alatsi"/>
              </a:rPr>
              <a:t>Integrating code.</a:t>
            </a:r>
          </a:p>
          <a:p>
            <a:pPr algn="l" marL="646662" indent="-323331" lvl="1">
              <a:lnSpc>
                <a:spcPts val="4193"/>
              </a:lnSpc>
              <a:buFont typeface="Arial"/>
              <a:buChar char="•"/>
            </a:pPr>
            <a:r>
              <a:rPr lang="en-US" sz="2995">
                <a:solidFill>
                  <a:srgbClr val="000000"/>
                </a:solidFill>
                <a:latin typeface="Alatsi"/>
                <a:ea typeface="Alatsi"/>
                <a:cs typeface="Alatsi"/>
                <a:sym typeface="Alatsi"/>
              </a:rPr>
              <a:t>Managing Tasks</a:t>
            </a:r>
          </a:p>
        </p:txBody>
      </p:sp>
      <p:sp>
        <p:nvSpPr>
          <p:cNvPr name="AutoShape 14" id="14"/>
          <p:cNvSpPr/>
          <p:nvPr/>
        </p:nvSpPr>
        <p:spPr>
          <a:xfrm flipV="true">
            <a:off x="1091252" y="8287961"/>
            <a:ext cx="4640" cy="1998936"/>
          </a:xfrm>
          <a:prstGeom prst="line">
            <a:avLst/>
          </a:prstGeom>
          <a:ln cap="flat" w="114300">
            <a:solidFill>
              <a:srgbClr val="9FC3D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15" id="15"/>
          <p:cNvSpPr/>
          <p:nvPr/>
        </p:nvSpPr>
        <p:spPr>
          <a:xfrm flipH="true" flipV="true">
            <a:off x="1090490" y="-104525"/>
            <a:ext cx="762" cy="2422275"/>
          </a:xfrm>
          <a:prstGeom prst="line">
            <a:avLst/>
          </a:prstGeom>
          <a:ln cap="flat" w="114300">
            <a:solidFill>
              <a:srgbClr val="9FC3D0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16" id="16"/>
          <p:cNvGrpSpPr/>
          <p:nvPr/>
        </p:nvGrpSpPr>
        <p:grpSpPr>
          <a:xfrm rot="0">
            <a:off x="15859155" y="0"/>
            <a:ext cx="1562612" cy="1673225"/>
            <a:chOff x="0" y="0"/>
            <a:chExt cx="2083482" cy="2230967"/>
          </a:xfrm>
        </p:grpSpPr>
        <p:grpSp>
          <p:nvGrpSpPr>
            <p:cNvPr name="Group 17" id="17"/>
            <p:cNvGrpSpPr/>
            <p:nvPr/>
          </p:nvGrpSpPr>
          <p:grpSpPr>
            <a:xfrm rot="0">
              <a:off x="75599" y="0"/>
              <a:ext cx="1932284" cy="2230967"/>
              <a:chOff x="0" y="0"/>
              <a:chExt cx="703982" cy="812800"/>
            </a:xfrm>
          </p:grpSpPr>
          <p:sp>
            <p:nvSpPr>
              <p:cNvPr name="Freeform 18" id="18"/>
              <p:cNvSpPr/>
              <p:nvPr/>
            </p:nvSpPr>
            <p:spPr>
              <a:xfrm flipH="false" flipV="false" rot="0">
                <a:off x="0" y="0"/>
                <a:ext cx="703982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9FC3D0"/>
              </a:solidFill>
            </p:spPr>
          </p:sp>
          <p:sp>
            <p:nvSpPr>
              <p:cNvPr name="TextBox 19" id="19"/>
              <p:cNvSpPr txBox="true"/>
              <p:nvPr/>
            </p:nvSpPr>
            <p:spPr>
              <a:xfrm>
                <a:off x="0" y="-47625"/>
                <a:ext cx="703982" cy="733425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  <p:sp>
          <p:nvSpPr>
            <p:cNvPr name="TextBox 20" id="20"/>
            <p:cNvSpPr txBox="true"/>
            <p:nvPr/>
          </p:nvSpPr>
          <p:spPr>
            <a:xfrm rot="0">
              <a:off x="0" y="437582"/>
              <a:ext cx="2083482" cy="1241504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7805"/>
                </a:lnSpc>
              </a:pPr>
              <a:r>
                <a:rPr lang="en-US" sz="5575">
                  <a:solidFill>
                    <a:srgbClr val="000000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14</a:t>
              </a:r>
            </a:p>
          </p:txBody>
        </p:sp>
      </p:grpSp>
      <p:sp>
        <p:nvSpPr>
          <p:cNvPr name="Freeform 21" id="21"/>
          <p:cNvSpPr/>
          <p:nvPr/>
        </p:nvSpPr>
        <p:spPr>
          <a:xfrm flipH="false" flipV="false" rot="0">
            <a:off x="1475832" y="-1449083"/>
            <a:ext cx="7315200" cy="2477783"/>
          </a:xfrm>
          <a:custGeom>
            <a:avLst/>
            <a:gdLst/>
            <a:ahLst/>
            <a:cxnLst/>
            <a:rect r="r" b="b" t="t" l="l"/>
            <a:pathLst>
              <a:path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22" id="22"/>
          <p:cNvSpPr/>
          <p:nvPr/>
        </p:nvSpPr>
        <p:spPr>
          <a:xfrm flipH="false" flipV="false" rot="0">
            <a:off x="10721225" y="8788169"/>
            <a:ext cx="7315200" cy="2477783"/>
          </a:xfrm>
          <a:custGeom>
            <a:avLst/>
            <a:gdLst/>
            <a:ahLst/>
            <a:cxnLst/>
            <a:rect r="r" b="b" t="t" l="l"/>
            <a:pathLst>
              <a:path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6F3E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5702946" y="8800282"/>
            <a:ext cx="6882108" cy="4648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779"/>
              </a:lnSpc>
            </a:pPr>
            <a:r>
              <a:rPr lang="en-US" sz="2700">
                <a:solidFill>
                  <a:srgbClr val="000000"/>
                </a:solidFill>
                <a:latin typeface="Alatsi"/>
                <a:ea typeface="Alatsi"/>
                <a:cs typeface="Alatsi"/>
                <a:sym typeface="Alatsi"/>
              </a:rPr>
              <a:t>An-Najah National University | 2024</a:t>
            </a:r>
          </a:p>
        </p:txBody>
      </p:sp>
      <p:sp>
        <p:nvSpPr>
          <p:cNvPr name="AutoShape 3" id="3"/>
          <p:cNvSpPr/>
          <p:nvPr/>
        </p:nvSpPr>
        <p:spPr>
          <a:xfrm>
            <a:off x="-260599" y="9061267"/>
            <a:ext cx="6408957" cy="0"/>
          </a:xfrm>
          <a:prstGeom prst="line">
            <a:avLst/>
          </a:prstGeom>
          <a:ln cap="flat" w="114300">
            <a:solidFill>
              <a:srgbClr val="9FC3D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4" id="4"/>
          <p:cNvSpPr/>
          <p:nvPr/>
        </p:nvSpPr>
        <p:spPr>
          <a:xfrm>
            <a:off x="12266138" y="8857432"/>
            <a:ext cx="6269294" cy="222885"/>
          </a:xfrm>
          <a:prstGeom prst="line">
            <a:avLst/>
          </a:prstGeom>
          <a:ln cap="flat" w="114300">
            <a:solidFill>
              <a:srgbClr val="9FC3D0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5" id="5"/>
          <p:cNvGrpSpPr/>
          <p:nvPr/>
        </p:nvGrpSpPr>
        <p:grpSpPr>
          <a:xfrm rot="0">
            <a:off x="15859155" y="0"/>
            <a:ext cx="1562612" cy="1673225"/>
            <a:chOff x="0" y="0"/>
            <a:chExt cx="2083482" cy="2230967"/>
          </a:xfrm>
        </p:grpSpPr>
        <p:grpSp>
          <p:nvGrpSpPr>
            <p:cNvPr name="Group 6" id="6"/>
            <p:cNvGrpSpPr/>
            <p:nvPr/>
          </p:nvGrpSpPr>
          <p:grpSpPr>
            <a:xfrm rot="0">
              <a:off x="75599" y="0"/>
              <a:ext cx="1932284" cy="2230967"/>
              <a:chOff x="0" y="0"/>
              <a:chExt cx="703982" cy="812800"/>
            </a:xfrm>
          </p:grpSpPr>
          <p:sp>
            <p:nvSpPr>
              <p:cNvPr name="Freeform 7" id="7"/>
              <p:cNvSpPr/>
              <p:nvPr/>
            </p:nvSpPr>
            <p:spPr>
              <a:xfrm flipH="false" flipV="false" rot="0">
                <a:off x="0" y="0"/>
                <a:ext cx="703982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9FC3D0"/>
              </a:solidFill>
            </p:spPr>
          </p:sp>
          <p:sp>
            <p:nvSpPr>
              <p:cNvPr name="TextBox 8" id="8"/>
              <p:cNvSpPr txBox="true"/>
              <p:nvPr/>
            </p:nvSpPr>
            <p:spPr>
              <a:xfrm>
                <a:off x="0" y="-47625"/>
                <a:ext cx="703982" cy="733425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  <p:sp>
          <p:nvSpPr>
            <p:cNvPr name="TextBox 9" id="9"/>
            <p:cNvSpPr txBox="true"/>
            <p:nvPr/>
          </p:nvSpPr>
          <p:spPr>
            <a:xfrm rot="0">
              <a:off x="0" y="437582"/>
              <a:ext cx="2083482" cy="1241504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7805"/>
                </a:lnSpc>
              </a:pPr>
              <a:r>
                <a:rPr lang="en-US" sz="5575">
                  <a:solidFill>
                    <a:srgbClr val="000000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15</a:t>
              </a:r>
            </a:p>
          </p:txBody>
        </p:sp>
      </p:grpSp>
      <p:sp>
        <p:nvSpPr>
          <p:cNvPr name="TextBox 10" id="10"/>
          <p:cNvSpPr txBox="true"/>
          <p:nvPr/>
        </p:nvSpPr>
        <p:spPr>
          <a:xfrm rot="0">
            <a:off x="3679044" y="866775"/>
            <a:ext cx="10929913" cy="295592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899"/>
              </a:lnSpc>
            </a:pPr>
            <a:r>
              <a:rPr lang="en-US" sz="8499">
                <a:solidFill>
                  <a:srgbClr val="000000"/>
                </a:solidFill>
                <a:latin typeface="Alatsi"/>
                <a:ea typeface="Alatsi"/>
                <a:cs typeface="Alatsi"/>
                <a:sym typeface="Alatsi"/>
              </a:rPr>
              <a:t>CONCLUSION &amp; FUTURE WORKS</a:t>
            </a:r>
          </a:p>
        </p:txBody>
      </p:sp>
      <p:sp>
        <p:nvSpPr>
          <p:cNvPr name="Freeform 11" id="11"/>
          <p:cNvSpPr/>
          <p:nvPr/>
        </p:nvSpPr>
        <p:spPr>
          <a:xfrm flipH="false" flipV="false" rot="0">
            <a:off x="-3009325" y="-402279"/>
            <a:ext cx="7315200" cy="2477783"/>
          </a:xfrm>
          <a:custGeom>
            <a:avLst/>
            <a:gdLst/>
            <a:ahLst/>
            <a:cxnLst/>
            <a:rect r="r" b="b" t="t" l="l"/>
            <a:pathLst>
              <a:path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2" id="12"/>
          <p:cNvSpPr txBox="true"/>
          <p:nvPr/>
        </p:nvSpPr>
        <p:spPr>
          <a:xfrm rot="0">
            <a:off x="1028700" y="4053069"/>
            <a:ext cx="11759565" cy="287770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880783" indent="-440391" lvl="1">
              <a:lnSpc>
                <a:spcPts val="5711"/>
              </a:lnSpc>
              <a:buFont typeface="Arial"/>
              <a:buChar char="•"/>
            </a:pPr>
            <a:r>
              <a:rPr lang="en-US" sz="4079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Cosine Similarity outperforms others.</a:t>
            </a:r>
          </a:p>
          <a:p>
            <a:pPr algn="l" marL="880783" indent="-440391" lvl="1">
              <a:lnSpc>
                <a:spcPts val="5711"/>
              </a:lnSpc>
              <a:buFont typeface="Arial"/>
              <a:buChar char="•"/>
            </a:pPr>
            <a:r>
              <a:rPr lang="en-US" sz="4079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Elite Users proposing.</a:t>
            </a:r>
          </a:p>
          <a:p>
            <a:pPr algn="l" marL="880783" indent="-440391" lvl="1">
              <a:lnSpc>
                <a:spcPts val="5711"/>
              </a:lnSpc>
              <a:buFont typeface="Arial"/>
              <a:buChar char="•"/>
            </a:pPr>
            <a:r>
              <a:rPr lang="en-US" sz="4079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Involve social media in sharing annotations.</a:t>
            </a:r>
          </a:p>
          <a:p>
            <a:pPr algn="l" marL="880783" indent="-440391" lvl="1">
              <a:lnSpc>
                <a:spcPts val="5711"/>
              </a:lnSpc>
              <a:buFont typeface="Arial"/>
              <a:buChar char="•"/>
            </a:pPr>
            <a:r>
              <a:rPr lang="en-US" sz="4079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Advanced annotations search.</a:t>
            </a:r>
          </a:p>
        </p:txBody>
      </p:sp>
    </p:spTree>
  </p:cSld>
  <p:clrMapOvr>
    <a:masterClrMapping/>
  </p:clrMapOvr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6F3E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5702946" y="8800282"/>
            <a:ext cx="6882108" cy="4648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779"/>
              </a:lnSpc>
            </a:pPr>
            <a:r>
              <a:rPr lang="en-US" sz="2700">
                <a:solidFill>
                  <a:srgbClr val="000000"/>
                </a:solidFill>
                <a:latin typeface="Alatsi"/>
                <a:ea typeface="Alatsi"/>
                <a:cs typeface="Alatsi"/>
                <a:sym typeface="Alatsi"/>
              </a:rPr>
              <a:t>An-Najah National University | 2024</a:t>
            </a:r>
          </a:p>
        </p:txBody>
      </p:sp>
      <p:sp>
        <p:nvSpPr>
          <p:cNvPr name="AutoShape 3" id="3"/>
          <p:cNvSpPr/>
          <p:nvPr/>
        </p:nvSpPr>
        <p:spPr>
          <a:xfrm>
            <a:off x="-260599" y="9061267"/>
            <a:ext cx="6408957" cy="0"/>
          </a:xfrm>
          <a:prstGeom prst="line">
            <a:avLst/>
          </a:prstGeom>
          <a:ln cap="flat" w="114300">
            <a:solidFill>
              <a:srgbClr val="9FC3D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4" id="4"/>
          <p:cNvSpPr/>
          <p:nvPr/>
        </p:nvSpPr>
        <p:spPr>
          <a:xfrm>
            <a:off x="12266138" y="8857432"/>
            <a:ext cx="6269294" cy="222885"/>
          </a:xfrm>
          <a:prstGeom prst="line">
            <a:avLst/>
          </a:prstGeom>
          <a:ln cap="flat" w="114300">
            <a:solidFill>
              <a:srgbClr val="9FC3D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5" id="5"/>
          <p:cNvSpPr/>
          <p:nvPr/>
        </p:nvSpPr>
        <p:spPr>
          <a:xfrm flipH="false" flipV="false" rot="0">
            <a:off x="12982861" y="5945563"/>
            <a:ext cx="7315200" cy="2477783"/>
          </a:xfrm>
          <a:custGeom>
            <a:avLst/>
            <a:gdLst/>
            <a:ahLst/>
            <a:cxnLst/>
            <a:rect r="r" b="b" t="t" l="l"/>
            <a:pathLst>
              <a:path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15859155" y="0"/>
            <a:ext cx="1562612" cy="1673225"/>
            <a:chOff x="0" y="0"/>
            <a:chExt cx="2083482" cy="2230967"/>
          </a:xfrm>
        </p:grpSpPr>
        <p:grpSp>
          <p:nvGrpSpPr>
            <p:cNvPr name="Group 7" id="7"/>
            <p:cNvGrpSpPr/>
            <p:nvPr/>
          </p:nvGrpSpPr>
          <p:grpSpPr>
            <a:xfrm rot="0">
              <a:off x="75599" y="0"/>
              <a:ext cx="1932284" cy="2230967"/>
              <a:chOff x="0" y="0"/>
              <a:chExt cx="703982" cy="812800"/>
            </a:xfrm>
          </p:grpSpPr>
          <p:sp>
            <p:nvSpPr>
              <p:cNvPr name="Freeform 8" id="8"/>
              <p:cNvSpPr/>
              <p:nvPr/>
            </p:nvSpPr>
            <p:spPr>
              <a:xfrm flipH="false" flipV="false" rot="0">
                <a:off x="0" y="0"/>
                <a:ext cx="703982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9FC3D0"/>
              </a:solidFill>
            </p:spPr>
          </p:sp>
          <p:sp>
            <p:nvSpPr>
              <p:cNvPr name="TextBox 9" id="9"/>
              <p:cNvSpPr txBox="true"/>
              <p:nvPr/>
            </p:nvSpPr>
            <p:spPr>
              <a:xfrm>
                <a:off x="0" y="-47625"/>
                <a:ext cx="703982" cy="733425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  <p:sp>
          <p:nvSpPr>
            <p:cNvPr name="TextBox 10" id="10"/>
            <p:cNvSpPr txBox="true"/>
            <p:nvPr/>
          </p:nvSpPr>
          <p:spPr>
            <a:xfrm rot="0">
              <a:off x="0" y="437582"/>
              <a:ext cx="2083482" cy="1241504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7805"/>
                </a:lnSpc>
              </a:pPr>
              <a:r>
                <a:rPr lang="en-US" sz="5575">
                  <a:solidFill>
                    <a:srgbClr val="000000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16</a:t>
              </a:r>
            </a:p>
          </p:txBody>
        </p:sp>
      </p:grpSp>
      <p:sp>
        <p:nvSpPr>
          <p:cNvPr name="TextBox 11" id="11"/>
          <p:cNvSpPr txBox="true"/>
          <p:nvPr/>
        </p:nvSpPr>
        <p:spPr>
          <a:xfrm rot="0">
            <a:off x="3679044" y="866775"/>
            <a:ext cx="10929913" cy="14509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899"/>
              </a:lnSpc>
            </a:pPr>
            <a:r>
              <a:rPr lang="en-US" sz="8499">
                <a:solidFill>
                  <a:srgbClr val="000000"/>
                </a:solidFill>
                <a:latin typeface="Alatsi"/>
                <a:ea typeface="Alatsi"/>
                <a:cs typeface="Alatsi"/>
                <a:sym typeface="Alatsi"/>
              </a:rPr>
              <a:t>CONFERENCE</a:t>
            </a:r>
          </a:p>
        </p:txBody>
      </p:sp>
      <p:sp>
        <p:nvSpPr>
          <p:cNvPr name="Freeform 12" id="12"/>
          <p:cNvSpPr/>
          <p:nvPr/>
        </p:nvSpPr>
        <p:spPr>
          <a:xfrm flipH="false" flipV="false" rot="0">
            <a:off x="-3009325" y="-402279"/>
            <a:ext cx="7315200" cy="2477783"/>
          </a:xfrm>
          <a:custGeom>
            <a:avLst/>
            <a:gdLst/>
            <a:ahLst/>
            <a:cxnLst/>
            <a:rect r="r" b="b" t="t" l="l"/>
            <a:pathLst>
              <a:path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3" id="13"/>
          <p:cNvSpPr txBox="true"/>
          <p:nvPr/>
        </p:nvSpPr>
        <p:spPr>
          <a:xfrm rot="0">
            <a:off x="0" y="2136776"/>
            <a:ext cx="17149515" cy="652706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990"/>
              </a:lnSpc>
            </a:pPr>
            <a:r>
              <a:rPr lang="en-US" sz="9279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The work is submitted to 3ICT2024 IEEE Conference in Bahrain</a:t>
            </a:r>
          </a:p>
          <a:p>
            <a:pPr algn="ctr">
              <a:lnSpc>
                <a:spcPts val="12990"/>
              </a:lnSpc>
            </a:pPr>
            <a:r>
              <a:rPr lang="en-US" sz="9279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#31 (157104440)</a:t>
            </a:r>
          </a:p>
        </p:txBody>
      </p:sp>
    </p:spTree>
  </p:cSld>
  <p:clrMapOvr>
    <a:masterClrMapping/>
  </p:clrMapOvr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6F3E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5702946" y="8800282"/>
            <a:ext cx="6882108" cy="4648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779"/>
              </a:lnSpc>
            </a:pPr>
            <a:r>
              <a:rPr lang="en-US" sz="2700">
                <a:solidFill>
                  <a:srgbClr val="000000"/>
                </a:solidFill>
                <a:latin typeface="Alatsi"/>
                <a:ea typeface="Alatsi"/>
                <a:cs typeface="Alatsi"/>
                <a:sym typeface="Alatsi"/>
              </a:rPr>
              <a:t>An-Najah National University | 2024</a:t>
            </a:r>
          </a:p>
        </p:txBody>
      </p:sp>
      <p:sp>
        <p:nvSpPr>
          <p:cNvPr name="AutoShape 3" id="3"/>
          <p:cNvSpPr/>
          <p:nvPr/>
        </p:nvSpPr>
        <p:spPr>
          <a:xfrm>
            <a:off x="-260599" y="9061267"/>
            <a:ext cx="6408957" cy="0"/>
          </a:xfrm>
          <a:prstGeom prst="line">
            <a:avLst/>
          </a:prstGeom>
          <a:ln cap="flat" w="114300">
            <a:solidFill>
              <a:srgbClr val="9FC3D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4" id="4"/>
          <p:cNvSpPr/>
          <p:nvPr/>
        </p:nvSpPr>
        <p:spPr>
          <a:xfrm>
            <a:off x="12266138" y="8857432"/>
            <a:ext cx="6269294" cy="222885"/>
          </a:xfrm>
          <a:prstGeom prst="line">
            <a:avLst/>
          </a:prstGeom>
          <a:ln cap="flat" w="114300">
            <a:solidFill>
              <a:srgbClr val="9FC3D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5" id="5"/>
          <p:cNvSpPr/>
          <p:nvPr/>
        </p:nvSpPr>
        <p:spPr>
          <a:xfrm flipH="false" flipV="false" rot="0">
            <a:off x="12982861" y="5945563"/>
            <a:ext cx="7315200" cy="2477783"/>
          </a:xfrm>
          <a:custGeom>
            <a:avLst/>
            <a:gdLst/>
            <a:ahLst/>
            <a:cxnLst/>
            <a:rect r="r" b="b" t="t" l="l"/>
            <a:pathLst>
              <a:path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15859155" y="0"/>
            <a:ext cx="1562612" cy="1673225"/>
            <a:chOff x="0" y="0"/>
            <a:chExt cx="2083482" cy="2230967"/>
          </a:xfrm>
        </p:grpSpPr>
        <p:grpSp>
          <p:nvGrpSpPr>
            <p:cNvPr name="Group 7" id="7"/>
            <p:cNvGrpSpPr/>
            <p:nvPr/>
          </p:nvGrpSpPr>
          <p:grpSpPr>
            <a:xfrm rot="0">
              <a:off x="75599" y="0"/>
              <a:ext cx="1932284" cy="2230967"/>
              <a:chOff x="0" y="0"/>
              <a:chExt cx="703982" cy="812800"/>
            </a:xfrm>
          </p:grpSpPr>
          <p:sp>
            <p:nvSpPr>
              <p:cNvPr name="Freeform 8" id="8"/>
              <p:cNvSpPr/>
              <p:nvPr/>
            </p:nvSpPr>
            <p:spPr>
              <a:xfrm flipH="false" flipV="false" rot="0">
                <a:off x="0" y="0"/>
                <a:ext cx="703982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9FC3D0"/>
              </a:solidFill>
            </p:spPr>
          </p:sp>
          <p:sp>
            <p:nvSpPr>
              <p:cNvPr name="TextBox 9" id="9"/>
              <p:cNvSpPr txBox="true"/>
              <p:nvPr/>
            </p:nvSpPr>
            <p:spPr>
              <a:xfrm>
                <a:off x="0" y="-47625"/>
                <a:ext cx="703982" cy="733425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  <p:sp>
          <p:nvSpPr>
            <p:cNvPr name="TextBox 10" id="10"/>
            <p:cNvSpPr txBox="true"/>
            <p:nvPr/>
          </p:nvSpPr>
          <p:spPr>
            <a:xfrm rot="0">
              <a:off x="0" y="437582"/>
              <a:ext cx="2083482" cy="1241504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7805"/>
                </a:lnSpc>
              </a:pPr>
              <a:r>
                <a:rPr lang="en-US" sz="5575">
                  <a:solidFill>
                    <a:srgbClr val="000000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17</a:t>
              </a:r>
            </a:p>
          </p:txBody>
        </p:sp>
      </p:grpSp>
      <p:sp>
        <p:nvSpPr>
          <p:cNvPr name="TextBox 11" id="11"/>
          <p:cNvSpPr txBox="true"/>
          <p:nvPr/>
        </p:nvSpPr>
        <p:spPr>
          <a:xfrm rot="0">
            <a:off x="3679044" y="866775"/>
            <a:ext cx="10929913" cy="14509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899"/>
              </a:lnSpc>
            </a:pPr>
            <a:r>
              <a:rPr lang="en-US" sz="8499">
                <a:solidFill>
                  <a:srgbClr val="000000"/>
                </a:solidFill>
                <a:latin typeface="Alatsi"/>
                <a:ea typeface="Alatsi"/>
                <a:cs typeface="Alatsi"/>
                <a:sym typeface="Alatsi"/>
              </a:rPr>
              <a:t>DEMO</a:t>
            </a:r>
          </a:p>
        </p:txBody>
      </p:sp>
      <p:sp>
        <p:nvSpPr>
          <p:cNvPr name="Freeform 12" id="12"/>
          <p:cNvSpPr/>
          <p:nvPr/>
        </p:nvSpPr>
        <p:spPr>
          <a:xfrm flipH="false" flipV="false" rot="0">
            <a:off x="-3009325" y="-402279"/>
            <a:ext cx="7315200" cy="2477783"/>
          </a:xfrm>
          <a:custGeom>
            <a:avLst/>
            <a:gdLst/>
            <a:ahLst/>
            <a:cxnLst/>
            <a:rect r="r" b="b" t="t" l="l"/>
            <a:pathLst>
              <a:path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3" id="13"/>
          <p:cNvSpPr txBox="true"/>
          <p:nvPr/>
        </p:nvSpPr>
        <p:spPr>
          <a:xfrm rot="0">
            <a:off x="5719222" y="4129893"/>
            <a:ext cx="5711071" cy="158358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990"/>
              </a:lnSpc>
            </a:pPr>
            <a:r>
              <a:rPr lang="en-US" sz="9279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  <a:hlinkClick r:id="rId4" tooltip="https://drive.google.com/file/d/1bnZee8tgHBOwbw2U1QVPU3BnFnh1ri8j/view?usp=drive_link"/>
              </a:rPr>
              <a:t>click here </a:t>
            </a:r>
          </a:p>
        </p:txBody>
      </p:sp>
    </p:spTree>
  </p:cSld>
  <p:clrMapOvr>
    <a:masterClrMapping/>
  </p:clrMapOvr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6F3E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4554977" y="3748035"/>
            <a:ext cx="11627497" cy="251470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0573"/>
              </a:lnSpc>
            </a:pPr>
            <a:r>
              <a:rPr lang="en-US" sz="14695">
                <a:solidFill>
                  <a:srgbClr val="000000"/>
                </a:solidFill>
                <a:latin typeface="Alatsi"/>
                <a:ea typeface="Alatsi"/>
                <a:cs typeface="Alatsi"/>
                <a:sym typeface="Alatsi"/>
              </a:rPr>
              <a:t>THANK YOU</a:t>
            </a:r>
          </a:p>
        </p:txBody>
      </p:sp>
      <p:sp>
        <p:nvSpPr>
          <p:cNvPr name="TextBox 3" id="3"/>
          <p:cNvSpPr txBox="true"/>
          <p:nvPr/>
        </p:nvSpPr>
        <p:spPr>
          <a:xfrm rot="0">
            <a:off x="6927671" y="1846941"/>
            <a:ext cx="6882108" cy="53329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376"/>
              </a:lnSpc>
            </a:pPr>
          </a:p>
        </p:txBody>
      </p:sp>
      <p:grpSp>
        <p:nvGrpSpPr>
          <p:cNvPr name="Group 4" id="4"/>
          <p:cNvGrpSpPr/>
          <p:nvPr/>
        </p:nvGrpSpPr>
        <p:grpSpPr>
          <a:xfrm rot="0">
            <a:off x="-31071" y="0"/>
            <a:ext cx="4239083" cy="10287000"/>
            <a:chOff x="0" y="0"/>
            <a:chExt cx="5652111" cy="13716000"/>
          </a:xfrm>
        </p:grpSpPr>
        <p:grpSp>
          <p:nvGrpSpPr>
            <p:cNvPr name="Group 5" id="5"/>
            <p:cNvGrpSpPr/>
            <p:nvPr/>
          </p:nvGrpSpPr>
          <p:grpSpPr>
            <a:xfrm rot="0">
              <a:off x="2826056" y="0"/>
              <a:ext cx="2826056" cy="13716000"/>
              <a:chOff x="0" y="0"/>
              <a:chExt cx="558233" cy="2709333"/>
            </a:xfrm>
          </p:grpSpPr>
          <p:sp>
            <p:nvSpPr>
              <p:cNvPr name="Freeform 6" id="6"/>
              <p:cNvSpPr/>
              <p:nvPr/>
            </p:nvSpPr>
            <p:spPr>
              <a:xfrm flipH="false" flipV="false" rot="0">
                <a:off x="0" y="0"/>
                <a:ext cx="558233" cy="2709333"/>
              </a:xfrm>
              <a:custGeom>
                <a:avLst/>
                <a:gdLst/>
                <a:ahLst/>
                <a:cxnLst/>
                <a:rect r="r" b="b" t="t" l="l"/>
                <a:pathLst>
                  <a:path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E9E0D9"/>
              </a:solidFill>
            </p:spPr>
          </p:sp>
          <p:sp>
            <p:nvSpPr>
              <p:cNvPr name="TextBox 7" id="7"/>
              <p:cNvSpPr txBox="true"/>
              <p:nvPr/>
            </p:nvSpPr>
            <p:spPr>
              <a:xfrm>
                <a:off x="0" y="-47625"/>
                <a:ext cx="558233" cy="2756958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  <p:grpSp>
          <p:nvGrpSpPr>
            <p:cNvPr name="Group 8" id="8"/>
            <p:cNvGrpSpPr/>
            <p:nvPr/>
          </p:nvGrpSpPr>
          <p:grpSpPr>
            <a:xfrm rot="0">
              <a:off x="1413028" y="0"/>
              <a:ext cx="2826056" cy="13716000"/>
              <a:chOff x="0" y="0"/>
              <a:chExt cx="558233" cy="2709333"/>
            </a:xfrm>
          </p:grpSpPr>
          <p:sp>
            <p:nvSpPr>
              <p:cNvPr name="Freeform 9" id="9"/>
              <p:cNvSpPr/>
              <p:nvPr/>
            </p:nvSpPr>
            <p:spPr>
              <a:xfrm flipH="false" flipV="false" rot="0">
                <a:off x="0" y="0"/>
                <a:ext cx="558233" cy="2709333"/>
              </a:xfrm>
              <a:custGeom>
                <a:avLst/>
                <a:gdLst/>
                <a:ahLst/>
                <a:cxnLst/>
                <a:rect r="r" b="b" t="t" l="l"/>
                <a:pathLst>
                  <a:path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9FC3D0"/>
              </a:solidFill>
            </p:spPr>
          </p:sp>
          <p:sp>
            <p:nvSpPr>
              <p:cNvPr name="TextBox 10" id="10"/>
              <p:cNvSpPr txBox="true"/>
              <p:nvPr/>
            </p:nvSpPr>
            <p:spPr>
              <a:xfrm>
                <a:off x="0" y="-47625"/>
                <a:ext cx="558233" cy="2756958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  <p:grpSp>
          <p:nvGrpSpPr>
            <p:cNvPr name="Group 11" id="11"/>
            <p:cNvGrpSpPr/>
            <p:nvPr/>
          </p:nvGrpSpPr>
          <p:grpSpPr>
            <a:xfrm rot="0">
              <a:off x="0" y="0"/>
              <a:ext cx="2826056" cy="13716000"/>
              <a:chOff x="0" y="0"/>
              <a:chExt cx="558233" cy="2709333"/>
            </a:xfrm>
          </p:grpSpPr>
          <p:sp>
            <p:nvSpPr>
              <p:cNvPr name="Freeform 12" id="12"/>
              <p:cNvSpPr/>
              <p:nvPr/>
            </p:nvSpPr>
            <p:spPr>
              <a:xfrm flipH="false" flipV="false" rot="0">
                <a:off x="0" y="0"/>
                <a:ext cx="558233" cy="2709333"/>
              </a:xfrm>
              <a:custGeom>
                <a:avLst/>
                <a:gdLst/>
                <a:ahLst/>
                <a:cxnLst/>
                <a:rect r="r" b="b" t="t" l="l"/>
                <a:pathLst>
                  <a:path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E9C7C6"/>
              </a:solidFill>
            </p:spPr>
          </p:sp>
          <p:sp>
            <p:nvSpPr>
              <p:cNvPr name="TextBox 13" id="13"/>
              <p:cNvSpPr txBox="true"/>
              <p:nvPr/>
            </p:nvSpPr>
            <p:spPr>
              <a:xfrm>
                <a:off x="0" y="-47625"/>
                <a:ext cx="558233" cy="2756958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</p:grpSp>
      <p:sp>
        <p:nvSpPr>
          <p:cNvPr name="Freeform 14" id="14"/>
          <p:cNvSpPr/>
          <p:nvPr/>
        </p:nvSpPr>
        <p:spPr>
          <a:xfrm flipH="false" flipV="false" rot="0">
            <a:off x="12412831" y="8026211"/>
            <a:ext cx="7315200" cy="2477783"/>
          </a:xfrm>
          <a:custGeom>
            <a:avLst/>
            <a:gdLst/>
            <a:ahLst/>
            <a:cxnLst/>
            <a:rect r="r" b="b" t="t" l="l"/>
            <a:pathLst>
              <a:path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5" id="15"/>
          <p:cNvSpPr/>
          <p:nvPr/>
        </p:nvSpPr>
        <p:spPr>
          <a:xfrm flipH="false" flipV="false" rot="0">
            <a:off x="11413653" y="-573693"/>
            <a:ext cx="7315200" cy="2477783"/>
          </a:xfrm>
          <a:custGeom>
            <a:avLst/>
            <a:gdLst/>
            <a:ahLst/>
            <a:cxnLst/>
            <a:rect r="r" b="b" t="t" l="l"/>
            <a:pathLst>
              <a:path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6F3E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2553980" y="866775"/>
            <a:ext cx="13180039" cy="14509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899"/>
              </a:lnSpc>
            </a:pPr>
            <a:r>
              <a:rPr lang="en-US" sz="8499">
                <a:solidFill>
                  <a:srgbClr val="000000"/>
                </a:solidFill>
                <a:latin typeface="Alatsi"/>
                <a:ea typeface="Alatsi"/>
                <a:cs typeface="Alatsi"/>
                <a:sym typeface="Alatsi"/>
              </a:rPr>
              <a:t>AGENDA</a:t>
            </a:r>
          </a:p>
        </p:txBody>
      </p:sp>
      <p:sp>
        <p:nvSpPr>
          <p:cNvPr name="TextBox 3" id="3"/>
          <p:cNvSpPr txBox="true"/>
          <p:nvPr/>
        </p:nvSpPr>
        <p:spPr>
          <a:xfrm rot="0">
            <a:off x="5702946" y="8800282"/>
            <a:ext cx="6882108" cy="4648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779"/>
              </a:lnSpc>
            </a:pPr>
            <a:r>
              <a:rPr lang="en-US" sz="2700">
                <a:solidFill>
                  <a:srgbClr val="000000"/>
                </a:solidFill>
                <a:latin typeface="Alatsi"/>
                <a:ea typeface="Alatsi"/>
                <a:cs typeface="Alatsi"/>
                <a:sym typeface="Alatsi"/>
              </a:rPr>
              <a:t>An-Najah National University | 2024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1221986" y="3305470"/>
            <a:ext cx="4480960" cy="6299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798829" indent="-399415" lvl="1">
              <a:lnSpc>
                <a:spcPts val="5179"/>
              </a:lnSpc>
              <a:buFont typeface="Arial"/>
              <a:buChar char="•"/>
            </a:pPr>
            <a:r>
              <a:rPr lang="en-US" sz="3699">
                <a:solidFill>
                  <a:srgbClr val="000000"/>
                </a:solidFill>
                <a:latin typeface="Alatsi"/>
                <a:ea typeface="Alatsi"/>
                <a:cs typeface="Alatsi"/>
                <a:sym typeface="Alatsi"/>
              </a:rPr>
              <a:t>Introduction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1221986" y="4184967"/>
            <a:ext cx="5688472" cy="6299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798829" indent="-399415" lvl="1">
              <a:lnSpc>
                <a:spcPts val="5179"/>
              </a:lnSpc>
              <a:buFont typeface="Arial"/>
              <a:buChar char="•"/>
            </a:pPr>
            <a:r>
              <a:rPr lang="en-US" sz="3699">
                <a:solidFill>
                  <a:srgbClr val="000000"/>
                </a:solidFill>
                <a:latin typeface="Alatsi"/>
                <a:ea typeface="Alatsi"/>
                <a:cs typeface="Alatsi"/>
                <a:sym typeface="Alatsi"/>
              </a:rPr>
              <a:t>Problem &amp; solution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1221986" y="5512140"/>
            <a:ext cx="5241454" cy="6299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798829" indent="-399415" lvl="1">
              <a:lnSpc>
                <a:spcPts val="5179"/>
              </a:lnSpc>
              <a:buFont typeface="Arial"/>
              <a:buChar char="•"/>
            </a:pPr>
            <a:r>
              <a:rPr lang="en-US" sz="3699">
                <a:solidFill>
                  <a:srgbClr val="000000"/>
                </a:solidFill>
                <a:latin typeface="Alatsi"/>
                <a:ea typeface="Alatsi"/>
                <a:cs typeface="Alatsi"/>
                <a:sym typeface="Alatsi"/>
              </a:rPr>
              <a:t>system</a:t>
            </a:r>
            <a:r>
              <a:rPr lang="en-US" sz="3699">
                <a:solidFill>
                  <a:srgbClr val="000000"/>
                </a:solidFill>
                <a:latin typeface="Alatsi"/>
                <a:ea typeface="Alatsi"/>
                <a:cs typeface="Alatsi"/>
                <a:sym typeface="Alatsi"/>
              </a:rPr>
              <a:t> Architecture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1221986" y="6618310"/>
            <a:ext cx="5549143" cy="6299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798829" indent="-399415" lvl="1">
              <a:lnSpc>
                <a:spcPts val="5179"/>
              </a:lnSpc>
              <a:buFont typeface="Arial"/>
              <a:buChar char="•"/>
            </a:pPr>
            <a:r>
              <a:rPr lang="en-US" sz="3699">
                <a:solidFill>
                  <a:srgbClr val="000000"/>
                </a:solidFill>
                <a:latin typeface="Alatsi"/>
                <a:ea typeface="Alatsi"/>
                <a:cs typeface="Alatsi"/>
                <a:sym typeface="Alatsi"/>
              </a:rPr>
              <a:t>system technologies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6444390" y="3246120"/>
            <a:ext cx="8289267" cy="6299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798829" indent="-399415" lvl="1">
              <a:lnSpc>
                <a:spcPts val="5179"/>
              </a:lnSpc>
              <a:buFont typeface="Arial"/>
              <a:buChar char="•"/>
            </a:pPr>
            <a:r>
              <a:rPr lang="en-US" sz="3699">
                <a:solidFill>
                  <a:srgbClr val="000000"/>
                </a:solidFill>
                <a:latin typeface="Alatsi"/>
                <a:ea typeface="Alatsi"/>
                <a:cs typeface="Alatsi"/>
                <a:sym typeface="Alatsi"/>
              </a:rPr>
              <a:t>Annotations Similarity: Algorithims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6463440" y="4184967"/>
            <a:ext cx="4480960" cy="6299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798829" indent="-399415" lvl="1">
              <a:lnSpc>
                <a:spcPts val="5179"/>
              </a:lnSpc>
              <a:buFont typeface="Arial"/>
              <a:buChar char="•"/>
            </a:pPr>
            <a:r>
              <a:rPr lang="en-US" sz="3699">
                <a:solidFill>
                  <a:srgbClr val="000000"/>
                </a:solidFill>
                <a:latin typeface="Alatsi"/>
                <a:ea typeface="Alatsi"/>
                <a:cs typeface="Alatsi"/>
                <a:sym typeface="Alatsi"/>
              </a:rPr>
              <a:t>Elite Users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6444390" y="5512140"/>
            <a:ext cx="5055568" cy="6299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798829" indent="-399415" lvl="1">
              <a:lnSpc>
                <a:spcPts val="5179"/>
              </a:lnSpc>
              <a:buFont typeface="Arial"/>
              <a:buChar char="•"/>
            </a:pPr>
            <a:r>
              <a:rPr lang="en-US" sz="3699">
                <a:solidFill>
                  <a:srgbClr val="000000"/>
                </a:solidFill>
                <a:latin typeface="Alatsi"/>
                <a:ea typeface="Alatsi"/>
                <a:cs typeface="Alatsi"/>
                <a:sym typeface="Alatsi"/>
              </a:rPr>
              <a:t>Experimental Tests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6463440" y="6618310"/>
            <a:ext cx="5851021" cy="6299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798829" indent="-399415" lvl="1">
              <a:lnSpc>
                <a:spcPts val="5179"/>
              </a:lnSpc>
              <a:buFont typeface="Arial"/>
              <a:buChar char="•"/>
            </a:pPr>
            <a:r>
              <a:rPr lang="en-US" sz="3699">
                <a:solidFill>
                  <a:srgbClr val="000000"/>
                </a:solidFill>
                <a:latin typeface="Alatsi"/>
                <a:ea typeface="Alatsi"/>
                <a:cs typeface="Alatsi"/>
                <a:sym typeface="Alatsi"/>
              </a:rPr>
              <a:t>Learning Outcomes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11545691" y="4219431"/>
            <a:ext cx="6375932" cy="6299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798829" indent="-399415" lvl="1">
              <a:lnSpc>
                <a:spcPts val="5179"/>
              </a:lnSpc>
              <a:buFont typeface="Arial"/>
              <a:buChar char="•"/>
            </a:pPr>
            <a:r>
              <a:rPr lang="en-US" sz="3699">
                <a:solidFill>
                  <a:srgbClr val="000000"/>
                </a:solidFill>
                <a:latin typeface="Alatsi"/>
                <a:ea typeface="Alatsi"/>
                <a:cs typeface="Alatsi"/>
                <a:sym typeface="Alatsi"/>
              </a:rPr>
              <a:t>Conclusion &amp; Future Works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11545691" y="5512140"/>
            <a:ext cx="5369076" cy="6299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798829" indent="-399415" lvl="1">
              <a:lnSpc>
                <a:spcPts val="5179"/>
              </a:lnSpc>
              <a:buFont typeface="Arial"/>
              <a:buChar char="•"/>
            </a:pPr>
            <a:r>
              <a:rPr lang="en-US" sz="3699">
                <a:solidFill>
                  <a:srgbClr val="000000"/>
                </a:solidFill>
                <a:latin typeface="Alatsi"/>
                <a:ea typeface="Alatsi"/>
                <a:cs typeface="Alatsi"/>
                <a:sym typeface="Alatsi"/>
              </a:rPr>
              <a:t>demo</a:t>
            </a:r>
          </a:p>
        </p:txBody>
      </p:sp>
      <p:sp>
        <p:nvSpPr>
          <p:cNvPr name="AutoShape 14" id="14"/>
          <p:cNvSpPr/>
          <p:nvPr/>
        </p:nvSpPr>
        <p:spPr>
          <a:xfrm>
            <a:off x="-260599" y="9061267"/>
            <a:ext cx="5963545" cy="0"/>
          </a:xfrm>
          <a:prstGeom prst="line">
            <a:avLst/>
          </a:prstGeom>
          <a:ln cap="flat" w="114300">
            <a:solidFill>
              <a:srgbClr val="9FC3D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15" id="15"/>
          <p:cNvSpPr/>
          <p:nvPr/>
        </p:nvSpPr>
        <p:spPr>
          <a:xfrm>
            <a:off x="12585054" y="9061267"/>
            <a:ext cx="5950379" cy="19050"/>
          </a:xfrm>
          <a:prstGeom prst="line">
            <a:avLst/>
          </a:prstGeom>
          <a:ln cap="flat" w="114300">
            <a:solidFill>
              <a:srgbClr val="9FC3D0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16" id="16"/>
          <p:cNvGrpSpPr/>
          <p:nvPr/>
        </p:nvGrpSpPr>
        <p:grpSpPr>
          <a:xfrm rot="0">
            <a:off x="15859155" y="0"/>
            <a:ext cx="1562612" cy="1673225"/>
            <a:chOff x="0" y="0"/>
            <a:chExt cx="2083482" cy="2230967"/>
          </a:xfrm>
        </p:grpSpPr>
        <p:grpSp>
          <p:nvGrpSpPr>
            <p:cNvPr name="Group 17" id="17"/>
            <p:cNvGrpSpPr/>
            <p:nvPr/>
          </p:nvGrpSpPr>
          <p:grpSpPr>
            <a:xfrm rot="0">
              <a:off x="75599" y="0"/>
              <a:ext cx="1932284" cy="2230967"/>
              <a:chOff x="0" y="0"/>
              <a:chExt cx="703982" cy="812800"/>
            </a:xfrm>
          </p:grpSpPr>
          <p:sp>
            <p:nvSpPr>
              <p:cNvPr name="Freeform 18" id="18"/>
              <p:cNvSpPr/>
              <p:nvPr/>
            </p:nvSpPr>
            <p:spPr>
              <a:xfrm flipH="false" flipV="false" rot="0">
                <a:off x="0" y="0"/>
                <a:ext cx="703982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9FC3D0"/>
              </a:solidFill>
            </p:spPr>
          </p:sp>
          <p:sp>
            <p:nvSpPr>
              <p:cNvPr name="TextBox 19" id="19"/>
              <p:cNvSpPr txBox="true"/>
              <p:nvPr/>
            </p:nvSpPr>
            <p:spPr>
              <a:xfrm>
                <a:off x="0" y="-47625"/>
                <a:ext cx="703982" cy="733425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  <p:sp>
          <p:nvSpPr>
            <p:cNvPr name="TextBox 20" id="20"/>
            <p:cNvSpPr txBox="true"/>
            <p:nvPr/>
          </p:nvSpPr>
          <p:spPr>
            <a:xfrm rot="0">
              <a:off x="0" y="437582"/>
              <a:ext cx="2083482" cy="1241504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7805"/>
                </a:lnSpc>
              </a:pPr>
              <a:r>
                <a:rPr lang="en-US" sz="5575">
                  <a:solidFill>
                    <a:srgbClr val="000000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2</a:t>
              </a:r>
            </a:p>
          </p:txBody>
        </p:sp>
      </p:grpSp>
      <p:sp>
        <p:nvSpPr>
          <p:cNvPr name="Freeform 21" id="21"/>
          <p:cNvSpPr/>
          <p:nvPr/>
        </p:nvSpPr>
        <p:spPr>
          <a:xfrm flipH="false" flipV="false" rot="0">
            <a:off x="-2845001" y="434334"/>
            <a:ext cx="7315200" cy="2477783"/>
          </a:xfrm>
          <a:custGeom>
            <a:avLst/>
            <a:gdLst/>
            <a:ahLst/>
            <a:cxnLst/>
            <a:rect r="r" b="b" t="t" l="l"/>
            <a:pathLst>
              <a:path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22" id="22"/>
          <p:cNvSpPr/>
          <p:nvPr/>
        </p:nvSpPr>
        <p:spPr>
          <a:xfrm flipH="false" flipV="false" rot="0">
            <a:off x="13601700" y="6142060"/>
            <a:ext cx="7315200" cy="2477783"/>
          </a:xfrm>
          <a:custGeom>
            <a:avLst/>
            <a:gdLst/>
            <a:ahLst/>
            <a:cxnLst/>
            <a:rect r="r" b="b" t="t" l="l"/>
            <a:pathLst>
              <a:path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6F3E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5702946" y="8800282"/>
            <a:ext cx="6882108" cy="4648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779"/>
              </a:lnSpc>
            </a:pPr>
            <a:r>
              <a:rPr lang="en-US" sz="2700">
                <a:solidFill>
                  <a:srgbClr val="000000"/>
                </a:solidFill>
                <a:latin typeface="Alatsi"/>
                <a:ea typeface="Alatsi"/>
                <a:cs typeface="Alatsi"/>
                <a:sym typeface="Alatsi"/>
              </a:rPr>
              <a:t>An-Najah National University</a:t>
            </a:r>
            <a:r>
              <a:rPr lang="en-US" sz="2700">
                <a:solidFill>
                  <a:srgbClr val="000000"/>
                </a:solidFill>
                <a:latin typeface="Alatsi"/>
                <a:ea typeface="Alatsi"/>
                <a:cs typeface="Alatsi"/>
                <a:sym typeface="Alatsi"/>
              </a:rPr>
              <a:t> | 2024</a:t>
            </a:r>
          </a:p>
        </p:txBody>
      </p:sp>
      <p:sp>
        <p:nvSpPr>
          <p:cNvPr name="AutoShape 3" id="3"/>
          <p:cNvSpPr/>
          <p:nvPr/>
        </p:nvSpPr>
        <p:spPr>
          <a:xfrm>
            <a:off x="-260599" y="9061267"/>
            <a:ext cx="6344374" cy="203835"/>
          </a:xfrm>
          <a:prstGeom prst="line">
            <a:avLst/>
          </a:prstGeom>
          <a:ln cap="flat" w="114300">
            <a:solidFill>
              <a:srgbClr val="9FC3D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4" id="4"/>
          <p:cNvSpPr/>
          <p:nvPr/>
        </p:nvSpPr>
        <p:spPr>
          <a:xfrm>
            <a:off x="12585054" y="9061267"/>
            <a:ext cx="5950379" cy="19050"/>
          </a:xfrm>
          <a:prstGeom prst="line">
            <a:avLst/>
          </a:prstGeom>
          <a:ln cap="flat" w="114300">
            <a:solidFill>
              <a:srgbClr val="9FC3D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5" id="5"/>
          <p:cNvSpPr/>
          <p:nvPr/>
        </p:nvSpPr>
        <p:spPr>
          <a:xfrm flipH="false" flipV="false" rot="0">
            <a:off x="12982861" y="5933231"/>
            <a:ext cx="7315200" cy="2477783"/>
          </a:xfrm>
          <a:custGeom>
            <a:avLst/>
            <a:gdLst/>
            <a:ahLst/>
            <a:cxnLst/>
            <a:rect r="r" b="b" t="t" l="l"/>
            <a:pathLst>
              <a:path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2553980" y="866775"/>
            <a:ext cx="13180039" cy="14509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899"/>
              </a:lnSpc>
            </a:pPr>
            <a:r>
              <a:rPr lang="en-US" sz="8499">
                <a:solidFill>
                  <a:srgbClr val="000000"/>
                </a:solidFill>
                <a:latin typeface="Alatsi"/>
                <a:ea typeface="Alatsi"/>
                <a:cs typeface="Alatsi"/>
                <a:sym typeface="Alatsi"/>
              </a:rPr>
              <a:t>INTRODUCTION</a:t>
            </a:r>
          </a:p>
        </p:txBody>
      </p:sp>
      <p:grpSp>
        <p:nvGrpSpPr>
          <p:cNvPr name="Group 7" id="7"/>
          <p:cNvGrpSpPr/>
          <p:nvPr/>
        </p:nvGrpSpPr>
        <p:grpSpPr>
          <a:xfrm rot="0">
            <a:off x="15859155" y="0"/>
            <a:ext cx="1562612" cy="1673225"/>
            <a:chOff x="0" y="0"/>
            <a:chExt cx="2083482" cy="2230967"/>
          </a:xfrm>
        </p:grpSpPr>
        <p:grpSp>
          <p:nvGrpSpPr>
            <p:cNvPr name="Group 8" id="8"/>
            <p:cNvGrpSpPr/>
            <p:nvPr/>
          </p:nvGrpSpPr>
          <p:grpSpPr>
            <a:xfrm rot="0">
              <a:off x="75599" y="0"/>
              <a:ext cx="1932284" cy="2230967"/>
              <a:chOff x="0" y="0"/>
              <a:chExt cx="703982" cy="812800"/>
            </a:xfrm>
          </p:grpSpPr>
          <p:sp>
            <p:nvSpPr>
              <p:cNvPr name="Freeform 9" id="9"/>
              <p:cNvSpPr/>
              <p:nvPr/>
            </p:nvSpPr>
            <p:spPr>
              <a:xfrm flipH="false" flipV="false" rot="0">
                <a:off x="0" y="0"/>
                <a:ext cx="703982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9FC3D0"/>
              </a:solidFill>
            </p:spPr>
          </p:sp>
          <p:sp>
            <p:nvSpPr>
              <p:cNvPr name="TextBox 10" id="10"/>
              <p:cNvSpPr txBox="true"/>
              <p:nvPr/>
            </p:nvSpPr>
            <p:spPr>
              <a:xfrm>
                <a:off x="0" y="-47625"/>
                <a:ext cx="703982" cy="733425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  <p:sp>
          <p:nvSpPr>
            <p:cNvPr name="TextBox 11" id="11"/>
            <p:cNvSpPr txBox="true"/>
            <p:nvPr/>
          </p:nvSpPr>
          <p:spPr>
            <a:xfrm rot="0">
              <a:off x="0" y="437582"/>
              <a:ext cx="2083482" cy="1241504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7805"/>
                </a:lnSpc>
              </a:pPr>
              <a:r>
                <a:rPr lang="en-US" sz="5575">
                  <a:solidFill>
                    <a:srgbClr val="000000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3</a:t>
              </a:r>
            </a:p>
          </p:txBody>
        </p:sp>
      </p:grpSp>
      <p:sp>
        <p:nvSpPr>
          <p:cNvPr name="Freeform 12" id="12"/>
          <p:cNvSpPr/>
          <p:nvPr/>
        </p:nvSpPr>
        <p:spPr>
          <a:xfrm flipH="false" flipV="false" rot="0">
            <a:off x="-3482681" y="-210192"/>
            <a:ext cx="7315200" cy="2477783"/>
          </a:xfrm>
          <a:custGeom>
            <a:avLst/>
            <a:gdLst/>
            <a:ahLst/>
            <a:cxnLst/>
            <a:rect r="r" b="b" t="t" l="l"/>
            <a:pathLst>
              <a:path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13773077" y="3911787"/>
            <a:ext cx="2867384" cy="5811968"/>
          </a:xfrm>
          <a:custGeom>
            <a:avLst/>
            <a:gdLst/>
            <a:ahLst/>
            <a:cxnLst/>
            <a:rect r="r" b="b" t="t" l="l"/>
            <a:pathLst>
              <a:path h="5811968" w="2867384">
                <a:moveTo>
                  <a:pt x="0" y="0"/>
                </a:moveTo>
                <a:lnTo>
                  <a:pt x="2867384" y="0"/>
                </a:lnTo>
                <a:lnTo>
                  <a:pt x="2867384" y="5811968"/>
                </a:lnTo>
                <a:lnTo>
                  <a:pt x="0" y="581196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14" id="14"/>
          <p:cNvSpPr txBox="true"/>
          <p:nvPr/>
        </p:nvSpPr>
        <p:spPr>
          <a:xfrm rot="0">
            <a:off x="552884" y="2420789"/>
            <a:ext cx="16868883" cy="198321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853"/>
              </a:lnSpc>
            </a:pPr>
            <a:r>
              <a:rPr lang="en-US" sz="4895">
                <a:solidFill>
                  <a:srgbClr val="000000"/>
                </a:solidFill>
                <a:latin typeface="Alatsi"/>
                <a:ea typeface="Alatsi"/>
                <a:cs typeface="Alatsi"/>
                <a:sym typeface="Alatsi"/>
              </a:rPr>
              <a:t>what is Annotation System ?</a:t>
            </a:r>
          </a:p>
          <a:p>
            <a:pPr algn="l">
              <a:lnSpc>
                <a:spcPts val="4473"/>
              </a:lnSpc>
            </a:pPr>
            <a:r>
              <a:rPr lang="en-US" sz="3195">
                <a:solidFill>
                  <a:srgbClr val="000000"/>
                </a:solidFill>
                <a:latin typeface="Alatsi"/>
                <a:ea typeface="Alatsi"/>
                <a:cs typeface="Alatsi"/>
                <a:sym typeface="Alatsi"/>
              </a:rPr>
              <a:t>An annotation system is a tool or method used to add notes, comments, or explanations to a document or piece of data. 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552884" y="4835031"/>
            <a:ext cx="17897583" cy="43719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719"/>
              </a:lnSpc>
            </a:pPr>
            <a:r>
              <a:rPr lang="en-US" sz="4799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Our Annotation System:</a:t>
            </a:r>
          </a:p>
          <a:p>
            <a:pPr algn="l">
              <a:lnSpc>
                <a:spcPts val="4480"/>
              </a:lnSpc>
            </a:pPr>
          </a:p>
          <a:p>
            <a:pPr algn="l" marL="690881" indent="-345440" lvl="1">
              <a:lnSpc>
                <a:spcPts val="4480"/>
              </a:lnSpc>
              <a:buFont typeface="Arial"/>
              <a:buChar char="•"/>
            </a:pPr>
            <a:r>
              <a:rPr lang="en-US" sz="3200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Able to create online annotations.</a:t>
            </a:r>
          </a:p>
          <a:p>
            <a:pPr algn="l" marL="690881" indent="-345440" lvl="1">
              <a:lnSpc>
                <a:spcPts val="4480"/>
              </a:lnSpc>
              <a:buFont typeface="Arial"/>
              <a:buChar char="•"/>
            </a:pPr>
            <a:r>
              <a:rPr lang="en-US" sz="3200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Proposes friends according to:</a:t>
            </a:r>
          </a:p>
          <a:p>
            <a:pPr algn="l" marL="1381761" indent="-460587" lvl="2">
              <a:lnSpc>
                <a:spcPts val="4480"/>
              </a:lnSpc>
              <a:buFont typeface="Arial"/>
              <a:buChar char="⚬"/>
            </a:pPr>
            <a:r>
              <a:rPr lang="en-US" sz="3200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Annotations similarity (Cosine, Euclidean, Dot product).</a:t>
            </a:r>
            <a:r>
              <a:rPr lang="en-US" sz="3200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</a:t>
            </a:r>
          </a:p>
          <a:p>
            <a:pPr algn="l" marL="1381761" indent="-460587" lvl="2">
              <a:lnSpc>
                <a:spcPts val="4480"/>
              </a:lnSpc>
              <a:buFont typeface="Arial"/>
              <a:buChar char="⚬"/>
            </a:pPr>
            <a:r>
              <a:rPr lang="en-US" sz="3200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Subjects Elites.</a:t>
            </a:r>
          </a:p>
          <a:p>
            <a:pPr algn="l">
              <a:lnSpc>
                <a:spcPts val="5879"/>
              </a:lnSpc>
            </a:pPr>
          </a:p>
        </p:txBody>
      </p:sp>
      <p:sp>
        <p:nvSpPr>
          <p:cNvPr name="TextBox 16" id="16"/>
          <p:cNvSpPr txBox="true"/>
          <p:nvPr/>
        </p:nvSpPr>
        <p:spPr>
          <a:xfrm rot="0">
            <a:off x="12585054" y="9657080"/>
            <a:ext cx="5218629" cy="6299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179"/>
              </a:lnSpc>
              <a:spcBef>
                <a:spcPct val="0"/>
              </a:spcBef>
            </a:pPr>
            <a:r>
              <a:rPr lang="en-US" sz="3699">
                <a:solidFill>
                  <a:srgbClr val="000000"/>
                </a:solidFill>
                <a:latin typeface="Alatsi"/>
                <a:ea typeface="Alatsi"/>
                <a:cs typeface="Alatsi"/>
                <a:sym typeface="Alatsi"/>
              </a:rPr>
              <a:t>Google Chrome Extension</a:t>
            </a:r>
          </a:p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55281" y="2650985"/>
            <a:ext cx="14655615" cy="1930918"/>
            <a:chOff x="0" y="0"/>
            <a:chExt cx="19540820" cy="2574558"/>
          </a:xfrm>
        </p:grpSpPr>
        <p:grpSp>
          <p:nvGrpSpPr>
            <p:cNvPr name="Group 3" id="3"/>
            <p:cNvGrpSpPr/>
            <p:nvPr/>
          </p:nvGrpSpPr>
          <p:grpSpPr>
            <a:xfrm rot="0">
              <a:off x="0" y="0"/>
              <a:ext cx="19540820" cy="2574558"/>
              <a:chOff x="0" y="0"/>
              <a:chExt cx="1751844" cy="230810"/>
            </a:xfrm>
          </p:grpSpPr>
          <p:sp>
            <p:nvSpPr>
              <p:cNvPr name="Freeform 4" id="4"/>
              <p:cNvSpPr/>
              <p:nvPr/>
            </p:nvSpPr>
            <p:spPr>
              <a:xfrm flipH="false" flipV="false" rot="0">
                <a:off x="0" y="0"/>
                <a:ext cx="1751844" cy="230810"/>
              </a:xfrm>
              <a:custGeom>
                <a:avLst/>
                <a:gdLst/>
                <a:ahLst/>
                <a:cxnLst/>
                <a:rect r="r" b="b" t="t" l="l"/>
                <a:pathLst>
                  <a:path h="230810" w="1751844">
                    <a:moveTo>
                      <a:pt x="59360" y="0"/>
                    </a:moveTo>
                    <a:lnTo>
                      <a:pt x="1692484" y="0"/>
                    </a:lnTo>
                    <a:cubicBezTo>
                      <a:pt x="1725268" y="0"/>
                      <a:pt x="1751844" y="26577"/>
                      <a:pt x="1751844" y="59360"/>
                    </a:cubicBezTo>
                    <a:lnTo>
                      <a:pt x="1751844" y="171450"/>
                    </a:lnTo>
                    <a:cubicBezTo>
                      <a:pt x="1751844" y="187193"/>
                      <a:pt x="1745590" y="202292"/>
                      <a:pt x="1734458" y="213424"/>
                    </a:cubicBezTo>
                    <a:cubicBezTo>
                      <a:pt x="1723326" y="224556"/>
                      <a:pt x="1708227" y="230810"/>
                      <a:pt x="1692484" y="230810"/>
                    </a:cubicBezTo>
                    <a:lnTo>
                      <a:pt x="59360" y="230810"/>
                    </a:lnTo>
                    <a:cubicBezTo>
                      <a:pt x="26577" y="230810"/>
                      <a:pt x="0" y="204234"/>
                      <a:pt x="0" y="171450"/>
                    </a:cubicBezTo>
                    <a:lnTo>
                      <a:pt x="0" y="59360"/>
                    </a:lnTo>
                    <a:cubicBezTo>
                      <a:pt x="0" y="26577"/>
                      <a:pt x="26577" y="0"/>
                      <a:pt x="59360" y="0"/>
                    </a:cubicBezTo>
                    <a:close/>
                  </a:path>
                </a:pathLst>
              </a:custGeom>
              <a:solidFill>
                <a:srgbClr val="E9C7C6"/>
              </a:solidFill>
            </p:spPr>
          </p:sp>
          <p:sp>
            <p:nvSpPr>
              <p:cNvPr name="TextBox 5" id="5"/>
              <p:cNvSpPr txBox="true"/>
              <p:nvPr/>
            </p:nvSpPr>
            <p:spPr>
              <a:xfrm>
                <a:off x="0" y="-38100"/>
                <a:ext cx="1751844" cy="26891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  <p:sp>
          <p:nvSpPr>
            <p:cNvPr name="TextBox 6" id="6"/>
            <p:cNvSpPr txBox="true"/>
            <p:nvPr/>
          </p:nvSpPr>
          <p:spPr>
            <a:xfrm rot="0">
              <a:off x="1532654" y="286387"/>
              <a:ext cx="17043984" cy="1466375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9239"/>
                </a:lnSpc>
              </a:pPr>
            </a:p>
          </p:txBody>
        </p:sp>
      </p:grpSp>
      <p:sp>
        <p:nvSpPr>
          <p:cNvPr name="TextBox 7" id="7"/>
          <p:cNvSpPr txBox="true"/>
          <p:nvPr/>
        </p:nvSpPr>
        <p:spPr>
          <a:xfrm rot="-5400000">
            <a:off x="-2373736" y="4911090"/>
            <a:ext cx="6882108" cy="4648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779"/>
              </a:lnSpc>
            </a:pPr>
            <a:r>
              <a:rPr lang="en-US" sz="2700">
                <a:solidFill>
                  <a:srgbClr val="000000"/>
                </a:solidFill>
                <a:latin typeface="Alatsi"/>
                <a:ea typeface="Alatsi"/>
                <a:cs typeface="Alatsi"/>
                <a:sym typeface="Alatsi"/>
              </a:rPr>
              <a:t>An-Najah National University | 2024</a:t>
            </a:r>
          </a:p>
        </p:txBody>
      </p:sp>
      <p:sp>
        <p:nvSpPr>
          <p:cNvPr name="AutoShape 8" id="8"/>
          <p:cNvSpPr/>
          <p:nvPr/>
        </p:nvSpPr>
        <p:spPr>
          <a:xfrm flipH="true" flipV="true">
            <a:off x="1090490" y="-104525"/>
            <a:ext cx="762" cy="2422275"/>
          </a:xfrm>
          <a:prstGeom prst="line">
            <a:avLst/>
          </a:prstGeom>
          <a:ln cap="flat" w="114300">
            <a:solidFill>
              <a:srgbClr val="9FC3D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9" id="9"/>
          <p:cNvSpPr/>
          <p:nvPr/>
        </p:nvSpPr>
        <p:spPr>
          <a:xfrm flipV="true">
            <a:off x="1091252" y="8584554"/>
            <a:ext cx="4640" cy="1702343"/>
          </a:xfrm>
          <a:prstGeom prst="line">
            <a:avLst/>
          </a:prstGeom>
          <a:ln cap="flat" w="114300">
            <a:solidFill>
              <a:srgbClr val="9FC3D0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10" id="10"/>
          <p:cNvGrpSpPr/>
          <p:nvPr/>
        </p:nvGrpSpPr>
        <p:grpSpPr>
          <a:xfrm rot="0">
            <a:off x="15859155" y="0"/>
            <a:ext cx="1562612" cy="1673225"/>
            <a:chOff x="0" y="0"/>
            <a:chExt cx="2083482" cy="2230967"/>
          </a:xfrm>
        </p:grpSpPr>
        <p:grpSp>
          <p:nvGrpSpPr>
            <p:cNvPr name="Group 11" id="11"/>
            <p:cNvGrpSpPr/>
            <p:nvPr/>
          </p:nvGrpSpPr>
          <p:grpSpPr>
            <a:xfrm rot="0">
              <a:off x="75599" y="0"/>
              <a:ext cx="1932284" cy="2230967"/>
              <a:chOff x="0" y="0"/>
              <a:chExt cx="703982" cy="812800"/>
            </a:xfrm>
          </p:grpSpPr>
          <p:sp>
            <p:nvSpPr>
              <p:cNvPr name="Freeform 12" id="12"/>
              <p:cNvSpPr/>
              <p:nvPr/>
            </p:nvSpPr>
            <p:spPr>
              <a:xfrm flipH="false" flipV="false" rot="0">
                <a:off x="0" y="0"/>
                <a:ext cx="703982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9FC3D0"/>
              </a:solidFill>
            </p:spPr>
          </p:sp>
          <p:sp>
            <p:nvSpPr>
              <p:cNvPr name="TextBox 13" id="13"/>
              <p:cNvSpPr txBox="true"/>
              <p:nvPr/>
            </p:nvSpPr>
            <p:spPr>
              <a:xfrm>
                <a:off x="0" y="-47625"/>
                <a:ext cx="703982" cy="733425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  <p:sp>
          <p:nvSpPr>
            <p:cNvPr name="TextBox 14" id="14"/>
            <p:cNvSpPr txBox="true"/>
            <p:nvPr/>
          </p:nvSpPr>
          <p:spPr>
            <a:xfrm rot="0">
              <a:off x="0" y="437582"/>
              <a:ext cx="2083482" cy="1241504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7805"/>
                </a:lnSpc>
              </a:pPr>
              <a:r>
                <a:rPr lang="en-US" sz="5575">
                  <a:solidFill>
                    <a:srgbClr val="000000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4</a:t>
              </a:r>
            </a:p>
          </p:txBody>
        </p:sp>
      </p:grpSp>
      <p:sp>
        <p:nvSpPr>
          <p:cNvPr name="Freeform 15" id="15"/>
          <p:cNvSpPr/>
          <p:nvPr/>
        </p:nvSpPr>
        <p:spPr>
          <a:xfrm flipH="false" flipV="false" rot="0">
            <a:off x="7512165" y="-1553858"/>
            <a:ext cx="7315200" cy="2477783"/>
          </a:xfrm>
          <a:custGeom>
            <a:avLst/>
            <a:gdLst/>
            <a:ahLst/>
            <a:cxnLst/>
            <a:rect r="r" b="b" t="t" l="l"/>
            <a:pathLst>
              <a:path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6" id="16"/>
          <p:cNvSpPr/>
          <p:nvPr/>
        </p:nvSpPr>
        <p:spPr>
          <a:xfrm flipH="false" flipV="false" rot="0">
            <a:off x="892058" y="9048108"/>
            <a:ext cx="7315200" cy="2477783"/>
          </a:xfrm>
          <a:custGeom>
            <a:avLst/>
            <a:gdLst/>
            <a:ahLst/>
            <a:cxnLst/>
            <a:rect r="r" b="b" t="t" l="l"/>
            <a:pathLst>
              <a:path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7" id="17"/>
          <p:cNvSpPr txBox="true"/>
          <p:nvPr/>
        </p:nvSpPr>
        <p:spPr>
          <a:xfrm rot="0">
            <a:off x="3918390" y="866775"/>
            <a:ext cx="10451219" cy="14509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899"/>
              </a:lnSpc>
            </a:pPr>
            <a:r>
              <a:rPr lang="en-US" sz="8499">
                <a:solidFill>
                  <a:srgbClr val="000000"/>
                </a:solidFill>
                <a:latin typeface="Alatsi"/>
                <a:ea typeface="Alatsi"/>
                <a:cs typeface="Alatsi"/>
                <a:sym typeface="Alatsi"/>
              </a:rPr>
              <a:t>PROBLEM &amp; SOLUTION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2294146" y="3106860"/>
            <a:ext cx="13377885" cy="12871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 marL="798829" indent="-399415" lvl="1">
              <a:lnSpc>
                <a:spcPts val="5179"/>
              </a:lnSpc>
              <a:buFont typeface="Arial"/>
              <a:buChar char="•"/>
            </a:pPr>
            <a:r>
              <a:rPr lang="en-US" sz="3699">
                <a:solidFill>
                  <a:srgbClr val="000000"/>
                </a:solidFill>
                <a:latin typeface="Alatsi"/>
                <a:ea typeface="Alatsi"/>
                <a:cs typeface="Alatsi"/>
                <a:sym typeface="Alatsi"/>
              </a:rPr>
              <a:t>Huge number of users (different interests)</a:t>
            </a:r>
          </a:p>
          <a:p>
            <a:pPr algn="just" marL="798829" indent="-399415" lvl="1">
              <a:lnSpc>
                <a:spcPts val="5179"/>
              </a:lnSpc>
              <a:spcBef>
                <a:spcPct val="0"/>
              </a:spcBef>
              <a:buFont typeface="Arial"/>
              <a:buChar char="•"/>
            </a:pPr>
            <a:r>
              <a:rPr lang="en-US" sz="3699">
                <a:solidFill>
                  <a:srgbClr val="000000"/>
                </a:solidFill>
                <a:latin typeface="Alatsi"/>
                <a:ea typeface="Alatsi"/>
                <a:cs typeface="Alatsi"/>
                <a:sym typeface="Alatsi"/>
              </a:rPr>
              <a:t>How to know which users related to ones thoughts?</a:t>
            </a:r>
          </a:p>
        </p:txBody>
      </p:sp>
      <p:grpSp>
        <p:nvGrpSpPr>
          <p:cNvPr name="Group 19" id="19"/>
          <p:cNvGrpSpPr/>
          <p:nvPr/>
        </p:nvGrpSpPr>
        <p:grpSpPr>
          <a:xfrm rot="0">
            <a:off x="1816193" y="5849547"/>
            <a:ext cx="14655615" cy="1930918"/>
            <a:chOff x="0" y="0"/>
            <a:chExt cx="19540820" cy="2574558"/>
          </a:xfrm>
        </p:grpSpPr>
        <p:grpSp>
          <p:nvGrpSpPr>
            <p:cNvPr name="Group 20" id="20"/>
            <p:cNvGrpSpPr/>
            <p:nvPr/>
          </p:nvGrpSpPr>
          <p:grpSpPr>
            <a:xfrm rot="0">
              <a:off x="0" y="0"/>
              <a:ext cx="19540820" cy="2574558"/>
              <a:chOff x="0" y="0"/>
              <a:chExt cx="1751844" cy="230810"/>
            </a:xfrm>
          </p:grpSpPr>
          <p:sp>
            <p:nvSpPr>
              <p:cNvPr name="Freeform 21" id="21"/>
              <p:cNvSpPr/>
              <p:nvPr/>
            </p:nvSpPr>
            <p:spPr>
              <a:xfrm flipH="false" flipV="false" rot="0">
                <a:off x="0" y="0"/>
                <a:ext cx="1751844" cy="230810"/>
              </a:xfrm>
              <a:custGeom>
                <a:avLst/>
                <a:gdLst/>
                <a:ahLst/>
                <a:cxnLst/>
                <a:rect r="r" b="b" t="t" l="l"/>
                <a:pathLst>
                  <a:path h="230810" w="1751844">
                    <a:moveTo>
                      <a:pt x="59360" y="0"/>
                    </a:moveTo>
                    <a:lnTo>
                      <a:pt x="1692484" y="0"/>
                    </a:lnTo>
                    <a:cubicBezTo>
                      <a:pt x="1725268" y="0"/>
                      <a:pt x="1751844" y="26577"/>
                      <a:pt x="1751844" y="59360"/>
                    </a:cubicBezTo>
                    <a:lnTo>
                      <a:pt x="1751844" y="171450"/>
                    </a:lnTo>
                    <a:cubicBezTo>
                      <a:pt x="1751844" y="187193"/>
                      <a:pt x="1745590" y="202292"/>
                      <a:pt x="1734458" y="213424"/>
                    </a:cubicBezTo>
                    <a:cubicBezTo>
                      <a:pt x="1723326" y="224556"/>
                      <a:pt x="1708227" y="230810"/>
                      <a:pt x="1692484" y="230810"/>
                    </a:cubicBezTo>
                    <a:lnTo>
                      <a:pt x="59360" y="230810"/>
                    </a:lnTo>
                    <a:cubicBezTo>
                      <a:pt x="26577" y="230810"/>
                      <a:pt x="0" y="204234"/>
                      <a:pt x="0" y="171450"/>
                    </a:cubicBezTo>
                    <a:lnTo>
                      <a:pt x="0" y="59360"/>
                    </a:lnTo>
                    <a:cubicBezTo>
                      <a:pt x="0" y="26577"/>
                      <a:pt x="26577" y="0"/>
                      <a:pt x="59360" y="0"/>
                    </a:cubicBezTo>
                    <a:close/>
                  </a:path>
                </a:pathLst>
              </a:custGeom>
              <a:solidFill>
                <a:srgbClr val="E9C7C6"/>
              </a:solidFill>
            </p:spPr>
          </p:sp>
          <p:sp>
            <p:nvSpPr>
              <p:cNvPr name="TextBox 22" id="22"/>
              <p:cNvSpPr txBox="true"/>
              <p:nvPr/>
            </p:nvSpPr>
            <p:spPr>
              <a:xfrm>
                <a:off x="0" y="-38100"/>
                <a:ext cx="1751844" cy="26891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  <p:sp>
          <p:nvSpPr>
            <p:cNvPr name="TextBox 23" id="23"/>
            <p:cNvSpPr txBox="true"/>
            <p:nvPr/>
          </p:nvSpPr>
          <p:spPr>
            <a:xfrm rot="0">
              <a:off x="1532654" y="286387"/>
              <a:ext cx="17043984" cy="1466375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9239"/>
                </a:lnSpc>
              </a:pPr>
            </a:p>
          </p:txBody>
        </p:sp>
      </p:grpSp>
      <p:sp>
        <p:nvSpPr>
          <p:cNvPr name="TextBox 24" id="24"/>
          <p:cNvSpPr txBox="true"/>
          <p:nvPr/>
        </p:nvSpPr>
        <p:spPr>
          <a:xfrm rot="0">
            <a:off x="2294146" y="6138096"/>
            <a:ext cx="13377885" cy="12871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 marL="798829" indent="-399415" lvl="1">
              <a:lnSpc>
                <a:spcPts val="5179"/>
              </a:lnSpc>
              <a:spcBef>
                <a:spcPct val="0"/>
              </a:spcBef>
              <a:buFont typeface="Arial"/>
              <a:buChar char="•"/>
            </a:pPr>
            <a:r>
              <a:rPr lang="en-US" sz="3699">
                <a:solidFill>
                  <a:srgbClr val="000000"/>
                </a:solidFill>
                <a:latin typeface="Alatsi"/>
                <a:ea typeface="Alatsi"/>
                <a:cs typeface="Alatsi"/>
                <a:sym typeface="Alatsi"/>
              </a:rPr>
              <a:t>Suggest the most related users (Annotaion Similarity, Elite Users)</a:t>
            </a:r>
          </a:p>
        </p:txBody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6F3E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5702946" y="8800282"/>
            <a:ext cx="6882108" cy="4648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779"/>
              </a:lnSpc>
            </a:pPr>
            <a:r>
              <a:rPr lang="en-US" sz="2700">
                <a:solidFill>
                  <a:srgbClr val="000000"/>
                </a:solidFill>
                <a:latin typeface="Alatsi"/>
                <a:ea typeface="Alatsi"/>
                <a:cs typeface="Alatsi"/>
                <a:sym typeface="Alatsi"/>
              </a:rPr>
              <a:t>An-Najah National University | 2024</a:t>
            </a:r>
          </a:p>
        </p:txBody>
      </p:sp>
      <p:sp>
        <p:nvSpPr>
          <p:cNvPr name="AutoShape 3" id="3"/>
          <p:cNvSpPr/>
          <p:nvPr/>
        </p:nvSpPr>
        <p:spPr>
          <a:xfrm>
            <a:off x="-260599" y="9061267"/>
            <a:ext cx="5963545" cy="0"/>
          </a:xfrm>
          <a:prstGeom prst="line">
            <a:avLst/>
          </a:prstGeom>
          <a:ln cap="flat" w="114300">
            <a:solidFill>
              <a:srgbClr val="9FC3D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4" id="4"/>
          <p:cNvSpPr/>
          <p:nvPr/>
        </p:nvSpPr>
        <p:spPr>
          <a:xfrm flipH="false" flipV="false" rot="0">
            <a:off x="13764167" y="6208199"/>
            <a:ext cx="7315200" cy="2477783"/>
          </a:xfrm>
          <a:custGeom>
            <a:avLst/>
            <a:gdLst/>
            <a:ahLst/>
            <a:cxnLst/>
            <a:rect r="r" b="b" t="t" l="l"/>
            <a:pathLst>
              <a:path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5" id="5"/>
          <p:cNvSpPr/>
          <p:nvPr/>
        </p:nvSpPr>
        <p:spPr>
          <a:xfrm>
            <a:off x="12585054" y="9061267"/>
            <a:ext cx="5950379" cy="19050"/>
          </a:xfrm>
          <a:prstGeom prst="line">
            <a:avLst/>
          </a:prstGeom>
          <a:ln cap="flat" w="114300">
            <a:solidFill>
              <a:srgbClr val="9FC3D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6" id="6"/>
          <p:cNvSpPr txBox="true"/>
          <p:nvPr/>
        </p:nvSpPr>
        <p:spPr>
          <a:xfrm rot="0">
            <a:off x="2553980" y="866775"/>
            <a:ext cx="13180039" cy="14509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899"/>
              </a:lnSpc>
            </a:pPr>
            <a:r>
              <a:rPr lang="en-US" sz="8499">
                <a:solidFill>
                  <a:srgbClr val="000000"/>
                </a:solidFill>
                <a:latin typeface="Alatsi"/>
                <a:ea typeface="Alatsi"/>
                <a:cs typeface="Alatsi"/>
                <a:sym typeface="Alatsi"/>
              </a:rPr>
              <a:t>SYSTEM  ARCHITECTURE</a:t>
            </a:r>
          </a:p>
        </p:txBody>
      </p:sp>
      <p:grpSp>
        <p:nvGrpSpPr>
          <p:cNvPr name="Group 7" id="7"/>
          <p:cNvGrpSpPr/>
          <p:nvPr/>
        </p:nvGrpSpPr>
        <p:grpSpPr>
          <a:xfrm rot="0">
            <a:off x="15859155" y="0"/>
            <a:ext cx="1562612" cy="1673225"/>
            <a:chOff x="0" y="0"/>
            <a:chExt cx="2083482" cy="2230967"/>
          </a:xfrm>
        </p:grpSpPr>
        <p:grpSp>
          <p:nvGrpSpPr>
            <p:cNvPr name="Group 8" id="8"/>
            <p:cNvGrpSpPr/>
            <p:nvPr/>
          </p:nvGrpSpPr>
          <p:grpSpPr>
            <a:xfrm rot="0">
              <a:off x="75599" y="0"/>
              <a:ext cx="1932284" cy="2230967"/>
              <a:chOff x="0" y="0"/>
              <a:chExt cx="703982" cy="812800"/>
            </a:xfrm>
          </p:grpSpPr>
          <p:sp>
            <p:nvSpPr>
              <p:cNvPr name="Freeform 9" id="9"/>
              <p:cNvSpPr/>
              <p:nvPr/>
            </p:nvSpPr>
            <p:spPr>
              <a:xfrm flipH="false" flipV="false" rot="0">
                <a:off x="0" y="0"/>
                <a:ext cx="703982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9FC3D0"/>
              </a:solidFill>
            </p:spPr>
          </p:sp>
          <p:sp>
            <p:nvSpPr>
              <p:cNvPr name="TextBox 10" id="10"/>
              <p:cNvSpPr txBox="true"/>
              <p:nvPr/>
            </p:nvSpPr>
            <p:spPr>
              <a:xfrm>
                <a:off x="0" y="-47625"/>
                <a:ext cx="703982" cy="733425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  <p:sp>
          <p:nvSpPr>
            <p:cNvPr name="TextBox 11" id="11"/>
            <p:cNvSpPr txBox="true"/>
            <p:nvPr/>
          </p:nvSpPr>
          <p:spPr>
            <a:xfrm rot="0">
              <a:off x="0" y="437582"/>
              <a:ext cx="2083482" cy="1241504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7805"/>
                </a:lnSpc>
              </a:pPr>
              <a:r>
                <a:rPr lang="en-US" sz="5575">
                  <a:solidFill>
                    <a:srgbClr val="000000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5</a:t>
              </a:r>
            </a:p>
          </p:txBody>
        </p:sp>
      </p:grpSp>
      <p:sp>
        <p:nvSpPr>
          <p:cNvPr name="Freeform 12" id="12"/>
          <p:cNvSpPr/>
          <p:nvPr/>
        </p:nvSpPr>
        <p:spPr>
          <a:xfrm flipH="false" flipV="false" rot="0">
            <a:off x="-2627572" y="-733336"/>
            <a:ext cx="7315200" cy="2477783"/>
          </a:xfrm>
          <a:custGeom>
            <a:avLst/>
            <a:gdLst/>
            <a:ahLst/>
            <a:cxnLst/>
            <a:rect r="r" b="b" t="t" l="l"/>
            <a:pathLst>
              <a:path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3020672" y="2669083"/>
            <a:ext cx="10743495" cy="5837017"/>
          </a:xfrm>
          <a:custGeom>
            <a:avLst/>
            <a:gdLst/>
            <a:ahLst/>
            <a:cxnLst/>
            <a:rect r="r" b="b" t="t" l="l"/>
            <a:pathLst>
              <a:path h="5837017" w="10743495">
                <a:moveTo>
                  <a:pt x="0" y="0"/>
                </a:moveTo>
                <a:lnTo>
                  <a:pt x="10743495" y="0"/>
                </a:lnTo>
                <a:lnTo>
                  <a:pt x="10743495" y="5837017"/>
                </a:lnTo>
                <a:lnTo>
                  <a:pt x="0" y="583701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6F3E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5859155" y="0"/>
            <a:ext cx="1562612" cy="1673225"/>
            <a:chOff x="0" y="0"/>
            <a:chExt cx="2083482" cy="2230967"/>
          </a:xfrm>
        </p:grpSpPr>
        <p:grpSp>
          <p:nvGrpSpPr>
            <p:cNvPr name="Group 3" id="3"/>
            <p:cNvGrpSpPr/>
            <p:nvPr/>
          </p:nvGrpSpPr>
          <p:grpSpPr>
            <a:xfrm rot="0">
              <a:off x="75599" y="0"/>
              <a:ext cx="1932284" cy="2230967"/>
              <a:chOff x="0" y="0"/>
              <a:chExt cx="703982" cy="812800"/>
            </a:xfrm>
          </p:grpSpPr>
          <p:sp>
            <p:nvSpPr>
              <p:cNvPr name="Freeform 4" id="4"/>
              <p:cNvSpPr/>
              <p:nvPr/>
            </p:nvSpPr>
            <p:spPr>
              <a:xfrm flipH="false" flipV="false" rot="0">
                <a:off x="0" y="0"/>
                <a:ext cx="703982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9FC3D0"/>
              </a:solidFill>
            </p:spPr>
          </p:sp>
          <p:sp>
            <p:nvSpPr>
              <p:cNvPr name="TextBox 5" id="5"/>
              <p:cNvSpPr txBox="true"/>
              <p:nvPr/>
            </p:nvSpPr>
            <p:spPr>
              <a:xfrm>
                <a:off x="0" y="-47625"/>
                <a:ext cx="703982" cy="733425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  <p:sp>
          <p:nvSpPr>
            <p:cNvPr name="TextBox 6" id="6"/>
            <p:cNvSpPr txBox="true"/>
            <p:nvPr/>
          </p:nvSpPr>
          <p:spPr>
            <a:xfrm rot="0">
              <a:off x="0" y="437582"/>
              <a:ext cx="2083482" cy="1241504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7805"/>
                </a:lnSpc>
              </a:pPr>
              <a:r>
                <a:rPr lang="en-US" sz="5575">
                  <a:solidFill>
                    <a:srgbClr val="000000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6</a:t>
              </a:r>
            </a:p>
          </p:txBody>
        </p:sp>
      </p:grpSp>
      <p:sp>
        <p:nvSpPr>
          <p:cNvPr name="Freeform 7" id="7"/>
          <p:cNvSpPr/>
          <p:nvPr/>
        </p:nvSpPr>
        <p:spPr>
          <a:xfrm flipH="false" flipV="false" rot="0">
            <a:off x="1025982" y="4200669"/>
            <a:ext cx="15614479" cy="4308409"/>
          </a:xfrm>
          <a:custGeom>
            <a:avLst/>
            <a:gdLst/>
            <a:ahLst/>
            <a:cxnLst/>
            <a:rect r="r" b="b" t="t" l="l"/>
            <a:pathLst>
              <a:path h="4308409" w="15614479">
                <a:moveTo>
                  <a:pt x="0" y="0"/>
                </a:moveTo>
                <a:lnTo>
                  <a:pt x="15614479" y="0"/>
                </a:lnTo>
                <a:lnTo>
                  <a:pt x="15614479" y="4308409"/>
                </a:lnTo>
                <a:lnTo>
                  <a:pt x="0" y="430840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2622" t="-11110" r="-2037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-660261" y="21910"/>
            <a:ext cx="17020191" cy="146748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12040"/>
              </a:lnSpc>
              <a:spcBef>
                <a:spcPct val="0"/>
              </a:spcBef>
            </a:pPr>
            <a:r>
              <a:rPr lang="en-US" sz="8600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FRONT-END TECHNOLOGIES</a:t>
            </a:r>
          </a:p>
        </p:txBody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6F3E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2414274" y="3411201"/>
            <a:ext cx="12972483" cy="4895072"/>
          </a:xfrm>
          <a:custGeom>
            <a:avLst/>
            <a:gdLst/>
            <a:ahLst/>
            <a:cxnLst/>
            <a:rect r="r" b="b" t="t" l="l"/>
            <a:pathLst>
              <a:path h="4895072" w="12972483">
                <a:moveTo>
                  <a:pt x="0" y="0"/>
                </a:moveTo>
                <a:lnTo>
                  <a:pt x="12972482" y="0"/>
                </a:lnTo>
                <a:lnTo>
                  <a:pt x="12972482" y="4895072"/>
                </a:lnTo>
                <a:lnTo>
                  <a:pt x="0" y="489507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2415" r="-2804" b="-2415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0" y="298768"/>
            <a:ext cx="17174442" cy="156654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880"/>
              </a:lnSpc>
            </a:pPr>
            <a:r>
              <a:rPr lang="en-US" sz="9200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BACK-END TECHNOLOGIES</a:t>
            </a:r>
          </a:p>
        </p:txBody>
      </p:sp>
      <p:grpSp>
        <p:nvGrpSpPr>
          <p:cNvPr name="Group 4" id="4"/>
          <p:cNvGrpSpPr/>
          <p:nvPr/>
        </p:nvGrpSpPr>
        <p:grpSpPr>
          <a:xfrm rot="0">
            <a:off x="16725388" y="192087"/>
            <a:ext cx="1562612" cy="1673225"/>
            <a:chOff x="0" y="0"/>
            <a:chExt cx="2083482" cy="2230967"/>
          </a:xfrm>
        </p:grpSpPr>
        <p:grpSp>
          <p:nvGrpSpPr>
            <p:cNvPr name="Group 5" id="5"/>
            <p:cNvGrpSpPr/>
            <p:nvPr/>
          </p:nvGrpSpPr>
          <p:grpSpPr>
            <a:xfrm rot="0">
              <a:off x="75599" y="0"/>
              <a:ext cx="1932284" cy="2230967"/>
              <a:chOff x="0" y="0"/>
              <a:chExt cx="703982" cy="812800"/>
            </a:xfrm>
          </p:grpSpPr>
          <p:sp>
            <p:nvSpPr>
              <p:cNvPr name="Freeform 6" id="6"/>
              <p:cNvSpPr/>
              <p:nvPr/>
            </p:nvSpPr>
            <p:spPr>
              <a:xfrm flipH="false" flipV="false" rot="0">
                <a:off x="0" y="0"/>
                <a:ext cx="703982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9FC3D0"/>
              </a:solidFill>
            </p:spPr>
          </p:sp>
          <p:sp>
            <p:nvSpPr>
              <p:cNvPr name="TextBox 7" id="7"/>
              <p:cNvSpPr txBox="true"/>
              <p:nvPr/>
            </p:nvSpPr>
            <p:spPr>
              <a:xfrm>
                <a:off x="0" y="-47625"/>
                <a:ext cx="703982" cy="733425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  <p:sp>
          <p:nvSpPr>
            <p:cNvPr name="TextBox 8" id="8"/>
            <p:cNvSpPr txBox="true"/>
            <p:nvPr/>
          </p:nvSpPr>
          <p:spPr>
            <a:xfrm rot="0">
              <a:off x="0" y="437582"/>
              <a:ext cx="2083482" cy="1241504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7805"/>
                </a:lnSpc>
              </a:pPr>
              <a:r>
                <a:rPr lang="en-US" sz="5575">
                  <a:solidFill>
                    <a:srgbClr val="000000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7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6F3E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2990226" y="3489513"/>
            <a:ext cx="11372864" cy="4574019"/>
          </a:xfrm>
          <a:custGeom>
            <a:avLst/>
            <a:gdLst/>
            <a:ahLst/>
            <a:cxnLst/>
            <a:rect r="r" b="b" t="t" l="l"/>
            <a:pathLst>
              <a:path h="4574019" w="11372864">
                <a:moveTo>
                  <a:pt x="0" y="0"/>
                </a:moveTo>
                <a:lnTo>
                  <a:pt x="11372863" y="0"/>
                </a:lnTo>
                <a:lnTo>
                  <a:pt x="11372863" y="4574019"/>
                </a:lnTo>
                <a:lnTo>
                  <a:pt x="0" y="457401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2356193" y="523876"/>
            <a:ext cx="10936486" cy="156654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880"/>
              </a:lnSpc>
            </a:pPr>
            <a:r>
              <a:rPr lang="en-US" sz="9200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External Resources</a:t>
            </a:r>
          </a:p>
        </p:txBody>
      </p:sp>
      <p:grpSp>
        <p:nvGrpSpPr>
          <p:cNvPr name="Group 4" id="4"/>
          <p:cNvGrpSpPr/>
          <p:nvPr/>
        </p:nvGrpSpPr>
        <p:grpSpPr>
          <a:xfrm rot="0">
            <a:off x="15859155" y="0"/>
            <a:ext cx="1562612" cy="1673225"/>
            <a:chOff x="0" y="0"/>
            <a:chExt cx="2083482" cy="2230967"/>
          </a:xfrm>
        </p:grpSpPr>
        <p:grpSp>
          <p:nvGrpSpPr>
            <p:cNvPr name="Group 5" id="5"/>
            <p:cNvGrpSpPr/>
            <p:nvPr/>
          </p:nvGrpSpPr>
          <p:grpSpPr>
            <a:xfrm rot="0">
              <a:off x="75599" y="0"/>
              <a:ext cx="1932284" cy="2230967"/>
              <a:chOff x="0" y="0"/>
              <a:chExt cx="703982" cy="812800"/>
            </a:xfrm>
          </p:grpSpPr>
          <p:sp>
            <p:nvSpPr>
              <p:cNvPr name="Freeform 6" id="6"/>
              <p:cNvSpPr/>
              <p:nvPr/>
            </p:nvSpPr>
            <p:spPr>
              <a:xfrm flipH="false" flipV="false" rot="0">
                <a:off x="0" y="0"/>
                <a:ext cx="703982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9FC3D0"/>
              </a:solidFill>
            </p:spPr>
          </p:sp>
          <p:sp>
            <p:nvSpPr>
              <p:cNvPr name="TextBox 7" id="7"/>
              <p:cNvSpPr txBox="true"/>
              <p:nvPr/>
            </p:nvSpPr>
            <p:spPr>
              <a:xfrm>
                <a:off x="0" y="-47625"/>
                <a:ext cx="703982" cy="733425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  <p:sp>
          <p:nvSpPr>
            <p:cNvPr name="TextBox 8" id="8"/>
            <p:cNvSpPr txBox="true"/>
            <p:nvPr/>
          </p:nvSpPr>
          <p:spPr>
            <a:xfrm rot="0">
              <a:off x="0" y="437582"/>
              <a:ext cx="2083482" cy="1241504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7805"/>
                </a:lnSpc>
              </a:pPr>
              <a:r>
                <a:rPr lang="en-US" sz="5575">
                  <a:solidFill>
                    <a:srgbClr val="000000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8</a:t>
              </a:r>
            </a:p>
          </p:txBody>
        </p:sp>
      </p:grp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6F3E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757733" y="3576163"/>
            <a:ext cx="14589921" cy="4565147"/>
          </a:xfrm>
          <a:custGeom>
            <a:avLst/>
            <a:gdLst/>
            <a:ahLst/>
            <a:cxnLst/>
            <a:rect r="r" b="b" t="t" l="l"/>
            <a:pathLst>
              <a:path h="4565147" w="14589921">
                <a:moveTo>
                  <a:pt x="0" y="0"/>
                </a:moveTo>
                <a:lnTo>
                  <a:pt x="14589921" y="0"/>
                </a:lnTo>
                <a:lnTo>
                  <a:pt x="14589921" y="4565147"/>
                </a:lnTo>
                <a:lnTo>
                  <a:pt x="0" y="456514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21" t="0" r="-1872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3776014" y="523876"/>
            <a:ext cx="8096845" cy="156654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880"/>
              </a:lnSpc>
            </a:pPr>
            <a:r>
              <a:rPr lang="en-US" sz="9200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CI/CD and IDE</a:t>
            </a:r>
          </a:p>
        </p:txBody>
      </p:sp>
      <p:grpSp>
        <p:nvGrpSpPr>
          <p:cNvPr name="Group 4" id="4"/>
          <p:cNvGrpSpPr/>
          <p:nvPr/>
        </p:nvGrpSpPr>
        <p:grpSpPr>
          <a:xfrm rot="0">
            <a:off x="15859155" y="0"/>
            <a:ext cx="1562612" cy="1673225"/>
            <a:chOff x="0" y="0"/>
            <a:chExt cx="2083482" cy="2230967"/>
          </a:xfrm>
        </p:grpSpPr>
        <p:grpSp>
          <p:nvGrpSpPr>
            <p:cNvPr name="Group 5" id="5"/>
            <p:cNvGrpSpPr/>
            <p:nvPr/>
          </p:nvGrpSpPr>
          <p:grpSpPr>
            <a:xfrm rot="0">
              <a:off x="75599" y="0"/>
              <a:ext cx="1932284" cy="2230967"/>
              <a:chOff x="0" y="0"/>
              <a:chExt cx="703982" cy="812800"/>
            </a:xfrm>
          </p:grpSpPr>
          <p:sp>
            <p:nvSpPr>
              <p:cNvPr name="Freeform 6" id="6"/>
              <p:cNvSpPr/>
              <p:nvPr/>
            </p:nvSpPr>
            <p:spPr>
              <a:xfrm flipH="false" flipV="false" rot="0">
                <a:off x="0" y="0"/>
                <a:ext cx="703982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9FC3D0"/>
              </a:solidFill>
            </p:spPr>
          </p:sp>
          <p:sp>
            <p:nvSpPr>
              <p:cNvPr name="TextBox 7" id="7"/>
              <p:cNvSpPr txBox="true"/>
              <p:nvPr/>
            </p:nvSpPr>
            <p:spPr>
              <a:xfrm>
                <a:off x="0" y="-47625"/>
                <a:ext cx="703982" cy="733425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  <p:sp>
          <p:nvSpPr>
            <p:cNvPr name="TextBox 8" id="8"/>
            <p:cNvSpPr txBox="true"/>
            <p:nvPr/>
          </p:nvSpPr>
          <p:spPr>
            <a:xfrm rot="0">
              <a:off x="0" y="437582"/>
              <a:ext cx="2083482" cy="1241504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7805"/>
                </a:lnSpc>
              </a:pPr>
              <a:r>
                <a:rPr lang="en-US" sz="5575">
                  <a:solidFill>
                    <a:srgbClr val="000000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9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DAGJgmuW3wE</dc:identifier>
  <dcterms:modified xsi:type="dcterms:W3CDTF">2011-08-01T06:04:30Z</dcterms:modified>
  <cp:revision>1</cp:revision>
  <dc:title>Graduation Project</dc:title>
</cp:coreProperties>
</file>