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21"/>
  </p:notesMasterIdLst>
  <p:sldIdLst>
    <p:sldId id="287" r:id="rId2"/>
    <p:sldId id="280" r:id="rId3"/>
    <p:sldId id="260" r:id="rId4"/>
    <p:sldId id="261" r:id="rId5"/>
    <p:sldId id="282" r:id="rId6"/>
    <p:sldId id="284" r:id="rId7"/>
    <p:sldId id="285" r:id="rId8"/>
    <p:sldId id="289" r:id="rId9"/>
    <p:sldId id="266" r:id="rId10"/>
    <p:sldId id="267" r:id="rId11"/>
    <p:sldId id="270" r:id="rId12"/>
    <p:sldId id="292" r:id="rId13"/>
    <p:sldId id="293" r:id="rId14"/>
    <p:sldId id="271" r:id="rId15"/>
    <p:sldId id="291" r:id="rId16"/>
    <p:sldId id="290" r:id="rId17"/>
    <p:sldId id="276" r:id="rId18"/>
    <p:sldId id="275" r:id="rId19"/>
    <p:sldId id="27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9CCFF"/>
    <a:srgbClr val="CC0066"/>
    <a:srgbClr val="D60093"/>
    <a:srgbClr val="FF0066"/>
    <a:srgbClr val="FF3399"/>
    <a:srgbClr val="EC9AA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135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5F4E1D-2F16-47ED-BCAD-87FA7590449E}" type="datetimeFigureOut">
              <a:rPr lang="en-US" smtClean="0"/>
              <a:pPr/>
              <a:t>5/2/2018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BF6610-8648-49AC-BD96-CF9481CBE87E}" type="slidenum">
              <a:rPr lang="en-US" smtClean="0"/>
              <a:pPr/>
              <a:t>‹#›</a:t>
            </a:fld>
            <a:endParaRPr lang="en-US"/>
          </a:p>
        </p:txBody>
      </p:sp>
    </p:spTree>
    <p:extLst>
      <p:ext uri="{BB962C8B-B14F-4D97-AF65-F5344CB8AC3E}">
        <p14:creationId xmlns="" xmlns:p14="http://schemas.microsoft.com/office/powerpoint/2010/main" val="707795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0A83729-F765-4D29-AC35-89A68E40BE52}" type="datetimeFigureOut">
              <a:rPr lang="en-US" smtClean="0"/>
              <a:pPr/>
              <a:t>5/2/2018</a:t>
            </a:fld>
            <a:endParaRPr lang="en-US"/>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0E7948E-1391-4299-AFC8-9FCC7E739B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0A83729-F765-4D29-AC35-89A68E40BE52}" type="datetimeFigureOut">
              <a:rPr lang="en-US" smtClean="0"/>
              <a:pPr/>
              <a:t>5/2/2018</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30E7948E-1391-4299-AFC8-9FCC7E739B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A0A83729-F765-4D29-AC35-89A68E40BE52}" type="datetimeFigureOut">
              <a:rPr lang="en-US" smtClean="0"/>
              <a:pPr/>
              <a:t>5/2/2018</a:t>
            </a:fld>
            <a:endParaRPr lang="en-US"/>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en-US"/>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0E7948E-1391-4299-AFC8-9FCC7E739B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0A83729-F765-4D29-AC35-89A68E40BE52}" type="datetimeFigureOut">
              <a:rPr lang="en-US" smtClean="0"/>
              <a:pPr/>
              <a:t>5/2/2018</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30E7948E-1391-4299-AFC8-9FCC7E739B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0A83729-F765-4D29-AC35-89A68E40BE52}" type="datetimeFigureOut">
              <a:rPr lang="en-US" smtClean="0"/>
              <a:pPr/>
              <a:t>5/2/2018</a:t>
            </a:fld>
            <a:endParaRPr lang="en-US"/>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30E7948E-1391-4299-AFC8-9FCC7E739B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0A83729-F765-4D29-AC35-89A68E40BE52}" type="datetimeFigureOut">
              <a:rPr lang="en-US" smtClean="0"/>
              <a:pPr/>
              <a:t>5/2/2018</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30E7948E-1391-4299-AFC8-9FCC7E739B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A0A83729-F765-4D29-AC35-89A68E40BE52}" type="datetimeFigureOut">
              <a:rPr lang="en-US" smtClean="0"/>
              <a:pPr/>
              <a:t>5/2/2018</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30E7948E-1391-4299-AFC8-9FCC7E739B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A0A83729-F765-4D29-AC35-89A68E40BE52}" type="datetimeFigureOut">
              <a:rPr lang="en-US" smtClean="0"/>
              <a:pPr/>
              <a:t>5/2/2018</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30E7948E-1391-4299-AFC8-9FCC7E739B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A0A83729-F765-4D29-AC35-89A68E40BE52}" type="datetimeFigureOut">
              <a:rPr lang="en-US" smtClean="0"/>
              <a:pPr/>
              <a:t>5/2/2018</a:t>
            </a:fld>
            <a:endParaRPr lang="en-US"/>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en-US"/>
          </a:p>
        </p:txBody>
      </p:sp>
      <p:sp>
        <p:nvSpPr>
          <p:cNvPr id="4" name="عنصر نائب لرقم الشريحة 3"/>
          <p:cNvSpPr>
            <a:spLocks noGrp="1"/>
          </p:cNvSpPr>
          <p:nvPr>
            <p:ph type="sldNum" sz="quarter" idx="12"/>
          </p:nvPr>
        </p:nvSpPr>
        <p:spPr/>
        <p:txBody>
          <a:bodyPr/>
          <a:lstStyle>
            <a:extLst/>
          </a:lstStyle>
          <a:p>
            <a:fld id="{30E7948E-1391-4299-AFC8-9FCC7E739B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0A83729-F765-4D29-AC35-89A68E40BE52}" type="datetimeFigureOut">
              <a:rPr lang="en-US" smtClean="0"/>
              <a:pPr/>
              <a:t>5/2/2018</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30E7948E-1391-4299-AFC8-9FCC7E739B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A0A83729-F765-4D29-AC35-89A68E40BE52}" type="datetimeFigureOut">
              <a:rPr lang="en-US" smtClean="0"/>
              <a:pPr/>
              <a:t>5/2/2018</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30E7948E-1391-4299-AFC8-9FCC7E739B18}" type="slidenum">
              <a:rPr lang="en-US" smtClean="0"/>
              <a:pPr/>
              <a:t>‹#›</a:t>
            </a:fld>
            <a:endParaRPr lang="en-US"/>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0A83729-F765-4D29-AC35-89A68E40BE52}" type="datetimeFigureOut">
              <a:rPr lang="en-US" smtClean="0"/>
              <a:pPr/>
              <a:t>5/2/2018</a:t>
            </a:fld>
            <a:endParaRPr lang="en-US"/>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0E7948E-1391-4299-AFC8-9FCC7E739B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التقاط.PNG"/>
          <p:cNvPicPr>
            <a:picLocks noGrp="1" noChangeAspect="1"/>
          </p:cNvPicPr>
          <p:nvPr>
            <p:ph idx="1"/>
          </p:nvPr>
        </p:nvPicPr>
        <p:blipFill rotWithShape="1">
          <a:blip r:embed="rId2" cstate="print"/>
          <a:srcRect t="14445"/>
          <a:stretch/>
        </p:blipFill>
        <p:spPr>
          <a:xfrm>
            <a:off x="228600" y="1447800"/>
            <a:ext cx="7696200" cy="5045426"/>
          </a:xfrm>
        </p:spPr>
      </p:pic>
      <p:sp>
        <p:nvSpPr>
          <p:cNvPr id="2" name="Rectangle 1"/>
          <p:cNvSpPr/>
          <p:nvPr/>
        </p:nvSpPr>
        <p:spPr>
          <a:xfrm>
            <a:off x="20370" y="-6790"/>
            <a:ext cx="8904838" cy="1200329"/>
          </a:xfrm>
          <a:prstGeom prst="rect">
            <a:avLst/>
          </a:prstGeom>
          <a:noFill/>
        </p:spPr>
        <p:txBody>
          <a:bodyPr wrap="square" lIns="91440" tIns="45720" rIns="91440" bIns="45720">
            <a:spAutoFit/>
          </a:bodyPr>
          <a:lstStyle/>
          <a:p>
            <a:pPr algn="ctr"/>
            <a:r>
              <a:rPr lang="en-US" sz="3600" b="1" i="1" cap="none" spc="0" dirty="0" smtClean="0">
                <a:ln w="0"/>
                <a:solidFill>
                  <a:schemeClr val="accent2">
                    <a:lumMod val="75000"/>
                  </a:schemeClr>
                </a:solidFill>
                <a:effectLst>
                  <a:outerShdw blurRad="38100" dist="19050" dir="2700000" algn="tl" rotWithShape="0">
                    <a:schemeClr val="dk1">
                      <a:alpha val="40000"/>
                    </a:schemeClr>
                  </a:outerShdw>
                </a:effectLst>
                <a:latin typeface="Andalus" panose="02020603050405020304" pitchFamily="18" charset="-78"/>
                <a:cs typeface="Andalus" panose="02020603050405020304" pitchFamily="18" charset="-78"/>
              </a:rPr>
              <a:t>Intelligent Transportation System</a:t>
            </a:r>
          </a:p>
          <a:p>
            <a:pPr algn="ctr"/>
            <a:r>
              <a:rPr lang="en-US" sz="3600" b="1" i="1" cap="none" spc="0" dirty="0" smtClean="0">
                <a:ln w="0"/>
                <a:solidFill>
                  <a:schemeClr val="accent2">
                    <a:lumMod val="75000"/>
                  </a:schemeClr>
                </a:solidFill>
                <a:effectLst>
                  <a:outerShdw blurRad="38100" dist="19050" dir="2700000" algn="tl" rotWithShape="0">
                    <a:schemeClr val="dk1">
                      <a:alpha val="40000"/>
                    </a:schemeClr>
                  </a:outerShdw>
                </a:effectLst>
                <a:latin typeface="Andalus" panose="02020603050405020304" pitchFamily="18" charset="-78"/>
                <a:cs typeface="Andalus" panose="02020603050405020304" pitchFamily="18" charset="-78"/>
              </a:rPr>
              <a:t>I.T.S</a:t>
            </a:r>
            <a:endParaRPr lang="en-US" sz="3600" b="1" i="1" cap="none" spc="0" dirty="0">
              <a:ln w="0"/>
              <a:solidFill>
                <a:schemeClr val="accent2">
                  <a:lumMod val="75000"/>
                </a:schemeClr>
              </a:solidFill>
              <a:effectLst>
                <a:outerShdw blurRad="38100" dist="19050" dir="2700000" algn="tl" rotWithShape="0">
                  <a:schemeClr val="dk1">
                    <a:alpha val="40000"/>
                  </a:schemeClr>
                </a:outerShdw>
              </a:effectLst>
              <a:latin typeface="Andalus" panose="02020603050405020304" pitchFamily="18" charset="-78"/>
              <a:cs typeface="Andalus" panose="02020603050405020304" pitchFamily="18"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FID-RC522-pinout.png"/>
          <p:cNvPicPr>
            <a:picLocks noGrp="1"/>
          </p:cNvPicPr>
          <p:nvPr>
            <p:ph idx="1"/>
          </p:nvPr>
        </p:nvPicPr>
        <p:blipFill>
          <a:blip r:embed="rId2" cstate="print"/>
          <a:stretch>
            <a:fillRect/>
          </a:stretch>
        </p:blipFill>
        <p:spPr>
          <a:xfrm>
            <a:off x="381001" y="685800"/>
            <a:ext cx="7543800" cy="54864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99160"/>
          </a:xfrm>
          <a:solidFill>
            <a:schemeClr val="bg1"/>
          </a:solidFill>
        </p:spPr>
        <p:txBody>
          <a:bodyPr>
            <a:normAutofit/>
          </a:bodyPr>
          <a:lstStyle/>
          <a:p>
            <a:r>
              <a:rPr lang="en-US" sz="2800" b="1" i="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ESP8266-01 Module</a:t>
            </a:r>
            <a:endParaRPr lang="en-US" sz="2800" i="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en-US" sz="2800" dirty="0" smtClean="0">
                <a:solidFill>
                  <a:prstClr val="black"/>
                </a:solidFill>
                <a:latin typeface="Times New Roman" pitchFamily="18" charset="0"/>
                <a:cs typeface="Times New Roman" pitchFamily="18" charset="0"/>
              </a:rPr>
              <a:t>It has 8 pins I/O, it is </a:t>
            </a:r>
            <a:r>
              <a:rPr lang="en-US" sz="2800" dirty="0" smtClean="0">
                <a:solidFill>
                  <a:srgbClr val="000000"/>
                </a:solidFill>
                <a:latin typeface="Times New Roman"/>
              </a:rPr>
              <a:t>connected to 3.3v using Arduino.</a:t>
            </a:r>
            <a:endParaRPr lang="en-US" dirty="0"/>
          </a:p>
        </p:txBody>
      </p:sp>
      <p:pic>
        <p:nvPicPr>
          <p:cNvPr id="4" name="Picture 3" descr="C:\Users\EliteBook\Desktop\13678-01a.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2667000"/>
            <a:ext cx="4343400" cy="3810000"/>
          </a:xfrm>
          <a:prstGeom prst="rect">
            <a:avLst/>
          </a:prstGeom>
          <a:noFill/>
          <a:ln>
            <a:noFill/>
          </a:ln>
        </p:spPr>
      </p:pic>
      <p:pic>
        <p:nvPicPr>
          <p:cNvPr id="5" name="Picture 4"/>
          <p:cNvPicPr/>
          <p:nvPr/>
        </p:nvPicPr>
        <p:blipFill>
          <a:blip r:embed="rId3" cstate="print"/>
          <a:srcRect/>
          <a:stretch>
            <a:fillRect/>
          </a:stretch>
        </p:blipFill>
        <p:spPr bwMode="auto">
          <a:xfrm>
            <a:off x="4572001" y="2971800"/>
            <a:ext cx="33528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Adapter</a:t>
            </a:r>
            <a:br>
              <a:rPr lang="en-US" dirty="0" smtClean="0"/>
            </a:br>
            <a:endParaRPr lang="en-US" dirty="0"/>
          </a:p>
        </p:txBody>
      </p:sp>
      <p:sp>
        <p:nvSpPr>
          <p:cNvPr id="3" name="Content Placeholder 2"/>
          <p:cNvSpPr>
            <a:spLocks noGrp="1"/>
          </p:cNvSpPr>
          <p:nvPr>
            <p:ph idx="1"/>
          </p:nvPr>
        </p:nvSpPr>
        <p:spPr/>
        <p:txBody>
          <a:bodyPr/>
          <a:lstStyle/>
          <a:p>
            <a:r>
              <a:rPr lang="en-US" dirty="0" smtClean="0"/>
              <a:t>It is device used to down the voltage from 5 volts to 3.3 volts.</a:t>
            </a:r>
            <a:endParaRPr lang="ar-JO" dirty="0" smtClean="0"/>
          </a:p>
          <a:p>
            <a:r>
              <a:rPr lang="en-US" dirty="0" smtClean="0"/>
              <a:t>We use it to connect WIFI ESP with </a:t>
            </a:r>
            <a:r>
              <a:rPr lang="en-US" dirty="0" err="1" smtClean="0"/>
              <a:t>Arduino</a:t>
            </a:r>
            <a:r>
              <a:rPr lang="en-US" dirty="0" smtClean="0"/>
              <a:t> because WIFI turn on3.3 V and </a:t>
            </a:r>
            <a:r>
              <a:rPr lang="en-US" dirty="0" err="1" smtClean="0"/>
              <a:t>Arduino</a:t>
            </a:r>
            <a:r>
              <a:rPr lang="en-US" dirty="0" smtClean="0"/>
              <a:t> make 5V.</a:t>
            </a:r>
          </a:p>
          <a:p>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PNG"/>
          <p:cNvPicPr>
            <a:picLocks noGrp="1" noChangeAspect="1"/>
          </p:cNvPicPr>
          <p:nvPr>
            <p:ph idx="1"/>
          </p:nvPr>
        </p:nvPicPr>
        <p:blipFill>
          <a:blip r:embed="rId2" cstate="print"/>
          <a:stretch>
            <a:fillRect/>
          </a:stretch>
        </p:blipFill>
        <p:spPr>
          <a:xfrm>
            <a:off x="381000" y="381000"/>
            <a:ext cx="7696199" cy="607536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75360"/>
          </a:xfrm>
        </p:spPr>
        <p:txBody>
          <a:bodyPr>
            <a:normAutofit fontScale="90000"/>
          </a:bodyPr>
          <a:lstStyle/>
          <a:p>
            <a:pPr algn="ctr"/>
            <a:r>
              <a:rPr lang="en-US" b="1" i="1" dirty="0">
                <a:solidFill>
                  <a:srgbClr val="CC0066"/>
                </a:solidFill>
                <a:effectLst>
                  <a:outerShdw blurRad="38100" dist="38100" dir="2700000" algn="tl">
                    <a:srgbClr val="000000">
                      <a:alpha val="43137"/>
                    </a:srgbClr>
                  </a:outerShdw>
                </a:effectLst>
                <a:latin typeface="Times New Roman" pitchFamily="18" charset="0"/>
                <a:cs typeface="Times New Roman" pitchFamily="18" charset="0"/>
              </a:rPr>
              <a:t>Software Components and Programming Language</a:t>
            </a:r>
            <a:endParaRPr lang="en-US" i="1" dirty="0">
              <a:solidFill>
                <a:srgbClr val="CC0066"/>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Font typeface="Wingdings" pitchFamily="2" charset="2"/>
              <a:buChar char="v"/>
            </a:pPr>
            <a:r>
              <a:rPr lang="en-US" sz="2800" b="1" dirty="0" smtClean="0">
                <a:latin typeface="Times New Roman" pitchFamily="18" charset="0"/>
                <a:cs typeface="Times New Roman" pitchFamily="18" charset="0"/>
              </a:rPr>
              <a:t>Arduino code.</a:t>
            </a:r>
          </a:p>
          <a:p>
            <a:pPr>
              <a:buNone/>
            </a:pPr>
            <a:endParaRPr lang="en-US" sz="2800"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2118360"/>
          </a:xfrm>
        </p:spPr>
        <p:txBody>
          <a:bodyPr>
            <a:normAutofit/>
          </a:bodyPr>
          <a:lstStyle/>
          <a:p>
            <a:r>
              <a:rPr lang="en-US" dirty="0" smtClean="0"/>
              <a:t>System model</a:t>
            </a:r>
            <a:br>
              <a:rPr lang="en-US" dirty="0" smtClean="0"/>
            </a:br>
            <a:r>
              <a:rPr lang="en-US" dirty="0" smtClean="0"/>
              <a:t/>
            </a:r>
            <a:br>
              <a:rPr lang="en-US" dirty="0" smtClean="0"/>
            </a:br>
            <a:endParaRPr lang="en-US" dirty="0"/>
          </a:p>
        </p:txBody>
      </p:sp>
      <p:pic>
        <p:nvPicPr>
          <p:cNvPr id="4" name="Content Placeholder 3" descr="khkjh.PNG"/>
          <p:cNvPicPr>
            <a:picLocks noGrp="1" noChangeAspect="1"/>
          </p:cNvPicPr>
          <p:nvPr>
            <p:ph idx="1"/>
          </p:nvPr>
        </p:nvPicPr>
        <p:blipFill>
          <a:blip r:embed="rId2" cstate="print"/>
          <a:stretch>
            <a:fillRect/>
          </a:stretch>
        </p:blipFill>
        <p:spPr>
          <a:xfrm>
            <a:off x="533400" y="1371600"/>
            <a:ext cx="7162800" cy="51054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18160"/>
          </a:xfrm>
        </p:spPr>
        <p:txBody>
          <a:bodyPr>
            <a:normAutofit/>
          </a:bodyPr>
          <a:lstStyle/>
          <a:p>
            <a:pPr algn="ctr"/>
            <a:r>
              <a:rPr lang="en-US" sz="2000" dirty="0" smtClean="0"/>
              <a:t>Flow chart for all system </a:t>
            </a:r>
            <a:endParaRPr lang="en-US" sz="2000" dirty="0"/>
          </a:p>
        </p:txBody>
      </p:sp>
      <p:pic>
        <p:nvPicPr>
          <p:cNvPr id="6" name="Content Placeholder 5" descr="1223456.png"/>
          <p:cNvPicPr>
            <a:picLocks noGrp="1" noChangeAspect="1"/>
          </p:cNvPicPr>
          <p:nvPr>
            <p:ph idx="1"/>
          </p:nvPr>
        </p:nvPicPr>
        <p:blipFill>
          <a:blip r:embed="rId2" cstate="print"/>
          <a:stretch>
            <a:fillRect/>
          </a:stretch>
        </p:blipFill>
        <p:spPr>
          <a:xfrm>
            <a:off x="1219200" y="1066800"/>
            <a:ext cx="5562599" cy="5389563"/>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762000"/>
          </a:xfrm>
        </p:spPr>
        <p:txBody>
          <a:bodyPr>
            <a:normAutofit/>
          </a:bodyPr>
          <a:lstStyle/>
          <a:p>
            <a:pPr algn="ctr"/>
            <a:r>
              <a:rPr lang="en-US" sz="4000" b="1" i="1" dirty="0" smtClean="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results </a:t>
            </a:r>
            <a:endParaRPr lang="en-US" sz="4000" i="1" dirty="0">
              <a:solidFill>
                <a:schemeClr val="accent1"/>
              </a:solidFill>
            </a:endParaRPr>
          </a:p>
        </p:txBody>
      </p:sp>
      <p:sp>
        <p:nvSpPr>
          <p:cNvPr id="5" name="Content Placeholder 4"/>
          <p:cNvSpPr>
            <a:spLocks noGrp="1"/>
          </p:cNvSpPr>
          <p:nvPr>
            <p:ph idx="1"/>
          </p:nvPr>
        </p:nvSpPr>
        <p:spPr>
          <a:xfrm>
            <a:off x="228600" y="990600"/>
            <a:ext cx="7467600" cy="5465136"/>
          </a:xfrm>
        </p:spPr>
        <p:txBody>
          <a:bodyPr/>
          <a:lstStyle/>
          <a:p>
            <a:pPr>
              <a:buNone/>
            </a:pPr>
            <a:r>
              <a:rPr lang="en-US" dirty="0" smtClean="0">
                <a:latin typeface="Times New Roman" pitchFamily="18" charset="0"/>
                <a:cs typeface="Times New Roman" pitchFamily="18" charset="0"/>
              </a:rPr>
              <a:t> we managed </a:t>
            </a:r>
            <a:r>
              <a:rPr lang="en-US" dirty="0">
                <a:latin typeface="Times New Roman" pitchFamily="18" charset="0"/>
                <a:cs typeface="Times New Roman" pitchFamily="18" charset="0"/>
              </a:rPr>
              <a:t>to read the UID of the cards to determine the  </a:t>
            </a:r>
            <a:r>
              <a:rPr lang="en-US" dirty="0" smtClean="0">
                <a:latin typeface="Times New Roman" pitchFamily="18" charset="0"/>
                <a:cs typeface="Times New Roman" pitchFamily="18" charset="0"/>
              </a:rPr>
              <a:t>location of the car.</a:t>
            </a:r>
            <a:endParaRPr lang="en-US" dirty="0">
              <a:latin typeface="Times New Roman" pitchFamily="18" charset="0"/>
              <a:cs typeface="Times New Roman" pitchFamily="18" charset="0"/>
            </a:endParaRPr>
          </a:p>
          <a:p>
            <a:pPr>
              <a:buNone/>
            </a:pPr>
            <a:endParaRPr lang="en-US" dirty="0"/>
          </a:p>
        </p:txBody>
      </p:sp>
      <p:sp>
        <p:nvSpPr>
          <p:cNvPr id="7" name="Rectangle 6"/>
          <p:cNvSpPr/>
          <p:nvPr/>
        </p:nvSpPr>
        <p:spPr>
          <a:xfrm>
            <a:off x="3657600" y="1600200"/>
            <a:ext cx="4114800" cy="646331"/>
          </a:xfrm>
          <a:prstGeom prst="rect">
            <a:avLst/>
          </a:prstGeom>
        </p:spPr>
        <p:txBody>
          <a:bodyPr wrap="square">
            <a:spAutoFit/>
          </a:bodyPr>
          <a:lstStyle/>
          <a:p>
            <a:pPr algn="ctr"/>
            <a:r>
              <a:rPr lang="en-US" i="1" dirty="0">
                <a:solidFill>
                  <a:srgbClr val="CC0066"/>
                </a:solidFill>
                <a:effectLst>
                  <a:outerShdw blurRad="38100" dist="38100" dir="2700000" algn="tl">
                    <a:srgbClr val="000000">
                      <a:alpha val="43137"/>
                    </a:srgbClr>
                  </a:outerShdw>
                </a:effectLst>
                <a:latin typeface="Times New Roman" pitchFamily="18" charset="0"/>
                <a:cs typeface="Times New Roman" pitchFamily="18" charset="0"/>
              </a:rPr>
              <a:t>THE RESULTS ON ARDUINO </a:t>
            </a:r>
            <a:r>
              <a:rPr lang="en-US" i="1" dirty="0" smtClean="0">
                <a:solidFill>
                  <a:srgbClr val="CC0066"/>
                </a:solidFill>
                <a:effectLst>
                  <a:outerShdw blurRad="38100" dist="38100" dir="2700000" algn="tl">
                    <a:srgbClr val="000000">
                      <a:alpha val="43137"/>
                    </a:srgbClr>
                  </a:outerShdw>
                </a:effectLst>
                <a:latin typeface="Times New Roman" pitchFamily="18" charset="0"/>
                <a:cs typeface="Times New Roman" pitchFamily="18" charset="0"/>
              </a:rPr>
              <a:t>SERIAL</a:t>
            </a:r>
          </a:p>
          <a:p>
            <a:pPr algn="ctr"/>
            <a:endParaRPr lang="en-US" i="1" dirty="0">
              <a:solidFill>
                <a:srgbClr val="CC0066"/>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Picture 7" descr="kjkhjk.PNG"/>
          <p:cNvPicPr>
            <a:picLocks noChangeAspect="1"/>
          </p:cNvPicPr>
          <p:nvPr/>
        </p:nvPicPr>
        <p:blipFill>
          <a:blip r:embed="rId2" cstate="print"/>
          <a:stretch>
            <a:fillRect/>
          </a:stretch>
        </p:blipFill>
        <p:spPr>
          <a:xfrm>
            <a:off x="914400" y="2133600"/>
            <a:ext cx="6830379" cy="452506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46760"/>
          </a:xfrm>
        </p:spPr>
        <p:txBody>
          <a:bodyPr>
            <a:normAutofit/>
          </a:bodyPr>
          <a:lstStyle/>
          <a:p>
            <a:pPr algn="ctr"/>
            <a:r>
              <a:rPr lang="en-US" sz="4400" b="1" i="1" dirty="0" smtClean="0">
                <a:solidFill>
                  <a:srgbClr val="CC0066"/>
                </a:solidFill>
                <a:effectLst>
                  <a:outerShdw blurRad="38100" dist="38100" dir="2700000" algn="tl">
                    <a:srgbClr val="000000">
                      <a:alpha val="43137"/>
                    </a:srgbClr>
                  </a:outerShdw>
                </a:effectLst>
                <a:latin typeface="Times New Roman" pitchFamily="18" charset="0"/>
                <a:cs typeface="Times New Roman" pitchFamily="18" charset="0"/>
              </a:rPr>
              <a:t>feasibility  study</a:t>
            </a:r>
            <a:endParaRPr lang="en-US" sz="4400" i="1" dirty="0">
              <a:solidFill>
                <a:srgbClr val="CC0066"/>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Font typeface="Wingdings" pitchFamily="2" charset="2"/>
              <a:buChar char="v"/>
            </a:pPr>
            <a:r>
              <a:rPr lang="en-US" b="1" dirty="0" smtClean="0">
                <a:latin typeface="Times New Roman" pitchFamily="18" charset="0"/>
                <a:cs typeface="Times New Roman" pitchFamily="18" charset="0"/>
              </a:rPr>
              <a:t>1-Arduino:35$</a:t>
            </a:r>
          </a:p>
          <a:p>
            <a:pPr>
              <a:buFont typeface="Wingdings" pitchFamily="2" charset="2"/>
              <a:buChar char="v"/>
            </a:pPr>
            <a:r>
              <a:rPr lang="en-US" b="1" dirty="0" smtClean="0">
                <a:latin typeface="Times New Roman" pitchFamily="18" charset="0"/>
                <a:cs typeface="Times New Roman" pitchFamily="18" charset="0"/>
              </a:rPr>
              <a:t>2-Wi-Fi-tag (ESP8266): 11 $.</a:t>
            </a:r>
            <a:endParaRPr lang="en-US" dirty="0">
              <a:latin typeface="Times New Roman" pitchFamily="18" charset="0"/>
              <a:cs typeface="Times New Roman" pitchFamily="18" charset="0"/>
            </a:endParaRPr>
          </a:p>
          <a:p>
            <a:pPr>
              <a:buFont typeface="Wingdings" pitchFamily="2" charset="2"/>
              <a:buChar char="v"/>
            </a:pPr>
            <a:r>
              <a:rPr lang="en-US" b="1" dirty="0" smtClean="0">
                <a:latin typeface="Times New Roman" pitchFamily="18" charset="0"/>
                <a:cs typeface="Times New Roman" pitchFamily="18" charset="0"/>
              </a:rPr>
              <a:t>3- led’s:3$</a:t>
            </a:r>
            <a:endParaRPr lang="en-US" dirty="0">
              <a:latin typeface="Times New Roman" pitchFamily="18" charset="0"/>
              <a:cs typeface="Times New Roman" pitchFamily="18" charset="0"/>
            </a:endParaRPr>
          </a:p>
          <a:p>
            <a:pPr>
              <a:buFont typeface="Wingdings" pitchFamily="2" charset="2"/>
              <a:buChar char="v"/>
            </a:pPr>
            <a:r>
              <a:rPr lang="en-US" b="1" dirty="0" smtClean="0">
                <a:latin typeface="Times New Roman" pitchFamily="18" charset="0"/>
                <a:cs typeface="Times New Roman" pitchFamily="18" charset="0"/>
              </a:rPr>
              <a:t>4-RFID </a:t>
            </a:r>
            <a:r>
              <a:rPr lang="en-US" b="1" dirty="0">
                <a:latin typeface="Times New Roman" pitchFamily="18" charset="0"/>
                <a:cs typeface="Times New Roman" pitchFamily="18" charset="0"/>
              </a:rPr>
              <a:t>:11$.</a:t>
            </a:r>
            <a:endParaRPr lang="en-US" dirty="0">
              <a:latin typeface="Times New Roman" pitchFamily="18" charset="0"/>
              <a:cs typeface="Times New Roman" pitchFamily="18" charset="0"/>
            </a:endParaRPr>
          </a:p>
          <a:p>
            <a:pPr>
              <a:buFont typeface="Wingdings" pitchFamily="2" charset="2"/>
              <a:buChar char="v"/>
            </a:pPr>
            <a:r>
              <a:rPr lang="en-US" b="1" dirty="0" smtClean="0">
                <a:latin typeface="Times New Roman" pitchFamily="18" charset="0"/>
                <a:cs typeface="Times New Roman" pitchFamily="18" charset="0"/>
              </a:rPr>
              <a:t>5-car </a:t>
            </a:r>
            <a:r>
              <a:rPr lang="en-US" b="1" dirty="0">
                <a:latin typeface="Times New Roman" pitchFamily="18" charset="0"/>
                <a:cs typeface="Times New Roman" pitchFamily="18" charset="0"/>
              </a:rPr>
              <a:t>: 20$ </a:t>
            </a:r>
            <a:r>
              <a:rPr lang="en-US" b="1" dirty="0" smtClean="0">
                <a:latin typeface="Times New Roman" pitchFamily="18" charset="0"/>
                <a:cs typeface="Times New Roman" pitchFamily="18" charset="0"/>
              </a:rPr>
              <a:t>.</a:t>
            </a:r>
          </a:p>
          <a:p>
            <a:pPr>
              <a:buFont typeface="Wingdings" pitchFamily="2" charset="2"/>
              <a:buChar char="v"/>
            </a:pPr>
            <a:r>
              <a:rPr lang="en-US" b="1" dirty="0" smtClean="0">
                <a:latin typeface="Times New Roman" pitchFamily="18" charset="0"/>
                <a:cs typeface="Times New Roman" pitchFamily="18" charset="0"/>
              </a:rPr>
              <a:t>6-adapter:7$</a:t>
            </a:r>
          </a:p>
          <a:p>
            <a:pPr>
              <a:buFont typeface="Wingdings" pitchFamily="2" charset="2"/>
              <a:buChar char="v"/>
            </a:pPr>
            <a:r>
              <a:rPr lang="en-US" b="1" dirty="0" smtClean="0">
                <a:latin typeface="Times New Roman" pitchFamily="18" charset="0"/>
                <a:cs typeface="Times New Roman" pitchFamily="18" charset="0"/>
              </a:rPr>
              <a:t>7-buttery:2$</a:t>
            </a:r>
            <a:endParaRPr lang="en-US" dirty="0">
              <a:latin typeface="Times New Roman" pitchFamily="18" charset="0"/>
              <a:cs typeface="Times New Roman" pitchFamily="18" charset="0"/>
            </a:endParaRPr>
          </a:p>
          <a:p>
            <a:pPr>
              <a:buNone/>
            </a:pPr>
            <a:endParaRPr lang="en-US" dirty="0"/>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7239000" cy="5617536"/>
          </a:xfrm>
        </p:spPr>
        <p:txBody>
          <a:bodyPr/>
          <a:lstStyle/>
          <a:p>
            <a:pPr algn="ctr">
              <a:buNone/>
            </a:pPr>
            <a:endParaRPr lang="en-US" sz="9600" b="1" i="1" dirty="0" smtClean="0">
              <a:solidFill>
                <a:srgbClr val="CC0066"/>
              </a:solidFill>
              <a:effectLst>
                <a:outerShdw blurRad="38100" dist="38100" dir="2700000" algn="tl">
                  <a:srgbClr val="000000">
                    <a:alpha val="43137"/>
                  </a:srgbClr>
                </a:outerShdw>
              </a:effectLst>
              <a:latin typeface="Times New Roman" pitchFamily="18" charset="0"/>
              <a:cs typeface="Times New Roman" pitchFamily="18" charset="0"/>
            </a:endParaRPr>
          </a:p>
          <a:p>
            <a:pPr algn="ctr">
              <a:buNone/>
            </a:pPr>
            <a:r>
              <a:rPr lang="en-US" sz="9600" b="1" i="1" dirty="0" smtClean="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Thank You </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2000"/>
            <a:ext cx="7239000" cy="5693736"/>
          </a:xfrm>
        </p:spPr>
        <p:txBody>
          <a:bodyPr>
            <a:normAutofit/>
          </a:bodyPr>
          <a:lstStyle/>
          <a:p>
            <a:pPr algn="ctr">
              <a:buNone/>
            </a:pPr>
            <a:r>
              <a:rPr lang="en-US"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rPr>
              <a:t>Submitted by:</a:t>
            </a:r>
            <a:endParaRPr lang="en-GB"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endParaRPr>
          </a:p>
          <a:p>
            <a:pPr algn="ctr">
              <a:buNone/>
            </a:pPr>
            <a:r>
              <a:rPr lang="en-US"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rPr>
              <a:t>   Ruba Abed.Alkhater</a:t>
            </a:r>
            <a:br>
              <a:rPr lang="en-US"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rPr>
            </a:br>
            <a:r>
              <a:rPr lang="en-US"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rPr>
              <a:t>Lana  Jawad</a:t>
            </a:r>
            <a:br>
              <a:rPr lang="en-US"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rPr>
            </a:br>
            <a:r>
              <a:rPr lang="en-US"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rPr>
              <a:t>Waad Abu Hasheesh</a:t>
            </a:r>
          </a:p>
          <a:p>
            <a:pPr algn="ctr">
              <a:buNone/>
            </a:pPr>
            <a:r>
              <a:rPr lang="en-US"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rPr>
              <a:t>Somayah Jarara’</a:t>
            </a:r>
          </a:p>
          <a:p>
            <a:pPr algn="ctr">
              <a:buNone/>
            </a:pPr>
            <a:r>
              <a:rPr lang="en-US"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rPr>
              <a:t> Supervisor: Dr.Saed Tarapiah </a:t>
            </a:r>
            <a:br>
              <a:rPr lang="en-US"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rPr>
            </a:br>
            <a:endParaRPr lang="en-GB" sz="3600" b="1" i="1" dirty="0" smtClean="0">
              <a:solidFill>
                <a:schemeClr val="accent1"/>
              </a:solidFill>
              <a:effectLst>
                <a:outerShdw blurRad="50800" dist="38100" dir="18900000" algn="bl" rotWithShape="0">
                  <a:prstClr val="black">
                    <a:alpha val="40000"/>
                  </a:prstClr>
                </a:outerShdw>
              </a:effectLst>
              <a:latin typeface="Times New Roman" pitchFamily="18" charset="0"/>
              <a:cs typeface="Times New Roman" pitchFamily="18" charset="0"/>
            </a:endParaRPr>
          </a:p>
          <a:p>
            <a:pPr algn="ctr">
              <a:buNone/>
            </a:pP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051560"/>
          </a:xfrm>
        </p:spPr>
        <p:txBody>
          <a:bodyPr>
            <a:normAutofit/>
          </a:bodyPr>
          <a:lstStyle/>
          <a:p>
            <a:pPr algn="ctr"/>
            <a:r>
              <a:rPr lang="en-US" sz="4800" b="1" i="1" dirty="0" smtClean="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Introduction</a:t>
            </a:r>
            <a:endParaRPr lang="en-US" sz="4800" b="1" i="1" dirty="0">
              <a:solidFill>
                <a:srgbClr val="CC0066"/>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dirty="0" smtClean="0">
                <a:latin typeface="Times New Roman" pitchFamily="18" charset="0"/>
                <a:cs typeface="Times New Roman" pitchFamily="18" charset="0"/>
              </a:rPr>
              <a:t>With the increase in number of drivers and cars,this let to the congestion of the streets and increase of accidents, so we need to make greater regulation of the system of transportation around the world and developed it so, in our project we proposed the idea of intelligent transportation system that reduces these negative effects and makes life easier</a:t>
            </a:r>
            <a:r>
              <a:rPr lang="en-US" dirty="0" smtClean="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60"/>
          </a:xfrm>
        </p:spPr>
        <p:txBody>
          <a:bodyPr>
            <a:normAutofit/>
          </a:bodyPr>
          <a:lstStyle/>
          <a:p>
            <a:pPr algn="ctr"/>
            <a:r>
              <a:rPr lang="en-US" sz="4800" b="1" i="1" dirty="0" smtClean="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system overview</a:t>
            </a:r>
            <a:endParaRPr lang="en-US" sz="4800" i="1" dirty="0">
              <a:solidFill>
                <a:schemeClr val="accent1"/>
              </a:solidFill>
            </a:endParaRPr>
          </a:p>
        </p:txBody>
      </p:sp>
      <p:sp>
        <p:nvSpPr>
          <p:cNvPr id="3" name="Content Placeholder 2"/>
          <p:cNvSpPr>
            <a:spLocks noGrp="1"/>
          </p:cNvSpPr>
          <p:nvPr>
            <p:ph idx="1"/>
          </p:nvPr>
        </p:nvSpPr>
        <p:spPr/>
        <p:txBody>
          <a:bodyPr>
            <a:normAutofit fontScale="70000" lnSpcReduction="20000"/>
          </a:bodyPr>
          <a:lstStyle/>
          <a:p>
            <a:pPr>
              <a:buNone/>
            </a:pPr>
            <a:r>
              <a:rPr lang="en-US" dirty="0">
                <a:latin typeface="Times New Roman" pitchFamily="18" charset="0"/>
                <a:cs typeface="Times New Roman" pitchFamily="18" charset="0"/>
              </a:rPr>
              <a:t>The project will depend on </a:t>
            </a:r>
            <a:r>
              <a:rPr lang="en-US" dirty="0" smtClean="0">
                <a:latin typeface="Times New Roman" pitchFamily="18" charset="0"/>
                <a:cs typeface="Times New Roman" pitchFamily="18" charset="0"/>
              </a:rPr>
              <a:t>WiFi </a:t>
            </a:r>
            <a:r>
              <a:rPr lang="en-US" dirty="0">
                <a:latin typeface="Times New Roman" pitchFamily="18" charset="0"/>
                <a:cs typeface="Times New Roman" pitchFamily="18" charset="0"/>
              </a:rPr>
              <a:t>ESP </a:t>
            </a:r>
            <a:r>
              <a:rPr lang="en-US" dirty="0" smtClean="0">
                <a:latin typeface="Times New Roman" pitchFamily="18" charset="0"/>
                <a:cs typeface="Times New Roman" pitchFamily="18" charset="0"/>
              </a:rPr>
              <a:t>Technology, </a:t>
            </a:r>
            <a:r>
              <a:rPr lang="en-US" dirty="0">
                <a:latin typeface="Times New Roman" pitchFamily="18" charset="0"/>
                <a:cs typeface="Times New Roman" pitchFamily="18" charset="0"/>
              </a:rPr>
              <a:t>RFID </a:t>
            </a:r>
            <a:r>
              <a:rPr lang="en-US" dirty="0" smtClean="0">
                <a:latin typeface="Times New Roman" pitchFamily="18" charset="0"/>
                <a:cs typeface="Times New Roman" pitchFamily="18" charset="0"/>
              </a:rPr>
              <a:t>and </a:t>
            </a:r>
            <a:r>
              <a:rPr lang="en-US" dirty="0">
                <a:latin typeface="Times New Roman" pitchFamily="18" charset="0"/>
                <a:cs typeface="Times New Roman" pitchFamily="18" charset="0"/>
              </a:rPr>
              <a:t>some </a:t>
            </a:r>
            <a:r>
              <a:rPr lang="en-US" dirty="0" smtClean="0">
                <a:latin typeface="Times New Roman" pitchFamily="18" charset="0"/>
                <a:cs typeface="Times New Roman" pitchFamily="18" charset="0"/>
              </a:rPr>
              <a:t>sensor.</a:t>
            </a:r>
          </a:p>
          <a:p>
            <a:pPr>
              <a:buFont typeface="Wingdings" pitchFamily="2" charset="2"/>
              <a:buChar char="v"/>
            </a:pPr>
            <a:r>
              <a:rPr lang="en-US" dirty="0" smtClean="0"/>
              <a:t>we put cards on each side of street that each one have Unique ID.</a:t>
            </a:r>
          </a:p>
          <a:p>
            <a:pPr>
              <a:buFont typeface="Wingdings" pitchFamily="2" charset="2"/>
              <a:buChar char="v"/>
            </a:pPr>
            <a:endParaRPr lang="ar-JO" dirty="0" smtClean="0"/>
          </a:p>
          <a:p>
            <a:pPr>
              <a:buFont typeface="Wingdings" pitchFamily="2" charset="2"/>
              <a:buChar char="v"/>
            </a:pPr>
            <a:r>
              <a:rPr lang="en-US" dirty="0" smtClean="0"/>
              <a:t> </a:t>
            </a:r>
            <a:r>
              <a:rPr lang="en-US" dirty="0" smtClean="0"/>
              <a:t>the readers reads and sends it to </a:t>
            </a:r>
            <a:r>
              <a:rPr lang="en-US" dirty="0" err="1" smtClean="0"/>
              <a:t>arduino</a:t>
            </a:r>
            <a:r>
              <a:rPr lang="en-US" dirty="0" smtClean="0"/>
              <a:t> by SPI to determine the location of the car. </a:t>
            </a:r>
          </a:p>
          <a:p>
            <a:pPr>
              <a:buFont typeface="Wingdings" pitchFamily="2" charset="2"/>
              <a:buChar char="v"/>
            </a:pPr>
            <a:endParaRPr lang="ar-JO" dirty="0" smtClean="0"/>
          </a:p>
          <a:p>
            <a:pPr>
              <a:buFont typeface="Wingdings" pitchFamily="2" charset="2"/>
              <a:buChar char="v"/>
            </a:pPr>
            <a:r>
              <a:rPr lang="en-US" dirty="0" smtClean="0"/>
              <a:t>after </a:t>
            </a:r>
            <a:r>
              <a:rPr lang="en-US" dirty="0" smtClean="0"/>
              <a:t>send this data from </a:t>
            </a:r>
            <a:r>
              <a:rPr lang="en-US" dirty="0" err="1" smtClean="0"/>
              <a:t>Arduino</a:t>
            </a:r>
            <a:r>
              <a:rPr lang="en-US" dirty="0" smtClean="0"/>
              <a:t> to the WIFI ESP </a:t>
            </a:r>
          </a:p>
          <a:p>
            <a:pPr>
              <a:buNone/>
            </a:pPr>
            <a:r>
              <a:rPr lang="en-US" dirty="0" smtClean="0"/>
              <a:t>( represent </a:t>
            </a:r>
            <a:r>
              <a:rPr lang="en-US" dirty="0" err="1" smtClean="0"/>
              <a:t>aclient</a:t>
            </a:r>
            <a:r>
              <a:rPr lang="en-US" dirty="0" smtClean="0"/>
              <a:t>) by Serial.</a:t>
            </a:r>
          </a:p>
          <a:p>
            <a:pPr>
              <a:buFont typeface="Wingdings" pitchFamily="2" charset="2"/>
              <a:buChar char="v"/>
            </a:pPr>
            <a:endParaRPr lang="ar-JO" dirty="0" smtClean="0"/>
          </a:p>
          <a:p>
            <a:pPr>
              <a:buFont typeface="Wingdings" pitchFamily="2" charset="2"/>
              <a:buChar char="v"/>
            </a:pPr>
            <a:r>
              <a:rPr lang="en-US" dirty="0" smtClean="0"/>
              <a:t> </a:t>
            </a:r>
            <a:r>
              <a:rPr lang="en-US" dirty="0" smtClean="0"/>
              <a:t>then happen connection between two WIFI ESP ( client &amp; access point) by protocol IEEE 802.11g.</a:t>
            </a:r>
          </a:p>
          <a:p>
            <a:pPr>
              <a:buFont typeface="Wingdings" pitchFamily="2" charset="2"/>
              <a:buChar char="v"/>
            </a:pPr>
            <a:endParaRPr lang="ar-JO" smtClean="0"/>
          </a:p>
          <a:p>
            <a:pPr>
              <a:buFont typeface="Wingdings" pitchFamily="2" charset="2"/>
              <a:buChar char="v"/>
            </a:pPr>
            <a:r>
              <a:rPr lang="en-US" smtClean="0"/>
              <a:t> </a:t>
            </a:r>
            <a:r>
              <a:rPr lang="en-US" dirty="0" smtClean="0"/>
              <a:t>after the second (</a:t>
            </a:r>
            <a:r>
              <a:rPr lang="en-US" dirty="0" err="1" smtClean="0"/>
              <a:t>Arduino</a:t>
            </a:r>
            <a:r>
              <a:rPr lang="en-US" dirty="0" smtClean="0"/>
              <a:t>) receive this data from WIFI ESP ( access point ) by Serial to controls the traffics light. </a:t>
            </a:r>
            <a:r>
              <a:rPr lang="en-US" dirty="0" smtClean="0">
                <a:latin typeface="Times New Roman" pitchFamily="18" charset="0"/>
                <a:cs typeface="Times New Roman" pitchFamily="18" charset="0"/>
              </a:rPr>
              <a:t> </a:t>
            </a:r>
          </a:p>
          <a:p>
            <a:pPr>
              <a:buNone/>
            </a:pPr>
            <a:r>
              <a:rPr lang="en-US" dirty="0" smtClean="0">
                <a:latin typeface="Times New Roman" pitchFamily="18" charset="0"/>
                <a:cs typeface="Times New Roman" pitchFamily="18" charset="0"/>
              </a:rPr>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60"/>
          </a:xfrm>
        </p:spPr>
        <p:txBody>
          <a:bodyPr>
            <a:normAutofit/>
          </a:bodyPr>
          <a:lstStyle/>
          <a:p>
            <a:pPr algn="ctr"/>
            <a:r>
              <a:rPr lang="en-US" sz="4800" i="1" dirty="0" smtClean="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Literature Review </a:t>
            </a:r>
            <a:endParaRPr lang="en-US" sz="4800" b="1" i="1" dirty="0">
              <a:solidFill>
                <a:schemeClr val="accent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371600"/>
            <a:ext cx="7239000" cy="5084136"/>
          </a:xfrm>
        </p:spPr>
        <p:txBody>
          <a:bodyPr>
            <a:normAutofit/>
          </a:bodyPr>
          <a:lstStyle/>
          <a:p>
            <a:pPr>
              <a:buNone/>
            </a:pPr>
            <a:r>
              <a:rPr lang="en-US" b="1" dirty="0" smtClean="0"/>
              <a:t>Some techniques can be used in this project</a:t>
            </a:r>
            <a:r>
              <a:rPr lang="ar-JO" b="1" dirty="0" smtClean="0"/>
              <a:t>:</a:t>
            </a:r>
            <a:endParaRPr lang="ar-JO" b="1" dirty="0" smtClean="0">
              <a:latin typeface="Times New Roman" pitchFamily="18" charset="0"/>
              <a:cs typeface="Times New Roman" pitchFamily="18" charset="0"/>
            </a:endParaRPr>
          </a:p>
          <a:p>
            <a:pPr>
              <a:buFont typeface="Wingdings" pitchFamily="2" charset="2"/>
              <a:buChar char="v"/>
            </a:pPr>
            <a:r>
              <a:rPr lang="en-US" b="1" dirty="0" smtClean="0">
                <a:latin typeface="Times New Roman" pitchFamily="18" charset="0"/>
                <a:cs typeface="Times New Roman" pitchFamily="18" charset="0"/>
              </a:rPr>
              <a:t>RFID tagging:</a:t>
            </a:r>
          </a:p>
          <a:p>
            <a:pPr>
              <a:buNone/>
            </a:pPr>
            <a:r>
              <a:rPr lang="en-US" b="1" dirty="0" smtClean="0">
                <a:latin typeface="Times New Roman" pitchFamily="18" charset="0"/>
                <a:cs typeface="Times New Roman" pitchFamily="18" charset="0"/>
              </a:rPr>
              <a:t>We use it in this project ,because it</a:t>
            </a:r>
            <a:r>
              <a:rPr lang="ar-JO"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s more </a:t>
            </a:r>
            <a:r>
              <a:rPr lang="en-US" sz="2400" b="1" dirty="0" smtClean="0"/>
              <a:t>appropriate</a:t>
            </a:r>
            <a:r>
              <a:rPr lang="en-US" b="1" dirty="0" smtClean="0">
                <a:latin typeface="Times New Roman" pitchFamily="18" charset="0"/>
                <a:cs typeface="Times New Roman" pitchFamily="18" charset="0"/>
              </a:rPr>
              <a:t> than other </a:t>
            </a:r>
            <a:r>
              <a:rPr lang="en-US" sz="2400" b="1" dirty="0" smtClean="0"/>
              <a:t>technique.</a:t>
            </a:r>
            <a:endParaRPr lang="en-US" sz="2400" b="1" dirty="0"/>
          </a:p>
        </p:txBody>
      </p:sp>
      <p:pic>
        <p:nvPicPr>
          <p:cNvPr id="4" name="Picture 3" descr="5.jpg"/>
          <p:cNvPicPr>
            <a:picLocks noChangeAspect="1"/>
          </p:cNvPicPr>
          <p:nvPr/>
        </p:nvPicPr>
        <p:blipFill>
          <a:blip r:embed="rId2" cstate="print"/>
          <a:stretch>
            <a:fillRect/>
          </a:stretch>
        </p:blipFill>
        <p:spPr>
          <a:xfrm>
            <a:off x="2819400" y="3505200"/>
            <a:ext cx="5029200" cy="29527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7239000" cy="8991600"/>
          </a:xfrm>
        </p:spPr>
        <p:txBody>
          <a:bodyPr>
            <a:normAutofit/>
          </a:bodyPr>
          <a:lstStyle/>
          <a:p>
            <a:r>
              <a:rPr lang="en-US" sz="2800" i="1" dirty="0" smtClean="0">
                <a:effectLst>
                  <a:outerShdw blurRad="38100" dist="38100" dir="2700000" algn="tl">
                    <a:srgbClr val="000000">
                      <a:alpha val="43137"/>
                    </a:srgbClr>
                  </a:outerShdw>
                </a:effectLst>
              </a:rPr>
              <a:t/>
            </a:r>
            <a:br>
              <a:rPr lang="en-US" sz="2800" i="1"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
            </a:r>
            <a:br>
              <a:rPr lang="en-US" sz="2800" i="1"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
            </a:r>
            <a:br>
              <a:rPr lang="en-US" sz="2800" i="1"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
            </a:r>
            <a:br>
              <a:rPr lang="en-US" sz="2800" i="1"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
            </a:r>
            <a:br>
              <a:rPr lang="en-US" sz="2800" i="1" dirty="0" smtClean="0">
                <a:effectLst>
                  <a:outerShdw blurRad="38100" dist="38100" dir="2700000" algn="tl">
                    <a:srgbClr val="000000">
                      <a:alpha val="43137"/>
                    </a:srgbClr>
                  </a:outerShdw>
                </a:effectLst>
              </a:rPr>
            </a:br>
            <a:endParaRPr lang="en-US" sz="2800" i="1" dirty="0" smtClean="0">
              <a:effectLst>
                <a:outerShdw blurRad="38100" dist="38100" dir="2700000" algn="tl">
                  <a:srgbClr val="000000">
                    <a:alpha val="43137"/>
                  </a:srgbClr>
                </a:outerShdw>
              </a:effectLst>
            </a:endParaRPr>
          </a:p>
          <a:p>
            <a:pPr>
              <a:buFont typeface="Wingdings" pitchFamily="2" charset="2"/>
              <a:buChar char="v"/>
            </a:pPr>
            <a:r>
              <a:rPr lang="en-US" sz="2400" b="1" i="1" dirty="0" smtClean="0">
                <a:effectLst>
                  <a:outerShdw blurRad="38100" dist="38100" dir="2700000" algn="tl">
                    <a:srgbClr val="000000">
                      <a:alpha val="43137"/>
                    </a:srgbClr>
                  </a:outerShdw>
                </a:effectLst>
              </a:rPr>
              <a:t>GPS(Global Positionng System):</a:t>
            </a:r>
          </a:p>
          <a:p>
            <a:pPr>
              <a:buNone/>
            </a:pPr>
            <a:r>
              <a:rPr lang="en-US" sz="2400" dirty="0" smtClean="0"/>
              <a:t>We can use it in this project, but it</a:t>
            </a:r>
            <a:r>
              <a:rPr lang="ar-JO" sz="2400" dirty="0" smtClean="0"/>
              <a:t>’</a:t>
            </a:r>
            <a:r>
              <a:rPr lang="en-US" sz="2400" dirty="0" smtClean="0"/>
              <a:t>s cost high and accurately high ranges.</a:t>
            </a:r>
            <a:r>
              <a:rPr lang="en-US" sz="2400" i="1" dirty="0" smtClean="0">
                <a:effectLst>
                  <a:outerShdw blurRad="38100" dist="38100" dir="2700000" algn="tl">
                    <a:srgbClr val="000000">
                      <a:alpha val="43137"/>
                    </a:srgbClr>
                  </a:outerShdw>
                </a:effectLst>
              </a:rPr>
              <a:t/>
            </a:r>
            <a:br>
              <a:rPr lang="en-US" sz="2400" i="1" dirty="0" smtClean="0">
                <a:effectLst>
                  <a:outerShdw blurRad="38100" dist="38100" dir="2700000" algn="tl">
                    <a:srgbClr val="000000">
                      <a:alpha val="43137"/>
                    </a:srgbClr>
                  </a:outerShdw>
                </a:effectLst>
              </a:rPr>
            </a:br>
            <a:endParaRPr lang="en-US" sz="2400" i="1" dirty="0" smtClean="0">
              <a:effectLst>
                <a:outerShdw blurRad="38100" dist="38100" dir="2700000" algn="tl">
                  <a:srgbClr val="000000">
                    <a:alpha val="43137"/>
                  </a:srgbClr>
                </a:outerShdw>
              </a:effectLst>
            </a:endParaRPr>
          </a:p>
        </p:txBody>
      </p:sp>
      <p:pic>
        <p:nvPicPr>
          <p:cNvPr id="4" name="Picture 3" descr="2.jpg"/>
          <p:cNvPicPr>
            <a:picLocks noChangeAspect="1"/>
          </p:cNvPicPr>
          <p:nvPr/>
        </p:nvPicPr>
        <p:blipFill>
          <a:blip r:embed="rId2" cstate="print"/>
          <a:stretch>
            <a:fillRect/>
          </a:stretch>
        </p:blipFill>
        <p:spPr>
          <a:xfrm>
            <a:off x="152400" y="2819400"/>
            <a:ext cx="7924800" cy="35814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81000"/>
            <a:ext cx="7239000" cy="6074736"/>
          </a:xfrm>
        </p:spPr>
        <p:txBody>
          <a:bodyPr>
            <a:normAutofit/>
          </a:bodyPr>
          <a:lstStyle/>
          <a:p>
            <a:pPr>
              <a:buFont typeface="Wingdings" pitchFamily="2" charset="2"/>
              <a:buChar char="v"/>
            </a:pPr>
            <a:r>
              <a:rPr lang="en-GB" b="1" dirty="0" smtClean="0"/>
              <a:t>WIFI ESP (8266-01 Module) :</a:t>
            </a:r>
          </a:p>
          <a:p>
            <a:pPr>
              <a:buNone/>
            </a:pPr>
            <a:endParaRPr lang="en-GB" b="1" dirty="0" smtClean="0"/>
          </a:p>
          <a:p>
            <a:pPr>
              <a:buNone/>
            </a:pPr>
            <a:r>
              <a:rPr lang="en-US" dirty="0" smtClean="0"/>
              <a:t>A PCB-Trace antenna and an external 1MB flash chip. It is not breaking out every GPIO pins – just 2 (GPIO0 &amp; 2), It can broadcast more than 100 meters, It is very small module, the damnations of it is 14.3 mm x 24.8 mm. The following figure shows the module: </a:t>
            </a:r>
          </a:p>
          <a:p>
            <a:pPr>
              <a:buFont typeface="Wingdings" pitchFamily="2" charset="2"/>
              <a:buChar char="v"/>
            </a:pPr>
            <a:endParaRPr lang="en-GB" b="1" dirty="0" smtClean="0"/>
          </a:p>
          <a:p>
            <a:pPr>
              <a:buFont typeface="Wingdings" pitchFamily="2" charset="2"/>
              <a:buChar char="v"/>
            </a:pPr>
            <a:endParaRPr lang="en-GB" b="1" dirty="0" smtClean="0"/>
          </a:p>
          <a:p>
            <a:pPr>
              <a:buFont typeface="Wingdings" pitchFamily="2" charset="2"/>
              <a:buChar char="v"/>
            </a:pPr>
            <a:endParaRPr lang="en-GB" b="1" dirty="0" smtClean="0">
              <a:latin typeface="Times New Roman" pitchFamily="18" charset="0"/>
              <a:cs typeface="Times New Roman" pitchFamily="18" charset="0"/>
            </a:endParaRPr>
          </a:p>
        </p:txBody>
      </p:sp>
      <p:pic>
        <p:nvPicPr>
          <p:cNvPr id="4" name="Picture 3" descr="gh.PNG"/>
          <p:cNvPicPr>
            <a:picLocks noChangeAspect="1"/>
          </p:cNvPicPr>
          <p:nvPr/>
        </p:nvPicPr>
        <p:blipFill>
          <a:blip r:embed="rId2" cstate="print"/>
          <a:stretch>
            <a:fillRect/>
          </a:stretch>
        </p:blipFill>
        <p:spPr>
          <a:xfrm>
            <a:off x="2667000" y="4114800"/>
            <a:ext cx="2943636" cy="230537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46760"/>
          </a:xfrm>
        </p:spPr>
        <p:txBody>
          <a:bodyPr/>
          <a:lstStyle/>
          <a:p>
            <a:r>
              <a:rPr lang="en-US" dirty="0" err="1" smtClean="0"/>
              <a:t>Wifi</a:t>
            </a:r>
            <a:r>
              <a:rPr lang="en-US" dirty="0" smtClean="0"/>
              <a:t> SHEILD :</a:t>
            </a:r>
            <a:endParaRPr lang="en-US" dirty="0"/>
          </a:p>
        </p:txBody>
      </p:sp>
      <p:sp>
        <p:nvSpPr>
          <p:cNvPr id="3" name="Content Placeholder 2"/>
          <p:cNvSpPr>
            <a:spLocks noGrp="1"/>
          </p:cNvSpPr>
          <p:nvPr>
            <p:ph idx="1"/>
          </p:nvPr>
        </p:nvSpPr>
        <p:spPr>
          <a:xfrm>
            <a:off x="457200" y="1295400"/>
            <a:ext cx="7239000" cy="5160336"/>
          </a:xfrm>
        </p:spPr>
        <p:txBody>
          <a:bodyPr/>
          <a:lstStyle/>
          <a:p>
            <a:pPr>
              <a:buNone/>
            </a:pPr>
            <a:r>
              <a:rPr lang="en-US" sz="2800" dirty="0" smtClean="0"/>
              <a:t>This </a:t>
            </a:r>
            <a:r>
              <a:rPr lang="en-US" sz="2800" dirty="0" err="1" smtClean="0"/>
              <a:t>WiFi</a:t>
            </a:r>
            <a:r>
              <a:rPr lang="en-US" sz="2800" dirty="0" smtClean="0"/>
              <a:t> Shield connects your </a:t>
            </a:r>
            <a:r>
              <a:rPr lang="en-US" sz="2800" dirty="0" err="1" smtClean="0"/>
              <a:t>Arduino</a:t>
            </a:r>
            <a:r>
              <a:rPr lang="en-US" sz="2800" dirty="0" smtClean="0"/>
              <a:t> or </a:t>
            </a:r>
            <a:r>
              <a:rPr lang="en-US" sz="2800" dirty="0" err="1" smtClean="0"/>
              <a:t>Crowduino</a:t>
            </a:r>
            <a:r>
              <a:rPr lang="en-US" sz="2800" dirty="0" smtClean="0"/>
              <a:t> to the internet wirelessly.</a:t>
            </a:r>
          </a:p>
          <a:p>
            <a:pPr>
              <a:buNone/>
            </a:pPr>
            <a:endParaRPr lang="en-US" sz="2800" dirty="0" smtClean="0"/>
          </a:p>
          <a:p>
            <a:pPr>
              <a:buNone/>
            </a:pPr>
            <a:r>
              <a:rPr lang="en-US" sz="2800" dirty="0" smtClean="0"/>
              <a:t> We can use it in this project, but it</a:t>
            </a:r>
            <a:r>
              <a:rPr lang="ar-JO" sz="2800" dirty="0" smtClean="0"/>
              <a:t>’</a:t>
            </a:r>
            <a:r>
              <a:rPr lang="en-US" sz="2800" dirty="0" smtClean="0"/>
              <a:t>s cost high.</a:t>
            </a:r>
          </a:p>
          <a:p>
            <a:endParaRPr lang="en-US" sz="2800" dirty="0" smtClean="0"/>
          </a:p>
          <a:p>
            <a:endParaRPr lang="en-US" sz="2800" dirty="0" smtClean="0"/>
          </a:p>
          <a:p>
            <a:endParaRPr lang="en-US" sz="2800" dirty="0" smtClean="0"/>
          </a:p>
          <a:p>
            <a:endParaRPr lang="en-US" sz="2800" dirty="0" smtClean="0"/>
          </a:p>
          <a:p>
            <a:endParaRPr lang="en-US" dirty="0"/>
          </a:p>
        </p:txBody>
      </p:sp>
      <p:pic>
        <p:nvPicPr>
          <p:cNvPr id="4" name="Picture 3" descr="KK.PNG"/>
          <p:cNvPicPr>
            <a:picLocks noChangeAspect="1"/>
          </p:cNvPicPr>
          <p:nvPr/>
        </p:nvPicPr>
        <p:blipFill>
          <a:blip r:embed="rId2" cstate="print"/>
          <a:stretch>
            <a:fillRect/>
          </a:stretch>
        </p:blipFill>
        <p:spPr>
          <a:xfrm>
            <a:off x="1600200" y="3352800"/>
            <a:ext cx="4343400" cy="32766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239000" cy="899160"/>
          </a:xfrm>
        </p:spPr>
        <p:txBody>
          <a:bodyPr>
            <a:noAutofit/>
          </a:bodyPr>
          <a:lstStyle/>
          <a:p>
            <a:r>
              <a:rPr lang="en-US" sz="3600" b="1" i="1" cap="none" dirty="0" smtClean="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System Main Components</a:t>
            </a:r>
            <a:r>
              <a:rPr lang="en-US" sz="3600" i="1" cap="none" dirty="0" smtClean="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
            </a:r>
            <a:br>
              <a:rPr lang="en-US" sz="3600" i="1" cap="none" dirty="0" smtClean="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br>
            <a:r>
              <a:rPr lang="en-US" sz="2000" dirty="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Hardware Components</a:t>
            </a:r>
            <a:r>
              <a:rPr lang="en-US" sz="2000" dirty="0" smtClean="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a:t>
            </a:r>
            <a:endParaRPr lang="en-US" sz="3600" i="1" dirty="0">
              <a:solidFill>
                <a:schemeClr val="accent1"/>
              </a:solidFill>
            </a:endParaRPr>
          </a:p>
        </p:txBody>
      </p:sp>
      <p:sp>
        <p:nvSpPr>
          <p:cNvPr id="6" name="Content Placeholder 5"/>
          <p:cNvSpPr>
            <a:spLocks noGrp="1"/>
          </p:cNvSpPr>
          <p:nvPr>
            <p:ph idx="1"/>
          </p:nvPr>
        </p:nvSpPr>
        <p:spPr/>
        <p:txBody>
          <a:bodyPr>
            <a:normAutofit/>
          </a:bodyPr>
          <a:lstStyle/>
          <a:p>
            <a:pPr>
              <a:buNone/>
            </a:pPr>
            <a:r>
              <a:rPr lang="en-US" sz="2800" b="1" i="1" dirty="0" smtClean="0">
                <a:ln w="12700">
                  <a:solidFill>
                    <a:schemeClr val="tx2">
                      <a:satMod val="155000"/>
                    </a:schemeClr>
                  </a:solidFill>
                  <a:prstDash val="solid"/>
                </a:ln>
                <a:solidFill>
                  <a:schemeClr val="tx2">
                    <a:lumMod val="75000"/>
                  </a:schemeClr>
                </a:solidFill>
                <a:effectLst>
                  <a:outerShdw blurRad="50800" dist="38100" dir="2700000" algn="tl" rotWithShape="0">
                    <a:prstClr val="black">
                      <a:alpha val="40000"/>
                    </a:prstClr>
                  </a:outerShdw>
                </a:effectLst>
                <a:latin typeface="Times New Roman" pitchFamily="18" charset="0"/>
                <a:cs typeface="Times New Roman" pitchFamily="18" charset="0"/>
              </a:rPr>
              <a:t>RFID</a:t>
            </a:r>
            <a:endParaRPr lang="ar-JO" sz="2800" b="1" i="1" dirty="0">
              <a:ln w="12700">
                <a:solidFill>
                  <a:schemeClr val="tx2">
                    <a:satMod val="155000"/>
                  </a:schemeClr>
                </a:solidFill>
                <a:prstDash val="solid"/>
              </a:ln>
              <a:solidFill>
                <a:schemeClr val="tx2">
                  <a:lumMod val="75000"/>
                </a:schemeClr>
              </a:solidFill>
              <a:effectLst>
                <a:outerShdw blurRad="50800" dist="38100" dir="2700000" algn="tl" rotWithShape="0">
                  <a:prstClr val="black">
                    <a:alpha val="40000"/>
                  </a:prstClr>
                </a:outerShdw>
              </a:effectLst>
              <a:latin typeface="Times New Roman" pitchFamily="18" charset="0"/>
              <a:cs typeface="Times New Roman" pitchFamily="18" charset="0"/>
            </a:endParaRPr>
          </a:p>
          <a:p>
            <a:pPr>
              <a:buNone/>
            </a:pPr>
            <a:r>
              <a:rPr lang="en-US" sz="2400" dirty="0">
                <a:latin typeface="Times New Roman" pitchFamily="18" charset="0"/>
                <a:cs typeface="Times New Roman" pitchFamily="18" charset="0"/>
              </a:rPr>
              <a:t>uses electromagnetic fields to automatically identify and track tags attached to objects. The tags contain electronically stored information. Passive tags collect energy from a nearby RFID reader's interrogating </a:t>
            </a:r>
            <a:r>
              <a:rPr lang="en-US" sz="2400" dirty="0" smtClean="0">
                <a:latin typeface="Times New Roman" pitchFamily="18" charset="0"/>
                <a:cs typeface="Times New Roman" pitchFamily="18" charset="0"/>
              </a:rPr>
              <a:t>radio </a:t>
            </a:r>
            <a:r>
              <a:rPr lang="en-US" sz="2400" dirty="0">
                <a:latin typeface="Times New Roman" pitchFamily="18" charset="0"/>
                <a:cs typeface="Times New Roman" pitchFamily="18" charset="0"/>
              </a:rPr>
              <a:t>waves. </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Where the second and third pin is used for movement forward and backward. And the fourth and fifth pin to determine the movement of rotation right or left</a:t>
            </a:r>
            <a:r>
              <a:rPr lang="en-US" sz="2400" dirty="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Opulent</Template>
  <TotalTime>700</TotalTime>
  <Words>498</Words>
  <Application>Microsoft Office PowerPoint</Application>
  <PresentationFormat>On-screen Show (4:3)</PresentationFormat>
  <Paragraphs>65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وافر</vt:lpstr>
      <vt:lpstr>Slide 1</vt:lpstr>
      <vt:lpstr>Slide 2</vt:lpstr>
      <vt:lpstr>Introduction</vt:lpstr>
      <vt:lpstr>system overview</vt:lpstr>
      <vt:lpstr>Literature Review </vt:lpstr>
      <vt:lpstr>Slide 6</vt:lpstr>
      <vt:lpstr>Slide 7</vt:lpstr>
      <vt:lpstr>Wifi SHEILD :</vt:lpstr>
      <vt:lpstr>System Main Components Hardware Components:</vt:lpstr>
      <vt:lpstr>Slide 10</vt:lpstr>
      <vt:lpstr>ESP8266-01 Module</vt:lpstr>
      <vt:lpstr>Adapter </vt:lpstr>
      <vt:lpstr>Slide 13</vt:lpstr>
      <vt:lpstr>Software Components and Programming Language</vt:lpstr>
      <vt:lpstr>System model  </vt:lpstr>
      <vt:lpstr>Flow chart for all system </vt:lpstr>
      <vt:lpstr>results </vt:lpstr>
      <vt:lpstr>feasibility  study</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dc:creator>
  <cp:lastModifiedBy>pc</cp:lastModifiedBy>
  <cp:revision>52</cp:revision>
  <dcterms:created xsi:type="dcterms:W3CDTF">2017-12-11T20:02:43Z</dcterms:created>
  <dcterms:modified xsi:type="dcterms:W3CDTF">2018-05-02T18:53:23Z</dcterms:modified>
</cp:coreProperties>
</file>