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02" r:id="rId1"/>
  </p:sldMasterIdLst>
  <p:notesMasterIdLst>
    <p:notesMasterId r:id="rId36"/>
  </p:notesMasterIdLst>
  <p:sldIdLst>
    <p:sldId id="279" r:id="rId2"/>
    <p:sldId id="280" r:id="rId3"/>
    <p:sldId id="261" r:id="rId4"/>
    <p:sldId id="264" r:id="rId5"/>
    <p:sldId id="281" r:id="rId6"/>
    <p:sldId id="309" r:id="rId7"/>
    <p:sldId id="310" r:id="rId8"/>
    <p:sldId id="267" r:id="rId9"/>
    <p:sldId id="321" r:id="rId10"/>
    <p:sldId id="319" r:id="rId11"/>
    <p:sldId id="270" r:id="rId12"/>
    <p:sldId id="294" r:id="rId13"/>
    <p:sldId id="300" r:id="rId14"/>
    <p:sldId id="274" r:id="rId15"/>
    <p:sldId id="320" r:id="rId16"/>
    <p:sldId id="278" r:id="rId17"/>
    <p:sldId id="305" r:id="rId18"/>
    <p:sldId id="311" r:id="rId19"/>
    <p:sldId id="312" r:id="rId20"/>
    <p:sldId id="313" r:id="rId21"/>
    <p:sldId id="314" r:id="rId22"/>
    <p:sldId id="315" r:id="rId23"/>
    <p:sldId id="306" r:id="rId24"/>
    <p:sldId id="299" r:id="rId25"/>
    <p:sldId id="316" r:id="rId26"/>
    <p:sldId id="324" r:id="rId27"/>
    <p:sldId id="302" r:id="rId28"/>
    <p:sldId id="317" r:id="rId29"/>
    <p:sldId id="318" r:id="rId30"/>
    <p:sldId id="323" r:id="rId31"/>
    <p:sldId id="325" r:id="rId32"/>
    <p:sldId id="304" r:id="rId33"/>
    <p:sldId id="322" r:id="rId34"/>
    <p:sldId id="308" r:id="rId35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Untitled Section" id="{C74104DF-A855-4105-AED3-9154B8D12F5B}">
          <p14:sldIdLst>
            <p14:sldId id="279"/>
            <p14:sldId id="280"/>
            <p14:sldId id="263"/>
            <p14:sldId id="261"/>
            <p14:sldId id="264"/>
            <p14:sldId id="293"/>
            <p14:sldId id="281"/>
            <p14:sldId id="267"/>
            <p14:sldId id="268"/>
            <p14:sldId id="269"/>
            <p14:sldId id="270"/>
            <p14:sldId id="294"/>
            <p14:sldId id="300"/>
            <p14:sldId id="301"/>
            <p14:sldId id="296"/>
            <p14:sldId id="274"/>
            <p14:sldId id="276"/>
            <p14:sldId id="273"/>
            <p14:sldId id="277"/>
            <p14:sldId id="297"/>
            <p14:sldId id="298"/>
            <p14:sldId id="278"/>
            <p14:sldId id="305"/>
            <p14:sldId id="306"/>
            <p14:sldId id="299"/>
            <p14:sldId id="302"/>
            <p14:sldId id="303"/>
            <p14:sldId id="304"/>
            <p14:sldId id="282"/>
            <p14:sldId id="283"/>
            <p14:sldId id="308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86512" autoAdjust="0"/>
    <p:restoredTop sz="94434" autoAdjust="0"/>
  </p:normalViewPr>
  <p:slideViewPr>
    <p:cSldViewPr snapToGrid="0">
      <p:cViewPr varScale="1">
        <p:scale>
          <a:sx n="73" d="100"/>
          <a:sy n="73" d="100"/>
        </p:scale>
        <p:origin x="-68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141948B-891F-4FB8-BBA9-B858305141CD}" type="datetimeFigureOut">
              <a:rPr lang="ar-SA" smtClean="0"/>
              <a:pPr/>
              <a:t>03/08/1436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789BD6F-AE73-4E84-989E-C8611E61FF19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176279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9BD6F-AE73-4E84-989E-C8611E61FF19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5260057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152BE-E3D7-44AC-8E54-0F166F1C512A}" type="datetimeFigureOut">
              <a:rPr lang="ar-SA" smtClean="0"/>
              <a:pPr/>
              <a:t>03/08/1436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F899-B455-4A57-8107-2DBEF59BB4E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</p:spTree>
    <p:extLst>
      <p:ext uri="{BB962C8B-B14F-4D97-AF65-F5344CB8AC3E}">
        <p14:creationId xmlns:p14="http://schemas.microsoft.com/office/powerpoint/2010/main" xmlns="" val="638992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152BE-E3D7-44AC-8E54-0F166F1C512A}" type="datetimeFigureOut">
              <a:rPr lang="ar-SA" smtClean="0"/>
              <a:pPr/>
              <a:t>03/08/1436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F899-B455-4A57-8107-2DBEF59BB4E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462807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8" name="مستطيل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152BE-E3D7-44AC-8E54-0F166F1C512A}" type="datetimeFigureOut">
              <a:rPr lang="ar-SA" smtClean="0"/>
              <a:pPr/>
              <a:t>03/08/1436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F899-B455-4A57-8107-2DBEF59BB4E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265471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152BE-E3D7-44AC-8E54-0F166F1C512A}" type="datetimeFigureOut">
              <a:rPr lang="ar-SA" smtClean="0"/>
              <a:pPr/>
              <a:t>03/08/1436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F899-B455-4A57-8107-2DBEF59BB4E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483568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12" name="مستطيل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152BE-E3D7-44AC-8E54-0F166F1C512A}" type="datetimeFigureOut">
              <a:rPr lang="ar-SA" smtClean="0"/>
              <a:pPr/>
              <a:t>03/08/1436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F899-B455-4A57-8107-2DBEF59BB4E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834316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152BE-E3D7-44AC-8E54-0F166F1C512A}" type="datetimeFigureOut">
              <a:rPr lang="ar-SA" smtClean="0"/>
              <a:pPr/>
              <a:t>03/08/1436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F899-B455-4A57-8107-2DBEF59BB4E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152BE-E3D7-44AC-8E54-0F166F1C512A}" type="datetimeFigureOut">
              <a:rPr lang="ar-SA" smtClean="0"/>
              <a:pPr/>
              <a:t>03/08/1436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F899-B455-4A57-8107-2DBEF59BB4E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304175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152BE-E3D7-44AC-8E54-0F166F1C512A}" type="datetimeFigureOut">
              <a:rPr lang="ar-SA" smtClean="0"/>
              <a:pPr/>
              <a:t>03/08/1436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F899-B455-4A57-8107-2DBEF59BB4E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680547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152BE-E3D7-44AC-8E54-0F166F1C512A}" type="datetimeFigureOut">
              <a:rPr lang="ar-SA" smtClean="0"/>
              <a:pPr/>
              <a:t>03/08/1436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F899-B455-4A57-8107-2DBEF59BB4E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50787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152BE-E3D7-44AC-8E54-0F166F1C512A}" type="datetimeFigureOut">
              <a:rPr lang="ar-SA" smtClean="0"/>
              <a:pPr/>
              <a:t>03/08/1436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F899-B455-4A57-8107-2DBEF59BB4E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مستطيل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9" name="مستطيل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</p:spTree>
    <p:extLst>
      <p:ext uri="{BB962C8B-B14F-4D97-AF65-F5344CB8AC3E}">
        <p14:creationId xmlns:p14="http://schemas.microsoft.com/office/powerpoint/2010/main" xmlns="" val="2993212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62A152BE-E3D7-44AC-8E54-0F166F1C512A}" type="datetimeFigureOut">
              <a:rPr lang="ar-SA" smtClean="0"/>
              <a:pPr/>
              <a:t>03/08/1436</a:t>
            </a:fld>
            <a:endParaRPr lang="ar-SA"/>
          </a:p>
        </p:txBody>
      </p:sp>
      <p:sp>
        <p:nvSpPr>
          <p:cNvPr id="11" name="مستطيل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9" name="مستطيل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D066F899-B455-4A57-8107-2DBEF59BB4E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808151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7" name="مستطيل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62A152BE-E3D7-44AC-8E54-0F166F1C512A}" type="datetimeFigureOut">
              <a:rPr lang="ar-SA" smtClean="0"/>
              <a:pPr/>
              <a:t>03/08/1436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066F899-B455-4A57-8107-2DBEF59BB4E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206240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</p:sldLayoutIdLst>
  <p:txStyles>
    <p:titleStyle>
      <a:lvl1pPr algn="l" rtl="1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r" rtl="1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r" rtl="1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r" rtl="1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r" rtl="1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r" rtl="1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r" rtl="1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67000"/>
              </a:schemeClr>
            </a:gs>
            <a:gs pos="48000">
              <a:schemeClr val="accent3">
                <a:lumMod val="97000"/>
                <a:lumOff val="3000"/>
              </a:schemeClr>
            </a:gs>
            <a:gs pos="100000">
              <a:schemeClr val="accent3">
                <a:lumMod val="60000"/>
                <a:lumOff val="4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779519" y="81086"/>
            <a:ext cx="4979553" cy="67219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5944" y="444137"/>
            <a:ext cx="3181312" cy="2259875"/>
          </a:xfrm>
          <a:prstGeom prst="rect">
            <a:avLst/>
          </a:prstGeom>
          <a:ln w="76200">
            <a:solidFill>
              <a:schemeClr val="accent5">
                <a:lumMod val="75000"/>
              </a:schemeClr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4112" y="3801291"/>
            <a:ext cx="3021603" cy="2377440"/>
          </a:xfrm>
          <a:prstGeom prst="rect">
            <a:avLst/>
          </a:prstGeom>
          <a:ln w="76200">
            <a:solidFill>
              <a:schemeClr val="accent5">
                <a:lumMod val="75000"/>
              </a:schemeClr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31" name="Picture 7" descr="http://jordantimes.com/uploads/repository/c2458c029eb9f2d37b6cac5561120f261225938b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160239" y="377736"/>
            <a:ext cx="2848881" cy="2522218"/>
          </a:xfrm>
          <a:prstGeom prst="rect">
            <a:avLst/>
          </a:prstGeom>
          <a:ln w="76200">
            <a:solidFill>
              <a:schemeClr val="accent5">
                <a:lumMod val="75000"/>
              </a:schemeClr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089709" y="3814355"/>
            <a:ext cx="2732178" cy="2338252"/>
          </a:xfrm>
          <a:prstGeom prst="rect">
            <a:avLst/>
          </a:prstGeom>
          <a:ln w="76200">
            <a:solidFill>
              <a:schemeClr val="accent5">
                <a:lumMod val="75000"/>
              </a:schemeClr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xmlns="" val="45578707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>
          <a:xfrm>
            <a:off x="0" y="0"/>
            <a:ext cx="12192000" cy="128016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6000" b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5000" endA="50" endPos="85000" dist="60007" dir="5400000" sy="-100000" algn="bl" rotWithShape="0"/>
                </a:effectLst>
                <a:latin typeface="Matura MT Script Capitals" panose="03020802060602070202" pitchFamily="66" charset="0"/>
              </a:defRPr>
            </a:lvl1pPr>
          </a:lstStyle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Equation Used</a:t>
            </a:r>
            <a:endParaRPr lang="ar-SA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9635" y="1410789"/>
            <a:ext cx="1149531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AU" sz="2800" dirty="0" smtClean="0">
                <a:latin typeface="Times New Roman" pitchFamily="18" charset="0"/>
                <a:cs typeface="Times New Roman" pitchFamily="18" charset="0"/>
              </a:rPr>
              <a:t>WaterCAD programme use Hazen-William equation to design and analysis the network .</a:t>
            </a:r>
          </a:p>
          <a:p>
            <a:pPr algn="l"/>
            <a:endParaRPr lang="en-A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A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A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A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A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A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A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A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AU" sz="2800" dirty="0" smtClean="0">
                <a:latin typeface="Times New Roman" pitchFamily="18" charset="0"/>
                <a:cs typeface="Times New Roman" pitchFamily="18" charset="0"/>
              </a:rPr>
              <a:t>. 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9352" y="3139713"/>
            <a:ext cx="9077863" cy="2202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685331074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2000">
              <a:schemeClr val="accent3">
                <a:lumMod val="45000"/>
                <a:lumOff val="55000"/>
              </a:schemeClr>
            </a:gs>
            <a:gs pos="91000">
              <a:schemeClr val="accent3">
                <a:lumMod val="45000"/>
                <a:lumOff val="55000"/>
              </a:schemeClr>
            </a:gs>
            <a:gs pos="76000">
              <a:schemeClr val="accent3">
                <a:lumMod val="30000"/>
                <a:lumOff val="70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9716" y="1907178"/>
            <a:ext cx="8228890" cy="30008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ü"/>
            </a:pP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Assign the nodes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Assign pipes between nodes with the suitable diameters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Insert node’s elevation by </a:t>
            </a:r>
            <a:r>
              <a:rPr lang="en-US" sz="2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trex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tool.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Insert the demand of nodes to the </a:t>
            </a:r>
            <a:r>
              <a:rPr lang="en-US" sz="2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waterCAD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Run the model</a:t>
            </a:r>
          </a:p>
          <a:p>
            <a:pPr algn="l" rtl="0">
              <a:buFont typeface="Wingdings" pitchFamily="2" charset="2"/>
              <a:buChar char="Ø"/>
            </a:pPr>
            <a:endParaRPr lang="en-US" sz="2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buFont typeface="Wingdings" pitchFamily="2" charset="2"/>
              <a:buChar char="Ø"/>
            </a:pPr>
            <a:endParaRPr lang="ar-SA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0" y="0"/>
            <a:ext cx="12192000" cy="14478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6000" b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5000" endA="50" endPos="85000" dist="60007" dir="5400000" sy="-100000" algn="bl" rotWithShape="0"/>
                </a:effectLst>
                <a:latin typeface="Matura MT Script Capitals" panose="03020802060602070202" pitchFamily="66" charset="0"/>
              </a:defRPr>
            </a:lvl1pPr>
          </a:lstStyle>
          <a:p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Design steps</a:t>
            </a:r>
            <a:endParaRPr lang="ar-SA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751" y="3885112"/>
            <a:ext cx="6065247" cy="2667000"/>
          </a:xfrm>
          <a:prstGeom prst="rect">
            <a:avLst/>
          </a:prstGeom>
          <a:ln w="38100" cap="sq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327040408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chemeClr val="accent3">
                <a:lumMod val="67000"/>
              </a:schemeClr>
            </a:gs>
            <a:gs pos="38000">
              <a:schemeClr val="accent3">
                <a:lumMod val="97000"/>
                <a:lumOff val="3000"/>
              </a:schemeClr>
            </a:gs>
            <a:gs pos="59000">
              <a:schemeClr val="accent3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0" y="0"/>
            <a:ext cx="12192000" cy="14478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6000" b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5000" endA="50" endPos="85000" dist="60007" dir="5400000" sy="-100000" algn="bl" rotWithShape="0"/>
                </a:effectLst>
                <a:latin typeface="Matura MT Script Capitals" panose="03020802060602070202" pitchFamily="66" charset="0"/>
              </a:defRPr>
            </a:lvl1pPr>
          </a:lstStyle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Design Criteria </a:t>
            </a:r>
            <a:endParaRPr lang="ar-SA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9817" y="1750423"/>
            <a:ext cx="1126018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endParaRPr lang="en-US" sz="27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7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l" rtl="0">
              <a:buFont typeface="Wingdings" pitchFamily="2" charset="2"/>
              <a:buChar char="è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pressure (20-100) m H2O</a:t>
            </a:r>
          </a:p>
          <a:p>
            <a:pPr lvl="0" algn="l" rtl="0">
              <a:buFont typeface="Wingdings" pitchFamily="2" charset="2"/>
              <a:buChar char="è"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>
              <a:buFont typeface="Wingdings" pitchFamily="2" charset="2"/>
              <a:buChar char="è"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/>
            <a:r>
              <a:rPr lang="en-US" sz="3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velocity (0.2-3 )m/s.</a:t>
            </a:r>
          </a:p>
          <a:p>
            <a:pPr algn="l" rtl="0"/>
            <a:endParaRPr lang="en-US" sz="27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700" dirty="0"/>
          </a:p>
        </p:txBody>
      </p:sp>
      <p:pic>
        <p:nvPicPr>
          <p:cNvPr id="3074" name="Picture 2" descr="D:\Eng. Doa'a\Study\5th year-1\Graduation Project 1\sowar\1318431249120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759170" y="2162173"/>
            <a:ext cx="3154020" cy="35985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544949642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8000">
              <a:schemeClr val="accent3">
                <a:lumMod val="5000"/>
                <a:lumOff val="95000"/>
              </a:schemeClr>
            </a:gs>
            <a:gs pos="63000">
              <a:schemeClr val="accent3">
                <a:lumMod val="45000"/>
                <a:lumOff val="55000"/>
              </a:schemeClr>
            </a:gs>
            <a:gs pos="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0" y="0"/>
            <a:ext cx="12192000" cy="14478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6000" b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5000" endA="50" endPos="85000" dist="60007" dir="5400000" sy="-100000" algn="bl" rotWithShape="0"/>
                </a:effectLst>
                <a:latin typeface="Matura MT Script Capitals" panose="03020802060602070202" pitchFamily="66" charset="0"/>
              </a:defRPr>
            </a:lvl1pPr>
          </a:lstStyle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Results</a:t>
            </a:r>
            <a:endParaRPr lang="ar-SA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0639" y="1564607"/>
            <a:ext cx="117348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AU" sz="2700" dirty="0">
                <a:latin typeface="Times New Roman" pitchFamily="18" charset="0"/>
                <a:cs typeface="Times New Roman" pitchFamily="18" charset="0"/>
              </a:rPr>
              <a:t>The existing network velocities and pressure are given in the following figures:</a:t>
            </a:r>
            <a:endParaRPr lang="en-US" sz="27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ar-SA" sz="27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234" y="2579779"/>
            <a:ext cx="4973411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32319" y="2551066"/>
            <a:ext cx="5058047" cy="2856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134744644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05097" y="1500505"/>
            <a:ext cx="11003280" cy="4939483"/>
          </a:xfrm>
        </p:spPr>
        <p:txBody>
          <a:bodyPr>
            <a:noAutofit/>
          </a:bodyPr>
          <a:lstStyle/>
          <a:p>
            <a:pPr marL="118872" indent="0" algn="l" rtl="0">
              <a:buClrTx/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Our based design period is n=30 years.</a:t>
            </a:r>
          </a:p>
          <a:p>
            <a:pPr marL="118872" indent="0" algn="l" rtl="0">
              <a:buClrTx/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18872" indent="0" algn="l" rtl="0">
              <a:buClrTx/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Assume that consumption per capita is equal 120L/d.</a:t>
            </a:r>
          </a:p>
          <a:p>
            <a:pPr marL="118872" indent="0" algn="l" rtl="0">
              <a:buClrTx/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18872" indent="0" algn="l" rtl="0">
              <a:buClrTx/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Assume maximum hourly factor is equal 4.</a:t>
            </a:r>
          </a:p>
          <a:p>
            <a:pPr marL="118872" indent="0" algn="l" rtl="0">
              <a:buClrTx/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18872" indent="0" algn="l" rtl="0">
              <a:buClrTx/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Assume wastewater/water is 80% and infiltration rate is equal 20%.</a:t>
            </a:r>
          </a:p>
          <a:p>
            <a:pPr marL="118872" indent="0" algn="l" rtl="0">
              <a:buClrTx/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18872" indent="0" algn="l" rtl="0">
              <a:buClrTx/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Calculate the growth rate “r” and population number after design period (30 years).</a:t>
            </a:r>
          </a:p>
          <a:p>
            <a:pPr marL="118872" indent="0" algn="l" rtl="0">
              <a:buClrTx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P(2007) = P(1997) (1+r)^n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2348 = 1708(1+r)^10  so, r=0.0323</a:t>
            </a:r>
          </a:p>
          <a:p>
            <a:pPr marL="118872" indent="0" algn="l" rtl="0">
              <a:buClrTx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P(2045) = P(2007) (1+r)^n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 P(2045) = 2348(1+0.0323)^38  P(2045)=7858 Capita.</a:t>
            </a:r>
          </a:p>
          <a:p>
            <a:pPr marL="118872" indent="0" algn="l" rtl="0">
              <a:buClrTx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So, waste water per capita is (120×0.8×4 + 120×0.8×0.2) = 403.2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L/c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-d.</a:t>
            </a:r>
            <a:endParaRPr lang="ar-SA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18872" indent="0" algn="l" rtl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0" y="0"/>
            <a:ext cx="12192000" cy="14478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6000" b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5000" endA="50" endPos="85000" dist="60007" dir="5400000" sy="-100000" algn="bl" rotWithShape="0"/>
                </a:effectLst>
                <a:latin typeface="Matura MT Script Capitals" panose="03020802060602070202" pitchFamily="66" charset="0"/>
              </a:defRPr>
            </a:lvl1pPr>
          </a:lstStyle>
          <a:p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Wastewater collection system</a:t>
            </a:r>
            <a:endParaRPr lang="ar-SA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3080604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>
          <a:xfrm>
            <a:off x="0" y="0"/>
            <a:ext cx="12192000" cy="128016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6000" b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5000" endA="50" endPos="85000" dist="60007" dir="5400000" sy="-100000" algn="bl" rotWithShape="0"/>
                </a:effectLst>
                <a:latin typeface="Matura MT Script Capitals" panose="03020802060602070202" pitchFamily="66" charset="0"/>
              </a:defRPr>
            </a:lvl1pPr>
          </a:lstStyle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Equation Used</a:t>
            </a:r>
            <a:endParaRPr lang="ar-SA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9635" y="1410789"/>
            <a:ext cx="1149531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AU" sz="2800" dirty="0" smtClean="0">
                <a:latin typeface="Times New Roman" pitchFamily="18" charset="0"/>
                <a:cs typeface="Times New Roman" pitchFamily="18" charset="0"/>
              </a:rPr>
              <a:t>Manning equation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that we have used in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SewerCAD</a:t>
            </a:r>
            <a:endParaRPr lang="en-A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A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A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A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A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A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A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A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A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AU" sz="2800" dirty="0" smtClean="0">
                <a:latin typeface="Times New Roman" pitchFamily="18" charset="0"/>
                <a:cs typeface="Times New Roman" pitchFamily="18" charset="0"/>
              </a:rPr>
              <a:t>. 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55788" y="2329271"/>
            <a:ext cx="7047685" cy="318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685331074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3">
                <a:lumMod val="67000"/>
              </a:schemeClr>
            </a:gs>
            <a:gs pos="96000">
              <a:schemeClr val="accent3">
                <a:lumMod val="97000"/>
                <a:lumOff val="3000"/>
              </a:schemeClr>
            </a:gs>
            <a:gs pos="84000">
              <a:schemeClr val="accent3">
                <a:lumMod val="60000"/>
                <a:lumOff val="40000"/>
              </a:schemeClr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2358" y="1782550"/>
            <a:ext cx="104072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1- Collect data needed for design</a:t>
            </a:r>
          </a:p>
          <a:p>
            <a:pPr marL="400050" indent="-400050"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2- Add data to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SewerCAD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software.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3"/>
          <p:cNvSpPr txBox="1">
            <a:spLocks/>
          </p:cNvSpPr>
          <p:nvPr/>
        </p:nvSpPr>
        <p:spPr>
          <a:xfrm>
            <a:off x="0" y="0"/>
            <a:ext cx="12192000" cy="14478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6000" b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5000" endA="50" endPos="85000" dist="60007" dir="5400000" sy="-100000" algn="bl" rotWithShape="0"/>
                </a:effectLst>
                <a:latin typeface="Matura MT Script Capitals" panose="03020802060602070202" pitchFamily="66" charset="0"/>
              </a:defRPr>
            </a:lvl1pPr>
          </a:lstStyle>
          <a:p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Design steps</a:t>
            </a:r>
            <a:endParaRPr lang="ar-SA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7508" y="3222716"/>
            <a:ext cx="5659212" cy="2792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569280827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">
              <a:schemeClr val="accent3">
                <a:lumMod val="67000"/>
              </a:schemeClr>
            </a:gs>
            <a:gs pos="11000">
              <a:schemeClr val="accent3">
                <a:lumMod val="97000"/>
                <a:lumOff val="3000"/>
              </a:schemeClr>
            </a:gs>
            <a:gs pos="83000">
              <a:schemeClr val="accent3">
                <a:lumMod val="60000"/>
                <a:lumOff val="40000"/>
              </a:schemeClr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28035" y="1878476"/>
            <a:ext cx="9079605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00050" indent="-400050"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3- Distribution manholes and outfalls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0" y="0"/>
            <a:ext cx="12192000" cy="14478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6000" b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5000" endA="50" endPos="85000" dist="60007" dir="5400000" sy="-100000" algn="bl" rotWithShape="0"/>
                </a:effectLst>
                <a:latin typeface="Matura MT Script Capitals" panose="03020802060602070202" pitchFamily="66" charset="0"/>
              </a:defRPr>
            </a:lvl1pPr>
          </a:lstStyle>
          <a:p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Design steps</a:t>
            </a:r>
            <a:endParaRPr lang="ar-SA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6815" y="2609004"/>
            <a:ext cx="6865482" cy="3825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97318562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28035" y="1878476"/>
            <a:ext cx="4579542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00050" indent="-400050"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4-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Extracrt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the elevation of manholes and outfalls by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trex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tool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0" y="0"/>
            <a:ext cx="12192000" cy="14478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6000" b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5000" endA="50" endPos="85000" dist="60007" dir="5400000" sy="-100000" algn="bl" rotWithShape="0"/>
                </a:effectLst>
                <a:latin typeface="Matura MT Script Capitals" panose="03020802060602070202" pitchFamily="66" charset="0"/>
              </a:defRPr>
            </a:lvl1pPr>
          </a:lstStyle>
          <a:p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Design steps</a:t>
            </a:r>
            <a:endParaRPr lang="ar-SA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26035" y="1851266"/>
            <a:ext cx="4601800" cy="4415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97318562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28035" y="1878476"/>
            <a:ext cx="9079605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00050" indent="-400050"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5- Tracing conduits between manholes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0" y="0"/>
            <a:ext cx="12192000" cy="14478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6000" b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5000" endA="50" endPos="85000" dist="60007" dir="5400000" sy="-100000" algn="bl" rotWithShape="0"/>
                </a:effectLst>
                <a:latin typeface="Matura MT Script Capitals" panose="03020802060602070202" pitchFamily="66" charset="0"/>
              </a:defRPr>
            </a:lvl1pPr>
          </a:lstStyle>
          <a:p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Design steps</a:t>
            </a:r>
            <a:endParaRPr lang="ar-SA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53873" y="2726737"/>
            <a:ext cx="4397086" cy="3425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97318562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chemeClr val="bg2">
                <a:lumMod val="90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path path="rect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17" name="Title 3"/>
          <p:cNvSpPr txBox="1">
            <a:spLocks/>
          </p:cNvSpPr>
          <p:nvPr/>
        </p:nvSpPr>
        <p:spPr>
          <a:xfrm>
            <a:off x="0" y="0"/>
            <a:ext cx="12192000" cy="14478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6000" b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5000" endA="50" endPos="85000" dist="60007" dir="5400000" sy="-100000" algn="bl" rotWithShape="0"/>
                </a:effectLst>
                <a:latin typeface="Matura MT Script Capitals" panose="03020802060602070202" pitchFamily="66" charset="0"/>
              </a:defRPr>
            </a:lvl1pPr>
          </a:lstStyle>
          <a:p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605117" y="1567543"/>
            <a:ext cx="10529047" cy="3811281"/>
          </a:xfrm>
          <a:prstGeom prst="rect">
            <a:avLst/>
          </a:prstGeom>
        </p:spPr>
        <p:txBody>
          <a:bodyPr vert="horz" lIns="54864" tIns="91440" rtlCol="0">
            <a:noAutofit/>
          </a:bodyPr>
          <a:lstStyle/>
          <a:p>
            <a:pPr marL="342900" lvl="0" indent="-342900" algn="l" rtl="0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l" rtl="0">
              <a:buFont typeface="Wingdings" pitchFamily="2" charset="2"/>
              <a:buChar char="ü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Objectives</a:t>
            </a:r>
          </a:p>
          <a:p>
            <a:pPr marL="342900" lvl="0" indent="-342900" algn="l" rtl="0">
              <a:buFont typeface="Wingdings" pitchFamily="2" charset="2"/>
              <a:buChar char="ü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Study area</a:t>
            </a:r>
          </a:p>
          <a:p>
            <a:pPr marL="342900" lvl="0" indent="-342900" algn="l" rtl="0">
              <a:buFont typeface="Wingdings" pitchFamily="2" charset="2"/>
              <a:buChar char="ü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Data collected</a:t>
            </a:r>
          </a:p>
          <a:p>
            <a:pPr marL="342900" lvl="0" indent="-342900" algn="l" rtl="0">
              <a:buFont typeface="Wingdings" pitchFamily="2" charset="2"/>
              <a:buChar char="ü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Methodology </a:t>
            </a:r>
          </a:p>
          <a:p>
            <a:pPr marL="342900" lvl="0" indent="-342900" algn="l" rtl="0">
              <a:buFont typeface="Wingdings" pitchFamily="2" charset="2"/>
              <a:buChar char="ü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Results</a:t>
            </a:r>
          </a:p>
          <a:p>
            <a:pPr marL="342900" lvl="0" indent="-342900" algn="l" rtl="0">
              <a:buFont typeface="Wingdings" pitchFamily="2" charset="2"/>
              <a:buChar char="ü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Cost estimates</a:t>
            </a:r>
          </a:p>
          <a:p>
            <a:pPr marL="342900" lvl="0" indent="-342900" algn="l" rtl="0">
              <a:buFont typeface="Wingdings" pitchFamily="2" charset="2"/>
              <a:buChar char="ü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Conclusion and recommendations  </a:t>
            </a:r>
          </a:p>
          <a:p>
            <a:pPr marL="342900" lvl="0" indent="-342900" algn="l" rtl="0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l" rtl="0">
              <a:buFont typeface="Wingdings" pitchFamily="2" charset="2"/>
              <a:buChar char="ü"/>
            </a:pP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027" name="Picture 3" descr="D:\Eng. Doa'a\Study\5th year-1\Graduation Project 1\sowar\images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8642" y="1781447"/>
            <a:ext cx="4100649" cy="39800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868063973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28035" y="1878476"/>
            <a:ext cx="9079605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00050" indent="-400050"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6- Insert unit sanitary load (based population) into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SewerCAD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0" y="0"/>
            <a:ext cx="12192000" cy="14478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6000" b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5000" endA="50" endPos="85000" dist="60007" dir="5400000" sy="-100000" algn="bl" rotWithShape="0"/>
                </a:effectLst>
                <a:latin typeface="Matura MT Script Capitals" panose="03020802060602070202" pitchFamily="66" charset="0"/>
              </a:defRPr>
            </a:lvl1pPr>
          </a:lstStyle>
          <a:p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Design steps</a:t>
            </a:r>
            <a:endParaRPr lang="ar-SA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288" y="2712312"/>
            <a:ext cx="5661250" cy="36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97318562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28035" y="1878476"/>
            <a:ext cx="9079605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00050" indent="-400050"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7- Define extreme flow setup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0" y="0"/>
            <a:ext cx="12192000" cy="14478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6000" b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5000" endA="50" endPos="85000" dist="60007" dir="5400000" sy="-100000" algn="bl" rotWithShape="0"/>
                </a:effectLst>
                <a:latin typeface="Matura MT Script Capitals" panose="03020802060602070202" pitchFamily="66" charset="0"/>
              </a:defRPr>
            </a:lvl1pPr>
          </a:lstStyle>
          <a:p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Design steps</a:t>
            </a:r>
            <a:endParaRPr lang="ar-SA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35517" y="2899138"/>
            <a:ext cx="9722985" cy="1881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97318562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28034" y="1878476"/>
            <a:ext cx="11476731" cy="31085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00050" indent="-400050"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8- Determine the served area for each manhole by used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archydro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tools, then assign  load design for each manhole by model builder tool</a:t>
            </a:r>
          </a:p>
          <a:p>
            <a:pPr marL="400050" indent="-400050" algn="l" rtl="0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00050" indent="-400050"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Population density =𝑃𝑜𝑝𝑢𝑙𝑎𝑡𝑖𝑜𝑛/study area</a:t>
            </a:r>
          </a:p>
          <a:p>
            <a:pPr marL="400050" indent="-400050"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           =7858/558607.28 = 0.014 capita/m2 .</a:t>
            </a:r>
          </a:p>
          <a:p>
            <a:pPr marL="400050" indent="-400050" algn="l" rtl="0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00050" indent="-400050"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Population served by manhole = served area × Population density .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0" y="0"/>
            <a:ext cx="12192000" cy="14478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6000" b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5000" endA="50" endPos="85000" dist="60007" dir="5400000" sy="-100000" algn="bl" rotWithShape="0"/>
                </a:effectLst>
                <a:latin typeface="Matura MT Script Capitals" panose="03020802060602070202" pitchFamily="66" charset="0"/>
              </a:defRPr>
            </a:lvl1pPr>
          </a:lstStyle>
          <a:p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Design steps</a:t>
            </a:r>
            <a:endParaRPr lang="ar-SA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7318562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67000"/>
              </a:schemeClr>
            </a:gs>
            <a:gs pos="74000">
              <a:schemeClr val="accent3">
                <a:lumMod val="97000"/>
                <a:lumOff val="3000"/>
              </a:schemeClr>
            </a:gs>
            <a:gs pos="100000">
              <a:schemeClr val="accent3">
                <a:lumMod val="60000"/>
                <a:lumOff val="4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0" y="0"/>
            <a:ext cx="12192000" cy="14478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6000" b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5000" endA="50" endPos="85000" dist="60007" dir="5400000" sy="-100000" algn="bl" rotWithShape="0"/>
                </a:effectLst>
                <a:latin typeface="Matura MT Script Capitals" panose="03020802060602070202" pitchFamily="66" charset="0"/>
              </a:defRPr>
            </a:lvl1pPr>
          </a:lstStyle>
          <a:p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Design steps</a:t>
            </a:r>
            <a:endParaRPr lang="ar-SA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320" y="1841863"/>
            <a:ext cx="91178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9- Import conduit diameter from the library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5691" y="2602913"/>
            <a:ext cx="7001554" cy="3861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963825558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3">
                <a:lumMod val="67000"/>
              </a:schemeClr>
            </a:gs>
            <a:gs pos="71000">
              <a:schemeClr val="accent3">
                <a:lumMod val="60000"/>
                <a:lumOff val="4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0627" y="1624085"/>
            <a:ext cx="1052242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10- Define design constrains</a:t>
            </a:r>
          </a:p>
          <a:p>
            <a:pPr algn="l"/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3"/>
          <p:cNvSpPr txBox="1">
            <a:spLocks/>
          </p:cNvSpPr>
          <p:nvPr/>
        </p:nvSpPr>
        <p:spPr>
          <a:xfrm>
            <a:off x="0" y="-6678"/>
            <a:ext cx="12192000" cy="14478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6000" b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5000" endA="50" endPos="85000" dist="60007" dir="5400000" sy="-100000" algn="bl" rotWithShape="0"/>
                </a:effectLst>
                <a:latin typeface="Matura MT Script Capitals" panose="03020802060602070202" pitchFamily="66" charset="0"/>
              </a:defRPr>
            </a:lvl1pPr>
          </a:lstStyle>
          <a:p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Design steps</a:t>
            </a:r>
            <a:endParaRPr lang="ar-SA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6738" y="2351315"/>
            <a:ext cx="5675695" cy="282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3679" y="2351315"/>
            <a:ext cx="5138060" cy="2769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94309924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0" y="-6678"/>
            <a:ext cx="12192000" cy="14478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6000" b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5000" endA="50" endPos="85000" dist="60007" dir="5400000" sy="-100000" algn="bl" rotWithShape="0"/>
                </a:effectLst>
                <a:latin typeface="Matura MT Script Capitals" panose="03020802060602070202" pitchFamily="66" charset="0"/>
              </a:defRPr>
            </a:lvl1pPr>
          </a:lstStyle>
          <a:p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Design steps</a:t>
            </a:r>
            <a:endParaRPr lang="ar-SA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4210" y="1932622"/>
            <a:ext cx="5586956" cy="2887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36860" y="1946364"/>
            <a:ext cx="5071518" cy="28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04949" y="5577840"/>
            <a:ext cx="702781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Then, </a:t>
            </a: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Run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The Model</a:t>
            </a:r>
            <a:endParaRPr lang="en-US" sz="35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s://encrypted-tbn0.gstatic.com/images?q=tbn:ANd9GcTnCrm5_MRWh-OXQHFe1s6L9Lid69DOfJcJToNId4G2Th8NXBT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4775" y="5126356"/>
            <a:ext cx="1219540" cy="12352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4309924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0" y="0"/>
            <a:ext cx="12192000" cy="14478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6000" b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5000" endA="50" endPos="85000" dist="60007" dir="5400000" sy="-100000" algn="bl" rotWithShape="0"/>
                </a:effectLst>
                <a:latin typeface="Matura MT Script Capitals" panose="03020802060602070202" pitchFamily="66" charset="0"/>
              </a:defRPr>
            </a:lvl1pPr>
          </a:lstStyle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Design Criteria </a:t>
            </a:r>
            <a:endParaRPr lang="ar-SA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8195" y="1593669"/>
            <a:ext cx="11260183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endParaRPr lang="en-US" sz="27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/>
            <a:r>
              <a:rPr lang="en-US" sz="3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Cover: (1-5) m</a:t>
            </a:r>
          </a:p>
          <a:p>
            <a:pPr lvl="0" algn="l" rtl="0"/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>
              <a:buFont typeface="Wingdings"/>
              <a:buChar char="è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Slope (1-15)%</a:t>
            </a:r>
          </a:p>
          <a:p>
            <a:pPr lvl="0" algn="l" rtl="0">
              <a:buFont typeface="Wingdings"/>
              <a:buChar char="è"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/>
            <a:r>
              <a:rPr lang="en-US" sz="3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V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elocity (0.6-3 ) m/s</a:t>
            </a:r>
          </a:p>
          <a:p>
            <a:pPr lvl="0" algn="l" rtl="0"/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7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700" dirty="0"/>
          </a:p>
        </p:txBody>
      </p:sp>
      <p:pic>
        <p:nvPicPr>
          <p:cNvPr id="1026" name="Picture 2" descr="http://pixbim.com/wp-content/uploads/2013/02/smiley-face-thinking-animated-clip-art-150x1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5644" y="2292532"/>
            <a:ext cx="2940322" cy="2940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xmlns="" val="1544949642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3">
                <a:lumMod val="67000"/>
              </a:schemeClr>
            </a:gs>
            <a:gs pos="71000">
              <a:schemeClr val="accent3">
                <a:lumMod val="60000"/>
                <a:lumOff val="40000"/>
              </a:schemeClr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0" y="0"/>
            <a:ext cx="12192000" cy="14478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6000" b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5000" endA="50" endPos="85000" dist="60007" dir="5400000" sy="-100000" algn="bl" rotWithShape="0"/>
                </a:effectLst>
                <a:latin typeface="Matura MT Script Capitals" panose="03020802060602070202" pitchFamily="66" charset="0"/>
              </a:defRPr>
            </a:lvl1pPr>
          </a:lstStyle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Result</a:t>
            </a:r>
            <a:endParaRPr lang="ar-SA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0639" y="1564607"/>
            <a:ext cx="117348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AU" sz="2700" dirty="0">
                <a:latin typeface="Times New Roman" pitchFamily="18" charset="0"/>
                <a:cs typeface="Times New Roman" pitchFamily="18" charset="0"/>
              </a:rPr>
              <a:t>The existing network </a:t>
            </a:r>
            <a:r>
              <a:rPr lang="en-AU" sz="2700" dirty="0" smtClean="0">
                <a:latin typeface="Times New Roman" pitchFamily="18" charset="0"/>
                <a:cs typeface="Times New Roman" pitchFamily="18" charset="0"/>
              </a:rPr>
              <a:t>Covers are given in the following figures:</a:t>
            </a:r>
            <a:endParaRPr lang="en-US" sz="27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ar-SA" sz="27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4" y="2785519"/>
            <a:ext cx="481965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6755" y="2769325"/>
            <a:ext cx="4810125" cy="2645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687563210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0" y="0"/>
            <a:ext cx="12192000" cy="14478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6000" b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5000" endA="50" endPos="85000" dist="60007" dir="5400000" sy="-100000" algn="bl" rotWithShape="0"/>
                </a:effectLst>
                <a:latin typeface="Matura MT Script Capitals" panose="03020802060602070202" pitchFamily="66" charset="0"/>
              </a:defRPr>
            </a:lvl1pPr>
          </a:lstStyle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Result</a:t>
            </a:r>
            <a:endParaRPr lang="ar-SA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0639" y="1564607"/>
            <a:ext cx="117348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AU" sz="2700" dirty="0">
                <a:latin typeface="Times New Roman" pitchFamily="18" charset="0"/>
                <a:cs typeface="Times New Roman" pitchFamily="18" charset="0"/>
              </a:rPr>
              <a:t>The existing network </a:t>
            </a:r>
            <a:r>
              <a:rPr lang="en-AU" sz="2700" dirty="0" smtClean="0">
                <a:latin typeface="Times New Roman" pitchFamily="18" charset="0"/>
                <a:cs typeface="Times New Roman" pitchFamily="18" charset="0"/>
              </a:rPr>
              <a:t>Slopes are given in the following figure:</a:t>
            </a:r>
            <a:endParaRPr lang="en-US" sz="27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ar-SA" sz="27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92495" y="2562224"/>
            <a:ext cx="5295684" cy="2950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687563210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0" y="0"/>
            <a:ext cx="12192000" cy="14478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6000" b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5000" endA="50" endPos="85000" dist="60007" dir="5400000" sy="-100000" algn="bl" rotWithShape="0"/>
                </a:effectLst>
                <a:latin typeface="Matura MT Script Capitals" panose="03020802060602070202" pitchFamily="66" charset="0"/>
              </a:defRPr>
            </a:lvl1pPr>
          </a:lstStyle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Result</a:t>
            </a:r>
            <a:endParaRPr lang="ar-SA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0639" y="1564607"/>
            <a:ext cx="117348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AU" sz="2700" dirty="0">
                <a:latin typeface="Times New Roman" pitchFamily="18" charset="0"/>
                <a:cs typeface="Times New Roman" pitchFamily="18" charset="0"/>
              </a:rPr>
              <a:t>The existing network </a:t>
            </a:r>
            <a:r>
              <a:rPr lang="en-AU" sz="2700" dirty="0" smtClean="0">
                <a:latin typeface="Times New Roman" pitchFamily="18" charset="0"/>
                <a:cs typeface="Times New Roman" pitchFamily="18" charset="0"/>
              </a:rPr>
              <a:t>Velocities are given in the following figure:</a:t>
            </a:r>
            <a:endParaRPr lang="en-US" sz="27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ar-SA" sz="27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35729" y="2704827"/>
            <a:ext cx="5668191" cy="2943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687563210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0" y="0"/>
            <a:ext cx="12192000" cy="14478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6000" b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5000" endA="50" endPos="85000" dist="60007" dir="5400000" sy="-100000" algn="bl" rotWithShape="0"/>
                </a:effectLst>
                <a:latin typeface="Matura MT Script Capitals" panose="03020802060602070202" pitchFamily="66" charset="0"/>
              </a:defRPr>
            </a:lvl1pPr>
          </a:lstStyle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Significance of the work</a:t>
            </a:r>
            <a:endParaRPr lang="ar-SA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05117" y="2258501"/>
            <a:ext cx="10529047" cy="3120323"/>
          </a:xfrm>
          <a:prstGeom prst="rect">
            <a:avLst/>
          </a:prstGeom>
        </p:spPr>
        <p:txBody>
          <a:bodyPr vert="horz" lIns="54864" tIns="91440" rtlCol="0">
            <a:noAutofit/>
          </a:bodyPr>
          <a:lstStyle/>
          <a:p>
            <a:pPr marL="342900" lvl="0" indent="-342900"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Not enough quantity of water                    There is no WWCN                   </a:t>
            </a:r>
          </a:p>
          <a:p>
            <a:pPr marL="342900" lvl="0" indent="-342900" algn="l" rtl="0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l" rtl="0">
              <a:buFont typeface="Wingdings" pitchFamily="2" charset="2"/>
              <a:buChar char="ü"/>
            </a:pP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2050" name="Picture 2" descr="D:\Eng. Doa'a\Study\5th year-1\Graduation Project 1\sowar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7658" y="3589020"/>
            <a:ext cx="1799789" cy="2511334"/>
          </a:xfrm>
          <a:prstGeom prst="rect">
            <a:avLst/>
          </a:prstGeom>
          <a:noFill/>
        </p:spPr>
      </p:pic>
      <p:pic>
        <p:nvPicPr>
          <p:cNvPr id="2051" name="Picture 3" descr="D:\Eng. Doa'a\Study\5th year-1\Graduation Project 1\sowar\13935162-ilustracion-del-concepto-de-desperdicio-de-agu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02676" y="2955472"/>
            <a:ext cx="1959428" cy="31350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931388290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0" y="0"/>
            <a:ext cx="12192000" cy="14478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6000" b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5000" endA="50" endPos="85000" dist="60007" dir="5400000" sy="-100000" algn="bl" rotWithShape="0"/>
                </a:effectLst>
                <a:latin typeface="Matura MT Script Capitals" panose="03020802060602070202" pitchFamily="66" charset="0"/>
              </a:defRPr>
            </a:lvl1pPr>
          </a:lstStyle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Cost Estimates</a:t>
            </a:r>
            <a:endParaRPr lang="ar-SA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13826" y="2384775"/>
            <a:ext cx="10529047" cy="3120323"/>
          </a:xfrm>
          <a:prstGeom prst="rect">
            <a:avLst/>
          </a:prstGeom>
        </p:spPr>
        <p:txBody>
          <a:bodyPr vert="horz" lIns="54864" tIns="91440" rtlCol="0">
            <a:noAutofit/>
          </a:bodyPr>
          <a:lstStyle/>
          <a:p>
            <a:pPr marL="342900" lvl="0" indent="-342900" algn="l" rtl="0"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For water distribution network:</a:t>
            </a:r>
          </a:p>
          <a:p>
            <a:pPr marL="342900" lvl="0" indent="-342900"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total cost equal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$671116.64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and it is equal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$107.05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per unit length.</a:t>
            </a:r>
          </a:p>
          <a:p>
            <a:pPr marL="342900" lvl="0" indent="-342900"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For wastewater collection network:</a:t>
            </a:r>
          </a:p>
          <a:p>
            <a:pPr marL="342900" indent="-342900"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total equal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$474454.4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and it is equal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$137.66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per unit length.</a:t>
            </a:r>
          </a:p>
          <a:p>
            <a:pPr marL="342900" lvl="0" indent="-342900"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l" rtl="0">
              <a:buFont typeface="Wingdings" pitchFamily="2" charset="2"/>
              <a:buChar char="ü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l" rtl="0">
              <a:buFont typeface="Wingdings" pitchFamily="2" charset="2"/>
              <a:buChar char="ü"/>
            </a:pP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8960730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0" y="0"/>
            <a:ext cx="12192000" cy="14478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6000" b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5000" endA="50" endPos="85000" dist="60007" dir="5400000" sy="-100000" algn="bl" rotWithShape="0"/>
                </a:effectLst>
                <a:latin typeface="Matura MT Script Capitals" panose="03020802060602070202" pitchFamily="66" charset="0"/>
              </a:defRPr>
            </a:lvl1pPr>
          </a:lstStyle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Conclusions</a:t>
            </a:r>
            <a:endParaRPr lang="ar-SA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13826" y="2384775"/>
            <a:ext cx="10529047" cy="3120323"/>
          </a:xfrm>
          <a:prstGeom prst="rect">
            <a:avLst/>
          </a:prstGeom>
        </p:spPr>
        <p:txBody>
          <a:bodyPr vert="horz" lIns="54864" tIns="91440" rtlCol="0">
            <a:noAutofit/>
          </a:bodyPr>
          <a:lstStyle/>
          <a:p>
            <a:pPr marL="342900" lvl="0" indent="-342900"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l" rtl="0">
              <a:buFont typeface="Wingdings" pitchFamily="2" charset="2"/>
              <a:buChar char="ü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l" rtl="0">
              <a:buFont typeface="Wingdings" pitchFamily="2" charset="2"/>
              <a:buChar char="ü"/>
            </a:pP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5131" y="1724297"/>
            <a:ext cx="11782698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For water distribution network (WDN):</a:t>
            </a:r>
          </a:p>
          <a:p>
            <a:pPr algn="l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● The selected design period is applicable and serviceable.</a:t>
            </a: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● As we notice, if we decrease the diameter of the pipe the velocity increase and the pressure increase. </a:t>
            </a:r>
          </a:p>
          <a:p>
            <a:pPr algn="l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● To reduce the pressure we use one pressure reducing valve, which controls the high pressure.</a:t>
            </a: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●No pump was used in the network because we put the reservoir in the highest elevation in the village and so the water travels along pipes under the influence of gravity.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8960730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0" y="0"/>
            <a:ext cx="12192000" cy="14478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6000" b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5000" endA="50" endPos="85000" dist="60007" dir="5400000" sy="-100000" algn="bl" rotWithShape="0"/>
                </a:effectLst>
                <a:latin typeface="Matura MT Script Capitals" panose="03020802060602070202" pitchFamily="66" charset="0"/>
              </a:defRPr>
            </a:lvl1pPr>
          </a:lstStyle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Conclusions</a:t>
            </a:r>
            <a:endParaRPr lang="ar-SA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13826" y="2384775"/>
            <a:ext cx="10529047" cy="3120323"/>
          </a:xfrm>
          <a:prstGeom prst="rect">
            <a:avLst/>
          </a:prstGeom>
        </p:spPr>
        <p:txBody>
          <a:bodyPr vert="horz" lIns="54864" tIns="91440" rtlCol="0">
            <a:noAutofit/>
          </a:bodyPr>
          <a:lstStyle/>
          <a:p>
            <a:pPr marL="342900" lvl="0" indent="-342900"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l" rtl="0">
              <a:buFont typeface="Wingdings" pitchFamily="2" charset="2"/>
              <a:buChar char="ü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l" rtl="0">
              <a:buFont typeface="Wingdings" pitchFamily="2" charset="2"/>
              <a:buChar char="ü"/>
            </a:pP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5131" y="1724297"/>
            <a:ext cx="11782698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For wastewater collection network (WWCN):</a:t>
            </a:r>
          </a:p>
          <a:p>
            <a:pPr algn="l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● The selected design period is applicable and serviceable.</a:t>
            </a: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 note that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values of velocity are within the allowable range (0.6-3) m/s.</a:t>
            </a:r>
            <a:r>
              <a:rPr lang="en-US" sz="2400" b="1" dirty="0" smtClean="0"/>
              <a:t>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●We note</a:t>
            </a:r>
            <a:r>
              <a:rPr lang="en-US" sz="2400" b="1" dirty="0" smtClean="0"/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values of slope are within the allowable range (1-15) %.</a:t>
            </a:r>
            <a:r>
              <a:rPr lang="en-US" sz="2400" b="1" dirty="0" smtClean="0"/>
              <a:t>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●There is no need to use drop manholes because all values of cover are within the allowable range (1-5) m.</a:t>
            </a:r>
          </a:p>
          <a:p>
            <a:pPr algn="l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8960730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0" y="0"/>
            <a:ext cx="12192000" cy="14478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6000" b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5000" endA="50" endPos="85000" dist="60007" dir="5400000" sy="-100000" algn="bl" rotWithShape="0"/>
                </a:effectLst>
                <a:latin typeface="Matura MT Script Capitals" panose="03020802060602070202" pitchFamily="66" charset="0"/>
              </a:defRPr>
            </a:lvl1pPr>
          </a:lstStyle>
          <a:p>
            <a:r>
              <a:rPr lang="en-US" b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Recommendations</a:t>
            </a:r>
            <a:endParaRPr lang="ar-SA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13826" y="2384775"/>
            <a:ext cx="10529047" cy="3120323"/>
          </a:xfrm>
          <a:prstGeom prst="rect">
            <a:avLst/>
          </a:prstGeom>
        </p:spPr>
        <p:txBody>
          <a:bodyPr vert="horz" lIns="54864" tIns="91440" rtlCol="0">
            <a:noAutofit/>
          </a:bodyPr>
          <a:lstStyle/>
          <a:p>
            <a:pPr marL="342900" lvl="0" indent="-342900"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l" rtl="0">
              <a:buFont typeface="Wingdings" pitchFamily="2" charset="2"/>
              <a:buChar char="ü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l" rtl="0">
              <a:buFont typeface="Wingdings" pitchFamily="2" charset="2"/>
              <a:buChar char="ü"/>
            </a:pP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5131" y="1724297"/>
            <a:ext cx="11782698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● To construct the wastewater collection network because of the problems caused by cesspits on the environment and groundwater, In addition to seepage problems and expenses.</a:t>
            </a:r>
          </a:p>
          <a:p>
            <a:pPr algn="l"/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● To make wastewater treatment plan (WWTP) to avoid the pollution of the environment caused by the wastewater. </a:t>
            </a:r>
          </a:p>
          <a:p>
            <a:pPr algn="l"/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● We recommend the municipality of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Asira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al-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Qibliya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to consider this proposal to construct the network.</a:t>
            </a:r>
            <a:endParaRPr lang="en-US" sz="25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8960730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ncrypted-tbn2.gstatic.com/images?q=tbn:ANd9GcTRnrlpQjzaFoiXtsTUMa7NaSYHnyw0djPE0MdL9VXZgoJ8DXL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78110951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45000">
              <a:schemeClr val="accent3">
                <a:lumMod val="45000"/>
                <a:lumOff val="55000"/>
              </a:schemeClr>
            </a:gs>
            <a:gs pos="76000">
              <a:schemeClr val="accent3">
                <a:lumMod val="45000"/>
                <a:lumOff val="55000"/>
              </a:schemeClr>
            </a:gs>
            <a:gs pos="96000">
              <a:schemeClr val="accent3">
                <a:lumMod val="30000"/>
                <a:lumOff val="70000"/>
              </a:schemeClr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31223" y="1478734"/>
            <a:ext cx="5177246" cy="4895940"/>
          </a:xfrm>
        </p:spPr>
        <p:txBody>
          <a:bodyPr>
            <a:noAutofit/>
          </a:bodyPr>
          <a:lstStyle/>
          <a:p>
            <a:pPr marL="118872" indent="0" algn="l" rtl="0">
              <a:buFont typeface="Wingdings" pitchFamily="2" charset="2"/>
              <a:buChar char="ü"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Location</a:t>
            </a:r>
          </a:p>
          <a:p>
            <a:pPr marL="118872" indent="0" algn="l" rtl="0">
              <a:buFont typeface="Wingdings" pitchFamily="2" charset="2"/>
              <a:buChar char="ü"/>
            </a:pPr>
            <a:endParaRPr lang="en-US" sz="2700" dirty="0" smtClean="0">
              <a:latin typeface="Times New Roman" pitchFamily="18" charset="0"/>
              <a:cs typeface="Times New Roman" pitchFamily="18" charset="0"/>
            </a:endParaRPr>
          </a:p>
          <a:p>
            <a:pPr marL="118872" indent="0" algn="l" rtl="0">
              <a:buFont typeface="Wingdings" pitchFamily="2" charset="2"/>
              <a:buChar char="ü"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Total area of the village is about 480 </a:t>
            </a:r>
            <a:r>
              <a:rPr lang="en-US" sz="2700" dirty="0" err="1" smtClean="0">
                <a:latin typeface="Times New Roman" pitchFamily="18" charset="0"/>
                <a:cs typeface="Times New Roman" pitchFamily="18" charset="0"/>
              </a:rPr>
              <a:t>donums</a:t>
            </a:r>
            <a:endParaRPr lang="en-US" sz="2700" dirty="0" smtClean="0">
              <a:latin typeface="Times New Roman" pitchFamily="18" charset="0"/>
              <a:cs typeface="Times New Roman" pitchFamily="18" charset="0"/>
            </a:endParaRPr>
          </a:p>
          <a:p>
            <a:pPr marL="118872" indent="0" algn="l" rtl="0">
              <a:buFont typeface="Wingdings" pitchFamily="2" charset="2"/>
              <a:buChar char="ü"/>
            </a:pPr>
            <a:endParaRPr lang="en-US" sz="2700" dirty="0" smtClean="0">
              <a:latin typeface="Times New Roman" pitchFamily="18" charset="0"/>
              <a:cs typeface="Times New Roman" pitchFamily="18" charset="0"/>
            </a:endParaRPr>
          </a:p>
          <a:p>
            <a:pPr marL="118872" indent="0" algn="l" rtl="0">
              <a:buFont typeface="Wingdings" pitchFamily="2" charset="2"/>
              <a:buChar char="ü"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The average elevation is 480 m above mean sea level.</a:t>
            </a:r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0" y="0"/>
            <a:ext cx="12192000" cy="14478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6000" b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5000" endA="50" endPos="85000" dist="60007" dir="5400000" sy="-100000" algn="bl" rotWithShape="0"/>
                </a:effectLst>
                <a:latin typeface="Matura MT Script Capitals" panose="03020802060602070202" pitchFamily="66" charset="0"/>
              </a:defRPr>
            </a:lvl1pPr>
          </a:lstStyle>
          <a:p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Study Area</a:t>
            </a:r>
            <a:endParaRPr lang="ar-SA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2607" y="1668507"/>
            <a:ext cx="5410436" cy="4937393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1801822082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9000">
              <a:schemeClr val="tx1">
                <a:lumMod val="95000"/>
                <a:lumOff val="5000"/>
                <a:tint val="66000"/>
                <a:satMod val="160000"/>
              </a:schemeClr>
            </a:gs>
            <a:gs pos="59000">
              <a:schemeClr val="tx1">
                <a:lumMod val="95000"/>
                <a:lumOff val="5000"/>
                <a:tint val="44500"/>
                <a:satMod val="160000"/>
              </a:schemeClr>
            </a:gs>
            <a:gs pos="85000">
              <a:schemeClr val="tx1">
                <a:lumMod val="95000"/>
                <a:lumOff val="5000"/>
                <a:tint val="23500"/>
                <a:satMod val="16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0" y="0"/>
            <a:ext cx="12192000" cy="14478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6000" b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5000" endA="50" endPos="85000" dist="60007" dir="5400000" sy="-100000" algn="bl" rotWithShape="0"/>
                </a:effectLst>
                <a:latin typeface="Matura MT Script Capitals" panose="03020802060602070202" pitchFamily="66" charset="0"/>
              </a:defRPr>
            </a:lvl1pPr>
          </a:lstStyle>
          <a:p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Methodology </a:t>
            </a:r>
            <a:endParaRPr lang="ar-SA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6768" y="1809476"/>
            <a:ext cx="8923700" cy="4238625"/>
          </a:xfrm>
          <a:prstGeom prst="rect">
            <a:avLst/>
          </a:prstGeom>
          <a:ln w="38100" cap="sq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022791360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0" y="0"/>
            <a:ext cx="12192000" cy="14478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6000" b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5000" endA="50" endPos="85000" dist="60007" dir="5400000" sy="-100000" algn="bl" rotWithShape="0"/>
                </a:effectLst>
                <a:latin typeface="Matura MT Script Capitals" panose="03020802060602070202" pitchFamily="66" charset="0"/>
              </a:defRPr>
            </a:lvl1pPr>
          </a:lstStyle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Data Collected</a:t>
            </a:r>
            <a:endParaRPr lang="ar-SA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65736" y="2759665"/>
            <a:ext cx="3828778" cy="313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390188" y="2851988"/>
            <a:ext cx="4634863" cy="300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345473" y="2103120"/>
            <a:ext cx="33179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Topographic contour map</a:t>
            </a:r>
            <a:endParaRPr lang="en-US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61759" y="2098765"/>
            <a:ext cx="331796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Road Network</a:t>
            </a:r>
            <a:endParaRPr lang="en-US" sz="2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2791360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0" y="0"/>
            <a:ext cx="12192000" cy="14478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6000" b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5000" endA="50" endPos="85000" dist="60007" dir="5400000" sy="-100000" algn="bl" rotWithShape="0"/>
                </a:effectLst>
                <a:latin typeface="Matura MT Script Capitals" panose="03020802060602070202" pitchFamily="66" charset="0"/>
              </a:defRPr>
            </a:lvl1pPr>
          </a:lstStyle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Data Collected</a:t>
            </a:r>
            <a:endParaRPr lang="ar-SA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45473" y="2103120"/>
            <a:ext cx="33179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Distribution of houses</a:t>
            </a:r>
            <a:endParaRPr lang="en-US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06342" y="2072640"/>
            <a:ext cx="331796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Population number </a:t>
            </a:r>
            <a:endParaRPr lang="en-US" sz="2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73340" y="2847704"/>
            <a:ext cx="4773872" cy="2912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48960" y="2756263"/>
            <a:ext cx="2988264" cy="3088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022791360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67000"/>
              </a:schemeClr>
            </a:gs>
            <a:gs pos="31000">
              <a:schemeClr val="accent3">
                <a:lumMod val="97000"/>
                <a:lumOff val="3000"/>
              </a:schemeClr>
            </a:gs>
            <a:gs pos="53000">
              <a:schemeClr val="accent3">
                <a:lumMod val="60000"/>
                <a:lumOff val="4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>
          <a:xfrm>
            <a:off x="0" y="0"/>
            <a:ext cx="12192000" cy="128016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6000" b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5000" endA="50" endPos="85000" dist="60007" dir="5400000" sy="-100000" algn="bl" rotWithShape="0"/>
                </a:effectLst>
                <a:latin typeface="Matura MT Script Capitals" panose="03020802060602070202" pitchFamily="66" charset="0"/>
              </a:defRPr>
            </a:lvl1pPr>
          </a:lstStyle>
          <a:p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Water </a:t>
            </a:r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distribution network system </a:t>
            </a:r>
            <a:endParaRPr lang="ar-SA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9635" y="1410789"/>
            <a:ext cx="11495314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8872" indent="0" algn="l" rtl="0">
              <a:buClrTx/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Our based design period is n=30 years.</a:t>
            </a:r>
          </a:p>
          <a:p>
            <a:pPr marL="118872" indent="0" algn="l" rtl="0">
              <a:buClrTx/>
              <a:buFont typeface="Wingdings" pitchFamily="2" charset="2"/>
              <a:buChar char="Ø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18872" indent="0" algn="l" rtl="0">
              <a:buClrTx/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Assume that consumption per capita is equal 120L/d.</a:t>
            </a:r>
          </a:p>
          <a:p>
            <a:pPr marL="118872" indent="0" algn="l" rtl="0">
              <a:buClrTx/>
              <a:buFont typeface="Wingdings" pitchFamily="2" charset="2"/>
              <a:buChar char="Ø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18872" indent="0" algn="l" rtl="0">
              <a:buClrTx/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Assume maximum hourly factor is equal 3.</a:t>
            </a:r>
          </a:p>
          <a:p>
            <a:pPr marL="118872" indent="0" algn="l" rtl="0">
              <a:buClrTx/>
              <a:buFont typeface="Wingdings" pitchFamily="2" charset="2"/>
              <a:buChar char="Ø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18872" indent="0" algn="l" rtl="0">
              <a:buClrTx/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Calculate the growth rate “r” and population number after design period (30 years).</a:t>
            </a:r>
          </a:p>
          <a:p>
            <a:pPr marL="118872" indent="0" algn="l" rtl="0">
              <a:buClrTx/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P(1+r)^n</a:t>
            </a:r>
          </a:p>
          <a:p>
            <a:pPr marL="118872" indent="0" algn="l" rtl="0">
              <a:buClrTx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P(2007) = P(1997) (1+r)^n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2348 = 1708(1+r)^10  so, r=0.0323</a:t>
            </a:r>
          </a:p>
          <a:p>
            <a:pPr marL="118872" indent="0" algn="l" rtl="0">
              <a:buClrTx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P(2044) = P(2007) (1+r)^n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 P(2044) = 2348(1+0.0323)^37  P(2044)=7613 Capita.</a:t>
            </a:r>
          </a:p>
          <a:p>
            <a:pPr marL="118872" indent="0" algn="l" rtl="0">
              <a:buClrTx/>
              <a:buNone/>
            </a:pPr>
            <a:endParaRPr lang="ar-SA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xmlns="" val="2685331074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80607"/>
            <a:ext cx="12192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 indent="0" algn="l" rtl="0">
              <a:buClrTx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18872" indent="0" algn="l" rtl="0">
              <a:buClrTx/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Number of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peple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in 1 house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= number of people in 2044/number of houses in 2014</a:t>
            </a:r>
          </a:p>
          <a:p>
            <a:pPr marL="118872" indent="0" algn="l" rtl="0">
              <a:buClrTx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= 7613 / 368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 = 21 Capita per house</a:t>
            </a:r>
          </a:p>
          <a:p>
            <a:pPr marL="118872" indent="0" algn="l" rtl="0">
              <a:buClrTx/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118872" indent="0" algn="l" rtl="0">
              <a:buClrTx/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Avg. consumption per house per day </a:t>
            </a:r>
          </a:p>
          <a:p>
            <a:pPr marL="118872" indent="0" algn="l" rtl="0">
              <a:buClrTx/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= 21*120 L/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capita.day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 = 2520 L/d</a:t>
            </a:r>
          </a:p>
          <a:p>
            <a:pPr marL="118872" indent="0" algn="l" rtl="0">
              <a:buClrTx/>
            </a:pPr>
            <a:endParaRPr lang="en-US" sz="24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118872" indent="0" algn="l" rtl="0">
              <a:buClrTx/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Demand in each node 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   Number of houses * (average consumption per house by max. hourly factor{2520*3=7560}).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0" y="0"/>
            <a:ext cx="12192000" cy="128016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6000" b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5000" endA="50" endPos="85000" dist="60007" dir="5400000" sy="-100000" algn="bl" rotWithShape="0"/>
                </a:effectLst>
                <a:latin typeface="Matura MT Script Capitals" panose="03020802060602070202" pitchFamily="66" charset="0"/>
              </a:defRPr>
            </a:lvl1pPr>
          </a:lstStyle>
          <a:p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Water </a:t>
            </a:r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distribution network system </a:t>
            </a:r>
            <a:endParaRPr lang="ar-SA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D:\Eng. Doa'a\Study\5th year-1\Graduation Project 1\sowar\400_F_55243738_Q0brSH7C6Tl4qVMm8qf7MxMKrIsM76n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00600" y="1778994"/>
            <a:ext cx="1824453" cy="302813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1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وحدة نمطية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ورق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2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Theme1" id="{A62D0957-C7F5-4E4F-98AD-115264AF20A5}" vid="{3977D219-6762-4093-B061-E293CA7BB4D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992</TotalTime>
  <Words>851</Words>
  <Application>Microsoft Office PowerPoint</Application>
  <PresentationFormat>Custom</PresentationFormat>
  <Paragraphs>170</Paragraphs>
  <Slides>34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Theme1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</vt:vector>
  </TitlesOfParts>
  <Company>Ahmed-Under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M.Draghmeh</dc:creator>
  <cp:lastModifiedBy>User</cp:lastModifiedBy>
  <cp:revision>108</cp:revision>
  <dcterms:modified xsi:type="dcterms:W3CDTF">2015-05-20T22:25:11Z</dcterms:modified>
</cp:coreProperties>
</file>