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7"/>
  </p:notesMasterIdLst>
  <p:sldIdLst>
    <p:sldId id="256" r:id="rId2"/>
    <p:sldId id="305" r:id="rId3"/>
    <p:sldId id="313" r:id="rId4"/>
    <p:sldId id="314" r:id="rId5"/>
    <p:sldId id="259" r:id="rId6"/>
    <p:sldId id="269" r:id="rId7"/>
    <p:sldId id="303" r:id="rId8"/>
    <p:sldId id="271" r:id="rId9"/>
    <p:sldId id="312" r:id="rId10"/>
    <p:sldId id="273" r:id="rId11"/>
    <p:sldId id="309" r:id="rId12"/>
    <p:sldId id="280" r:id="rId13"/>
    <p:sldId id="281" r:id="rId14"/>
    <p:sldId id="310" r:id="rId15"/>
    <p:sldId id="316" r:id="rId16"/>
    <p:sldId id="285" r:id="rId17"/>
    <p:sldId id="286" r:id="rId18"/>
    <p:sldId id="287" r:id="rId19"/>
    <p:sldId id="288" r:id="rId20"/>
    <p:sldId id="289" r:id="rId21"/>
    <p:sldId id="311" r:id="rId22"/>
    <p:sldId id="315" r:id="rId23"/>
    <p:sldId id="299" r:id="rId24"/>
    <p:sldId id="300" r:id="rId25"/>
    <p:sldId id="30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61144"/>
    <a:srgbClr val="B31143"/>
    <a:srgbClr val="940E37"/>
    <a:srgbClr val="9A406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204" autoAdjust="0"/>
  </p:normalViewPr>
  <p:slideViewPr>
    <p:cSldViewPr>
      <p:cViewPr>
        <p:scale>
          <a:sx n="70" d="100"/>
          <a:sy n="70" d="100"/>
        </p:scale>
        <p:origin x="-2334" y="-10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52E858-830A-4E4B-97CB-79956A4F265C}" type="datetimeFigureOut">
              <a:rPr lang="en-US" smtClean="0"/>
              <a:pPr/>
              <a:t>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668F83-6543-4BEA-B97F-BC83D9314F47}" type="slidenum">
              <a:rPr lang="en-US" smtClean="0"/>
              <a:pPr/>
              <a:t>‹#›</a:t>
            </a:fld>
            <a:endParaRPr lang="en-US"/>
          </a:p>
        </p:txBody>
      </p:sp>
    </p:spTree>
    <p:extLst>
      <p:ext uri="{BB962C8B-B14F-4D97-AF65-F5344CB8AC3E}">
        <p14:creationId xmlns:p14="http://schemas.microsoft.com/office/powerpoint/2010/main" xmlns="" val="648990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JO" dirty="0" smtClean="0"/>
              <a:t>هون</a:t>
            </a:r>
            <a:r>
              <a:rPr lang="ar-JO" baseline="0" dirty="0" smtClean="0"/>
              <a:t> بنحط صورةوجه يكون </a:t>
            </a:r>
            <a:r>
              <a:rPr lang="en-US" baseline="0" dirty="0" smtClean="0"/>
              <a:t>3d</a:t>
            </a:r>
          </a:p>
          <a:p>
            <a:r>
              <a:rPr lang="ar-JO" baseline="0" dirty="0" smtClean="0"/>
              <a:t>من النت</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200" kern="1200" dirty="0" err="1" smtClean="0">
                <a:solidFill>
                  <a:schemeClr val="tx1"/>
                </a:solidFill>
                <a:latin typeface="+mn-lt"/>
                <a:ea typeface="+mn-ea"/>
                <a:cs typeface="+mn-cs"/>
              </a:rPr>
              <a:t>Itʼs</a:t>
            </a:r>
            <a:r>
              <a:rPr lang="en-US" sz="1200" kern="1200" dirty="0" smtClean="0">
                <a:solidFill>
                  <a:schemeClr val="tx1"/>
                </a:solidFill>
                <a:latin typeface="+mn-lt"/>
                <a:ea typeface="+mn-ea"/>
                <a:cs typeface="+mn-cs"/>
              </a:rPr>
              <a:t> a low power PC on board that is designed to be used as an educational board.</a:t>
            </a:r>
          </a:p>
          <a:p>
            <a:pPr>
              <a:buFont typeface="Arial" pitchFamily="34" charset="0"/>
              <a:buChar char="•"/>
            </a:pPr>
            <a:r>
              <a:rPr lang="en-US" sz="1200" kern="1200" dirty="0" smtClean="0">
                <a:solidFill>
                  <a:schemeClr val="tx1"/>
                </a:solidFill>
                <a:latin typeface="+mn-lt"/>
                <a:ea typeface="+mn-ea"/>
                <a:cs typeface="+mn-cs"/>
              </a:rPr>
              <a:t>1 GH Super-Scalar ARM Cortex-A8 processor</a:t>
            </a:r>
            <a:r>
              <a:rPr lang="en-US" sz="1200" b="1"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D668F83-6543-4BEA-B97F-BC83D9314F47}"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3lashan </a:t>
            </a:r>
            <a:r>
              <a:rPr lang="en-US" dirty="0" err="1" smtClean="0"/>
              <a:t>ubuntu</a:t>
            </a:r>
            <a:r>
              <a:rPr lang="en-US" dirty="0" smtClean="0"/>
              <a:t> </a:t>
            </a:r>
            <a:r>
              <a:rPr lang="en-US" dirty="0" err="1" smtClean="0"/>
              <a:t>kter</a:t>
            </a:r>
            <a:r>
              <a:rPr lang="en-US" dirty="0" smtClean="0"/>
              <a:t> t2eel </a:t>
            </a:r>
            <a:r>
              <a:rPr lang="en-US" dirty="0" err="1" smtClean="0"/>
              <a:t>lazm</a:t>
            </a:r>
            <a:r>
              <a:rPr lang="en-US" dirty="0" smtClean="0"/>
              <a:t> n7ke</a:t>
            </a:r>
            <a:r>
              <a:rPr lang="en-US" baseline="0" dirty="0" smtClean="0"/>
              <a:t> 3n </a:t>
            </a:r>
            <a:r>
              <a:rPr lang="en-US" baseline="0" dirty="0" err="1" smtClean="0"/>
              <a:t>mowasafat</a:t>
            </a:r>
            <a:r>
              <a:rPr lang="en-US" baseline="0" dirty="0" smtClean="0"/>
              <a:t> o saye2at </a:t>
            </a:r>
            <a:r>
              <a:rPr lang="en-US" baseline="0" dirty="0" err="1" smtClean="0"/>
              <a:t>ubuntu</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3lashan </a:t>
            </a:r>
            <a:r>
              <a:rPr lang="en-US" dirty="0" err="1" smtClean="0"/>
              <a:t>ubuntu</a:t>
            </a:r>
            <a:r>
              <a:rPr lang="en-US" dirty="0" smtClean="0"/>
              <a:t> </a:t>
            </a:r>
            <a:r>
              <a:rPr lang="en-US" dirty="0" err="1" smtClean="0"/>
              <a:t>kter</a:t>
            </a:r>
            <a:r>
              <a:rPr lang="en-US" dirty="0" smtClean="0"/>
              <a:t> t2eel </a:t>
            </a:r>
            <a:r>
              <a:rPr lang="en-US" dirty="0" err="1" smtClean="0"/>
              <a:t>lazm</a:t>
            </a:r>
            <a:r>
              <a:rPr lang="en-US" dirty="0" smtClean="0"/>
              <a:t> n7ke</a:t>
            </a:r>
            <a:r>
              <a:rPr lang="en-US" baseline="0" dirty="0" smtClean="0"/>
              <a:t> 3n </a:t>
            </a:r>
            <a:r>
              <a:rPr lang="en-US" baseline="0" dirty="0" err="1" smtClean="0"/>
              <a:t>mowasafat</a:t>
            </a:r>
            <a:r>
              <a:rPr lang="en-US" baseline="0" dirty="0" smtClean="0"/>
              <a:t> o saye2at </a:t>
            </a:r>
            <a:r>
              <a:rPr lang="en-US" baseline="0" dirty="0" err="1" smtClean="0"/>
              <a:t>ubuntu</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JO" dirty="0" smtClean="0"/>
              <a:t>هون</a:t>
            </a:r>
            <a:r>
              <a:rPr lang="ar-JO" baseline="0" dirty="0" smtClean="0"/>
              <a:t> نضيف صورة سيركت البيك ونحط دائرة واضحة على ال </a:t>
            </a:r>
            <a:r>
              <a:rPr lang="en-US" baseline="0" dirty="0" smtClean="0"/>
              <a:t>capture button</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JO" dirty="0" smtClean="0"/>
              <a:t>هوون</a:t>
            </a:r>
            <a:r>
              <a:rPr lang="ar-JO" baseline="0" dirty="0" smtClean="0"/>
              <a:t> نحط صورة البيك والبيجل بورد  وبينهم الوصلة </a:t>
            </a:r>
          </a:p>
          <a:p>
            <a:r>
              <a:rPr lang="en-US" baseline="0" dirty="0" err="1" smtClean="0"/>
              <a:t>usb</a:t>
            </a:r>
            <a:r>
              <a:rPr lang="en-US" baseline="0" dirty="0" smtClean="0"/>
              <a:t> to serial</a:t>
            </a:r>
            <a:endParaRPr lang="ar-JO" baseline="0" dirty="0" smtClean="0"/>
          </a:p>
          <a:p>
            <a:r>
              <a:rPr lang="ar-JO" baseline="0" dirty="0" smtClean="0"/>
              <a:t>ويكون مبين انو ال </a:t>
            </a:r>
            <a:r>
              <a:rPr lang="en-US" baseline="0" dirty="0" smtClean="0"/>
              <a:t>button </a:t>
            </a:r>
            <a:r>
              <a:rPr lang="ar-JO" baseline="0" dirty="0" smtClean="0"/>
              <a:t>مكبوس</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JO" dirty="0" smtClean="0"/>
              <a:t>هون صورة الكاميرا وهي بتصور</a:t>
            </a:r>
          </a:p>
          <a:p>
            <a:r>
              <a:rPr lang="ar-JO" dirty="0" smtClean="0"/>
              <a:t> اي</a:t>
            </a:r>
            <a:r>
              <a:rPr lang="ar-JO" baseline="0" dirty="0" smtClean="0"/>
              <a:t> وجه</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JO" dirty="0" smtClean="0"/>
              <a:t>هون بنحط كل نقطة بسلايد وبنضيف صورة البيك لما يكون المصباح الاخضر ضاوي مع الاحمر</a:t>
            </a:r>
          </a:p>
          <a:p>
            <a:r>
              <a:rPr lang="ar-JO" dirty="0" smtClean="0"/>
              <a:t>وع النقطة التانية</a:t>
            </a:r>
            <a:r>
              <a:rPr lang="ar-JO" baseline="0" dirty="0" smtClean="0"/>
              <a:t> لما يكون الاحمر ضاوي</a:t>
            </a:r>
            <a:endParaRPr lang="en-US" dirty="0"/>
          </a:p>
        </p:txBody>
      </p:sp>
      <p:sp>
        <p:nvSpPr>
          <p:cNvPr id="4" name="Slide Number Placeholder 3"/>
          <p:cNvSpPr>
            <a:spLocks noGrp="1"/>
          </p:cNvSpPr>
          <p:nvPr>
            <p:ph type="sldNum" sz="quarter" idx="10"/>
          </p:nvPr>
        </p:nvSpPr>
        <p:spPr/>
        <p:txBody>
          <a:bodyPr/>
          <a:lstStyle/>
          <a:p>
            <a:fld id="{7D668F83-6543-4BEA-B97F-BC83D9314F47}"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380E1756-825B-4FE8-8583-83E43688E886}"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0E1756-825B-4FE8-8583-83E43688E886}"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80E1756-825B-4FE8-8583-83E43688E886}"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0E1756-825B-4FE8-8583-83E43688E88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4502384-59C9-42BC-8E63-091AEA9F2B73}" type="datetimeFigureOut">
              <a:rPr lang="en-US" smtClean="0"/>
              <a:pPr/>
              <a:t>12/7/2013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0E1756-825B-4FE8-8583-83E43688E886}"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B61144"/>
            </a:gs>
            <a:gs pos="50000">
              <a:schemeClr val="accent1">
                <a:shade val="67500"/>
                <a:satMod val="115000"/>
              </a:schemeClr>
            </a:gs>
            <a:gs pos="100000">
              <a:schemeClr val="accent1">
                <a:shade val="100000"/>
                <a:satMod val="115000"/>
              </a:schemeClr>
            </a:gs>
          </a:gsLst>
          <a:lin ang="5400000" scaled="0"/>
          <a:tileRect/>
        </a:gra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4502384-59C9-42BC-8E63-091AEA9F2B73}" type="datetimeFigureOut">
              <a:rPr lang="en-US" smtClean="0"/>
              <a:pPr/>
              <a:t>12/7/2013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80E1756-825B-4FE8-8583-83E43688E886}"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mage010.bmp"/>
          <p:cNvPicPr>
            <a:picLocks noChangeAspect="1"/>
          </p:cNvPicPr>
          <p:nvPr/>
        </p:nvPicPr>
        <p:blipFill>
          <a:blip r:embed="rId3" cstate="print"/>
          <a:stretch>
            <a:fillRect/>
          </a:stretch>
        </p:blipFill>
        <p:spPr>
          <a:xfrm>
            <a:off x="6781800" y="304800"/>
            <a:ext cx="1611390" cy="1600200"/>
          </a:xfrm>
          <a:prstGeom prst="rect">
            <a:avLst/>
          </a:prstGeom>
        </p:spPr>
      </p:pic>
      <p:sp>
        <p:nvSpPr>
          <p:cNvPr id="5" name="Rectangle 4"/>
          <p:cNvSpPr/>
          <p:nvPr/>
        </p:nvSpPr>
        <p:spPr>
          <a:xfrm>
            <a:off x="457200" y="1685092"/>
            <a:ext cx="9067800" cy="1015663"/>
          </a:xfrm>
          <a:prstGeom prst="rect">
            <a:avLst/>
          </a:prstGeom>
          <a:noFill/>
        </p:spPr>
        <p:txBody>
          <a:bodyPr wrap="square" lIns="91440" tIns="45720" rIns="91440" bIns="45720">
            <a:spAutoFit/>
          </a:bodyPr>
          <a:lstStyle/>
          <a:p>
            <a:pPr algn="ctr"/>
            <a:r>
              <a:rPr lang="en-US" sz="6000" b="1" dirty="0" smtClean="0">
                <a:solidFill>
                  <a:schemeClr val="bg1">
                    <a:lumMod val="50000"/>
                  </a:schemeClr>
                </a:solidFill>
              </a:rPr>
              <a:t>Face Recognition</a:t>
            </a:r>
            <a:endParaRPr lang="en-US" sz="6000" b="1" dirty="0">
              <a:solidFill>
                <a:schemeClr val="bg1">
                  <a:lumMod val="50000"/>
                </a:schemeClr>
              </a:solidFill>
            </a:endParaRPr>
          </a:p>
        </p:txBody>
      </p:sp>
      <p:sp>
        <p:nvSpPr>
          <p:cNvPr id="6" name="Rectangle 5"/>
          <p:cNvSpPr/>
          <p:nvPr/>
        </p:nvSpPr>
        <p:spPr>
          <a:xfrm>
            <a:off x="1371600" y="2743200"/>
            <a:ext cx="7086600" cy="523220"/>
          </a:xfrm>
          <a:prstGeom prst="rect">
            <a:avLst/>
          </a:prstGeom>
          <a:noFill/>
        </p:spPr>
        <p:txBody>
          <a:bodyPr wrap="square" lIns="91440" tIns="45720" rIns="91440" bIns="45720">
            <a:spAutoFit/>
          </a:bodyPr>
          <a:lstStyle/>
          <a:p>
            <a:pPr algn="ctr"/>
            <a:r>
              <a:rPr lang="en-US" sz="2800" dirty="0" smtClean="0">
                <a:ln w="10541" cmpd="sng">
                  <a:solidFill>
                    <a:srgbClr val="7D7D7D">
                      <a:tint val="100000"/>
                      <a:shade val="100000"/>
                      <a:satMod val="110000"/>
                    </a:srgbClr>
                  </a:solidFill>
                  <a:prstDash val="solid"/>
                </a:ln>
                <a:solidFill>
                  <a:schemeClr val="tx1">
                    <a:lumMod val="75000"/>
                    <a:lumOff val="25000"/>
                  </a:schemeClr>
                </a:solidFill>
              </a:rPr>
              <a:t>“one type of security systems”</a:t>
            </a:r>
            <a:endParaRPr lang="en-US" sz="2800" dirty="0">
              <a:ln w="10541" cmpd="sng">
                <a:solidFill>
                  <a:srgbClr val="7D7D7D">
                    <a:tint val="100000"/>
                    <a:shade val="100000"/>
                    <a:satMod val="110000"/>
                  </a:srgbClr>
                </a:solidFill>
                <a:prstDash val="solid"/>
              </a:ln>
              <a:solidFill>
                <a:schemeClr val="tx1">
                  <a:lumMod val="75000"/>
                  <a:lumOff val="25000"/>
                </a:schemeClr>
              </a:solidFill>
            </a:endParaRPr>
          </a:p>
        </p:txBody>
      </p:sp>
      <p:sp>
        <p:nvSpPr>
          <p:cNvPr id="7" name="Rectangle 6"/>
          <p:cNvSpPr/>
          <p:nvPr/>
        </p:nvSpPr>
        <p:spPr>
          <a:xfrm>
            <a:off x="2214546" y="4939605"/>
            <a:ext cx="6853254" cy="1384995"/>
          </a:xfrm>
          <a:prstGeom prst="rect">
            <a:avLst/>
          </a:prstGeom>
          <a:noFill/>
        </p:spPr>
        <p:txBody>
          <a:bodyPr wrap="square" lIns="91440" tIns="45720" rIns="91440" bIns="45720">
            <a:spAutoFit/>
          </a:bodyPr>
          <a:lstStyle/>
          <a:p>
            <a:r>
              <a:rPr lang="en-US" sz="2800" dirty="0" smtClean="0">
                <a:ln w="1905"/>
                <a:solidFill>
                  <a:srgbClr val="B61144"/>
                </a:solidFill>
                <a:effectLst>
                  <a:innerShdw blurRad="69850" dist="43180" dir="5400000">
                    <a:srgbClr val="000000">
                      <a:alpha val="65000"/>
                    </a:srgbClr>
                  </a:innerShdw>
                </a:effectLst>
              </a:rPr>
              <a:t>Prepared by:</a:t>
            </a:r>
            <a:br>
              <a:rPr lang="en-US" sz="2800" dirty="0" smtClean="0">
                <a:ln w="1905"/>
                <a:solidFill>
                  <a:srgbClr val="B61144"/>
                </a:solidFill>
                <a:effectLst>
                  <a:innerShdw blurRad="69850" dist="43180" dir="5400000">
                    <a:srgbClr val="000000">
                      <a:alpha val="65000"/>
                    </a:srgbClr>
                  </a:innerShdw>
                </a:effectLst>
              </a:rPr>
            </a:br>
            <a:r>
              <a:rPr lang="en-US" sz="2800" dirty="0" err="1" smtClean="0">
                <a:ln w="1905"/>
                <a:solidFill>
                  <a:schemeClr val="bg1">
                    <a:lumMod val="50000"/>
                  </a:schemeClr>
                </a:solidFill>
                <a:effectLst>
                  <a:innerShdw blurRad="69850" dist="43180" dir="5400000">
                    <a:srgbClr val="000000">
                      <a:alpha val="65000"/>
                    </a:srgbClr>
                  </a:innerShdw>
                </a:effectLst>
              </a:rPr>
              <a:t>Isra`a</a:t>
            </a:r>
            <a:r>
              <a:rPr lang="en-US" sz="2800" dirty="0" smtClean="0">
                <a:ln w="1905"/>
                <a:solidFill>
                  <a:schemeClr val="bg1">
                    <a:lumMod val="50000"/>
                  </a:schemeClr>
                </a:solidFill>
                <a:effectLst>
                  <a:innerShdw blurRad="69850" dist="43180" dir="5400000">
                    <a:srgbClr val="000000">
                      <a:alpha val="65000"/>
                    </a:srgbClr>
                  </a:innerShdw>
                </a:effectLst>
              </a:rPr>
              <a:t> </a:t>
            </a:r>
            <a:r>
              <a:rPr lang="en-US" sz="2800" dirty="0" err="1" smtClean="0">
                <a:ln w="1905"/>
                <a:solidFill>
                  <a:schemeClr val="bg1">
                    <a:lumMod val="50000"/>
                  </a:schemeClr>
                </a:solidFill>
                <a:effectLst>
                  <a:innerShdw blurRad="69850" dist="43180" dir="5400000">
                    <a:srgbClr val="000000">
                      <a:alpha val="65000"/>
                    </a:srgbClr>
                  </a:innerShdw>
                </a:effectLst>
              </a:rPr>
              <a:t>Hinnawi</a:t>
            </a:r>
            <a:r>
              <a:rPr lang="en-US" sz="2800" dirty="0" smtClean="0">
                <a:ln w="1905"/>
                <a:solidFill>
                  <a:schemeClr val="bg1">
                    <a:lumMod val="50000"/>
                  </a:schemeClr>
                </a:solidFill>
                <a:effectLst>
                  <a:innerShdw blurRad="69850" dist="43180" dir="5400000">
                    <a:srgbClr val="000000">
                      <a:alpha val="65000"/>
                    </a:srgbClr>
                  </a:innerShdw>
                </a:effectLst>
              </a:rPr>
              <a:t>.</a:t>
            </a:r>
            <a:br>
              <a:rPr lang="en-US" sz="2800" dirty="0" smtClean="0">
                <a:ln w="1905"/>
                <a:solidFill>
                  <a:schemeClr val="bg1">
                    <a:lumMod val="50000"/>
                  </a:schemeClr>
                </a:solidFill>
                <a:effectLst>
                  <a:innerShdw blurRad="69850" dist="43180" dir="5400000">
                    <a:srgbClr val="000000">
                      <a:alpha val="65000"/>
                    </a:srgbClr>
                  </a:innerShdw>
                </a:effectLst>
              </a:rPr>
            </a:br>
            <a:r>
              <a:rPr lang="en-US" sz="2800" dirty="0" err="1" smtClean="0">
                <a:ln w="1905"/>
                <a:solidFill>
                  <a:schemeClr val="bg1">
                    <a:lumMod val="50000"/>
                  </a:schemeClr>
                </a:solidFill>
                <a:effectLst>
                  <a:innerShdw blurRad="69850" dist="43180" dir="5400000">
                    <a:srgbClr val="000000">
                      <a:alpha val="65000"/>
                    </a:srgbClr>
                  </a:innerShdw>
                </a:effectLst>
              </a:rPr>
              <a:t>Ala`a</a:t>
            </a:r>
            <a:r>
              <a:rPr lang="en-US" sz="2800" dirty="0" smtClean="0">
                <a:ln w="1905"/>
                <a:solidFill>
                  <a:schemeClr val="bg1">
                    <a:lumMod val="50000"/>
                  </a:schemeClr>
                </a:solidFill>
                <a:effectLst>
                  <a:innerShdw blurRad="69850" dist="43180" dir="5400000">
                    <a:srgbClr val="000000">
                      <a:alpha val="65000"/>
                    </a:srgbClr>
                  </a:innerShdw>
                </a:effectLst>
              </a:rPr>
              <a:t> Abu </a:t>
            </a:r>
            <a:r>
              <a:rPr lang="en-US" sz="2800" dirty="0" err="1" smtClean="0">
                <a:ln w="1905"/>
                <a:solidFill>
                  <a:schemeClr val="bg1">
                    <a:lumMod val="50000"/>
                  </a:schemeClr>
                </a:solidFill>
                <a:effectLst>
                  <a:innerShdw blurRad="69850" dist="43180" dir="5400000">
                    <a:srgbClr val="000000">
                      <a:alpha val="65000"/>
                    </a:srgbClr>
                  </a:innerShdw>
                </a:effectLst>
              </a:rPr>
              <a:t>Odeh</a:t>
            </a:r>
            <a:r>
              <a:rPr lang="en-US" sz="2800" dirty="0" smtClean="0">
                <a:ln w="1905"/>
                <a:solidFill>
                  <a:schemeClr val="bg1">
                    <a:lumMod val="50000"/>
                  </a:schemeClr>
                </a:solidFill>
                <a:effectLst>
                  <a:innerShdw blurRad="69850" dist="43180" dir="5400000">
                    <a:srgbClr val="000000">
                      <a:alpha val="65000"/>
                    </a:srgbClr>
                  </a:innerShdw>
                </a:effectLst>
              </a:rPr>
              <a:t>.</a:t>
            </a:r>
            <a:endParaRPr lang="en-US" sz="2800" dirty="0">
              <a:ln w="1905"/>
              <a:solidFill>
                <a:schemeClr val="bg1">
                  <a:lumMod val="50000"/>
                </a:schemeClr>
              </a:solidFill>
              <a:effectLst>
                <a:innerShdw blurRad="69850" dist="43180" dir="5400000">
                  <a:srgbClr val="000000">
                    <a:alpha val="65000"/>
                  </a:srgbClr>
                </a:innerShdw>
              </a:effectLst>
            </a:endParaRPr>
          </a:p>
        </p:txBody>
      </p:sp>
      <p:sp>
        <p:nvSpPr>
          <p:cNvPr id="8" name="Rectangle 7"/>
          <p:cNvSpPr/>
          <p:nvPr/>
        </p:nvSpPr>
        <p:spPr>
          <a:xfrm>
            <a:off x="2214546" y="3720405"/>
            <a:ext cx="6853254" cy="954107"/>
          </a:xfrm>
          <a:prstGeom prst="rect">
            <a:avLst/>
          </a:prstGeom>
          <a:noFill/>
        </p:spPr>
        <p:txBody>
          <a:bodyPr wrap="square" lIns="91440" tIns="45720" rIns="91440" bIns="45720">
            <a:spAutoFit/>
          </a:bodyPr>
          <a:lstStyle/>
          <a:p>
            <a:r>
              <a:rPr lang="en-US" sz="2800" dirty="0" smtClean="0">
                <a:ln w="1905"/>
                <a:solidFill>
                  <a:srgbClr val="B61144"/>
                </a:solidFill>
                <a:effectLst>
                  <a:innerShdw blurRad="69850" dist="43180" dir="5400000">
                    <a:srgbClr val="000000">
                      <a:alpha val="65000"/>
                    </a:srgbClr>
                  </a:innerShdw>
                </a:effectLst>
              </a:rPr>
              <a:t>Supervised by:</a:t>
            </a:r>
            <a:br>
              <a:rPr lang="en-US" sz="2800" dirty="0" smtClean="0">
                <a:ln w="1905"/>
                <a:solidFill>
                  <a:srgbClr val="B61144"/>
                </a:solidFill>
                <a:effectLst>
                  <a:innerShdw blurRad="69850" dist="43180" dir="5400000">
                    <a:srgbClr val="000000">
                      <a:alpha val="65000"/>
                    </a:srgbClr>
                  </a:innerShdw>
                </a:effectLst>
              </a:rPr>
            </a:br>
            <a:r>
              <a:rPr lang="en-US" sz="2800" dirty="0" smtClean="0">
                <a:ln w="1905"/>
                <a:solidFill>
                  <a:schemeClr val="bg1">
                    <a:lumMod val="50000"/>
                  </a:schemeClr>
                </a:solidFill>
                <a:effectLst>
                  <a:innerShdw blurRad="69850" dist="43180" dir="5400000">
                    <a:srgbClr val="000000">
                      <a:alpha val="65000"/>
                    </a:srgbClr>
                  </a:innerShdw>
                </a:effectLst>
              </a:rPr>
              <a:t>Dr. </a:t>
            </a:r>
            <a:r>
              <a:rPr lang="en-US" sz="2800" dirty="0" err="1" smtClean="0">
                <a:ln w="1905"/>
                <a:solidFill>
                  <a:schemeClr val="bg1">
                    <a:lumMod val="50000"/>
                  </a:schemeClr>
                </a:solidFill>
                <a:effectLst>
                  <a:innerShdw blurRad="69850" dist="43180" dir="5400000">
                    <a:srgbClr val="000000">
                      <a:alpha val="65000"/>
                    </a:srgbClr>
                  </a:innerShdw>
                </a:effectLst>
              </a:rPr>
              <a:t>Raed</a:t>
            </a:r>
            <a:r>
              <a:rPr lang="en-US" sz="2800" dirty="0" smtClean="0">
                <a:ln w="1905"/>
                <a:solidFill>
                  <a:schemeClr val="bg1">
                    <a:lumMod val="50000"/>
                  </a:schemeClr>
                </a:solidFill>
                <a:effectLst>
                  <a:innerShdw blurRad="69850" dist="43180" dir="5400000">
                    <a:srgbClr val="000000">
                      <a:alpha val="65000"/>
                    </a:srgbClr>
                  </a:innerShdw>
                </a:effectLst>
              </a:rPr>
              <a:t> Al </a:t>
            </a:r>
            <a:r>
              <a:rPr lang="en-US" sz="2800" dirty="0" err="1" smtClean="0">
                <a:ln w="1905"/>
                <a:solidFill>
                  <a:schemeClr val="bg1">
                    <a:lumMod val="50000"/>
                  </a:schemeClr>
                </a:solidFill>
                <a:effectLst>
                  <a:innerShdw blurRad="69850" dist="43180" dir="5400000">
                    <a:srgbClr val="000000">
                      <a:alpha val="65000"/>
                    </a:srgbClr>
                  </a:innerShdw>
                </a:effectLst>
              </a:rPr>
              <a:t>Qadi</a:t>
            </a:r>
            <a:r>
              <a:rPr lang="en-US" sz="2800" dirty="0" smtClean="0">
                <a:ln w="1905"/>
                <a:solidFill>
                  <a:schemeClr val="bg1">
                    <a:lumMod val="50000"/>
                  </a:schemeClr>
                </a:solidFill>
                <a:effectLst>
                  <a:innerShdw blurRad="69850" dist="43180" dir="5400000">
                    <a:srgbClr val="000000">
                      <a:alpha val="65000"/>
                    </a:srgbClr>
                  </a:innerShdw>
                </a:effectLst>
              </a:rPr>
              <a:t>.</a:t>
            </a:r>
            <a:endParaRPr lang="en-US" sz="2800" dirty="0">
              <a:ln w="1905"/>
              <a:solidFill>
                <a:schemeClr val="bg1">
                  <a:lumMod val="50000"/>
                </a:schemeClr>
              </a:solidFill>
              <a:effectLst>
                <a:innerShdw blurRad="69850" dist="43180" dir="5400000">
                  <a:srgbClr val="000000">
                    <a:alpha val="65000"/>
                  </a:srgbClr>
                </a:innerShdw>
              </a:effectLst>
            </a:endParaRPr>
          </a:p>
        </p:txBody>
      </p:sp>
      <p:sp>
        <p:nvSpPr>
          <p:cNvPr id="11" name="Rectangle 10"/>
          <p:cNvSpPr/>
          <p:nvPr/>
        </p:nvSpPr>
        <p:spPr>
          <a:xfrm>
            <a:off x="1371600" y="304800"/>
            <a:ext cx="5181600" cy="1138773"/>
          </a:xfrm>
          <a:prstGeom prst="rect">
            <a:avLst/>
          </a:prstGeom>
          <a:noFill/>
        </p:spPr>
        <p:txBody>
          <a:bodyPr wrap="square" lIns="91440" tIns="45720" rIns="91440" bIns="45720">
            <a:spAutoFit/>
          </a:bodyPr>
          <a:lstStyle/>
          <a:p>
            <a:pPr algn="ctr"/>
            <a:r>
              <a:rPr lang="en-US" sz="3400" dirty="0" smtClean="0">
                <a:ln w="10541" cmpd="sng">
                  <a:solidFill>
                    <a:srgbClr val="7D7D7D">
                      <a:tint val="100000"/>
                      <a:shade val="100000"/>
                      <a:satMod val="110000"/>
                    </a:srgbClr>
                  </a:solidFill>
                  <a:prstDash val="solid"/>
                </a:ln>
                <a:solidFill>
                  <a:schemeClr val="tx1">
                    <a:lumMod val="75000"/>
                    <a:lumOff val="25000"/>
                  </a:schemeClr>
                </a:solidFill>
              </a:rPr>
              <a:t>Hardware Graduation Project : </a:t>
            </a:r>
            <a:endParaRPr lang="en-US" sz="3400" dirty="0">
              <a:ln w="10541" cmpd="sng">
                <a:solidFill>
                  <a:srgbClr val="7D7D7D">
                    <a:tint val="100000"/>
                    <a:shade val="100000"/>
                    <a:satMod val="110000"/>
                  </a:srgbClr>
                </a:solidFill>
                <a:prstDash val="solid"/>
              </a:ln>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5029200"/>
          </a:xfrm>
        </p:spPr>
        <p:txBody>
          <a:bodyPr>
            <a:normAutofit/>
          </a:bodyPr>
          <a:lstStyle/>
          <a:p>
            <a:pPr>
              <a:buNone/>
            </a:pPr>
            <a:endParaRPr lang="en-US" sz="2800" b="1" u="sng" dirty="0" smtClean="0"/>
          </a:p>
          <a:p>
            <a:pPr>
              <a:buNone/>
            </a:pPr>
            <a:r>
              <a:rPr lang="en-US" sz="2800" b="1" dirty="0" smtClean="0"/>
              <a:t>SD Card (8GB)</a:t>
            </a:r>
          </a:p>
          <a:p>
            <a:r>
              <a:rPr lang="en-US" sz="2400" dirty="0" smtClean="0"/>
              <a:t>4 GB </a:t>
            </a:r>
            <a:r>
              <a:rPr lang="en-US" sz="2400" dirty="0" err="1" smtClean="0"/>
              <a:t>microSD</a:t>
            </a:r>
            <a:r>
              <a:rPr lang="en-US" sz="2400" dirty="0" smtClean="0"/>
              <a:t> supplied with the </a:t>
            </a:r>
            <a:r>
              <a:rPr lang="en-US" sz="2400" dirty="0" err="1" smtClean="0"/>
              <a:t>BeagleBoard-xM</a:t>
            </a:r>
            <a:r>
              <a:rPr lang="en-US" sz="2400" dirty="0" smtClean="0"/>
              <a:t> and loaded with The Angstrom Distribution.</a:t>
            </a:r>
          </a:p>
          <a:p>
            <a:r>
              <a:rPr lang="en-US" sz="2400" dirty="0" smtClean="0"/>
              <a:t>But 8 GB </a:t>
            </a:r>
            <a:r>
              <a:rPr lang="en-US" sz="2400" dirty="0" err="1" smtClean="0"/>
              <a:t>microSD</a:t>
            </a:r>
            <a:r>
              <a:rPr lang="en-US" sz="2400" dirty="0" smtClean="0"/>
              <a:t> for </a:t>
            </a:r>
            <a:r>
              <a:rPr lang="en-US" sz="2400" dirty="0" err="1" smtClean="0"/>
              <a:t>Ubuntu</a:t>
            </a:r>
            <a:r>
              <a:rPr lang="en-US" sz="2400" dirty="0" smtClean="0"/>
              <a:t> and </a:t>
            </a:r>
            <a:r>
              <a:rPr lang="en-US" sz="2400" dirty="0" err="1" smtClean="0"/>
              <a:t>OpenCV</a:t>
            </a:r>
            <a:r>
              <a:rPr lang="en-US" sz="2400" dirty="0" smtClean="0"/>
              <a:t> compiled.</a:t>
            </a:r>
          </a:p>
          <a:p>
            <a:endParaRPr lang="en-US" sz="2400" b="1" dirty="0" smtClean="0"/>
          </a:p>
          <a:p>
            <a:pPr>
              <a:buNone/>
            </a:pPr>
            <a:endParaRPr lang="en-US" sz="2400" b="1" dirty="0" smtClean="0"/>
          </a:p>
          <a:p>
            <a:pPr>
              <a:buNone/>
            </a:pPr>
            <a:endParaRPr lang="en-US" sz="2400" b="1"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p:txBody>
      </p:sp>
      <p:sp>
        <p:nvSpPr>
          <p:cNvPr id="6" name="Title 1"/>
          <p:cNvSpPr>
            <a:spLocks noGrp="1"/>
          </p:cNvSpPr>
          <p:nvPr>
            <p:ph type="title"/>
          </p:nvPr>
        </p:nvSpPr>
        <p:spPr>
          <a:xfrm>
            <a:off x="1435608" y="274638"/>
            <a:ext cx="7498080" cy="1143000"/>
          </a:xfrm>
        </p:spPr>
        <p:txBody>
          <a:bodyPr>
            <a:noAutofit/>
          </a:bodyPr>
          <a:lstStyle/>
          <a:p>
            <a:r>
              <a:rPr lang="en-US" sz="4400" dirty="0" smtClean="0"/>
              <a:t>Hardware…</a:t>
            </a:r>
            <a:br>
              <a:rPr lang="en-US" sz="4400" dirty="0" smtClean="0"/>
            </a:br>
            <a:r>
              <a:rPr lang="en-US" sz="4400" dirty="0" smtClean="0"/>
              <a:t>System Controller Side</a:t>
            </a:r>
            <a:endParaRPr lang="en-US" sz="4400" dirty="0"/>
          </a:p>
        </p:txBody>
      </p:sp>
      <p:pic>
        <p:nvPicPr>
          <p:cNvPr id="33793" name="Picture 1" descr="C:\Users\Dell\Desktop\wholesale-electronics-TFW-K11-8GB-plusbuyer.jpg"/>
          <p:cNvPicPr>
            <a:picLocks noChangeAspect="1" noChangeArrowheads="1"/>
          </p:cNvPicPr>
          <p:nvPr/>
        </p:nvPicPr>
        <p:blipFill>
          <a:blip r:embed="rId3" cstate="print"/>
          <a:srcRect/>
          <a:stretch>
            <a:fillRect/>
          </a:stretch>
        </p:blipFill>
        <p:spPr bwMode="auto">
          <a:xfrm>
            <a:off x="4648200" y="3657600"/>
            <a:ext cx="4191000" cy="28225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752600"/>
            <a:ext cx="7498080" cy="4724400"/>
          </a:xfrm>
        </p:spPr>
        <p:txBody>
          <a:bodyPr>
            <a:normAutofit/>
          </a:bodyPr>
          <a:lstStyle/>
          <a:p>
            <a:pPr>
              <a:buNone/>
            </a:pPr>
            <a:endParaRPr lang="en-US" sz="2800" b="1" u="sng" dirty="0" smtClean="0"/>
          </a:p>
          <a:p>
            <a:pPr>
              <a:buNone/>
            </a:pPr>
            <a:r>
              <a:rPr lang="en-US" sz="2800" b="1" dirty="0" smtClean="0"/>
              <a:t>USB to RS232 cable</a:t>
            </a:r>
          </a:p>
          <a:p>
            <a:r>
              <a:rPr lang="en-US" sz="2400" dirty="0" smtClean="0"/>
              <a:t>USB to RS232 converter used for connection between </a:t>
            </a:r>
            <a:r>
              <a:rPr lang="en-US" sz="2400" dirty="0" err="1" smtClean="0"/>
              <a:t>BeagleBoard</a:t>
            </a:r>
            <a:r>
              <a:rPr lang="en-US" sz="2400" dirty="0" smtClean="0"/>
              <a:t> </a:t>
            </a:r>
            <a:r>
              <a:rPr lang="en-US" sz="2400" dirty="0" smtClean="0"/>
              <a:t>and PIC.</a:t>
            </a:r>
          </a:p>
          <a:p>
            <a:pPr>
              <a:buNone/>
            </a:pPr>
            <a:endParaRPr lang="en-US" sz="2400" b="1"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pPr>
              <a:buNone/>
            </a:pPr>
            <a:endParaRPr lang="en-US" sz="2400" u="sng" dirty="0" smtClean="0"/>
          </a:p>
        </p:txBody>
      </p:sp>
      <p:sp>
        <p:nvSpPr>
          <p:cNvPr id="6" name="Title 1"/>
          <p:cNvSpPr>
            <a:spLocks noGrp="1"/>
          </p:cNvSpPr>
          <p:nvPr>
            <p:ph type="title"/>
          </p:nvPr>
        </p:nvSpPr>
        <p:spPr>
          <a:xfrm>
            <a:off x="1435608" y="274638"/>
            <a:ext cx="7498080" cy="1143000"/>
          </a:xfrm>
        </p:spPr>
        <p:txBody>
          <a:bodyPr>
            <a:noAutofit/>
          </a:bodyPr>
          <a:lstStyle/>
          <a:p>
            <a:r>
              <a:rPr lang="en-US" sz="4400" dirty="0" smtClean="0"/>
              <a:t>Hardware…</a:t>
            </a:r>
            <a:br>
              <a:rPr lang="en-US" sz="4400" dirty="0" smtClean="0"/>
            </a:br>
            <a:r>
              <a:rPr lang="en-US" sz="4400" dirty="0" smtClean="0"/>
              <a:t>System Controller Side</a:t>
            </a:r>
            <a:endParaRPr lang="en-US" sz="4400" dirty="0"/>
          </a:p>
        </p:txBody>
      </p:sp>
      <p:pic>
        <p:nvPicPr>
          <p:cNvPr id="64514" name="Picture 2" descr="C:\Users\Dell\Desktop\1752973-1.jpg"/>
          <p:cNvPicPr>
            <a:picLocks noChangeAspect="1" noChangeArrowheads="1"/>
          </p:cNvPicPr>
          <p:nvPr/>
        </p:nvPicPr>
        <p:blipFill>
          <a:blip r:embed="rId3" cstate="print"/>
          <a:srcRect/>
          <a:stretch>
            <a:fillRect/>
          </a:stretch>
        </p:blipFill>
        <p:spPr bwMode="auto">
          <a:xfrm>
            <a:off x="4191000" y="3429000"/>
            <a:ext cx="4724400" cy="3429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sz="4900" dirty="0" smtClean="0">
                <a:effectLst/>
              </a:rPr>
              <a:t>Tools</a:t>
            </a:r>
            <a:r>
              <a:rPr lang="ar-JO" sz="4900" dirty="0" smtClean="0">
                <a:effectLst/>
              </a:rPr>
              <a:t> </a:t>
            </a:r>
            <a:r>
              <a:rPr lang="en-US" sz="4900" dirty="0" smtClean="0">
                <a:effectLst/>
              </a:rPr>
              <a:t>And Software  Libraries</a:t>
            </a:r>
            <a:r>
              <a:rPr lang="en-US" dirty="0" smtClean="0"/>
              <a:t/>
            </a:r>
            <a:br>
              <a:rPr lang="en-US" dirty="0" smtClean="0"/>
            </a:br>
            <a:endParaRPr lang="en-US" dirty="0"/>
          </a:p>
        </p:txBody>
      </p:sp>
      <p:sp>
        <p:nvSpPr>
          <p:cNvPr id="3" name="Content Placeholder 2"/>
          <p:cNvSpPr>
            <a:spLocks noGrp="1"/>
          </p:cNvSpPr>
          <p:nvPr>
            <p:ph idx="1"/>
          </p:nvPr>
        </p:nvSpPr>
        <p:spPr>
          <a:xfrm>
            <a:off x="1371600" y="1219200"/>
            <a:ext cx="7498080" cy="5181600"/>
          </a:xfrm>
        </p:spPr>
        <p:txBody>
          <a:bodyPr>
            <a:normAutofit fontScale="85000" lnSpcReduction="20000"/>
          </a:bodyPr>
          <a:lstStyle/>
          <a:p>
            <a:pPr>
              <a:buNone/>
            </a:pPr>
            <a:r>
              <a:rPr lang="en-US" b="1" dirty="0" smtClean="0"/>
              <a:t> </a:t>
            </a:r>
            <a:endParaRPr lang="en-US" dirty="0" smtClean="0"/>
          </a:p>
          <a:p>
            <a:r>
              <a:rPr lang="en-US" sz="2600" b="1" dirty="0" smtClean="0"/>
              <a:t>PIC C Compiler:</a:t>
            </a:r>
            <a:endParaRPr lang="en-US" sz="2600" dirty="0" smtClean="0"/>
          </a:p>
          <a:p>
            <a:pPr>
              <a:buNone/>
            </a:pPr>
            <a:r>
              <a:rPr lang="en-US" sz="2600" dirty="0" smtClean="0"/>
              <a:t>	In the user controller side in order to write the C code for PIC18F4620 microcontroller and produce the hex file.</a:t>
            </a:r>
          </a:p>
          <a:p>
            <a:pPr>
              <a:buNone/>
            </a:pPr>
            <a:r>
              <a:rPr lang="en-US" dirty="0" smtClean="0"/>
              <a:t> </a:t>
            </a:r>
          </a:p>
          <a:p>
            <a:r>
              <a:rPr lang="en-US" sz="2200" b="1" dirty="0" err="1" smtClean="0"/>
              <a:t>OpenCV</a:t>
            </a:r>
            <a:r>
              <a:rPr lang="en-US" sz="2200" b="1" dirty="0" smtClean="0"/>
              <a:t> Library:</a:t>
            </a:r>
            <a:br>
              <a:rPr lang="en-US" sz="2200" b="1" dirty="0" smtClean="0"/>
            </a:br>
            <a:r>
              <a:rPr lang="en-US" sz="2600" dirty="0" smtClean="0"/>
              <a:t>we have used it since it have a useful image processing classes as face recognizer class.</a:t>
            </a:r>
          </a:p>
          <a:p>
            <a:endParaRPr lang="en-US" sz="2200" dirty="0" smtClean="0"/>
          </a:p>
          <a:p>
            <a:r>
              <a:rPr lang="en-US" sz="2600" b="1" dirty="0" err="1" smtClean="0"/>
              <a:t>Serialib</a:t>
            </a:r>
            <a:r>
              <a:rPr lang="en-US" sz="2600" b="1" dirty="0" smtClean="0"/>
              <a:t> Library:</a:t>
            </a:r>
          </a:p>
          <a:p>
            <a:pPr>
              <a:buNone/>
            </a:pPr>
            <a:r>
              <a:rPr lang="en-US" sz="2600" b="1" dirty="0" smtClean="0"/>
              <a:t>    </a:t>
            </a:r>
            <a:r>
              <a:rPr lang="en-US" sz="2600" dirty="0" smtClean="0"/>
              <a:t>we used it to send and receive from PIC to </a:t>
            </a:r>
            <a:r>
              <a:rPr lang="en-US" sz="2600" dirty="0" err="1" smtClean="0"/>
              <a:t>BeagleBoaed</a:t>
            </a:r>
            <a:r>
              <a:rPr lang="en-US" sz="2600" dirty="0" smtClean="0"/>
              <a:t>.</a:t>
            </a:r>
            <a:endParaRPr lang="en-US" sz="2600" b="1" dirty="0" smtClean="0"/>
          </a:p>
          <a:p>
            <a:pPr>
              <a:buNone/>
            </a:pPr>
            <a:endParaRPr lang="en-US" dirty="0" smtClean="0"/>
          </a:p>
          <a:p>
            <a:r>
              <a:rPr lang="en-US" sz="2600" b="1" dirty="0" err="1" smtClean="0"/>
              <a:t>Ubuntu</a:t>
            </a:r>
            <a:r>
              <a:rPr lang="en-US" sz="2600" b="1" dirty="0" smtClean="0"/>
              <a:t>:</a:t>
            </a:r>
            <a:endParaRPr lang="en-US" sz="2600" dirty="0" smtClean="0"/>
          </a:p>
          <a:p>
            <a:pPr>
              <a:buNone/>
            </a:pPr>
            <a:r>
              <a:rPr lang="en-US" sz="2100" dirty="0" smtClean="0"/>
              <a:t>     </a:t>
            </a:r>
            <a:r>
              <a:rPr lang="en-US" sz="2600" dirty="0" smtClean="0"/>
              <a:t>We used </a:t>
            </a:r>
            <a:r>
              <a:rPr lang="en-US" sz="2600" dirty="0" err="1" smtClean="0"/>
              <a:t>linux</a:t>
            </a:r>
            <a:r>
              <a:rPr lang="en-US" sz="2600" dirty="0" smtClean="0"/>
              <a:t> </a:t>
            </a:r>
            <a:r>
              <a:rPr lang="en-US" sz="2600" dirty="0" err="1" smtClean="0"/>
              <a:t>ubuntu</a:t>
            </a:r>
            <a:r>
              <a:rPr lang="en-US" sz="2600" dirty="0" smtClean="0"/>
              <a:t> operating system because it is a good  and suitable for </a:t>
            </a:r>
            <a:r>
              <a:rPr lang="en-US" sz="2600" dirty="0" err="1" smtClean="0"/>
              <a:t>BeagleBoard</a:t>
            </a:r>
            <a:r>
              <a:rPr lang="en-US" sz="2600" dirty="0" smtClean="0"/>
              <a:t> to work with </a:t>
            </a:r>
            <a:r>
              <a:rPr lang="en-US" sz="2600" dirty="0" err="1" smtClean="0"/>
              <a:t>OpenCV</a:t>
            </a:r>
            <a:r>
              <a:rPr lang="en-US" sz="2600" dirty="0" smtClean="0"/>
              <a:t>.</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Operating System</a:t>
            </a:r>
            <a:endParaRPr lang="en-US" sz="4400" dirty="0"/>
          </a:p>
        </p:txBody>
      </p:sp>
      <p:sp>
        <p:nvSpPr>
          <p:cNvPr id="3" name="Content Placeholder 2"/>
          <p:cNvSpPr>
            <a:spLocks noGrp="1"/>
          </p:cNvSpPr>
          <p:nvPr>
            <p:ph idx="1"/>
          </p:nvPr>
        </p:nvSpPr>
        <p:spPr/>
        <p:txBody>
          <a:bodyPr>
            <a:normAutofit/>
          </a:bodyPr>
          <a:lstStyle/>
          <a:p>
            <a:pPr>
              <a:buNone/>
            </a:pPr>
            <a:r>
              <a:rPr lang="en-US" sz="2400" dirty="0"/>
              <a:t>You need to format the SD card to have 2 partitions. The first is a FAT partition marked with a boot flag and the second is an EXT3 ( Linux ) </a:t>
            </a:r>
            <a:r>
              <a:rPr lang="en-US" sz="2400" dirty="0" smtClean="0"/>
              <a:t>journal </a:t>
            </a:r>
            <a:r>
              <a:rPr lang="en-US" sz="2400" dirty="0"/>
              <a:t>partition to hold the root file system</a:t>
            </a:r>
            <a:r>
              <a:rPr lang="en-US" sz="2400" dirty="0" smtClean="0"/>
              <a:t>.</a:t>
            </a:r>
          </a:p>
          <a:p>
            <a:pPr>
              <a:buNone/>
            </a:pPr>
            <a:endParaRPr lang="en-US" sz="2400" dirty="0" smtClean="0"/>
          </a:p>
          <a:p>
            <a:pPr>
              <a:buNone/>
            </a:pPr>
            <a:r>
              <a:rPr lang="en-US" sz="2400" dirty="0" smtClean="0"/>
              <a:t>We get the image(tar.gz) of angstrom and additional packages that we need, then extract the files to copy it to SD-card boot and angstrom partitions.</a:t>
            </a:r>
          </a:p>
          <a:p>
            <a:pPr>
              <a:buNone/>
            </a:pPr>
            <a:endParaRPr lang="en-US" sz="2400" dirty="0" smtClean="0"/>
          </a:p>
          <a:p>
            <a:pPr>
              <a:buNone/>
            </a:pPr>
            <a:r>
              <a:rPr lang="en-US" sz="2400" dirty="0" smtClean="0"/>
              <a:t>Then plug card into </a:t>
            </a:r>
            <a:r>
              <a:rPr lang="en-US" sz="2400" dirty="0" err="1" smtClean="0"/>
              <a:t>BeagleBoard</a:t>
            </a:r>
            <a:r>
              <a:rPr lang="en-US" sz="2400" dirty="0" smtClean="0"/>
              <a:t> and booting the system using Hyper terminal.</a:t>
            </a:r>
          </a:p>
          <a:p>
            <a:pPr>
              <a:buNone/>
            </a:pP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Operating System</a:t>
            </a:r>
            <a:endParaRPr lang="en-US" dirty="0"/>
          </a:p>
        </p:txBody>
      </p:sp>
      <p:sp>
        <p:nvSpPr>
          <p:cNvPr id="3" name="Content Placeholder 2"/>
          <p:cNvSpPr>
            <a:spLocks noGrp="1"/>
          </p:cNvSpPr>
          <p:nvPr>
            <p:ph idx="1"/>
          </p:nvPr>
        </p:nvSpPr>
        <p:spPr/>
        <p:txBody>
          <a:bodyPr>
            <a:normAutofit/>
          </a:bodyPr>
          <a:lstStyle/>
          <a:p>
            <a:r>
              <a:rPr lang="en-US" sz="2800" dirty="0" smtClean="0"/>
              <a:t>The same thing done for Ubuntu.</a:t>
            </a:r>
          </a:p>
          <a:p>
            <a:endParaRPr lang="en-US" sz="2800" dirty="0" smtClean="0"/>
          </a:p>
          <a:p>
            <a:r>
              <a:rPr lang="en-US" sz="2800" dirty="0"/>
              <a:t>We found that Ubuntu has slow or low performance compared with Angstrom</a:t>
            </a:r>
            <a:r>
              <a:rPr lang="en-US" sz="2800" dirty="0" smtClean="0"/>
              <a:t>.</a:t>
            </a:r>
          </a:p>
          <a:p>
            <a:endParaRPr lang="en-US" sz="2800" dirty="0" smtClean="0"/>
          </a:p>
          <a:p>
            <a:r>
              <a:rPr lang="en-US" sz="2800" dirty="0" smtClean="0"/>
              <a:t>Also </a:t>
            </a:r>
            <a:r>
              <a:rPr lang="en-US" sz="2800" dirty="0"/>
              <a:t>Ubuntu has a lot of support for drivers , devices and detect the driver automatically unlike Angstrom that has less support for derivers</a:t>
            </a:r>
            <a:r>
              <a:rPr lang="en-US" sz="2800" dirty="0" smtClean="0"/>
              <a:t>. And </a:t>
            </a:r>
            <a:r>
              <a:rPr lang="en-US" sz="2800" dirty="0"/>
              <a:t>need to find a driver for USB cam.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Algorithm :</a:t>
            </a:r>
            <a:endParaRPr lang="ar-SA" dirty="0"/>
          </a:p>
        </p:txBody>
      </p:sp>
      <p:sp>
        <p:nvSpPr>
          <p:cNvPr id="3" name="Content Placeholder 2"/>
          <p:cNvSpPr>
            <a:spLocks noGrp="1"/>
          </p:cNvSpPr>
          <p:nvPr>
            <p:ph idx="1"/>
          </p:nvPr>
        </p:nvSpPr>
        <p:spPr/>
        <p:txBody>
          <a:bodyPr/>
          <a:lstStyle/>
          <a:p>
            <a:r>
              <a:rPr lang="en-US" sz="2800" b="1" dirty="0" smtClean="0"/>
              <a:t>Face recognition algorithms</a:t>
            </a:r>
          </a:p>
          <a:p>
            <a:pPr>
              <a:buNone/>
            </a:pPr>
            <a:r>
              <a:rPr lang="en-US" sz="2800" dirty="0" smtClean="0"/>
              <a:t>There are many Face recognition algorithms we chose fisher algorithm (supported in </a:t>
            </a:r>
            <a:r>
              <a:rPr lang="en-US" sz="2800" dirty="0" err="1" smtClean="0"/>
              <a:t>OpenCV</a:t>
            </a:r>
            <a:r>
              <a:rPr lang="en-US" sz="2800" dirty="0" smtClean="0"/>
              <a:t> library, </a:t>
            </a:r>
            <a:r>
              <a:rPr lang="en-US" sz="2800" dirty="0" smtClean="0"/>
              <a:t>good accuracy level ).</a:t>
            </a:r>
          </a:p>
          <a:p>
            <a:pPr>
              <a:buFont typeface="Arial" pitchFamily="34" charset="0"/>
              <a:buChar char="•"/>
            </a:pPr>
            <a:r>
              <a:rPr lang="en-US" sz="2800" b="1" dirty="0" smtClean="0"/>
              <a:t>Challenge </a:t>
            </a:r>
            <a:r>
              <a:rPr lang="en-US" sz="2800" dirty="0" smtClean="0"/>
              <a:t/>
            </a:r>
            <a:br>
              <a:rPr lang="en-US" sz="2800" dirty="0" smtClean="0"/>
            </a:br>
            <a:r>
              <a:rPr lang="en-US" sz="2800" dirty="0" smtClean="0"/>
              <a:t>face recognition is easy for human but complex for computer</a:t>
            </a: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normAutofit/>
          </a:bodyPr>
          <a:lstStyle/>
          <a:p>
            <a:r>
              <a:rPr lang="en-US" sz="4400" dirty="0" smtClean="0"/>
              <a:t>Progress..System Flow</a:t>
            </a:r>
            <a:endParaRPr lang="en-US" sz="4400" dirty="0"/>
          </a:p>
        </p:txBody>
      </p:sp>
      <p:sp>
        <p:nvSpPr>
          <p:cNvPr id="23" name="Flowchart: Process 22"/>
          <p:cNvSpPr/>
          <p:nvPr/>
        </p:nvSpPr>
        <p:spPr>
          <a:xfrm>
            <a:off x="1828800" y="5410200"/>
            <a:ext cx="5867400" cy="838200"/>
          </a:xfrm>
          <a:prstGeom prst="flowChartProcess">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1. PIC (User Controller side) waiting for capture button to be pressed</a:t>
            </a:r>
            <a:endParaRPr lang="en-US" sz="26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pic>
        <p:nvPicPr>
          <p:cNvPr id="1026" name="Picture 2" descr="C:\Users\arcc\Desktop\1420320_682084878503175_63037076_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62200" y="1510068"/>
            <a:ext cx="4572000" cy="3429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normAutofit/>
          </a:bodyPr>
          <a:lstStyle/>
          <a:p>
            <a:r>
              <a:rPr lang="en-US" sz="4400" dirty="0" smtClean="0"/>
              <a:t>Progress..System Flow</a:t>
            </a:r>
            <a:endParaRPr lang="en-US" sz="4400" dirty="0"/>
          </a:p>
        </p:txBody>
      </p:sp>
      <p:sp>
        <p:nvSpPr>
          <p:cNvPr id="23" name="Flowchart: Process 22"/>
          <p:cNvSpPr/>
          <p:nvPr/>
        </p:nvSpPr>
        <p:spPr>
          <a:xfrm>
            <a:off x="1828800" y="5410200"/>
            <a:ext cx="6477000" cy="838200"/>
          </a:xfrm>
          <a:prstGeom prst="flowChartProcess">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2. If pressed PIC send command to </a:t>
            </a:r>
            <a:r>
              <a:rPr lang="en-US" sz="26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beagleBoard</a:t>
            </a: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 through serial port indicating that push button pressed</a:t>
            </a:r>
            <a:endParaRPr lang="en-US" sz="26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pic>
        <p:nvPicPr>
          <p:cNvPr id="2050" name="Picture 2" descr="C:\Users\arcc\Desktop\1461946_682084888503174_1252543033_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5400000">
            <a:off x="3119377" y="538223"/>
            <a:ext cx="3505200" cy="532435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normAutofit/>
          </a:bodyPr>
          <a:lstStyle/>
          <a:p>
            <a:r>
              <a:rPr lang="en-US" sz="4400" dirty="0" smtClean="0"/>
              <a:t>Progress..System Flow</a:t>
            </a:r>
            <a:endParaRPr lang="en-US" sz="4400" dirty="0"/>
          </a:p>
        </p:txBody>
      </p:sp>
      <p:sp>
        <p:nvSpPr>
          <p:cNvPr id="23" name="Flowchart: Process 22"/>
          <p:cNvSpPr/>
          <p:nvPr/>
        </p:nvSpPr>
        <p:spPr>
          <a:xfrm>
            <a:off x="1828800" y="5410200"/>
            <a:ext cx="5943600" cy="838200"/>
          </a:xfrm>
          <a:prstGeom prst="flowChartProcess">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3. When </a:t>
            </a:r>
            <a:r>
              <a:rPr lang="en-US" sz="26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beagleboard</a:t>
            </a: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 receive the command  the camera capture the image .</a:t>
            </a:r>
            <a:endParaRPr lang="en-US" sz="26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71600" y="2362201"/>
            <a:ext cx="7150808" cy="241679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normAutofit/>
          </a:bodyPr>
          <a:lstStyle/>
          <a:p>
            <a:r>
              <a:rPr lang="en-US" sz="4400" dirty="0" smtClean="0"/>
              <a:t>Progress..System Flow</a:t>
            </a:r>
            <a:endParaRPr lang="en-US" sz="4400" dirty="0"/>
          </a:p>
        </p:txBody>
      </p:sp>
      <p:sp>
        <p:nvSpPr>
          <p:cNvPr id="23" name="Flowchart: Process 22"/>
          <p:cNvSpPr/>
          <p:nvPr/>
        </p:nvSpPr>
        <p:spPr>
          <a:xfrm>
            <a:off x="1143000" y="5410200"/>
            <a:ext cx="7848600" cy="838200"/>
          </a:xfrm>
          <a:prstGeom prst="flowChartProcess">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4. </a:t>
            </a:r>
            <a:r>
              <a:rPr lang="en-US" sz="24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The </a:t>
            </a:r>
            <a:r>
              <a:rPr lang="en-US" sz="2400" dirty="0" err="1"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beagleboard</a:t>
            </a:r>
            <a:r>
              <a:rPr lang="en-US" sz="24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 applying face detection algorithm on the captured picture then crop the detected face and applying face recognition algorithm on it</a:t>
            </a:r>
            <a:endParaRPr lang="en-US" sz="24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pic>
        <p:nvPicPr>
          <p:cNvPr id="3074" name="Picture 2" descr="C:\Users\arcc\Desktop\تنزيل.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85269" y="1676400"/>
            <a:ext cx="3954462" cy="2962029"/>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Outlines:</a:t>
            </a:r>
            <a:endParaRPr lang="en-US" dirty="0"/>
          </a:p>
        </p:txBody>
      </p:sp>
      <p:sp>
        <p:nvSpPr>
          <p:cNvPr id="4" name="Content Placeholder 2"/>
          <p:cNvSpPr txBox="1">
            <a:spLocks/>
          </p:cNvSpPr>
          <p:nvPr/>
        </p:nvSpPr>
        <p:spPr>
          <a:xfrm>
            <a:off x="1447800" y="1371600"/>
            <a:ext cx="7498080" cy="4800600"/>
          </a:xfrm>
          <a:prstGeom prst="rect">
            <a:avLst/>
          </a:prstGeom>
        </p:spPr>
        <p:txBody>
          <a:bodyPr>
            <a:normAutofit fontScale="925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3200" dirty="0" smtClean="0"/>
              <a:t>Introduction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3200" dirty="0" smtClean="0"/>
              <a:t>Hardware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3200" dirty="0" smtClean="0"/>
              <a:t>Tools And Software Libraries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3200" dirty="0" smtClean="0"/>
              <a:t>Algorithm</a:t>
            </a:r>
          </a:p>
          <a:p>
            <a:pPr marL="365760" lvl="0" indent="-283464">
              <a:spcBef>
                <a:spcPts val="600"/>
              </a:spcBef>
              <a:buClr>
                <a:schemeClr val="accent1"/>
              </a:buClr>
              <a:buSzPct val="80000"/>
              <a:buFont typeface="Wingdings 2"/>
              <a:buChar char=""/>
              <a:defRPr/>
            </a:pPr>
            <a:r>
              <a:rPr lang="en-US" sz="3200" dirty="0" smtClean="0"/>
              <a:t>Progress</a:t>
            </a:r>
          </a:p>
          <a:p>
            <a:pPr marL="365760" lvl="0" indent="-283464">
              <a:spcBef>
                <a:spcPts val="600"/>
              </a:spcBef>
              <a:buClr>
                <a:schemeClr val="accent1"/>
              </a:buClr>
              <a:buSzPct val="80000"/>
              <a:buFont typeface="Wingdings 2"/>
              <a:buChar char=""/>
              <a:defRPr/>
            </a:pPr>
            <a:r>
              <a:rPr lang="en-US" sz="3200" dirty="0" smtClean="0"/>
              <a:t>Problems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US" sz="3200" dirty="0" smtClean="0"/>
              <a:t>Future Work</a:t>
            </a:r>
          </a:p>
          <a:p>
            <a:pPr marL="365760" marR="0" lvl="0" indent="-283464" algn="l" defTabSz="914400" rtl="0" eaLnBrk="1" fontAlgn="auto" latinLnBrk="0" hangingPunct="1">
              <a:lnSpc>
                <a:spcPct val="100000"/>
              </a:lnSpc>
              <a:spcBef>
                <a:spcPts val="600"/>
              </a:spcBef>
              <a:spcAft>
                <a:spcPts val="0"/>
              </a:spcAft>
              <a:buClr>
                <a:schemeClr val="accent1"/>
              </a:buClr>
              <a:buSzPct val="80000"/>
              <a:tabLst/>
              <a:defRPr/>
            </a:pPr>
            <a:r>
              <a:rPr lang="en-US" sz="3200" dirty="0" smtClean="0"/>
              <a:t/>
            </a:r>
            <a:br>
              <a:rPr lang="en-US" sz="3200" dirty="0" smtClean="0"/>
            </a:b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498080" cy="1143000"/>
          </a:xfrm>
        </p:spPr>
        <p:txBody>
          <a:bodyPr>
            <a:normAutofit/>
          </a:bodyPr>
          <a:lstStyle/>
          <a:p>
            <a:r>
              <a:rPr lang="en-US" sz="4400" dirty="0" smtClean="0"/>
              <a:t>Progress..System Flow</a:t>
            </a:r>
            <a:endParaRPr lang="en-US" sz="4400" dirty="0"/>
          </a:p>
        </p:txBody>
      </p:sp>
      <p:sp>
        <p:nvSpPr>
          <p:cNvPr id="23" name="Flowchart: Process 22"/>
          <p:cNvSpPr/>
          <p:nvPr/>
        </p:nvSpPr>
        <p:spPr>
          <a:xfrm>
            <a:off x="1828800" y="5638800"/>
            <a:ext cx="6553200" cy="914400"/>
          </a:xfrm>
          <a:prstGeom prst="flowChartProcess">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6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5. The algorithm compare the detected face with a pre-stored faces images for the authenticated users</a:t>
            </a:r>
            <a:endParaRPr lang="en-US" sz="26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Progress.. System </a:t>
            </a:r>
            <a:r>
              <a:rPr lang="en-US" sz="4400" dirty="0"/>
              <a:t>Flow</a:t>
            </a:r>
          </a:p>
        </p:txBody>
      </p:sp>
      <p:sp>
        <p:nvSpPr>
          <p:cNvPr id="3" name="Content Placeholder 2"/>
          <p:cNvSpPr>
            <a:spLocks noGrp="1"/>
          </p:cNvSpPr>
          <p:nvPr>
            <p:ph idx="1"/>
          </p:nvPr>
        </p:nvSpPr>
        <p:spPr>
          <a:xfrm>
            <a:off x="1447800" y="5257800"/>
            <a:ext cx="7498080" cy="1295400"/>
          </a:xfrm>
        </p:spPr>
        <p:txBody>
          <a:bodyPr>
            <a:normAutofit fontScale="85000" lnSpcReduction="10000"/>
          </a:bodyPr>
          <a:lstStyle/>
          <a:p>
            <a:r>
              <a:rPr lang="en-US" dirty="0" smtClean="0"/>
              <a:t>If the recognition succeed it will send command to the PIC which will turn on </a:t>
            </a:r>
            <a:r>
              <a:rPr lang="en-US" dirty="0" smtClean="0">
                <a:solidFill>
                  <a:srgbClr val="00B050"/>
                </a:solidFill>
              </a:rPr>
              <a:t>green led </a:t>
            </a:r>
            <a:r>
              <a:rPr lang="en-US" dirty="0" smtClean="0"/>
              <a:t>switch on the relay that will open the door lock.</a:t>
            </a:r>
          </a:p>
        </p:txBody>
      </p:sp>
      <p:pic>
        <p:nvPicPr>
          <p:cNvPr id="1026" name="Picture 2" descr="C:\Users\arcc\Desktop\702368_682084885169841_2066211744_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5400000">
            <a:off x="3302000" y="1193800"/>
            <a:ext cx="3352800" cy="44704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Progress.. System </a:t>
            </a:r>
            <a:r>
              <a:rPr lang="en-US" sz="4400" dirty="0"/>
              <a:t>Flow</a:t>
            </a:r>
            <a:endParaRPr lang="ar-SA" sz="4400" dirty="0"/>
          </a:p>
        </p:txBody>
      </p:sp>
      <p:sp>
        <p:nvSpPr>
          <p:cNvPr id="3" name="Content Placeholder 2"/>
          <p:cNvSpPr>
            <a:spLocks noGrp="1"/>
          </p:cNvSpPr>
          <p:nvPr>
            <p:ph idx="1"/>
          </p:nvPr>
        </p:nvSpPr>
        <p:spPr>
          <a:xfrm>
            <a:off x="1371600" y="5181600"/>
            <a:ext cx="7498080" cy="1219200"/>
          </a:xfrm>
        </p:spPr>
        <p:txBody>
          <a:bodyPr>
            <a:normAutofit fontScale="85000" lnSpcReduction="10000"/>
          </a:bodyPr>
          <a:lstStyle/>
          <a:p>
            <a:r>
              <a:rPr lang="en-US" dirty="0"/>
              <a:t>If the recognition failed it will send command to the PIC which will </a:t>
            </a:r>
            <a:r>
              <a:rPr lang="en-US" dirty="0" smtClean="0"/>
              <a:t>turn on </a:t>
            </a:r>
            <a:r>
              <a:rPr lang="en-US" dirty="0">
                <a:solidFill>
                  <a:srgbClr val="FF0000"/>
                </a:solidFill>
              </a:rPr>
              <a:t>red led </a:t>
            </a:r>
            <a:r>
              <a:rPr lang="en-US" dirty="0"/>
              <a:t>indicating that captured face belong to unauthorized person.</a:t>
            </a:r>
          </a:p>
          <a:p>
            <a:endParaRPr lang="ar-SA" dirty="0"/>
          </a:p>
        </p:txBody>
      </p:sp>
      <p:pic>
        <p:nvPicPr>
          <p:cNvPr id="2050" name="Picture 2" descr="C:\Users\arcc\Desktop\1470866_682084891836507_1276354731_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667000" y="1600200"/>
            <a:ext cx="4495800" cy="3200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472950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Problems..</a:t>
            </a:r>
            <a:endParaRPr lang="en-US" sz="4400" dirty="0"/>
          </a:p>
        </p:txBody>
      </p:sp>
      <p:sp>
        <p:nvSpPr>
          <p:cNvPr id="3" name="Content Placeholder 2"/>
          <p:cNvSpPr>
            <a:spLocks noGrp="1"/>
          </p:cNvSpPr>
          <p:nvPr>
            <p:ph idx="1"/>
          </p:nvPr>
        </p:nvSpPr>
        <p:spPr>
          <a:xfrm>
            <a:off x="1435608" y="1524000"/>
            <a:ext cx="7498080" cy="4800600"/>
          </a:xfrm>
        </p:spPr>
        <p:txBody>
          <a:bodyPr>
            <a:normAutofit/>
          </a:bodyPr>
          <a:lstStyle/>
          <a:p>
            <a:r>
              <a:rPr lang="en-US" sz="2400" dirty="0" smtClean="0"/>
              <a:t>First the problem of dealing with XM-</a:t>
            </a:r>
            <a:r>
              <a:rPr lang="en-US" sz="2400" dirty="0" err="1" smtClean="0"/>
              <a:t>Beagleboard</a:t>
            </a:r>
            <a:r>
              <a:rPr lang="en-US" sz="2400" dirty="0" smtClean="0"/>
              <a:t>, since we don’t have a good  experience to deal with it.</a:t>
            </a:r>
          </a:p>
          <a:p>
            <a:pPr>
              <a:buNone/>
            </a:pPr>
            <a:endParaRPr lang="en-US" sz="2400" dirty="0" smtClean="0"/>
          </a:p>
          <a:p>
            <a:r>
              <a:rPr lang="en-US" sz="2400" dirty="0" smtClean="0"/>
              <a:t>Also we had multiple problem with the version of the angstrom operating system , with installing the needed packages and compiling the codes.</a:t>
            </a:r>
          </a:p>
          <a:p>
            <a:endParaRPr lang="en-US" sz="2400" dirty="0" smtClean="0"/>
          </a:p>
          <a:p>
            <a:r>
              <a:rPr lang="en-US" sz="2400" dirty="0" smtClean="0"/>
              <a:t>Sometimes PIC was not receiving any data using RS232 to RS232 serial cable because we didn’t know the exactly port. The problem was solved by checking all the ports or by using USB port .</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Future Work.. </a:t>
            </a:r>
            <a:endParaRPr lang="en-US" sz="4400" dirty="0"/>
          </a:p>
        </p:txBody>
      </p:sp>
      <p:sp>
        <p:nvSpPr>
          <p:cNvPr id="3" name="Content Placeholder 2"/>
          <p:cNvSpPr>
            <a:spLocks noGrp="1"/>
          </p:cNvSpPr>
          <p:nvPr>
            <p:ph idx="1"/>
          </p:nvPr>
        </p:nvSpPr>
        <p:spPr>
          <a:xfrm>
            <a:off x="1435608" y="1752600"/>
            <a:ext cx="6565392" cy="4800600"/>
          </a:xfrm>
        </p:spPr>
        <p:txBody>
          <a:bodyPr>
            <a:normAutofit/>
          </a:bodyPr>
          <a:lstStyle/>
          <a:p>
            <a:pPr>
              <a:buNone/>
            </a:pPr>
            <a:r>
              <a:rPr lang="en-US" sz="2600" dirty="0" smtClean="0"/>
              <a:t>    As a future work for our project, </a:t>
            </a:r>
            <a:r>
              <a:rPr lang="en-US" sz="2800" dirty="0" smtClean="0"/>
              <a:t>we plain to let you to store your own image to be acceptable for the system by adding Keypad and store button ,that this button will be available just if the password is correct (password for store the image).</a:t>
            </a:r>
            <a:endParaRPr lang="en-US" sz="2600" dirty="0"/>
          </a:p>
        </p:txBody>
      </p:sp>
      <p:pic>
        <p:nvPicPr>
          <p:cNvPr id="3073" name="Picture 1" descr="C:\Users\Dell\Desktop\1182239-40.jpg"/>
          <p:cNvPicPr>
            <a:picLocks noChangeAspect="1" noChangeArrowheads="1"/>
          </p:cNvPicPr>
          <p:nvPr/>
        </p:nvPicPr>
        <p:blipFill>
          <a:blip r:embed="rId2" cstate="print"/>
          <a:srcRect/>
          <a:stretch>
            <a:fillRect/>
          </a:stretch>
        </p:blipFill>
        <p:spPr bwMode="auto">
          <a:xfrm>
            <a:off x="6400800" y="4397790"/>
            <a:ext cx="2349500" cy="2460209"/>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85800" y="457200"/>
            <a:ext cx="8153400" cy="3581400"/>
          </a:xfrm>
        </p:spPr>
        <p:txBody>
          <a:bodyPr>
            <a:normAutofit lnSpcReduction="10000"/>
          </a:bodyPr>
          <a:lstStyle/>
          <a:p>
            <a:pPr algn="ctr">
              <a:buNone/>
            </a:pPr>
            <a:endParaRPr lang="en-US" sz="4800" b="1" dirty="0" smtClean="0">
              <a:latin typeface="Algerian" pitchFamily="82" charset="0"/>
            </a:endParaRPr>
          </a:p>
          <a:p>
            <a:pPr algn="ctr">
              <a:buNone/>
            </a:pPr>
            <a:r>
              <a:rPr lang="en-US" sz="9700" b="1" dirty="0" smtClean="0">
                <a:latin typeface="Algerian" pitchFamily="82" charset="0"/>
              </a:rPr>
              <a:t/>
            </a:r>
            <a:br>
              <a:rPr lang="en-US" sz="9700" b="1" dirty="0" smtClean="0">
                <a:latin typeface="Algerian" pitchFamily="82" charset="0"/>
              </a:rPr>
            </a:br>
            <a:r>
              <a:rPr lang="en-US" sz="9700" b="1" dirty="0" smtClean="0">
                <a:solidFill>
                  <a:srgbClr val="B31143"/>
                </a:solidFill>
                <a:latin typeface="Bradley Hand ITC" pitchFamily="66" charset="0"/>
              </a:rPr>
              <a:t>Thank You</a:t>
            </a:r>
            <a:endParaRPr lang="en-US" sz="9700" b="1" dirty="0">
              <a:solidFill>
                <a:srgbClr val="B31143"/>
              </a:solidFill>
              <a:latin typeface="Bradley Hand ITC"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Introduction..</a:t>
            </a:r>
            <a:endParaRPr lang="ar-SA" sz="4400" dirty="0"/>
          </a:p>
        </p:txBody>
      </p:sp>
      <p:sp>
        <p:nvSpPr>
          <p:cNvPr id="3" name="Content Placeholder 2"/>
          <p:cNvSpPr>
            <a:spLocks noGrp="1"/>
          </p:cNvSpPr>
          <p:nvPr>
            <p:ph idx="1"/>
          </p:nvPr>
        </p:nvSpPr>
        <p:spPr/>
        <p:txBody>
          <a:bodyPr>
            <a:normAutofit/>
          </a:bodyPr>
          <a:lstStyle/>
          <a:p>
            <a:pPr>
              <a:buNone/>
            </a:pPr>
            <a:r>
              <a:rPr lang="en-US" sz="2800" dirty="0" smtClean="0"/>
              <a:t>Security, authentication and speed are one of the most requirements in this life, and the importance of these concepts are increased among the time in all fields.</a:t>
            </a:r>
          </a:p>
          <a:p>
            <a:pPr>
              <a:buNone/>
            </a:pPr>
            <a:r>
              <a:rPr lang="en-US" sz="2800" dirty="0" smtClean="0"/>
              <a:t>      </a:t>
            </a:r>
          </a:p>
          <a:p>
            <a:pPr>
              <a:buNone/>
            </a:pPr>
            <a:r>
              <a:rPr lang="en-US" sz="2800" dirty="0" smtClean="0"/>
              <a:t> So, we choose a project that concerned with these concepts.</a:t>
            </a:r>
          </a:p>
          <a:p>
            <a:pPr>
              <a:buNone/>
            </a:pPr>
            <a:endParaRPr lang="en-US" sz="2800" dirty="0" smtClean="0"/>
          </a:p>
          <a:p>
            <a:pPr>
              <a:buNone/>
            </a:pPr>
            <a:r>
              <a:rPr lang="en-US" sz="2800" dirty="0" smtClean="0"/>
              <a:t> </a:t>
            </a:r>
            <a:r>
              <a:rPr lang="en-US" sz="2800" dirty="0" smtClean="0">
                <a:solidFill>
                  <a:srgbClr val="C00000"/>
                </a:solidFill>
              </a:rPr>
              <a:t>AND IT IS …</a:t>
            </a:r>
            <a:endParaRPr lang="ar-SA" sz="2800"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Introduction..</a:t>
            </a:r>
            <a:endParaRPr lang="ar-SA" dirty="0"/>
          </a:p>
        </p:txBody>
      </p:sp>
      <p:sp>
        <p:nvSpPr>
          <p:cNvPr id="3" name="Content Placeholder 2"/>
          <p:cNvSpPr>
            <a:spLocks noGrp="1"/>
          </p:cNvSpPr>
          <p:nvPr>
            <p:ph idx="1"/>
          </p:nvPr>
        </p:nvSpPr>
        <p:spPr/>
        <p:txBody>
          <a:bodyPr/>
          <a:lstStyle/>
          <a:p>
            <a:r>
              <a:rPr lang="en-US" dirty="0" smtClean="0"/>
              <a:t>Allow an authorized person and prevent unauthorized person from passing an electronic gate using </a:t>
            </a:r>
            <a:r>
              <a:rPr lang="en-US" dirty="0" smtClean="0">
                <a:solidFill>
                  <a:srgbClr val="C00000"/>
                </a:solidFill>
              </a:rPr>
              <a:t>Face Recognition.  </a:t>
            </a:r>
            <a:endParaRPr lang="ar-SA" dirty="0">
              <a:solidFill>
                <a:srgbClr val="C00000"/>
              </a:solidFill>
            </a:endParaRPr>
          </a:p>
        </p:txBody>
      </p:sp>
      <p:pic>
        <p:nvPicPr>
          <p:cNvPr id="4" name="Picture 2" descr="C:\Users\Dell\Desktop\title_facial_face_zoom_detection_recognition_camera_dome_650_tvl_osd_ir_led_array_wdr_3dr_waterproof_cctv_camera_2.jpg"/>
          <p:cNvPicPr>
            <a:picLocks noChangeAspect="1" noChangeArrowheads="1"/>
          </p:cNvPicPr>
          <p:nvPr/>
        </p:nvPicPr>
        <p:blipFill>
          <a:blip r:embed="rId2" cstate="print"/>
          <a:srcRect/>
          <a:stretch>
            <a:fillRect/>
          </a:stretch>
        </p:blipFill>
        <p:spPr bwMode="auto">
          <a:xfrm>
            <a:off x="3733800" y="3429000"/>
            <a:ext cx="2819400" cy="2514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57200"/>
            <a:ext cx="7498080" cy="1143000"/>
          </a:xfrm>
        </p:spPr>
        <p:txBody>
          <a:bodyPr>
            <a:normAutofit fontScale="90000"/>
          </a:bodyPr>
          <a:lstStyle/>
          <a:p>
            <a:r>
              <a:rPr lang="en-US" sz="4900" dirty="0"/>
              <a:t>Why Face Recognition </a:t>
            </a:r>
            <a:r>
              <a:rPr lang="en-US" dirty="0"/>
              <a:t>?</a:t>
            </a:r>
            <a:r>
              <a:rPr lang="en-US" dirty="0" smtClean="0"/>
              <a:t/>
            </a:r>
            <a:br>
              <a:rPr lang="en-US" dirty="0" smtClean="0"/>
            </a:br>
            <a:endParaRPr lang="en-US" dirty="0"/>
          </a:p>
        </p:txBody>
      </p:sp>
      <p:sp>
        <p:nvSpPr>
          <p:cNvPr id="3" name="Content Placeholder 2"/>
          <p:cNvSpPr>
            <a:spLocks noGrp="1"/>
          </p:cNvSpPr>
          <p:nvPr>
            <p:ph idx="1"/>
          </p:nvPr>
        </p:nvSpPr>
        <p:spPr>
          <a:xfrm>
            <a:off x="1143000" y="1676400"/>
            <a:ext cx="7790688" cy="4800600"/>
          </a:xfrm>
        </p:spPr>
        <p:txBody>
          <a:bodyPr>
            <a:normAutofit/>
          </a:bodyPr>
          <a:lstStyle/>
          <a:p>
            <a:pPr lvl="1">
              <a:buNone/>
            </a:pPr>
            <a:r>
              <a:rPr lang="en-US" dirty="0" smtClean="0"/>
              <a:t>There exist several biometric systems such as signature, finger prints, voice, hand geometry and ear geometry. </a:t>
            </a:r>
          </a:p>
          <a:p>
            <a:pPr lvl="1">
              <a:buNone/>
            </a:pPr>
            <a:r>
              <a:rPr lang="en-US" dirty="0" smtClean="0"/>
              <a:t>Among these systems, facial recognition appears to be one of the most universal, collectible, and accessible systems.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Hardware…</a:t>
            </a:r>
            <a:br>
              <a:rPr lang="en-US" sz="4400" dirty="0" smtClean="0"/>
            </a:br>
            <a:r>
              <a:rPr lang="en-US" sz="4400" dirty="0" smtClean="0"/>
              <a:t>User Controller Side</a:t>
            </a:r>
            <a:endParaRPr lang="en-US" sz="4400" dirty="0"/>
          </a:p>
        </p:txBody>
      </p:sp>
      <p:sp>
        <p:nvSpPr>
          <p:cNvPr id="3" name="Content Placeholder 2"/>
          <p:cNvSpPr>
            <a:spLocks noGrp="1"/>
          </p:cNvSpPr>
          <p:nvPr>
            <p:ph idx="1"/>
          </p:nvPr>
        </p:nvSpPr>
        <p:spPr/>
        <p:txBody>
          <a:bodyPr>
            <a:normAutofit/>
          </a:bodyPr>
          <a:lstStyle/>
          <a:p>
            <a:pPr>
              <a:buNone/>
            </a:pPr>
            <a:endParaRPr lang="en-US" sz="2800" b="1" u="sng" dirty="0" smtClean="0"/>
          </a:p>
          <a:p>
            <a:pPr>
              <a:buNone/>
            </a:pPr>
            <a:r>
              <a:rPr lang="en-US" sz="2800" b="1" dirty="0" smtClean="0"/>
              <a:t>Camera</a:t>
            </a:r>
            <a:endParaRPr lang="en-US" sz="2800" b="1" u="sng" dirty="0" smtClean="0"/>
          </a:p>
          <a:p>
            <a:r>
              <a:rPr lang="en-US" sz="2400" dirty="0" smtClean="0"/>
              <a:t>To capture images .</a:t>
            </a:r>
          </a:p>
          <a:p>
            <a:pPr>
              <a:buNone/>
            </a:pPr>
            <a:endParaRPr lang="en-US" sz="2400" b="1" u="sng" dirty="0" smtClean="0"/>
          </a:p>
          <a:p>
            <a:endParaRPr lang="en-US" sz="2400" b="1" u="sng" dirty="0" smtClean="0"/>
          </a:p>
          <a:p>
            <a:endParaRPr lang="en-US" sz="2400" b="1" u="sng" dirty="0" smtClean="0"/>
          </a:p>
          <a:p>
            <a:endParaRPr lang="en-US" sz="2400" b="1" u="sng" dirty="0" smtClean="0"/>
          </a:p>
          <a:p>
            <a:endParaRPr lang="en-US" sz="2400" b="1" u="sng" dirty="0" smtClean="0"/>
          </a:p>
        </p:txBody>
      </p:sp>
      <p:pic>
        <p:nvPicPr>
          <p:cNvPr id="2050" name="Picture 2" descr="C:\Users\Dell\Desktop\SANOXY-Flexible-5-0-Megapixel-USB-PC-Camera-Webcam-with-Microphone.jpg"/>
          <p:cNvPicPr>
            <a:picLocks noChangeAspect="1" noChangeArrowheads="1"/>
          </p:cNvPicPr>
          <p:nvPr/>
        </p:nvPicPr>
        <p:blipFill>
          <a:blip r:embed="rId2" cstate="print"/>
          <a:srcRect/>
          <a:stretch>
            <a:fillRect/>
          </a:stretch>
        </p:blipFill>
        <p:spPr bwMode="auto">
          <a:xfrm>
            <a:off x="4724400" y="1828800"/>
            <a:ext cx="3459163" cy="46863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Hardware…</a:t>
            </a:r>
            <a:br>
              <a:rPr lang="en-US" sz="4400" dirty="0" smtClean="0"/>
            </a:br>
            <a:r>
              <a:rPr lang="en-US" sz="4400" dirty="0" smtClean="0"/>
              <a:t> User Controller Side</a:t>
            </a:r>
            <a:endParaRPr lang="en-US" sz="4400" dirty="0"/>
          </a:p>
        </p:txBody>
      </p:sp>
      <p:sp>
        <p:nvSpPr>
          <p:cNvPr id="3" name="Content Placeholder 2"/>
          <p:cNvSpPr>
            <a:spLocks noGrp="1"/>
          </p:cNvSpPr>
          <p:nvPr>
            <p:ph idx="1"/>
          </p:nvPr>
        </p:nvSpPr>
        <p:spPr/>
        <p:txBody>
          <a:bodyPr>
            <a:normAutofit/>
          </a:bodyPr>
          <a:lstStyle/>
          <a:p>
            <a:pPr>
              <a:buNone/>
            </a:pPr>
            <a:endParaRPr lang="en-US" sz="2400" b="1" u="sng" dirty="0" smtClean="0"/>
          </a:p>
          <a:p>
            <a:pPr>
              <a:buNone/>
            </a:pPr>
            <a:r>
              <a:rPr lang="en-US" sz="2800" b="1" dirty="0" smtClean="0"/>
              <a:t>Pic18f4620</a:t>
            </a:r>
          </a:p>
          <a:p>
            <a:r>
              <a:rPr lang="en-US" sz="2400" dirty="0" smtClean="0"/>
              <a:t>To control the electronic gate.</a:t>
            </a:r>
          </a:p>
          <a:p>
            <a:r>
              <a:rPr lang="en-US" sz="2400" dirty="0" smtClean="0"/>
              <a:t>To send/receive feedback from the </a:t>
            </a:r>
            <a:r>
              <a:rPr lang="en-US" sz="2400" dirty="0" err="1" smtClean="0"/>
              <a:t>BeagleBoard</a:t>
            </a:r>
            <a:r>
              <a:rPr lang="en-US" sz="2400" dirty="0" smtClean="0"/>
              <a:t>-XM.</a:t>
            </a:r>
            <a:endParaRPr lang="en-US" sz="2400" b="1" u="sng" dirty="0" smtClean="0"/>
          </a:p>
          <a:p>
            <a:endParaRPr lang="en-US" sz="2400" b="1" u="sng" dirty="0" smtClean="0"/>
          </a:p>
          <a:p>
            <a:endParaRPr lang="en-US" sz="2400" b="1" u="sng" dirty="0" smtClean="0"/>
          </a:p>
          <a:p>
            <a:endParaRPr lang="en-US" sz="2400" b="1" u="sng" dirty="0" smtClean="0"/>
          </a:p>
          <a:p>
            <a:endParaRPr lang="en-US" sz="2400" b="1" u="sng" dirty="0" smtClean="0"/>
          </a:p>
          <a:p>
            <a:endParaRPr lang="en-US" sz="2400" b="1" u="sng" dirty="0" smtClean="0"/>
          </a:p>
        </p:txBody>
      </p:sp>
      <p:sp>
        <p:nvSpPr>
          <p:cNvPr id="35842" name="AutoShape 2" descr="data:image/jpeg;base64,/9j/4AAQSkZJRgABAQAAAQABAAD/2wCEAAkGBhMSEBUUEhQUFRIWFBIUEhgVGBIcFxcVFBUWFBQVGBQYGyceGBwjGxQWHy8gJCcqLC0sGR4xNTAqNSYtLikBCQoKBQUFDQUFDSkYEhgpKSkpKSkpKSkpKSkpKSkpKSkpKSkpKSkpKSkpKSkpKSkpKSkpKSkpKSkpKSkpKSkpKf/AABEIAH4AyAMBIgACEQEDEQH/xAAcAAEAAQUBAQAAAAAAAAAAAAAABgECAwQFBwj/xAA9EAACAQIDBQYCBgkFAQAAAAABAgADEQQSIQUGMUFRBxMiYXGBMpEUI0JSodFDYoKSscHh8PEkU3KTohX/xAAUAQEAAAAAAAAAAAAAAAAAAAAA/8QAFBEBAAAAAAAAAAAAAAAAAAAAAP/aAAwDAQACEQMRAD8A9xiIgIiICIiAiIgIiICIiAiIgIiICIiAiJQtArEoGlYCIiAiIgIiICIiAiIgIiICIiAiIgIiICJZUqAC5NgNSSQAPUyG7e7WcBhrhahr1B9mgMwv0NX4B84E1mrjtpUqKF61RKaDizsqr8yZ4ht7ttxlW4w6phkI0Px1f3mGVfZT6yB7Q2pVrvnrVHqvyaoxYj0J4egtA9x2522YOlcYdXxLdV8FP99hc+ymef7Z7WsbiLgMKNM/ZpXU286h8R9rSCZ5esD33sp34+mUe4rN/qaIGp41KXBX9QbBvY85P58o7E2zUwtenXom1SmcwvexBFijD7rC4Pzn0xuzvDTxuHSvSPhYaqfiRx8aN5g/PjA60REBERAREQEREBERAREQES0POdtjeXDYQXxFanS6BmGY+iDxN7CB05S88s29250luuEoNUPJ6pyJ6hBdz75Z51t3tBx2K0qV2CH7FK9NPkup9yYHum3t/cDg7irWUuONOn46mnVV+H9q08929251GuuEorTH+5WOZvUUl8IPqT6Tyov04X5flLCYHV2zvRisWb4itUqA/ZJsn/WLIPlOWXlAZaYFS0o7WHn76ecSt4GOlUJ0PQ/3eZQZQS5UuYF6GTPs03wOBxNnv9Gq2FYakIfsVQPK9j+r1yiQ9MPzJsB+H8p2ti7HrYjMMNSarlF3K2sBra7E21ytYc7QPpukwIuDcHUHlr08pfIn2ZYx32ZQz8Vz01N73VGKqfLTT2krvArERAREQERMdSqFBJIAHEk2A66mBklCZDttdquBw4IWoa7jS1HxC/nUNk+RM8925204urcUFSgvIiz1P3m8I9l94HtWN2jSooXqulNBxZ2VR8yZB9tdtGEpXWgr4huRHgp+XjbUjzCmeJ47alSu2erUeo9+LsWPtfh7TWJgTDb3avtDEaCoKCajLRBB96jeIn0sJDXqMzFiSWOrMdSfMniYm5gqOfMxuEULcIAXOYkWUHTkb+RtA55B/L8vWXd0bcDwuP526+02q+HCnOmcpmIUsBZj/wAgBlOh0IvK56QF2ZmvlYKllymxLjNz5L1Ga8DVUC+puLBgBz52/v1m4cA2XUBFtdS5AY8CQo9CNDybnxmP/wCkQLUgtMWHw8Tl4G563N/XjNNiTxJPr+Agbn1KcA1U2Ns3hS5HEC9zY259ZpEentw16S9KZP5/1l4oDmfQC3+TAwWmSnhyeX5/Kd7Ye6eIxVOrUw6KUpAlyWAJOTPlVT4mJXhynX2XuhRq7Kr4vvKnfUjUuvhFL6ogsLAZiWVgdToYEPSit7XuemnW3Aeokhq7oV6GIw9LFqaC4h1RSMrsMzZNVU2uCVuL8GvraSbauEWtu5QIRO8ug8CKpLB6lJybC5JXj6Trbcw7Y2jgTS+OmO9N9PGi00dbHUkOh16GBzMBuhTwm2aVI2rUWpM69+qEh8jZfAAACGpnlwMmOyt2aFGtXrUs16jZXUlRTVS2ZQqqPvE8SbZjMOK2Ua1Va7hqbrTSxUEqpGZmXTxfGzC/nJNQ2fUyG2Wza+K4Iuc3C0DoUaKoAqqFUaAKAAOtgNOM2klqU5kgIiICIiBxN8No1aGDqVKNu9AUU8wuuZmCi49/xE+e9tbyYjEn6+rUqa/Cx8I15Ux4Rb0n0rtDDpUpvTfVHVlb0Isbec+bd8tlnDYl0cjNmYNyzMtjnHQMpV/2oHFZ5jzSj/4ll4FHr9PcmXU3v/CWugPLWVBgXXlyVCCCORBHqpuDbnMcyJQJ8vX8oGTE416ls7FrcOgvxIUWtMOUngL/ADmxTwxNyAz5RdsqswUdWyg2HmZ3qW59dsAcaDS7kX8IYmpZXKM2W1gAw1F/OBHhhjbp+P8ASbGB2a1R0pot2qMqoXOVSWNh9YfDYnTnJbtzdfDpsWhjKIqd63d94XfNdqt0IC/CoWommnlrJD2jBsRRwFakuarmSrYWzBO7pVLWHBRUFrcj6wIvg9yDT2nRwmNJy1VY3oMNbIxAzsORRlNhe/AiSXdPZ6YLbtfD0r5Thy9MsAzLfJUVc51vZmGnEWm7vHhGxeNw2JoEI9KkKlLvLamo7uAVOgtqLec6r7ud5ivpJpuWDU2pspUkZFXKhHQG4gR/cyuMNjtoLk+reo74fL8JWg1ViqtwHgaw+Uy7p7uVqWDrYfwvSrAMMtrktkWombkDTXpxk8wm62W1n8N8xVlBIuSSqtpYa+c6tHZVNWzKihuoECI7E3TCoaaB0AcVRnW6hsrLYE6EEHlJFhN3lAPeBG1uuUEAdT6k9J1ssuEDDh8MqDKo015k8eJuZmiICIiAiIgJa/CXRA5ldiJ592obtLXpLWt46dlYgfZYkU2PkrNY+Tfqz0fF0ec5eJw6urK4zIysrg3sVYEFfxgfMhoNmK5TmBII6EcQfSYyv96ST777C+j4gq2t/tfeUAFH/aU6+amcb6EwVW7tlRzZHcMqHUKSHI1AJGogaYpmZEw+oADEngFBJPoo1PtJRtLc/wCh4jDLinWrSquqv3LFQCWAdBUOtxdTcAaGSHG4Gls7bWDOHXuqTgq/iJC3L0HJduXwMdbCBE9291KuLxDYdctFlVmfv86kKpCtZLZiQWFxpaSDcXdGhVxOKw+LRnq0cqqFcqq3Y03OUfEQSjC/HMNJ2MbTejtz6SqF6RpIlbJ96pSyuxzCx/RsT0m7gtkNT2pWxQqBC9V1qqb+KmGUNYtzORWBEDQ7M8QFobRwtQgJTqVLg21XJUpObcbBqSm2tsw6zFurTqDZGIwdVGDFWNyDbJXZAbG1yVe7W85Ltkbm5HDGkCzd4rVFb4lqgh2bMbkkG+h4ySYLd0U7eNioHwnKf/Vr2gQnZO7dQ4NMMWWrTSqGRQQL0zmJVram1Q3F+skOyt1AEVQrUghcrqP0hVmsOBFxeSmjg0U3VVBOhIABPvMtoHOwmxUVMr2f1VQLdMvLjN+nRCgBQAALADhaXxApaViICIiAiIgIiICIiAiIgY6q3E5denYzrkTDWwwaBAd9NzBjkTVUqIWAYgn6th4lyg6m9iD+c4e/OyqlfBU6WZ6lem9MKWtfKFKvZALKCMpPW09VGA15e808fsNalRSV8ID5rG2otkP8YHmu2sAcdRwy1Q1JkLliwOjhFQ8BYA6NO6N23xORquTEFUyOSRqxYkspGguLSaYTYyoxOZm0AAa2ljfpr0m7ToheAA9ABA4GF3XBGYl6bkBTZlOigKt+IOgnYo7PVVAIDWAF2AJNuZ5TbiBRRKxEBERAREQEREBERAREQEREBERAREQEREBKWlYgAIiICIiAiIgIiICIiAiIgIgyggViIgIiICIi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5843" name="Picture 3" descr="C:\Users\Dell\Desktop\تنزيل.jpg"/>
          <p:cNvPicPr>
            <a:picLocks noChangeAspect="1" noChangeArrowheads="1"/>
          </p:cNvPicPr>
          <p:nvPr/>
        </p:nvPicPr>
        <p:blipFill>
          <a:blip r:embed="rId2" cstate="print"/>
          <a:srcRect/>
          <a:stretch>
            <a:fillRect/>
          </a:stretch>
        </p:blipFill>
        <p:spPr bwMode="auto">
          <a:xfrm>
            <a:off x="2362200" y="3581400"/>
            <a:ext cx="4717143" cy="2971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905000"/>
            <a:ext cx="7498080" cy="4343400"/>
          </a:xfrm>
        </p:spPr>
        <p:txBody>
          <a:bodyPr>
            <a:normAutofit/>
          </a:bodyPr>
          <a:lstStyle/>
          <a:p>
            <a:pPr>
              <a:buNone/>
            </a:pPr>
            <a:r>
              <a:rPr lang="en-US" sz="2800" b="1" dirty="0" err="1" smtClean="0"/>
              <a:t>TheBeagleBoard</a:t>
            </a:r>
            <a:r>
              <a:rPr lang="en-US" sz="2800" b="1" dirty="0" smtClean="0"/>
              <a:t>-XM</a:t>
            </a:r>
          </a:p>
          <a:p>
            <a:pPr>
              <a:buFont typeface="Arial" pitchFamily="34" charset="0"/>
              <a:buChar char="•"/>
            </a:pPr>
            <a:r>
              <a:rPr lang="en-US" sz="2400" dirty="0" smtClean="0"/>
              <a:t>Linking all the components of the system.</a:t>
            </a:r>
          </a:p>
          <a:p>
            <a:pPr>
              <a:buFont typeface="Arial" pitchFamily="34" charset="0"/>
              <a:buChar char="•"/>
            </a:pPr>
            <a:r>
              <a:rPr lang="en-US" sz="2400" dirty="0" smtClean="0"/>
              <a:t>responsible </a:t>
            </a:r>
            <a:r>
              <a:rPr lang="en-US" sz="2400" dirty="0" smtClean="0"/>
              <a:t>for processing and issuing commands</a:t>
            </a:r>
            <a:endParaRPr lang="en-US" sz="2400" b="1"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a:p>
            <a:endParaRPr lang="en-US" sz="2400" u="sng" dirty="0" smtClean="0"/>
          </a:p>
        </p:txBody>
      </p:sp>
      <p:sp>
        <p:nvSpPr>
          <p:cNvPr id="7" name="Title 1"/>
          <p:cNvSpPr>
            <a:spLocks noGrp="1"/>
          </p:cNvSpPr>
          <p:nvPr>
            <p:ph type="title"/>
          </p:nvPr>
        </p:nvSpPr>
        <p:spPr>
          <a:xfrm>
            <a:off x="1435608" y="274638"/>
            <a:ext cx="7498080" cy="1143000"/>
          </a:xfrm>
        </p:spPr>
        <p:txBody>
          <a:bodyPr>
            <a:noAutofit/>
          </a:bodyPr>
          <a:lstStyle/>
          <a:p>
            <a:r>
              <a:rPr lang="en-US" sz="4400" dirty="0" smtClean="0"/>
              <a:t>Hardware…</a:t>
            </a:r>
            <a:br>
              <a:rPr lang="en-US" sz="4400" dirty="0" smtClean="0"/>
            </a:br>
            <a:r>
              <a:rPr lang="en-US" sz="4400" dirty="0" smtClean="0"/>
              <a:t> Main Controller Side</a:t>
            </a:r>
            <a:endParaRPr lang="en-US" sz="4400" dirty="0"/>
          </a:p>
        </p:txBody>
      </p:sp>
      <p:pic>
        <p:nvPicPr>
          <p:cNvPr id="5" name="Picture 4" descr="C:\Users\Dell\Desktop\BeagleBoard_xM.JPG"/>
          <p:cNvPicPr/>
          <p:nvPr/>
        </p:nvPicPr>
        <p:blipFill>
          <a:blip r:embed="rId3" cstate="print"/>
          <a:srcRect/>
          <a:stretch>
            <a:fillRect/>
          </a:stretch>
        </p:blipFill>
        <p:spPr bwMode="auto">
          <a:xfrm>
            <a:off x="2667000" y="3733800"/>
            <a:ext cx="4495800"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a:t>Hardware…</a:t>
            </a:r>
            <a:br>
              <a:rPr lang="en-US" sz="4400" dirty="0"/>
            </a:br>
            <a:r>
              <a:rPr lang="en-US" sz="4400" dirty="0"/>
              <a:t> Main Controller Side</a:t>
            </a:r>
            <a:endParaRPr lang="ar-SA" sz="4400" dirty="0"/>
          </a:p>
        </p:txBody>
      </p:sp>
      <p:sp>
        <p:nvSpPr>
          <p:cNvPr id="3" name="Content Placeholder 2"/>
          <p:cNvSpPr>
            <a:spLocks noGrp="1"/>
          </p:cNvSpPr>
          <p:nvPr>
            <p:ph idx="1"/>
          </p:nvPr>
        </p:nvSpPr>
        <p:spPr>
          <a:xfrm>
            <a:off x="1435608" y="1981200"/>
            <a:ext cx="7498080" cy="4267200"/>
          </a:xfrm>
        </p:spPr>
        <p:txBody>
          <a:bodyPr>
            <a:normAutofit fontScale="92500" lnSpcReduction="20000"/>
          </a:bodyPr>
          <a:lstStyle/>
          <a:p>
            <a:pPr>
              <a:buNone/>
            </a:pPr>
            <a:r>
              <a:rPr lang="en-US" sz="2800" b="1" dirty="0" err="1" smtClean="0"/>
              <a:t>TheBeagleBoard</a:t>
            </a:r>
            <a:r>
              <a:rPr lang="en-US" sz="2800" b="1" dirty="0" smtClean="0"/>
              <a:t>-XM</a:t>
            </a:r>
          </a:p>
          <a:p>
            <a:pPr>
              <a:buNone/>
            </a:pPr>
            <a:endParaRPr lang="en-US" sz="2800" b="1" dirty="0" smtClean="0"/>
          </a:p>
          <a:p>
            <a:pPr>
              <a:buNone/>
            </a:pPr>
            <a:r>
              <a:rPr lang="en-US" sz="2400" dirty="0" smtClean="0"/>
              <a:t>Linking all the components of the system:</a:t>
            </a:r>
          </a:p>
          <a:p>
            <a:pPr>
              <a:buFont typeface="Wingdings" pitchFamily="2" charset="2"/>
              <a:buChar char="Ø"/>
            </a:pPr>
            <a:r>
              <a:rPr lang="en-US" sz="2400" dirty="0" smtClean="0"/>
              <a:t>Ethernet Port.</a:t>
            </a:r>
          </a:p>
          <a:p>
            <a:pPr>
              <a:buFont typeface="Wingdings" pitchFamily="2" charset="2"/>
              <a:buChar char="Ø"/>
            </a:pPr>
            <a:r>
              <a:rPr lang="en-US" sz="2400" dirty="0" smtClean="0"/>
              <a:t>4 USB Ports.</a:t>
            </a:r>
          </a:p>
          <a:p>
            <a:pPr>
              <a:buFont typeface="Wingdings" pitchFamily="2" charset="2"/>
              <a:buChar char="Ø"/>
            </a:pPr>
            <a:r>
              <a:rPr lang="en-US" sz="2400" dirty="0" smtClean="0"/>
              <a:t>RS232.</a:t>
            </a:r>
          </a:p>
          <a:p>
            <a:pPr>
              <a:buFont typeface="Wingdings" pitchFamily="2" charset="2"/>
              <a:buChar char="Ø"/>
            </a:pPr>
            <a:r>
              <a:rPr lang="en-US" sz="2400" dirty="0" smtClean="0"/>
              <a:t>HDMI Port.</a:t>
            </a:r>
          </a:p>
          <a:p>
            <a:pPr>
              <a:buFont typeface="Wingdings" pitchFamily="2" charset="2"/>
              <a:buChar char="Ø"/>
            </a:pPr>
            <a:r>
              <a:rPr lang="en-US" sz="2400" dirty="0" smtClean="0"/>
              <a:t>Micro SD Card.</a:t>
            </a:r>
          </a:p>
          <a:p>
            <a:pPr>
              <a:buFont typeface="Wingdings" pitchFamily="2" charset="2"/>
              <a:buChar char="Ø"/>
            </a:pPr>
            <a:r>
              <a:rPr lang="en-US" sz="2400" dirty="0" smtClean="0"/>
              <a:t>etc…</a:t>
            </a:r>
          </a:p>
          <a:p>
            <a:pPr>
              <a:buNone/>
            </a:pPr>
            <a:endParaRPr lang="en-US" sz="2400" b="1" dirty="0" smtClean="0"/>
          </a:p>
          <a:p>
            <a:pPr>
              <a:buNone/>
            </a:pPr>
            <a:r>
              <a:rPr lang="en-US" sz="2400" b="1" dirty="0" smtClean="0"/>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ustom 7">
      <a:dk1>
        <a:sysClr val="windowText" lastClr="000000"/>
      </a:dk1>
      <a:lt1>
        <a:sysClr val="window" lastClr="FFFFFF"/>
      </a:lt1>
      <a:dk2>
        <a:srgbClr val="69676D"/>
      </a:dk2>
      <a:lt2>
        <a:srgbClr val="6E1E4E"/>
      </a:lt2>
      <a:accent1>
        <a:srgbClr val="F0CCE2"/>
      </a:accent1>
      <a:accent2>
        <a:srgbClr val="9CB084"/>
      </a:accent2>
      <a:accent3>
        <a:srgbClr val="6BB1C9"/>
      </a:accent3>
      <a:accent4>
        <a:srgbClr val="6585CF"/>
      </a:accent4>
      <a:accent5>
        <a:srgbClr val="7E6BC9"/>
      </a:accent5>
      <a:accent6>
        <a:srgbClr val="EDBDDA"/>
      </a:accent6>
      <a:hlink>
        <a:srgbClr val="410082"/>
      </a:hlink>
      <a:folHlink>
        <a:srgbClr val="93296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5653</TotalTime>
  <Words>836</Words>
  <Application>Microsoft Office PowerPoint</Application>
  <PresentationFormat>On-screen Show (4:3)</PresentationFormat>
  <Paragraphs>164</Paragraphs>
  <Slides>25</Slides>
  <Notes>9</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Slide 1</vt:lpstr>
      <vt:lpstr>Outlines:</vt:lpstr>
      <vt:lpstr>Introduction..</vt:lpstr>
      <vt:lpstr>Introduction..</vt:lpstr>
      <vt:lpstr>Why Face Recognition ? </vt:lpstr>
      <vt:lpstr>Hardware… User Controller Side</vt:lpstr>
      <vt:lpstr>Hardware…  User Controller Side</vt:lpstr>
      <vt:lpstr>Hardware…  Main Controller Side</vt:lpstr>
      <vt:lpstr>Hardware…  Main Controller Side</vt:lpstr>
      <vt:lpstr>Hardware… System Controller Side</vt:lpstr>
      <vt:lpstr>Hardware… System Controller Side</vt:lpstr>
      <vt:lpstr> Tools And Software  Libraries </vt:lpstr>
      <vt:lpstr>Operating System</vt:lpstr>
      <vt:lpstr>Operating System</vt:lpstr>
      <vt:lpstr>Algorithm :</vt:lpstr>
      <vt:lpstr>Progress..System Flow</vt:lpstr>
      <vt:lpstr>Progress..System Flow</vt:lpstr>
      <vt:lpstr>Progress..System Flow</vt:lpstr>
      <vt:lpstr>Progress..System Flow</vt:lpstr>
      <vt:lpstr>Progress..System Flow</vt:lpstr>
      <vt:lpstr>Progress.. System Flow</vt:lpstr>
      <vt:lpstr>Progress.. System Flow</vt:lpstr>
      <vt:lpstr>Problems..</vt:lpstr>
      <vt:lpstr>Future Work.. </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MiNe</dc:creator>
  <cp:lastModifiedBy>microsoft</cp:lastModifiedBy>
  <cp:revision>464</cp:revision>
  <dcterms:created xsi:type="dcterms:W3CDTF">2011-10-28T10:37:31Z</dcterms:created>
  <dcterms:modified xsi:type="dcterms:W3CDTF">2013-12-07T21:57:20Z</dcterms:modified>
</cp:coreProperties>
</file>