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70" r:id="rId12"/>
    <p:sldId id="278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65" r:id="rId21"/>
    <p:sldId id="266" r:id="rId22"/>
    <p:sldId id="267" r:id="rId23"/>
    <p:sldId id="26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YA MEZYED" initials="AM" lastIdx="1" clrIdx="0">
    <p:extLst>
      <p:ext uri="{19B8F6BF-5375-455C-9EA6-DF929625EA0E}">
        <p15:presenceInfo xmlns:p15="http://schemas.microsoft.com/office/powerpoint/2012/main" userId="b219820ec6b00c8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398A8-341F-4861-93C5-97453E9911F2}" type="datetimeFigureOut">
              <a:rPr lang="en-GB" smtClean="0"/>
              <a:t>11/02/2024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84936-9301-4996-A664-B4279BDB9F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241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95115-CFB5-4FF0-9F7F-6A5E04C6B01E}" type="datetimeFigureOut">
              <a:rPr lang="ar-PS" smtClean="0"/>
              <a:t>02/11/2024</a:t>
            </a:fld>
            <a:endParaRPr lang="ar-P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73F1-C889-4C6F-A73E-3FFD5FE662F4}" type="slidenum">
              <a:rPr lang="ar-PS" smtClean="0"/>
              <a:t>‹#›</a:t>
            </a:fld>
            <a:endParaRPr lang="ar-P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5929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95115-CFB5-4FF0-9F7F-6A5E04C6B01E}" type="datetimeFigureOut">
              <a:rPr lang="ar-PS" smtClean="0"/>
              <a:t>02/11/2024</a:t>
            </a:fld>
            <a:endParaRPr lang="ar-P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73F1-C889-4C6F-A73E-3FFD5FE662F4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1971812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95115-CFB5-4FF0-9F7F-6A5E04C6B01E}" type="datetimeFigureOut">
              <a:rPr lang="ar-PS" smtClean="0"/>
              <a:t>02/11/2024</a:t>
            </a:fld>
            <a:endParaRPr lang="ar-P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73F1-C889-4C6F-A73E-3FFD5FE662F4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2794705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95115-CFB5-4FF0-9F7F-6A5E04C6B01E}" type="datetimeFigureOut">
              <a:rPr lang="ar-PS" smtClean="0"/>
              <a:t>02/11/2024</a:t>
            </a:fld>
            <a:endParaRPr lang="ar-P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73F1-C889-4C6F-A73E-3FFD5FE662F4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2351665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95115-CFB5-4FF0-9F7F-6A5E04C6B01E}" type="datetimeFigureOut">
              <a:rPr lang="ar-PS" smtClean="0"/>
              <a:t>02/11/2024</a:t>
            </a:fld>
            <a:endParaRPr lang="ar-P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73F1-C889-4C6F-A73E-3FFD5FE662F4}" type="slidenum">
              <a:rPr lang="ar-PS" smtClean="0"/>
              <a:t>‹#›</a:t>
            </a:fld>
            <a:endParaRPr lang="ar-P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1894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95115-CFB5-4FF0-9F7F-6A5E04C6B01E}" type="datetimeFigureOut">
              <a:rPr lang="ar-PS" smtClean="0"/>
              <a:t>02/11/2024</a:t>
            </a:fld>
            <a:endParaRPr lang="ar-P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73F1-C889-4C6F-A73E-3FFD5FE662F4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3936609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95115-CFB5-4FF0-9F7F-6A5E04C6B01E}" type="datetimeFigureOut">
              <a:rPr lang="ar-PS" smtClean="0"/>
              <a:t>02/11/2024</a:t>
            </a:fld>
            <a:endParaRPr lang="ar-P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73F1-C889-4C6F-A73E-3FFD5FE662F4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1463257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95115-CFB5-4FF0-9F7F-6A5E04C6B01E}" type="datetimeFigureOut">
              <a:rPr lang="ar-PS" smtClean="0"/>
              <a:t>02/11/2024</a:t>
            </a:fld>
            <a:endParaRPr lang="ar-P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73F1-C889-4C6F-A73E-3FFD5FE662F4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147019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95115-CFB5-4FF0-9F7F-6A5E04C6B01E}" type="datetimeFigureOut">
              <a:rPr lang="ar-PS" smtClean="0"/>
              <a:t>02/11/2024</a:t>
            </a:fld>
            <a:endParaRPr lang="ar-P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P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73F1-C889-4C6F-A73E-3FFD5FE662F4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2696355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AD95115-CFB5-4FF0-9F7F-6A5E04C6B01E}" type="datetimeFigureOut">
              <a:rPr lang="ar-PS" smtClean="0"/>
              <a:t>02/11/2024</a:t>
            </a:fld>
            <a:endParaRPr lang="ar-P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ar-P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AA73F1-C889-4C6F-A73E-3FFD5FE662F4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3569652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95115-CFB5-4FF0-9F7F-6A5E04C6B01E}" type="datetimeFigureOut">
              <a:rPr lang="ar-PS" smtClean="0"/>
              <a:t>02/11/2024</a:t>
            </a:fld>
            <a:endParaRPr lang="ar-P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73F1-C889-4C6F-A73E-3FFD5FE662F4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268210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AD95115-CFB5-4FF0-9F7F-6A5E04C6B01E}" type="datetimeFigureOut">
              <a:rPr lang="ar-PS" smtClean="0"/>
              <a:t>02/11/2024</a:t>
            </a:fld>
            <a:endParaRPr lang="ar-P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ar-P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CAA73F1-C889-4C6F-A73E-3FFD5FE662F4}" type="slidenum">
              <a:rPr lang="ar-PS" smtClean="0"/>
              <a:t>‹#›</a:t>
            </a:fld>
            <a:endParaRPr lang="ar-P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0040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CC549-C341-E9A3-8D4F-A6FBE0ECA3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P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6EEFEA-E44C-C437-8681-4416754ABB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P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36FC4C-DFF2-F498-BF94-1467100439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AB60C6-8D8E-6E1A-857B-90D36BFC469C}"/>
              </a:ext>
            </a:extLst>
          </p:cNvPr>
          <p:cNvSpPr txBox="1"/>
          <p:nvPr/>
        </p:nvSpPr>
        <p:spPr>
          <a:xfrm>
            <a:off x="1868129" y="3334077"/>
            <a:ext cx="87212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060"/>
                </a:solidFill>
              </a:rPr>
              <a:t>BY:</a:t>
            </a:r>
          </a:p>
          <a:p>
            <a:pPr algn="ctr"/>
            <a:r>
              <a:rPr lang="en-US" sz="2800" b="1" dirty="0">
                <a:solidFill>
                  <a:srgbClr val="002060"/>
                </a:solidFill>
              </a:rPr>
              <a:t>Aya Mezyed</a:t>
            </a:r>
          </a:p>
          <a:p>
            <a:pPr algn="ctr"/>
            <a:r>
              <a:rPr lang="en-US" sz="2800" b="1" dirty="0">
                <a:solidFill>
                  <a:srgbClr val="002060"/>
                </a:solidFill>
              </a:rPr>
              <a:t>Ahmad Yasen </a:t>
            </a:r>
          </a:p>
          <a:p>
            <a:pPr algn="ctr"/>
            <a:r>
              <a:rPr lang="en-US" sz="2800" b="1" dirty="0">
                <a:solidFill>
                  <a:srgbClr val="002060"/>
                </a:solidFill>
              </a:rPr>
              <a:t>Lana Sharif  </a:t>
            </a:r>
            <a:endParaRPr lang="en-GB" sz="2800" dirty="0">
              <a:solidFill>
                <a:srgbClr val="00206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102025-2CB2-B4D0-5D68-48FA8984C794}"/>
              </a:ext>
            </a:extLst>
          </p:cNvPr>
          <p:cNvSpPr txBox="1"/>
          <p:nvPr/>
        </p:nvSpPr>
        <p:spPr>
          <a:xfrm>
            <a:off x="3293805" y="5546175"/>
            <a:ext cx="565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Under supervision of : Dr. Reema Nassar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75B674-7B7A-C06D-89D8-DA3CBA58B09C}"/>
              </a:ext>
            </a:extLst>
          </p:cNvPr>
          <p:cNvSpPr txBox="1"/>
          <p:nvPr/>
        </p:nvSpPr>
        <p:spPr>
          <a:xfrm>
            <a:off x="1868129" y="2012504"/>
            <a:ext cx="8524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spcAft>
                <a:spcPts val="600"/>
              </a:spcAft>
              <a:tabLst>
                <a:tab pos="3333115" algn="r"/>
              </a:tabLst>
            </a:pPr>
            <a:r>
              <a:rPr lang="en-US" sz="2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Quantity Surveying and Cost Estimate to the Ministry of Local Government in Nablus</a:t>
            </a:r>
            <a:endParaRPr lang="en-GB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03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2AD61-983B-B3C2-480A-99659545C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solidFill>
                  <a:srgbClr val="002060"/>
                </a:solidFill>
              </a:rPr>
              <a:t>T</a:t>
            </a:r>
            <a:r>
              <a:rPr lang="en-IL" sz="4800" b="1" dirty="0">
                <a:solidFill>
                  <a:srgbClr val="002060"/>
                </a:solidFill>
              </a:rPr>
              <a:t>ime management</a:t>
            </a:r>
            <a:r>
              <a:rPr lang="en-US" sz="4800" b="1" dirty="0">
                <a:solidFill>
                  <a:srgbClr val="002060"/>
                </a:solidFill>
              </a:rPr>
              <a:t> </a:t>
            </a:r>
            <a:br>
              <a:rPr lang="en-IL" sz="4800" dirty="0">
                <a:solidFill>
                  <a:schemeClr val="tx1"/>
                </a:solidFill>
              </a:rPr>
            </a:b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E902E41-5FE3-D436-8213-E796A5A9F6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280" y="1737360"/>
            <a:ext cx="10058400" cy="436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000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56D3D-E5C8-F752-7095-838838FB2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solidFill>
                  <a:srgbClr val="002060"/>
                </a:solidFill>
              </a:rPr>
              <a:t>Cost management </a:t>
            </a:r>
            <a:br>
              <a:rPr lang="en-US" sz="4800" dirty="0">
                <a:solidFill>
                  <a:schemeClr val="tx1"/>
                </a:solidFill>
              </a:rPr>
            </a:b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EF4051AD-295E-F046-24E4-1FA7B05A2CC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994" y="1937719"/>
            <a:ext cx="9232490" cy="4069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8104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5AF29-90DB-6A9A-F388-11DB6586A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L" dirty="0">
                <a:solidFill>
                  <a:srgbClr val="002060"/>
                </a:solidFill>
              </a:rPr>
              <a:t>Types of construction activities</a:t>
            </a:r>
            <a:br>
              <a:rPr lang="en-IL" dirty="0"/>
            </a:b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1984D9-1D84-FC8E-9BD1-22C970396D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66730"/>
            <a:ext cx="10058400" cy="3702364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1. </a:t>
            </a:r>
            <a:r>
              <a:rPr lang="en-IL" dirty="0">
                <a:solidFill>
                  <a:schemeClr val="tx2"/>
                </a:solidFill>
              </a:rPr>
              <a:t>Production activity</a:t>
            </a: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2. </a:t>
            </a:r>
            <a:r>
              <a:rPr lang="en-IL" dirty="0">
                <a:solidFill>
                  <a:schemeClr val="tx2"/>
                </a:solidFill>
              </a:rPr>
              <a:t>Procurement activity</a:t>
            </a: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IL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3. </a:t>
            </a:r>
            <a:r>
              <a:rPr lang="en-IL" dirty="0">
                <a:solidFill>
                  <a:schemeClr val="tx2"/>
                </a:solidFill>
              </a:rPr>
              <a:t>Management activity</a:t>
            </a:r>
          </a:p>
        </p:txBody>
      </p:sp>
    </p:spTree>
    <p:extLst>
      <p:ext uri="{BB962C8B-B14F-4D97-AF65-F5344CB8AC3E}">
        <p14:creationId xmlns:p14="http://schemas.microsoft.com/office/powerpoint/2010/main" val="154774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DC3A6-8EDB-679A-465A-8791E9A90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2237936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002060"/>
                </a:solidFill>
              </a:rPr>
              <a:t>Activities relationships</a:t>
            </a:r>
            <a:br>
              <a:rPr lang="en-US" sz="4800" b="1" dirty="0">
                <a:solidFill>
                  <a:srgbClr val="002060"/>
                </a:solidFill>
              </a:rPr>
            </a:br>
            <a:br>
              <a:rPr lang="en-US" sz="4800" b="1" dirty="0">
                <a:solidFill>
                  <a:schemeClr val="tx1"/>
                </a:solidFill>
              </a:rPr>
            </a:br>
            <a:endParaRPr lang="en-GB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0CC4A99-B633-5581-486C-E342D36A7D8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85405"/>
            <a:ext cx="10530349" cy="395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9151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20961-A08B-5F59-A0A0-DF136A409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L" sz="4800" b="1" dirty="0">
                <a:solidFill>
                  <a:srgbClr val="002060"/>
                </a:solidFill>
              </a:rPr>
              <a:t>Critical path method</a:t>
            </a:r>
            <a:br>
              <a:rPr lang="en-IL" sz="4800" dirty="0">
                <a:solidFill>
                  <a:schemeClr val="tx1"/>
                </a:solidFill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D75BA9-B7E4-A454-863B-6EB641D47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19200"/>
            <a:ext cx="10058400" cy="4649894"/>
          </a:xfrm>
        </p:spPr>
        <p:txBody>
          <a:bodyPr/>
          <a:lstStyle/>
          <a:p>
            <a:endParaRPr lang="en-US" dirty="0"/>
          </a:p>
          <a:p>
            <a:endParaRPr lang="en-GB" dirty="0"/>
          </a:p>
          <a:p>
            <a:r>
              <a:rPr lang="en-US" sz="2000" b="1" dirty="0">
                <a:solidFill>
                  <a:srgbClr val="002060"/>
                </a:solidFill>
              </a:rPr>
              <a:t>            </a:t>
            </a:r>
            <a:r>
              <a:rPr lang="en-IL" sz="2000" b="1" dirty="0">
                <a:solidFill>
                  <a:srgbClr val="002060"/>
                </a:solidFill>
              </a:rPr>
              <a:t>Arrow Diagramming Method</a:t>
            </a:r>
            <a:r>
              <a:rPr lang="en-US" sz="2000" b="1" dirty="0">
                <a:solidFill>
                  <a:srgbClr val="002060"/>
                </a:solidFill>
              </a:rPr>
              <a:t>                                     </a:t>
            </a:r>
            <a:r>
              <a:rPr lang="en-IL" b="1" dirty="0">
                <a:solidFill>
                  <a:srgbClr val="002060"/>
                </a:solidFill>
              </a:rPr>
              <a:t>Precedence Diagramming Method</a:t>
            </a:r>
          </a:p>
          <a:p>
            <a:r>
              <a:rPr lang="en-US" sz="2000" b="1" dirty="0">
                <a:solidFill>
                  <a:srgbClr val="002060"/>
                </a:solidFill>
              </a:rPr>
              <a:t>               </a:t>
            </a:r>
            <a:endParaRPr lang="en-GB" b="1" dirty="0">
              <a:solidFill>
                <a:srgbClr val="00206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5CD1E8-3102-1C02-4E6C-6F9D196D8C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3119284"/>
            <a:ext cx="4286250" cy="26129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D1E236-9D63-D075-D21B-C4D3A4014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6379" y="2782528"/>
            <a:ext cx="4449711" cy="285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001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7AE5E-AEA1-EA66-B0F3-CE690CB95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L" sz="4800" b="1" dirty="0">
                <a:solidFill>
                  <a:srgbClr val="002060"/>
                </a:solidFill>
                <a:latin typeface="+mn-lt"/>
              </a:rPr>
              <a:t>Delay</a:t>
            </a:r>
            <a:br>
              <a:rPr lang="en-IL" sz="4800" dirty="0">
                <a:solidFill>
                  <a:schemeClr val="tx1"/>
                </a:solidFill>
              </a:rPr>
            </a:b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3EC9B4D-55B1-3D3A-6B9F-23348B56D3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7291" y="1958695"/>
            <a:ext cx="7954297" cy="4156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321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F0D2D-9FFA-B4E3-401A-BDAC2E0FB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solidFill>
                  <a:srgbClr val="002060"/>
                </a:solidFill>
              </a:rPr>
              <a:t>Work breakdown structure</a:t>
            </a:r>
            <a:br>
              <a:rPr lang="en-US" sz="4800" dirty="0">
                <a:solidFill>
                  <a:schemeClr val="tx1"/>
                </a:solidFill>
              </a:rPr>
            </a:br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AF0EF3C-091A-2DB9-823D-8AD8280636E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032" y="2055267"/>
            <a:ext cx="9684774" cy="3942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6657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D403C-01CE-9EC8-5F75-5E75F720D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solidFill>
                  <a:srgbClr val="002060"/>
                </a:solidFill>
              </a:rPr>
              <a:t>Quantity surveying</a:t>
            </a:r>
            <a:br>
              <a:rPr lang="en-US" sz="4800" dirty="0">
                <a:solidFill>
                  <a:schemeClr val="tx1"/>
                </a:solidFill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7393A-AAA4-DF0C-D82E-AAE17BF50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78194"/>
            <a:ext cx="10058400" cy="4590900"/>
          </a:xfrm>
        </p:spPr>
        <p:txBody>
          <a:bodyPr/>
          <a:lstStyle/>
          <a:p>
            <a:endParaRPr lang="en-US" dirty="0"/>
          </a:p>
          <a:p>
            <a:endParaRPr lang="en-GB" dirty="0"/>
          </a:p>
          <a:p>
            <a:r>
              <a:rPr lang="en-US" sz="2400" b="1" dirty="0">
                <a:solidFill>
                  <a:srgbClr val="002060"/>
                </a:solidFill>
              </a:rPr>
              <a:t>"It deals with estimating and managing the costs of a construction project“</a:t>
            </a:r>
          </a:p>
          <a:p>
            <a:r>
              <a:rPr lang="en-GB" sz="2400" b="1" dirty="0">
                <a:solidFill>
                  <a:srgbClr val="002060"/>
                </a:solidFill>
              </a:rPr>
              <a:t>                               </a:t>
            </a:r>
          </a:p>
          <a:p>
            <a:pPr>
              <a:lnSpc>
                <a:spcPct val="100000"/>
              </a:lnSpc>
            </a:pPr>
            <a:r>
              <a:rPr lang="en-GB" sz="2400" b="1" dirty="0">
                <a:solidFill>
                  <a:srgbClr val="002060"/>
                </a:solidFill>
              </a:rPr>
              <a:t>                                                          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F70C4A9-DFF4-4F63-CCB5-03B9D697C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772" y="2824162"/>
            <a:ext cx="109537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3ACD7D2F-46B5-DE35-9530-1B582C21D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772" y="4441878"/>
            <a:ext cx="11334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7614C1-7CDB-3A55-F273-130D8C185EC4}"/>
              </a:ext>
            </a:extLst>
          </p:cNvPr>
          <p:cNvSpPr txBox="1"/>
          <p:nvPr/>
        </p:nvSpPr>
        <p:spPr>
          <a:xfrm>
            <a:off x="3392129" y="2974258"/>
            <a:ext cx="65581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 takes into account each material, resource and equipment needed in every property development project.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Quantity surveyors work out the estimated cost at the start of the project, and continue to keep watch on the costs as the project progresses.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604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F2304-A59B-B1E0-6087-82B503210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solidFill>
                  <a:srgbClr val="002060"/>
                </a:solidFill>
              </a:rPr>
              <a:t>Bill of quantity (BOQ)</a:t>
            </a:r>
            <a:br>
              <a:rPr lang="en-US" sz="4800" b="1" dirty="0">
                <a:solidFill>
                  <a:srgbClr val="002060"/>
                </a:solidFill>
              </a:rPr>
            </a:br>
            <a:endParaRPr lang="en-GB" b="1" dirty="0">
              <a:solidFill>
                <a:srgbClr val="002060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58CE296-4EB4-BEA3-A7C1-DA3AE92932E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865" y="2005781"/>
            <a:ext cx="10137058" cy="3972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03490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366EF-31CF-AE5B-485F-0B852BD9B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solidFill>
                  <a:srgbClr val="002060"/>
                </a:solidFill>
              </a:rPr>
              <a:t>Cost Estimate </a:t>
            </a:r>
            <a:br>
              <a:rPr lang="en-US" sz="4800" dirty="0">
                <a:solidFill>
                  <a:schemeClr val="tx1"/>
                </a:solidFill>
              </a:rPr>
            </a:br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8EEAA51-E7F1-F6DE-3DC5-06F55AAE395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389239"/>
            <a:ext cx="10058400" cy="3264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7491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C3ED1FE-CC16-840D-93BE-98B4E13302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253331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86593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9F9D1-BEF2-15B1-6048-AB2341A5A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+mn-lt"/>
              </a:rPr>
              <a:t>Methodology :</a:t>
            </a:r>
            <a:endParaRPr lang="en-GB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A6090-42FD-28B3-0772-83C700CD4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803" y="1914559"/>
            <a:ext cx="10058400" cy="402336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How will we work?</a:t>
            </a: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Collect the necessary data and charts</a:t>
            </a:r>
          </a:p>
          <a:p>
            <a:r>
              <a:rPr lang="en-US" dirty="0">
                <a:solidFill>
                  <a:srgbClr val="002060"/>
                </a:solidFill>
              </a:rPr>
              <a:t>Create a 3D model of the project using the Revit program and calculate quantities through it</a:t>
            </a:r>
          </a:p>
          <a:p>
            <a:r>
              <a:rPr lang="en-US" dirty="0">
                <a:solidFill>
                  <a:srgbClr val="002060"/>
                </a:solidFill>
              </a:rPr>
              <a:t>Create a project timeline using Primavera</a:t>
            </a:r>
            <a:endParaRPr lang="ar-PS" dirty="0">
              <a:solidFill>
                <a:srgbClr val="00206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947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38BD9-BEF0-4B0B-BD90-B42020298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Revit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7A986EBD-C018-09E0-8AC1-852804C2A6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407" y="1846263"/>
            <a:ext cx="7151511" cy="4022725"/>
          </a:xfrm>
        </p:spPr>
      </p:pic>
    </p:spTree>
    <p:extLst>
      <p:ext uri="{BB962C8B-B14F-4D97-AF65-F5344CB8AC3E}">
        <p14:creationId xmlns:p14="http://schemas.microsoft.com/office/powerpoint/2010/main" val="160950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73BB7-6D35-BE7B-6E74-F9F1099C7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Primavera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2069C3AD-86AF-914D-DCC4-96C8202BD1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119" y="1846263"/>
            <a:ext cx="6034087" cy="4022725"/>
          </a:xfrm>
        </p:spPr>
      </p:pic>
    </p:spTree>
    <p:extLst>
      <p:ext uri="{BB962C8B-B14F-4D97-AF65-F5344CB8AC3E}">
        <p14:creationId xmlns:p14="http://schemas.microsoft.com/office/powerpoint/2010/main" val="191114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545A1-5001-DA2C-CC5A-5EFA1130F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F48752-DCBC-61F6-0AA2-523C78EDC8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1999" cy="6361471"/>
          </a:xfrm>
        </p:spPr>
      </p:pic>
    </p:spTree>
    <p:extLst>
      <p:ext uri="{BB962C8B-B14F-4D97-AF65-F5344CB8AC3E}">
        <p14:creationId xmlns:p14="http://schemas.microsoft.com/office/powerpoint/2010/main" val="217118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60230-8973-B632-0A92-6396456A4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+mn-lt"/>
              </a:rPr>
              <a:t>Project construction: </a:t>
            </a:r>
            <a:endParaRPr lang="ar-PS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472CC-C0FA-AC19-C787-28C80E164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/>
              <a:t>              </a:t>
            </a:r>
            <a:r>
              <a:rPr lang="en-US" sz="1800" b="1" dirty="0">
                <a:solidFill>
                  <a:srgbClr val="002060"/>
                </a:solidFill>
              </a:rPr>
              <a:t>Project parties:                                                                                    Project constraints</a:t>
            </a:r>
            <a:endParaRPr lang="ar-PS" sz="3600" b="1" dirty="0">
              <a:solidFill>
                <a:srgbClr val="00206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B566FC-648B-D71F-FD44-F2FB1BC306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365" y="2597706"/>
            <a:ext cx="3891606" cy="34734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EEF2F6-9052-1686-71D9-89D99D7091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882" y="2987769"/>
            <a:ext cx="3666753" cy="308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47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5EBA3-1164-1BD2-00A8-0E4DFB0CB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+mn-lt"/>
              </a:rPr>
              <a:t>Project management</a:t>
            </a:r>
            <a:endParaRPr lang="ar-PS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54EDC-E663-B036-4B79-5AD9E95909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 </a:t>
            </a:r>
            <a:r>
              <a:rPr lang="en-US" sz="1800" b="1" dirty="0">
                <a:solidFill>
                  <a:srgbClr val="002060"/>
                </a:solidFill>
              </a:rPr>
              <a:t>Management functions: </a:t>
            </a:r>
            <a:endParaRPr lang="ar-PS" sz="1800" b="1" dirty="0">
              <a:solidFill>
                <a:srgbClr val="00206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206911-1A9D-F4AA-7D80-974FFFFC76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922" y="2005780"/>
            <a:ext cx="4663117" cy="4307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82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01901-F844-EE94-2F33-7B281229B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+mn-lt"/>
              </a:rPr>
              <a:t>Project life cycle :</a:t>
            </a:r>
            <a:endParaRPr lang="en-GB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F2C59C6-DDCC-464B-DE66-A5A48BD12E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10" y="1846263"/>
            <a:ext cx="8402305" cy="4022725"/>
          </a:xfrm>
        </p:spPr>
      </p:pic>
    </p:spTree>
    <p:extLst>
      <p:ext uri="{BB962C8B-B14F-4D97-AF65-F5344CB8AC3E}">
        <p14:creationId xmlns:p14="http://schemas.microsoft.com/office/powerpoint/2010/main" val="199328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5500C-C8E8-AF46-ECB9-AF6D97BE4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21406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+mn-lt"/>
              </a:rPr>
              <a:t>Project Delivery Systems :</a:t>
            </a:r>
            <a:endParaRPr lang="en-GB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6EE63-ED20-52C6-58B6-E28009D2CD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407" y="1221081"/>
            <a:ext cx="10515600" cy="481592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     </a:t>
            </a:r>
            <a:r>
              <a:rPr lang="en-US" sz="2400" dirty="0">
                <a:solidFill>
                  <a:srgbClr val="002060"/>
                </a:solidFill>
              </a:rPr>
              <a:t>Traditional (design-bid- build):                     Self-performance (Force account): </a:t>
            </a:r>
          </a:p>
          <a:p>
            <a:pPr marL="0" indent="0">
              <a:buNone/>
            </a:pPr>
            <a:r>
              <a:rPr lang="en-US" dirty="0"/>
              <a:t>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           Design- build (Turnkey):                                Build operate transfer: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84A3A62-6A61-0F8D-7204-4513BD8BD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169" y="2053252"/>
            <a:ext cx="3500284" cy="149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E9EAE4-50FB-D3BF-E5E8-AD7EA85A4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694" y="1806015"/>
            <a:ext cx="3869310" cy="1823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01E1D977-3192-B07A-B577-E1C171434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169" y="4138833"/>
            <a:ext cx="3298493" cy="1803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>
            <a:extLst>
              <a:ext uri="{FF2B5EF4-FFF2-40B4-BE49-F238E27FC236}">
                <a16:creationId xmlns:a16="http://schemas.microsoft.com/office/drawing/2014/main" id="{632DD825-17F7-AE09-EB3E-9F64A34AD4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358" y="3923309"/>
            <a:ext cx="3429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901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88ECB-D3CD-712A-B7B0-C9072758B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6916"/>
            <a:ext cx="10515600" cy="540774"/>
          </a:xfrm>
        </p:spPr>
        <p:txBody>
          <a:bodyPr>
            <a:normAutofit fontScale="90000"/>
          </a:bodyPr>
          <a:lstStyle/>
          <a:p>
            <a:r>
              <a:rPr lang="en-US" sz="3100" b="1" dirty="0"/>
              <a:t>Professional Construction Management</a:t>
            </a:r>
            <a:br>
              <a:rPr lang="en-US" dirty="0"/>
            </a:br>
            <a:br>
              <a:rPr lang="en-US" sz="4400" b="1" dirty="0"/>
            </a:br>
            <a:r>
              <a:rPr lang="en-US" sz="4800" b="1" dirty="0">
                <a:solidFill>
                  <a:srgbClr val="002060"/>
                </a:solidFill>
              </a:rPr>
              <a:t>Professional Construction Management</a:t>
            </a:r>
            <a:br>
              <a:rPr lang="en-US" dirty="0">
                <a:solidFill>
                  <a:srgbClr val="002060"/>
                </a:solidFill>
              </a:rPr>
            </a:b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63400-A21B-507C-45E8-E09373B02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52052"/>
            <a:ext cx="10515600" cy="512491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 </a:t>
            </a:r>
            <a:r>
              <a:rPr lang="en-US" sz="2000" dirty="0">
                <a:solidFill>
                  <a:srgbClr val="002060"/>
                </a:solidFill>
              </a:rPr>
              <a:t>Construction management (Agent):                         Management Contracting (CM @ risk)</a:t>
            </a:r>
          </a:p>
          <a:p>
            <a:pPr marL="0" indent="0">
              <a:buNone/>
            </a:pPr>
            <a:endParaRPr lang="en-US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21CB728-D2FE-B36E-E955-57B608D26B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347" y="2210946"/>
            <a:ext cx="4131676" cy="2807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7348E70C-23E9-7B3A-FEB1-B1881C90CE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265" y="2338765"/>
            <a:ext cx="4325937" cy="2807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276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AC1C1-53B9-C83C-5C31-A0812CB74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Construction contracts: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53ED2-822C-04AA-8AE6-9B1911251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252" y="1845734"/>
            <a:ext cx="10408428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1. Lump sum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2. Unit price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3. Negotiated Cost plus Fee Contract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4. Guaranteed Maximum Price Contract: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62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6F23E-AD50-FF04-F405-B5D8F3D5B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Construction Documents :</a:t>
            </a:r>
            <a:endParaRPr lang="en-GB" b="1" dirty="0">
              <a:solidFill>
                <a:srgbClr val="002060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4F55E29-8131-D865-A061-9861E1D1A8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81" y="1846263"/>
            <a:ext cx="11159613" cy="4022725"/>
          </a:xfrm>
        </p:spPr>
      </p:pic>
    </p:spTree>
    <p:extLst>
      <p:ext uri="{BB962C8B-B14F-4D97-AF65-F5344CB8AC3E}">
        <p14:creationId xmlns:p14="http://schemas.microsoft.com/office/powerpoint/2010/main" val="16932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135</TotalTime>
  <Words>280</Words>
  <Application>Microsoft Office PowerPoint</Application>
  <PresentationFormat>Widescreen</PresentationFormat>
  <Paragraphs>73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Calibri</vt:lpstr>
      <vt:lpstr>Calibri Light</vt:lpstr>
      <vt:lpstr>Times New Roman</vt:lpstr>
      <vt:lpstr>Wingdings</vt:lpstr>
      <vt:lpstr>Retrospect</vt:lpstr>
      <vt:lpstr>PowerPoint Presentation</vt:lpstr>
      <vt:lpstr>PowerPoint Presentation</vt:lpstr>
      <vt:lpstr>Project construction: </vt:lpstr>
      <vt:lpstr>Project management</vt:lpstr>
      <vt:lpstr>Project life cycle :</vt:lpstr>
      <vt:lpstr>Project Delivery Systems :</vt:lpstr>
      <vt:lpstr>Professional Construction Management  Professional Construction Management </vt:lpstr>
      <vt:lpstr>Construction contracts:</vt:lpstr>
      <vt:lpstr>Construction Documents :</vt:lpstr>
      <vt:lpstr>Time management  </vt:lpstr>
      <vt:lpstr>Cost management  </vt:lpstr>
      <vt:lpstr>Types of construction activities </vt:lpstr>
      <vt:lpstr>Activities relationships  </vt:lpstr>
      <vt:lpstr>Critical path method </vt:lpstr>
      <vt:lpstr>Delay </vt:lpstr>
      <vt:lpstr>Work breakdown structure </vt:lpstr>
      <vt:lpstr>Quantity surveying </vt:lpstr>
      <vt:lpstr>Bill of quantity (BOQ) </vt:lpstr>
      <vt:lpstr>Cost Estimate  </vt:lpstr>
      <vt:lpstr>Methodology :</vt:lpstr>
      <vt:lpstr>Revit</vt:lpstr>
      <vt:lpstr>Primavera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Ahmad Yasen</dc:creator>
  <cp:lastModifiedBy>Ikram Omar</cp:lastModifiedBy>
  <cp:revision>8</cp:revision>
  <dcterms:created xsi:type="dcterms:W3CDTF">2024-02-05T18:17:05Z</dcterms:created>
  <dcterms:modified xsi:type="dcterms:W3CDTF">2024-02-11T17:09:01Z</dcterms:modified>
</cp:coreProperties>
</file>