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95"/>
  </p:notesMasterIdLst>
  <p:handoutMasterIdLst>
    <p:handoutMasterId r:id="rId96"/>
  </p:handoutMasterIdLst>
  <p:sldIdLst>
    <p:sldId id="326" r:id="rId2"/>
    <p:sldId id="370" r:id="rId3"/>
    <p:sldId id="372" r:id="rId4"/>
    <p:sldId id="373" r:id="rId5"/>
    <p:sldId id="374" r:id="rId6"/>
    <p:sldId id="376" r:id="rId7"/>
    <p:sldId id="377" r:id="rId8"/>
    <p:sldId id="375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418" r:id="rId22"/>
    <p:sldId id="419" r:id="rId23"/>
    <p:sldId id="420" r:id="rId24"/>
    <p:sldId id="360" r:id="rId25"/>
    <p:sldId id="328" r:id="rId26"/>
    <p:sldId id="329" r:id="rId27"/>
    <p:sldId id="331" r:id="rId28"/>
    <p:sldId id="335" r:id="rId29"/>
    <p:sldId id="333" r:id="rId30"/>
    <p:sldId id="332" r:id="rId31"/>
    <p:sldId id="305" r:id="rId32"/>
    <p:sldId id="327" r:id="rId33"/>
    <p:sldId id="336" r:id="rId34"/>
    <p:sldId id="337" r:id="rId35"/>
    <p:sldId id="429" r:id="rId36"/>
    <p:sldId id="393" r:id="rId37"/>
    <p:sldId id="394" r:id="rId38"/>
    <p:sldId id="395" r:id="rId39"/>
    <p:sldId id="398" r:id="rId40"/>
    <p:sldId id="399" r:id="rId41"/>
    <p:sldId id="400" r:id="rId42"/>
    <p:sldId id="401" r:id="rId43"/>
    <p:sldId id="402" r:id="rId44"/>
    <p:sldId id="403" r:id="rId45"/>
    <p:sldId id="404" r:id="rId46"/>
    <p:sldId id="405" r:id="rId47"/>
    <p:sldId id="406" r:id="rId48"/>
    <p:sldId id="396" r:id="rId49"/>
    <p:sldId id="391" r:id="rId50"/>
    <p:sldId id="397" r:id="rId51"/>
    <p:sldId id="392" r:id="rId52"/>
    <p:sldId id="408" r:id="rId53"/>
    <p:sldId id="409" r:id="rId54"/>
    <p:sldId id="422" r:id="rId55"/>
    <p:sldId id="423" r:id="rId56"/>
    <p:sldId id="424" r:id="rId57"/>
    <p:sldId id="425" r:id="rId58"/>
    <p:sldId id="426" r:id="rId59"/>
    <p:sldId id="431" r:id="rId60"/>
    <p:sldId id="432" r:id="rId61"/>
    <p:sldId id="433" r:id="rId62"/>
    <p:sldId id="434" r:id="rId63"/>
    <p:sldId id="435" r:id="rId64"/>
    <p:sldId id="436" r:id="rId65"/>
    <p:sldId id="437" r:id="rId66"/>
    <p:sldId id="438" r:id="rId67"/>
    <p:sldId id="439" r:id="rId68"/>
    <p:sldId id="345" r:id="rId69"/>
    <p:sldId id="343" r:id="rId70"/>
    <p:sldId id="346" r:id="rId71"/>
    <p:sldId id="347" r:id="rId72"/>
    <p:sldId id="348" r:id="rId73"/>
    <p:sldId id="350" r:id="rId74"/>
    <p:sldId id="353" r:id="rId75"/>
    <p:sldId id="354" r:id="rId76"/>
    <p:sldId id="355" r:id="rId77"/>
    <p:sldId id="357" r:id="rId78"/>
    <p:sldId id="440" r:id="rId79"/>
    <p:sldId id="411" r:id="rId80"/>
    <p:sldId id="412" r:id="rId81"/>
    <p:sldId id="413" r:id="rId82"/>
    <p:sldId id="414" r:id="rId83"/>
    <p:sldId id="415" r:id="rId84"/>
    <p:sldId id="416" r:id="rId85"/>
    <p:sldId id="417" r:id="rId86"/>
    <p:sldId id="358" r:id="rId87"/>
    <p:sldId id="338" r:id="rId88"/>
    <p:sldId id="339" r:id="rId89"/>
    <p:sldId id="342" r:id="rId90"/>
    <p:sldId id="341" r:id="rId91"/>
    <p:sldId id="362" r:id="rId92"/>
    <p:sldId id="363" r:id="rId93"/>
    <p:sldId id="325" r:id="rId9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5D5"/>
    <a:srgbClr val="C7C7C7"/>
    <a:srgbClr val="F2F2F2"/>
    <a:srgbClr val="B2B2B2"/>
    <a:srgbClr val="E1CDCC"/>
    <a:srgbClr val="A53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1C8E34-006D-4FAD-B6E0-EF8DAE6F15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1C5F9-3291-4D0D-B947-8FC3A5DA5F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FDC57-E1F1-41E3-B081-88682E9FBB40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2FDDDC-76EC-4154-B787-CDE07E79BF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1C0128-40B7-4439-896C-34058C1A44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F27FA-3A8F-4A2F-BCD7-6B9B20943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46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ECBBB-28C6-4B6C-A801-549E2B28105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50E68-A64D-422F-B545-80AA8CC3E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2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C4DF-5206-4A20-B533-D9DA0E9B0FD7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3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188C-3B90-4F37-922F-E9D0857E8C07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0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B6E8-4305-48AC-A0AD-2F62F5028D28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947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EED69-2D2F-4E53-9732-5CD881737449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4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EB85-AEA1-4833-BF9E-CA9CC5BAC933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642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3E84-6F9E-4DAA-B0C2-70BA36CCBAE0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69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101B7-8823-4977-826B-BE20AB1B4DE1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79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1B65-CEB8-43A0-A1BD-A7AC16B72915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2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308E-835D-4D3C-8E0F-5E433D6C9208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0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6D3F8-0B62-44BB-9208-95AB7465343E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56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E46-D24A-4BD6-B6D1-941839A77BC7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7A67-F6FA-49A8-A36C-D14370326ED8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3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603D-E745-457C-AA82-151E5D4D1731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5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47BA-3BD1-4022-8767-D0072071CA76}" type="datetime1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0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6546-9072-4152-90FE-B615EDFC4066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9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AD91-69FC-44DF-90AB-4E082F0A112B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8EDE0-2214-4B70-A798-B09931C01108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E94E91C-470F-43C6-B08A-8BD5CB536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8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  <p:sldLayoutId id="2147484434" r:id="rId12"/>
    <p:sldLayoutId id="2147484435" r:id="rId13"/>
    <p:sldLayoutId id="2147484436" r:id="rId14"/>
    <p:sldLayoutId id="2147484437" r:id="rId15"/>
    <p:sldLayoutId id="214748443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23639" y="627021"/>
            <a:ext cx="8647333" cy="12808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dirty="0" smtClean="0"/>
              <a:t>Graduation project II</a:t>
            </a:r>
            <a:br>
              <a:rPr lang="en-US" sz="4000" b="1" dirty="0" smtClean="0"/>
            </a:br>
            <a:r>
              <a:rPr lang="en-US" sz="4000" b="1" dirty="0" smtClean="0"/>
              <a:t>Design of an Eco-friendly school</a:t>
            </a:r>
          </a:p>
          <a:p>
            <a:r>
              <a:rPr lang="en-US" sz="4000" b="1" dirty="0" smtClean="0"/>
              <a:t>With a geothermal system</a:t>
            </a:r>
            <a:endParaRPr lang="en-US" sz="40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097614" y="2206446"/>
            <a:ext cx="3482490" cy="10348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 smtClean="0"/>
              <a:t>Supervisor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Mutasim</a:t>
            </a:r>
            <a:r>
              <a:rPr lang="en-US" dirty="0" smtClean="0"/>
              <a:t> </a:t>
            </a:r>
            <a:r>
              <a:rPr lang="en-US" dirty="0" err="1" smtClean="0"/>
              <a:t>Babaa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4E5A5FD-0F5D-44D1-BDF6-ADB9943E3233}"/>
              </a:ext>
            </a:extLst>
          </p:cNvPr>
          <p:cNvSpPr txBox="1">
            <a:spLocks/>
          </p:cNvSpPr>
          <p:nvPr/>
        </p:nvSpPr>
        <p:spPr>
          <a:xfrm>
            <a:off x="2345284" y="3369514"/>
            <a:ext cx="2351838" cy="18189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Prepared by:</a:t>
            </a:r>
          </a:p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Ala’a Qadah </a:t>
            </a:r>
          </a:p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Fakhria Nabulsi</a:t>
            </a:r>
          </a:p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Tala Zyoud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5F3C52-D204-4956-BB1F-C6E2A4F6463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04" y="172466"/>
            <a:ext cx="1595755" cy="159575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5DDE9E1-FFB5-41F7-A7C9-949614A231E7}"/>
              </a:ext>
            </a:extLst>
          </p:cNvPr>
          <p:cNvSpPr/>
          <p:nvPr/>
        </p:nvSpPr>
        <p:spPr>
          <a:xfrm>
            <a:off x="8492984" y="5757648"/>
            <a:ext cx="3324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20-5-2019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37C16DD-906E-4520-9D17-54FB6A661F68}"/>
              </a:ext>
            </a:extLst>
          </p:cNvPr>
          <p:cNvSpPr txBox="1">
            <a:spLocks/>
          </p:cNvSpPr>
          <p:nvPr/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000" kern="12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94E91C-470F-43C6-B08A-8BD5CB5367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121" y="1907910"/>
            <a:ext cx="6811255" cy="384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9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148" y="567041"/>
            <a:ext cx="8911687" cy="1280890"/>
          </a:xfrm>
        </p:spPr>
        <p:txBody>
          <a:bodyPr/>
          <a:lstStyle/>
          <a:p>
            <a:r>
              <a:rPr lang="en-US" dirty="0" smtClean="0"/>
              <a:t>First Floor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073" y="1152907"/>
            <a:ext cx="7188925" cy="57050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68573" y="3823845"/>
            <a:ext cx="2327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Total Area: </a:t>
            </a:r>
            <a:r>
              <a:rPr lang="en-US" b="1" dirty="0" smtClean="0"/>
              <a:t>810 </a:t>
            </a:r>
            <a:r>
              <a:rPr lang="en-US" b="1" dirty="0"/>
              <a:t>m</a:t>
            </a:r>
            <a:r>
              <a:rPr lang="en-US" b="1" baseline="30000" dirty="0"/>
              <a:t>2</a:t>
            </a:r>
            <a:r>
              <a:rPr lang="en-US" b="1" dirty="0"/>
              <a:t>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02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714" y="661203"/>
            <a:ext cx="8911687" cy="1280890"/>
          </a:xfrm>
        </p:spPr>
        <p:txBody>
          <a:bodyPr/>
          <a:lstStyle/>
          <a:p>
            <a:r>
              <a:rPr lang="en-US" dirty="0" smtClean="0"/>
              <a:t>Second Floor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137" y="1018903"/>
            <a:ext cx="7175863" cy="58390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48288" y="4012168"/>
            <a:ext cx="2327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Total Area: 810 m</a:t>
            </a:r>
            <a:r>
              <a:rPr lang="en-US" b="1" baseline="30000" dirty="0"/>
              <a:t>2</a:t>
            </a:r>
            <a:r>
              <a:rPr lang="en-US" b="1" dirty="0"/>
              <a:t>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2331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9497" y="2648853"/>
            <a:ext cx="8911687" cy="1280890"/>
          </a:xfrm>
        </p:spPr>
        <p:txBody>
          <a:bodyPr/>
          <a:lstStyle/>
          <a:p>
            <a:r>
              <a:rPr lang="en-US" dirty="0" smtClean="0"/>
              <a:t>Elevations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Northern Elevation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564" y="1489166"/>
            <a:ext cx="9341435" cy="53688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Southern Elevation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696" y="1463040"/>
            <a:ext cx="9384304" cy="53949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Elevation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76835"/>
            <a:ext cx="8915400" cy="309177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Elevation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564" y="1371600"/>
            <a:ext cx="9522436" cy="54863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313" y="329899"/>
            <a:ext cx="8911687" cy="1280890"/>
          </a:xfrm>
        </p:spPr>
        <p:txBody>
          <a:bodyPr/>
          <a:lstStyle/>
          <a:p>
            <a:r>
              <a:rPr lang="en-US" dirty="0" smtClean="0"/>
              <a:t>Sections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80" y="1293223"/>
            <a:ext cx="10275174" cy="547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9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A-A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85" y="1371600"/>
            <a:ext cx="9551015" cy="5486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0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B-B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580605"/>
            <a:ext cx="9599075" cy="527739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0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(Design Challenge)</a:t>
            </a:r>
          </a:p>
          <a:p>
            <a:r>
              <a:rPr lang="en-US" dirty="0" smtClean="0"/>
              <a:t>Site Analysis</a:t>
            </a:r>
          </a:p>
          <a:p>
            <a:r>
              <a:rPr lang="en-US" dirty="0" smtClean="0"/>
              <a:t>Architectural Design</a:t>
            </a:r>
            <a:endParaRPr lang="ar-JO" dirty="0" smtClean="0"/>
          </a:p>
          <a:p>
            <a:r>
              <a:rPr lang="en-US" dirty="0"/>
              <a:t>Environmental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Structural Design</a:t>
            </a:r>
          </a:p>
          <a:p>
            <a:r>
              <a:rPr lang="en-US" dirty="0" smtClean="0"/>
              <a:t>Electrical Design</a:t>
            </a:r>
            <a:endParaRPr lang="ar-JO" dirty="0" smtClean="0"/>
          </a:p>
          <a:p>
            <a:r>
              <a:rPr lang="en-US" dirty="0"/>
              <a:t>Mechanical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Safety Design</a:t>
            </a:r>
          </a:p>
          <a:p>
            <a:r>
              <a:rPr lang="en-US" dirty="0" smtClean="0"/>
              <a:t>Quantity Surveying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7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Render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892" y="1371600"/>
            <a:ext cx="9305108" cy="5486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824" y="1152907"/>
            <a:ext cx="9527176" cy="563656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336" y="1152907"/>
            <a:ext cx="9004663" cy="57050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3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190" y="1152907"/>
            <a:ext cx="9866810" cy="57050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2321" y="2475806"/>
            <a:ext cx="8915399" cy="1234440"/>
          </a:xfrm>
        </p:spPr>
        <p:txBody>
          <a:bodyPr>
            <a:normAutofit/>
          </a:bodyPr>
          <a:lstStyle/>
          <a:p>
            <a:r>
              <a:rPr lang="en-US" dirty="0"/>
              <a:t>Environmental</a:t>
            </a:r>
            <a:r>
              <a:rPr lang="en-US" b="1" dirty="0"/>
              <a:t> </a:t>
            </a:r>
            <a:r>
              <a:rPr lang="en-US" dirty="0"/>
              <a:t>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0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4946" y="624110"/>
            <a:ext cx="8911687" cy="1280890"/>
          </a:xfrm>
        </p:spPr>
        <p:txBody>
          <a:bodyPr/>
          <a:lstStyle/>
          <a:p>
            <a:r>
              <a:rPr lang="en-US" b="1" dirty="0"/>
              <a:t>Acoustical system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906258"/>
              </p:ext>
            </p:extLst>
          </p:nvPr>
        </p:nvGraphicFramePr>
        <p:xfrm>
          <a:off x="3291840" y="2828924"/>
          <a:ext cx="6057900" cy="2680335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2521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39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Space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Standard value of RT60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Classroom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≤ 0.6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C7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Library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0.8-1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Manager room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0.7-1.3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Clinic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0.4-0.7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2925" y="1905000"/>
            <a:ext cx="4414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Standard values of RT60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737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4650"/>
          </a:xfrm>
        </p:spPr>
        <p:txBody>
          <a:bodyPr>
            <a:normAutofit/>
          </a:bodyPr>
          <a:lstStyle/>
          <a:p>
            <a:r>
              <a:rPr lang="en-US" b="1" dirty="0"/>
              <a:t>Reverberation time (RT60)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5942" y="1508760"/>
            <a:ext cx="8915400" cy="3777622"/>
          </a:xfrm>
        </p:spPr>
        <p:txBody>
          <a:bodyPr/>
          <a:lstStyle/>
          <a:p>
            <a:pPr lvl="0"/>
            <a:r>
              <a:rPr lang="en-US" sz="3200" b="1" dirty="0"/>
              <a:t> Classroom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558" y="2748751"/>
            <a:ext cx="4160388" cy="3190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80"/>
          <a:stretch/>
        </p:blipFill>
        <p:spPr bwMode="auto">
          <a:xfrm>
            <a:off x="1825942" y="2453902"/>
            <a:ext cx="5259616" cy="3779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45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Reverberation time (RT60)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272" y="1653540"/>
            <a:ext cx="8915400" cy="3777622"/>
          </a:xfrm>
        </p:spPr>
        <p:txBody>
          <a:bodyPr>
            <a:normAutofit/>
          </a:bodyPr>
          <a:lstStyle/>
          <a:p>
            <a:r>
              <a:rPr lang="en-US" sz="3200" b="1" dirty="0"/>
              <a:t> Library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240" y="2683460"/>
            <a:ext cx="4358372" cy="310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17"/>
          <a:stretch/>
        </p:blipFill>
        <p:spPr bwMode="auto">
          <a:xfrm>
            <a:off x="1826323" y="2238181"/>
            <a:ext cx="5222445" cy="39957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167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205" y="787782"/>
            <a:ext cx="8911687" cy="1280890"/>
          </a:xfrm>
        </p:spPr>
        <p:txBody>
          <a:bodyPr/>
          <a:lstStyle/>
          <a:p>
            <a:r>
              <a:rPr lang="en-US" b="1" dirty="0"/>
              <a:t>Sound Transmission Loss (STC)</a:t>
            </a:r>
            <a:r>
              <a:rPr lang="en-US" b="1" baseline="-25000" dirty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46" t="20228"/>
          <a:stretch/>
        </p:blipFill>
        <p:spPr bwMode="auto">
          <a:xfrm>
            <a:off x="9074646" y="2036356"/>
            <a:ext cx="2919324" cy="39071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6209961" y="5911220"/>
            <a:ext cx="1976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Internal wall 1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74646" y="6040486"/>
            <a:ext cx="206178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External wall 2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83"/>
          <a:stretch/>
        </p:blipFill>
        <p:spPr bwMode="auto">
          <a:xfrm>
            <a:off x="6183031" y="2036356"/>
            <a:ext cx="2852040" cy="39071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98" y="2354971"/>
            <a:ext cx="4692045" cy="320531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2333762" y="5911219"/>
            <a:ext cx="15817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Classroom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07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205" y="787782"/>
            <a:ext cx="8911687" cy="1280890"/>
          </a:xfrm>
        </p:spPr>
        <p:txBody>
          <a:bodyPr/>
          <a:lstStyle/>
          <a:p>
            <a:r>
              <a:rPr lang="en-US" b="1" dirty="0"/>
              <a:t>Sound Transmission Loss (STC)</a:t>
            </a:r>
            <a:r>
              <a:rPr lang="en-US" b="1" baseline="-25000" dirty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29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88174" y="5989196"/>
            <a:ext cx="1976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Internal wall 1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29928" y="6049882"/>
            <a:ext cx="206178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External wall 2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55431" y="6105282"/>
            <a:ext cx="14773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/>
              <a:t>Library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579" y="2133304"/>
            <a:ext cx="4647938" cy="335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1" t="19963"/>
          <a:stretch/>
        </p:blipFill>
        <p:spPr bwMode="auto">
          <a:xfrm>
            <a:off x="9084475" y="2102980"/>
            <a:ext cx="2682266" cy="39469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40" t="19709"/>
          <a:stretch/>
        </p:blipFill>
        <p:spPr bwMode="auto">
          <a:xfrm>
            <a:off x="6288174" y="2102980"/>
            <a:ext cx="2641754" cy="3773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69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Suitable environmental design to be used in the public schools.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Not exceeding the budget of the ministry of education.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New ministry of education’s limitations of using PV solar cells in schools.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Limited building areas.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Limited schools geometries.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9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205" y="787782"/>
            <a:ext cx="8911687" cy="1280890"/>
          </a:xfrm>
        </p:spPr>
        <p:txBody>
          <a:bodyPr/>
          <a:lstStyle/>
          <a:p>
            <a:r>
              <a:rPr lang="en-US" b="1" dirty="0"/>
              <a:t>Sound Transmission Loss (STC)</a:t>
            </a:r>
            <a:r>
              <a:rPr lang="en-US" b="1" baseline="-25000" dirty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30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65922" y="1776284"/>
            <a:ext cx="8915400" cy="3777622"/>
          </a:xfrm>
        </p:spPr>
        <p:txBody>
          <a:bodyPr/>
          <a:lstStyle/>
          <a:p>
            <a:r>
              <a:rPr lang="en-US" sz="3200" b="1" dirty="0"/>
              <a:t> </a:t>
            </a:r>
            <a:r>
              <a:rPr lang="en-US" sz="32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Standard and actual values of STC</a:t>
            </a:r>
            <a:endParaRPr lang="en-US" sz="3200" dirty="0"/>
          </a:p>
          <a:p>
            <a:pPr lvl="0"/>
            <a:endParaRPr lang="en-US" sz="3200" dirty="0"/>
          </a:p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122787"/>
              </p:ext>
            </p:extLst>
          </p:nvPr>
        </p:nvGraphicFramePr>
        <p:xfrm>
          <a:off x="1691640" y="2720340"/>
          <a:ext cx="9454509" cy="2923462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309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4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85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1908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Function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Standard dB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Actual dB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Comply / Not comply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9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classroom wall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45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55,45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Comply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9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Library wall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45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56,55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Comply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81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Manager room wall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45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55,55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Comply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9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E6A62A4-843D-4F17-87DE-6D169C48CCA5}"/>
              </a:ext>
            </a:extLst>
          </p:cNvPr>
          <p:cNvSpPr txBox="1">
            <a:spLocks/>
          </p:cNvSpPr>
          <p:nvPr/>
        </p:nvSpPr>
        <p:spPr>
          <a:xfrm>
            <a:off x="1885950" y="787782"/>
            <a:ext cx="8915400" cy="607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 Solar Photovoltaic System Design (</a:t>
            </a:r>
            <a:r>
              <a:rPr lang="en-US" sz="2800" b="1" dirty="0" err="1"/>
              <a:t>PV</a:t>
            </a:r>
            <a:r>
              <a:rPr lang="en-US" sz="2800" b="1" baseline="-25000" dirty="0" err="1"/>
              <a:t>syst</a:t>
            </a:r>
            <a:r>
              <a:rPr lang="en-US" sz="2800" b="1" dirty="0"/>
              <a:t>)</a:t>
            </a: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432C52-5524-4095-9844-A0D89612B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31</a:t>
            </a:fld>
            <a:endParaRPr lang="en-US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673053"/>
            <a:ext cx="8208425" cy="3778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592925" y="1759606"/>
            <a:ext cx="82084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Total Energy for building= 260900 </a:t>
            </a:r>
            <a:r>
              <a:rPr lang="en-US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/day= 260.9 kWh/day.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8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893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 Solar Photovoltaic System Design (</a:t>
            </a:r>
            <a:r>
              <a:rPr lang="en-US" b="1" dirty="0" err="1"/>
              <a:t>PV</a:t>
            </a:r>
            <a:r>
              <a:rPr lang="en-US" b="1" baseline="-25000" dirty="0" err="1"/>
              <a:t>syst</a:t>
            </a:r>
            <a:r>
              <a:rPr lang="en-US" b="1" dirty="0"/>
              <a:t>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8820" y="1463040"/>
            <a:ext cx="9515792" cy="4448182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Output from </a:t>
            </a:r>
            <a:r>
              <a:rPr lang="en-US" sz="2800" b="1" dirty="0" err="1"/>
              <a:t>PV</a:t>
            </a:r>
            <a:r>
              <a:rPr lang="en-US" sz="2000" b="1" dirty="0" err="1"/>
              <a:t>syst</a:t>
            </a:r>
            <a:r>
              <a:rPr lang="en-US" sz="2800" b="1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Number of modules = 161 modules.</a:t>
            </a:r>
          </a:p>
          <a:p>
            <a:pPr lvl="0"/>
            <a:r>
              <a:rPr lang="en-US" dirty="0"/>
              <a:t>Number of inverters = 4 inverters.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485900"/>
            <a:ext cx="4578032" cy="44253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988820" y="4792715"/>
            <a:ext cx="5212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System productivity = </a:t>
            </a:r>
            <a:r>
              <a:rPr lang="en-US" b="1" dirty="0">
                <a:solidFill>
                  <a:srgbClr val="FF0000"/>
                </a:solidFill>
              </a:rPr>
              <a:t>60%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building </a:t>
            </a:r>
            <a:r>
              <a:rPr lang="en-US" dirty="0">
                <a:solidFill>
                  <a:srgbClr val="FF0000"/>
                </a:solidFill>
              </a:rPr>
              <a:t>needs.</a:t>
            </a:r>
          </a:p>
        </p:txBody>
      </p:sp>
    </p:spTree>
    <p:extLst>
      <p:ext uri="{BB962C8B-B14F-4D97-AF65-F5344CB8AC3E}">
        <p14:creationId xmlns:p14="http://schemas.microsoft.com/office/powerpoint/2010/main" val="14866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950" y="584305"/>
            <a:ext cx="8911687" cy="1280890"/>
          </a:xfrm>
        </p:spPr>
        <p:txBody>
          <a:bodyPr/>
          <a:lstStyle/>
          <a:p>
            <a:r>
              <a:rPr lang="en-US" b="1" dirty="0"/>
              <a:t>Distribution of speakers in corridors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33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204" y="1702457"/>
            <a:ext cx="2517443" cy="291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324" y="5269113"/>
            <a:ext cx="9125136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615" y="1726587"/>
            <a:ext cx="4619845" cy="2886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803975" y="4756539"/>
            <a:ext cx="3468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Layout for the corridor of first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4440" y="6402265"/>
            <a:ext cx="3679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Vertical section of the speakers</a:t>
            </a:r>
          </a:p>
        </p:txBody>
      </p:sp>
    </p:spTree>
    <p:extLst>
      <p:ext uri="{BB962C8B-B14F-4D97-AF65-F5344CB8AC3E}">
        <p14:creationId xmlns:p14="http://schemas.microsoft.com/office/powerpoint/2010/main" val="38504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7026" y="417579"/>
            <a:ext cx="8911687" cy="1280890"/>
          </a:xfrm>
        </p:spPr>
        <p:txBody>
          <a:bodyPr/>
          <a:lstStyle/>
          <a:p>
            <a:r>
              <a:rPr lang="en-US" b="1" dirty="0"/>
              <a:t>Acoustical system for the school yards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34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687" y="2382964"/>
            <a:ext cx="2809450" cy="3383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26" y="3964658"/>
            <a:ext cx="6186434" cy="2507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753" y="1224750"/>
            <a:ext cx="6186434" cy="2335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097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3554" y="2557413"/>
            <a:ext cx="8911687" cy="1280890"/>
          </a:xfrm>
        </p:spPr>
        <p:txBody>
          <a:bodyPr/>
          <a:lstStyle/>
          <a:p>
            <a:r>
              <a:rPr lang="en-US" dirty="0" smtClean="0"/>
              <a:t>Geothermal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0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used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36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29" y="1668223"/>
            <a:ext cx="4768897" cy="462807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350233" y="1298891"/>
            <a:ext cx="4162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External walls layers and their thicknesses.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130" y="1668223"/>
            <a:ext cx="4627610" cy="462807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389592" y="1264555"/>
            <a:ext cx="461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Internal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partitions layers and their thicknesses.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1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37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713943"/>
            <a:ext cx="5630091" cy="514405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311579" y="1344611"/>
            <a:ext cx="3355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Floor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layers and their thicknesses.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713943"/>
            <a:ext cx="5791201" cy="501342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6783351" y="1344611"/>
            <a:ext cx="3345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Roof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levels and their thicknesses.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4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U- Values for the construction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38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93638"/>
              </p:ext>
            </p:extLst>
          </p:nvPr>
        </p:nvGraphicFramePr>
        <p:xfrm>
          <a:off x="2406333" y="2381794"/>
          <a:ext cx="720793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03965">
                  <a:extLst>
                    <a:ext uri="{9D8B030D-6E8A-4147-A177-3AD203B41FA5}">
                      <a16:colId xmlns:a16="http://schemas.microsoft.com/office/drawing/2014/main" val="3731301190"/>
                    </a:ext>
                  </a:extLst>
                </a:gridCol>
                <a:gridCol w="3603965">
                  <a:extLst>
                    <a:ext uri="{9D8B030D-6E8A-4147-A177-3AD203B41FA5}">
                      <a16:colId xmlns:a16="http://schemas.microsoft.com/office/drawing/2014/main" val="23770806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Construction</a:t>
                      </a:r>
                      <a:r>
                        <a:rPr lang="en-US" baseline="0" dirty="0" smtClean="0"/>
                        <a:t> 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U-value</a:t>
                      </a:r>
                      <a:r>
                        <a:rPr lang="en-US" baseline="0" dirty="0" smtClean="0"/>
                        <a:t> (W/m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baseline="0" dirty="0" smtClean="0"/>
                        <a:t>.k)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986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516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Internal partition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898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772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021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55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Geothermal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39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374675" y="2225040"/>
            <a:ext cx="1695405" cy="377762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” The </a:t>
            </a:r>
            <a:r>
              <a:rPr lang="en-US" dirty="0"/>
              <a:t>earth tube heat exchanger (ETHE) is a device that transfers the heat from ambient air to deeper layers of soil and vice versa”.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08" y="2120537"/>
            <a:ext cx="9354432" cy="473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9E3FE43F-8427-4CD0-AD1D-A9E388A847E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223" y="1463040"/>
            <a:ext cx="5809206" cy="4963886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DFBAA1B-199A-4A99-8BE8-0D1A91A203AE}"/>
              </a:ext>
            </a:extLst>
          </p:cNvPr>
          <p:cNvSpPr txBox="1">
            <a:spLocks/>
          </p:cNvSpPr>
          <p:nvPr/>
        </p:nvSpPr>
        <p:spPr>
          <a:xfrm>
            <a:off x="1979990" y="2124513"/>
            <a:ext cx="8915400" cy="36513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en-US" b="1" dirty="0"/>
              <a:t>Nablus near Al-</a:t>
            </a:r>
            <a:r>
              <a:rPr lang="en-US" b="1" dirty="0" err="1"/>
              <a:t>Ma’ajeen</a:t>
            </a:r>
            <a:r>
              <a:rPr lang="en-US" b="1" dirty="0"/>
              <a:t> area.</a:t>
            </a:r>
          </a:p>
          <a:p>
            <a:pPr>
              <a:lnSpc>
                <a:spcPct val="250000"/>
              </a:lnSpc>
            </a:pPr>
            <a:r>
              <a:rPr lang="en-US" b="1" dirty="0" smtClean="0"/>
              <a:t>Total area of the Land= </a:t>
            </a:r>
            <a:r>
              <a:rPr lang="en-US" b="1" dirty="0"/>
              <a:t>3675.2 m</a:t>
            </a:r>
            <a:r>
              <a:rPr lang="en-US" b="1" baseline="30000" dirty="0"/>
              <a:t>2</a:t>
            </a:r>
            <a:r>
              <a:rPr lang="en-US" b="1" dirty="0"/>
              <a:t>.</a:t>
            </a:r>
          </a:p>
          <a:p>
            <a:pPr>
              <a:lnSpc>
                <a:spcPct val="250000"/>
              </a:lnSpc>
            </a:pPr>
            <a:r>
              <a:rPr lang="en-US" b="1" dirty="0"/>
              <a:t>lies on two wide streets.</a:t>
            </a:r>
          </a:p>
          <a:p>
            <a:pPr>
              <a:lnSpc>
                <a:spcPct val="250000"/>
              </a:lnSpc>
            </a:pPr>
            <a:r>
              <a:rPr lang="en-US" b="1" dirty="0"/>
              <a:t>latitude of 32°13′15″ north.</a:t>
            </a:r>
          </a:p>
          <a:p>
            <a:pPr>
              <a:lnSpc>
                <a:spcPct val="250000"/>
              </a:lnSpc>
            </a:pPr>
            <a:r>
              <a:rPr lang="en-US" b="1" dirty="0"/>
              <a:t>longitude of 35°15′15″ east.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Geothermal system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Dampers in Spaces.</a:t>
            </a:r>
          </a:p>
          <a:p>
            <a:r>
              <a:rPr lang="en-US" dirty="0" smtClean="0"/>
              <a:t>Complicated net of 8“ PVC horizontal and vertical pipes.</a:t>
            </a:r>
          </a:p>
          <a:p>
            <a:r>
              <a:rPr lang="en-US" dirty="0" smtClean="0"/>
              <a:t>FAN.</a:t>
            </a:r>
          </a:p>
          <a:p>
            <a:r>
              <a:rPr lang="en-US" dirty="0" err="1" smtClean="0"/>
              <a:t>Ardweno</a:t>
            </a:r>
            <a:r>
              <a:rPr lang="en-US" dirty="0" smtClean="0"/>
              <a:t> Controlled sensor.</a:t>
            </a:r>
          </a:p>
          <a:p>
            <a:r>
              <a:rPr lang="en-US" dirty="0" smtClean="0"/>
              <a:t>Elbows.</a:t>
            </a:r>
          </a:p>
          <a:p>
            <a:r>
              <a:rPr lang="en-US" dirty="0" smtClean="0"/>
              <a:t>Filters.</a:t>
            </a:r>
          </a:p>
          <a:p>
            <a:r>
              <a:rPr lang="en-US" dirty="0" smtClean="0"/>
              <a:t>Fresh Air Inlet Tower.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4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348" y="329899"/>
            <a:ext cx="8911687" cy="1280890"/>
          </a:xfrm>
        </p:spPr>
        <p:txBody>
          <a:bodyPr/>
          <a:lstStyle/>
          <a:p>
            <a:r>
              <a:rPr lang="en-US" b="1" dirty="0"/>
              <a:t>TPI Corporation CE10-DS Direct Drive Exhaust Fan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41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571" y="2186517"/>
            <a:ext cx="2800741" cy="2810267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3" y="1544839"/>
            <a:ext cx="8805577" cy="531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35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6274" y="611047"/>
            <a:ext cx="8911687" cy="1280890"/>
          </a:xfrm>
        </p:spPr>
        <p:txBody>
          <a:bodyPr/>
          <a:lstStyle/>
          <a:p>
            <a:r>
              <a:rPr lang="en-US" dirty="0" smtClean="0"/>
              <a:t>PVC Pipes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42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766" y="1371600"/>
            <a:ext cx="9331234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331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25" y="512462"/>
            <a:ext cx="8911687" cy="1280890"/>
          </a:xfrm>
        </p:spPr>
        <p:txBody>
          <a:bodyPr/>
          <a:lstStyle/>
          <a:p>
            <a:r>
              <a:rPr lang="en-US" dirty="0" smtClean="0"/>
              <a:t>Main PVC Trench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29" y="1320165"/>
            <a:ext cx="9318171" cy="562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71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Elbows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890" y="1264554"/>
            <a:ext cx="9305109" cy="5593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31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1152906"/>
            <a:ext cx="9265920" cy="57050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779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336" y="611047"/>
            <a:ext cx="8911687" cy="1280890"/>
          </a:xfrm>
        </p:spPr>
        <p:txBody>
          <a:bodyPr/>
          <a:lstStyle/>
          <a:p>
            <a:r>
              <a:rPr lang="en-US" dirty="0" smtClean="0"/>
              <a:t>Inlet Air Tower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46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1436914"/>
            <a:ext cx="9265920" cy="54210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09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211" y="624109"/>
            <a:ext cx="8911687" cy="1280890"/>
          </a:xfrm>
        </p:spPr>
        <p:txBody>
          <a:bodyPr/>
          <a:lstStyle/>
          <a:p>
            <a:r>
              <a:rPr lang="en-US" dirty="0" smtClean="0"/>
              <a:t>Filters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47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57" y="1264554"/>
            <a:ext cx="9187543" cy="5593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271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685" y="2374532"/>
            <a:ext cx="8911687" cy="1280890"/>
          </a:xfrm>
        </p:spPr>
        <p:txBody>
          <a:bodyPr/>
          <a:lstStyle/>
          <a:p>
            <a:r>
              <a:rPr lang="en-US" dirty="0"/>
              <a:t>Pipes </a:t>
            </a:r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Pipes distribution in the GF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34" y="1528353"/>
            <a:ext cx="8412480" cy="50422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shadowing on the land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BA60C4-F109-4BF1-ABA8-04927B26786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7" y="2094412"/>
            <a:ext cx="6061166" cy="47635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0DA680-F36C-4710-9BBF-93592EAC4CA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864" y="2094412"/>
            <a:ext cx="5778136" cy="47635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C4F63A5-5C93-4A79-AD59-3B90EA2810B3}"/>
              </a:ext>
            </a:extLst>
          </p:cNvPr>
          <p:cNvSpPr/>
          <p:nvPr/>
        </p:nvSpPr>
        <p:spPr>
          <a:xfrm>
            <a:off x="327932" y="2531348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winter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season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1F0500-A5D8-464B-B35D-A9D16ACC0471}"/>
              </a:ext>
            </a:extLst>
          </p:cNvPr>
          <p:cNvSpPr/>
          <p:nvPr/>
        </p:nvSpPr>
        <p:spPr>
          <a:xfrm>
            <a:off x="6567646" y="2386791"/>
            <a:ext cx="1922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summer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season</a:t>
            </a:r>
          </a:p>
        </p:txBody>
      </p:sp>
    </p:spTree>
    <p:extLst>
      <p:ext uri="{BB962C8B-B14F-4D97-AF65-F5344CB8AC3E}">
        <p14:creationId xmlns:p14="http://schemas.microsoft.com/office/powerpoint/2010/main" val="160644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713" y="512462"/>
            <a:ext cx="8911687" cy="1280890"/>
          </a:xfrm>
        </p:spPr>
        <p:txBody>
          <a:bodyPr/>
          <a:lstStyle/>
          <a:p>
            <a:r>
              <a:rPr lang="en-US" dirty="0"/>
              <a:t>Pipes distribution in the </a:t>
            </a:r>
            <a:r>
              <a:rPr lang="en-US" dirty="0" smtClean="0"/>
              <a:t>FF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84" y="1152907"/>
            <a:ext cx="8704216" cy="57050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4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337" y="512462"/>
            <a:ext cx="8911687" cy="1280890"/>
          </a:xfrm>
        </p:spPr>
        <p:txBody>
          <a:bodyPr/>
          <a:lstStyle/>
          <a:p>
            <a:r>
              <a:rPr lang="en-US" dirty="0"/>
              <a:t>Pipes distribution in the S</a:t>
            </a:r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51</a:t>
            </a:fld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4" y="1152907"/>
            <a:ext cx="8804366" cy="558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95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0960" y="554289"/>
            <a:ext cx="8911687" cy="1280890"/>
          </a:xfrm>
        </p:spPr>
        <p:txBody>
          <a:bodyPr/>
          <a:lstStyle/>
          <a:p>
            <a:r>
              <a:rPr lang="en-US" dirty="0" smtClean="0"/>
              <a:t>Thermal Simulation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931" y="2134689"/>
            <a:ext cx="4624252" cy="33125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921695" y="1765356"/>
            <a:ext cx="7175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Thermal Simulation </a:t>
            </a:r>
            <a:r>
              <a:rPr lang="en-US" dirty="0" smtClean="0"/>
              <a:t>was done using the Design Builder program.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2294152"/>
            <a:ext cx="5554286" cy="45638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737166" y="558816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NOTE: The total using hours of the building is 8600 hours.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82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53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7" y="1351099"/>
            <a:ext cx="10672354" cy="5506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176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7610" y="2505161"/>
            <a:ext cx="8911687" cy="1280890"/>
          </a:xfrm>
        </p:spPr>
        <p:txBody>
          <a:bodyPr/>
          <a:lstStyle/>
          <a:p>
            <a:r>
              <a:rPr lang="en-US" dirty="0"/>
              <a:t>Structural</a:t>
            </a:r>
            <a:r>
              <a:rPr lang="en-US" b="1" dirty="0"/>
              <a:t> </a:t>
            </a:r>
            <a:r>
              <a:rPr lang="en-US" dirty="0"/>
              <a:t>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3083" y="587230"/>
            <a:ext cx="9273140" cy="5567272"/>
          </a:xfrm>
        </p:spPr>
        <p:txBody>
          <a:bodyPr>
            <a:normAutofit lnSpcReduction="10000"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Codes and Standards: 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+mj-lt"/>
                <a:cs typeface="Times New Roman" pitchFamily="18" charset="0"/>
              </a:rPr>
              <a:t>ACI -</a:t>
            </a:r>
            <a:r>
              <a:rPr lang="en-US" sz="1600" dirty="0" smtClean="0">
                <a:latin typeface="+mj-lt"/>
                <a:cs typeface="Times New Roman" pitchFamily="18" charset="0"/>
              </a:rPr>
              <a:t>318-14 </a:t>
            </a:r>
            <a:r>
              <a:rPr lang="en-US" sz="1600" dirty="0">
                <a:latin typeface="+mj-lt"/>
                <a:cs typeface="Times New Roman" pitchFamily="18" charset="0"/>
              </a:rPr>
              <a:t>for reinforced concrete </a:t>
            </a:r>
            <a:r>
              <a:rPr lang="en-US" sz="1600" dirty="0" smtClean="0">
                <a:latin typeface="+mj-lt"/>
                <a:cs typeface="Times New Roman" pitchFamily="18" charset="0"/>
              </a:rPr>
              <a:t>elements.</a:t>
            </a:r>
            <a:endParaRPr lang="en-US" sz="1600" dirty="0">
              <a:latin typeface="+mj-lt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+mj-lt"/>
                <a:cs typeface="Times New Roman" pitchFamily="18" charset="0"/>
              </a:rPr>
              <a:t> UBC -97 for </a:t>
            </a:r>
            <a:r>
              <a:rPr lang="en-US" sz="1600" dirty="0" smtClean="0">
                <a:latin typeface="+mj-lt"/>
                <a:cs typeface="Times New Roman" pitchFamily="18" charset="0"/>
              </a:rPr>
              <a:t>design of seismic load and loads combinations.</a:t>
            </a:r>
          </a:p>
          <a:p>
            <a:pPr marL="952500" indent="0">
              <a:lnSpc>
                <a:spcPct val="140000"/>
              </a:lnSpc>
              <a:buNone/>
            </a:pPr>
            <a:r>
              <a:rPr lang="en-US" sz="1600" dirty="0" smtClean="0">
                <a:latin typeface="+mj-lt"/>
                <a:cs typeface="Times New Roman" pitchFamily="18" charset="0"/>
              </a:rPr>
              <a:t>For </a:t>
            </a:r>
            <a:r>
              <a:rPr lang="en-US" sz="1600" dirty="0">
                <a:latin typeface="+mj-lt"/>
                <a:cs typeface="Times New Roman" pitchFamily="18" charset="0"/>
              </a:rPr>
              <a:t>the design of the structure and its elements ETABS </a:t>
            </a:r>
            <a:r>
              <a:rPr lang="en-US" sz="1600" dirty="0" smtClean="0">
                <a:latin typeface="+mj-lt"/>
                <a:cs typeface="Times New Roman" pitchFamily="18" charset="0"/>
              </a:rPr>
              <a:t>, SAFE , </a:t>
            </a:r>
            <a:r>
              <a:rPr lang="en-US" sz="1600" dirty="0">
                <a:latin typeface="+mj-lt"/>
                <a:cs typeface="Times New Roman" pitchFamily="18" charset="0"/>
              </a:rPr>
              <a:t>SAP and hand calculations were used . </a:t>
            </a:r>
            <a:r>
              <a:rPr lang="en-US" dirty="0">
                <a:latin typeface="+mj-lt"/>
                <a:cs typeface="Times New Roman" pitchFamily="18" charset="0"/>
              </a:rPr>
              <a:t/>
            </a:r>
            <a:br>
              <a:rPr lang="en-US" dirty="0">
                <a:latin typeface="+mj-lt"/>
                <a:cs typeface="Times New Roman" pitchFamily="18" charset="0"/>
              </a:rPr>
            </a:br>
            <a:endParaRPr lang="en-US" dirty="0">
              <a:latin typeface="+mj-lt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Materials used: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Concrete strength, </a:t>
            </a:r>
            <a:r>
              <a:rPr lang="en-US" sz="1600" dirty="0" err="1">
                <a:solidFill>
                  <a:schemeClr val="tx1"/>
                </a:solidFill>
              </a:rPr>
              <a:t>f’c</a:t>
            </a:r>
            <a:r>
              <a:rPr lang="en-US" sz="1600" dirty="0">
                <a:solidFill>
                  <a:schemeClr val="tx1"/>
                </a:solidFill>
              </a:rPr>
              <a:t> = </a:t>
            </a:r>
            <a:r>
              <a:rPr lang="en-US" sz="1600" b="1" dirty="0" smtClean="0">
                <a:solidFill>
                  <a:schemeClr val="tx1"/>
                </a:solidFill>
              </a:rPr>
              <a:t>24</a:t>
            </a:r>
            <a:r>
              <a:rPr lang="en-US" sz="1600" dirty="0" smtClean="0">
                <a:solidFill>
                  <a:schemeClr val="tx1"/>
                </a:solidFill>
              </a:rPr>
              <a:t> MPa and </a:t>
            </a:r>
            <a:r>
              <a:rPr lang="en-US" sz="1600" b="1" dirty="0" smtClean="0">
                <a:solidFill>
                  <a:schemeClr val="tx1"/>
                </a:solidFill>
              </a:rPr>
              <a:t>28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MPa.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Steel </a:t>
            </a:r>
            <a:r>
              <a:rPr lang="en-US" sz="1600" dirty="0" smtClean="0">
                <a:solidFill>
                  <a:schemeClr val="tx1"/>
                </a:solidFill>
              </a:rPr>
              <a:t>yielding </a:t>
            </a:r>
            <a:r>
              <a:rPr lang="en-US" sz="1600" dirty="0">
                <a:solidFill>
                  <a:schemeClr val="tx1"/>
                </a:solidFill>
              </a:rPr>
              <a:t>strength </a:t>
            </a:r>
            <a:r>
              <a:rPr lang="en-US" sz="1600" dirty="0" err="1">
                <a:solidFill>
                  <a:schemeClr val="tx1"/>
                </a:solidFill>
              </a:rPr>
              <a:t>fy</a:t>
            </a:r>
            <a:r>
              <a:rPr lang="en-US" sz="1600" dirty="0">
                <a:solidFill>
                  <a:schemeClr val="tx1"/>
                </a:solidFill>
              </a:rPr>
              <a:t> = </a:t>
            </a:r>
            <a:r>
              <a:rPr lang="en-US" sz="1600" b="1" dirty="0">
                <a:solidFill>
                  <a:schemeClr val="tx1"/>
                </a:solidFill>
              </a:rPr>
              <a:t>420</a:t>
            </a:r>
            <a:r>
              <a:rPr lang="en-US" sz="1600" dirty="0">
                <a:solidFill>
                  <a:schemeClr val="tx1"/>
                </a:solidFill>
              </a:rPr>
              <a:t> MPa.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Bearing capacity for soil = </a:t>
            </a:r>
            <a:r>
              <a:rPr lang="en-US" sz="1600" b="1" dirty="0" smtClean="0">
                <a:solidFill>
                  <a:schemeClr val="tx1"/>
                </a:solidFill>
              </a:rPr>
              <a:t>2.5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kg/cm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ar-SA" sz="1600" dirty="0" smtClean="0">
                <a:solidFill>
                  <a:schemeClr val="tx1"/>
                </a:solidFill>
              </a:rPr>
              <a:t>.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ar-SA" sz="1600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 smtClean="0"/>
              <a:t>Design Loads: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Live load = </a:t>
            </a:r>
            <a:r>
              <a:rPr lang="en-US" sz="1600" b="1" dirty="0" smtClean="0">
                <a:solidFill>
                  <a:schemeClr val="tx1"/>
                </a:solidFill>
              </a:rPr>
              <a:t>5</a:t>
            </a:r>
            <a:r>
              <a:rPr lang="en-US" sz="1600" dirty="0" smtClean="0">
                <a:solidFill>
                  <a:schemeClr val="tx1"/>
                </a:solidFill>
              </a:rPr>
              <a:t> KN/</a:t>
            </a:r>
            <a:r>
              <a:rPr lang="en-US" sz="1600" dirty="0">
                <a:solidFill>
                  <a:schemeClr val="tx1"/>
                </a:solidFill>
              </a:rPr>
              <a:t>m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Super imposed dead load = </a:t>
            </a:r>
            <a:r>
              <a:rPr lang="en-US" sz="1600" b="1" dirty="0" smtClean="0">
                <a:solidFill>
                  <a:schemeClr val="tx1"/>
                </a:solidFill>
              </a:rPr>
              <a:t>4</a:t>
            </a:r>
            <a:r>
              <a:rPr lang="en-US" sz="1600" dirty="0" smtClean="0">
                <a:solidFill>
                  <a:schemeClr val="tx1"/>
                </a:solidFill>
              </a:rPr>
              <a:t> KN/m</a:t>
            </a:r>
            <a:r>
              <a:rPr lang="en-US" sz="1600" baseline="30000" dirty="0" smtClean="0">
                <a:solidFill>
                  <a:schemeClr val="tx1"/>
                </a:solidFill>
              </a:rPr>
              <a:t>2</a:t>
            </a:r>
            <a:r>
              <a:rPr lang="ar-SA" sz="1600" dirty="0">
                <a:solidFill>
                  <a:schemeClr val="tx1"/>
                </a:solidFill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design data: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72" y="1058318"/>
            <a:ext cx="3795623" cy="506370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358506" y="2145278"/>
            <a:ext cx="8915400" cy="3777622"/>
          </a:xfrm>
        </p:spPr>
        <p:txBody>
          <a:bodyPr/>
          <a:lstStyle/>
          <a:p>
            <a:r>
              <a:rPr lang="en-US" dirty="0" smtClean="0"/>
              <a:t>City of building : Nablus.</a:t>
            </a:r>
          </a:p>
          <a:p>
            <a:r>
              <a:rPr lang="en-US" dirty="0" smtClean="0"/>
              <a:t>Seismic zone factor Z=0.2</a:t>
            </a:r>
          </a:p>
          <a:p>
            <a:r>
              <a:rPr lang="en-US" dirty="0" smtClean="0"/>
              <a:t>Ca=0.24</a:t>
            </a:r>
          </a:p>
          <a:p>
            <a:r>
              <a:rPr lang="en-US" dirty="0" err="1" smtClean="0"/>
              <a:t>Cv</a:t>
            </a:r>
            <a:r>
              <a:rPr lang="en-US" dirty="0" smtClean="0"/>
              <a:t>=0.32</a:t>
            </a:r>
          </a:p>
          <a:p>
            <a:r>
              <a:rPr lang="en-US" dirty="0" smtClean="0"/>
              <a:t>I =1.5</a:t>
            </a:r>
          </a:p>
          <a:p>
            <a:r>
              <a:rPr lang="en-US" dirty="0" smtClean="0"/>
              <a:t>R =5.5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04539" y="6196735"/>
            <a:ext cx="359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Seismic hazard map for building codes.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9453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on ETABS: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043" y="1728133"/>
            <a:ext cx="6460570" cy="481988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970344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Sections dimensions: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589214" y="1764484"/>
          <a:ext cx="6915513" cy="3215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21267">
                  <a:extLst>
                    <a:ext uri="{9D8B030D-6E8A-4147-A177-3AD203B41FA5}">
                      <a16:colId xmlns:a16="http://schemas.microsoft.com/office/drawing/2014/main" val="3673924409"/>
                    </a:ext>
                  </a:extLst>
                </a:gridCol>
                <a:gridCol w="4694246">
                  <a:extLst>
                    <a:ext uri="{9D8B030D-6E8A-4147-A177-3AD203B41FA5}">
                      <a16:colId xmlns:a16="http://schemas.microsoft.com/office/drawing/2014/main" val="13203565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 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Dimensions (cm)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743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576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30×50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607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Columns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</a:t>
                      </a:r>
                      <a:r>
                        <a:rPr lang="en-US" sz="1400" dirty="0" smtClean="0"/>
                        <a:t>1</a:t>
                      </a:r>
                      <a:r>
                        <a:rPr lang="en-US" dirty="0" smtClean="0"/>
                        <a:t> : 30×40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</a:t>
                      </a:r>
                      <a:r>
                        <a:rPr lang="en-US" sz="1400" dirty="0" smtClean="0"/>
                        <a:t>2</a:t>
                      </a:r>
                      <a:r>
                        <a:rPr lang="en-US" dirty="0" smtClean="0"/>
                        <a:t> : 30×60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</a:t>
                      </a:r>
                      <a:r>
                        <a:rPr lang="en-US" sz="1400" dirty="0" smtClean="0"/>
                        <a:t>3</a:t>
                      </a:r>
                      <a:r>
                        <a:rPr lang="en-US" dirty="0" smtClean="0"/>
                        <a:t> : 35×60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511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Footings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</a:t>
                      </a:r>
                      <a:r>
                        <a:rPr lang="en-US" sz="1400" dirty="0" smtClean="0"/>
                        <a:t>1</a:t>
                      </a:r>
                      <a:r>
                        <a:rPr lang="en-US" dirty="0" smtClean="0"/>
                        <a:t> : 180×170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</a:t>
                      </a:r>
                      <a:r>
                        <a:rPr lang="en-US" sz="1400" dirty="0" smtClean="0"/>
                        <a:t>2</a:t>
                      </a:r>
                      <a:r>
                        <a:rPr lang="en-US" dirty="0" smtClean="0"/>
                        <a:t> : 200×180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F</a:t>
                      </a:r>
                      <a:r>
                        <a:rPr lang="en-US" sz="1400" b="0" dirty="0" smtClean="0"/>
                        <a:t>3</a:t>
                      </a:r>
                      <a:r>
                        <a:rPr lang="en-US" dirty="0" smtClean="0"/>
                        <a:t> : 250×220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</a:t>
                      </a:r>
                      <a:r>
                        <a:rPr lang="en-US" sz="1400" dirty="0" smtClean="0"/>
                        <a:t>4</a:t>
                      </a:r>
                      <a:r>
                        <a:rPr lang="en-US" dirty="0" smtClean="0"/>
                        <a:t> : 190×160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28365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5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5031" y="743964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Slabs system: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1354" y="1519106"/>
            <a:ext cx="4756558" cy="771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Two-way U-boot voided slabs with a thickness of 30cm were used.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59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322" y="1271682"/>
            <a:ext cx="4917057" cy="521898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354" y="4058916"/>
            <a:ext cx="5205437" cy="16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</a:t>
            </a:r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3406639" cy="3777622"/>
          </a:xfrm>
        </p:spPr>
        <p:txBody>
          <a:bodyPr/>
          <a:lstStyle/>
          <a:p>
            <a:r>
              <a:rPr lang="en-US" dirty="0"/>
              <a:t>Using the natural slope as much as possible to reduce the total amount of cut and fill needed, which</a:t>
            </a:r>
            <a:r>
              <a:rPr lang="ar-JO" dirty="0"/>
              <a:t> </a:t>
            </a:r>
            <a:r>
              <a:rPr lang="en-US" dirty="0"/>
              <a:t>leads to an organic design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led to have the school on two levels as will be clear in the plans.</a:t>
            </a:r>
          </a:p>
          <a:p>
            <a:r>
              <a:rPr lang="en-US" dirty="0" smtClean="0"/>
              <a:t>Organic Design.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297" y="1611000"/>
            <a:ext cx="4493623" cy="430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642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Beams system: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00" y="1905000"/>
            <a:ext cx="4672668" cy="471885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074" y="1905001"/>
            <a:ext cx="4562010" cy="4761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4636" y="1298486"/>
            <a:ext cx="2677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Drop beams are 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8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248" y="914385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Beams reinforcement: 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97" y="1554830"/>
            <a:ext cx="10952346" cy="45187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46" y="649277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Columns system: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690" y="1152907"/>
            <a:ext cx="5552193" cy="533750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365" y="2407640"/>
            <a:ext cx="4139385" cy="360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8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458" y="512462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Footings system: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67" y="1264555"/>
            <a:ext cx="5227769" cy="45859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Single footings with a depth of 50cm were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636" y="1568741"/>
            <a:ext cx="4630820" cy="4781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47" y="2692866"/>
            <a:ext cx="4978710" cy="374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1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4026" y="787782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Footings’ reinforcement: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16" y="2402049"/>
            <a:ext cx="5029772" cy="341991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202" y="2415024"/>
            <a:ext cx="4920667" cy="35146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86604" y="6014503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 in F2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4587" y="6091402"/>
            <a:ext cx="382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 in basement wall footing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3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248" y="674444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Shear walls reinforcement: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65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870" y="2554732"/>
            <a:ext cx="8045737" cy="236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1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637" y="674444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Stair reinforcement: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924" y="2273764"/>
            <a:ext cx="7717870" cy="337879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3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020" y="640888"/>
            <a:ext cx="8694300" cy="7852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Water tank: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001" y="2462522"/>
            <a:ext cx="5504319" cy="32605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640" y="3063027"/>
            <a:ext cx="3493770" cy="26600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976467" y="59310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45484" y="6115683"/>
            <a:ext cx="2536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Section in water tank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23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6544" y="2484195"/>
            <a:ext cx="8915399" cy="1234440"/>
          </a:xfrm>
        </p:spPr>
        <p:txBody>
          <a:bodyPr>
            <a:normAutofit/>
          </a:bodyPr>
          <a:lstStyle/>
          <a:p>
            <a:r>
              <a:rPr lang="en-US" dirty="0"/>
              <a:t>Electrical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80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665" y="787782"/>
            <a:ext cx="8911687" cy="1280890"/>
          </a:xfrm>
        </p:spPr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426887"/>
              </p:ext>
            </p:extLst>
          </p:nvPr>
        </p:nvGraphicFramePr>
        <p:xfrm>
          <a:off x="1687132" y="1600200"/>
          <a:ext cx="9697792" cy="4980903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313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4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8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6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409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65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actual lux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Target lux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Function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actual lux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Target lux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Function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03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252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corridor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563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Class room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03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235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Sport storage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584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Library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442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570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secretary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Hall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703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508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Manager room 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533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Computer room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703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531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kitchen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586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Science lab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703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589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Teacher room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321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Student guide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D5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65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</a:rPr>
                        <a:t>330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Clinic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210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WC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658" marR="15658" marT="15658" marB="0" anchor="ctr">
                    <a:solidFill>
                      <a:srgbClr val="C7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0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245" y="2583539"/>
            <a:ext cx="8911687" cy="1280890"/>
          </a:xfrm>
        </p:spPr>
        <p:txBody>
          <a:bodyPr/>
          <a:lstStyle/>
          <a:p>
            <a:r>
              <a:rPr lang="en-US" dirty="0" smtClean="0"/>
              <a:t>Architectural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4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7544" y="1639695"/>
            <a:ext cx="8915400" cy="3777622"/>
          </a:xfrm>
        </p:spPr>
        <p:txBody>
          <a:bodyPr/>
          <a:lstStyle/>
          <a:p>
            <a:r>
              <a:rPr lang="en-US" sz="2400" b="1" dirty="0"/>
              <a:t>Class room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70</a:t>
            </a:fld>
            <a:endParaRPr lang="en-US"/>
          </a:p>
        </p:txBody>
      </p:sp>
      <p:pic>
        <p:nvPicPr>
          <p:cNvPr id="5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682" y="2137324"/>
            <a:ext cx="5427125" cy="402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496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71</a:t>
            </a:fld>
            <a:endParaRPr lang="en-US"/>
          </a:p>
        </p:txBody>
      </p:sp>
      <p:pic>
        <p:nvPicPr>
          <p:cNvPr id="5" name="صورة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613" y="4325242"/>
            <a:ext cx="5274310" cy="138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1613" y="1741875"/>
            <a:ext cx="527431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411613" y="3901405"/>
            <a:ext cx="3086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DIALUX class room calculations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11613" y="5760237"/>
            <a:ext cx="2351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Luminaire specification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54051"/>
            <a:ext cx="8915400" cy="3777622"/>
          </a:xfrm>
        </p:spPr>
        <p:txBody>
          <a:bodyPr/>
          <a:lstStyle/>
          <a:p>
            <a:r>
              <a:rPr lang="en-US" b="1" dirty="0"/>
              <a:t>Computer room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72</a:t>
            </a:fld>
            <a:endParaRPr lang="en-US"/>
          </a:p>
        </p:txBody>
      </p:sp>
      <p:pic>
        <p:nvPicPr>
          <p:cNvPr id="5" name="صورة 7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2997" y="2134312"/>
            <a:ext cx="5987830" cy="429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94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73</a:t>
            </a:fld>
            <a:endParaRPr lang="en-US"/>
          </a:p>
        </p:txBody>
      </p:sp>
      <p:pic>
        <p:nvPicPr>
          <p:cNvPr id="6" name="صورة 52"/>
          <p:cNvPicPr/>
          <p:nvPr/>
        </p:nvPicPr>
        <p:blipFill rotWithShape="1">
          <a:blip r:embed="rId2"/>
          <a:srcRect b="13521"/>
          <a:stretch/>
        </p:blipFill>
        <p:spPr bwMode="auto">
          <a:xfrm>
            <a:off x="4294825" y="1614620"/>
            <a:ext cx="5507886" cy="197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294825" y="3771529"/>
            <a:ext cx="3561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DIALUX computer room calculations</a:t>
            </a:r>
            <a:endParaRPr lang="en-US" dirty="0"/>
          </a:p>
        </p:txBody>
      </p:sp>
      <p:pic>
        <p:nvPicPr>
          <p:cNvPr id="8" name="صورة 7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4825" y="4314425"/>
            <a:ext cx="5507886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294825" y="6050118"/>
            <a:ext cx="2441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Luminaire specifications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2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74</a:t>
            </a:fld>
            <a:endParaRPr lang="en-US"/>
          </a:p>
        </p:txBody>
      </p:sp>
      <p:pic>
        <p:nvPicPr>
          <p:cNvPr id="6" name="صورة 52"/>
          <p:cNvPicPr/>
          <p:nvPr/>
        </p:nvPicPr>
        <p:blipFill rotWithShape="1">
          <a:blip r:embed="rId2"/>
          <a:srcRect b="13521"/>
          <a:stretch/>
        </p:blipFill>
        <p:spPr bwMode="auto">
          <a:xfrm>
            <a:off x="4294825" y="1614620"/>
            <a:ext cx="5507886" cy="197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294825" y="3771529"/>
            <a:ext cx="3561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DIALUX computer room calculations</a:t>
            </a:r>
            <a:endParaRPr lang="en-US" dirty="0"/>
          </a:p>
        </p:txBody>
      </p:sp>
      <p:pic>
        <p:nvPicPr>
          <p:cNvPr id="8" name="صورة 7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4825" y="4314425"/>
            <a:ext cx="5507886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294825" y="6050118"/>
            <a:ext cx="2441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Luminaire specifications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7145" y="329899"/>
            <a:ext cx="8911687" cy="1280890"/>
          </a:xfrm>
        </p:spPr>
        <p:txBody>
          <a:bodyPr/>
          <a:lstStyle/>
          <a:p>
            <a:r>
              <a:rPr lang="en-US" b="1" dirty="0"/>
              <a:t>Artificial lighting system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75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063432" y="1152907"/>
            <a:ext cx="8915400" cy="746760"/>
          </a:xfrm>
        </p:spPr>
        <p:txBody>
          <a:bodyPr/>
          <a:lstStyle/>
          <a:p>
            <a:r>
              <a:rPr lang="en-US" sz="2800" dirty="0"/>
              <a:t> Lighting Arrangement in first floor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15" y="1899667"/>
            <a:ext cx="4471834" cy="465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7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Sockets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9240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dirty="0"/>
              <a:t>Sockets number and calculation in first floor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497752"/>
              </p:ext>
            </p:extLst>
          </p:nvPr>
        </p:nvGraphicFramePr>
        <p:xfrm>
          <a:off x="1989137" y="2304732"/>
          <a:ext cx="9686528" cy="4181300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1757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5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5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62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53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53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53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301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861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057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Room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No.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No of sockets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Socket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Current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Special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socket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Special socket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current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Total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current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Voltage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Diversity Factor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</a:rPr>
                        <a:t>Watt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9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Class room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3080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0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Science lab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3168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Hall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704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Sport storage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176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Storage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176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WC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176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Stair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352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Corridor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880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2866" marR="102866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89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305" y="369619"/>
            <a:ext cx="8911687" cy="1280890"/>
          </a:xfrm>
        </p:spPr>
        <p:txBody>
          <a:bodyPr/>
          <a:lstStyle/>
          <a:p>
            <a:r>
              <a:rPr lang="en-US" b="1" dirty="0"/>
              <a:t>Sockets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0592" y="1065691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dirty="0"/>
              <a:t>Sockets arrangement in first floor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296" y="1826703"/>
            <a:ext cx="4757992" cy="503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1681" y="1343891"/>
            <a:ext cx="8915399" cy="1234440"/>
          </a:xfrm>
        </p:spPr>
        <p:txBody>
          <a:bodyPr>
            <a:normAutofit/>
          </a:bodyPr>
          <a:lstStyle/>
          <a:p>
            <a:r>
              <a:rPr lang="en-US" dirty="0"/>
              <a:t>Mechanical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13315" y="378877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Water Supply system.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Drainage System.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Rain Water Management.</a:t>
            </a:r>
          </a:p>
        </p:txBody>
      </p:sp>
    </p:spTree>
    <p:extLst>
      <p:ext uri="{BB962C8B-B14F-4D97-AF65-F5344CB8AC3E}">
        <p14:creationId xmlns:p14="http://schemas.microsoft.com/office/powerpoint/2010/main" val="9607500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Supply system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19" y="1776549"/>
            <a:ext cx="6296297" cy="508145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79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22524" y="2761008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Pipes Distribution on GF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8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902" y="621203"/>
            <a:ext cx="8911687" cy="1280890"/>
          </a:xfrm>
        </p:spPr>
        <p:txBody>
          <a:bodyPr/>
          <a:lstStyle/>
          <a:p>
            <a:r>
              <a:rPr lang="en-US" dirty="0" smtClean="0"/>
              <a:t>Site 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846815AB-3E09-4FF7-9812-669309B152F9}"/>
              </a:ext>
            </a:extLst>
          </p:cNvPr>
          <p:cNvSpPr txBox="1">
            <a:spLocks/>
          </p:cNvSpPr>
          <p:nvPr/>
        </p:nvSpPr>
        <p:spPr>
          <a:xfrm>
            <a:off x="1094936" y="2002160"/>
            <a:ext cx="3652562" cy="36513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en-US" b="1" dirty="0"/>
              <a:t>Building area = </a:t>
            </a:r>
            <a:r>
              <a:rPr lang="en-US" b="1" dirty="0" smtClean="0"/>
              <a:t>2080 </a:t>
            </a:r>
            <a:r>
              <a:rPr lang="en-US" b="1" dirty="0"/>
              <a:t>m</a:t>
            </a:r>
            <a:r>
              <a:rPr lang="en-US" b="1" baseline="30000" dirty="0"/>
              <a:t>2</a:t>
            </a:r>
            <a:r>
              <a:rPr lang="en-US" b="1" dirty="0"/>
              <a:t>.</a:t>
            </a:r>
          </a:p>
          <a:p>
            <a:pPr>
              <a:lnSpc>
                <a:spcPct val="250000"/>
              </a:lnSpc>
            </a:pPr>
            <a:r>
              <a:rPr lang="en-US" b="1" dirty="0" smtClean="0"/>
              <a:t>J-shaped</a:t>
            </a:r>
            <a:r>
              <a:rPr lang="en-US" b="1" dirty="0"/>
              <a:t>.</a:t>
            </a:r>
          </a:p>
          <a:p>
            <a:pPr>
              <a:lnSpc>
                <a:spcPct val="250000"/>
              </a:lnSpc>
            </a:pPr>
            <a:r>
              <a:rPr lang="en-US" b="1" dirty="0"/>
              <a:t>Tow entrances.</a:t>
            </a:r>
          </a:p>
          <a:p>
            <a:pPr>
              <a:lnSpc>
                <a:spcPct val="250000"/>
              </a:lnSpc>
            </a:pPr>
            <a:r>
              <a:rPr lang="en-US" b="1" dirty="0"/>
              <a:t>Three Floors (467 m</a:t>
            </a:r>
            <a:r>
              <a:rPr lang="en-US" b="1" baseline="30000" dirty="0"/>
              <a:t>2</a:t>
            </a:r>
            <a:r>
              <a:rPr lang="en-US" b="1" dirty="0"/>
              <a:t> for the GF and 810 m</a:t>
            </a:r>
            <a:r>
              <a:rPr lang="en-US" b="1" baseline="30000" dirty="0"/>
              <a:t>2   </a:t>
            </a:r>
            <a:r>
              <a:rPr lang="en-US" b="1" dirty="0"/>
              <a:t>for both FF &amp; SF).</a:t>
            </a:r>
            <a:endParaRPr lang="en-US" b="1" dirty="0"/>
          </a:p>
          <a:p>
            <a:pPr>
              <a:lnSpc>
                <a:spcPct val="250000"/>
              </a:lnSpc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11" y="624110"/>
            <a:ext cx="7659189" cy="623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 system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154" y="1489166"/>
            <a:ext cx="6548846" cy="53688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87880" y="3804251"/>
            <a:ext cx="26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Pipes Distribution on 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41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 system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308" y="1293223"/>
            <a:ext cx="7763691" cy="556477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2925" y="4008511"/>
            <a:ext cx="2693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Pipes Distribution on S</a:t>
            </a:r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44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Drainage System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0" y="1489166"/>
            <a:ext cx="7711440" cy="53688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37903" y="2770056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Pipes Distribution on </a:t>
            </a:r>
            <a:r>
              <a:rPr lang="en-US" dirty="0" smtClean="0"/>
              <a:t>GF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148" y="512462"/>
            <a:ext cx="8911687" cy="1280890"/>
          </a:xfrm>
        </p:spPr>
        <p:txBody>
          <a:bodyPr/>
          <a:lstStyle/>
          <a:p>
            <a:r>
              <a:rPr lang="en-US" dirty="0"/>
              <a:t>Drainage System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451" y="1031967"/>
            <a:ext cx="7110548" cy="58260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58780" y="3771678"/>
            <a:ext cx="26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Pipes Distribution on </a:t>
            </a:r>
            <a:r>
              <a:rPr lang="en-US" dirty="0" smtClean="0"/>
              <a:t>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96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337" y="624110"/>
            <a:ext cx="8911687" cy="1280890"/>
          </a:xfrm>
        </p:spPr>
        <p:txBody>
          <a:bodyPr/>
          <a:lstStyle/>
          <a:p>
            <a:r>
              <a:rPr lang="en-US" dirty="0"/>
              <a:t>Drainage System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1152907"/>
            <a:ext cx="7750629" cy="57050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8620" y="4196834"/>
            <a:ext cx="2693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Pipes Distribution on </a:t>
            </a:r>
            <a:r>
              <a:rPr lang="en-US" dirty="0" smtClean="0"/>
              <a:t>SF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9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211" y="512462"/>
            <a:ext cx="8911687" cy="1280890"/>
          </a:xfrm>
        </p:spPr>
        <p:txBody>
          <a:bodyPr/>
          <a:lstStyle/>
          <a:p>
            <a:r>
              <a:rPr lang="en-US" dirty="0" smtClean="0"/>
              <a:t>Rain Water Management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0" y="914400"/>
            <a:ext cx="7071360" cy="5943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0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8155" y="2484195"/>
            <a:ext cx="8915399" cy="1234440"/>
          </a:xfrm>
        </p:spPr>
        <p:txBody>
          <a:bodyPr>
            <a:normAutofit/>
          </a:bodyPr>
          <a:lstStyle/>
          <a:p>
            <a:r>
              <a:rPr lang="en-US" dirty="0"/>
              <a:t>Safety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7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>
            <a:normAutofit fontScale="90000"/>
          </a:bodyPr>
          <a:lstStyle/>
          <a:p>
            <a:r>
              <a:rPr lang="en-US" dirty="0"/>
              <a:t>Fire protection in ground floor</a:t>
            </a:r>
            <a:br>
              <a:rPr lang="en-US" dirty="0"/>
            </a:b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589" y="1946780"/>
            <a:ext cx="5773422" cy="441708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80600" y="1199290"/>
            <a:ext cx="8915400" cy="3777622"/>
          </a:xfrm>
        </p:spPr>
        <p:txBody>
          <a:bodyPr/>
          <a:lstStyle/>
          <a:p>
            <a:pPr marL="0" lv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3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88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894522" y="1371600"/>
            <a:ext cx="5512118" cy="3777622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/>
              <a:t>Fire protection in first floor</a:t>
            </a:r>
          </a:p>
          <a:p>
            <a:pPr marL="0" lv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21" y="2163088"/>
            <a:ext cx="4843637" cy="43914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8" y="1992791"/>
            <a:ext cx="4766454" cy="456178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738158" y="1371600"/>
            <a:ext cx="5512118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400" dirty="0"/>
              <a:t>Fire protection in second floor</a:t>
            </a:r>
          </a:p>
          <a:p>
            <a:pPr marL="0" indent="0">
              <a:buFont typeface="Wingdings 3" charset="2"/>
              <a:buNone/>
            </a:pPr>
            <a:endParaRPr lang="en-US" sz="3200" dirty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9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89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40572" y="1371600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Escape route plan for ground floor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667" y="2119090"/>
            <a:ext cx="5738201" cy="431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96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Floor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628" y="1358537"/>
            <a:ext cx="7489371" cy="54994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Total Area: </a:t>
            </a:r>
            <a:r>
              <a:rPr lang="en-US" b="1" dirty="0"/>
              <a:t>467 m</a:t>
            </a:r>
            <a:r>
              <a:rPr lang="en-US" b="1" baseline="30000" dirty="0"/>
              <a:t>2</a:t>
            </a:r>
            <a:r>
              <a:rPr lang="en-US" b="1" dirty="0"/>
              <a:t> </a:t>
            </a:r>
            <a:r>
              <a:rPr lang="en-US" b="1" dirty="0" smtClean="0"/>
              <a:t>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90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894522" y="1348740"/>
            <a:ext cx="5512118" cy="3777622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/>
              <a:t>Escape route plan for first floor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01280" y="1371600"/>
            <a:ext cx="5512118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Escape route plan for second floor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22" y="2119090"/>
            <a:ext cx="4391978" cy="44310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280" y="2119091"/>
            <a:ext cx="4703332" cy="443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3652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932" y="2584863"/>
            <a:ext cx="8915399" cy="1234440"/>
          </a:xfrm>
        </p:spPr>
        <p:txBody>
          <a:bodyPr>
            <a:normAutofit/>
          </a:bodyPr>
          <a:lstStyle/>
          <a:p>
            <a:r>
              <a:rPr lang="en-US" dirty="0" smtClean="0"/>
              <a:t>Quantity Surveying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8213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BOQ of the project: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6508703"/>
              </p:ext>
            </p:extLst>
          </p:nvPr>
        </p:nvGraphicFramePr>
        <p:xfrm>
          <a:off x="2592925" y="1905000"/>
          <a:ext cx="594360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1047996787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914439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Aspect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 (NIS)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284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Architectural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814,044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30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2,017,322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003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89,299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727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Mechanical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12,549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46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Environmental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61,460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57699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92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97602" y="4587240"/>
            <a:ext cx="5153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building area = 2080 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baseline="300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Total cost of the project = 2,994,675 NIS.</a:t>
            </a:r>
            <a:br>
              <a:rPr lang="en-US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 smtClean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Unit cost of the project = 1,440 NIS/m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624579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4C09321-11AA-4D0F-A3C9-468F827BF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3618" y="3429000"/>
            <a:ext cx="8915399" cy="2262781"/>
          </a:xfrm>
        </p:spPr>
        <p:txBody>
          <a:bodyPr>
            <a:normAutofit/>
          </a:bodyPr>
          <a:lstStyle/>
          <a:p>
            <a:r>
              <a:rPr lang="en-US" sz="9600" b="1" dirty="0">
                <a:latin typeface="Bradley Hand ITC" panose="03070402050302030203" pitchFamily="66" charset="0"/>
              </a:rPr>
              <a:t>Thank you..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D7959-1119-4903-9BDE-E576BB42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E91C-470F-43C6-B08A-8BD5CB536779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1371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1783</TotalTime>
  <Words>1242</Words>
  <Application>Microsoft Office PowerPoint</Application>
  <PresentationFormat>Widescreen</PresentationFormat>
  <Paragraphs>508</Paragraphs>
  <Slides>93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102" baseType="lpstr">
      <vt:lpstr>Arial</vt:lpstr>
      <vt:lpstr>Bradley Hand ITC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PowerPoint Presentation</vt:lpstr>
      <vt:lpstr>Outline</vt:lpstr>
      <vt:lpstr>Design Challenge</vt:lpstr>
      <vt:lpstr>Site analysis</vt:lpstr>
      <vt:lpstr>Over shadowing on the land</vt:lpstr>
      <vt:lpstr>Architectural Challenge</vt:lpstr>
      <vt:lpstr>Architectural plans</vt:lpstr>
      <vt:lpstr>Site Plan</vt:lpstr>
      <vt:lpstr>Ground Floor</vt:lpstr>
      <vt:lpstr>First Floor</vt:lpstr>
      <vt:lpstr>Second Floor</vt:lpstr>
      <vt:lpstr>Elevations</vt:lpstr>
      <vt:lpstr>Northern Elevation</vt:lpstr>
      <vt:lpstr>Southern Elevation</vt:lpstr>
      <vt:lpstr>Western Elevation</vt:lpstr>
      <vt:lpstr>Eastern Elevation</vt:lpstr>
      <vt:lpstr>Sections</vt:lpstr>
      <vt:lpstr>Section A-A</vt:lpstr>
      <vt:lpstr>Section B-B</vt:lpstr>
      <vt:lpstr>3D Render</vt:lpstr>
      <vt:lpstr>PowerPoint Presentation</vt:lpstr>
      <vt:lpstr>PowerPoint Presentation</vt:lpstr>
      <vt:lpstr>PowerPoint Presentation</vt:lpstr>
      <vt:lpstr>Environmental Design</vt:lpstr>
      <vt:lpstr>Acoustical system</vt:lpstr>
      <vt:lpstr>Reverberation time (RT60)</vt:lpstr>
      <vt:lpstr>Reverberation time (RT60)</vt:lpstr>
      <vt:lpstr>Sound Transmission Loss (STC) </vt:lpstr>
      <vt:lpstr>Sound Transmission Loss (STC) </vt:lpstr>
      <vt:lpstr>Sound Transmission Loss (STC) </vt:lpstr>
      <vt:lpstr>PowerPoint Presentation</vt:lpstr>
      <vt:lpstr> Solar Photovoltaic System Design (PVsyst) </vt:lpstr>
      <vt:lpstr>Distribution of speakers in corridors</vt:lpstr>
      <vt:lpstr>Acoustical system for the school yards</vt:lpstr>
      <vt:lpstr>Geothermal System</vt:lpstr>
      <vt:lpstr>Materials used</vt:lpstr>
      <vt:lpstr>PowerPoint Presentation</vt:lpstr>
      <vt:lpstr>U- Values for the construction elements</vt:lpstr>
      <vt:lpstr>Geothermal System</vt:lpstr>
      <vt:lpstr>Geothermal system components</vt:lpstr>
      <vt:lpstr>TPI Corporation CE10-DS Direct Drive Exhaust Fan</vt:lpstr>
      <vt:lpstr>PVC Pipes</vt:lpstr>
      <vt:lpstr>Main PVC Trench</vt:lpstr>
      <vt:lpstr>Elbows</vt:lpstr>
      <vt:lpstr>PowerPoint Presentation</vt:lpstr>
      <vt:lpstr>Inlet Air Tower</vt:lpstr>
      <vt:lpstr>Filters</vt:lpstr>
      <vt:lpstr>Pipes Distribution</vt:lpstr>
      <vt:lpstr>Pipes distribution in the GF</vt:lpstr>
      <vt:lpstr>Pipes distribution in the FF</vt:lpstr>
      <vt:lpstr>Pipes distribution in the SF</vt:lpstr>
      <vt:lpstr>Thermal Simulation Results</vt:lpstr>
      <vt:lpstr>PowerPoint Presentation</vt:lpstr>
      <vt:lpstr>Structural Design</vt:lpstr>
      <vt:lpstr>PowerPoint Presentation</vt:lpstr>
      <vt:lpstr>Seismic design data:</vt:lpstr>
      <vt:lpstr>Modeling on ETABS:</vt:lpstr>
      <vt:lpstr>Sections dimensions:</vt:lpstr>
      <vt:lpstr>Slabs system:</vt:lpstr>
      <vt:lpstr>Beams system:</vt:lpstr>
      <vt:lpstr>Beams reinforcement: </vt:lpstr>
      <vt:lpstr>Columns system:</vt:lpstr>
      <vt:lpstr>Footings system:</vt:lpstr>
      <vt:lpstr>Footings’ reinforcement:</vt:lpstr>
      <vt:lpstr>Shear walls reinforcement:</vt:lpstr>
      <vt:lpstr>Stair reinforcement:</vt:lpstr>
      <vt:lpstr>Water tank:</vt:lpstr>
      <vt:lpstr>Electrical Design</vt:lpstr>
      <vt:lpstr>Artificial lighting system design</vt:lpstr>
      <vt:lpstr>Artificial lighting system design</vt:lpstr>
      <vt:lpstr>Artificial lighting system design</vt:lpstr>
      <vt:lpstr>Artificial lighting system design</vt:lpstr>
      <vt:lpstr>Artificial lighting system design</vt:lpstr>
      <vt:lpstr>Artificial lighting system design</vt:lpstr>
      <vt:lpstr>Artificial lighting system design</vt:lpstr>
      <vt:lpstr>Sockets Design</vt:lpstr>
      <vt:lpstr>Sockets Design</vt:lpstr>
      <vt:lpstr>Mechanical Design</vt:lpstr>
      <vt:lpstr>Water Supply system</vt:lpstr>
      <vt:lpstr>Water Supply system</vt:lpstr>
      <vt:lpstr>Water Supply system</vt:lpstr>
      <vt:lpstr>Drainage System</vt:lpstr>
      <vt:lpstr>Drainage System</vt:lpstr>
      <vt:lpstr>Drainage System</vt:lpstr>
      <vt:lpstr>Rain Water Management</vt:lpstr>
      <vt:lpstr>Safety Design</vt:lpstr>
      <vt:lpstr>Fire protection in ground floor </vt:lpstr>
      <vt:lpstr>PowerPoint Presentation</vt:lpstr>
      <vt:lpstr>PowerPoint Presentation</vt:lpstr>
      <vt:lpstr>PowerPoint Presentation</vt:lpstr>
      <vt:lpstr>Quantity Surveying </vt:lpstr>
      <vt:lpstr>Final BOQ of the project:</vt:lpstr>
      <vt:lpstr>Thank you..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I Design of Eco-friendly school</dc:title>
  <dc:creator>Tala</dc:creator>
  <cp:lastModifiedBy>Tala</cp:lastModifiedBy>
  <cp:revision>141</cp:revision>
  <dcterms:created xsi:type="dcterms:W3CDTF">2018-12-21T22:31:31Z</dcterms:created>
  <dcterms:modified xsi:type="dcterms:W3CDTF">2019-05-20T06:10:34Z</dcterms:modified>
</cp:coreProperties>
</file>