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Lst>
  <p:sldSz cy="5143500" cx="9144000"/>
  <p:notesSz cx="6858000" cy="9144000"/>
  <p:embeddedFontLst>
    <p:embeddedFont>
      <p:font typeface="PT Sans Narrow"/>
      <p:regular r:id="rId45"/>
      <p:bold r:id="rId46"/>
    </p:embeddedFont>
    <p:embeddedFont>
      <p:font typeface="Open Sans"/>
      <p:regular r:id="rId47"/>
      <p:bold r:id="rId48"/>
      <p:italic r:id="rId49"/>
      <p:boldItalic r:id="rId5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font" Target="fonts/PTSansNarrow-bold.fntdata"/><Relationship Id="rId45" Type="http://schemas.openxmlformats.org/officeDocument/2006/relationships/font" Target="fonts/PTSansNarrow-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OpenSans-bold.fntdata"/><Relationship Id="rId47" Type="http://schemas.openxmlformats.org/officeDocument/2006/relationships/font" Target="fonts/OpenSans-regular.fntdata"/><Relationship Id="rId49" Type="http://schemas.openxmlformats.org/officeDocument/2006/relationships/font" Target="fonts/OpenSans-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0" Type="http://schemas.openxmlformats.org/officeDocument/2006/relationships/font" Target="fonts/OpenSans-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47a8228ad2_1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47a8228ad2_1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47a8228ad2_1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47a8228ad2_1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47a8228ad2_1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47a8228ad2_1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583eb2dfc1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583eb2dfc1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583eb2dfc1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583eb2dfc1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583eb2dfc1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583eb2dfc1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583eb2dfc1_0_1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583eb2dfc1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47a8228ad2_1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47a8228ad2_1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47a8228ad2_1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47a8228ad2_1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583eb2dfc1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583eb2dfc1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5a58d3c867_0_2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5a58d3c867_0_2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583eb2dfc1_0_1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583eb2dfc1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583eb2dfc1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583eb2dfc1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583eb2dfc1_0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583eb2dfc1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583eb2dfc1_0_1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583eb2dfc1_0_1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583eb2dfc1_0_1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583eb2dfc1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583eb2dfc1_0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583eb2dfc1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583eb2dfc1_0_1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583eb2dfc1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583eb2dfc1_0_1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583eb2dfc1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583eb2dfc1_0_1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583eb2dfc1_0_1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583eb2dfc1_0_1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583eb2dfc1_0_1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583eb2dfc1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583eb2dfc1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583eb2dfc1_0_2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583eb2dfc1_0_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583eb2dfc1_0_2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583eb2dfc1_0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583eb2dfc1_0_1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583eb2dfc1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583eb2dfc1_0_1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583eb2dfc1_0_1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583eb2dfc1_0_2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583eb2dfc1_0_2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47a8228ad2_1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47a8228ad2_1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6cf4b07659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6cf4b07659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6cf4b07659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6cf4b07659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g583eb2dfc1_0_2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3" name="Google Shape;313;g583eb2dfc1_0_2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583eb2dfc1_0_2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9" name="Google Shape;319;g583eb2dfc1_0_2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583eb2dfc1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583eb2dfc1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583eb2dfc1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583eb2dfc1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583eb2dfc1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583eb2dfc1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583eb2dfc1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583eb2dfc1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583eb2dfc1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583eb2dfc1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47a8228ad2_1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47a8228ad2_1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cap="flat" cmpd="sng" w="76200">
            <a:solidFill>
              <a:schemeClr val="lt2"/>
            </a:solidFill>
            <a:prstDash val="solid"/>
            <a:round/>
            <a:headEnd len="sm" w="sm" type="none"/>
            <a:tailEnd len="sm" w="sm" type="none"/>
          </a:ln>
        </p:spPr>
      </p:cxnSp>
      <p:cxnSp>
        <p:nvCxnSpPr>
          <p:cNvPr id="11" name="Google Shape;11;p2"/>
          <p:cNvCxnSpPr/>
          <p:nvPr/>
        </p:nvCxnSpPr>
        <p:spPr>
          <a:xfrm>
            <a:off x="1575035" y="3158252"/>
            <a:ext cx="562200" cy="0"/>
          </a:xfrm>
          <a:prstGeom prst="straightConnector1">
            <a:avLst/>
          </a:prstGeom>
          <a:noFill/>
          <a:ln cap="flat" cmpd="sng" w="76200">
            <a:solidFill>
              <a:schemeClr val="lt2"/>
            </a:solidFill>
            <a:prstDash val="solid"/>
            <a:round/>
            <a:headEnd len="sm" w="sm" type="none"/>
            <a:tailEnd len="sm" w="sm" type="none"/>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4" name="Google Shape;14;p2"/>
            <p:cNvCxnSpPr/>
            <p:nvPr/>
          </p:nvCxnSpPr>
          <p:spPr>
            <a:xfrm rot="10800000">
              <a:off x="1346429" y="1163700"/>
              <a:ext cx="6452100" cy="0"/>
            </a:xfrm>
            <a:prstGeom prst="straightConnector1">
              <a:avLst/>
            </a:prstGeom>
            <a:noFill/>
            <a:ln cap="flat" cmpd="sng" w="9525">
              <a:solidFill>
                <a:schemeClr val="accent3"/>
              </a:solidFill>
              <a:prstDash val="solid"/>
              <a:round/>
              <a:headEnd len="sm" w="sm" type="none"/>
              <a:tailEnd len="sm" w="sm" type="none"/>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7" name="Google Shape;17;p2"/>
            <p:cNvCxnSpPr/>
            <p:nvPr/>
          </p:nvCxnSpPr>
          <p:spPr>
            <a:xfrm>
              <a:off x="1346435" y="3969088"/>
              <a:ext cx="6452100" cy="0"/>
            </a:xfrm>
            <a:prstGeom prst="straightConnector1">
              <a:avLst/>
            </a:prstGeom>
            <a:noFill/>
            <a:ln cap="flat" cmpd="sng" w="9525">
              <a:solidFill>
                <a:schemeClr val="accent3"/>
              </a:solidFill>
              <a:prstDash val="solid"/>
              <a:round/>
              <a:headEnd len="sm" w="sm" type="none"/>
              <a:tailEnd len="sm" w="sm" type="none"/>
            </a:ln>
          </p:spPr>
        </p:cxnSp>
      </p:grpSp>
      <p:sp>
        <p:nvSpPr>
          <p:cNvPr id="18" name="Google Shape;18;p2"/>
          <p:cNvSpPr txBox="1"/>
          <p:nvPr>
            <p:ph type="ctrTitle"/>
          </p:nvPr>
        </p:nvSpPr>
        <p:spPr>
          <a:xfrm>
            <a:off x="1004150" y="1751764"/>
            <a:ext cx="7136700" cy="1022400"/>
          </a:xfrm>
          <a:prstGeom prst="rect">
            <a:avLst/>
          </a:prstGeom>
        </p:spPr>
        <p:txBody>
          <a:bodyPr anchorCtr="0" anchor="b" bIns="91425" lIns="91425" spcFirstLastPara="1" rIns="91425" wrap="square" tIns="91425">
            <a:no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9" name="Google Shape;19;p2"/>
          <p:cNvSpPr txBox="1"/>
          <p:nvPr>
            <p:ph idx="1" type="subTitle"/>
          </p:nvPr>
        </p:nvSpPr>
        <p:spPr>
          <a:xfrm>
            <a:off x="2137225" y="2850039"/>
            <a:ext cx="48705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20" name="Google Shape;20;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5" name="Shape 55"/>
        <p:cNvGrpSpPr/>
        <p:nvPr/>
      </p:nvGrpSpPr>
      <p:grpSpPr>
        <a:xfrm>
          <a:off x="0" y="0"/>
          <a:ext cx="0" cy="0"/>
          <a:chOff x="0" y="0"/>
          <a:chExt cx="0" cy="0"/>
        </a:xfrm>
      </p:grpSpPr>
      <p:sp>
        <p:nvSpPr>
          <p:cNvPr id="56" name="Google Shape;56;p11"/>
          <p:cNvSpPr/>
          <p:nvPr/>
        </p:nvSpPr>
        <p:spPr>
          <a:xfrm>
            <a:off x="-75"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1"/>
          <p:cNvSpPr txBox="1"/>
          <p:nvPr>
            <p:ph hasCustomPrompt="1" type="title"/>
          </p:nvPr>
        </p:nvSpPr>
        <p:spPr>
          <a:xfrm>
            <a:off x="311700" y="1304850"/>
            <a:ext cx="8520600" cy="15384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11"/>
          <p:cNvSpPr txBox="1"/>
          <p:nvPr>
            <p:ph idx="1" type="body"/>
          </p:nvPr>
        </p:nvSpPr>
        <p:spPr>
          <a:xfrm>
            <a:off x="311700" y="2995650"/>
            <a:ext cx="8520600" cy="10716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9" name="Google Shape;59;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0" name="Shape 60"/>
        <p:cNvGrpSpPr/>
        <p:nvPr/>
      </p:nvGrpSpPr>
      <p:grpSpPr>
        <a:xfrm>
          <a:off x="0" y="0"/>
          <a:ext cx="0" cy="0"/>
          <a:chOff x="0" y="0"/>
          <a:chExt cx="0" cy="0"/>
        </a:xfrm>
      </p:grpSpPr>
      <p:sp>
        <p:nvSpPr>
          <p:cNvPr id="61" name="Google Shape;61;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txBox="1"/>
          <p:nvPr>
            <p:ph type="title"/>
          </p:nvPr>
        </p:nvSpPr>
        <p:spPr>
          <a:xfrm>
            <a:off x="311700" y="814800"/>
            <a:ext cx="8571300" cy="9420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p:txBody>
      </p:sp>
      <p:sp>
        <p:nvSpPr>
          <p:cNvPr id="24" name="Google Shape;24;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5"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8" name="Google Shape;28;p4"/>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9" name="Google Shape;2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0" name="Shape 30"/>
        <p:cNvGrpSpPr/>
        <p:nvPr/>
      </p:nvGrpSpPr>
      <p:grpSpPr>
        <a:xfrm>
          <a:off x="0" y="0"/>
          <a:ext cx="0" cy="0"/>
          <a:chOff x="0" y="0"/>
          <a:chExt cx="0" cy="0"/>
        </a:xfrm>
      </p:grpSpPr>
      <p:sp>
        <p:nvSpPr>
          <p:cNvPr id="31" name="Google Shape;31;p5"/>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2" name="Google Shape;32;p5"/>
          <p:cNvSpPr txBox="1"/>
          <p:nvPr>
            <p:ph idx="1" type="body"/>
          </p:nvPr>
        </p:nvSpPr>
        <p:spPr>
          <a:xfrm>
            <a:off x="311700" y="1266175"/>
            <a:ext cx="3999900" cy="33027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3" name="Google Shape;33;p5"/>
          <p:cNvSpPr txBox="1"/>
          <p:nvPr>
            <p:ph idx="2" type="body"/>
          </p:nvPr>
        </p:nvSpPr>
        <p:spPr>
          <a:xfrm>
            <a:off x="4832400" y="1266175"/>
            <a:ext cx="3999900" cy="33027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4" name="Google Shape;3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5" name="Shape 35"/>
        <p:cNvGrpSpPr/>
        <p:nvPr/>
      </p:nvGrpSpPr>
      <p:grpSpPr>
        <a:xfrm>
          <a:off x="0" y="0"/>
          <a:ext cx="0" cy="0"/>
          <a:chOff x="0" y="0"/>
          <a:chExt cx="0" cy="0"/>
        </a:xfrm>
      </p:grpSpPr>
      <p:sp>
        <p:nvSpPr>
          <p:cNvPr id="36" name="Google Shape;36;p6"/>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7" name="Google Shape;3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8" name="Shape 38"/>
        <p:cNvGrpSpPr/>
        <p:nvPr/>
      </p:nvGrpSpPr>
      <p:grpSpPr>
        <a:xfrm>
          <a:off x="0" y="0"/>
          <a:ext cx="0" cy="0"/>
          <a:chOff x="0" y="0"/>
          <a:chExt cx="0" cy="0"/>
        </a:xfrm>
      </p:grpSpPr>
      <p:sp>
        <p:nvSpPr>
          <p:cNvPr id="39" name="Google Shape;3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1" name="Google Shape;4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6"/>
        </a:solidFill>
      </p:bgPr>
    </p:bg>
    <p:spTree>
      <p:nvGrpSpPr>
        <p:cNvPr id="42" name="Shape 42"/>
        <p:cNvGrpSpPr/>
        <p:nvPr/>
      </p:nvGrpSpPr>
      <p:grpSpPr>
        <a:xfrm>
          <a:off x="0" y="0"/>
          <a:ext cx="0" cy="0"/>
          <a:chOff x="0" y="0"/>
          <a:chExt cx="0" cy="0"/>
        </a:xfrm>
      </p:grpSpPr>
      <p:sp>
        <p:nvSpPr>
          <p:cNvPr id="43" name="Google Shape;43;p8"/>
          <p:cNvSpPr txBox="1"/>
          <p:nvPr>
            <p:ph type="title"/>
          </p:nvPr>
        </p:nvSpPr>
        <p:spPr>
          <a:xfrm>
            <a:off x="490250" y="526350"/>
            <a:ext cx="5613600" cy="4090800"/>
          </a:xfrm>
          <a:prstGeom prst="rect">
            <a:avLst/>
          </a:prstGeom>
        </p:spPr>
        <p:txBody>
          <a:bodyPr anchorCtr="0" anchor="ctr" bIns="91425" lIns="91425" spcFirstLastPara="1" rIns="91425" wrap="square" tIns="91425">
            <a:noAutofit/>
          </a:bodyPr>
          <a:lstStyle>
            <a:lvl1pPr lvl="0">
              <a:spcBef>
                <a:spcPts val="0"/>
              </a:spcBef>
              <a:spcAft>
                <a:spcPts val="0"/>
              </a:spcAft>
              <a:buClr>
                <a:schemeClr val="dk2"/>
              </a:buClr>
              <a:buSzPts val="5400"/>
              <a:buNone/>
              <a:defRPr b="0" sz="5400">
                <a:solidFill>
                  <a:schemeClr val="dk2"/>
                </a:solidFill>
              </a:defRPr>
            </a:lvl1pPr>
            <a:lvl2pPr lvl="1">
              <a:spcBef>
                <a:spcPts val="0"/>
              </a:spcBef>
              <a:spcAft>
                <a:spcPts val="0"/>
              </a:spcAft>
              <a:buClr>
                <a:schemeClr val="dk2"/>
              </a:buClr>
              <a:buSzPts val="5400"/>
              <a:buNone/>
              <a:defRPr b="0" sz="5400">
                <a:solidFill>
                  <a:schemeClr val="dk2"/>
                </a:solidFill>
              </a:defRPr>
            </a:lvl2pPr>
            <a:lvl3pPr lvl="2">
              <a:spcBef>
                <a:spcPts val="0"/>
              </a:spcBef>
              <a:spcAft>
                <a:spcPts val="0"/>
              </a:spcAft>
              <a:buClr>
                <a:schemeClr val="dk2"/>
              </a:buClr>
              <a:buSzPts val="5400"/>
              <a:buNone/>
              <a:defRPr b="0" sz="5400">
                <a:solidFill>
                  <a:schemeClr val="dk2"/>
                </a:solidFill>
              </a:defRPr>
            </a:lvl3pPr>
            <a:lvl4pPr lvl="3">
              <a:spcBef>
                <a:spcPts val="0"/>
              </a:spcBef>
              <a:spcAft>
                <a:spcPts val="0"/>
              </a:spcAft>
              <a:buClr>
                <a:schemeClr val="dk2"/>
              </a:buClr>
              <a:buSzPts val="5400"/>
              <a:buNone/>
              <a:defRPr b="0" sz="5400">
                <a:solidFill>
                  <a:schemeClr val="dk2"/>
                </a:solidFill>
              </a:defRPr>
            </a:lvl4pPr>
            <a:lvl5pPr lvl="4">
              <a:spcBef>
                <a:spcPts val="0"/>
              </a:spcBef>
              <a:spcAft>
                <a:spcPts val="0"/>
              </a:spcAft>
              <a:buClr>
                <a:schemeClr val="dk2"/>
              </a:buClr>
              <a:buSzPts val="5400"/>
              <a:buNone/>
              <a:defRPr b="0" sz="5400">
                <a:solidFill>
                  <a:schemeClr val="dk2"/>
                </a:solidFill>
              </a:defRPr>
            </a:lvl5pPr>
            <a:lvl6pPr lvl="5">
              <a:spcBef>
                <a:spcPts val="0"/>
              </a:spcBef>
              <a:spcAft>
                <a:spcPts val="0"/>
              </a:spcAft>
              <a:buClr>
                <a:schemeClr val="dk2"/>
              </a:buClr>
              <a:buSzPts val="5400"/>
              <a:buNone/>
              <a:defRPr b="0" sz="5400">
                <a:solidFill>
                  <a:schemeClr val="dk2"/>
                </a:solidFill>
              </a:defRPr>
            </a:lvl6pPr>
            <a:lvl7pPr lvl="6">
              <a:spcBef>
                <a:spcPts val="0"/>
              </a:spcBef>
              <a:spcAft>
                <a:spcPts val="0"/>
              </a:spcAft>
              <a:buClr>
                <a:schemeClr val="dk2"/>
              </a:buClr>
              <a:buSzPts val="5400"/>
              <a:buNone/>
              <a:defRPr b="0" sz="5400">
                <a:solidFill>
                  <a:schemeClr val="dk2"/>
                </a:solidFill>
              </a:defRPr>
            </a:lvl7pPr>
            <a:lvl8pPr lvl="7">
              <a:spcBef>
                <a:spcPts val="0"/>
              </a:spcBef>
              <a:spcAft>
                <a:spcPts val="0"/>
              </a:spcAft>
              <a:buClr>
                <a:schemeClr val="dk2"/>
              </a:buClr>
              <a:buSzPts val="5400"/>
              <a:buNone/>
              <a:defRPr b="0" sz="5400">
                <a:solidFill>
                  <a:schemeClr val="dk2"/>
                </a:solidFill>
              </a:defRPr>
            </a:lvl8pPr>
            <a:lvl9pPr lvl="8">
              <a:spcBef>
                <a:spcPts val="0"/>
              </a:spcBef>
              <a:spcAft>
                <a:spcPts val="0"/>
              </a:spcAft>
              <a:buClr>
                <a:schemeClr val="dk2"/>
              </a:buClr>
              <a:buSzPts val="5400"/>
              <a:buNone/>
              <a:defRPr b="0" sz="5400">
                <a:solidFill>
                  <a:schemeClr val="dk2"/>
                </a:solidFill>
              </a:defRPr>
            </a:lvl9pPr>
          </a:lstStyle>
          <a:p/>
        </p:txBody>
      </p:sp>
      <p:sp>
        <p:nvSpPr>
          <p:cNvPr id="44" name="Google Shape;4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7" name="Google Shape;47;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8" name="Google Shape;48;p9"/>
          <p:cNvSpPr txBox="1"/>
          <p:nvPr>
            <p:ph type="title"/>
          </p:nvPr>
        </p:nvSpPr>
        <p:spPr>
          <a:xfrm>
            <a:off x="265500" y="1039675"/>
            <a:ext cx="4045200" cy="16758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9" name="Google Shape;49;p9"/>
          <p:cNvSpPr txBox="1"/>
          <p:nvPr>
            <p:ph idx="1" type="subTitle"/>
          </p:nvPr>
        </p:nvSpPr>
        <p:spPr>
          <a:xfrm>
            <a:off x="265500" y="27268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2" name="Shape 52"/>
        <p:cNvGrpSpPr/>
        <p:nvPr/>
      </p:nvGrpSpPr>
      <p:grpSpPr>
        <a:xfrm>
          <a:off x="0" y="0"/>
          <a:ext cx="0" cy="0"/>
          <a:chOff x="0" y="0"/>
          <a:chExt cx="0" cy="0"/>
        </a:xfrm>
      </p:grpSpPr>
      <p:sp>
        <p:nvSpPr>
          <p:cNvPr id="53" name="Google Shape;53;p10"/>
          <p:cNvSpPr txBox="1"/>
          <p:nvPr>
            <p:ph idx="1" type="body"/>
          </p:nvPr>
        </p:nvSpPr>
        <p:spPr>
          <a:xfrm>
            <a:off x="311700" y="4230725"/>
            <a:ext cx="5998800" cy="5988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p:txBody>
      </p:sp>
      <p:sp>
        <p:nvSpPr>
          <p:cNvPr id="54" name="Google Shape;54;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trop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9pPr>
          </a:lstStyle>
          <a:p/>
        </p:txBody>
      </p:sp>
      <p:sp>
        <p:nvSpPr>
          <p:cNvPr id="7" name="Google Shape;7;p1"/>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indent="-317500" lvl="1" marL="9144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indent="-317500" lvl="2" marL="13716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indent="-317500" lvl="3" marL="18288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indent="-317500" lvl="4" marL="22860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indent="-317500" lvl="5" marL="27432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indent="-317500" lvl="6" marL="32004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indent="-317500" lvl="7" marL="36576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indent="-317500" lvl="8" marL="411480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2.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3.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20.png"/><Relationship Id="rId4" Type="http://schemas.openxmlformats.org/officeDocument/2006/relationships/image" Target="../media/image7.jpg"/><Relationship Id="rId5" Type="http://schemas.openxmlformats.org/officeDocument/2006/relationships/image" Target="../media/image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2.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2.png"/><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2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3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3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29.png"/><Relationship Id="rId4" Type="http://schemas.openxmlformats.org/officeDocument/2006/relationships/image" Target="../media/image2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31.jpg"/><Relationship Id="rId4" Type="http://schemas.openxmlformats.org/officeDocument/2006/relationships/image" Target="../media/image3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2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30.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9.xml"/><Relationship Id="rId3" Type="http://schemas.openxmlformats.org/officeDocument/2006/relationships/image" Target="../media/image2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8.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0.jp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3"/>
          <p:cNvSpPr txBox="1"/>
          <p:nvPr>
            <p:ph type="ctrTitle"/>
          </p:nvPr>
        </p:nvSpPr>
        <p:spPr>
          <a:xfrm>
            <a:off x="1053725" y="1179057"/>
            <a:ext cx="7136700" cy="1671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GB"/>
              <a:t>Wearable Robotic Exoskeleton</a:t>
            </a:r>
            <a:endParaRPr/>
          </a:p>
        </p:txBody>
      </p:sp>
      <p:sp>
        <p:nvSpPr>
          <p:cNvPr id="67" name="Google Shape;67;p13"/>
          <p:cNvSpPr txBox="1"/>
          <p:nvPr>
            <p:ph idx="1" type="subTitle"/>
          </p:nvPr>
        </p:nvSpPr>
        <p:spPr>
          <a:xfrm>
            <a:off x="2137225" y="2850067"/>
            <a:ext cx="4870500" cy="20544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a:t> Supervisor :  Dr. </a:t>
            </a:r>
            <a:r>
              <a:rPr lang="en-GB"/>
              <a:t>Bashir</a:t>
            </a:r>
            <a:r>
              <a:rPr lang="en-GB"/>
              <a:t> Nouri</a:t>
            </a:r>
            <a:endParaRPr/>
          </a:p>
          <a:p>
            <a:pPr indent="0" lvl="0" marL="0" rtl="0" algn="l">
              <a:lnSpc>
                <a:spcPct val="115000"/>
              </a:lnSpc>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rPr lang="en-GB"/>
              <a:t> By: Ahmed Innab &amp; Ahmed Ghannam</a:t>
            </a:r>
            <a:endParaRPr/>
          </a:p>
        </p:txBody>
      </p:sp>
      <p:pic>
        <p:nvPicPr>
          <p:cNvPr id="68" name="Google Shape;68;p13"/>
          <p:cNvPicPr preferRelativeResize="0"/>
          <p:nvPr/>
        </p:nvPicPr>
        <p:blipFill>
          <a:blip r:embed="rId3">
            <a:alphaModFix/>
          </a:blip>
          <a:stretch>
            <a:fillRect/>
          </a:stretch>
        </p:blipFill>
        <p:spPr>
          <a:xfrm>
            <a:off x="4091325" y="0"/>
            <a:ext cx="962301" cy="96332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22"/>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Torque Analysis</a:t>
            </a:r>
            <a:endParaRPr/>
          </a:p>
        </p:txBody>
      </p:sp>
      <p:sp>
        <p:nvSpPr>
          <p:cNvPr id="125" name="Google Shape;125;p22"/>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26" name="Google Shape;126;p22"/>
          <p:cNvPicPr preferRelativeResize="0"/>
          <p:nvPr/>
        </p:nvPicPr>
        <p:blipFill>
          <a:blip r:embed="rId3">
            <a:alphaModFix/>
          </a:blip>
          <a:stretch>
            <a:fillRect/>
          </a:stretch>
        </p:blipFill>
        <p:spPr>
          <a:xfrm>
            <a:off x="0" y="1152425"/>
            <a:ext cx="9143999" cy="39434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3"/>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23"/>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33" name="Google Shape;133;p23"/>
          <p:cNvPicPr preferRelativeResize="0"/>
          <p:nvPr/>
        </p:nvPicPr>
        <p:blipFill>
          <a:blip r:embed="rId3">
            <a:alphaModFix/>
          </a:blip>
          <a:stretch>
            <a:fillRect/>
          </a:stretch>
        </p:blipFill>
        <p:spPr>
          <a:xfrm>
            <a:off x="56625" y="70275"/>
            <a:ext cx="9030775" cy="4126975"/>
          </a:xfrm>
          <a:prstGeom prst="rect">
            <a:avLst/>
          </a:prstGeom>
          <a:noFill/>
          <a:ln>
            <a:noFill/>
          </a:ln>
        </p:spPr>
      </p:pic>
      <p:pic>
        <p:nvPicPr>
          <p:cNvPr id="134" name="Google Shape;134;p23"/>
          <p:cNvPicPr preferRelativeResize="0"/>
          <p:nvPr/>
        </p:nvPicPr>
        <p:blipFill>
          <a:blip r:embed="rId4">
            <a:alphaModFix/>
          </a:blip>
          <a:stretch>
            <a:fillRect/>
          </a:stretch>
        </p:blipFill>
        <p:spPr>
          <a:xfrm>
            <a:off x="311700" y="4187875"/>
            <a:ext cx="2380600" cy="7647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4"/>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24"/>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41" name="Google Shape;141;p24"/>
          <p:cNvPicPr preferRelativeResize="0"/>
          <p:nvPr/>
        </p:nvPicPr>
        <p:blipFill>
          <a:blip r:embed="rId3">
            <a:alphaModFix/>
          </a:blip>
          <a:stretch>
            <a:fillRect/>
          </a:stretch>
        </p:blipFill>
        <p:spPr>
          <a:xfrm>
            <a:off x="-70275" y="-100175"/>
            <a:ext cx="9214274" cy="4119425"/>
          </a:xfrm>
          <a:prstGeom prst="rect">
            <a:avLst/>
          </a:prstGeom>
          <a:noFill/>
          <a:ln>
            <a:noFill/>
          </a:ln>
        </p:spPr>
      </p:pic>
      <p:pic>
        <p:nvPicPr>
          <p:cNvPr id="142" name="Google Shape;142;p24"/>
          <p:cNvPicPr preferRelativeResize="0"/>
          <p:nvPr/>
        </p:nvPicPr>
        <p:blipFill>
          <a:blip r:embed="rId4">
            <a:alphaModFix/>
          </a:blip>
          <a:stretch>
            <a:fillRect/>
          </a:stretch>
        </p:blipFill>
        <p:spPr>
          <a:xfrm>
            <a:off x="311700" y="4019250"/>
            <a:ext cx="2639500" cy="8347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5"/>
          <p:cNvSpPr txBox="1"/>
          <p:nvPr>
            <p:ph type="title"/>
          </p:nvPr>
        </p:nvSpPr>
        <p:spPr>
          <a:xfrm>
            <a:off x="490250" y="526350"/>
            <a:ext cx="56136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Main Components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26"/>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Mechanical Design </a:t>
            </a:r>
            <a:endParaRPr/>
          </a:p>
        </p:txBody>
      </p:sp>
      <p:pic>
        <p:nvPicPr>
          <p:cNvPr id="153" name="Google Shape;153;p26"/>
          <p:cNvPicPr preferRelativeResize="0"/>
          <p:nvPr/>
        </p:nvPicPr>
        <p:blipFill rotWithShape="1">
          <a:blip r:embed="rId3">
            <a:alphaModFix/>
          </a:blip>
          <a:srcRect b="0" l="0" r="30728" t="0"/>
          <a:stretch/>
        </p:blipFill>
        <p:spPr>
          <a:xfrm>
            <a:off x="311700" y="1360975"/>
            <a:ext cx="4628700" cy="3207900"/>
          </a:xfrm>
          <a:prstGeom prst="rect">
            <a:avLst/>
          </a:prstGeom>
          <a:noFill/>
          <a:ln>
            <a:noFill/>
          </a:ln>
        </p:spPr>
      </p:pic>
      <p:pic>
        <p:nvPicPr>
          <p:cNvPr id="154" name="Google Shape;154;p26"/>
          <p:cNvPicPr preferRelativeResize="0"/>
          <p:nvPr/>
        </p:nvPicPr>
        <p:blipFill>
          <a:blip r:embed="rId4">
            <a:alphaModFix/>
          </a:blip>
          <a:stretch>
            <a:fillRect/>
          </a:stretch>
        </p:blipFill>
        <p:spPr>
          <a:xfrm>
            <a:off x="4940400" y="1768525"/>
            <a:ext cx="1466850" cy="21145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7"/>
          <p:cNvSpPr txBox="1"/>
          <p:nvPr>
            <p:ph type="title"/>
          </p:nvPr>
        </p:nvSpPr>
        <p:spPr>
          <a:xfrm>
            <a:off x="311700" y="0"/>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Hip Joint</a:t>
            </a:r>
            <a:endParaRPr/>
          </a:p>
        </p:txBody>
      </p:sp>
      <p:sp>
        <p:nvSpPr>
          <p:cNvPr id="160" name="Google Shape;160;p27"/>
          <p:cNvSpPr txBox="1"/>
          <p:nvPr/>
        </p:nvSpPr>
        <p:spPr>
          <a:xfrm>
            <a:off x="1447475" y="1995550"/>
            <a:ext cx="4201800" cy="35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Open Sans"/>
                <a:ea typeface="Open Sans"/>
                <a:cs typeface="Open Sans"/>
                <a:sym typeface="Open Sans"/>
              </a:rPr>
              <a:t> </a:t>
            </a:r>
            <a:endParaRPr b="1">
              <a:latin typeface="Open Sans"/>
              <a:ea typeface="Open Sans"/>
              <a:cs typeface="Open Sans"/>
              <a:sym typeface="Open Sans"/>
            </a:endParaRPr>
          </a:p>
        </p:txBody>
      </p:sp>
      <p:pic>
        <p:nvPicPr>
          <p:cNvPr id="161" name="Google Shape;161;p27"/>
          <p:cNvPicPr preferRelativeResize="0"/>
          <p:nvPr/>
        </p:nvPicPr>
        <p:blipFill>
          <a:blip r:embed="rId3">
            <a:alphaModFix/>
          </a:blip>
          <a:stretch>
            <a:fillRect/>
          </a:stretch>
        </p:blipFill>
        <p:spPr>
          <a:xfrm>
            <a:off x="152400" y="2505250"/>
            <a:ext cx="5178138" cy="2485850"/>
          </a:xfrm>
          <a:prstGeom prst="rect">
            <a:avLst/>
          </a:prstGeom>
          <a:noFill/>
          <a:ln>
            <a:noFill/>
          </a:ln>
        </p:spPr>
      </p:pic>
      <p:sp>
        <p:nvSpPr>
          <p:cNvPr id="162" name="Google Shape;162;p27"/>
          <p:cNvSpPr txBox="1"/>
          <p:nvPr/>
        </p:nvSpPr>
        <p:spPr>
          <a:xfrm>
            <a:off x="152400" y="707400"/>
            <a:ext cx="5818200" cy="130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a:latin typeface="Open Sans"/>
                <a:ea typeface="Open Sans"/>
                <a:cs typeface="Open Sans"/>
                <a:sym typeface="Open Sans"/>
              </a:rPr>
              <a:t>The hip joint of this exoskeleton is 1 DOF and allows </a:t>
            </a:r>
            <a:r>
              <a:rPr b="1" lang="en-GB" sz="1800">
                <a:latin typeface="Open Sans"/>
                <a:ea typeface="Open Sans"/>
                <a:cs typeface="Open Sans"/>
                <a:sym typeface="Open Sans"/>
              </a:rPr>
              <a:t>flexion</a:t>
            </a:r>
            <a:r>
              <a:rPr b="1" lang="en-GB" sz="1800">
                <a:latin typeface="Open Sans"/>
                <a:ea typeface="Open Sans"/>
                <a:cs typeface="Open Sans"/>
                <a:sym typeface="Open Sans"/>
              </a:rPr>
              <a:t>/</a:t>
            </a:r>
            <a:r>
              <a:rPr b="1" lang="en-GB" sz="1800">
                <a:latin typeface="Open Sans"/>
                <a:ea typeface="Open Sans"/>
                <a:cs typeface="Open Sans"/>
                <a:sym typeface="Open Sans"/>
              </a:rPr>
              <a:t>extension</a:t>
            </a:r>
            <a:r>
              <a:rPr b="1" lang="en-GB" sz="1800">
                <a:latin typeface="Open Sans"/>
                <a:ea typeface="Open Sans"/>
                <a:cs typeface="Open Sans"/>
                <a:sym typeface="Open Sans"/>
              </a:rPr>
              <a:t> motion, it is  actuated by Linear actuator with 500 N Force. </a:t>
            </a:r>
            <a:endParaRPr b="1" sz="1800">
              <a:latin typeface="Open Sans"/>
              <a:ea typeface="Open Sans"/>
              <a:cs typeface="Open Sans"/>
              <a:sym typeface="Open Sans"/>
            </a:endParaRPr>
          </a:p>
        </p:txBody>
      </p:sp>
      <p:pic>
        <p:nvPicPr>
          <p:cNvPr id="163" name="Google Shape;163;p27"/>
          <p:cNvPicPr preferRelativeResize="0"/>
          <p:nvPr/>
        </p:nvPicPr>
        <p:blipFill>
          <a:blip r:embed="rId4">
            <a:alphaModFix/>
          </a:blip>
          <a:stretch>
            <a:fillRect/>
          </a:stretch>
        </p:blipFill>
        <p:spPr>
          <a:xfrm>
            <a:off x="5482938" y="2794550"/>
            <a:ext cx="2196550" cy="2196550"/>
          </a:xfrm>
          <a:prstGeom prst="rect">
            <a:avLst/>
          </a:prstGeom>
          <a:noFill/>
          <a:ln>
            <a:noFill/>
          </a:ln>
        </p:spPr>
      </p:pic>
      <p:pic>
        <p:nvPicPr>
          <p:cNvPr id="164" name="Google Shape;164;p27"/>
          <p:cNvPicPr preferRelativeResize="0"/>
          <p:nvPr/>
        </p:nvPicPr>
        <p:blipFill>
          <a:blip r:embed="rId5">
            <a:alphaModFix/>
          </a:blip>
          <a:stretch>
            <a:fillRect/>
          </a:stretch>
        </p:blipFill>
        <p:spPr>
          <a:xfrm>
            <a:off x="4644550" y="1995550"/>
            <a:ext cx="4040374" cy="31011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28"/>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Knee Joint</a:t>
            </a:r>
            <a:endParaRPr/>
          </a:p>
        </p:txBody>
      </p:sp>
      <p:sp>
        <p:nvSpPr>
          <p:cNvPr id="170" name="Google Shape;170;p28"/>
          <p:cNvSpPr txBox="1"/>
          <p:nvPr/>
        </p:nvSpPr>
        <p:spPr>
          <a:xfrm>
            <a:off x="2726325" y="1363175"/>
            <a:ext cx="3232200" cy="36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a:latin typeface="Open Sans"/>
              <a:ea typeface="Open Sans"/>
              <a:cs typeface="Open Sans"/>
              <a:sym typeface="Open Sans"/>
            </a:endParaRPr>
          </a:p>
        </p:txBody>
      </p:sp>
      <p:sp>
        <p:nvSpPr>
          <p:cNvPr id="171" name="Google Shape;171;p28"/>
          <p:cNvSpPr txBox="1"/>
          <p:nvPr/>
        </p:nvSpPr>
        <p:spPr>
          <a:xfrm>
            <a:off x="238900" y="1054000"/>
            <a:ext cx="7026600" cy="2810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a:latin typeface="Open Sans"/>
                <a:ea typeface="Open Sans"/>
                <a:cs typeface="Open Sans"/>
                <a:sym typeface="Open Sans"/>
              </a:rPr>
              <a:t>The knee joint of this exoskeleton is one DOF joint actuated by Brushless DC motor ( controlled using Pulse Width </a:t>
            </a:r>
            <a:r>
              <a:rPr b="1" lang="en-GB" sz="1800">
                <a:latin typeface="Open Sans"/>
                <a:ea typeface="Open Sans"/>
                <a:cs typeface="Open Sans"/>
                <a:sym typeface="Open Sans"/>
              </a:rPr>
              <a:t>Modulation</a:t>
            </a:r>
            <a:r>
              <a:rPr b="1" lang="en-GB" sz="1800">
                <a:latin typeface="Open Sans"/>
                <a:ea typeface="Open Sans"/>
                <a:cs typeface="Open Sans"/>
                <a:sym typeface="Open Sans"/>
              </a:rPr>
              <a:t> ( PWM ). </a:t>
            </a:r>
            <a:endParaRPr b="1" sz="1800">
              <a:latin typeface="Open Sans"/>
              <a:ea typeface="Open Sans"/>
              <a:cs typeface="Open Sans"/>
              <a:sym typeface="Open Sans"/>
            </a:endParaRPr>
          </a:p>
        </p:txBody>
      </p:sp>
      <p:pic>
        <p:nvPicPr>
          <p:cNvPr id="172" name="Google Shape;172;p28"/>
          <p:cNvPicPr preferRelativeResize="0"/>
          <p:nvPr/>
        </p:nvPicPr>
        <p:blipFill>
          <a:blip r:embed="rId3">
            <a:alphaModFix/>
          </a:blip>
          <a:stretch>
            <a:fillRect/>
          </a:stretch>
        </p:blipFill>
        <p:spPr>
          <a:xfrm>
            <a:off x="3216000" y="2390775"/>
            <a:ext cx="5734050" cy="2752725"/>
          </a:xfrm>
          <a:prstGeom prst="rect">
            <a:avLst/>
          </a:prstGeom>
          <a:noFill/>
          <a:ln>
            <a:noFill/>
          </a:ln>
        </p:spPr>
      </p:pic>
      <p:pic>
        <p:nvPicPr>
          <p:cNvPr id="173" name="Google Shape;173;p28"/>
          <p:cNvPicPr preferRelativeResize="0"/>
          <p:nvPr/>
        </p:nvPicPr>
        <p:blipFill>
          <a:blip r:embed="rId4">
            <a:alphaModFix/>
          </a:blip>
          <a:stretch>
            <a:fillRect/>
          </a:stretch>
        </p:blipFill>
        <p:spPr>
          <a:xfrm>
            <a:off x="0" y="2390775"/>
            <a:ext cx="3796599" cy="1970137"/>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29"/>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The ankle joint and foot</a:t>
            </a:r>
            <a:endParaRPr/>
          </a:p>
          <a:p>
            <a:pPr indent="0" lvl="0" marL="0" rtl="0" algn="l">
              <a:spcBef>
                <a:spcPts val="0"/>
              </a:spcBef>
              <a:spcAft>
                <a:spcPts val="0"/>
              </a:spcAft>
              <a:buNone/>
            </a:pPr>
            <a:r>
              <a:t/>
            </a:r>
            <a:endParaRPr/>
          </a:p>
        </p:txBody>
      </p:sp>
      <p:sp>
        <p:nvSpPr>
          <p:cNvPr id="179" name="Google Shape;179;p29"/>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80" name="Google Shape;180;p29"/>
          <p:cNvPicPr preferRelativeResize="0"/>
          <p:nvPr/>
        </p:nvPicPr>
        <p:blipFill>
          <a:blip r:embed="rId3">
            <a:alphaModFix/>
          </a:blip>
          <a:stretch>
            <a:fillRect/>
          </a:stretch>
        </p:blipFill>
        <p:spPr>
          <a:xfrm>
            <a:off x="277175" y="1209675"/>
            <a:ext cx="8520601" cy="33593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30"/>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The ankle joint and foot</a:t>
            </a:r>
            <a:endParaRPr/>
          </a:p>
        </p:txBody>
      </p:sp>
      <p:sp>
        <p:nvSpPr>
          <p:cNvPr id="186" name="Google Shape;186;p30"/>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Ankle</a:t>
            </a:r>
            <a:r>
              <a:rPr lang="en-GB"/>
              <a:t> consists of one degree of freedom revolute joint, that moves passively. </a:t>
            </a:r>
            <a:endParaRPr/>
          </a:p>
          <a:p>
            <a:pPr indent="0" lvl="0" marL="0" rtl="0" algn="l">
              <a:spcBef>
                <a:spcPts val="1600"/>
              </a:spcBef>
              <a:spcAft>
                <a:spcPts val="0"/>
              </a:spcAft>
              <a:buNone/>
            </a:pPr>
            <a:r>
              <a:rPr lang="en-GB"/>
              <a:t> The foot plays an important role in supporting the weight of the body and in locomotion.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31"/>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Mechanical Stops</a:t>
            </a:r>
            <a:endParaRPr/>
          </a:p>
        </p:txBody>
      </p:sp>
      <p:sp>
        <p:nvSpPr>
          <p:cNvPr id="192" name="Google Shape;192;p31"/>
          <p:cNvSpPr txBox="1"/>
          <p:nvPr/>
        </p:nvSpPr>
        <p:spPr>
          <a:xfrm>
            <a:off x="379450" y="1433450"/>
            <a:ext cx="7349700" cy="119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a:latin typeface="Open Sans"/>
                <a:ea typeface="Open Sans"/>
                <a:cs typeface="Open Sans"/>
                <a:sym typeface="Open Sans"/>
              </a:rPr>
              <a:t>Can be used to prevent </a:t>
            </a:r>
            <a:r>
              <a:rPr b="1" lang="en-GB" sz="1800">
                <a:latin typeface="Open Sans"/>
                <a:ea typeface="Open Sans"/>
                <a:cs typeface="Open Sans"/>
                <a:sym typeface="Open Sans"/>
              </a:rPr>
              <a:t>unnecessary</a:t>
            </a:r>
            <a:r>
              <a:rPr b="1" lang="en-GB" sz="1800">
                <a:latin typeface="Open Sans"/>
                <a:ea typeface="Open Sans"/>
                <a:cs typeface="Open Sans"/>
                <a:sym typeface="Open Sans"/>
              </a:rPr>
              <a:t> motion and provide </a:t>
            </a:r>
            <a:r>
              <a:rPr b="1" lang="en-GB" sz="1800">
                <a:latin typeface="Open Sans"/>
                <a:ea typeface="Open Sans"/>
                <a:cs typeface="Open Sans"/>
                <a:sym typeface="Open Sans"/>
              </a:rPr>
              <a:t>safety</a:t>
            </a:r>
            <a:r>
              <a:rPr b="1" lang="en-GB" sz="1800">
                <a:latin typeface="Open Sans"/>
                <a:ea typeface="Open Sans"/>
                <a:cs typeface="Open Sans"/>
                <a:sym typeface="Open Sans"/>
              </a:rPr>
              <a:t> to User. The most important use is to allow knee locking and unlocking and limiting joint angles.</a:t>
            </a:r>
            <a:endParaRPr b="1" sz="1800">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4"/>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PRESENTATION OUTLINE</a:t>
            </a:r>
            <a:endParaRPr/>
          </a:p>
        </p:txBody>
      </p:sp>
      <p:sp>
        <p:nvSpPr>
          <p:cNvPr id="74" name="Google Shape;74;p14"/>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b="1" lang="en-GB"/>
              <a:t>Overview of Project</a:t>
            </a:r>
            <a:endParaRPr b="1"/>
          </a:p>
          <a:p>
            <a:pPr indent="-342900" lvl="0" marL="457200" rtl="0" algn="l">
              <a:spcBef>
                <a:spcPts val="0"/>
              </a:spcBef>
              <a:spcAft>
                <a:spcPts val="0"/>
              </a:spcAft>
              <a:buSzPts val="1800"/>
              <a:buChar char="●"/>
            </a:pPr>
            <a:r>
              <a:rPr b="1" lang="en-GB"/>
              <a:t>Kinematic Analysis</a:t>
            </a:r>
            <a:endParaRPr b="1"/>
          </a:p>
          <a:p>
            <a:pPr indent="-342900" lvl="0" marL="457200" rtl="0" algn="l">
              <a:spcBef>
                <a:spcPts val="0"/>
              </a:spcBef>
              <a:spcAft>
                <a:spcPts val="0"/>
              </a:spcAft>
              <a:buSzPts val="1800"/>
              <a:buChar char="●"/>
            </a:pPr>
            <a:r>
              <a:rPr b="1" lang="en-GB"/>
              <a:t>Main components</a:t>
            </a:r>
            <a:endParaRPr b="1"/>
          </a:p>
          <a:p>
            <a:pPr indent="-342900" lvl="0" marL="457200" rtl="0" algn="l">
              <a:spcBef>
                <a:spcPts val="0"/>
              </a:spcBef>
              <a:spcAft>
                <a:spcPts val="0"/>
              </a:spcAft>
              <a:buSzPts val="1800"/>
              <a:buChar char="●"/>
            </a:pPr>
            <a:r>
              <a:rPr b="1" lang="en-GB"/>
              <a:t>Proportional Myoelectric Control</a:t>
            </a:r>
            <a:endParaRPr b="1"/>
          </a:p>
          <a:p>
            <a:pPr indent="-342900" lvl="0" marL="457200" rtl="0" algn="l">
              <a:spcBef>
                <a:spcPts val="0"/>
              </a:spcBef>
              <a:spcAft>
                <a:spcPts val="0"/>
              </a:spcAft>
              <a:buSzPts val="1800"/>
              <a:buChar char="●"/>
            </a:pPr>
            <a:r>
              <a:rPr b="1" lang="en-GB"/>
              <a:t>Control System</a:t>
            </a:r>
            <a:endParaRPr b="1"/>
          </a:p>
          <a:p>
            <a:pPr indent="-342900" lvl="0" marL="457200" rtl="0" algn="l">
              <a:spcBef>
                <a:spcPts val="0"/>
              </a:spcBef>
              <a:spcAft>
                <a:spcPts val="0"/>
              </a:spcAft>
              <a:buSzPts val="1800"/>
              <a:buChar char="●"/>
            </a:pPr>
            <a:r>
              <a:rPr b="1" lang="en-GB"/>
              <a:t>Power Unit</a:t>
            </a:r>
            <a:endParaRPr b="1"/>
          </a:p>
          <a:p>
            <a:pPr indent="-342900" lvl="0" marL="457200" rtl="0" algn="l">
              <a:spcBef>
                <a:spcPts val="0"/>
              </a:spcBef>
              <a:spcAft>
                <a:spcPts val="0"/>
              </a:spcAft>
              <a:buSzPts val="1800"/>
              <a:buChar char="●"/>
            </a:pPr>
            <a:r>
              <a:rPr b="1" lang="en-GB"/>
              <a:t>Conclusion</a:t>
            </a:r>
            <a:endParaRPr b="1"/>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32"/>
          <p:cNvSpPr txBox="1"/>
          <p:nvPr>
            <p:ph type="title"/>
          </p:nvPr>
        </p:nvSpPr>
        <p:spPr>
          <a:xfrm>
            <a:off x="311700" y="814800"/>
            <a:ext cx="8571300" cy="94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GB"/>
              <a:t>Proportional</a:t>
            </a:r>
            <a:r>
              <a:rPr lang="en-GB"/>
              <a:t> Myoelectric Control</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33"/>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Surface Electromyography Sensor</a:t>
            </a:r>
            <a:endParaRPr/>
          </a:p>
        </p:txBody>
      </p:sp>
      <p:sp>
        <p:nvSpPr>
          <p:cNvPr id="203" name="Google Shape;203;p33"/>
          <p:cNvSpPr txBox="1"/>
          <p:nvPr>
            <p:ph idx="1" type="body"/>
          </p:nvPr>
        </p:nvSpPr>
        <p:spPr>
          <a:xfrm>
            <a:off x="311700" y="1266325"/>
            <a:ext cx="8520600" cy="3540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sEMG sensors are used to detect electromyography signals generated by muscles of </a:t>
            </a:r>
            <a:r>
              <a:rPr lang="en-GB"/>
              <a:t>quadriceps in both right and left legs.  It consist of differential amplifier and surface electrodes.</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pic>
        <p:nvPicPr>
          <p:cNvPr id="204" name="Google Shape;204;p33"/>
          <p:cNvPicPr preferRelativeResize="0"/>
          <p:nvPr/>
        </p:nvPicPr>
        <p:blipFill>
          <a:blip r:embed="rId3">
            <a:alphaModFix/>
          </a:blip>
          <a:stretch>
            <a:fillRect/>
          </a:stretch>
        </p:blipFill>
        <p:spPr>
          <a:xfrm>
            <a:off x="4260300" y="2162175"/>
            <a:ext cx="3959474" cy="25819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4"/>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sEMG-based Control </a:t>
            </a:r>
            <a:endParaRPr/>
          </a:p>
        </p:txBody>
      </p:sp>
      <p:sp>
        <p:nvSpPr>
          <p:cNvPr id="210" name="Google Shape;210;p34"/>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t>Activate joint actuator in response to the activation of human muscles. </a:t>
            </a:r>
            <a:endParaRPr b="1"/>
          </a:p>
          <a:p>
            <a:pPr indent="0" lvl="0" marL="0" rtl="0" algn="l">
              <a:spcBef>
                <a:spcPts val="1600"/>
              </a:spcBef>
              <a:spcAft>
                <a:spcPts val="0"/>
              </a:spcAft>
              <a:buNone/>
            </a:pPr>
            <a:r>
              <a:rPr b="1" lang="en-GB"/>
              <a:t>That can be performed by detecting sEMG signals using sEMG sensor. </a:t>
            </a:r>
            <a:endParaRPr b="1"/>
          </a:p>
          <a:p>
            <a:pPr indent="0" lvl="0" marL="0" rtl="0" algn="l">
              <a:spcBef>
                <a:spcPts val="1600"/>
              </a:spcBef>
              <a:spcAft>
                <a:spcPts val="1600"/>
              </a:spcAft>
              <a:buNone/>
            </a:pPr>
            <a:r>
              <a:t/>
            </a:r>
            <a:endParaRPr b="1"/>
          </a:p>
        </p:txBody>
      </p:sp>
      <p:pic>
        <p:nvPicPr>
          <p:cNvPr id="211" name="Google Shape;211;p34"/>
          <p:cNvPicPr preferRelativeResize="0"/>
          <p:nvPr/>
        </p:nvPicPr>
        <p:blipFill>
          <a:blip r:embed="rId3">
            <a:alphaModFix/>
          </a:blip>
          <a:stretch>
            <a:fillRect/>
          </a:stretch>
        </p:blipFill>
        <p:spPr>
          <a:xfrm>
            <a:off x="858625" y="2676075"/>
            <a:ext cx="7258050" cy="15621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35"/>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RAW EMG signal</a:t>
            </a:r>
            <a:endParaRPr/>
          </a:p>
        </p:txBody>
      </p:sp>
      <p:sp>
        <p:nvSpPr>
          <p:cNvPr id="217" name="Google Shape;217;p35"/>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None/>
            </a:pPr>
            <a:r>
              <a:t/>
            </a:r>
            <a:endParaRPr/>
          </a:p>
          <a:p>
            <a:pPr indent="0" lvl="0" marL="0" rtl="0" algn="just">
              <a:spcBef>
                <a:spcPts val="1600"/>
              </a:spcBef>
              <a:spcAft>
                <a:spcPts val="1600"/>
              </a:spcAft>
              <a:buNone/>
            </a:pPr>
            <a:r>
              <a:t/>
            </a:r>
            <a:endParaRPr/>
          </a:p>
        </p:txBody>
      </p:sp>
      <p:pic>
        <p:nvPicPr>
          <p:cNvPr id="218" name="Google Shape;218;p35"/>
          <p:cNvPicPr preferRelativeResize="0"/>
          <p:nvPr/>
        </p:nvPicPr>
        <p:blipFill>
          <a:blip r:embed="rId3">
            <a:alphaModFix/>
          </a:blip>
          <a:stretch>
            <a:fillRect/>
          </a:stretch>
        </p:blipFill>
        <p:spPr>
          <a:xfrm>
            <a:off x="719138" y="1214438"/>
            <a:ext cx="7705725" cy="271462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36"/>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Processing of sEMG signal </a:t>
            </a:r>
            <a:endParaRPr/>
          </a:p>
        </p:txBody>
      </p:sp>
      <p:sp>
        <p:nvSpPr>
          <p:cNvPr id="224" name="Google Shape;224;p36"/>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t>Before the use of sEMG signals in </a:t>
            </a:r>
            <a:r>
              <a:rPr b="1" lang="en-GB"/>
              <a:t>proportional</a:t>
            </a:r>
            <a:r>
              <a:rPr b="1" lang="en-GB"/>
              <a:t> </a:t>
            </a:r>
            <a:r>
              <a:rPr b="1" lang="en-GB"/>
              <a:t>myoelectric</a:t>
            </a:r>
            <a:r>
              <a:rPr b="1" lang="en-GB"/>
              <a:t> control, raw EMG signal must be processed by the following steps :</a:t>
            </a:r>
            <a:endParaRPr b="1"/>
          </a:p>
          <a:p>
            <a:pPr indent="-342900" lvl="0" marL="457200" rtl="0" algn="l">
              <a:spcBef>
                <a:spcPts val="1600"/>
              </a:spcBef>
              <a:spcAft>
                <a:spcPts val="0"/>
              </a:spcAft>
              <a:buSzPts val="1800"/>
              <a:buChar char="●"/>
            </a:pPr>
            <a:r>
              <a:rPr b="1" lang="en-GB"/>
              <a:t>Filtration</a:t>
            </a:r>
            <a:r>
              <a:rPr b="1" lang="en-GB"/>
              <a:t> and amplification :</a:t>
            </a:r>
            <a:r>
              <a:rPr b="1" lang="en-GB">
                <a:solidFill>
                  <a:srgbClr val="0000FF"/>
                </a:solidFill>
              </a:rPr>
              <a:t> eliminate noises and  </a:t>
            </a:r>
            <a:r>
              <a:rPr b="1" lang="en-GB">
                <a:solidFill>
                  <a:srgbClr val="0000FF"/>
                </a:solidFill>
              </a:rPr>
              <a:t>amplify</a:t>
            </a:r>
            <a:r>
              <a:rPr b="1" lang="en-GB">
                <a:solidFill>
                  <a:srgbClr val="0000FF"/>
                </a:solidFill>
              </a:rPr>
              <a:t> small signals.</a:t>
            </a:r>
            <a:endParaRPr b="1">
              <a:solidFill>
                <a:srgbClr val="0000FF"/>
              </a:solidFill>
            </a:endParaRPr>
          </a:p>
          <a:p>
            <a:pPr indent="-342900" lvl="0" marL="457200" rtl="0" algn="l">
              <a:spcBef>
                <a:spcPts val="0"/>
              </a:spcBef>
              <a:spcAft>
                <a:spcPts val="0"/>
              </a:spcAft>
              <a:buSzPts val="1800"/>
              <a:buChar char="●"/>
            </a:pPr>
            <a:r>
              <a:rPr b="1" lang="en-GB"/>
              <a:t>Setting base to zero :</a:t>
            </a:r>
            <a:r>
              <a:rPr b="1" lang="en-GB">
                <a:solidFill>
                  <a:srgbClr val="0000FF"/>
                </a:solidFill>
              </a:rPr>
              <a:t> removing offset</a:t>
            </a:r>
            <a:endParaRPr b="1">
              <a:solidFill>
                <a:srgbClr val="0000FF"/>
              </a:solidFill>
            </a:endParaRPr>
          </a:p>
          <a:p>
            <a:pPr indent="-342900" lvl="0" marL="457200" rtl="0" algn="l">
              <a:spcBef>
                <a:spcPts val="0"/>
              </a:spcBef>
              <a:spcAft>
                <a:spcPts val="0"/>
              </a:spcAft>
              <a:buSzPts val="1800"/>
              <a:buChar char="●"/>
            </a:pPr>
            <a:r>
              <a:rPr b="1" lang="en-GB"/>
              <a:t>Full Wave Rectification :  </a:t>
            </a:r>
            <a:r>
              <a:rPr b="1" lang="en-GB">
                <a:solidFill>
                  <a:srgbClr val="0000FF"/>
                </a:solidFill>
              </a:rPr>
              <a:t>rectify all signals to </a:t>
            </a:r>
            <a:r>
              <a:rPr b="1" lang="en-GB">
                <a:solidFill>
                  <a:srgbClr val="0000FF"/>
                </a:solidFill>
              </a:rPr>
              <a:t>produce</a:t>
            </a:r>
            <a:r>
              <a:rPr b="1" lang="en-GB">
                <a:solidFill>
                  <a:srgbClr val="0000FF"/>
                </a:solidFill>
              </a:rPr>
              <a:t> only positive values.</a:t>
            </a:r>
            <a:r>
              <a:rPr b="1" lang="en-GB"/>
              <a:t> </a:t>
            </a:r>
            <a:endParaRPr b="1"/>
          </a:p>
          <a:p>
            <a:pPr indent="-342900" lvl="0" marL="457200" rtl="0" algn="l">
              <a:spcBef>
                <a:spcPts val="0"/>
              </a:spcBef>
              <a:spcAft>
                <a:spcPts val="0"/>
              </a:spcAft>
              <a:buSzPts val="1800"/>
              <a:buChar char="●"/>
            </a:pPr>
            <a:r>
              <a:rPr b="1" lang="en-GB"/>
              <a:t>Smoothing : </a:t>
            </a:r>
            <a:r>
              <a:rPr b="1" lang="en-GB">
                <a:solidFill>
                  <a:srgbClr val="0000FF"/>
                </a:solidFill>
              </a:rPr>
              <a:t>Using  moving average (ARV ) or Root mean square ( RMS). </a:t>
            </a:r>
            <a:endParaRPr b="1">
              <a:solidFill>
                <a:srgbClr val="0000FF"/>
              </a:solidFill>
            </a:endParaRPr>
          </a:p>
        </p:txBody>
      </p:sp>
      <p:pic>
        <p:nvPicPr>
          <p:cNvPr descr="&lt;math xmlns=&quot;http://www.w3.org/1998/Math/MathML&quot;&gt;&lt;mi&gt;sEMG&lt;/mi&gt;&lt;msub&gt;&lt;mfenced&gt;&lt;mi mathvariant=&quot;normal&quot;&gt;n&lt;/mi&gt;&lt;/mfenced&gt;&lt;mrow&gt;&lt;mi&gt;no&lt;/mi&gt;&lt;mo&gt;-&lt;/mo&gt;&lt;mi&gt;offset&lt;/mi&gt;&lt;/mrow&gt;&lt;/msub&gt;&lt;mo&gt;&amp;#xA0;&lt;/mo&gt;&lt;mo&gt;=&lt;/mo&gt;&lt;mo&gt;&amp;#xA0;&lt;/mo&gt;&lt;mi&gt;sEMG&lt;/mi&gt;&lt;mfenced&gt;&lt;mi mathvariant=&quot;normal&quot;&gt;n&lt;/mi&gt;&lt;/mfenced&gt;&lt;mo&gt;&amp;#xA0;&lt;/mo&gt;&lt;mo&gt;-&lt;/mo&gt;&lt;mo&gt;&amp;#xA0;&lt;/mo&gt;&lt;mi&gt;offset&lt;/mi&gt;&lt;mo&gt;&amp;#xA0;&lt;/mo&gt;&lt;mo&gt;&amp;#xA0;&lt;/mo&gt;&lt;mo&gt;&amp;#xA0;&lt;/mo&gt;&lt;mo&gt;&amp;#xA0;&lt;/mo&gt;&lt;mo&gt;&amp;#xA0;&lt;/mo&gt;&lt;mo&gt;&amp;#xA0;&lt;/mo&gt;&lt;mo&gt;&amp;#xA0;&lt;/mo&gt;&lt;mo&gt;&amp;#xA0;&lt;/mo&gt;&lt;mo&gt;&amp;#xA0;&lt;/mo&gt;&lt;mo&gt;&amp;#xA0;&lt;/mo&gt;&lt;mo&gt;&amp;#xA0;&lt;/mo&gt;&lt;mfenced&gt;&lt;mrow&gt;&lt;mn&gt;5&lt;/mn&gt;&lt;mo&gt;.&lt;/mo&gt;&lt;mn&gt;1&lt;/mn&gt;&lt;/mrow&gt;&lt;/mfenced&gt;&lt;/math&gt;" id="225" name="Google Shape;225;p36" title="sEMG open parentheses straight n close parentheses subscript no minus offset end subscript space equals space sEMG open parentheses straight n close parentheses space minus space offset space space space space space space space space space space space open parentheses 5.1 close parentheses"/>
          <p:cNvPicPr preferRelativeResize="0"/>
          <p:nvPr/>
        </p:nvPicPr>
        <p:blipFill rotWithShape="1">
          <a:blip r:embed="rId3">
            <a:alphaModFix/>
          </a:blip>
          <a:srcRect b="-8823" l="0" r="0" t="-8823"/>
          <a:stretch/>
        </p:blipFill>
        <p:spPr>
          <a:xfrm>
            <a:off x="5309950" y="2922600"/>
            <a:ext cx="3381375" cy="190500"/>
          </a:xfrm>
          <a:prstGeom prst="rect">
            <a:avLst/>
          </a:prstGeom>
          <a:noFill/>
          <a:ln>
            <a:noFill/>
          </a:ln>
        </p:spPr>
      </p:pic>
      <p:pic>
        <p:nvPicPr>
          <p:cNvPr descr="&lt;math xmlns=&quot;http://www.w3.org/1998/Math/MathML&quot;&gt;&lt;msub&gt;&lt;mi&gt;sEMG&lt;/mi&gt;&lt;mi&gt;rec&lt;/mi&gt;&lt;/msub&gt;&lt;mo&gt;&amp;#xA0;&lt;/mo&gt;&lt;mo&gt;=&lt;/mo&gt;&lt;mo&gt;&amp;#xA0;&lt;/mo&gt;&lt;mfenced open=&quot;|&quot; close=&quot;|&quot;&gt;&lt;msub&gt;&lt;mi&gt;sEMG&lt;/mi&gt;&lt;mrow&gt;&lt;mi&gt;no&lt;/mi&gt;&lt;mo&gt;-&lt;/mo&gt;&lt;mi&gt;offset&lt;/mi&gt;&lt;/mrow&gt;&lt;/msub&gt;&lt;/mfenced&gt;&lt;mo&gt;&amp;#xA0;&lt;/mo&gt;&lt;mo&gt;&amp;#xA0;&lt;/mo&gt;&lt;mo&gt;&amp;#xA0;&lt;/mo&gt;&lt;mo&gt;&amp;#xA0;&lt;/mo&gt;&lt;mo&gt;&amp;#xA0;&lt;/mo&gt;&lt;mo&gt;&amp;#xA0;&lt;/mo&gt;&lt;mo&gt;&amp;#xA0;&lt;/mo&gt;&lt;mo&gt;&amp;#xA0;&lt;/mo&gt;&lt;mo&gt;&amp;#xA0;&lt;/mo&gt;&lt;mo&gt;&amp;#xA0;&lt;/mo&gt;&lt;mo&gt;&amp;#xA0;&lt;/mo&gt;&lt;mo&gt;&amp;#xA0;&lt;/mo&gt;&lt;mo&gt;&amp;#xA0;&lt;/mo&gt;&lt;mo&gt;&amp;#xA0;&lt;/mo&gt;&lt;mo&gt;&amp;#xA0;&lt;/mo&gt;&lt;mo&gt;&amp;#xA0;&lt;/mo&gt;&lt;mo&gt;&amp;#xA0;&lt;/mo&gt;&lt;mfenced&gt;&lt;mrow&gt;&lt;mn&gt;5&lt;/mn&gt;&lt;mo&gt;.&lt;/mo&gt;&lt;mn&gt;2&lt;/mn&gt;&lt;/mrow&gt;&lt;/mfenced&gt;&lt;/math&gt;" id="226" name="Google Shape;226;p36" title="sEMG subscript rec space equals space open vertical bar sEMG subscript no minus offset end subscript close vertical bar space space space space space space space space space space space space space space space space space open parentheses 5.2 close parentheses"/>
          <p:cNvPicPr preferRelativeResize="0"/>
          <p:nvPr/>
        </p:nvPicPr>
        <p:blipFill>
          <a:blip r:embed="rId4">
            <a:alphaModFix/>
          </a:blip>
          <a:stretch>
            <a:fillRect/>
          </a:stretch>
        </p:blipFill>
        <p:spPr>
          <a:xfrm>
            <a:off x="2035525" y="3498800"/>
            <a:ext cx="2781300" cy="23812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37"/>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Processing of sEMG signals </a:t>
            </a:r>
            <a:endParaRPr/>
          </a:p>
        </p:txBody>
      </p:sp>
      <p:pic>
        <p:nvPicPr>
          <p:cNvPr id="232" name="Google Shape;232;p37"/>
          <p:cNvPicPr preferRelativeResize="0"/>
          <p:nvPr/>
        </p:nvPicPr>
        <p:blipFill>
          <a:blip r:embed="rId3">
            <a:alphaModFix/>
          </a:blip>
          <a:stretch>
            <a:fillRect/>
          </a:stretch>
        </p:blipFill>
        <p:spPr>
          <a:xfrm>
            <a:off x="1262600" y="1389125"/>
            <a:ext cx="5686425" cy="30861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38"/>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Processing of sEMG signals </a:t>
            </a:r>
            <a:endParaRPr/>
          </a:p>
        </p:txBody>
      </p:sp>
      <p:pic>
        <p:nvPicPr>
          <p:cNvPr descr="&lt;math xmlns=&quot;http://www.w3.org/1998/Math/MathML&quot;&gt;&lt;mi&gt;E&lt;/mi&gt;&lt;mi&gt;M&lt;/mi&gt;&lt;mi&gt;G&lt;/mi&gt;&lt;msub&gt;&lt;mfenced&gt;&lt;mi mathvariant=&quot;normal&quot;&gt;n&lt;/mi&gt;&lt;/mfenced&gt;&lt;mrow&gt;&lt;mi&gt;A&lt;/mi&gt;&lt;mi&gt;R&lt;/mi&gt;&lt;mi&gt;V&lt;/mi&gt;&lt;/mrow&gt;&lt;/msub&gt;&lt;mo&gt;&amp;#xA0;&lt;/mo&gt;&lt;mo&gt;=&lt;/mo&gt;&lt;mo&gt;&amp;#xA0;&lt;/mo&gt;&lt;mfrac&gt;&lt;mn&gt;1&lt;/mn&gt;&lt;mi mathvariant=&quot;normal&quot;&gt;N&lt;/mi&gt;&lt;/mfrac&gt;&lt;munderover&gt;&lt;mo&gt;&amp;#x2211;&lt;/mo&gt;&lt;mrow&gt;&lt;mi mathvariant=&quot;normal&quot;&gt;i&lt;/mi&gt;&lt;mo&gt;=&lt;/mo&gt;&lt;mi mathvariant=&quot;normal&quot;&gt;n&lt;/mi&gt;&lt;mo&gt;-&lt;/mo&gt;&lt;mi mathvariant=&quot;normal&quot;&gt;N&lt;/mi&gt;&lt;mo&gt;+&lt;/mo&gt;&lt;mn&gt;1&lt;/mn&gt;&lt;/mrow&gt;&lt;mi mathvariant=&quot;normal&quot;&gt;n&lt;/mi&gt;&lt;/munderover&gt;&lt;mo&gt;&amp;#xA0;&lt;/mo&gt;&lt;mfenced open=&quot;|&quot; close=&quot;|&quot;&gt;&lt;mrow&gt;&lt;mi&gt;sEMG&lt;/mi&gt;&lt;mfenced&gt;&lt;mi mathvariant=&quot;normal&quot;&gt;i&lt;/mi&gt;&lt;/mfenced&gt;&lt;/mrow&gt;&lt;/mfenced&gt;&lt;mo&gt;&amp;#xA0;&lt;/mo&gt;&lt;mo&gt;&amp;#xA0;&lt;/mo&gt;&lt;mo&gt;&amp;#xA0;&lt;/mo&gt;&lt;mo&gt;&amp;#xA0;&lt;/mo&gt;&lt;mo&gt;&amp;#xA0;&lt;/mo&gt;&lt;mo&gt;&amp;#xA0;&lt;/mo&gt;&lt;mo&gt;&amp;#xA0;&lt;/mo&gt;&lt;mo&gt;&amp;#xA0;&lt;/mo&gt;&lt;mo&gt;&amp;#xA0;&lt;/mo&gt;&lt;mo&gt;&amp;#xA0;&lt;/mo&gt;&lt;mo&gt;&amp;#xA0;&lt;/mo&gt;&lt;mo&gt;&amp;#xA0;&lt;/mo&gt;&lt;mo&gt;&amp;#xA0;&lt;/mo&gt;&lt;mo&gt;&amp;#xA0;&lt;/mo&gt;&lt;mo&gt;&amp;#xA0;&lt;/mo&gt;&lt;mo&gt;&amp;#xA0;&lt;/mo&gt;&lt;mo&gt;&amp;#xA0;&lt;/mo&gt;&lt;mo&gt;&amp;#xA0;&lt;/mo&gt;&lt;mo&gt;&amp;#xA0;&lt;/mo&gt;&lt;mo&gt;&amp;#xA0;&lt;/mo&gt;&lt;mo&gt;&amp;#xA0;&lt;/mo&gt;&lt;mo&gt;&amp;#xA0;&lt;/mo&gt;&lt;mo&gt;&amp;#xA0;&lt;/mo&gt;&lt;mo&gt;&amp;#xA0;&lt;/mo&gt;&lt;mfenced&gt;&lt;mrow&gt;&lt;mn&gt;5&lt;/mn&gt;&lt;mo&gt;.&lt;/mo&gt;&lt;mn&gt;3&lt;/mn&gt;&lt;/mrow&gt;&lt;/mfenced&gt;&lt;mspace linebreak=&quot;newline&quot;/&gt;&lt;mi&gt;E&lt;/mi&gt;&lt;mi&gt;M&lt;/mi&gt;&lt;mi&gt;G&lt;/mi&gt;&lt;msub&gt;&lt;mfenced&gt;&lt;mi mathvariant=&quot;normal&quot;&gt;n&lt;/mi&gt;&lt;/mfenced&gt;&lt;mrow&gt;&lt;mi mathvariant=&quot;italic&quot;&gt;R&lt;/mi&gt;&lt;mi mathvariant=&quot;italic&quot;&gt;M&lt;/mi&gt;&lt;mi mathvariant=&quot;italic&quot;&gt;S&lt;/mi&gt;&lt;/mrow&gt;&lt;/msub&gt;&lt;mo&gt;&amp;#xA0;&lt;/mo&gt;&lt;mo&gt;=&lt;/mo&gt;&lt;mo&gt;&amp;#xA0;&lt;/mo&gt;&lt;msqrt&gt;&lt;mfrac&gt;&lt;mn&gt;1&lt;/mn&gt;&lt;mi mathvariant=&quot;normal&quot;&gt;N&lt;/mi&gt;&lt;/mfrac&gt;&lt;munderover&gt;&lt;mo&gt;&amp;#x2211;&lt;/mo&gt;&lt;mrow&gt;&lt;mi mathvariant=&quot;normal&quot;&gt;i&lt;/mi&gt;&lt;mo&gt;=&lt;/mo&gt;&lt;mi mathvariant=&quot;normal&quot;&gt;n&lt;/mi&gt;&lt;mo&gt;-&lt;/mo&gt;&lt;mi mathvariant=&quot;normal&quot;&gt;N&lt;/mi&gt;&lt;mo&gt;+&lt;/mo&gt;&lt;mn&gt;1&lt;/mn&gt;&lt;/mrow&gt;&lt;mi mathvariant=&quot;normal&quot;&gt;n&lt;/mi&gt;&lt;/munderover&gt;&lt;mo&gt;&amp;#xA0;&lt;/mo&gt;&lt;mi&gt;sEMG&lt;/mi&gt;&lt;msup&gt;&lt;mfenced&gt;&lt;mi mathvariant=&quot;normal&quot;&gt;i&lt;/mi&gt;&lt;/mfenced&gt;&lt;mn&gt;2&lt;/mn&gt;&lt;/msup&gt;&lt;mo&gt;&amp;#xA0;&lt;/mo&gt;&lt;mo&gt;&amp;#xA0;&lt;/mo&gt;&lt;mo&gt;&amp;#xA0;&lt;/mo&gt;&lt;mo&gt;&amp;#xA0;&lt;/mo&gt;&lt;/msqrt&gt;&lt;mo&gt;&amp;#xA0;&lt;/mo&gt;&lt;mo&gt;&amp;#xA0;&lt;/mo&gt;&lt;mo&gt;&amp;#xA0;&lt;/mo&gt;&lt;mo&gt;&amp;#xA0;&lt;/mo&gt;&lt;mo&gt;&amp;#xA0;&lt;/mo&gt;&lt;mo&gt;&amp;#xA0;&lt;/mo&gt;&lt;mo&gt;&amp;#xA0;&lt;/mo&gt;&lt;mo&gt;&amp;#xA0;&lt;/mo&gt;&lt;mo&gt;&amp;#xA0;&lt;/mo&gt;&lt;mo&gt;&amp;#xA0;&lt;/mo&gt;&lt;mo&gt;&amp;#xA0;&lt;/mo&gt;&lt;mo&gt;&amp;#xA0;&lt;/mo&gt;&lt;mo&gt;&amp;#xA0;&lt;/mo&gt;&lt;mo&gt;&amp;#xA0;&lt;/mo&gt;&lt;mo&gt;&amp;#xA0;&lt;/mo&gt;&lt;mo&gt;&amp;#xA0;&lt;/mo&gt;&lt;mfenced&gt;&lt;mrow&gt;&lt;mn&gt;5&lt;/mn&gt;&lt;mo&gt;.&lt;/mo&gt;&lt;mn&gt;4&lt;/mn&gt;&lt;/mrow&gt;&lt;/mfenced&gt;&lt;mspace linebreak=&quot;newline&quot;/&gt;&lt;mi mathvariant=&quot;normal&quot;&gt;N&lt;/mi&gt;&lt;mo&gt;&amp;#xA0;&lt;/mo&gt;&lt;mi&gt;is&lt;/mi&gt;&lt;mo&gt;&amp;#xA0;&lt;/mo&gt;&lt;mi&gt;the&lt;/mi&gt;&lt;mo&gt;&amp;#xA0;&lt;/mo&gt;&lt;mi&gt;number&lt;/mi&gt;&lt;mo&gt;&amp;#xA0;&lt;/mo&gt;&lt;mi&gt;of&lt;/mi&gt;&lt;mo&gt;&amp;#xA0;&lt;/mo&gt;&lt;mi&gt;sample&lt;/mi&gt;&lt;mo&gt;&amp;#xA0;&lt;/mo&gt;&lt;mi&gt;that&lt;/mi&gt;&lt;mo&gt;&amp;#xA0;&lt;/mo&gt;&lt;mi&gt;the&lt;/mi&gt;&lt;mo&gt;&amp;#xA0;&lt;/mo&gt;&lt;mi&gt;state&lt;/mi&gt;&lt;mo&gt;&amp;#xA0;&lt;/mo&gt;&lt;mi&gt;of&lt;/mi&gt;&lt;mo&gt;&amp;#xA0;&lt;/mo&gt;&lt;mi&gt;muscle&lt;/mi&gt;&lt;mo&gt;&amp;#xA0;&lt;/mo&gt;&lt;mi&gt;will&lt;/mi&gt;&lt;mo&gt;&amp;#xA0;&lt;/mo&gt;&lt;mi&gt;be&lt;/mi&gt;&lt;mo&gt;&amp;#xA0;&lt;/mo&gt;&lt;mi&gt;refreshed&lt;/mi&gt;&lt;mo&gt;&amp;#xA0;&lt;/mo&gt;&lt;mi&gt;at&lt;/mi&gt;&lt;mspace linebreak=&quot;newline&quot;/&gt;&lt;/math&gt;" id="238" name="Google Shape;238;p38" title="E M G open parentheses straight n close parentheses subscript A R V end subscript space equals space 1 over straight N sum from straight i equals straight n minus straight N plus 1 to straight n of space open vertical bar sEMG open parentheses straight i close parentheses close vertical bar space space space space space space space space space space space space space space space space space space space space space space space space open parentheses 5.3 close parentheses&#10;E M G open parentheses straight n close parentheses subscript R M S end subscript space equals space square root of 1 over straight N sum from straight i equals straight n minus straight N plus 1 to straight n of space sEMG open parentheses straight i close parentheses squared space space space space end root space space space space space space space space space space space space space space space space open parentheses 5.4 close parentheses&#10;straight N space is space the space number space of space sample space that space the space state space of space muscle space will space be space refreshed space at&#10;"/>
          <p:cNvPicPr preferRelativeResize="0"/>
          <p:nvPr/>
        </p:nvPicPr>
        <p:blipFill>
          <a:blip r:embed="rId3">
            <a:alphaModFix/>
          </a:blip>
          <a:stretch>
            <a:fillRect/>
          </a:stretch>
        </p:blipFill>
        <p:spPr>
          <a:xfrm>
            <a:off x="1346925" y="1812950"/>
            <a:ext cx="4200525" cy="12954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39"/>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Processing of sEMG signals </a:t>
            </a:r>
            <a:endParaRPr/>
          </a:p>
        </p:txBody>
      </p:sp>
      <p:sp>
        <p:nvSpPr>
          <p:cNvPr id="244" name="Google Shape;244;p39"/>
          <p:cNvSpPr txBox="1"/>
          <p:nvPr>
            <p:ph idx="1" type="body"/>
          </p:nvPr>
        </p:nvSpPr>
        <p:spPr>
          <a:xfrm>
            <a:off x="311700" y="1266325"/>
            <a:ext cx="8520600" cy="3708600"/>
          </a:xfrm>
          <a:prstGeom prst="rect">
            <a:avLst/>
          </a:prstGeom>
        </p:spPr>
        <p:txBody>
          <a:bodyPr anchorCtr="0" anchor="t" bIns="91425" lIns="91425" spcFirstLastPara="1" rIns="91425" wrap="square" tIns="91425">
            <a:noAutofit/>
          </a:bodyPr>
          <a:lstStyle/>
          <a:p>
            <a:pPr indent="-342900" lvl="0" marL="457200" rtl="0" algn="just">
              <a:spcBef>
                <a:spcPts val="0"/>
              </a:spcBef>
              <a:spcAft>
                <a:spcPts val="0"/>
              </a:spcAft>
              <a:buSzPts val="1800"/>
              <a:buChar char="●"/>
            </a:pPr>
            <a:r>
              <a:rPr b="1" lang="en-GB"/>
              <a:t>Setting Activation Threshold : </a:t>
            </a:r>
            <a:endParaRPr b="1"/>
          </a:p>
          <a:p>
            <a:pPr indent="0" lvl="0" marL="457200" rtl="0" algn="just">
              <a:spcBef>
                <a:spcPts val="1600"/>
              </a:spcBef>
              <a:spcAft>
                <a:spcPts val="0"/>
              </a:spcAft>
              <a:buNone/>
            </a:pPr>
            <a:r>
              <a:rPr b="1" lang="en-GB"/>
              <a:t>After completing the previous steps, the threshold can be implemented, which will be used to activate actuators in response to the activation of muscles, that can allow the proportional myoelectric control. </a:t>
            </a:r>
            <a:endParaRPr b="1"/>
          </a:p>
          <a:p>
            <a:pPr indent="-342900" lvl="0" marL="457200" rtl="0" algn="just">
              <a:spcBef>
                <a:spcPts val="1600"/>
              </a:spcBef>
              <a:spcAft>
                <a:spcPts val="0"/>
              </a:spcAft>
              <a:buSzPts val="1800"/>
              <a:buAutoNum type="arabicPeriod"/>
            </a:pPr>
            <a:r>
              <a:rPr b="1" lang="en-GB"/>
              <a:t>Setting maximum </a:t>
            </a:r>
            <a:r>
              <a:rPr b="1" lang="en-GB"/>
              <a:t>voluntary</a:t>
            </a:r>
            <a:r>
              <a:rPr b="1" lang="en-GB"/>
              <a:t> contraction ( MVC)  : </a:t>
            </a:r>
            <a:r>
              <a:rPr b="1" lang="en-GB">
                <a:solidFill>
                  <a:srgbClr val="0000FF"/>
                </a:solidFill>
              </a:rPr>
              <a:t>should be adjustable, so it can be detected depending on the comfortability of the user, so the user gives a strong comfortable muscle activation for 5 sec,.  Activation threshold is equal to a constant percentage of MVC. </a:t>
            </a:r>
            <a:endParaRPr b="1">
              <a:solidFill>
                <a:srgbClr val="0000FF"/>
              </a:solidFill>
            </a:endParaRPr>
          </a:p>
          <a:p>
            <a:pPr indent="0" lvl="0" marL="0" rtl="0" algn="just">
              <a:spcBef>
                <a:spcPts val="1600"/>
              </a:spcBef>
              <a:spcAft>
                <a:spcPts val="1600"/>
              </a:spcAft>
              <a:buNone/>
            </a:pPr>
            <a:r>
              <a:t/>
            </a:r>
            <a:endParaRPr b="1"/>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40"/>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Processing of sEMG signals</a:t>
            </a:r>
            <a:endParaRPr/>
          </a:p>
        </p:txBody>
      </p:sp>
      <p:sp>
        <p:nvSpPr>
          <p:cNvPr id="250" name="Google Shape;250;p40"/>
          <p:cNvSpPr txBox="1"/>
          <p:nvPr/>
        </p:nvSpPr>
        <p:spPr>
          <a:xfrm>
            <a:off x="674550" y="1278850"/>
            <a:ext cx="7743300" cy="3330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a:latin typeface="Open Sans"/>
                <a:ea typeface="Open Sans"/>
                <a:cs typeface="Open Sans"/>
                <a:sym typeface="Open Sans"/>
              </a:rPr>
              <a:t>Double threshold  :  </a:t>
            </a:r>
            <a:endParaRPr b="1" sz="1800">
              <a:latin typeface="Open Sans"/>
              <a:ea typeface="Open Sans"/>
              <a:cs typeface="Open Sans"/>
              <a:sym typeface="Open Sans"/>
            </a:endParaRPr>
          </a:p>
        </p:txBody>
      </p:sp>
      <p:pic>
        <p:nvPicPr>
          <p:cNvPr descr="&lt;math xmlns=&quot;http://www.w3.org/1998/Math/MathML&quot;&gt;&lt;mi&gt;MS&lt;/mi&gt;&lt;mfenced&gt;&lt;mi mathvariant=&quot;normal&quot;&gt;n&lt;/mi&gt;&lt;/mfenced&gt;&lt;mo&gt;&amp;#xA0;&lt;/mo&gt;&lt;mo&gt;=&lt;/mo&gt;&lt;mfenced open=&quot;{&quot; close=&quot;&quot;&gt;&lt;mtable columnspacing=&quot;1.4ex&quot; columnalign=&quot;left&quot;&gt;&lt;mtr&gt;&lt;mtd&gt;&lt;mtable&gt;&lt;mtr&gt;&lt;mtd&gt;&lt;mn&gt;1&lt;/mn&gt;&lt;mo&gt;&amp;#xA0;&lt;/mo&gt;&lt;mfenced&gt;&lt;mi&gt;ON&lt;/mi&gt;&lt;/mfenced&gt;&lt;/mtd&gt;&lt;/mtr&gt;&lt;mtr&gt;&lt;mtd&gt;&lt;mi&gt;MS&lt;/mi&gt;&lt;mfenced&gt;&lt;mrow&gt;&lt;mi mathvariant=&quot;normal&quot;&gt;n&lt;/mi&gt;&lt;mo&gt;-&lt;/mo&gt;&lt;mn&gt;1&lt;/mn&gt;&lt;/mrow&gt;&lt;/mfenced&gt;&lt;/mtd&gt;&lt;/mtr&gt;&lt;/mtable&gt;&lt;/mtd&gt;&lt;mtd&gt;&lt;mtable&gt;&lt;mtr&gt;&lt;mtd&gt;&lt;mi&gt;if&lt;/mi&gt;&lt;mo&gt;&amp;#xA0;&lt;/mo&gt;&lt;msub&gt;&lt;mi&gt;sEMG&lt;/mi&gt;&lt;mi&gt;EN&lt;/mi&gt;&lt;/msub&gt;&lt;mfenced&gt;&lt;mi mathvariant=&quot;normal&quot;&gt;n&lt;/mi&gt;&lt;/mfenced&gt;&lt;mo&gt;&amp;#xA0;&lt;/mo&gt;&lt;mo&gt;&amp;gt;&lt;/mo&gt;&lt;mo&gt;&amp;#xA0;&lt;/mo&gt;&lt;mi mathvariant=&quot;normal&quot;&gt;a&lt;/mi&gt;&lt;mo&gt;.&lt;/mo&gt;&lt;mi&gt;MVC&lt;/mi&gt;&lt;/mtd&gt;&lt;/mtr&gt;&lt;mtr&gt;&lt;mtd&gt;&lt;mo&gt;&amp;#xA0;&lt;/mo&gt;&lt;mo&gt;&amp;#xA0;&lt;/mo&gt;&lt;mo&gt;&amp;#xA0;&lt;/mo&gt;&lt;mo&gt;&amp;#xA0;&lt;/mo&gt;&lt;mo&gt;&amp;#xA0;&lt;/mo&gt;&lt;mi&gt;if&lt;/mi&gt;&lt;mo&gt;&amp;#xA0;&lt;/mo&gt;&lt;mi mathvariant=&quot;normal&quot;&gt;a&lt;/mi&gt;&lt;mo&gt;.&lt;/mo&gt;&lt;mi&gt;MVC&lt;/mi&gt;&lt;mo&gt;&amp;#xA0;&lt;/mo&gt;&lt;mo&gt;&amp;gt;&lt;/mo&gt;&lt;mo&gt;&amp;#xA0;&lt;/mo&gt;&lt;msub&gt;&lt;mi&gt;sEMG&lt;/mi&gt;&lt;mi&gt;EN&lt;/mi&gt;&lt;/msub&gt;&lt;mfenced&gt;&lt;mi mathvariant=&quot;normal&quot;&gt;n&lt;/mi&gt;&lt;/mfenced&gt;&lt;mo&gt;&amp;#xA0;&lt;/mo&gt;&lt;mo&gt;&amp;gt;&lt;/mo&gt;&lt;mi mathvariant=&quot;normal&quot;&gt;d&lt;/mi&gt;&lt;mo&gt;.&lt;/mo&gt;&lt;mi&gt;MVC&lt;/mi&gt;&lt;/mtd&gt;&lt;/mtr&gt;&lt;/mtable&gt;&lt;/mtd&gt;&lt;/mtr&gt;&lt;mtr&gt;&lt;mtd&gt;&lt;mo&gt;&amp;#xA0;&lt;/mo&gt;&lt;mo&gt;&amp;#xA0;&lt;/mo&gt;&lt;mo&gt;&amp;#xA0;&lt;/mo&gt;&lt;mo&gt;&amp;#xA0;&lt;/mo&gt;&lt;mn&gt;0&lt;/mn&gt;&lt;mo&gt;&amp;#xA0;&lt;/mo&gt;&lt;mfenced&gt;&lt;mi&gt;OFF&lt;/mi&gt;&lt;/mfenced&gt;&lt;/mtd&gt;&lt;mtd&gt;&lt;mo&gt;&amp;#xA0;&lt;/mo&gt;&lt;mo&gt;&amp;#xA0;&lt;/mo&gt;&lt;mo&gt;&amp;#xA0;&lt;/mo&gt;&lt;mo&gt;&amp;#xA0;&lt;/mo&gt;&lt;mo&gt;&amp;#xA0;&lt;/mo&gt;&lt;mo&gt;&amp;#xA0;&lt;/mo&gt;&lt;mi&gt;if&lt;/mi&gt;&lt;mo&gt;&amp;#xA0;&lt;/mo&gt;&lt;msub&gt;&lt;mi&gt;sEMG&lt;/mi&gt;&lt;mi&gt;EN&lt;/mi&gt;&lt;/msub&gt;&lt;mfenced&gt;&lt;mi mathvariant=&quot;normal&quot;&gt;n&lt;/mi&gt;&lt;/mfenced&gt;&lt;mo&gt;&amp;#xA0;&lt;/mo&gt;&lt;mo&gt;&amp;lt;&lt;/mo&gt;&lt;mo&gt;&amp;#xA0;&lt;/mo&gt;&lt;mi mathvariant=&quot;normal&quot;&gt;d&lt;/mi&gt;&lt;mo&gt;.&lt;/mo&gt;&lt;mi&gt;MVC&lt;/mi&gt;&lt;/mtd&gt;&lt;/mtr&gt;&lt;/mtable&gt;&lt;/mfenced&gt;&lt;mo&gt;&amp;#xA0;&lt;/mo&gt;&lt;mo&gt;&amp;#xA0;&lt;/mo&gt;&lt;mo&gt;&amp;#xA0;&lt;/mo&gt;&lt;mo&gt;&amp;#xA0;&lt;/mo&gt;&lt;mo&gt;&amp;#xA0;&lt;/mo&gt;&lt;mo&gt;&amp;#xA0;&lt;/mo&gt;&lt;mo&gt;&amp;#xA0;&lt;/mo&gt;&lt;mfenced&gt;&lt;mrow&gt;&lt;mn&gt;5&lt;/mn&gt;&lt;mo&gt;.&lt;/mo&gt;&lt;mn&gt;6&lt;/mn&gt;&lt;/mrow&gt;&lt;/mfenced&gt;&lt;mspace linebreak=&quot;newline&quot;/&gt;&lt;mspace linebreak=&quot;newline&quot;/&gt;&lt;mi&gt;where&lt;/mi&gt;&lt;mo&gt;&amp;#xA0;&lt;/mo&gt;&lt;mi mathvariant=&quot;normal&quot;&gt;a&lt;/mi&gt;&lt;mo&gt;.&lt;/mo&gt;&lt;mi&gt;MVC&lt;/mi&gt;&lt;mo&gt;&amp;#xA0;&lt;/mo&gt;&lt;mo&gt;&amp;gt;&lt;/mo&gt;&lt;mo&gt;&amp;#xA0;&lt;/mo&gt;&lt;mi mathvariant=&quot;normal&quot;&gt;d&lt;/mi&gt;&lt;mo&gt;.&lt;/mo&gt;&lt;mi&gt;MVC&lt;/mi&gt;&lt;/math&gt;" id="251" name="Google Shape;251;p40" title="MS open parentheses straight n close parentheses space equals open curly brackets table attributes columnalign left columnspacing 1.4ex end attributes row cell table row cell 1 space open parentheses ON close parentheses end cell row cell MS open parentheses straight n minus 1 close parentheses end cell end table end cell cell table row cell if space sEMG subscript EN open parentheses straight n close parentheses space greater than space straight a. MVC end cell row cell space space space space space if space straight a. MVC space greater than space sEMG subscript EN open parentheses straight n close parentheses space greater than straight d. MVC end cell end table end cell row cell space space space space 0 space open parentheses OFF close parentheses end cell cell space space space space space space if space sEMG subscript EN open parentheses straight n close parentheses space less than space straight d. MVC end cell end table close space space space space space space space open parentheses 5.6 close parentheses&#10;&#10;where space straight a. MVC space greater than space straight d. MVC"/>
          <p:cNvPicPr preferRelativeResize="0"/>
          <p:nvPr/>
        </p:nvPicPr>
        <p:blipFill>
          <a:blip r:embed="rId3">
            <a:alphaModFix/>
          </a:blip>
          <a:stretch>
            <a:fillRect/>
          </a:stretch>
        </p:blipFill>
        <p:spPr>
          <a:xfrm>
            <a:off x="205000" y="2487425"/>
            <a:ext cx="6303050" cy="168640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41"/>
          <p:cNvSpPr txBox="1"/>
          <p:nvPr>
            <p:ph type="title"/>
          </p:nvPr>
        </p:nvSpPr>
        <p:spPr>
          <a:xfrm>
            <a:off x="367925" y="446500"/>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3000">
                <a:solidFill>
                  <a:srgbClr val="FF9900"/>
                </a:solidFill>
                <a:highlight>
                  <a:srgbClr val="FFFFFF"/>
                </a:highlight>
                <a:latin typeface="Arial"/>
                <a:ea typeface="Arial"/>
                <a:cs typeface="Arial"/>
                <a:sym typeface="Arial"/>
              </a:rPr>
              <a:t>Processing of sEMG signal</a:t>
            </a:r>
            <a:endParaRPr sz="3000">
              <a:solidFill>
                <a:srgbClr val="FF9900"/>
              </a:solidFill>
            </a:endParaRPr>
          </a:p>
        </p:txBody>
      </p:sp>
      <p:pic>
        <p:nvPicPr>
          <p:cNvPr id="257" name="Google Shape;257;p41"/>
          <p:cNvPicPr preferRelativeResize="0"/>
          <p:nvPr/>
        </p:nvPicPr>
        <p:blipFill>
          <a:blip r:embed="rId3">
            <a:alphaModFix/>
          </a:blip>
          <a:stretch>
            <a:fillRect/>
          </a:stretch>
        </p:blipFill>
        <p:spPr>
          <a:xfrm>
            <a:off x="1698250" y="1306300"/>
            <a:ext cx="6152000" cy="35280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5"/>
          <p:cNvSpPr txBox="1"/>
          <p:nvPr>
            <p:ph type="title"/>
          </p:nvPr>
        </p:nvSpPr>
        <p:spPr>
          <a:xfrm>
            <a:off x="311700" y="814800"/>
            <a:ext cx="8571300" cy="94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GB"/>
              <a:t>INTRODUCTION</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42"/>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n-GB" sz="3000">
                <a:solidFill>
                  <a:srgbClr val="FF9900"/>
                </a:solidFill>
                <a:highlight>
                  <a:srgbClr val="FFFFFF"/>
                </a:highlight>
                <a:latin typeface="Arial"/>
                <a:ea typeface="Arial"/>
                <a:cs typeface="Arial"/>
                <a:sym typeface="Arial"/>
              </a:rPr>
              <a:t>I</a:t>
            </a:r>
            <a:r>
              <a:rPr lang="en-GB" sz="3000">
                <a:solidFill>
                  <a:srgbClr val="FF9900"/>
                </a:solidFill>
                <a:highlight>
                  <a:srgbClr val="FFFFFF"/>
                </a:highlight>
                <a:latin typeface="Arial"/>
                <a:ea typeface="Arial"/>
                <a:cs typeface="Arial"/>
                <a:sym typeface="Arial"/>
              </a:rPr>
              <a:t>nertial Measurement Unit</a:t>
            </a:r>
            <a:r>
              <a:rPr b="0" lang="en-GB" sz="3000">
                <a:solidFill>
                  <a:srgbClr val="FF9900"/>
                </a:solidFill>
                <a:highlight>
                  <a:srgbClr val="FFFFFF"/>
                </a:highlight>
                <a:latin typeface="Arial"/>
                <a:ea typeface="Arial"/>
                <a:cs typeface="Arial"/>
                <a:sym typeface="Arial"/>
              </a:rPr>
              <a:t> (</a:t>
            </a:r>
            <a:r>
              <a:rPr lang="en-GB" sz="3000">
                <a:solidFill>
                  <a:srgbClr val="FF9900"/>
                </a:solidFill>
                <a:highlight>
                  <a:srgbClr val="FFFFFF"/>
                </a:highlight>
                <a:latin typeface="Arial"/>
                <a:ea typeface="Arial"/>
                <a:cs typeface="Arial"/>
                <a:sym typeface="Arial"/>
              </a:rPr>
              <a:t>IMU</a:t>
            </a:r>
            <a:r>
              <a:rPr b="0" lang="en-GB" sz="3000">
                <a:solidFill>
                  <a:srgbClr val="FF9900"/>
                </a:solidFill>
                <a:highlight>
                  <a:srgbClr val="FFFFFF"/>
                </a:highlight>
                <a:latin typeface="Arial"/>
                <a:ea typeface="Arial"/>
                <a:cs typeface="Arial"/>
                <a:sym typeface="Arial"/>
              </a:rPr>
              <a:t>)</a:t>
            </a:r>
            <a:endParaRPr sz="3000">
              <a:solidFill>
                <a:srgbClr val="FF9900"/>
              </a:solidFill>
            </a:endParaRPr>
          </a:p>
        </p:txBody>
      </p:sp>
      <p:sp>
        <p:nvSpPr>
          <p:cNvPr id="263" name="Google Shape;263;p42"/>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t>Inertial Measurement Unit sensors ( IMU ) can be used to detect both angles and angular velocities, since it contains six axises, three of them  are used for accelerometer and the other are used for gyroscope.</a:t>
            </a:r>
            <a:r>
              <a:rPr lang="en-GB"/>
              <a:t> </a:t>
            </a:r>
            <a:endParaRPr/>
          </a:p>
          <a:p>
            <a:pPr indent="0" lvl="0" marL="0" rtl="0" algn="l">
              <a:spcBef>
                <a:spcPts val="1600"/>
              </a:spcBef>
              <a:spcAft>
                <a:spcPts val="1600"/>
              </a:spcAft>
              <a:buNone/>
            </a:pPr>
            <a:r>
              <a:t/>
            </a:r>
            <a:endParaRPr/>
          </a:p>
        </p:txBody>
      </p:sp>
      <p:pic>
        <p:nvPicPr>
          <p:cNvPr id="264" name="Google Shape;264;p42"/>
          <p:cNvPicPr preferRelativeResize="0"/>
          <p:nvPr/>
        </p:nvPicPr>
        <p:blipFill>
          <a:blip r:embed="rId3">
            <a:alphaModFix/>
          </a:blip>
          <a:stretch>
            <a:fillRect/>
          </a:stretch>
        </p:blipFill>
        <p:spPr>
          <a:xfrm>
            <a:off x="6453225" y="2571750"/>
            <a:ext cx="1899100" cy="2030752"/>
          </a:xfrm>
          <a:prstGeom prst="rect">
            <a:avLst/>
          </a:prstGeom>
          <a:noFill/>
          <a:ln>
            <a:noFill/>
          </a:ln>
        </p:spPr>
      </p:pic>
      <p:pic>
        <p:nvPicPr>
          <p:cNvPr id="265" name="Google Shape;265;p42"/>
          <p:cNvPicPr preferRelativeResize="0"/>
          <p:nvPr/>
        </p:nvPicPr>
        <p:blipFill>
          <a:blip r:embed="rId4">
            <a:alphaModFix/>
          </a:blip>
          <a:stretch>
            <a:fillRect/>
          </a:stretch>
        </p:blipFill>
        <p:spPr>
          <a:xfrm>
            <a:off x="1583500" y="2571750"/>
            <a:ext cx="2589739" cy="2290924"/>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43"/>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Inertial Measurement Unit (IMU)</a:t>
            </a:r>
            <a:endParaRPr/>
          </a:p>
          <a:p>
            <a:pPr indent="0" lvl="0" marL="0" rtl="0" algn="l">
              <a:spcBef>
                <a:spcPts val="0"/>
              </a:spcBef>
              <a:spcAft>
                <a:spcPts val="0"/>
              </a:spcAft>
              <a:buNone/>
            </a:pPr>
            <a:r>
              <a:t/>
            </a:r>
            <a:endParaRPr/>
          </a:p>
        </p:txBody>
      </p:sp>
      <p:sp>
        <p:nvSpPr>
          <p:cNvPr id="271" name="Google Shape;271;p43"/>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GB"/>
              <a:t>Joint angles can be obtained by using  IMU to measure the angle after and before activation.</a:t>
            </a:r>
            <a:endParaRPr/>
          </a:p>
          <a:p>
            <a:pPr indent="-342900" lvl="0" marL="457200" rtl="0" algn="l">
              <a:spcBef>
                <a:spcPts val="0"/>
              </a:spcBef>
              <a:spcAft>
                <a:spcPts val="0"/>
              </a:spcAft>
              <a:buSzPts val="1800"/>
              <a:buChar char="●"/>
            </a:pPr>
            <a:r>
              <a:rPr lang="en-GB"/>
              <a:t>when sEMG signal is detected and muscles are activated, the actuator will operate until the joint angle is equal to the desired angle, in response the other joint actuators will operate to complete the gait phase. </a:t>
            </a:r>
            <a:endParaRPr/>
          </a:p>
        </p:txBody>
      </p:sp>
      <p:pic>
        <p:nvPicPr>
          <p:cNvPr id="272" name="Google Shape;272;p43"/>
          <p:cNvPicPr preferRelativeResize="0"/>
          <p:nvPr/>
        </p:nvPicPr>
        <p:blipFill>
          <a:blip r:embed="rId3">
            <a:alphaModFix/>
          </a:blip>
          <a:stretch>
            <a:fillRect/>
          </a:stretch>
        </p:blipFill>
        <p:spPr>
          <a:xfrm>
            <a:off x="955625" y="3208550"/>
            <a:ext cx="2843366" cy="1599401"/>
          </a:xfrm>
          <a:prstGeom prst="rect">
            <a:avLst/>
          </a:prstGeom>
          <a:noFill/>
          <a:ln>
            <a:noFill/>
          </a:ln>
        </p:spPr>
      </p:pic>
      <p:pic>
        <p:nvPicPr>
          <p:cNvPr id="273" name="Google Shape;273;p43"/>
          <p:cNvPicPr preferRelativeResize="0"/>
          <p:nvPr/>
        </p:nvPicPr>
        <p:blipFill>
          <a:blip r:embed="rId4">
            <a:alphaModFix/>
          </a:blip>
          <a:stretch>
            <a:fillRect/>
          </a:stretch>
        </p:blipFill>
        <p:spPr>
          <a:xfrm>
            <a:off x="4631575" y="2998475"/>
            <a:ext cx="1747800" cy="1809476"/>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44"/>
          <p:cNvSpPr txBox="1"/>
          <p:nvPr>
            <p:ph type="title"/>
          </p:nvPr>
        </p:nvSpPr>
        <p:spPr>
          <a:xfrm>
            <a:off x="311700" y="814800"/>
            <a:ext cx="8571300" cy="942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GB"/>
              <a:t>Control system</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45"/>
          <p:cNvSpPr txBox="1"/>
          <p:nvPr>
            <p:ph type="title"/>
          </p:nvPr>
        </p:nvSpPr>
        <p:spPr>
          <a:xfrm>
            <a:off x="311700" y="79625"/>
            <a:ext cx="8520600" cy="707400"/>
          </a:xfrm>
          <a:prstGeom prst="rect">
            <a:avLst/>
          </a:prstGeom>
        </p:spPr>
        <p:txBody>
          <a:bodyPr anchorCtr="0" anchor="t" bIns="91425" lIns="91425" spcFirstLastPara="1" rIns="91425" wrap="square" tIns="91425">
            <a:noAutofit/>
          </a:bodyPr>
          <a:lstStyle/>
          <a:p>
            <a:pPr indent="0" lvl="0" marL="0" rtl="0" algn="l">
              <a:lnSpc>
                <a:spcPct val="160000"/>
              </a:lnSpc>
              <a:spcBef>
                <a:spcPts val="400"/>
              </a:spcBef>
              <a:spcAft>
                <a:spcPts val="0"/>
              </a:spcAft>
              <a:buNone/>
            </a:pPr>
            <a:r>
              <a:rPr lang="en-GB" sz="3000">
                <a:solidFill>
                  <a:srgbClr val="FF9900"/>
                </a:solidFill>
                <a:highlight>
                  <a:srgbClr val="FFFFFF"/>
                </a:highlight>
                <a:latin typeface="Arial"/>
                <a:ea typeface="Arial"/>
                <a:cs typeface="Arial"/>
                <a:sym typeface="Arial"/>
              </a:rPr>
              <a:t>ESP8266- based Microcontroller</a:t>
            </a:r>
            <a:endParaRPr sz="3000">
              <a:solidFill>
                <a:srgbClr val="FF9900"/>
              </a:solidFill>
              <a:highlight>
                <a:srgbClr val="FFFFFF"/>
              </a:highlight>
              <a:latin typeface="Arial"/>
              <a:ea typeface="Arial"/>
              <a:cs typeface="Arial"/>
              <a:sym typeface="Arial"/>
            </a:endParaRPr>
          </a:p>
          <a:p>
            <a:pPr indent="0" lvl="0" marL="0" rtl="0" algn="l">
              <a:spcBef>
                <a:spcPts val="0"/>
              </a:spcBef>
              <a:spcAft>
                <a:spcPts val="0"/>
              </a:spcAft>
              <a:buNone/>
            </a:pPr>
            <a:r>
              <a:t/>
            </a:r>
            <a:endParaRPr sz="3000">
              <a:solidFill>
                <a:srgbClr val="222222"/>
              </a:solidFill>
              <a:highlight>
                <a:srgbClr val="FFFFFF"/>
              </a:highlight>
              <a:latin typeface="Arial"/>
              <a:ea typeface="Arial"/>
              <a:cs typeface="Arial"/>
              <a:sym typeface="Arial"/>
            </a:endParaRPr>
          </a:p>
          <a:p>
            <a:pPr indent="0" lvl="0" marL="0" rtl="0" algn="l">
              <a:spcBef>
                <a:spcPts val="0"/>
              </a:spcBef>
              <a:spcAft>
                <a:spcPts val="0"/>
              </a:spcAft>
              <a:buNone/>
            </a:pPr>
            <a:r>
              <a:t/>
            </a:r>
            <a:endParaRPr/>
          </a:p>
        </p:txBody>
      </p:sp>
      <p:sp>
        <p:nvSpPr>
          <p:cNvPr id="284" name="Google Shape;284;p45"/>
          <p:cNvSpPr txBox="1"/>
          <p:nvPr>
            <p:ph idx="1" type="body"/>
          </p:nvPr>
        </p:nvSpPr>
        <p:spPr>
          <a:xfrm>
            <a:off x="145575" y="775950"/>
            <a:ext cx="8520600" cy="35916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rgbClr val="222222"/>
              </a:buClr>
              <a:buSzPts val="1800"/>
              <a:buFont typeface="Arial"/>
              <a:buChar char="●"/>
            </a:pPr>
            <a:r>
              <a:rPr b="1" lang="en-GB">
                <a:solidFill>
                  <a:srgbClr val="222222"/>
                </a:solidFill>
                <a:highlight>
                  <a:srgbClr val="FFFFFF"/>
                </a:highlight>
                <a:latin typeface="Arial"/>
                <a:ea typeface="Arial"/>
                <a:cs typeface="Arial"/>
                <a:sym typeface="Arial"/>
              </a:rPr>
              <a:t>Wifi- based Microcontroller.  </a:t>
            </a:r>
            <a:endParaRPr b="1">
              <a:solidFill>
                <a:srgbClr val="222222"/>
              </a:solidFill>
              <a:highlight>
                <a:srgbClr val="FFFFFF"/>
              </a:highlight>
              <a:latin typeface="Arial"/>
              <a:ea typeface="Arial"/>
              <a:cs typeface="Arial"/>
              <a:sym typeface="Arial"/>
            </a:endParaRPr>
          </a:p>
          <a:p>
            <a:pPr indent="-342900" lvl="0" marL="457200" rtl="0" algn="l">
              <a:spcBef>
                <a:spcPts val="0"/>
              </a:spcBef>
              <a:spcAft>
                <a:spcPts val="0"/>
              </a:spcAft>
              <a:buClr>
                <a:srgbClr val="222222"/>
              </a:buClr>
              <a:buSzPts val="1800"/>
              <a:buFont typeface="Arial"/>
              <a:buChar char="●"/>
            </a:pPr>
            <a:r>
              <a:rPr b="1" lang="en-GB">
                <a:solidFill>
                  <a:srgbClr val="222222"/>
                </a:solidFill>
                <a:highlight>
                  <a:srgbClr val="FFFFFF"/>
                </a:highlight>
                <a:latin typeface="Arial"/>
                <a:ea typeface="Arial"/>
                <a:cs typeface="Arial"/>
                <a:sym typeface="Arial"/>
              </a:rPr>
              <a:t>Allows the use of Wifi </a:t>
            </a:r>
            <a:r>
              <a:rPr b="1" lang="en-GB">
                <a:solidFill>
                  <a:srgbClr val="222222"/>
                </a:solidFill>
                <a:highlight>
                  <a:srgbClr val="FFFFFF"/>
                </a:highlight>
                <a:latin typeface="Arial"/>
                <a:ea typeface="Arial"/>
                <a:cs typeface="Arial"/>
                <a:sym typeface="Arial"/>
              </a:rPr>
              <a:t>technologies</a:t>
            </a:r>
            <a:r>
              <a:rPr b="1" lang="en-GB">
                <a:solidFill>
                  <a:srgbClr val="222222"/>
                </a:solidFill>
                <a:highlight>
                  <a:srgbClr val="FFFFFF"/>
                </a:highlight>
                <a:latin typeface="Arial"/>
                <a:ea typeface="Arial"/>
                <a:cs typeface="Arial"/>
                <a:sym typeface="Arial"/>
              </a:rPr>
              <a:t>. </a:t>
            </a:r>
            <a:endParaRPr b="1">
              <a:solidFill>
                <a:srgbClr val="222222"/>
              </a:solidFill>
              <a:highlight>
                <a:srgbClr val="FFFFFF"/>
              </a:highlight>
              <a:latin typeface="Arial"/>
              <a:ea typeface="Arial"/>
              <a:cs typeface="Arial"/>
              <a:sym typeface="Arial"/>
            </a:endParaRPr>
          </a:p>
          <a:p>
            <a:pPr indent="-342900" lvl="0" marL="457200" rtl="0" algn="l">
              <a:spcBef>
                <a:spcPts val="0"/>
              </a:spcBef>
              <a:spcAft>
                <a:spcPts val="0"/>
              </a:spcAft>
              <a:buClr>
                <a:srgbClr val="222222"/>
              </a:buClr>
              <a:buSzPts val="1800"/>
              <a:buFont typeface="Arial"/>
              <a:buChar char="●"/>
            </a:pPr>
            <a:r>
              <a:rPr b="1" lang="en-GB">
                <a:solidFill>
                  <a:srgbClr val="222222"/>
                </a:solidFill>
                <a:highlight>
                  <a:srgbClr val="FFFFFF"/>
                </a:highlight>
                <a:latin typeface="Arial"/>
                <a:ea typeface="Arial"/>
                <a:cs typeface="Arial"/>
                <a:sym typeface="Arial"/>
              </a:rPr>
              <a:t>Using master - slave control through I2C,SPI,Wifi and </a:t>
            </a:r>
            <a:r>
              <a:rPr b="1" lang="en-GB">
                <a:solidFill>
                  <a:srgbClr val="222222"/>
                </a:solidFill>
                <a:highlight>
                  <a:srgbClr val="FFFFFF"/>
                </a:highlight>
                <a:latin typeface="Arial"/>
                <a:ea typeface="Arial"/>
                <a:cs typeface="Arial"/>
                <a:sym typeface="Arial"/>
              </a:rPr>
              <a:t>Bluetooth</a:t>
            </a:r>
            <a:r>
              <a:rPr b="1" lang="en-GB">
                <a:solidFill>
                  <a:srgbClr val="222222"/>
                </a:solidFill>
                <a:highlight>
                  <a:srgbClr val="FFFFFF"/>
                </a:highlight>
                <a:latin typeface="Arial"/>
                <a:ea typeface="Arial"/>
                <a:cs typeface="Arial"/>
                <a:sym typeface="Arial"/>
              </a:rPr>
              <a:t>  ( connecting two or more microcontrollers ).</a:t>
            </a:r>
            <a:endParaRPr b="1">
              <a:solidFill>
                <a:srgbClr val="222222"/>
              </a:solidFill>
              <a:highlight>
                <a:srgbClr val="FFFFFF"/>
              </a:highlight>
              <a:latin typeface="Arial"/>
              <a:ea typeface="Arial"/>
              <a:cs typeface="Arial"/>
              <a:sym typeface="Arial"/>
            </a:endParaRPr>
          </a:p>
          <a:p>
            <a:pPr indent="-342900" lvl="0" marL="457200" rtl="0" algn="l">
              <a:spcBef>
                <a:spcPts val="0"/>
              </a:spcBef>
              <a:spcAft>
                <a:spcPts val="0"/>
              </a:spcAft>
              <a:buClr>
                <a:srgbClr val="222222"/>
              </a:buClr>
              <a:buSzPts val="1800"/>
              <a:buFont typeface="Arial"/>
              <a:buChar char="●"/>
            </a:pPr>
            <a:r>
              <a:rPr b="1" lang="en-GB">
                <a:solidFill>
                  <a:srgbClr val="222222"/>
                </a:solidFill>
                <a:highlight>
                  <a:srgbClr val="FFFFFF"/>
                </a:highlight>
                <a:latin typeface="Arial"/>
                <a:ea typeface="Arial"/>
                <a:cs typeface="Arial"/>
                <a:sym typeface="Arial"/>
              </a:rPr>
              <a:t>More PWM pins and more </a:t>
            </a:r>
            <a:r>
              <a:rPr b="1" lang="en-GB">
                <a:solidFill>
                  <a:srgbClr val="222222"/>
                </a:solidFill>
                <a:highlight>
                  <a:srgbClr val="FFFFFF"/>
                </a:highlight>
                <a:latin typeface="Arial"/>
                <a:ea typeface="Arial"/>
                <a:cs typeface="Arial"/>
                <a:sym typeface="Arial"/>
              </a:rPr>
              <a:t>communications</a:t>
            </a:r>
            <a:r>
              <a:rPr b="1" lang="en-GB">
                <a:solidFill>
                  <a:srgbClr val="222222"/>
                </a:solidFill>
                <a:highlight>
                  <a:srgbClr val="FFFFFF"/>
                </a:highlight>
                <a:latin typeface="Arial"/>
                <a:ea typeface="Arial"/>
                <a:cs typeface="Arial"/>
                <a:sym typeface="Arial"/>
              </a:rPr>
              <a:t> pins. </a:t>
            </a:r>
            <a:endParaRPr b="1">
              <a:solidFill>
                <a:srgbClr val="222222"/>
              </a:solidFill>
              <a:highlight>
                <a:srgbClr val="FFFFFF"/>
              </a:highlight>
              <a:latin typeface="Arial"/>
              <a:ea typeface="Arial"/>
              <a:cs typeface="Arial"/>
              <a:sym typeface="Arial"/>
            </a:endParaRPr>
          </a:p>
          <a:p>
            <a:pPr indent="0" lvl="0" marL="0" rtl="0" algn="l">
              <a:spcBef>
                <a:spcPts val="1600"/>
              </a:spcBef>
              <a:spcAft>
                <a:spcPts val="1600"/>
              </a:spcAft>
              <a:buNone/>
            </a:pPr>
            <a:r>
              <a:t/>
            </a:r>
            <a:endParaRPr b="1">
              <a:solidFill>
                <a:srgbClr val="222222"/>
              </a:solidFill>
              <a:highlight>
                <a:srgbClr val="FFFFFF"/>
              </a:highlight>
              <a:latin typeface="Arial"/>
              <a:ea typeface="Arial"/>
              <a:cs typeface="Arial"/>
              <a:sym typeface="Arial"/>
            </a:endParaRPr>
          </a:p>
        </p:txBody>
      </p:sp>
      <p:pic>
        <p:nvPicPr>
          <p:cNvPr id="285" name="Google Shape;285;p45"/>
          <p:cNvPicPr preferRelativeResize="0"/>
          <p:nvPr/>
        </p:nvPicPr>
        <p:blipFill>
          <a:blip r:embed="rId3">
            <a:alphaModFix/>
          </a:blip>
          <a:stretch>
            <a:fillRect/>
          </a:stretch>
        </p:blipFill>
        <p:spPr>
          <a:xfrm>
            <a:off x="4153121" y="2491975"/>
            <a:ext cx="3983700" cy="230737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46"/>
          <p:cNvSpPr txBox="1"/>
          <p:nvPr>
            <p:ph type="title"/>
          </p:nvPr>
        </p:nvSpPr>
        <p:spPr>
          <a:xfrm>
            <a:off x="199275" y="0"/>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ESP8266-based Microcontroller</a:t>
            </a:r>
            <a:endParaRPr/>
          </a:p>
        </p:txBody>
      </p:sp>
      <p:pic>
        <p:nvPicPr>
          <p:cNvPr id="291" name="Google Shape;291;p46"/>
          <p:cNvPicPr preferRelativeResize="0"/>
          <p:nvPr/>
        </p:nvPicPr>
        <p:blipFill>
          <a:blip r:embed="rId3">
            <a:alphaModFix/>
          </a:blip>
          <a:stretch>
            <a:fillRect/>
          </a:stretch>
        </p:blipFill>
        <p:spPr>
          <a:xfrm>
            <a:off x="1222649" y="591750"/>
            <a:ext cx="5916136" cy="4437124"/>
          </a:xfrm>
          <a:prstGeom prst="rect">
            <a:avLst/>
          </a:prstGeom>
          <a:noFill/>
          <a:ln>
            <a:noFill/>
          </a:ln>
        </p:spPr>
      </p:pic>
      <p:sp>
        <p:nvSpPr>
          <p:cNvPr id="292" name="Google Shape;292;p46"/>
          <p:cNvSpPr txBox="1"/>
          <p:nvPr/>
        </p:nvSpPr>
        <p:spPr>
          <a:xfrm>
            <a:off x="267000" y="674550"/>
            <a:ext cx="365400" cy="70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47"/>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ESP8266-based Microcontroller</a:t>
            </a:r>
            <a:endParaRPr/>
          </a:p>
        </p:txBody>
      </p:sp>
      <p:sp>
        <p:nvSpPr>
          <p:cNvPr id="298" name="Google Shape;298;p47"/>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t>Microcontroller ( 1 )</a:t>
            </a:r>
            <a:r>
              <a:rPr lang="en-GB"/>
              <a:t> : Master controller. Getting sEMG signal and control other slave controllers based on the value of signal. Right and Left sEMG sensor will be connected to this controller.</a:t>
            </a:r>
            <a:endParaRPr/>
          </a:p>
          <a:p>
            <a:pPr indent="0" lvl="0" marL="0" rtl="0" algn="l">
              <a:spcBef>
                <a:spcPts val="1600"/>
              </a:spcBef>
              <a:spcAft>
                <a:spcPts val="0"/>
              </a:spcAft>
              <a:buNone/>
            </a:pPr>
            <a:r>
              <a:rPr b="1" lang="en-GB"/>
              <a:t>Microcontroller ( 2 )</a:t>
            </a:r>
            <a:r>
              <a:rPr lang="en-GB"/>
              <a:t> :  Slave controller ( Right ).  Controlling  the right  knee and hip actuators and getting information from IMU sensors attached on the right thigh and shank. </a:t>
            </a:r>
            <a:endParaRPr/>
          </a:p>
          <a:p>
            <a:pPr indent="0" lvl="0" marL="0" rtl="0" algn="l">
              <a:spcBef>
                <a:spcPts val="1600"/>
              </a:spcBef>
              <a:spcAft>
                <a:spcPts val="0"/>
              </a:spcAft>
              <a:buNone/>
            </a:pPr>
            <a:r>
              <a:rPr b="1" lang="en-GB"/>
              <a:t>Microcontroller ( 3 ) </a:t>
            </a:r>
            <a:r>
              <a:rPr lang="en-GB"/>
              <a:t>: Slave controller ( Left ).  Controlling  Left knee and hip actuators and getting information from IMU sensors attached on the left thigh and shank. </a:t>
            </a:r>
            <a:endParaRPr/>
          </a:p>
          <a:p>
            <a:pPr indent="0" lvl="0" marL="0" rtl="0" algn="l">
              <a:spcBef>
                <a:spcPts val="1600"/>
              </a:spcBef>
              <a:spcAft>
                <a:spcPts val="1600"/>
              </a:spcAft>
              <a:buNone/>
            </a:pPr>
            <a:r>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48"/>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Power Unit</a:t>
            </a:r>
            <a:endParaRPr/>
          </a:p>
        </p:txBody>
      </p:sp>
      <p:sp>
        <p:nvSpPr>
          <p:cNvPr id="304" name="Google Shape;304;p48"/>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Lithium- ion ( Li-ion ) battery is a good choice, since it is a rechargeable battery, lighter than conventional batteries, high energy density, the rate of discharge is lower than other conventional batteries. The selection of suitable Lithium - ion battery depends on Three main criterias : </a:t>
            </a:r>
            <a:endParaRPr/>
          </a:p>
          <a:p>
            <a:pPr indent="-342900" lvl="0" marL="457200" rtl="0" algn="l">
              <a:spcBef>
                <a:spcPts val="1600"/>
              </a:spcBef>
              <a:spcAft>
                <a:spcPts val="0"/>
              </a:spcAft>
              <a:buSzPts val="1800"/>
              <a:buChar char="●"/>
            </a:pPr>
            <a:r>
              <a:rPr lang="en-GB"/>
              <a:t>Voltage.</a:t>
            </a:r>
            <a:endParaRPr/>
          </a:p>
          <a:p>
            <a:pPr indent="-342900" lvl="0" marL="457200" rtl="0" algn="l">
              <a:spcBef>
                <a:spcPts val="0"/>
              </a:spcBef>
              <a:spcAft>
                <a:spcPts val="0"/>
              </a:spcAft>
              <a:buSzPts val="1800"/>
              <a:buChar char="●"/>
            </a:pPr>
            <a:r>
              <a:rPr lang="en-GB"/>
              <a:t>Capacity.</a:t>
            </a:r>
            <a:endParaRPr/>
          </a:p>
          <a:p>
            <a:pPr indent="-342900" lvl="0" marL="457200" rtl="0" algn="l">
              <a:spcBef>
                <a:spcPts val="0"/>
              </a:spcBef>
              <a:spcAft>
                <a:spcPts val="0"/>
              </a:spcAft>
              <a:buSzPts val="1800"/>
              <a:buChar char="●"/>
            </a:pPr>
            <a:r>
              <a:rPr lang="en-GB"/>
              <a:t>Discharging Current.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49"/>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Power Unit </a:t>
            </a:r>
            <a:endParaRPr/>
          </a:p>
        </p:txBody>
      </p:sp>
      <p:sp>
        <p:nvSpPr>
          <p:cNvPr id="310" name="Google Shape;310;p49"/>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t>Using two 12v lithium ion ( Li-ion ), 2.5 A discharging current and 20 AH capacity. </a:t>
            </a:r>
            <a:endParaRPr b="1"/>
          </a:p>
          <a:p>
            <a:pPr indent="0" lvl="0" marL="0" rtl="0" algn="l">
              <a:spcBef>
                <a:spcPts val="1600"/>
              </a:spcBef>
              <a:spcAft>
                <a:spcPts val="0"/>
              </a:spcAft>
              <a:buNone/>
            </a:pPr>
            <a:r>
              <a:t/>
            </a:r>
            <a:endParaRPr b="1"/>
          </a:p>
          <a:p>
            <a:pPr indent="0" lvl="0" marL="0" rtl="0" algn="l">
              <a:spcBef>
                <a:spcPts val="1600"/>
              </a:spcBef>
              <a:spcAft>
                <a:spcPts val="0"/>
              </a:spcAft>
              <a:buNone/>
            </a:pPr>
            <a:r>
              <a:rPr b="1" lang="en-GB"/>
              <a:t>Running time = 20+20 / 5   = 40/ 5 = 8 hours </a:t>
            </a:r>
            <a:endParaRPr b="1"/>
          </a:p>
          <a:p>
            <a:pPr indent="0" lvl="0" marL="0" rtl="0" algn="l">
              <a:spcBef>
                <a:spcPts val="1600"/>
              </a:spcBef>
              <a:spcAft>
                <a:spcPts val="0"/>
              </a:spcAft>
              <a:buNone/>
            </a:pPr>
            <a:r>
              <a:rPr b="1" lang="en-GB"/>
              <a:t>Each battery will power one part ( right/left )  </a:t>
            </a:r>
            <a:endParaRPr b="1"/>
          </a:p>
          <a:p>
            <a:pPr indent="-342900" lvl="0" marL="457200" rtl="0" algn="l">
              <a:spcBef>
                <a:spcPts val="1600"/>
              </a:spcBef>
              <a:spcAft>
                <a:spcPts val="0"/>
              </a:spcAft>
              <a:buSzPts val="1800"/>
              <a:buChar char="-"/>
            </a:pPr>
            <a:r>
              <a:rPr b="1" lang="en-GB"/>
              <a:t>Microcontrollers and sEMG sensors are </a:t>
            </a:r>
            <a:r>
              <a:rPr b="1" lang="en-GB"/>
              <a:t>powered</a:t>
            </a:r>
            <a:r>
              <a:rPr b="1" lang="en-GB"/>
              <a:t> by separate 9v batteries.</a:t>
            </a:r>
            <a:endParaRPr b="1"/>
          </a:p>
          <a:p>
            <a:pPr indent="0" lvl="0" marL="0" rtl="0" algn="l">
              <a:spcBef>
                <a:spcPts val="1600"/>
              </a:spcBef>
              <a:spcAft>
                <a:spcPts val="1600"/>
              </a:spcAft>
              <a:buNone/>
            </a:pPr>
            <a:r>
              <a:t/>
            </a:r>
            <a:endParaRPr b="1"/>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50"/>
          <p:cNvSpPr txBox="1"/>
          <p:nvPr>
            <p:ph type="title"/>
          </p:nvPr>
        </p:nvSpPr>
        <p:spPr>
          <a:xfrm>
            <a:off x="311700" y="4831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Conclusion  </a:t>
            </a:r>
            <a:endParaRPr/>
          </a:p>
        </p:txBody>
      </p:sp>
      <p:sp>
        <p:nvSpPr>
          <p:cNvPr id="316" name="Google Shape;316;p50"/>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b="1" lang="en-GB"/>
              <a:t>Orthotic Exoskeleton can be used to assist walking of people, EMG signals can be used to control this orthotic robot.</a:t>
            </a:r>
            <a:endParaRPr b="1"/>
          </a:p>
          <a:p>
            <a:pPr indent="-342900" lvl="0" marL="457200" rtl="0" algn="l">
              <a:spcBef>
                <a:spcPts val="0"/>
              </a:spcBef>
              <a:spcAft>
                <a:spcPts val="0"/>
              </a:spcAft>
              <a:buSzPts val="1800"/>
              <a:buChar char="●"/>
            </a:pPr>
            <a:r>
              <a:rPr b="1" lang="en-GB"/>
              <a:t>Actuators can be activated depending on the activation of muscles.</a:t>
            </a:r>
            <a:endParaRPr b="1"/>
          </a:p>
          <a:p>
            <a:pPr indent="-342900" lvl="0" marL="457200" rtl="0" algn="l">
              <a:spcBef>
                <a:spcPts val="0"/>
              </a:spcBef>
              <a:spcAft>
                <a:spcPts val="0"/>
              </a:spcAft>
              <a:buSzPts val="1800"/>
              <a:buChar char="●"/>
            </a:pPr>
            <a:r>
              <a:rPr b="1" lang="en-GB"/>
              <a:t>Mechanical system must be safe, comfort and compatible with human kinematics.</a:t>
            </a:r>
            <a:endParaRPr b="1"/>
          </a:p>
          <a:p>
            <a:pPr indent="0" lvl="0" marL="457200" rtl="0" algn="l">
              <a:spcBef>
                <a:spcPts val="1600"/>
              </a:spcBef>
              <a:spcAft>
                <a:spcPts val="1600"/>
              </a:spcAft>
              <a:buNone/>
            </a:pPr>
            <a:r>
              <a:t/>
            </a:r>
            <a:endParaRPr b="1"/>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p51"/>
          <p:cNvSpPr txBox="1"/>
          <p:nvPr>
            <p:ph type="title"/>
          </p:nvPr>
        </p:nvSpPr>
        <p:spPr>
          <a:xfrm>
            <a:off x="311700" y="0"/>
            <a:ext cx="8520600" cy="1538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GB"/>
              <a:t>Thank You</a:t>
            </a:r>
            <a:endParaRPr/>
          </a:p>
        </p:txBody>
      </p:sp>
      <p:pic>
        <p:nvPicPr>
          <p:cNvPr id="322" name="Google Shape;322;p51"/>
          <p:cNvPicPr preferRelativeResize="0"/>
          <p:nvPr/>
        </p:nvPicPr>
        <p:blipFill>
          <a:blip r:embed="rId3">
            <a:alphaModFix/>
          </a:blip>
          <a:stretch>
            <a:fillRect/>
          </a:stretch>
        </p:blipFill>
        <p:spPr>
          <a:xfrm>
            <a:off x="2293500" y="1538400"/>
            <a:ext cx="4950450" cy="33003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6"/>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OVERVIEW OF PROJECT</a:t>
            </a:r>
            <a:endParaRPr/>
          </a:p>
        </p:txBody>
      </p:sp>
      <p:sp>
        <p:nvSpPr>
          <p:cNvPr id="85" name="Google Shape;85;p16"/>
          <p:cNvSpPr txBox="1"/>
          <p:nvPr>
            <p:ph idx="1" type="body"/>
          </p:nvPr>
        </p:nvSpPr>
        <p:spPr>
          <a:xfrm>
            <a:off x="311700" y="1280375"/>
            <a:ext cx="85206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t>R</a:t>
            </a:r>
            <a:r>
              <a:rPr b="1" lang="en-GB"/>
              <a:t>obotic exoskeleton that can assist walking of elderly people and people with disabilities using EMG-based control.  </a:t>
            </a:r>
            <a:endParaRPr b="1"/>
          </a:p>
          <a:p>
            <a:pPr indent="0" lvl="0" marL="0" rtl="0" algn="l">
              <a:spcBef>
                <a:spcPts val="1600"/>
              </a:spcBef>
              <a:spcAft>
                <a:spcPts val="0"/>
              </a:spcAft>
              <a:buNone/>
            </a:pPr>
            <a:r>
              <a:t/>
            </a:r>
            <a:endParaRPr b="1"/>
          </a:p>
          <a:p>
            <a:pPr indent="0" lvl="0" marL="0" rtl="0" algn="l">
              <a:spcBef>
                <a:spcPts val="1600"/>
              </a:spcBef>
              <a:spcAft>
                <a:spcPts val="1600"/>
              </a:spcAft>
              <a:buNone/>
            </a:pPr>
            <a:r>
              <a:t/>
            </a:r>
            <a:endParaRPr b="1"/>
          </a:p>
        </p:txBody>
      </p:sp>
      <p:pic>
        <p:nvPicPr>
          <p:cNvPr id="86" name="Google Shape;86;p16"/>
          <p:cNvPicPr preferRelativeResize="0"/>
          <p:nvPr/>
        </p:nvPicPr>
        <p:blipFill>
          <a:blip r:embed="rId3">
            <a:alphaModFix/>
          </a:blip>
          <a:stretch>
            <a:fillRect/>
          </a:stretch>
        </p:blipFill>
        <p:spPr>
          <a:xfrm>
            <a:off x="2148900" y="2430275"/>
            <a:ext cx="4680425" cy="23900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7"/>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OVERVIEW</a:t>
            </a:r>
            <a:r>
              <a:rPr lang="en-GB"/>
              <a:t> OF PROJECT</a:t>
            </a:r>
            <a:endParaRPr/>
          </a:p>
        </p:txBody>
      </p:sp>
      <p:pic>
        <p:nvPicPr>
          <p:cNvPr id="92" name="Google Shape;92;p17"/>
          <p:cNvPicPr preferRelativeResize="0"/>
          <p:nvPr/>
        </p:nvPicPr>
        <p:blipFill rotWithShape="1">
          <a:blip r:embed="rId3">
            <a:alphaModFix/>
          </a:blip>
          <a:srcRect b="-2829" l="-126600" r="126600" t="2830"/>
          <a:stretch/>
        </p:blipFill>
        <p:spPr>
          <a:xfrm>
            <a:off x="241450" y="1617500"/>
            <a:ext cx="3219077" cy="2486049"/>
          </a:xfrm>
          <a:prstGeom prst="rect">
            <a:avLst/>
          </a:prstGeom>
          <a:noFill/>
          <a:ln>
            <a:noFill/>
          </a:ln>
        </p:spPr>
      </p:pic>
      <p:pic>
        <p:nvPicPr>
          <p:cNvPr id="93" name="Google Shape;93;p17"/>
          <p:cNvPicPr preferRelativeResize="0"/>
          <p:nvPr/>
        </p:nvPicPr>
        <p:blipFill>
          <a:blip r:embed="rId4">
            <a:alphaModFix/>
          </a:blip>
          <a:stretch>
            <a:fillRect/>
          </a:stretch>
        </p:blipFill>
        <p:spPr>
          <a:xfrm>
            <a:off x="1034975" y="1218050"/>
            <a:ext cx="6029600" cy="36862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8"/>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OVERVIEW</a:t>
            </a:r>
            <a:r>
              <a:rPr lang="en-GB"/>
              <a:t> OF PROJECT</a:t>
            </a:r>
            <a:endParaRPr/>
          </a:p>
        </p:txBody>
      </p:sp>
      <p:sp>
        <p:nvSpPr>
          <p:cNvPr id="99" name="Google Shape;99;p18"/>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None/>
            </a:pPr>
            <a:r>
              <a:rPr b="1" lang="en-GB"/>
              <a:t>The function of this exoskeleton is </a:t>
            </a:r>
            <a:r>
              <a:rPr b="1" lang="en-GB"/>
              <a:t>performed by the following steps : </a:t>
            </a:r>
            <a:endParaRPr b="1"/>
          </a:p>
          <a:p>
            <a:pPr indent="-342900" lvl="0" marL="457200" rtl="0" algn="just">
              <a:spcBef>
                <a:spcPts val="1600"/>
              </a:spcBef>
              <a:spcAft>
                <a:spcPts val="0"/>
              </a:spcAft>
              <a:buSzPts val="1800"/>
              <a:buAutoNum type="arabicPeriod"/>
            </a:pPr>
            <a:r>
              <a:rPr b="1" lang="en-GB"/>
              <a:t>Detecting Electromyography signals from muscles.</a:t>
            </a:r>
            <a:endParaRPr b="1"/>
          </a:p>
          <a:p>
            <a:pPr indent="-342900" lvl="0" marL="457200" rtl="0" algn="just">
              <a:spcBef>
                <a:spcPts val="0"/>
              </a:spcBef>
              <a:spcAft>
                <a:spcPts val="0"/>
              </a:spcAft>
              <a:buSzPts val="1800"/>
              <a:buAutoNum type="arabicPeriod"/>
            </a:pPr>
            <a:r>
              <a:rPr b="1" lang="en-GB"/>
              <a:t>Depending on pre -set values the exoskeleton can be activated or deactivated. </a:t>
            </a:r>
            <a:endParaRPr b="1"/>
          </a:p>
          <a:p>
            <a:pPr indent="-342900" lvl="0" marL="457200" rtl="0" algn="just">
              <a:spcBef>
                <a:spcPts val="0"/>
              </a:spcBef>
              <a:spcAft>
                <a:spcPts val="0"/>
              </a:spcAft>
              <a:buSzPts val="1800"/>
              <a:buAutoNum type="arabicPeriod"/>
            </a:pPr>
            <a:r>
              <a:rPr b="1" lang="en-GB"/>
              <a:t>If the right part was activated, the exoskeleton will complete gait cycle until receiving  the deactivation value, then it will stop and return to standing up position.  </a:t>
            </a:r>
            <a:endParaRPr b="1"/>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19"/>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Kinematic Analysis</a:t>
            </a:r>
            <a:endParaRPr/>
          </a:p>
        </p:txBody>
      </p:sp>
      <p:sp>
        <p:nvSpPr>
          <p:cNvPr id="105" name="Google Shape;105;p19"/>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t>The exoskeleton of this project is six Degree of freedom ( DOF ).</a:t>
            </a:r>
            <a:endParaRPr b="1"/>
          </a:p>
          <a:p>
            <a:pPr indent="0" lvl="0" marL="0" rtl="0" algn="l">
              <a:spcBef>
                <a:spcPts val="1600"/>
              </a:spcBef>
              <a:spcAft>
                <a:spcPts val="0"/>
              </a:spcAft>
              <a:buNone/>
            </a:pPr>
            <a:r>
              <a:rPr b="1" lang="en-GB"/>
              <a:t>Since both robotics and human biomechanics are applied to exoskeletons, the following methods can be used to analyze this exoskeleton :</a:t>
            </a:r>
            <a:r>
              <a:rPr b="1" lang="en-GB"/>
              <a:t> </a:t>
            </a:r>
            <a:endParaRPr b="1"/>
          </a:p>
          <a:p>
            <a:pPr indent="-342900" lvl="0" marL="457200" rtl="0" algn="l">
              <a:spcBef>
                <a:spcPts val="1600"/>
              </a:spcBef>
              <a:spcAft>
                <a:spcPts val="0"/>
              </a:spcAft>
              <a:buSzPts val="1800"/>
              <a:buChar char="●"/>
            </a:pPr>
            <a:r>
              <a:rPr b="1" lang="en-GB"/>
              <a:t>6 DOF - Open kinematic chain ( one Manipulator ). </a:t>
            </a:r>
            <a:endParaRPr b="1"/>
          </a:p>
          <a:p>
            <a:pPr indent="-342900" lvl="0" marL="457200" rtl="0" algn="l">
              <a:spcBef>
                <a:spcPts val="0"/>
              </a:spcBef>
              <a:spcAft>
                <a:spcPts val="0"/>
              </a:spcAft>
              <a:buSzPts val="1800"/>
              <a:buChar char="●"/>
            </a:pPr>
            <a:r>
              <a:rPr b="1" lang="en-GB"/>
              <a:t>Two Manipulators. </a:t>
            </a:r>
            <a:endParaRPr b="1"/>
          </a:p>
          <a:p>
            <a:pPr indent="0" lvl="0" marL="0" rtl="0" algn="l">
              <a:spcBef>
                <a:spcPts val="1600"/>
              </a:spcBef>
              <a:spcAft>
                <a:spcPts val="0"/>
              </a:spcAft>
              <a:buNone/>
            </a:pPr>
            <a:r>
              <a:rPr b="1" lang="en-GB"/>
              <a:t> </a:t>
            </a:r>
            <a:endParaRPr b="1"/>
          </a:p>
          <a:p>
            <a:pPr indent="0" lvl="0" marL="0" rtl="0" algn="l">
              <a:spcBef>
                <a:spcPts val="1600"/>
              </a:spcBef>
              <a:spcAft>
                <a:spcPts val="1600"/>
              </a:spcAft>
              <a:buNone/>
            </a:pPr>
            <a:r>
              <a:t/>
            </a:r>
            <a:endParaRPr b="1"/>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0"/>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6 DOF - Open Kinematic Chain ( One Manipulator ) </a:t>
            </a:r>
            <a:endParaRPr/>
          </a:p>
        </p:txBody>
      </p:sp>
      <p:sp>
        <p:nvSpPr>
          <p:cNvPr id="111" name="Google Shape;111;p20"/>
          <p:cNvSpPr txBox="1"/>
          <p:nvPr>
            <p:ph idx="1" type="body"/>
          </p:nvPr>
        </p:nvSpPr>
        <p:spPr>
          <a:xfrm>
            <a:off x="311700" y="1266325"/>
            <a:ext cx="8520600" cy="40398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None/>
            </a:pPr>
            <a:r>
              <a:rPr b="1" lang="en-GB"/>
              <a:t>The exoskeleton can be seen as one manipulator with 6 joints, while </a:t>
            </a:r>
            <a:r>
              <a:rPr b="1" lang="en-GB"/>
              <a:t>assuming</a:t>
            </a:r>
            <a:r>
              <a:rPr b="1" lang="en-GB"/>
              <a:t> that the </a:t>
            </a:r>
            <a:r>
              <a:rPr b="1" lang="en-GB"/>
              <a:t>right</a:t>
            </a:r>
            <a:r>
              <a:rPr b="1" lang="en-GB"/>
              <a:t>/left is the End-effector. The following figure shows the kinematic model of the exoskeleton : </a:t>
            </a:r>
            <a:endParaRPr b="1"/>
          </a:p>
          <a:p>
            <a:pPr indent="0" lvl="0" marL="0" rtl="0" algn="just">
              <a:spcBef>
                <a:spcPts val="1600"/>
              </a:spcBef>
              <a:spcAft>
                <a:spcPts val="0"/>
              </a:spcAft>
              <a:buNone/>
            </a:pPr>
            <a:r>
              <a:rPr b="1" lang="en-GB"/>
              <a:t>From this model, transformations ( position &amp;</a:t>
            </a:r>
            <a:endParaRPr b="1"/>
          </a:p>
          <a:p>
            <a:pPr indent="0" lvl="0" marL="0" rtl="0" algn="just">
              <a:spcBef>
                <a:spcPts val="1600"/>
              </a:spcBef>
              <a:spcAft>
                <a:spcPts val="0"/>
              </a:spcAft>
              <a:buNone/>
            </a:pPr>
            <a:r>
              <a:rPr b="1" lang="en-GB"/>
              <a:t>Orientation) of each joint can be obtained </a:t>
            </a:r>
            <a:endParaRPr b="1"/>
          </a:p>
          <a:p>
            <a:pPr indent="0" lvl="0" marL="0" rtl="0" algn="just">
              <a:spcBef>
                <a:spcPts val="1600"/>
              </a:spcBef>
              <a:spcAft>
                <a:spcPts val="0"/>
              </a:spcAft>
              <a:buNone/>
            </a:pPr>
            <a:r>
              <a:t/>
            </a:r>
            <a:endParaRPr b="1"/>
          </a:p>
          <a:p>
            <a:pPr indent="0" lvl="0" marL="0" rtl="0" algn="just">
              <a:spcBef>
                <a:spcPts val="1600"/>
              </a:spcBef>
              <a:spcAft>
                <a:spcPts val="0"/>
              </a:spcAft>
              <a:buNone/>
            </a:pPr>
            <a:r>
              <a:t/>
            </a:r>
            <a:endParaRPr b="1"/>
          </a:p>
          <a:p>
            <a:pPr indent="0" lvl="0" marL="0" rtl="0" algn="just">
              <a:spcBef>
                <a:spcPts val="1600"/>
              </a:spcBef>
              <a:spcAft>
                <a:spcPts val="0"/>
              </a:spcAft>
              <a:buNone/>
            </a:pPr>
            <a:r>
              <a:t/>
            </a:r>
            <a:endParaRPr b="1"/>
          </a:p>
          <a:p>
            <a:pPr indent="0" lvl="0" marL="0" rtl="0" algn="l">
              <a:spcBef>
                <a:spcPts val="1600"/>
              </a:spcBef>
              <a:spcAft>
                <a:spcPts val="1600"/>
              </a:spcAft>
              <a:buNone/>
            </a:pPr>
            <a:r>
              <a:t/>
            </a:r>
            <a:endParaRPr b="1"/>
          </a:p>
        </p:txBody>
      </p:sp>
      <p:pic>
        <p:nvPicPr>
          <p:cNvPr id="112" name="Google Shape;112;p20"/>
          <p:cNvPicPr preferRelativeResize="0"/>
          <p:nvPr/>
        </p:nvPicPr>
        <p:blipFill rotWithShape="1">
          <a:blip r:embed="rId3">
            <a:alphaModFix/>
          </a:blip>
          <a:srcRect b="3823" l="10682" r="8633" t="3823"/>
          <a:stretch/>
        </p:blipFill>
        <p:spPr>
          <a:xfrm>
            <a:off x="5762625" y="2152650"/>
            <a:ext cx="3381375" cy="2990850"/>
          </a:xfrm>
          <a:prstGeom prst="rect">
            <a:avLst/>
          </a:prstGeom>
          <a:noFill/>
          <a:ln>
            <a:noFill/>
          </a:ln>
        </p:spPr>
      </p:pic>
      <p:pic>
        <p:nvPicPr>
          <p:cNvPr descr="&lt;math xmlns=&quot;http://www.w3.org/1998/Math/MathML&quot;&gt;&lt;mmultiscripts&gt;&lt;mi mathvariant=&quot;normal&quot;&gt;T&lt;/mi&gt;&lt;mprescripts/&gt;&lt;mn&gt;6&lt;/mn&gt;&lt;mn&gt;0&lt;/mn&gt;&lt;/mmultiscripts&gt;&lt;mo&gt;&amp;#xA0;&lt;/mo&gt;&lt;mo&gt;&amp;#xA0;&lt;/mo&gt;&lt;mo&gt;=&lt;/mo&gt;&lt;mo&gt;&amp;#xA0;&lt;/mo&gt;&lt;mo&gt;&amp;#xA0;&lt;/mo&gt;&lt;mfenced open=&quot;[&quot; close=&quot;]&quot;&gt;&lt;mtable&gt;&lt;mtr&gt;&lt;mtd&gt;&lt;mfenced&gt;&lt;msub&gt;&lt;mi&gt;c&amp;#x3B8;&lt;/mi&gt;&lt;mn&gt;123456&lt;/mn&gt;&lt;/msub&gt;&lt;/mfenced&gt;&lt;/mtd&gt;&lt;mtd&gt;&lt;mfenced&gt;&lt;mrow&gt;&lt;mo&gt;-&lt;/mo&gt;&lt;msub&gt;&lt;mi&gt;s&amp;#x3B8;&lt;/mi&gt;&lt;mn&gt;123456&lt;/mn&gt;&lt;/msub&gt;&lt;/mrow&gt;&lt;/mfenced&gt;&lt;/mtd&gt;&lt;mtd&gt;&lt;mn&gt;0&lt;/mn&gt;&lt;/mtd&gt;&lt;mtd&gt;&lt;mfenced&gt;&lt;mrow&gt;&lt;msub&gt;&lt;mi mathvariant=&quot;normal&quot;&gt;L&lt;/mi&gt;&lt;mn&gt;3&lt;/mn&gt;&lt;/msub&gt;&lt;msub&gt;&lt;mi&gt;c&amp;#x3B8;&lt;/mi&gt;&lt;mn&gt;12345&lt;/mn&gt;&lt;/msub&gt;&lt;mo&gt;+&lt;/mo&gt;&lt;msub&gt;&lt;mi mathvariant=&quot;normal&quot;&gt;L&lt;/mi&gt;&lt;mn&gt;2&lt;/mn&gt;&lt;/msub&gt;&lt;msub&gt;&lt;mi&gt;c&amp;#x3B8;&lt;/mi&gt;&lt;mn&gt;1234&lt;/mn&gt;&lt;/msub&gt;&lt;mo&gt;+&lt;/mo&gt;&lt;msub&gt;&lt;mi mathvariant=&quot;normal&quot;&gt;L&lt;/mi&gt;&lt;mn&gt;2&lt;/mn&gt;&lt;/msub&gt;&lt;msub&gt;&lt;mi&gt;c&amp;#x3B8;&lt;/mi&gt;&lt;mn&gt;12&lt;/mn&gt;&lt;/msub&gt;&lt;mo&gt;+&lt;/mo&gt;&lt;msub&gt;&lt;mi mathvariant=&quot;normal&quot;&gt;L&lt;/mi&gt;&lt;mn&gt;3&lt;/mn&gt;&lt;/msub&gt;&lt;msub&gt;&lt;mi&gt;c&amp;#x3B8;&lt;/mi&gt;&lt;mn&gt;1&lt;/mn&gt;&lt;/msub&gt;&lt;/mrow&gt;&lt;/mfenced&gt;&lt;/mtd&gt;&lt;/mtr&gt;&lt;mtr&gt;&lt;mtd&gt;&lt;mfenced&gt;&lt;msub&gt;&lt;mi&gt;s&amp;#x3B8;&lt;/mi&gt;&lt;mn&gt;123456&lt;/mn&gt;&lt;/msub&gt;&lt;/mfenced&gt;&lt;/mtd&gt;&lt;mtd&gt;&lt;mfenced&gt;&lt;msub&gt;&lt;mi&gt;c&amp;#x3B8;&lt;/mi&gt;&lt;mn&gt;123456&lt;/mn&gt;&lt;/msub&gt;&lt;/mfenced&gt;&lt;/mtd&gt;&lt;mtd&gt;&lt;mn&gt;0&lt;/mn&gt;&lt;/mtd&gt;&lt;mtd&gt;&lt;mfenced&gt;&lt;mrow&gt;&lt;msub&gt;&lt;mi mathvariant=&quot;normal&quot;&gt;L&lt;/mi&gt;&lt;mn&gt;3&lt;/mn&gt;&lt;/msub&gt;&lt;msub&gt;&lt;mi&gt;s&amp;#x3B8;&lt;/mi&gt;&lt;mn&gt;12345&lt;/mn&gt;&lt;/msub&gt;&lt;mo&gt;+&lt;/mo&gt;&lt;msub&gt;&lt;mi mathvariant=&quot;normal&quot;&gt;L&lt;/mi&gt;&lt;mn&gt;2&lt;/mn&gt;&lt;/msub&gt;&lt;msub&gt;&lt;mi&gt;s&amp;#x3B8;&lt;/mi&gt;&lt;mn&gt;1234&lt;/mn&gt;&lt;/msub&gt;&lt;mo&gt;+&lt;/mo&gt;&lt;msub&gt;&lt;mi mathvariant=&quot;normal&quot;&gt;L&lt;/mi&gt;&lt;mn&gt;2&lt;/mn&gt;&lt;/msub&gt;&lt;msub&gt;&lt;mi&gt;s&amp;#x3B8;&lt;/mi&gt;&lt;mn&gt;12&lt;/mn&gt;&lt;/msub&gt;&lt;mo&gt;+&lt;/mo&gt;&lt;msub&gt;&lt;mi mathvariant=&quot;normal&quot;&gt;L&lt;/mi&gt;&lt;mn&gt;3&lt;/mn&gt;&lt;/msub&gt;&lt;msub&gt;&lt;mi&gt;s&amp;#x3B8;&lt;/mi&gt;&lt;mn&gt;1&lt;/mn&gt;&lt;/msub&gt;&lt;/mrow&gt;&lt;/mfenced&gt;&lt;/mtd&gt;&lt;/mtr&gt;&lt;mtr&gt;&lt;mtd&gt;&lt;mn&gt;0&lt;/mn&gt;&lt;/mtd&gt;&lt;mtd&gt;&lt;mn&gt;0&lt;/mn&gt;&lt;/mtd&gt;&lt;mtd&gt;&lt;mn&gt;1&lt;/mn&gt;&lt;/mtd&gt;&lt;mtd&gt;&lt;msub&gt;&lt;mi mathvariant=&quot;normal&quot;&gt;L&lt;/mi&gt;&lt;mn&gt;1&lt;/mn&gt;&lt;/msub&gt;&lt;/mtd&gt;&lt;/mtr&gt;&lt;mtr&gt;&lt;mtd&gt;&lt;mn&gt;0&lt;/mn&gt;&lt;/mtd&gt;&lt;mtd&gt;&lt;mn&gt;0&lt;/mn&gt;&lt;/mtd&gt;&lt;mtd&gt;&lt;mn&gt;0&lt;/mn&gt;&lt;/mtd&gt;&lt;mtd&gt;&lt;mn&gt;1&lt;/mn&gt;&lt;/mtd&gt;&lt;/mtr&gt;&lt;/mtable&gt;&lt;/mfenced&gt;&lt;mo&gt;&amp;#xA0;&lt;/mo&gt;&lt;mo&gt;&amp;#xA0;&lt;/mo&gt;&lt;mo&gt;&amp;#xA0;&lt;/mo&gt;&lt;mo&gt;&amp;#xA0;&lt;/mo&gt;&lt;mo&gt;&amp;#xA0;&lt;/mo&gt;&lt;mo&gt;&amp;#xA0;&lt;/mo&gt;&lt;mo&gt;&amp;#xA0;&lt;/mo&gt;&lt;mo&gt;&amp;#xA0;&lt;/mo&gt;&lt;mo&gt;&amp;#xA0;&lt;/mo&gt;&lt;mo&gt;&amp;#xA0;&lt;/mo&gt;&lt;mo&gt;&amp;#xA0;&lt;/mo&gt;&lt;mo&gt;&amp;#xA0;&lt;/mo&gt;&lt;mo&gt;&amp;#xA0;&lt;/mo&gt;&lt;mo&gt;&amp;#xA0;&lt;/mo&gt;&lt;mfenced&gt;&lt;mrow&gt;&lt;mn&gt;4&lt;/mn&gt;&lt;mo&gt;.&lt;/mo&gt;&lt;mn&gt;4&lt;/mn&gt;&lt;/mrow&gt;&lt;/mfenced&gt;&lt;/math&gt;" id="113" name="Google Shape;113;p20" title="straight T presubscript 6 presuperscript 0 space space equals space space open square brackets table row cell open parentheses cθ subscript 123456 close parentheses end cell cell open parentheses negative sθ subscript 123456 close parentheses end cell 0 cell open parentheses straight L subscript 3 cθ subscript 12345 plus straight L subscript 2 cθ subscript 1234 plus straight L subscript 2 cθ subscript 12 plus straight L subscript 3 cθ subscript 1 close parentheses end cell row cell open parentheses sθ subscript 123456 close parentheses end cell cell open parentheses cθ subscript 123456 close parentheses end cell 0 cell open parentheses straight L subscript 3 sθ subscript 12345 plus straight L subscript 2 sθ subscript 1234 plus straight L subscript 2 sθ subscript 12 plus straight L subscript 3 sθ subscript 1 close parentheses end cell row 0 0 1 cell straight L subscript 1 end cell row 0 0 0 1 end table close square brackets space space space space space space space space space space space space space space open parentheses 4.4 close parentheses"/>
          <p:cNvPicPr preferRelativeResize="0"/>
          <p:nvPr/>
        </p:nvPicPr>
        <p:blipFill>
          <a:blip r:embed="rId4">
            <a:alphaModFix/>
          </a:blip>
          <a:stretch>
            <a:fillRect/>
          </a:stretch>
        </p:blipFill>
        <p:spPr>
          <a:xfrm>
            <a:off x="619125" y="3501750"/>
            <a:ext cx="5915025" cy="11715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1"/>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Torques analysis</a:t>
            </a:r>
            <a:endParaRPr/>
          </a:p>
        </p:txBody>
      </p:sp>
      <p:sp>
        <p:nvSpPr>
          <p:cNvPr id="119" name="Google Shape;119;p21"/>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The analysis of torques at each joint is one of the most important aspects in the design of exoskeleton, it helps selecting the right actuators, Also it explains the amount of torque that will be produced for the exoskeleton in addition to that generates from human muscles, the total torque is varying with respect to different applications of exoskeletons.</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