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10" r:id="rId2"/>
    <p:sldId id="326" r:id="rId3"/>
    <p:sldId id="312" r:id="rId4"/>
    <p:sldId id="311" r:id="rId5"/>
    <p:sldId id="336" r:id="rId6"/>
    <p:sldId id="313" r:id="rId7"/>
    <p:sldId id="318" r:id="rId8"/>
    <p:sldId id="319" r:id="rId9"/>
    <p:sldId id="320" r:id="rId10"/>
    <p:sldId id="321" r:id="rId11"/>
    <p:sldId id="322" r:id="rId12"/>
    <p:sldId id="323" r:id="rId13"/>
    <p:sldId id="314" r:id="rId14"/>
    <p:sldId id="315" r:id="rId15"/>
    <p:sldId id="354" r:id="rId16"/>
    <p:sldId id="316" r:id="rId17"/>
    <p:sldId id="351" r:id="rId18"/>
    <p:sldId id="337" r:id="rId19"/>
    <p:sldId id="338" r:id="rId20"/>
    <p:sldId id="339" r:id="rId21"/>
    <p:sldId id="352" r:id="rId22"/>
    <p:sldId id="283" r:id="rId23"/>
    <p:sldId id="307" r:id="rId24"/>
    <p:sldId id="286" r:id="rId25"/>
    <p:sldId id="308" r:id="rId26"/>
    <p:sldId id="309" r:id="rId27"/>
    <p:sldId id="284" r:id="rId28"/>
    <p:sldId id="288" r:id="rId29"/>
    <p:sldId id="289" r:id="rId30"/>
    <p:sldId id="290" r:id="rId31"/>
    <p:sldId id="291" r:id="rId32"/>
    <p:sldId id="292" r:id="rId33"/>
    <p:sldId id="293" r:id="rId34"/>
    <p:sldId id="294" r:id="rId35"/>
    <p:sldId id="295" r:id="rId36"/>
    <p:sldId id="296" r:id="rId37"/>
    <p:sldId id="346" r:id="rId38"/>
    <p:sldId id="347" r:id="rId39"/>
    <p:sldId id="297" r:id="rId40"/>
    <p:sldId id="350" r:id="rId41"/>
    <p:sldId id="298" r:id="rId42"/>
    <p:sldId id="348" r:id="rId43"/>
    <p:sldId id="299" r:id="rId44"/>
    <p:sldId id="300" r:id="rId45"/>
    <p:sldId id="349" r:id="rId46"/>
    <p:sldId id="301" r:id="rId47"/>
    <p:sldId id="302" r:id="rId48"/>
    <p:sldId id="303" r:id="rId49"/>
    <p:sldId id="324" r:id="rId50"/>
    <p:sldId id="325" r:id="rId51"/>
    <p:sldId id="327" r:id="rId52"/>
    <p:sldId id="328" r:id="rId53"/>
    <p:sldId id="353" r:id="rId54"/>
    <p:sldId id="340" r:id="rId55"/>
    <p:sldId id="341" r:id="rId56"/>
    <p:sldId id="342" r:id="rId57"/>
    <p:sldId id="343" r:id="rId58"/>
    <p:sldId id="344" r:id="rId59"/>
    <p:sldId id="345" r:id="rId60"/>
    <p:sldId id="329" r:id="rId61"/>
    <p:sldId id="330" r:id="rId62"/>
    <p:sldId id="331" r:id="rId63"/>
    <p:sldId id="332" r:id="rId64"/>
    <p:sldId id="334" r:id="rId65"/>
    <p:sldId id="335" r:id="rId6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5/15/2018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FCBEF"/>
                </a:solidFill>
              </a:rPr>
              <a:pPr/>
              <a:t>‹#›</a:t>
            </a:fld>
            <a:endParaRPr lang="en-US" dirty="0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4459684"/>
      </p:ext>
    </p:extLst>
  </p:cSld>
  <p:clrMapOvr>
    <a:masterClrMapping/>
  </p:clrMapOvr>
  <p:transition spd="med">
    <p:pull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5/15/2018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FCBEF"/>
                </a:solidFill>
              </a:rPr>
              <a:pPr/>
              <a:t>‹#›</a:t>
            </a:fld>
            <a:endParaRPr lang="en-US" dirty="0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2024390"/>
      </p:ext>
    </p:extLst>
  </p:cSld>
  <p:clrMapOvr>
    <a:masterClrMapping/>
  </p:clrMapOvr>
  <p:transition spd="med"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5/15/2018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FCBEF"/>
                </a:solidFill>
              </a:rPr>
              <a:pPr/>
              <a:t>‹#›</a:t>
            </a:fld>
            <a:endParaRPr lang="en-US" dirty="0">
              <a:solidFill>
                <a:srgbClr val="5FCBEF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457200"/>
            <a:r>
              <a:rPr lang="en-US" sz="8000" dirty="0">
                <a:ln w="3175" cmpd="sng">
                  <a:noFill/>
                </a:ln>
                <a:solidFill>
                  <a:srgbClr val="5FCBEF">
                    <a:lumMod val="60000"/>
                    <a:lumOff val="40000"/>
                  </a:srgbClr>
                </a:solidFill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457200"/>
            <a:r>
              <a:rPr lang="en-US" sz="8000" dirty="0">
                <a:ln w="3175" cmpd="sng">
                  <a:noFill/>
                </a:ln>
                <a:solidFill>
                  <a:srgbClr val="5FCBEF">
                    <a:lumMod val="60000"/>
                    <a:lumOff val="40000"/>
                  </a:srgbClr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82057537"/>
      </p:ext>
    </p:extLst>
  </p:cSld>
  <p:clrMapOvr>
    <a:masterClrMapping/>
  </p:clrMapOvr>
  <p:transition spd="med">
    <p:pull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5/15/2018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FCBEF"/>
                </a:solidFill>
              </a:rPr>
              <a:pPr/>
              <a:t>‹#›</a:t>
            </a:fld>
            <a:endParaRPr lang="en-US" dirty="0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9456616"/>
      </p:ext>
    </p:extLst>
  </p:cSld>
  <p:clrMapOvr>
    <a:masterClrMapping/>
  </p:clrMapOvr>
  <p:transition spd="med">
    <p:pull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5/15/2018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FCBEF"/>
                </a:solidFill>
              </a:rPr>
              <a:pPr/>
              <a:t>‹#›</a:t>
            </a:fld>
            <a:endParaRPr lang="en-US" dirty="0">
              <a:solidFill>
                <a:srgbClr val="5FCBEF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457200"/>
            <a:r>
              <a:rPr lang="en-US" sz="8000" dirty="0">
                <a:ln w="3175" cmpd="sng">
                  <a:noFill/>
                </a:ln>
                <a:solidFill>
                  <a:srgbClr val="5FCBEF">
                    <a:lumMod val="60000"/>
                    <a:lumOff val="40000"/>
                  </a:srgbClr>
                </a:solidFill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457200"/>
            <a:r>
              <a:rPr lang="en-US" sz="8000" dirty="0">
                <a:ln w="3175" cmpd="sng">
                  <a:noFill/>
                </a:ln>
                <a:solidFill>
                  <a:srgbClr val="5FCBEF">
                    <a:lumMod val="60000"/>
                    <a:lumOff val="40000"/>
                  </a:srgbClr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8589590"/>
      </p:ext>
    </p:extLst>
  </p:cSld>
  <p:clrMapOvr>
    <a:masterClrMapping/>
  </p:clrMapOvr>
  <p:transition spd="med">
    <p:pull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5/15/2018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FCBEF"/>
                </a:solidFill>
              </a:rPr>
              <a:pPr/>
              <a:t>‹#›</a:t>
            </a:fld>
            <a:endParaRPr lang="en-US" dirty="0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2192390"/>
      </p:ext>
    </p:extLst>
  </p:cSld>
  <p:clrMapOvr>
    <a:masterClrMapping/>
  </p:clrMapOvr>
  <p:transition spd="med">
    <p:pull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5/15/2018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>
                <a:solidFill>
                  <a:srgbClr val="5FCBEF"/>
                </a:solidFill>
              </a:rPr>
              <a:pPr/>
              <a:t>‹#›</a:t>
            </a:fld>
            <a:endParaRPr lang="en-US" dirty="0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8762107"/>
      </p:ext>
    </p:extLst>
  </p:cSld>
  <p:clrMapOvr>
    <a:masterClrMapping/>
  </p:clrMapOvr>
  <p:transition spd="med">
    <p:pull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5/15/2018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FCBEF"/>
                </a:solidFill>
              </a:rPr>
              <a:pPr/>
              <a:t>‹#›</a:t>
            </a:fld>
            <a:endParaRPr lang="en-US" dirty="0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3840763"/>
      </p:ext>
    </p:extLst>
  </p:cSld>
  <p:clrMapOvr>
    <a:masterClrMapping/>
  </p:clrMapOvr>
  <p:transition spd="med"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5/15/2018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>
                <a:solidFill>
                  <a:srgbClr val="5FCBEF"/>
                </a:solidFill>
              </a:rPr>
              <a:pPr/>
              <a:t>‹#›</a:t>
            </a:fld>
            <a:endParaRPr lang="en-US" dirty="0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1595892"/>
      </p:ext>
    </p:extLst>
  </p:cSld>
  <p:clrMapOvr>
    <a:masterClrMapping/>
  </p:clrMapOvr>
  <p:transition spd="med"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5/15/2018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FCBEF"/>
                </a:solidFill>
              </a:rPr>
              <a:pPr/>
              <a:t>‹#›</a:t>
            </a:fld>
            <a:endParaRPr lang="en-US" dirty="0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5679213"/>
      </p:ext>
    </p:extLst>
  </p:cSld>
  <p:clrMapOvr>
    <a:masterClrMapping/>
  </p:clrMapOvr>
  <p:transition spd="med"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5/15/2018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>
                <a:solidFill>
                  <a:srgbClr val="5FCBEF"/>
                </a:solidFill>
              </a:rPr>
              <a:pPr/>
              <a:t>‹#›</a:t>
            </a:fld>
            <a:endParaRPr lang="en-US" dirty="0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1684935"/>
      </p:ext>
    </p:extLst>
  </p:cSld>
  <p:clrMapOvr>
    <a:masterClrMapping/>
  </p:clrMapOvr>
  <p:transition spd="med"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5/15/2018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FCBEF"/>
                </a:solidFill>
              </a:rPr>
              <a:pPr/>
              <a:t>‹#›</a:t>
            </a:fld>
            <a:endParaRPr lang="en-US" dirty="0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542716"/>
      </p:ext>
    </p:extLst>
  </p:cSld>
  <p:clrMapOvr>
    <a:masterClrMapping/>
  </p:clrMapOvr>
  <p:transition spd="med"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5/15/2018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FCBEF"/>
                </a:solidFill>
              </a:rPr>
              <a:pPr/>
              <a:t>‹#›</a:t>
            </a:fld>
            <a:endParaRPr lang="en-US" dirty="0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5311701"/>
      </p:ext>
    </p:extLst>
  </p:cSld>
  <p:clrMapOvr>
    <a:masterClrMapping/>
  </p:clrMapOvr>
  <p:transition spd="med"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5/15/2018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FCBEF"/>
                </a:solidFill>
              </a:rPr>
              <a:pPr/>
              <a:t>‹#›</a:t>
            </a:fld>
            <a:endParaRPr lang="en-US" dirty="0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0993805"/>
      </p:ext>
    </p:extLst>
  </p:cSld>
  <p:clrMapOvr>
    <a:masterClrMapping/>
  </p:clrMapOvr>
  <p:transition spd="med"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5/15/2018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>
                <a:solidFill>
                  <a:srgbClr val="5FCBEF"/>
                </a:solidFill>
              </a:rPr>
              <a:pPr/>
              <a:t>‹#›</a:t>
            </a:fld>
            <a:endParaRPr lang="en-US" dirty="0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8061146"/>
      </p:ext>
    </p:extLst>
  </p:cSld>
  <p:clrMapOvr>
    <a:masterClrMapping/>
  </p:clrMapOvr>
  <p:transition spd="med"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FCBEF"/>
                </a:solidFill>
              </a:rPr>
              <a:pPr/>
              <a:t>‹#›</a:t>
            </a:fld>
            <a:endParaRPr lang="en-US" dirty="0">
              <a:solidFill>
                <a:srgbClr val="5FCBEF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5/15/2018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5030406"/>
      </p:ext>
    </p:extLst>
  </p:cSld>
  <p:clrMapOvr>
    <a:masterClrMapping/>
  </p:clrMapOvr>
  <p:transition spd="med"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 defTabSz="457200"/>
              <a:t>5/15/2018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 defTabSz="457200"/>
            <a:fld id="{D57F1E4F-1CFF-5643-939E-217C01CDF565}" type="slidenum">
              <a:rPr lang="en-US" dirty="0">
                <a:solidFill>
                  <a:srgbClr val="5FCBEF"/>
                </a:solidFill>
              </a:rPr>
              <a:pPr defTabSz="457200"/>
              <a:t>‹#›</a:t>
            </a:fld>
            <a:endParaRPr lang="en-US" dirty="0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4177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ransition spd="med">
    <p:pull dir="r"/>
  </p:transition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0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0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5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file:///C:\Users\Meme%20Saleh\Downloads\&#1590;.mp4" TargetMode="Externa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7730" y="455054"/>
            <a:ext cx="10136886" cy="1320800"/>
          </a:xfrm>
        </p:spPr>
        <p:txBody>
          <a:bodyPr/>
          <a:lstStyle/>
          <a:p>
            <a:r>
              <a:rPr lang="en-US" dirty="0"/>
              <a:t>Redesign the Optical and Nursing College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3071" y="1775854"/>
            <a:ext cx="6138930" cy="508214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75854"/>
            <a:ext cx="5718220" cy="5082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8783270"/>
      </p:ext>
    </p:extLst>
  </p:cSld>
  <p:clrMapOvr>
    <a:masterClrMapping/>
  </p:clrMapOvr>
  <p:transition spd="med">
    <p:pull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9397"/>
            <a:ext cx="5640946" cy="5676859"/>
          </a:xfrm>
        </p:spPr>
      </p:pic>
      <p:sp>
        <p:nvSpPr>
          <p:cNvPr id="6" name="TextBox 5"/>
          <p:cNvSpPr txBox="1"/>
          <p:nvPr/>
        </p:nvSpPr>
        <p:spPr>
          <a:xfrm>
            <a:off x="1056067" y="6304209"/>
            <a:ext cx="3065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Existing Ground Floor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420636" y="6304209"/>
            <a:ext cx="3065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Designed Ground Floor</a:t>
            </a:r>
          </a:p>
        </p:txBody>
      </p:sp>
      <p:sp>
        <p:nvSpPr>
          <p:cNvPr id="8" name="Right Arrow 7"/>
          <p:cNvSpPr/>
          <p:nvPr/>
        </p:nvSpPr>
        <p:spPr>
          <a:xfrm>
            <a:off x="5640946" y="3018732"/>
            <a:ext cx="849812" cy="30909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8377" y="489397"/>
            <a:ext cx="5533623" cy="5676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0318148"/>
      </p:ext>
    </p:extLst>
  </p:cSld>
  <p:clrMapOvr>
    <a:masterClrMapping/>
  </p:clrMapOvr>
  <p:transition spd="med">
    <p:pull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6682" y="171796"/>
            <a:ext cx="6478073" cy="5958383"/>
          </a:xfrm>
        </p:spPr>
      </p:pic>
      <p:sp>
        <p:nvSpPr>
          <p:cNvPr id="7" name="TextBox 6"/>
          <p:cNvSpPr txBox="1"/>
          <p:nvPr/>
        </p:nvSpPr>
        <p:spPr>
          <a:xfrm>
            <a:off x="4597759" y="6220496"/>
            <a:ext cx="32948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Designed First Floor</a:t>
            </a:r>
          </a:p>
        </p:txBody>
      </p:sp>
    </p:spTree>
    <p:extLst>
      <p:ext uri="{BB962C8B-B14F-4D97-AF65-F5344CB8AC3E}">
        <p14:creationId xmlns:p14="http://schemas.microsoft.com/office/powerpoint/2010/main" val="2241096101"/>
      </p:ext>
    </p:extLst>
  </p:cSld>
  <p:clrMapOvr>
    <a:masterClrMapping/>
  </p:clrMapOvr>
  <p:transition spd="med">
    <p:pull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5307"/>
            <a:ext cx="5782614" cy="5575627"/>
          </a:xfrm>
        </p:spPr>
      </p:pic>
      <p:sp>
        <p:nvSpPr>
          <p:cNvPr id="6" name="TextBox 5"/>
          <p:cNvSpPr txBox="1"/>
          <p:nvPr/>
        </p:nvSpPr>
        <p:spPr>
          <a:xfrm>
            <a:off x="1056067" y="6304209"/>
            <a:ext cx="3065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Existing Second Floor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433515" y="6304209"/>
            <a:ext cx="3065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Designed Second Floor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3883" y="605307"/>
            <a:ext cx="6008118" cy="5575627"/>
          </a:xfrm>
          <a:prstGeom prst="rect">
            <a:avLst/>
          </a:prstGeom>
        </p:spPr>
      </p:pic>
      <p:sp>
        <p:nvSpPr>
          <p:cNvPr id="10" name="Right Arrow 9"/>
          <p:cNvSpPr/>
          <p:nvPr/>
        </p:nvSpPr>
        <p:spPr>
          <a:xfrm>
            <a:off x="5885645" y="3039414"/>
            <a:ext cx="927279" cy="3606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271661"/>
      </p:ext>
    </p:extLst>
  </p:cSld>
  <p:clrMapOvr>
    <a:masterClrMapping/>
  </p:clrMapOvr>
  <p:transition spd="med">
    <p:pull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9551"/>
            <a:ext cx="5808372" cy="557558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056067" y="6304209"/>
            <a:ext cx="3065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Existing Third Floor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485030" y="6304209"/>
            <a:ext cx="3065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Designed Third Floor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2011" y="579551"/>
            <a:ext cx="5919989" cy="5724658"/>
          </a:xfrm>
          <a:prstGeom prst="rect">
            <a:avLst/>
          </a:prstGeom>
        </p:spPr>
      </p:pic>
      <p:sp>
        <p:nvSpPr>
          <p:cNvPr id="14" name="Right Arrow 13"/>
          <p:cNvSpPr/>
          <p:nvPr/>
        </p:nvSpPr>
        <p:spPr>
          <a:xfrm>
            <a:off x="5996502" y="2968070"/>
            <a:ext cx="855059" cy="3289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009873"/>
      </p:ext>
    </p:extLst>
  </p:cSld>
  <p:clrMapOvr>
    <a:masterClrMapping/>
  </p:clrMapOvr>
  <p:transition spd="med">
    <p:pull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Environmental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305575"/>
            <a:ext cx="8596668" cy="3880773"/>
          </a:xfrm>
        </p:spPr>
        <p:txBody>
          <a:bodyPr/>
          <a:lstStyle/>
          <a:p>
            <a:r>
              <a:rPr lang="en-GB" dirty="0"/>
              <a:t>Passive aspects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GB" b="1" dirty="0"/>
              <a:t>Double-skinned wall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8109" y="609600"/>
            <a:ext cx="5374782" cy="562041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950" y="2411765"/>
            <a:ext cx="5811061" cy="376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988812"/>
      </p:ext>
    </p:extLst>
  </p:cSld>
  <p:clrMapOvr>
    <a:masterClrMapping/>
  </p:clrMapOvr>
  <p:transition spd="med">
    <p:pull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Environmental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2787" y="1478009"/>
            <a:ext cx="8596668" cy="3880773"/>
          </a:xfrm>
        </p:spPr>
        <p:txBody>
          <a:bodyPr/>
          <a:lstStyle/>
          <a:p>
            <a:r>
              <a:rPr lang="en-GB" b="1" dirty="0"/>
              <a:t>Double-skinned wall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2175" y="1930400"/>
            <a:ext cx="3305577" cy="48920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5256" y="1061403"/>
            <a:ext cx="428625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0584939"/>
      </p:ext>
    </p:extLst>
  </p:cSld>
  <p:clrMapOvr>
    <a:masterClrMapping/>
  </p:clrMapOvr>
  <p:transition spd="med">
    <p:pull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Environmental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en-GB" dirty="0"/>
              <a:t>Passive aspects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b="1" dirty="0"/>
              <a:t>Sky light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1081" y="2055907"/>
            <a:ext cx="5026625" cy="4621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3697818"/>
      </p:ext>
    </p:extLst>
  </p:cSld>
  <p:clrMapOvr>
    <a:masterClrMapping/>
  </p:clrMapOvr>
  <p:transition spd="med">
    <p:pull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Daylight Factor</a:t>
            </a:r>
            <a:endParaRPr lang="ar-SA" dirty="0" smtClean="0">
              <a:solidFill>
                <a:schemeClr val="tx1"/>
              </a:solidFill>
            </a:endParaRPr>
          </a:p>
        </p:txBody>
      </p:sp>
      <p:pic>
        <p:nvPicPr>
          <p:cNvPr id="4" name="صورة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72892" y="1436914"/>
            <a:ext cx="5538652" cy="4454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1696" y="1839414"/>
            <a:ext cx="4566693" cy="3464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pull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03460" y="544286"/>
            <a:ext cx="8596668" cy="132080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Thermal Design</a:t>
            </a:r>
            <a:endParaRPr lang="ar-SA" dirty="0">
              <a:solidFill>
                <a:schemeClr val="tx1"/>
              </a:solidFill>
            </a:endParaRPr>
          </a:p>
        </p:txBody>
      </p:sp>
      <p:pic>
        <p:nvPicPr>
          <p:cNvPr id="4" name="عنصر نائب للمحتوى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86845" y="2069148"/>
            <a:ext cx="5479739" cy="388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صورة 5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2844" y="2091511"/>
            <a:ext cx="4674733" cy="3865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r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External wall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b="1" dirty="0"/>
              <a:t>U-value</a:t>
            </a:r>
            <a:r>
              <a:rPr lang="en-US" dirty="0"/>
              <a:t> = 0.452 W/m2.k</a:t>
            </a:r>
          </a:p>
          <a:p>
            <a:pPr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grpSp>
        <p:nvGrpSpPr>
          <p:cNvPr id="1026" name="Group 48"/>
          <p:cNvGrpSpPr>
            <a:grpSpLocks/>
          </p:cNvGrpSpPr>
          <p:nvPr/>
        </p:nvGrpSpPr>
        <p:grpSpPr bwMode="auto">
          <a:xfrm>
            <a:off x="5499464" y="2084706"/>
            <a:ext cx="4062548" cy="2931432"/>
            <a:chOff x="3598" y="252"/>
            <a:chExt cx="4702" cy="3992"/>
          </a:xfrm>
        </p:grpSpPr>
        <p:pic>
          <p:nvPicPr>
            <p:cNvPr id="68" name="Picture 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597" y="251"/>
              <a:ext cx="4702" cy="3992"/>
            </a:xfrm>
            <a:prstGeom prst="rect">
              <a:avLst/>
            </a:prstGeom>
            <a:noFill/>
          </p:spPr>
        </p:pic>
        <p:pic>
          <p:nvPicPr>
            <p:cNvPr id="69" name="Picture 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643" y="298"/>
              <a:ext cx="4526" cy="3812"/>
            </a:xfrm>
            <a:prstGeom prst="rect">
              <a:avLst/>
            </a:prstGeom>
            <a:noFill/>
          </p:spPr>
        </p:pic>
        <p:sp>
          <p:nvSpPr>
            <p:cNvPr id="134" name="Rectangle 6"/>
            <p:cNvSpPr>
              <a:spLocks noChangeArrowheads="1"/>
            </p:cNvSpPr>
            <p:nvPr/>
          </p:nvSpPr>
          <p:spPr bwMode="auto">
            <a:xfrm>
              <a:off x="3640" y="296"/>
              <a:ext cx="4531" cy="3817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</p:grp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120" y="2861175"/>
            <a:ext cx="4029075" cy="1932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pull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Outline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chemeClr val="tx1"/>
                </a:solidFill>
              </a:rPr>
              <a:t>Overview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chemeClr val="tx1"/>
                </a:solidFill>
              </a:rPr>
              <a:t>Architectural Design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chemeClr val="tx1"/>
                </a:solidFill>
              </a:rPr>
              <a:t>Environmental Design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chemeClr val="tx1"/>
                </a:solidFill>
              </a:rPr>
              <a:t> Structural Design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chemeClr val="tx1"/>
                </a:solidFill>
              </a:rPr>
              <a:t>Electro-Mechanical Design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chemeClr val="tx1"/>
                </a:solidFill>
              </a:rPr>
              <a:t>Cost estimation  </a:t>
            </a:r>
          </a:p>
          <a:p>
            <a:pPr>
              <a:buFont typeface="Wingdings" panose="05000000000000000000" pitchFamily="2" charset="2"/>
              <a:buChar char="q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252193"/>
      </p:ext>
    </p:extLst>
  </p:cSld>
  <p:clrMapOvr>
    <a:masterClrMapping/>
  </p:clrMapOvr>
  <p:transition spd="med">
    <p:pull dir="r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Flat roof </a:t>
            </a:r>
            <a:endParaRPr lang="ar-SA" dirty="0">
              <a:solidFill>
                <a:schemeClr val="tx1"/>
              </a:solidFill>
            </a:endParaRPr>
          </a:p>
        </p:txBody>
      </p:sp>
      <p:pic>
        <p:nvPicPr>
          <p:cNvPr id="4" name="Content Placeholder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71914" y="2116182"/>
            <a:ext cx="3677034" cy="298987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675" y="2590705"/>
            <a:ext cx="4392487" cy="216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مستطيل 5"/>
          <p:cNvSpPr/>
          <p:nvPr/>
        </p:nvSpPr>
        <p:spPr>
          <a:xfrm>
            <a:off x="739497" y="1951111"/>
            <a:ext cx="27446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b="1" dirty="0"/>
              <a:t>U-value</a:t>
            </a:r>
            <a:r>
              <a:rPr lang="en-US" dirty="0"/>
              <a:t> = 0.381 W/m2.k</a:t>
            </a:r>
          </a:p>
        </p:txBody>
      </p:sp>
    </p:spTree>
  </p:cSld>
  <p:clrMapOvr>
    <a:masterClrMapping/>
  </p:clrMapOvr>
  <p:transition spd="med">
    <p:pull dir="r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Design Capacity and Energy per total building area </a:t>
            </a:r>
            <a:endParaRPr lang="ar-SA" dirty="0">
              <a:solidFill>
                <a:schemeClr val="tx1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2858" y="2455657"/>
            <a:ext cx="4080216" cy="2168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27123" y="2515009"/>
            <a:ext cx="4038600" cy="2070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pull dir="r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dirty="0"/>
              <a:t>Environmental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56520" y="1009861"/>
            <a:ext cx="405137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</a:rPr>
              <a:t>Acoustics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2382392" y="1695154"/>
                <a:ext cx="5399625" cy="584775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ctr"/>
                <a:r>
                  <a:rPr lang="en-US" sz="3200" b="1" dirty="0">
                    <a:latin typeface="Cambria" panose="02040503050406030204" pitchFamily="18" charset="0"/>
                  </a:rPr>
                  <a:t>Reverberation Time (</a:t>
                </a:r>
                <a14:m>
                  <m:oMath xmlns:m="http://schemas.openxmlformats.org/officeDocument/2006/math">
                    <m:r>
                      <a:rPr lang="en-US" sz="3200" b="1" i="1" smtClean="0">
                        <a:latin typeface="Cambria Math" panose="02040503050406030204" pitchFamily="18" charset="0"/>
                      </a:rPr>
                      <m:t>𝑹</m:t>
                    </m:r>
                    <m:sSub>
                      <m:sSubPr>
                        <m:ctrlPr>
                          <a:rPr lang="en-US" sz="32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1" i="1" smtClean="0">
                            <a:latin typeface="Cambria Math" panose="02040503050406030204" pitchFamily="18" charset="0"/>
                          </a:rPr>
                          <m:t>𝑻</m:t>
                        </m:r>
                      </m:e>
                      <m:sub>
                        <m:r>
                          <a:rPr lang="en-US" sz="3200" b="1" i="1" smtClean="0">
                            <a:latin typeface="Cambria Math" panose="02040503050406030204" pitchFamily="18" charset="0"/>
                          </a:rPr>
                          <m:t>𝟔𝟎</m:t>
                        </m:r>
                      </m:sub>
                    </m:sSub>
                  </m:oMath>
                </a14:m>
                <a:r>
                  <a:rPr lang="en-US" sz="3200" b="1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)</a:t>
                </a: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82392" y="1695154"/>
                <a:ext cx="5399625" cy="584775"/>
              </a:xfrm>
              <a:prstGeom prst="rect">
                <a:avLst/>
              </a:prstGeom>
              <a:blipFill rotWithShape="0">
                <a:blip r:embed="rId2"/>
                <a:stretch>
                  <a:fillRect l="-1580" t="-13542" r="-1354" b="-3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6" name="Group 15"/>
          <p:cNvGrpSpPr/>
          <p:nvPr/>
        </p:nvGrpSpPr>
        <p:grpSpPr>
          <a:xfrm>
            <a:off x="263089" y="505705"/>
            <a:ext cx="11665821" cy="3367257"/>
            <a:chOff x="202768" y="996611"/>
            <a:chExt cx="11665821" cy="3367257"/>
          </a:xfrm>
        </p:grpSpPr>
        <p:sp>
          <p:nvSpPr>
            <p:cNvPr id="5" name="Rectangle 4"/>
            <p:cNvSpPr/>
            <p:nvPr/>
          </p:nvSpPr>
          <p:spPr>
            <a:xfrm>
              <a:off x="202768" y="2746368"/>
              <a:ext cx="5399625" cy="58477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3200" b="1" dirty="0">
                  <a:latin typeface="Cambria" panose="02040503050406030204" pitchFamily="18" charset="0"/>
                </a:rPr>
                <a:t>Used absorptive material</a:t>
              </a:r>
              <a:endParaRPr lang="en-US" sz="3200" b="1" dirty="0"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6193833" y="3521269"/>
              <a:ext cx="5399625" cy="58477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3200" b="1" dirty="0">
                  <a:latin typeface="Cambria" panose="02040503050406030204" pitchFamily="18" charset="0"/>
                </a:rPr>
                <a:t>Acoustical ceiling tiles</a:t>
              </a:r>
              <a:endParaRPr lang="en-US" sz="3200" b="1" dirty="0"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50868" y="3413782"/>
              <a:ext cx="5995367" cy="950086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</p:pic>
        <p:pic>
          <p:nvPicPr>
            <p:cNvPr id="3074" name="Picture 2" descr="quiettile.jpg (300×275)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40796" y="996611"/>
              <a:ext cx="2227793" cy="2042144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7" name="Rectangle 16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>
                <a:solidFill>
                  <a:prstClr val="white"/>
                </a:solidFill>
              </a:rPr>
              <a:t>27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DE6470A1-9999-4967-AB77-DC1DBAAA30FF}"/>
              </a:ext>
            </a:extLst>
          </p:cNvPr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14" t="67380" r="4951" b="21619"/>
          <a:stretch/>
        </p:blipFill>
        <p:spPr bwMode="auto">
          <a:xfrm>
            <a:off x="411190" y="3977424"/>
            <a:ext cx="5995366" cy="879821"/>
          </a:xfrm>
          <a:prstGeom prst="rect">
            <a:avLst/>
          </a:prstGeom>
          <a:ln w="38100" cap="sq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725F6F35-00AD-4BC3-9A58-612C9644F17C}"/>
              </a:ext>
            </a:extLst>
          </p:cNvPr>
          <p:cNvSpPr/>
          <p:nvPr/>
        </p:nvSpPr>
        <p:spPr>
          <a:xfrm>
            <a:off x="6254155" y="5508139"/>
            <a:ext cx="5399625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</a:rPr>
              <a:t>Concrete slabs tiles-on ground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46076085-59E7-43D3-BCC0-FE0F9C3253B9}"/>
              </a:ext>
            </a:extLst>
          </p:cNvPr>
          <p:cNvSpPr/>
          <p:nvPr/>
        </p:nvSpPr>
        <p:spPr>
          <a:xfrm>
            <a:off x="6096000" y="4168376"/>
            <a:ext cx="5399625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</a:rPr>
              <a:t>Concrete block painted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="" xmlns:a16="http://schemas.microsoft.com/office/drawing/2014/main" id="{25310A04-F012-4B0E-A53A-FB5AC71158B6}"/>
              </a:ext>
            </a:extLst>
          </p:cNvPr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41" t="69517" r="4458" b="15796"/>
          <a:stretch/>
        </p:blipFill>
        <p:spPr bwMode="auto">
          <a:xfrm>
            <a:off x="365436" y="5086171"/>
            <a:ext cx="6041120" cy="87341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240442987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dirty="0"/>
              <a:t>Environmental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56520" y="1009861"/>
            <a:ext cx="405137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</a:rPr>
              <a:t>Acoustics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2382393" y="1591999"/>
                <a:ext cx="5399625" cy="584775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ctr"/>
                <a:r>
                  <a:rPr lang="en-US" sz="3200" b="1" dirty="0">
                    <a:latin typeface="Cambria" panose="02040503050406030204" pitchFamily="18" charset="0"/>
                  </a:rPr>
                  <a:t>Reverberation Time (</a:t>
                </a:r>
                <a14:m>
                  <m:oMath xmlns:m="http://schemas.openxmlformats.org/officeDocument/2006/math">
                    <m:r>
                      <a:rPr lang="en-US" sz="3200" b="1" i="1" smtClean="0">
                        <a:latin typeface="Cambria Math" panose="02040503050406030204" pitchFamily="18" charset="0"/>
                      </a:rPr>
                      <m:t>𝑹</m:t>
                    </m:r>
                    <m:sSub>
                      <m:sSubPr>
                        <m:ctrlPr>
                          <a:rPr lang="en-US" sz="32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1" i="1" smtClean="0">
                            <a:latin typeface="Cambria Math" panose="02040503050406030204" pitchFamily="18" charset="0"/>
                          </a:rPr>
                          <m:t>𝑻</m:t>
                        </m:r>
                      </m:e>
                      <m:sub>
                        <m:r>
                          <a:rPr lang="en-US" sz="3200" b="1" i="1" smtClean="0">
                            <a:latin typeface="Cambria Math" panose="02040503050406030204" pitchFamily="18" charset="0"/>
                          </a:rPr>
                          <m:t>𝟔𝟎</m:t>
                        </m:r>
                      </m:sub>
                    </m:sSub>
                  </m:oMath>
                </a14:m>
                <a:r>
                  <a:rPr lang="en-US" sz="3200" b="1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)</a:t>
                </a: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82393" y="1591999"/>
                <a:ext cx="5399625" cy="584775"/>
              </a:xfrm>
              <a:prstGeom prst="rect">
                <a:avLst/>
              </a:prstGeom>
              <a:blipFill rotWithShape="0">
                <a:blip r:embed="rId2"/>
                <a:stretch>
                  <a:fillRect l="-1580" t="-13542" r="-1354" b="-3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Rectangle 16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>
                <a:solidFill>
                  <a:prstClr val="white"/>
                </a:solidFill>
              </a:rPr>
              <a:t>27</a:t>
            </a:r>
          </a:p>
        </p:txBody>
      </p:sp>
      <p:graphicFrame>
        <p:nvGraphicFramePr>
          <p:cNvPr id="5" name="Table 7">
            <a:extLst>
              <a:ext uri="{FF2B5EF4-FFF2-40B4-BE49-F238E27FC236}">
                <a16:creationId xmlns="" xmlns:a16="http://schemas.microsoft.com/office/drawing/2014/main" id="{3E77280D-16BB-452A-93EB-778879D14A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2881479"/>
              </p:ext>
            </p:extLst>
          </p:nvPr>
        </p:nvGraphicFramePr>
        <p:xfrm>
          <a:off x="2863688" y="2617146"/>
          <a:ext cx="2911061" cy="399779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68722">
                  <a:extLst>
                    <a:ext uri="{9D8B030D-6E8A-4147-A177-3AD203B41FA5}">
                      <a16:colId xmlns="" xmlns:a16="http://schemas.microsoft.com/office/drawing/2014/main" val="1153397326"/>
                    </a:ext>
                  </a:extLst>
                </a:gridCol>
                <a:gridCol w="1442339">
                  <a:extLst>
                    <a:ext uri="{9D8B030D-6E8A-4147-A177-3AD203B41FA5}">
                      <a16:colId xmlns="" xmlns:a16="http://schemas.microsoft.com/office/drawing/2014/main" val="2093640932"/>
                    </a:ext>
                  </a:extLst>
                </a:gridCol>
              </a:tblGrid>
              <a:tr h="4931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SABINE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2775265659"/>
                  </a:ext>
                </a:extLst>
              </a:tr>
              <a:tr h="35643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FREQUENCIES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RT(60)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187861596"/>
                  </a:ext>
                </a:extLst>
              </a:tr>
              <a:tr h="35643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63Hz: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0.85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2734050851"/>
                  </a:ext>
                </a:extLst>
              </a:tr>
              <a:tr h="35643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125Hz: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0.86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833694988"/>
                  </a:ext>
                </a:extLst>
              </a:tr>
              <a:tr h="35643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250Hz: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0.74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3277514860"/>
                  </a:ext>
                </a:extLst>
              </a:tr>
              <a:tr h="35643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500Hz: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0.57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771801326"/>
                  </a:ext>
                </a:extLst>
              </a:tr>
              <a:tr h="35643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1kHz: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0.52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2485037662"/>
                  </a:ext>
                </a:extLst>
              </a:tr>
              <a:tr h="35643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2kHz: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0.49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3263628355"/>
                  </a:ext>
                </a:extLst>
              </a:tr>
              <a:tr h="35643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4kHz: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0.48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853268411"/>
                  </a:ext>
                </a:extLst>
              </a:tr>
              <a:tr h="35643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8kHz: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0.45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350607065"/>
                  </a:ext>
                </a:extLst>
              </a:tr>
              <a:tr h="2967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16kHz: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0.45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3630267770"/>
                  </a:ext>
                </a:extLst>
              </a:tr>
            </a:tbl>
          </a:graphicData>
        </a:graphic>
      </p:graphicFrame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094C8989-DECE-4E1B-8CF9-EFA35F296029}"/>
              </a:ext>
            </a:extLst>
          </p:cNvPr>
          <p:cNvSpPr/>
          <p:nvPr/>
        </p:nvSpPr>
        <p:spPr>
          <a:xfrm>
            <a:off x="2707991" y="4483690"/>
            <a:ext cx="3222456" cy="79416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62013972-D27C-4755-80C2-B7E3EC10E6CB}"/>
              </a:ext>
            </a:extLst>
          </p:cNvPr>
          <p:cNvSpPr/>
          <p:nvPr/>
        </p:nvSpPr>
        <p:spPr>
          <a:xfrm>
            <a:off x="-1080406" y="2148467"/>
            <a:ext cx="5399625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</a:rPr>
              <a:t>Classroom</a:t>
            </a:r>
          </a:p>
          <a:p>
            <a:pPr algn="ctr"/>
            <a:r>
              <a:rPr lang="en-US" sz="3200" b="1" dirty="0">
                <a:latin typeface="Cambria" panose="02040503050406030204" pitchFamily="18" charset="0"/>
                <a:cs typeface="Times New Roman" panose="02020603050405020304" pitchFamily="18" charset="0"/>
              </a:rPr>
              <a:t>0.5-0.8</a:t>
            </a:r>
          </a:p>
        </p:txBody>
      </p:sp>
    </p:spTree>
    <p:extLst>
      <p:ext uri="{BB962C8B-B14F-4D97-AF65-F5344CB8AC3E}">
        <p14:creationId xmlns:p14="http://schemas.microsoft.com/office/powerpoint/2010/main" val="27157289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dirty="0"/>
              <a:t>Environmental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56520" y="1009861"/>
            <a:ext cx="405137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</a:rPr>
              <a:t>Acoustics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82392" y="1680321"/>
            <a:ext cx="5399625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</a:rPr>
              <a:t>STC and IIC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-707184" y="1972708"/>
            <a:ext cx="4973939" cy="252376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dirty="0">
                <a:latin typeface="Cambria" panose="02040503050406030204" pitchFamily="18" charset="0"/>
              </a:rPr>
              <a:t>External wall</a:t>
            </a:r>
            <a:r>
              <a:rPr lang="en-US" sz="3200" b="1" dirty="0">
                <a:latin typeface="Cambria" panose="02040503050406030204" pitchFamily="18" charset="0"/>
              </a:rPr>
              <a:t/>
            </a:r>
            <a:br>
              <a:rPr lang="en-US" sz="3200" b="1" dirty="0">
                <a:latin typeface="Cambria" panose="02040503050406030204" pitchFamily="18" charset="0"/>
              </a:rPr>
            </a:br>
            <a:r>
              <a:rPr lang="en-US" sz="1400" b="1" dirty="0">
                <a:latin typeface="Cambria" panose="02040503050406030204" pitchFamily="18" charset="0"/>
              </a:rPr>
              <a:t>stone=5cm</a:t>
            </a:r>
          </a:p>
          <a:p>
            <a:pPr algn="ctr"/>
            <a:r>
              <a:rPr lang="en-US" sz="1400" b="1" dirty="0" err="1">
                <a:latin typeface="Cambria" panose="02040503050406030204" pitchFamily="18" charset="0"/>
              </a:rPr>
              <a:t>Morter</a:t>
            </a:r>
            <a:r>
              <a:rPr lang="en-US" sz="1400" b="1" dirty="0">
                <a:latin typeface="Cambria" panose="02040503050406030204" pitchFamily="18" charset="0"/>
              </a:rPr>
              <a:t>=3cm</a:t>
            </a:r>
          </a:p>
          <a:p>
            <a:pPr algn="ctr"/>
            <a:r>
              <a:rPr lang="en-US" sz="1400" b="1" dirty="0" err="1">
                <a:latin typeface="Cambria" panose="02040503050406030204" pitchFamily="18" charset="0"/>
              </a:rPr>
              <a:t>P.Concrete</a:t>
            </a:r>
            <a:r>
              <a:rPr lang="en-US" sz="1400" b="1" dirty="0">
                <a:latin typeface="Cambria" panose="02040503050406030204" pitchFamily="18" charset="0"/>
              </a:rPr>
              <a:t>=20</a:t>
            </a:r>
          </a:p>
          <a:p>
            <a:pPr algn="ctr"/>
            <a:r>
              <a:rPr lang="en-US" sz="1400" b="1" dirty="0" err="1">
                <a:latin typeface="Cambria" panose="02040503050406030204" pitchFamily="18" charset="0"/>
              </a:rPr>
              <a:t>Polystrene</a:t>
            </a:r>
            <a:r>
              <a:rPr lang="en-US" sz="1400" b="1" dirty="0">
                <a:latin typeface="Cambria" panose="02040503050406030204" pitchFamily="18" charset="0"/>
              </a:rPr>
              <a:t>=5cm</a:t>
            </a:r>
          </a:p>
          <a:p>
            <a:pPr algn="ctr"/>
            <a:r>
              <a:rPr lang="en-US" sz="1400" b="1" dirty="0">
                <a:latin typeface="Cambria" panose="02040503050406030204" pitchFamily="18" charset="0"/>
              </a:rPr>
              <a:t>Bloch=10cm</a:t>
            </a:r>
          </a:p>
          <a:p>
            <a:pPr algn="ctr"/>
            <a:r>
              <a:rPr lang="en-US" sz="1400" b="1" dirty="0">
                <a:latin typeface="Cambria" panose="02040503050406030204" pitchFamily="18" charset="0"/>
              </a:rPr>
              <a:t>Plater=2cm</a:t>
            </a:r>
          </a:p>
          <a:p>
            <a:pPr algn="ctr"/>
            <a:r>
              <a:rPr lang="en-US" sz="1400" b="1" dirty="0">
                <a:latin typeface="Cambria" panose="02040503050406030204" pitchFamily="18" charset="0"/>
              </a:rPr>
              <a:t>Paint=0.3cm</a:t>
            </a:r>
          </a:p>
          <a:p>
            <a:pPr algn="ctr"/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>
                <a:solidFill>
                  <a:prstClr val="white"/>
                </a:solidFill>
              </a:rPr>
              <a:t>28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="" xmlns:a16="http://schemas.microsoft.com/office/drawing/2014/main" id="{DD493ABC-0BF5-450A-9D5F-631AFC6EA870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9" r="1024" b="1930"/>
          <a:stretch/>
        </p:blipFill>
        <p:spPr bwMode="auto">
          <a:xfrm>
            <a:off x="5541818" y="3286618"/>
            <a:ext cx="4982007" cy="347593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36" name="Group 35">
            <a:extLst>
              <a:ext uri="{FF2B5EF4-FFF2-40B4-BE49-F238E27FC236}">
                <a16:creationId xmlns="" xmlns:a16="http://schemas.microsoft.com/office/drawing/2014/main" id="{9A3B8A24-9E55-4596-8F7F-06E9FF782734}"/>
              </a:ext>
            </a:extLst>
          </p:cNvPr>
          <p:cNvGrpSpPr/>
          <p:nvPr/>
        </p:nvGrpSpPr>
        <p:grpSpPr>
          <a:xfrm>
            <a:off x="4223369" y="2384060"/>
            <a:ext cx="6096498" cy="1840683"/>
            <a:chOff x="4197160" y="2236480"/>
            <a:chExt cx="6096498" cy="1840683"/>
          </a:xfrm>
        </p:grpSpPr>
        <p:sp>
          <p:nvSpPr>
            <p:cNvPr id="51" name="Oval 50">
              <a:extLst>
                <a:ext uri="{FF2B5EF4-FFF2-40B4-BE49-F238E27FC236}">
                  <a16:creationId xmlns="" xmlns:a16="http://schemas.microsoft.com/office/drawing/2014/main" id="{4FCA31B5-FD5F-4056-982D-C379D06641BC}"/>
                </a:ext>
              </a:extLst>
            </p:cNvPr>
            <p:cNvSpPr/>
            <p:nvPr/>
          </p:nvSpPr>
          <p:spPr>
            <a:xfrm>
              <a:off x="9570325" y="3626786"/>
              <a:ext cx="723333" cy="450377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2" name="Straight Arrow Connector 51">
              <a:extLst>
                <a:ext uri="{FF2B5EF4-FFF2-40B4-BE49-F238E27FC236}">
                  <a16:creationId xmlns="" xmlns:a16="http://schemas.microsoft.com/office/drawing/2014/main" id="{C709ADF7-6266-40BC-81A2-AA9741CFBB2F}"/>
                </a:ext>
              </a:extLst>
            </p:cNvPr>
            <p:cNvCxnSpPr>
              <a:stCxn id="51" idx="0"/>
            </p:cNvCxnSpPr>
            <p:nvPr/>
          </p:nvCxnSpPr>
          <p:spPr>
            <a:xfrm flipH="1" flipV="1">
              <a:off x="8954184" y="2812466"/>
              <a:ext cx="977808" cy="81432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Rectangle 52">
              <a:extLst>
                <a:ext uri="{FF2B5EF4-FFF2-40B4-BE49-F238E27FC236}">
                  <a16:creationId xmlns="" xmlns:a16="http://schemas.microsoft.com/office/drawing/2014/main" id="{DEE23791-0F4B-4E86-988C-F41A13B7B0ED}"/>
                </a:ext>
              </a:extLst>
            </p:cNvPr>
            <p:cNvSpPr/>
            <p:nvPr/>
          </p:nvSpPr>
          <p:spPr>
            <a:xfrm>
              <a:off x="4852862" y="2236480"/>
              <a:ext cx="4067033" cy="902558"/>
            </a:xfrm>
            <a:prstGeom prst="rect">
              <a:avLst/>
            </a:prstGeom>
            <a:noFill/>
            <a:ln w="2857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Rectangle 53">
              <a:extLst>
                <a:ext uri="{FF2B5EF4-FFF2-40B4-BE49-F238E27FC236}">
                  <a16:creationId xmlns="" xmlns:a16="http://schemas.microsoft.com/office/drawing/2014/main" id="{6959363B-C68D-44B4-A018-806272009E1B}"/>
                </a:ext>
              </a:extLst>
            </p:cNvPr>
            <p:cNvSpPr/>
            <p:nvPr/>
          </p:nvSpPr>
          <p:spPr>
            <a:xfrm>
              <a:off x="4197160" y="2321964"/>
              <a:ext cx="5399625" cy="58477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3200" b="1" dirty="0">
                  <a:latin typeface="Cambria" panose="02040503050406030204" pitchFamily="18" charset="0"/>
                </a:rPr>
                <a:t>TL composite =53 dB</a:t>
              </a:r>
              <a:endParaRPr lang="en-US" sz="3200" b="1" dirty="0"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55" name="Picture 54">
            <a:extLst>
              <a:ext uri="{FF2B5EF4-FFF2-40B4-BE49-F238E27FC236}">
                <a16:creationId xmlns="" xmlns:a16="http://schemas.microsoft.com/office/drawing/2014/main" id="{09E627C2-5342-40DA-9904-ACFD265EBB1F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593" y="4003964"/>
            <a:ext cx="3369945" cy="2645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6536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dirty="0"/>
              <a:t>Environmental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97687" y="919996"/>
            <a:ext cx="405137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</a:rPr>
              <a:t>Acoustics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583183" y="1524481"/>
            <a:ext cx="5399625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</a:rPr>
              <a:t>STC and IIC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>
                <a:solidFill>
                  <a:prstClr val="white"/>
                </a:solidFill>
              </a:rPr>
              <a:t>28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="" xmlns:a16="http://schemas.microsoft.com/office/drawing/2014/main" id="{270449AD-13B3-4521-9DA1-94A4D910B6F4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968" b="27627"/>
          <a:stretch/>
        </p:blipFill>
        <p:spPr bwMode="auto">
          <a:xfrm>
            <a:off x="513447" y="2427180"/>
            <a:ext cx="4324350" cy="245935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6" name="Picture 35">
            <a:extLst>
              <a:ext uri="{FF2B5EF4-FFF2-40B4-BE49-F238E27FC236}">
                <a16:creationId xmlns="" xmlns:a16="http://schemas.microsoft.com/office/drawing/2014/main" id="{D7464150-B03A-4C21-BBF5-CF1EC1790E2B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7"/>
          <a:stretch/>
        </p:blipFill>
        <p:spPr bwMode="auto">
          <a:xfrm>
            <a:off x="5597237" y="2350781"/>
            <a:ext cx="4999614" cy="368770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10" name="Group 9">
            <a:extLst>
              <a:ext uri="{FF2B5EF4-FFF2-40B4-BE49-F238E27FC236}">
                <a16:creationId xmlns="" xmlns:a16="http://schemas.microsoft.com/office/drawing/2014/main" id="{A99AAF01-A065-4BA2-B7C0-E2934B149AD5}"/>
              </a:ext>
            </a:extLst>
          </p:cNvPr>
          <p:cNvGrpSpPr/>
          <p:nvPr/>
        </p:nvGrpSpPr>
        <p:grpSpPr>
          <a:xfrm>
            <a:off x="5605212" y="1073202"/>
            <a:ext cx="5399625" cy="2003414"/>
            <a:chOff x="4197160" y="2130396"/>
            <a:chExt cx="5399625" cy="2003414"/>
          </a:xfrm>
        </p:grpSpPr>
        <p:sp>
          <p:nvSpPr>
            <p:cNvPr id="11" name="Oval 10">
              <a:extLst>
                <a:ext uri="{FF2B5EF4-FFF2-40B4-BE49-F238E27FC236}">
                  <a16:creationId xmlns="" xmlns:a16="http://schemas.microsoft.com/office/drawing/2014/main" id="{22873320-A342-47BA-88FB-B2CCBB342125}"/>
                </a:ext>
              </a:extLst>
            </p:cNvPr>
            <p:cNvSpPr/>
            <p:nvPr/>
          </p:nvSpPr>
          <p:spPr>
            <a:xfrm>
              <a:off x="8226936" y="3683433"/>
              <a:ext cx="723333" cy="450377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="" xmlns:a16="http://schemas.microsoft.com/office/drawing/2014/main" id="{591EBDA5-B094-4608-BF3D-5968E856E0AA}"/>
                </a:ext>
              </a:extLst>
            </p:cNvPr>
            <p:cNvCxnSpPr>
              <a:stCxn id="11" idx="0"/>
            </p:cNvCxnSpPr>
            <p:nvPr/>
          </p:nvCxnSpPr>
          <p:spPr>
            <a:xfrm flipH="1" flipV="1">
              <a:off x="7610795" y="2869113"/>
              <a:ext cx="977808" cy="81432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>
              <a:extLst>
                <a:ext uri="{FF2B5EF4-FFF2-40B4-BE49-F238E27FC236}">
                  <a16:creationId xmlns="" xmlns:a16="http://schemas.microsoft.com/office/drawing/2014/main" id="{20AF7AEC-06FE-43D6-8F26-79D0647C3525}"/>
                </a:ext>
              </a:extLst>
            </p:cNvPr>
            <p:cNvSpPr/>
            <p:nvPr/>
          </p:nvSpPr>
          <p:spPr>
            <a:xfrm>
              <a:off x="4863455" y="2130396"/>
              <a:ext cx="4067033" cy="902558"/>
            </a:xfrm>
            <a:prstGeom prst="rect">
              <a:avLst/>
            </a:prstGeom>
            <a:noFill/>
            <a:ln w="2857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="" xmlns:a16="http://schemas.microsoft.com/office/drawing/2014/main" id="{FE65DFB8-088E-4E1F-A9FC-1D3CD62A823D}"/>
                </a:ext>
              </a:extLst>
            </p:cNvPr>
            <p:cNvSpPr/>
            <p:nvPr/>
          </p:nvSpPr>
          <p:spPr>
            <a:xfrm>
              <a:off x="4197160" y="2321964"/>
              <a:ext cx="5399625" cy="46166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2400" b="1" dirty="0">
                  <a:latin typeface="Cambria" panose="02040503050406030204" pitchFamily="18" charset="0"/>
                </a:rPr>
                <a:t>TL composite =53 dB</a:t>
              </a:r>
              <a:endParaRPr lang="en-US" sz="2400" b="1" dirty="0"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E0AE02BC-8951-47CE-A26B-62E9868EC7DF}"/>
              </a:ext>
            </a:extLst>
          </p:cNvPr>
          <p:cNvSpPr/>
          <p:nvPr/>
        </p:nvSpPr>
        <p:spPr>
          <a:xfrm>
            <a:off x="0" y="4952950"/>
            <a:ext cx="4973939" cy="166199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dirty="0">
                <a:latin typeface="Cambria" panose="02040503050406030204" pitchFamily="18" charset="0"/>
              </a:rPr>
              <a:t>Internal wall</a:t>
            </a:r>
            <a:endParaRPr lang="en-US" sz="3200" b="1" dirty="0">
              <a:latin typeface="Cambria" panose="02040503050406030204" pitchFamily="18" charset="0"/>
            </a:endParaRPr>
          </a:p>
          <a:p>
            <a:pPr algn="ctr"/>
            <a:r>
              <a:rPr lang="en-US" sz="1400" b="1" dirty="0">
                <a:latin typeface="Cambria" panose="02040503050406030204" pitchFamily="18" charset="0"/>
              </a:rPr>
              <a:t>Plaster=1.5cm</a:t>
            </a:r>
          </a:p>
          <a:p>
            <a:pPr algn="ctr"/>
            <a:r>
              <a:rPr lang="en-US" sz="1400" b="1" dirty="0">
                <a:latin typeface="Cambria" panose="02040503050406030204" pitchFamily="18" charset="0"/>
              </a:rPr>
              <a:t>Block=20cm</a:t>
            </a:r>
          </a:p>
          <a:p>
            <a:pPr algn="ctr"/>
            <a:r>
              <a:rPr lang="en-US" sz="1400" b="1" dirty="0">
                <a:latin typeface="Cambria" panose="02040503050406030204" pitchFamily="18" charset="0"/>
              </a:rPr>
              <a:t>Plater=1.5cm</a:t>
            </a:r>
          </a:p>
          <a:p>
            <a:pPr algn="ctr"/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7429641"/>
      </p:ext>
    </p:extLst>
  </p:cSld>
  <p:clrMapOvr>
    <a:masterClrMapping/>
  </p:clrMapOvr>
  <p:transition spd="med">
    <p:pull dir="r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dirty="0"/>
              <a:t>Environmental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56520" y="1009861"/>
            <a:ext cx="405137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</a:rPr>
              <a:t>Acoustics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82391" y="1609854"/>
            <a:ext cx="5399625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</a:rPr>
              <a:t>STC and IIC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>
                <a:solidFill>
                  <a:prstClr val="white"/>
                </a:solidFill>
              </a:rPr>
              <a:t>28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="" xmlns:a16="http://schemas.microsoft.com/office/drawing/2014/main" id="{020CAEE4-9804-4A79-B359-1E9C5F908EFF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31"/>
          <a:stretch/>
        </p:blipFill>
        <p:spPr bwMode="auto">
          <a:xfrm>
            <a:off x="1170922" y="2361440"/>
            <a:ext cx="5548534" cy="399779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51B4CA87-9383-414D-A494-E5624A74A9A5}"/>
              </a:ext>
            </a:extLst>
          </p:cNvPr>
          <p:cNvSpPr/>
          <p:nvPr/>
        </p:nvSpPr>
        <p:spPr>
          <a:xfrm>
            <a:off x="6506520" y="1779302"/>
            <a:ext cx="4973939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dirty="0">
                <a:latin typeface="Cambria" panose="02040503050406030204" pitchFamily="18" charset="0"/>
              </a:rPr>
              <a:t>Ceiling </a:t>
            </a:r>
            <a:r>
              <a:rPr lang="en-US" sz="3200" b="1" dirty="0">
                <a:latin typeface="Cambria" panose="02040503050406030204" pitchFamily="18" charset="0"/>
              </a:rPr>
              <a:t/>
            </a:r>
            <a:br>
              <a:rPr lang="en-US" sz="3200" b="1" dirty="0">
                <a:latin typeface="Cambria" panose="02040503050406030204" pitchFamily="18" charset="0"/>
              </a:rPr>
            </a:br>
            <a:r>
              <a:rPr lang="en-US" sz="1400" b="1" dirty="0" err="1">
                <a:latin typeface="Cambria" panose="02040503050406030204" pitchFamily="18" charset="0"/>
              </a:rPr>
              <a:t>P.Concrete</a:t>
            </a:r>
            <a:r>
              <a:rPr lang="en-US" sz="1400" b="1" dirty="0">
                <a:latin typeface="Cambria" panose="02040503050406030204" pitchFamily="18" charset="0"/>
              </a:rPr>
              <a:t>=20 cm</a:t>
            </a:r>
          </a:p>
          <a:p>
            <a:pPr algn="ctr"/>
            <a:r>
              <a:rPr lang="en-US" sz="1400" b="1" dirty="0" err="1">
                <a:latin typeface="Cambria" panose="02040503050406030204" pitchFamily="18" charset="0"/>
              </a:rPr>
              <a:t>Polystrene</a:t>
            </a:r>
            <a:r>
              <a:rPr lang="en-US" sz="1400" b="1" dirty="0">
                <a:latin typeface="Cambria" panose="02040503050406030204" pitchFamily="18" charset="0"/>
              </a:rPr>
              <a:t>=5cm</a:t>
            </a:r>
          </a:p>
          <a:p>
            <a:pPr algn="ctr"/>
            <a:r>
              <a:rPr lang="en-US" sz="1400" b="1" dirty="0">
                <a:latin typeface="Cambria" panose="02040503050406030204" pitchFamily="18" charset="0"/>
              </a:rPr>
              <a:t>Plater=2cm</a:t>
            </a:r>
          </a:p>
          <a:p>
            <a:pPr algn="ctr"/>
            <a:r>
              <a:rPr lang="en-US" sz="1400" b="1" dirty="0">
                <a:latin typeface="Cambria" panose="02040503050406030204" pitchFamily="18" charset="0"/>
              </a:rPr>
              <a:t>Paint=0.3cm</a:t>
            </a:r>
          </a:p>
          <a:p>
            <a:pPr algn="ctr"/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590348"/>
      </p:ext>
    </p:extLst>
  </p:cSld>
  <p:clrMapOvr>
    <a:masterClrMapping/>
  </p:clrMapOvr>
  <p:transition spd="med">
    <p:pull dir="r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dirty="0"/>
              <a:t>Environmental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56520" y="1009861"/>
            <a:ext cx="405137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</a:rPr>
              <a:t>Acoustics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2382393" y="1591999"/>
                <a:ext cx="5399625" cy="1077218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ctr"/>
                <a:r>
                  <a:rPr lang="en-US" sz="3200" b="1" dirty="0">
                    <a:latin typeface="Cambria" panose="02040503050406030204" pitchFamily="18" charset="0"/>
                  </a:rPr>
                  <a:t>Articulation Loss of Consonants (</a:t>
                </a:r>
                <a14:m>
                  <m:oMath xmlns:m="http://schemas.openxmlformats.org/officeDocument/2006/math">
                    <m:r>
                      <a:rPr lang="en-US" sz="3200" b="1" i="1" smtClean="0">
                        <a:latin typeface="Cambria Math" panose="02040503050406030204" pitchFamily="18" charset="0"/>
                      </a:rPr>
                      <m:t>𝑨</m:t>
                    </m:r>
                    <m:sSub>
                      <m:sSubPr>
                        <m:ctrlPr>
                          <a:rPr lang="en-US" sz="32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1" i="1" smtClean="0">
                            <a:latin typeface="Cambria Math" panose="02040503050406030204" pitchFamily="18" charset="0"/>
                          </a:rPr>
                          <m:t>𝑳</m:t>
                        </m:r>
                      </m:e>
                      <m:sub>
                        <m:r>
                          <a:rPr lang="en-US" sz="3200" b="1" i="1" smtClean="0">
                            <a:latin typeface="Cambria Math" panose="02040503050406030204" pitchFamily="18" charset="0"/>
                          </a:rPr>
                          <m:t>𝒄𝒐𝒏𝒔𝒐𝒏</m:t>
                        </m:r>
                        <m:r>
                          <a:rPr lang="en-US" sz="3200" b="1" i="1" smtClean="0">
                            <a:latin typeface="Cambria Math" panose="02040503050406030204" pitchFamily="18" charset="0"/>
                          </a:rPr>
                          <m:t>.</m:t>
                        </m:r>
                      </m:sub>
                    </m:sSub>
                    <m:r>
                      <a:rPr lang="en-US" sz="3200" b="1" i="1" smtClean="0">
                        <a:latin typeface="Cambria Math" panose="02040503050406030204" pitchFamily="18" charset="0"/>
                      </a:rPr>
                      <m:t>%</m:t>
                    </m:r>
                  </m:oMath>
                </a14:m>
                <a:r>
                  <a:rPr lang="en-US" sz="3200" b="1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)</a:t>
                </a: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82393" y="1591999"/>
                <a:ext cx="5399625" cy="1077218"/>
              </a:xfrm>
              <a:prstGeom prst="rect">
                <a:avLst/>
              </a:prstGeom>
              <a:blipFill rotWithShape="0">
                <a:blip r:embed="rId2"/>
                <a:stretch>
                  <a:fillRect t="-7345" b="-175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350623" y="3628163"/>
            <a:ext cx="597318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</a:rPr>
              <a:t>For classroom = 8.5 %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 descr="E:\Documents\Desktop\2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990" y="4816374"/>
            <a:ext cx="8191500" cy="1282956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/>
          <p:cNvSpPr/>
          <p:nvPr/>
        </p:nvSpPr>
        <p:spPr>
          <a:xfrm>
            <a:off x="801990" y="3464212"/>
            <a:ext cx="5070446" cy="912678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>
                <a:solidFill>
                  <a:prstClr val="white"/>
                </a:solidFill>
              </a:rPr>
              <a:t>29</a:t>
            </a:r>
          </a:p>
        </p:txBody>
      </p:sp>
    </p:spTree>
    <p:extLst>
      <p:ext uri="{BB962C8B-B14F-4D97-AF65-F5344CB8AC3E}">
        <p14:creationId xmlns:p14="http://schemas.microsoft.com/office/powerpoint/2010/main" val="3401601108"/>
      </p:ext>
    </p:extLst>
  </p:cSld>
  <p:clrMapOvr>
    <a:masterClrMapping/>
  </p:clrMapOvr>
  <p:transition spd="med">
    <p:pull dir="r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70922" y="2320058"/>
            <a:ext cx="782256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  <a:endParaRPr lang="en-US" sz="54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>
                <a:solidFill>
                  <a:prstClr val="white"/>
                </a:solidFill>
              </a:rPr>
              <a:t>33</a:t>
            </a:r>
          </a:p>
        </p:txBody>
      </p:sp>
    </p:spTree>
    <p:extLst>
      <p:ext uri="{BB962C8B-B14F-4D97-AF65-F5344CB8AC3E}">
        <p14:creationId xmlns:p14="http://schemas.microsoft.com/office/powerpoint/2010/main" val="3299556565"/>
      </p:ext>
    </p:extLst>
  </p:cSld>
  <p:clrMapOvr>
    <a:masterClrMapping/>
  </p:clrMapOvr>
  <p:transition spd="med">
    <p:pull dir="r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54884" y="1224548"/>
            <a:ext cx="7770845" cy="410984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r>
              <a:rPr lang="en-US" sz="3200" b="1" dirty="0">
                <a:latin typeface="Cambria" panose="02040503050406030204" pitchFamily="18" charset="0"/>
                <a:cs typeface="Times New Roman" panose="02020603050405020304" pitchFamily="18" charset="0"/>
              </a:rPr>
              <a:t>Codes</a:t>
            </a:r>
          </a:p>
          <a:p>
            <a:endParaRPr lang="en-US" sz="15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3200" b="1" dirty="0">
                <a:latin typeface="Cambria" panose="02040503050406030204" pitchFamily="18" charset="0"/>
                <a:cs typeface="Times New Roman" panose="02020603050405020304" pitchFamily="18" charset="0"/>
              </a:rPr>
              <a:t> (ACI 318-14) for RC Structures Design</a:t>
            </a:r>
          </a:p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3200" b="1" dirty="0">
                <a:latin typeface="Cambria" panose="02040503050406030204" pitchFamily="18" charset="0"/>
                <a:cs typeface="Times New Roman" panose="02020603050405020304" pitchFamily="18" charset="0"/>
              </a:rPr>
              <a:t>  (UBC 97) for Earthquake Loads </a:t>
            </a:r>
          </a:p>
          <a:p>
            <a:pPr lvl="0" indent="-457200"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3200" b="1" dirty="0">
                <a:latin typeface="Cambria" panose="02040503050406030204" pitchFamily="18" charset="0"/>
                <a:cs typeface="Times New Roman" panose="02020603050405020304" pitchFamily="18" charset="0"/>
              </a:rPr>
              <a:t>(ASCE 7 2010) for loads computations</a:t>
            </a:r>
          </a:p>
        </p:txBody>
      </p:sp>
      <p:sp>
        <p:nvSpPr>
          <p:cNvPr id="3" name="Rectangle 2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Structural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>
                <a:solidFill>
                  <a:prstClr val="white"/>
                </a:solidFill>
              </a:rPr>
              <a:t>34</a:t>
            </a:r>
          </a:p>
        </p:txBody>
      </p:sp>
    </p:spTree>
    <p:extLst>
      <p:ext uri="{BB962C8B-B14F-4D97-AF65-F5344CB8AC3E}">
        <p14:creationId xmlns:p14="http://schemas.microsoft.com/office/powerpoint/2010/main" val="3707717172"/>
      </p:ext>
    </p:extLst>
  </p:cSld>
  <p:clrMapOvr>
    <a:masterClrMapping/>
  </p:clrMapOvr>
  <p:transition spd="med">
    <p:pull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OVERVIEW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596981"/>
            <a:ext cx="8596668" cy="4444382"/>
          </a:xfrm>
        </p:spPr>
        <p:txBody>
          <a:bodyPr>
            <a:normAutofit/>
          </a:bodyPr>
          <a:lstStyle/>
          <a:p>
            <a:r>
              <a:rPr lang="en-US" sz="2800" dirty="0"/>
              <a:t>Last semester </a:t>
            </a:r>
          </a:p>
          <a:p>
            <a:pPr lvl="1"/>
            <a:r>
              <a:rPr lang="en-US" sz="2600" dirty="0"/>
              <a:t>Checks </a:t>
            </a:r>
          </a:p>
          <a:p>
            <a:pPr lvl="1"/>
            <a:r>
              <a:rPr lang="en-US" sz="2600" dirty="0"/>
              <a:t>Results </a:t>
            </a:r>
          </a:p>
          <a:p>
            <a:pPr marL="0" indent="0">
              <a:buNone/>
            </a:pPr>
            <a:endParaRPr lang="en-US" sz="2800" dirty="0"/>
          </a:p>
          <a:p>
            <a:r>
              <a:rPr lang="en-US" sz="2800" dirty="0"/>
              <a:t> This semester </a:t>
            </a:r>
          </a:p>
          <a:p>
            <a:pPr lvl="1"/>
            <a:r>
              <a:rPr lang="en-US" sz="2600" dirty="0"/>
              <a:t>Redesign according to Standard .</a:t>
            </a:r>
          </a:p>
        </p:txBody>
      </p:sp>
    </p:spTree>
    <p:extLst>
      <p:ext uri="{BB962C8B-B14F-4D97-AF65-F5344CB8AC3E}">
        <p14:creationId xmlns:p14="http://schemas.microsoft.com/office/powerpoint/2010/main" val="1786381198"/>
      </p:ext>
    </p:extLst>
  </p:cSld>
  <p:clrMapOvr>
    <a:masterClrMapping/>
  </p:clrMapOvr>
  <p:transition spd="med">
    <p:pull dir="r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1054885" y="1191296"/>
                <a:ext cx="8222119" cy="5755422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r>
                  <a:rPr lang="en-US" sz="3200" b="1" dirty="0">
                    <a:solidFill>
                      <a:prstClr val="black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Loads</a:t>
                </a:r>
              </a:p>
              <a:p>
                <a:pPr indent="-457200">
                  <a:lnSpc>
                    <a:spcPct val="200000"/>
                  </a:lnSpc>
                  <a:buFont typeface="Wingdings" pitchFamily="2" charset="2"/>
                  <a:buChar char="Ø"/>
                </a:pPr>
                <a:r>
                  <a:rPr lang="en-US" sz="2800" b="1" dirty="0">
                    <a:solidFill>
                      <a:prstClr val="black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Live Load = </a:t>
                </a:r>
                <a14:m>
                  <m:oMath xmlns:m="http://schemas.openxmlformats.org/officeDocument/2006/math">
                    <m:r>
                      <a:rPr lang="en-US" sz="2800" b="1" i="1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2800" b="1" i="1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𝟕</m:t>
                    </m:r>
                    <m:r>
                      <a:rPr lang="en-US" sz="2800" b="1" i="1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sz="2800" b="1" i="1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𝟓</m:t>
                    </m:r>
                    <m:r>
                      <a:rPr lang="en-US" sz="2800" b="1" i="1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𝑲𝑵</m:t>
                    </m:r>
                    <m:r>
                      <a:rPr lang="en-US" sz="2800" b="1" i="1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/</m:t>
                    </m:r>
                    <m:sSup>
                      <m:sSupPr>
                        <m:ctrlPr>
                          <a:rPr lang="en-US" sz="2800" b="1" i="1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800" b="1" i="1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𝒎</m:t>
                        </m:r>
                      </m:e>
                      <m:sup>
                        <m:r>
                          <a:rPr lang="en-US" sz="2800" b="1" i="1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  <m:r>
                      <a:rPr lang="en-US" sz="2800" b="1" i="0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__</m:t>
                    </m:r>
                  </m:oMath>
                </a14:m>
                <a:r>
                  <a:rPr lang="en-US" sz="2800" b="1" dirty="0">
                    <a:solidFill>
                      <a:prstClr val="black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3 KN/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b="1" i="1" dirty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800" b="1" i="1" dirty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𝒎</m:t>
                        </m:r>
                      </m:e>
                      <m:sup>
                        <m:r>
                          <a:rPr lang="en-US" sz="2800" b="1" i="1" dirty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en-US" sz="2800" b="1" dirty="0">
                  <a:solidFill>
                    <a:prstClr val="black"/>
                  </a:solidFill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  <a:p>
                <a:pPr indent="-457200">
                  <a:lnSpc>
                    <a:spcPct val="200000"/>
                  </a:lnSpc>
                  <a:buFont typeface="Wingdings" pitchFamily="2" charset="2"/>
                  <a:buChar char="Ø"/>
                </a:pPr>
                <a:r>
                  <a:rPr lang="en-US" sz="2800" b="1" dirty="0">
                    <a:solidFill>
                      <a:prstClr val="black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SID= </a:t>
                </a:r>
                <a14:m>
                  <m:oMath xmlns:m="http://schemas.openxmlformats.org/officeDocument/2006/math">
                    <m:r>
                      <a:rPr lang="en-US" sz="2800" b="1" i="1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𝟒</m:t>
                    </m:r>
                    <m:r>
                      <a:rPr lang="en-US" sz="2800" b="1" i="1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sz="2800" b="1" i="1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𝟓</m:t>
                    </m:r>
                    <m:r>
                      <a:rPr lang="en-US" sz="2800" b="1" i="1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𝑲𝑵</m:t>
                    </m:r>
                    <m:r>
                      <a:rPr lang="en-US" sz="2800" b="1" i="1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/</m:t>
                    </m:r>
                    <m:sSup>
                      <m:sSupPr>
                        <m:ctrlPr>
                          <a:rPr lang="en-US" sz="2800" b="1" i="1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800" b="1" i="1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𝒎</m:t>
                        </m:r>
                      </m:e>
                      <m:sup>
                        <m:r>
                          <a:rPr lang="en-US" sz="2800" b="1" i="1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en-US" sz="2800" b="1" dirty="0">
                  <a:solidFill>
                    <a:prstClr val="black"/>
                  </a:solidFill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  <a:p>
                <a:pPr indent="-457200">
                  <a:lnSpc>
                    <a:spcPct val="200000"/>
                  </a:lnSpc>
                  <a:buFont typeface="Wingdings" pitchFamily="2" charset="2"/>
                  <a:buChar char="Ø"/>
                </a:pPr>
                <a:r>
                  <a:rPr lang="en-US" sz="2800" b="1" dirty="0">
                    <a:solidFill>
                      <a:prstClr val="black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EQ Loads (UBC97):</a:t>
                </a:r>
              </a:p>
              <a:p>
                <a:pPr indent="-457200">
                  <a:lnSpc>
                    <a:spcPct val="200000"/>
                  </a:lnSpc>
                  <a:buFont typeface="Wingdings" pitchFamily="2" charset="2"/>
                  <a:buChar char="v"/>
                </a:pPr>
                <a:r>
                  <a:rPr lang="en-US" sz="2800" b="1" dirty="0">
                    <a:solidFill>
                      <a:prstClr val="black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I= 1.0                                            </a:t>
                </a:r>
                <a:r>
                  <a:rPr lang="en-US" sz="2800" b="1" dirty="0" err="1">
                    <a:solidFill>
                      <a:prstClr val="black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Cv</a:t>
                </a:r>
                <a:r>
                  <a:rPr lang="en-US" sz="2800" b="1" dirty="0">
                    <a:solidFill>
                      <a:prstClr val="black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=0.4 </a:t>
                </a:r>
              </a:p>
              <a:p>
                <a:pPr indent="-457200">
                  <a:lnSpc>
                    <a:spcPct val="200000"/>
                  </a:lnSpc>
                  <a:buFont typeface="Wingdings" pitchFamily="2" charset="2"/>
                  <a:buChar char="v"/>
                </a:pPr>
                <a:r>
                  <a:rPr lang="en-US" sz="2800" b="1" dirty="0">
                    <a:solidFill>
                      <a:prstClr val="black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R= 5.5                                             </a:t>
                </a:r>
                <a:r>
                  <a:rPr lang="en-US" sz="2800" b="1" dirty="0" err="1">
                    <a:solidFill>
                      <a:prstClr val="black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Ca</a:t>
                </a:r>
                <a:r>
                  <a:rPr lang="en-US" sz="2800" b="1" dirty="0">
                    <a:solidFill>
                      <a:prstClr val="black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=0.28</a:t>
                </a:r>
              </a:p>
              <a:p>
                <a:pPr indent="-457200">
                  <a:lnSpc>
                    <a:spcPct val="200000"/>
                  </a:lnSpc>
                  <a:buFont typeface="Wingdings" pitchFamily="2" charset="2"/>
                  <a:buChar char="v"/>
                </a:pPr>
                <a:r>
                  <a:rPr lang="en-US" sz="2800" b="1" dirty="0">
                    <a:solidFill>
                      <a:prstClr val="black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Z= 0.2 (2B)                                   Ct= 0.0731</a:t>
                </a: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4885" y="1191296"/>
                <a:ext cx="8222119" cy="5755422"/>
              </a:xfrm>
              <a:prstGeom prst="rect">
                <a:avLst/>
              </a:prstGeom>
              <a:blipFill>
                <a:blip r:embed="rId2"/>
                <a:stretch>
                  <a:fillRect l="-1853" t="-1376" b="-2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Structural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>
                <a:solidFill>
                  <a:prstClr val="white"/>
                </a:solidFill>
              </a:rPr>
              <a:t>35</a:t>
            </a:r>
          </a:p>
        </p:txBody>
      </p:sp>
    </p:spTree>
    <p:extLst>
      <p:ext uri="{BB962C8B-B14F-4D97-AF65-F5344CB8AC3E}">
        <p14:creationId xmlns:p14="http://schemas.microsoft.com/office/powerpoint/2010/main" val="3799237692"/>
      </p:ext>
    </p:extLst>
  </p:cSld>
  <p:clrMapOvr>
    <a:masterClrMapping/>
  </p:clrMapOvr>
  <p:transition spd="med">
    <p:pull dir="r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1690" y="1615345"/>
            <a:ext cx="4544079" cy="221599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3200" b="1" dirty="0">
                <a:latin typeface="Cambria" panose="02040503050406030204" pitchFamily="18" charset="0"/>
                <a:cs typeface="Times New Roman" panose="02020603050405020304" pitchFamily="18" charset="0"/>
              </a:rPr>
              <a:t>Material</a:t>
            </a:r>
          </a:p>
          <a:p>
            <a:endParaRPr lang="en-US" sz="10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r>
              <a:rPr lang="en-US" sz="3200" b="1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Concrete    B350</a:t>
            </a:r>
          </a:p>
          <a:p>
            <a:r>
              <a:rPr lang="en-US" sz="3200" b="1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Steel           </a:t>
            </a:r>
            <a:r>
              <a:rPr lang="en-US" sz="3200" b="1" dirty="0" err="1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Fy</a:t>
            </a:r>
            <a:r>
              <a:rPr lang="en-US" sz="3200" b="1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= 420MPa</a:t>
            </a:r>
          </a:p>
          <a:p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Structural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5082202" y="1557443"/>
                <a:ext cx="8750319" cy="405316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5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Final Design Sections</a:t>
                </a:r>
              </a:p>
              <a:p>
                <a:endParaRPr lang="en-US" sz="25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buFont typeface="Wingdings" panose="05000000000000000000" pitchFamily="2" charset="2"/>
                  <a:buChar char="Ø"/>
                </a:pPr>
                <a:r>
                  <a:rPr lang="en-US" sz="25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Slabs thickness               </a:t>
                </a:r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0.2 m</a:t>
                </a:r>
              </a:p>
              <a:p>
                <a:pPr>
                  <a:lnSpc>
                    <a:spcPct val="200000"/>
                  </a:lnSpc>
                  <a:buFont typeface="Wingdings" pitchFamily="2" charset="2"/>
                  <a:buChar char="Ø"/>
                </a:pPr>
                <a:r>
                  <a:rPr lang="en-US" sz="25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Columns(rectangular)    (</a:t>
                </a:r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0.9</a:t>
                </a:r>
                <a14:m>
                  <m:oMath xmlns:m="http://schemas.openxmlformats.org/officeDocument/2006/math">
                    <m:r>
                      <a:rPr lang="en-US" sz="2000" b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×</m:t>
                    </m:r>
                  </m:oMath>
                </a14:m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0.6m),(0.9</a:t>
                </a:r>
                <a14:m>
                  <m:oMath xmlns:m="http://schemas.openxmlformats.org/officeDocument/2006/math">
                    <m:r>
                      <a:rPr lang="en-US" sz="2000" b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×</m:t>
                    </m:r>
                  </m:oMath>
                </a14:m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0.35 m)</a:t>
                </a:r>
                <a:b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                                      ,(0.35</a:t>
                </a:r>
                <a14:m>
                  <m:oMath xmlns:m="http://schemas.openxmlformats.org/officeDocument/2006/math">
                    <m:r>
                      <a:rPr lang="en-US" sz="2000" b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×</m:t>
                    </m:r>
                  </m:oMath>
                </a14:m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0.35m)</a:t>
                </a:r>
              </a:p>
              <a:p>
                <a:pPr>
                  <a:lnSpc>
                    <a:spcPct val="200000"/>
                  </a:lnSpc>
                  <a:buFont typeface="Wingdings" pitchFamily="2" charset="2"/>
                  <a:buChar char="Ø"/>
                </a:pPr>
                <a:r>
                  <a:rPr lang="en-US" sz="25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Beams                              </a:t>
                </a:r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(0.6</a:t>
                </a:r>
                <a14:m>
                  <m:oMath xmlns:m="http://schemas.openxmlformats.org/officeDocument/2006/math">
                    <m:r>
                      <a:rPr lang="en-US" sz="2000" b="1" i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×</m:t>
                    </m:r>
                  </m:oMath>
                </a14:m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0.5)m</a:t>
                </a:r>
              </a:p>
              <a:p>
                <a:pPr>
                  <a:lnSpc>
                    <a:spcPct val="200000"/>
                  </a:lnSpc>
                  <a:buFont typeface="Wingdings" pitchFamily="2" charset="2"/>
                  <a:buChar char="Ø"/>
                </a:pPr>
                <a:r>
                  <a:rPr lang="en-US" sz="25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Walls  thicknesses          </a:t>
                </a:r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0.2 m</a:t>
                </a: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82202" y="1557443"/>
                <a:ext cx="8750319" cy="4053161"/>
              </a:xfrm>
              <a:prstGeom prst="rect">
                <a:avLst/>
              </a:prstGeom>
              <a:blipFill>
                <a:blip r:embed="rId2"/>
                <a:stretch>
                  <a:fillRect l="-1185" t="-1203" b="-2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121691" y="4099444"/>
            <a:ext cx="4544079" cy="17235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3200" b="1" dirty="0">
                <a:latin typeface="Cambria" panose="02040503050406030204" pitchFamily="18" charset="0"/>
                <a:cs typeface="Times New Roman" panose="02020603050405020304" pitchFamily="18" charset="0"/>
              </a:rPr>
              <a:t>Structural system</a:t>
            </a:r>
          </a:p>
          <a:p>
            <a:endParaRPr lang="en-US" sz="10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r>
              <a:rPr lang="en-US" sz="3200" b="1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One way solid slab</a:t>
            </a:r>
          </a:p>
          <a:p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21690" y="1569178"/>
            <a:ext cx="4544079" cy="1927113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21689" y="4007121"/>
            <a:ext cx="4544079" cy="1927113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082203" y="1557443"/>
            <a:ext cx="6786385" cy="4376791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>
                <a:solidFill>
                  <a:prstClr val="white"/>
                </a:solidFill>
              </a:rPr>
              <a:t>36</a:t>
            </a:r>
          </a:p>
        </p:txBody>
      </p:sp>
    </p:spTree>
    <p:extLst>
      <p:ext uri="{BB962C8B-B14F-4D97-AF65-F5344CB8AC3E}">
        <p14:creationId xmlns:p14="http://schemas.microsoft.com/office/powerpoint/2010/main" val="565849099"/>
      </p:ext>
    </p:extLst>
  </p:cSld>
  <p:clrMapOvr>
    <a:masterClrMapping/>
  </p:clrMapOvr>
  <p:transition spd="med">
    <p:pull dir="r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Structural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1012498"/>
            <a:ext cx="405137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</a:rPr>
              <a:t>3D model</a:t>
            </a:r>
            <a:endParaRPr lang="en-US" sz="32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>
                <a:solidFill>
                  <a:prstClr val="white"/>
                </a:solidFill>
              </a:rPr>
              <a:t>37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34C97F6B-AA9B-419B-B1A4-C6510F04117B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7"/>
          <a:stretch/>
        </p:blipFill>
        <p:spPr>
          <a:xfrm>
            <a:off x="3410694" y="1325217"/>
            <a:ext cx="5985097" cy="5289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8212198"/>
      </p:ext>
    </p:extLst>
  </p:cSld>
  <p:clrMapOvr>
    <a:masterClrMapping/>
  </p:clrMapOvr>
  <p:transition spd="med">
    <p:pull dir="r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Structural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98997" y="1675139"/>
            <a:ext cx="2863747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  <a:cs typeface="Times New Roman" panose="02020603050405020304" pitchFamily="18" charset="0"/>
              </a:rPr>
              <a:t>Compatibility Check</a:t>
            </a:r>
          </a:p>
        </p:txBody>
      </p:sp>
      <p:sp>
        <p:nvSpPr>
          <p:cNvPr id="6" name="Rectangle 5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>
                <a:solidFill>
                  <a:prstClr val="white"/>
                </a:solidFill>
              </a:rPr>
              <a:t>38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A14F7A38-B8AE-4555-A002-9580050F45BE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2206" y="1310536"/>
            <a:ext cx="4456044" cy="288364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615FBFCD-0E0E-41C8-906A-6A74E2759EAE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7739" y="2752357"/>
            <a:ext cx="4081669" cy="3506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1564407"/>
      </p:ext>
    </p:extLst>
  </p:cSld>
  <p:clrMapOvr>
    <a:masterClrMapping/>
  </p:clrMapOvr>
  <p:transition spd="med">
    <p:pull dir="r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Structural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534100"/>
              </p:ext>
            </p:extLst>
          </p:nvPr>
        </p:nvGraphicFramePr>
        <p:xfrm>
          <a:off x="3432630" y="4102318"/>
          <a:ext cx="8222340" cy="2700827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179863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33131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04619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04619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1329227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Element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Hand calculations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 defTabSz="4572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Calculations from ETABS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 defTabSz="4572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Difference (%)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10171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 defTabSz="4572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Column 3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 defTabSz="4572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94030" algn="l"/>
                          <a:tab pos="669925" algn="ctr"/>
                        </a:tabLst>
                      </a:pPr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Trebuchet MS"/>
                          <a:ea typeface=""/>
                          <a:cs typeface=""/>
                        </a:rPr>
                        <a:t>3351.6</a:t>
                      </a:r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KN.m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 defTabSz="4572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Trebuchet MS"/>
                          <a:ea typeface=""/>
                          <a:cs typeface=""/>
                        </a:rPr>
                        <a:t>3288</a:t>
                      </a:r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KN.m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 defTabSz="4572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1.93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10171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 defTabSz="4572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Beam    2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 defTabSz="4572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Trebuchet MS"/>
                          <a:ea typeface=""/>
                          <a:cs typeface=""/>
                        </a:rPr>
                        <a:t>643. 7</a:t>
                      </a:r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KN.m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 defTabSz="4572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Trebuchet MS"/>
                          <a:ea typeface=""/>
                          <a:cs typeface=""/>
                        </a:rPr>
                        <a:t>637. 97</a:t>
                      </a:r>
                      <a:r>
                        <a:rPr lang="en-US" sz="2000" b="1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KN.m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 defTabSz="4572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0.70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10171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 defTabSz="4572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Slab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 defTabSz="4572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baseline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250 </a:t>
                      </a:r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KN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 defTabSz="4572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218 KN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 defTabSz="4572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12.80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6353682"/>
              </p:ext>
            </p:extLst>
          </p:nvPr>
        </p:nvGraphicFramePr>
        <p:xfrm>
          <a:off x="3432630" y="1470719"/>
          <a:ext cx="8301285" cy="2743200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204635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49757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19456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562793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85894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Load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Manual calculations (KN)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Calculations from ETABS (KN)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Difference (%)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22038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Dead load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Trebuchet MS"/>
                          <a:ea typeface=""/>
                          <a:cs typeface=""/>
                        </a:rPr>
                        <a:t>89 769.75 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Trebuchet MS"/>
                          <a:ea typeface=""/>
                          <a:cs typeface=""/>
                        </a:rPr>
                        <a:t>89 594.4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Trebuchet MS"/>
                        <a:ea typeface=""/>
                        <a:cs typeface="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0.19</a:t>
                      </a: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22038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Live load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Trebuchet MS"/>
                          <a:ea typeface=""/>
                          <a:cs typeface=""/>
                        </a:rPr>
                        <a:t>43069.8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Trebuchet MS"/>
                          <a:ea typeface=""/>
                          <a:cs typeface=""/>
                        </a:rPr>
                        <a:t>42 413 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1.5</a:t>
                      </a: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85894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Superimposed dead load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Trebuchet MS"/>
                          <a:ea typeface=""/>
                          <a:cs typeface=""/>
                        </a:rPr>
                        <a:t>37 314.67 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Trebuchet MS"/>
                        <a:ea typeface=""/>
                        <a:cs typeface="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Trebuchet MS"/>
                          <a:ea typeface=""/>
                          <a:cs typeface=""/>
                        </a:rPr>
                        <a:t>38 172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2.2</a:t>
                      </a: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332605" y="1012498"/>
            <a:ext cx="2568312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  <a:cs typeface="Times New Roman" panose="02020603050405020304" pitchFamily="18" charset="0"/>
              </a:rPr>
              <a:t>Equilibrium Check</a:t>
            </a:r>
          </a:p>
        </p:txBody>
      </p:sp>
      <p:sp>
        <p:nvSpPr>
          <p:cNvPr id="9" name="Rectangle 8"/>
          <p:cNvSpPr/>
          <p:nvPr/>
        </p:nvSpPr>
        <p:spPr>
          <a:xfrm>
            <a:off x="186831" y="4275842"/>
            <a:ext cx="256831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  <a:cs typeface="Times New Roman" panose="02020603050405020304" pitchFamily="18" charset="0"/>
              </a:rPr>
              <a:t>Internal Forces Check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>
                <a:solidFill>
                  <a:prstClr val="white"/>
                </a:solidFill>
              </a:rPr>
              <a:t>39</a:t>
            </a:r>
          </a:p>
        </p:txBody>
      </p:sp>
    </p:spTree>
    <p:extLst>
      <p:ext uri="{BB962C8B-B14F-4D97-AF65-F5344CB8AC3E}">
        <p14:creationId xmlns:p14="http://schemas.microsoft.com/office/powerpoint/2010/main" val="2123305690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Structural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4" name="Oval 3"/>
          <p:cNvSpPr/>
          <p:nvPr/>
        </p:nvSpPr>
        <p:spPr>
          <a:xfrm>
            <a:off x="6008915" y="4844452"/>
            <a:ext cx="478971" cy="438747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204858" y="3957525"/>
            <a:ext cx="950686" cy="28064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1617083"/>
            <a:ext cx="286374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  <a:cs typeface="Times New Roman" panose="02020603050405020304" pitchFamily="18" charset="0"/>
              </a:rPr>
              <a:t>Deflection</a:t>
            </a:r>
          </a:p>
        </p:txBody>
      </p:sp>
      <p:sp>
        <p:nvSpPr>
          <p:cNvPr id="7" name="Rectangle 6"/>
          <p:cNvSpPr/>
          <p:nvPr/>
        </p:nvSpPr>
        <p:spPr>
          <a:xfrm>
            <a:off x="193101" y="2806443"/>
            <a:ext cx="2312592" cy="1477328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Cambria" panose="02040503050406030204" pitchFamily="18" charset="0"/>
                <a:cs typeface="Times New Roman" panose="02020603050405020304" pitchFamily="18" charset="0"/>
              </a:rPr>
              <a:t>Limit = 6200/240</a:t>
            </a:r>
          </a:p>
          <a:p>
            <a:pPr algn="ctr"/>
            <a:r>
              <a:rPr lang="en-US" b="1" dirty="0">
                <a:latin typeface="Cambria" panose="02040503050406030204" pitchFamily="18" charset="0"/>
                <a:cs typeface="Times New Roman" panose="02020603050405020304" pitchFamily="18" charset="0"/>
              </a:rPr>
              <a:t>   = 25.83 mm</a:t>
            </a:r>
          </a:p>
          <a:p>
            <a:pPr algn="ctr"/>
            <a:endParaRPr lang="en-US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b="1" dirty="0">
                <a:latin typeface="Cambria" panose="02040503050406030204" pitchFamily="18" charset="0"/>
                <a:cs typeface="Times New Roman" panose="02020603050405020304" pitchFamily="18" charset="0"/>
              </a:rPr>
              <a:t>(According to</a:t>
            </a:r>
          </a:p>
          <a:p>
            <a:pPr algn="ctr"/>
            <a:r>
              <a:rPr lang="en-US" b="1" dirty="0">
                <a:latin typeface="Cambria" panose="02040503050406030204" pitchFamily="18" charset="0"/>
                <a:cs typeface="Times New Roman" panose="02020603050405020304" pitchFamily="18" charset="0"/>
              </a:rPr>
              <a:t>ACI 318-11)</a:t>
            </a:r>
          </a:p>
        </p:txBody>
      </p:sp>
      <p:sp>
        <p:nvSpPr>
          <p:cNvPr id="8" name="Rectangle 7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>
                <a:solidFill>
                  <a:prstClr val="white"/>
                </a:solidFill>
              </a:rPr>
              <a:t>40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95617121-BA0C-455A-A254-977EBA95965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3034748" y="1204595"/>
            <a:ext cx="5292959" cy="5235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176801"/>
      </p:ext>
    </p:extLst>
  </p:cSld>
  <p:clrMapOvr>
    <a:masterClrMapping/>
  </p:clrMapOvr>
  <p:transition spd="med">
    <p:pull dir="r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Structural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640323"/>
            <a:ext cx="256831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  <a:cs typeface="Times New Roman" panose="02020603050405020304" pitchFamily="18" charset="0"/>
              </a:rPr>
              <a:t>Slab:</a:t>
            </a:r>
          </a:p>
          <a:p>
            <a:pPr algn="ctr"/>
            <a:r>
              <a:rPr lang="en-US" sz="3200" b="1" dirty="0">
                <a:latin typeface="Cambria" panose="02040503050406030204" pitchFamily="18" charset="0"/>
                <a:cs typeface="Times New Roman" panose="02020603050405020304" pitchFamily="18" charset="0"/>
              </a:rPr>
              <a:t>One -Way Solid Slab</a:t>
            </a:r>
          </a:p>
        </p:txBody>
      </p:sp>
      <p:sp>
        <p:nvSpPr>
          <p:cNvPr id="9" name="Rectangle 8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>
                <a:solidFill>
                  <a:prstClr val="white"/>
                </a:solidFill>
              </a:rPr>
              <a:t>41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BF0FF78E-997C-418F-B27E-107732B9C5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0080" y="1195075"/>
            <a:ext cx="5587571" cy="5272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03402"/>
      </p:ext>
    </p:extLst>
  </p:cSld>
  <p:clrMapOvr>
    <a:masterClrMapping/>
  </p:clrMapOvr>
  <p:transition spd="med">
    <p:pull dir="r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Structural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640323"/>
            <a:ext cx="256831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  <a:cs typeface="Times New Roman" panose="02020603050405020304" pitchFamily="18" charset="0"/>
              </a:rPr>
              <a:t>Slab:</a:t>
            </a:r>
          </a:p>
          <a:p>
            <a:pPr algn="ctr"/>
            <a:r>
              <a:rPr lang="en-US" sz="3200" b="1" dirty="0">
                <a:latin typeface="Cambria" panose="02040503050406030204" pitchFamily="18" charset="0"/>
                <a:cs typeface="Times New Roman" panose="02020603050405020304" pitchFamily="18" charset="0"/>
              </a:rPr>
              <a:t>One-Way Solid Slab</a:t>
            </a:r>
          </a:p>
        </p:txBody>
      </p:sp>
      <p:sp>
        <p:nvSpPr>
          <p:cNvPr id="9" name="Rectangle 8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>
                <a:solidFill>
                  <a:prstClr val="white"/>
                </a:solidFill>
              </a:rPr>
              <a:t>41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5593CF8F-E2F0-4180-AD90-A4692106B9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3428" y="1607366"/>
            <a:ext cx="6482314" cy="4651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6197396"/>
      </p:ext>
    </p:extLst>
  </p:cSld>
  <p:clrMapOvr>
    <a:masterClrMapping/>
  </p:clrMapOvr>
  <p:transition spd="med">
    <p:pull dir="r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Structural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640322"/>
            <a:ext cx="271669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  <a:cs typeface="Times New Roman" panose="02020603050405020304" pitchFamily="18" charset="0"/>
              </a:rPr>
              <a:t>Slab:</a:t>
            </a:r>
          </a:p>
          <a:p>
            <a:pPr algn="ctr"/>
            <a:r>
              <a:rPr lang="en-US" sz="3200" b="1" dirty="0">
                <a:latin typeface="Cambria" panose="02040503050406030204" pitchFamily="18" charset="0"/>
                <a:cs typeface="Times New Roman" panose="02020603050405020304" pitchFamily="18" charset="0"/>
              </a:rPr>
              <a:t>One-Way Solid Slab</a:t>
            </a:r>
          </a:p>
        </p:txBody>
      </p:sp>
      <p:sp>
        <p:nvSpPr>
          <p:cNvPr id="9" name="Rectangle 8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>
                <a:solidFill>
                  <a:prstClr val="white"/>
                </a:solidFill>
              </a:rPr>
              <a:t>41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="" xmlns:a16="http://schemas.microsoft.com/office/drawing/2014/main" id="{71CD2139-AE4A-443D-A59C-8E7004FE49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6061" y="2221288"/>
            <a:ext cx="6778733" cy="4037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196541"/>
      </p:ext>
    </p:extLst>
  </p:cSld>
  <p:clrMapOvr>
    <a:masterClrMapping/>
  </p:clrMapOvr>
  <p:transition spd="med">
    <p:pull dir="r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Structural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-584141" y="2009321"/>
            <a:ext cx="2568312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  <a:cs typeface="Times New Roman" panose="02020603050405020304" pitchFamily="18" charset="0"/>
              </a:rPr>
              <a:t>Beam Design</a:t>
            </a:r>
          </a:p>
        </p:txBody>
      </p:sp>
      <p:sp>
        <p:nvSpPr>
          <p:cNvPr id="8" name="Rectangle 7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>
                <a:solidFill>
                  <a:prstClr val="white"/>
                </a:solidFill>
              </a:rPr>
              <a:t>42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E67933C6-8626-4CD6-90D8-603CF5192F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4170" y="1651795"/>
            <a:ext cx="7936755" cy="4099648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CBD59B06-C34E-4FE7-BDFD-9156AED39767}"/>
              </a:ext>
            </a:extLst>
          </p:cNvPr>
          <p:cNvSpPr/>
          <p:nvPr/>
        </p:nvSpPr>
        <p:spPr>
          <a:xfrm>
            <a:off x="1757094" y="2817376"/>
            <a:ext cx="8450735" cy="76944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248782"/>
      </p:ext>
    </p:extLst>
  </p:cSld>
  <p:clrMapOvr>
    <a:masterClrMapping/>
  </p:clrMapOvr>
  <p:transition spd="med">
    <p:pull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0821" y="2747493"/>
            <a:ext cx="8596668" cy="132080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Environmental and Architectural Design </a:t>
            </a:r>
          </a:p>
        </p:txBody>
      </p:sp>
    </p:spTree>
    <p:extLst>
      <p:ext uri="{BB962C8B-B14F-4D97-AF65-F5344CB8AC3E}">
        <p14:creationId xmlns:p14="http://schemas.microsoft.com/office/powerpoint/2010/main" val="2309874461"/>
      </p:ext>
    </p:extLst>
  </p:cSld>
  <p:clrMapOvr>
    <a:masterClrMapping/>
  </p:clrMapOvr>
  <p:transition spd="med">
    <p:pull dir="r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Structural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-584141" y="2009321"/>
            <a:ext cx="2568312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  <a:cs typeface="Times New Roman" panose="02020603050405020304" pitchFamily="18" charset="0"/>
              </a:rPr>
              <a:t>Beam Design</a:t>
            </a:r>
          </a:p>
        </p:txBody>
      </p:sp>
      <p:sp>
        <p:nvSpPr>
          <p:cNvPr id="8" name="Rectangle 7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>
                <a:solidFill>
                  <a:prstClr val="white"/>
                </a:solidFill>
              </a:rPr>
              <a:t>42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CDE8024A-BE7C-45CF-8F86-143127E2C1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1949" y="4226993"/>
            <a:ext cx="5449060" cy="244826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="" xmlns:a16="http://schemas.microsoft.com/office/drawing/2014/main" id="{360CDC69-F404-4677-8BE4-D76A7C6296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104" y="4605335"/>
            <a:ext cx="2782957" cy="199545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6886AEDD-315D-485A-BEDE-1B877B07CF8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4171" y="938349"/>
            <a:ext cx="7449590" cy="3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5662659"/>
      </p:ext>
    </p:extLst>
  </p:cSld>
  <p:clrMapOvr>
    <a:masterClrMapping/>
  </p:clrMapOvr>
  <p:transition spd="med">
    <p:pull dir="r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Structural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-232769" y="741159"/>
            <a:ext cx="2568312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  <a:cs typeface="Times New Roman" panose="02020603050405020304" pitchFamily="18" charset="0"/>
              </a:rPr>
              <a:t>Columns</a:t>
            </a:r>
          </a:p>
        </p:txBody>
      </p:sp>
      <p:sp>
        <p:nvSpPr>
          <p:cNvPr id="10" name="Rectangle 9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>
                <a:solidFill>
                  <a:prstClr val="white"/>
                </a:solidFill>
              </a:rPr>
              <a:t>43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AB15EA69-DD60-4A1E-90D7-6E818470B5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709" y="2166671"/>
            <a:ext cx="6068272" cy="3648584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B05E665C-8D7D-4E99-A1BD-2F08F4D6A654}"/>
              </a:ext>
            </a:extLst>
          </p:cNvPr>
          <p:cNvSpPr/>
          <p:nvPr/>
        </p:nvSpPr>
        <p:spPr>
          <a:xfrm>
            <a:off x="148143" y="4460645"/>
            <a:ext cx="6650222" cy="76944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87EC669D-B57A-4522-BC71-63CF1FDD59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9116" y="2390881"/>
            <a:ext cx="3588748" cy="244406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8A77C1C2-6F0F-4FB0-8D99-6A1D13EE657A}"/>
              </a:ext>
            </a:extLst>
          </p:cNvPr>
          <p:cNvSpPr/>
          <p:nvPr/>
        </p:nvSpPr>
        <p:spPr>
          <a:xfrm>
            <a:off x="8082970" y="5041490"/>
            <a:ext cx="2568312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  <a:cs typeface="Times New Roman" panose="02020603050405020304" pitchFamily="18" charset="0"/>
              </a:rPr>
              <a:t>C30</a:t>
            </a:r>
          </a:p>
        </p:txBody>
      </p:sp>
    </p:spTree>
    <p:extLst>
      <p:ext uri="{BB962C8B-B14F-4D97-AF65-F5344CB8AC3E}">
        <p14:creationId xmlns:p14="http://schemas.microsoft.com/office/powerpoint/2010/main" val="1598467664"/>
      </p:ext>
    </p:extLst>
  </p:cSld>
  <p:clrMapOvr>
    <a:masterClrMapping/>
  </p:clrMapOvr>
  <p:transition spd="med">
    <p:pull dir="r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1625286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Structural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-113234" y="1456776"/>
            <a:ext cx="2568312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  <a:cs typeface="Times New Roman" panose="02020603050405020304" pitchFamily="18" charset="0"/>
              </a:rPr>
              <a:t>Column Design C30</a:t>
            </a:r>
          </a:p>
        </p:txBody>
      </p:sp>
      <p:sp>
        <p:nvSpPr>
          <p:cNvPr id="10" name="Rectangle 9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>
                <a:solidFill>
                  <a:prstClr val="white"/>
                </a:solidFill>
              </a:rPr>
              <a:t>43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4313A94A-1FA9-48FA-BDD1-9793AA51B3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7383" y="106017"/>
            <a:ext cx="5410374" cy="6521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2697743"/>
      </p:ext>
    </p:extLst>
  </p:cSld>
  <p:clrMapOvr>
    <a:masterClrMapping/>
  </p:clrMapOvr>
  <p:transition spd="med">
    <p:pull dir="r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78365" y="1306963"/>
            <a:ext cx="2568312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  <a:cs typeface="Times New Roman" panose="02020603050405020304" pitchFamily="18" charset="0"/>
              </a:rPr>
              <a:t>Footing Design</a:t>
            </a:r>
          </a:p>
        </p:txBody>
      </p:sp>
      <p:sp>
        <p:nvSpPr>
          <p:cNvPr id="4" name="Rectangle 3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Structural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>
                <a:solidFill>
                  <a:prstClr val="white"/>
                </a:solidFill>
              </a:rPr>
              <a:t>44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A3FF230F-1920-4C95-B0A4-BEE5AC640E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3092" y="1195075"/>
            <a:ext cx="6066912" cy="5348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671163"/>
      </p:ext>
    </p:extLst>
  </p:cSld>
  <p:clrMapOvr>
    <a:masterClrMapping/>
  </p:clrMapOvr>
  <p:transition spd="med">
    <p:pull dir="r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380165" y="2917117"/>
            <a:ext cx="2568312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  <a:cs typeface="Times New Roman" panose="02020603050405020304" pitchFamily="18" charset="0"/>
              </a:rPr>
              <a:t>Footing Design</a:t>
            </a:r>
          </a:p>
        </p:txBody>
      </p:sp>
      <p:sp>
        <p:nvSpPr>
          <p:cNvPr id="3" name="Rectangle 2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Structural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>
                <a:solidFill>
                  <a:prstClr val="white"/>
                </a:solidFill>
              </a:rPr>
              <a:t>45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="" xmlns:a16="http://schemas.microsoft.com/office/drawing/2014/main" id="{AA1A553D-421C-4308-A4DF-2CB5C6AB40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7821318"/>
              </p:ext>
            </p:extLst>
          </p:nvPr>
        </p:nvGraphicFramePr>
        <p:xfrm>
          <a:off x="2872637" y="1447967"/>
          <a:ext cx="6805342" cy="401551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95786">
                  <a:extLst>
                    <a:ext uri="{9D8B030D-6E8A-4147-A177-3AD203B41FA5}">
                      <a16:colId xmlns="" xmlns:a16="http://schemas.microsoft.com/office/drawing/2014/main" val="3375683780"/>
                    </a:ext>
                  </a:extLst>
                </a:gridCol>
                <a:gridCol w="2876357">
                  <a:extLst>
                    <a:ext uri="{9D8B030D-6E8A-4147-A177-3AD203B41FA5}">
                      <a16:colId xmlns="" xmlns:a16="http://schemas.microsoft.com/office/drawing/2014/main" val="224003355"/>
                    </a:ext>
                  </a:extLst>
                </a:gridCol>
                <a:gridCol w="587056">
                  <a:extLst>
                    <a:ext uri="{9D8B030D-6E8A-4147-A177-3AD203B41FA5}">
                      <a16:colId xmlns="" xmlns:a16="http://schemas.microsoft.com/office/drawing/2014/main" val="1475813441"/>
                    </a:ext>
                  </a:extLst>
                </a:gridCol>
                <a:gridCol w="513583">
                  <a:extLst>
                    <a:ext uri="{9D8B030D-6E8A-4147-A177-3AD203B41FA5}">
                      <a16:colId xmlns="" xmlns:a16="http://schemas.microsoft.com/office/drawing/2014/main" val="3739358818"/>
                    </a:ext>
                  </a:extLst>
                </a:gridCol>
                <a:gridCol w="403010">
                  <a:extLst>
                    <a:ext uri="{9D8B030D-6E8A-4147-A177-3AD203B41FA5}">
                      <a16:colId xmlns="" xmlns:a16="http://schemas.microsoft.com/office/drawing/2014/main" val="1220743368"/>
                    </a:ext>
                  </a:extLst>
                </a:gridCol>
                <a:gridCol w="945692">
                  <a:extLst>
                    <a:ext uri="{9D8B030D-6E8A-4147-A177-3AD203B41FA5}">
                      <a16:colId xmlns="" xmlns:a16="http://schemas.microsoft.com/office/drawing/2014/main" val="3797644762"/>
                    </a:ext>
                  </a:extLst>
                </a:gridCol>
                <a:gridCol w="883858">
                  <a:extLst>
                    <a:ext uri="{9D8B030D-6E8A-4147-A177-3AD203B41FA5}">
                      <a16:colId xmlns="" xmlns:a16="http://schemas.microsoft.com/office/drawing/2014/main" val="4147486350"/>
                    </a:ext>
                  </a:extLst>
                </a:gridCol>
              </a:tblGrid>
              <a:tr h="660594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Footing number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columns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Dim.(mm)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reinforcement for short direction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reinforement for long direction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3794009212"/>
                  </a:ext>
                </a:extLst>
              </a:tr>
              <a:tr h="88180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L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H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104896202"/>
                  </a:ext>
                </a:extLst>
              </a:tr>
              <a:tr h="66059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F1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C(2,3,4,7,8,9,11,12,13,16,17,18,25,26,27,28,30)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2.5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0.7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11Ø25 /150mm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13Ø25 /150mm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3302712378"/>
                  </a:ext>
                </a:extLst>
              </a:tr>
              <a:tr h="60417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F2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C(24,23,19,20)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3.7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2.7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0.8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18Ø25 /150mm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25Ø25 /150mm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53789866"/>
                  </a:ext>
                </a:extLst>
              </a:tr>
              <a:tr h="60417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F3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C(21,22)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0.87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20Ø25 /150mm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27Ø25 /150mm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810251442"/>
                  </a:ext>
                </a:extLst>
              </a:tr>
              <a:tr h="60417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F4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C(15,14,10,6,5,1)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2.5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1.2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0.45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8Ø25 /150mm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17Ø25 /150mm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224451610"/>
                  </a:ext>
                </a:extLst>
              </a:tr>
            </a:tbl>
          </a:graphicData>
        </a:graphic>
      </p:graphicFrame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948FCF14-360A-4FBF-AD20-20DF725713B3}"/>
              </a:ext>
            </a:extLst>
          </p:cNvPr>
          <p:cNvSpPr/>
          <p:nvPr/>
        </p:nvSpPr>
        <p:spPr>
          <a:xfrm>
            <a:off x="2669140" y="2917117"/>
            <a:ext cx="7256737" cy="76944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896272"/>
      </p:ext>
    </p:extLst>
  </p:cSld>
  <p:clrMapOvr>
    <a:masterClrMapping/>
  </p:clrMapOvr>
  <p:transition spd="med">
    <p:pull dir="r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419921" y="859599"/>
            <a:ext cx="2568312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  <a:cs typeface="Times New Roman" panose="02020603050405020304" pitchFamily="18" charset="0"/>
              </a:rPr>
              <a:t>Footing Design</a:t>
            </a:r>
          </a:p>
        </p:txBody>
      </p:sp>
      <p:sp>
        <p:nvSpPr>
          <p:cNvPr id="3" name="Rectangle 2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Structural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148391" y="5849501"/>
            <a:ext cx="3737451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dirty="0">
                <a:latin typeface="Cambria" panose="02040503050406030204" pitchFamily="18" charset="0"/>
                <a:cs typeface="Times New Roman" panose="02020603050405020304" pitchFamily="18" charset="0"/>
              </a:rPr>
              <a:t>Section in footing (F1)</a:t>
            </a:r>
          </a:p>
        </p:txBody>
      </p:sp>
      <p:sp>
        <p:nvSpPr>
          <p:cNvPr id="15" name="Rectangle 14"/>
          <p:cNvSpPr/>
          <p:nvPr/>
        </p:nvSpPr>
        <p:spPr>
          <a:xfrm>
            <a:off x="8609100" y="5887628"/>
            <a:ext cx="2947719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dirty="0">
                <a:latin typeface="Cambria" panose="02040503050406030204" pitchFamily="18" charset="0"/>
                <a:cs typeface="Times New Roman" panose="02020603050405020304" pitchFamily="18" charset="0"/>
              </a:rPr>
              <a:t>Plan of footing (F1)</a:t>
            </a:r>
          </a:p>
        </p:txBody>
      </p:sp>
      <p:sp>
        <p:nvSpPr>
          <p:cNvPr id="10" name="Rectangle 9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>
                <a:solidFill>
                  <a:prstClr val="white"/>
                </a:solidFill>
              </a:rPr>
              <a:t>45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D44C8E1A-900D-4D42-93B0-6735ACC5C3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707" y="2042834"/>
            <a:ext cx="5929821" cy="356825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6FF9B372-F981-433E-B84C-FB0BEC5350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2386" y="1914313"/>
            <a:ext cx="5135544" cy="3935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4189829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Structural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264784"/>
            <a:ext cx="256831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  <a:cs typeface="Times New Roman" panose="02020603050405020304" pitchFamily="18" charset="0"/>
              </a:rPr>
              <a:t>Shear wall &amp; wall footing Design</a:t>
            </a:r>
          </a:p>
        </p:txBody>
      </p:sp>
      <p:sp>
        <p:nvSpPr>
          <p:cNvPr id="6" name="Rectangle 5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>
                <a:solidFill>
                  <a:prstClr val="white"/>
                </a:solidFill>
              </a:rPr>
              <a:t>46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E5FAD20F-4CEF-4231-B0A9-4D9A674013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0103" y="2916762"/>
            <a:ext cx="5380151" cy="373844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DB0CBDF4-132B-4339-B447-7657EBE852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8312" y="1012498"/>
            <a:ext cx="7721287" cy="1852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563248"/>
      </p:ext>
    </p:extLst>
  </p:cSld>
  <p:clrMapOvr>
    <a:masterClrMapping/>
  </p:clrMapOvr>
  <p:transition spd="med">
    <p:pull dir="r"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Structural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780979" y="1329494"/>
            <a:ext cx="460245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  <a:cs typeface="Times New Roman" panose="02020603050405020304" pitchFamily="18" charset="0"/>
              </a:rPr>
              <a:t>Water Tank Design</a:t>
            </a:r>
          </a:p>
        </p:txBody>
      </p:sp>
      <p:sp>
        <p:nvSpPr>
          <p:cNvPr id="8" name="Rectangle 7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>
                <a:solidFill>
                  <a:prstClr val="white"/>
                </a:solidFill>
              </a:rPr>
              <a:t>47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382FCC13-508B-4D59-B8E5-8B798784D5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143" y="1914269"/>
            <a:ext cx="6049219" cy="399153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59678FA3-5444-4838-A4D8-5C871759AA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0089" y="1914269"/>
            <a:ext cx="4420217" cy="4648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8980594"/>
      </p:ext>
    </p:extLst>
  </p:cSld>
  <p:clrMapOvr>
    <a:masterClrMapping/>
  </p:clrMapOvr>
  <p:transition spd="med">
    <p:pull dir="r"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70922" y="243057"/>
            <a:ext cx="7822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Structural Design</a:t>
            </a:r>
            <a:endParaRPr lang="en-US" sz="3200" b="1" dirty="0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780979" y="1329494"/>
            <a:ext cx="460245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atin typeface="Cambria" panose="02040503050406030204" pitchFamily="18" charset="0"/>
                <a:cs typeface="Times New Roman" panose="02020603050405020304" pitchFamily="18" charset="0"/>
              </a:rPr>
              <a:t>Stair Design</a:t>
            </a:r>
          </a:p>
        </p:txBody>
      </p:sp>
      <p:sp>
        <p:nvSpPr>
          <p:cNvPr id="6" name="Rectangle 5"/>
          <p:cNvSpPr/>
          <p:nvPr/>
        </p:nvSpPr>
        <p:spPr>
          <a:xfrm>
            <a:off x="11438974" y="6258573"/>
            <a:ext cx="429615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/>
            <a:r>
              <a:rPr lang="en-US" dirty="0">
                <a:solidFill>
                  <a:prstClr val="white"/>
                </a:solidFill>
              </a:rPr>
              <a:t>48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0EA6992C-D19E-4618-998E-BA3CFB1DCD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6183" y="2061127"/>
            <a:ext cx="7822568" cy="4382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7378038"/>
      </p:ext>
    </p:extLst>
  </p:cSld>
  <p:clrMapOvr>
    <a:masterClrMapping/>
  </p:clrMapOvr>
  <p:transition spd="med">
    <p:pull dir="r"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068708" y="1296949"/>
            <a:ext cx="9439976" cy="2141710"/>
          </a:xfrm>
        </p:spPr>
        <p:txBody>
          <a:bodyPr/>
          <a:lstStyle/>
          <a:p>
            <a:r>
              <a:rPr lang="en-US" sz="3600" dirty="0">
                <a:solidFill>
                  <a:schemeClr val="tx1"/>
                </a:solidFill>
              </a:rPr>
              <a:t>Electro-Mechanical Design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179498058"/>
      </p:ext>
    </p:extLst>
  </p:cSld>
  <p:clrMapOvr>
    <a:masterClrMapping/>
  </p:clrMapOvr>
  <p:transition spd="med">
    <p:pull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Architectural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688622"/>
            <a:ext cx="8596668" cy="3880773"/>
          </a:xfrm>
        </p:spPr>
        <p:txBody>
          <a:bodyPr/>
          <a:lstStyle/>
          <a:p>
            <a:r>
              <a:rPr lang="en-US" dirty="0">
                <a:hlinkClick r:id="rId2" action="ppaction://hlinkfile"/>
              </a:rPr>
              <a:t>C:\Users\Meme Saleh\Downloads\</a:t>
            </a:r>
            <a:r>
              <a:rPr lang="ar-SA" dirty="0">
                <a:hlinkClick r:id="rId2" action="ppaction://hlinkfile"/>
              </a:rPr>
              <a:t>ض.</a:t>
            </a:r>
            <a:r>
              <a:rPr lang="en-US" dirty="0">
                <a:hlinkClick r:id="rId2" action="ppaction://hlinkfile"/>
              </a:rPr>
              <a:t>mp4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3192015"/>
      </p:ext>
    </p:extLst>
  </p:cSld>
  <p:clrMapOvr>
    <a:masterClrMapping/>
  </p:clrMapOvr>
  <p:transition spd="med">
    <p:pull dir="r"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Electrical Design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400735"/>
            <a:ext cx="8596668" cy="3880773"/>
          </a:xfrm>
        </p:spPr>
        <p:txBody>
          <a:bodyPr>
            <a:normAutofit/>
          </a:bodyPr>
          <a:lstStyle/>
          <a:p>
            <a:r>
              <a:rPr lang="en-US" sz="2400" dirty="0"/>
              <a:t>Lighting Design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/>
              <a:t>Classroom and laboratory</a:t>
            </a: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0879" y="1400735"/>
            <a:ext cx="4881093" cy="39626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94953" y="2622110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The average illuminance is 324lx </a:t>
            </a:r>
          </a:p>
          <a:p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The uniformity is 0.42</a:t>
            </a:r>
          </a:p>
          <a:p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The unified glare rating is 16.1 and 15.</a:t>
            </a:r>
            <a:endParaRPr lang="en-US" dirty="0">
              <a:latin typeface="Times New Roman" panose="020206030504050203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013" y="3743325"/>
            <a:ext cx="4934585" cy="3114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5172796"/>
      </p:ext>
    </p:extLst>
  </p:cSld>
  <p:clrMapOvr>
    <a:masterClrMapping/>
  </p:clrMapOvr>
  <p:transition spd="med">
    <p:pull dir="r"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Electrical Design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452251"/>
            <a:ext cx="8596668" cy="3880773"/>
          </a:xfrm>
        </p:spPr>
        <p:txBody>
          <a:bodyPr/>
          <a:lstStyle/>
          <a:p>
            <a:pPr lvl="0">
              <a:buFont typeface="Wingdings" panose="05000000000000000000" pitchFamily="2" charset="2"/>
              <a:buChar char="v"/>
            </a:pPr>
            <a:r>
              <a:rPr lang="en-US" sz="2400" dirty="0"/>
              <a:t>Secretary room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77334" y="2311386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The average illuminance is 646lx </a:t>
            </a:r>
          </a:p>
          <a:p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The uniformity is 0.64</a:t>
            </a:r>
          </a:p>
          <a:p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The unified glare rating is less than 10</a:t>
            </a:r>
            <a:endParaRPr lang="en-US" dirty="0">
              <a:latin typeface="Times New Roman" panose="020206030504050203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3392637"/>
            <a:ext cx="4559120" cy="3354946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8676" y="1787673"/>
            <a:ext cx="5306096" cy="3917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3976374"/>
      </p:ext>
    </p:extLst>
  </p:cSld>
  <p:clrMapOvr>
    <a:masterClrMapping/>
  </p:clrMapOvr>
  <p:transition spd="med">
    <p:pull dir="r"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Electrical Design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516645"/>
            <a:ext cx="8596668" cy="388077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400" dirty="0"/>
              <a:t>Office Room</a:t>
            </a:r>
          </a:p>
        </p:txBody>
      </p:sp>
      <p:sp>
        <p:nvSpPr>
          <p:cNvPr id="4" name="Rectangle 3"/>
          <p:cNvSpPr/>
          <p:nvPr/>
        </p:nvSpPr>
        <p:spPr>
          <a:xfrm>
            <a:off x="677334" y="2278914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The average illuminance is 614lx </a:t>
            </a:r>
          </a:p>
          <a:p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The uniformity is 0.63</a:t>
            </a:r>
          </a:p>
          <a:p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The unified glare rating is 15.1</a:t>
            </a:r>
            <a:endParaRPr lang="en-US" dirty="0">
              <a:latin typeface="Times New Roman" panose="020206030504050203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3" y="3429000"/>
            <a:ext cx="3843151" cy="3429000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2614" y="1930400"/>
            <a:ext cx="5170599" cy="3752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6233274"/>
      </p:ext>
    </p:extLst>
  </p:cSld>
  <p:clrMapOvr>
    <a:masterClrMapping/>
  </p:clrMapOvr>
  <p:transition spd="med">
    <p:pull dir="r"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Electrical Design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2400" dirty="0" smtClean="0"/>
              <a:t>Socket</a:t>
            </a:r>
            <a:r>
              <a:rPr lang="en-US" dirty="0" smtClean="0"/>
              <a:t> </a:t>
            </a:r>
            <a:r>
              <a:rPr lang="en-US" sz="2400" dirty="0" smtClean="0"/>
              <a:t>system</a:t>
            </a:r>
            <a:endParaRPr lang="ar-SA" sz="2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90458" y="1658983"/>
            <a:ext cx="4585062" cy="4362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pull dir="r"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Mechanical Design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2" indent="-342900"/>
            <a:endParaRPr lang="en-US" sz="2400" dirty="0"/>
          </a:p>
          <a:p>
            <a:pPr marL="342900" lvl="2" indent="-342900"/>
            <a:endParaRPr lang="en-US" sz="2400" dirty="0"/>
          </a:p>
          <a:p>
            <a:pPr marL="342900" lvl="2" indent="-342900"/>
            <a:r>
              <a:rPr lang="en-US" sz="2400" dirty="0"/>
              <a:t>Drainage</a:t>
            </a:r>
            <a:r>
              <a:rPr lang="en-US" sz="1600" b="1" dirty="0"/>
              <a:t> </a:t>
            </a:r>
            <a:r>
              <a:rPr lang="en-US" sz="2400" dirty="0"/>
              <a:t>System</a:t>
            </a:r>
            <a:endParaRPr lang="en-US" sz="1600" b="1" dirty="0"/>
          </a:p>
          <a:p>
            <a:endParaRPr lang="ar-SA" dirty="0"/>
          </a:p>
        </p:txBody>
      </p:sp>
      <p:pic>
        <p:nvPicPr>
          <p:cNvPr id="706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10905" y="1188719"/>
            <a:ext cx="5952444" cy="5264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pull dir="r"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Mechanical Design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2" indent="-342900"/>
            <a:endParaRPr lang="en-US" sz="2400" dirty="0"/>
          </a:p>
          <a:p>
            <a:pPr marL="342900" lvl="2" indent="-342900"/>
            <a:endParaRPr lang="en-US" sz="2400" dirty="0"/>
          </a:p>
          <a:p>
            <a:pPr marL="342900" lvl="2" indent="-342900"/>
            <a:r>
              <a:rPr lang="en-US" sz="2400" dirty="0"/>
              <a:t>Drainage</a:t>
            </a:r>
            <a:r>
              <a:rPr lang="en-US" sz="1600" b="1" dirty="0"/>
              <a:t> </a:t>
            </a:r>
            <a:r>
              <a:rPr lang="en-US" sz="2400" dirty="0"/>
              <a:t>System</a:t>
            </a:r>
            <a:endParaRPr lang="en-US" sz="1600" b="1" dirty="0"/>
          </a:p>
          <a:p>
            <a:pPr marL="342900" lvl="2" indent="-342900"/>
            <a:endParaRPr lang="en-US" sz="2400" dirty="0"/>
          </a:p>
          <a:p>
            <a:pPr marL="342900" lvl="2" indent="-342900">
              <a:buNone/>
            </a:pPr>
            <a:endParaRPr lang="en-US" sz="2400" dirty="0"/>
          </a:p>
          <a:p>
            <a:pPr>
              <a:buNone/>
            </a:pPr>
            <a:endParaRPr lang="ar-SA" dirty="0"/>
          </a:p>
        </p:txBody>
      </p:sp>
      <p:pic>
        <p:nvPicPr>
          <p:cNvPr id="7168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62994" y="1397725"/>
            <a:ext cx="5812972" cy="5016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pull dir="r"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Mechanical Design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r>
              <a:rPr lang="en-US" sz="2400" dirty="0"/>
              <a:t>Water</a:t>
            </a:r>
            <a:r>
              <a:rPr lang="en-US" dirty="0"/>
              <a:t> </a:t>
            </a:r>
            <a:r>
              <a:rPr lang="en-US" sz="2400" dirty="0"/>
              <a:t>supply</a:t>
            </a:r>
            <a:r>
              <a:rPr lang="en-US" dirty="0"/>
              <a:t> </a:t>
            </a:r>
            <a:r>
              <a:rPr lang="en-US" sz="2400" dirty="0"/>
              <a:t>system</a:t>
            </a:r>
            <a:endParaRPr lang="ar-SA" sz="2400" dirty="0"/>
          </a:p>
        </p:txBody>
      </p:sp>
      <p:pic>
        <p:nvPicPr>
          <p:cNvPr id="727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50377" y="1332411"/>
            <a:ext cx="5525589" cy="4990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pull dir="r"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Mechanical Design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r>
              <a:rPr lang="en-US" sz="2400" dirty="0"/>
              <a:t>Elevator system</a:t>
            </a:r>
            <a:endParaRPr lang="ar-SA" sz="2400" dirty="0"/>
          </a:p>
          <a:p>
            <a:endParaRPr lang="ar-SA" dirty="0"/>
          </a:p>
        </p:txBody>
      </p:sp>
      <p:pic>
        <p:nvPicPr>
          <p:cNvPr id="7373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11190" y="1436915"/>
            <a:ext cx="4807130" cy="4794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pull dir="r"/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Mechanical Design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Required number N' = 4. </a:t>
            </a:r>
          </a:p>
          <a:p>
            <a:r>
              <a:rPr lang="en-US" dirty="0"/>
              <a:t>Car capacity = 2500lb. </a:t>
            </a:r>
          </a:p>
          <a:p>
            <a:r>
              <a:rPr lang="en-US" dirty="0"/>
              <a:t>Car speed =350fpm.</a:t>
            </a:r>
          </a:p>
          <a:p>
            <a:r>
              <a:rPr lang="en-US" dirty="0"/>
              <a:t>Car passenger Capacity P = 13.</a:t>
            </a:r>
          </a:p>
          <a:p>
            <a:endParaRPr lang="ar-SA" dirty="0"/>
          </a:p>
        </p:txBody>
      </p:sp>
      <p:pic>
        <p:nvPicPr>
          <p:cNvPr id="5" name="عنصر نائب للمحتوى 7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607" y="1700807"/>
            <a:ext cx="3888432" cy="1238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صورة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419" y="3049854"/>
            <a:ext cx="6717027" cy="1482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r"/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Mechanical Design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HVAC system</a:t>
            </a:r>
            <a:endParaRPr lang="ar-SA" dirty="0"/>
          </a:p>
        </p:txBody>
      </p:sp>
      <p:pic>
        <p:nvPicPr>
          <p:cNvPr id="747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10296" y="1632857"/>
            <a:ext cx="5656218" cy="458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pull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Architectural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Spaces areas and numbers 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/>
              <a:t>Functions between facilities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/>
              <a:t>Openings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8569222"/>
      </p:ext>
    </p:extLst>
  </p:cSld>
  <p:clrMapOvr>
    <a:masterClrMapping/>
  </p:clrMapOvr>
  <p:transition spd="med">
    <p:pull dir="r"/>
  </p:transition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Mechanical Design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58312"/>
            <a:ext cx="8596668" cy="3880773"/>
          </a:xfrm>
        </p:spPr>
        <p:txBody>
          <a:bodyPr>
            <a:normAutofit/>
          </a:bodyPr>
          <a:lstStyle/>
          <a:p>
            <a:r>
              <a:rPr lang="en-US" sz="2400" dirty="0"/>
              <a:t>Fire Fighting Design </a:t>
            </a:r>
          </a:p>
          <a:p>
            <a:pPr marL="0" indent="0">
              <a:buNone/>
            </a:pPr>
            <a:endParaRPr lang="en-US" sz="2000" dirty="0"/>
          </a:p>
          <a:p>
            <a:pPr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Fire alarm system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Firefighting system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Emergency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Lighting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181789469"/>
      </p:ext>
    </p:extLst>
  </p:cSld>
  <p:clrMapOvr>
    <a:masterClrMapping/>
  </p:clrMapOvr>
  <p:transition spd="med">
    <p:pull dir="r"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Mechanical Design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581039"/>
            <a:ext cx="8596668" cy="3880773"/>
          </a:xfrm>
        </p:spPr>
        <p:txBody>
          <a:bodyPr/>
          <a:lstStyle/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Fire alarm system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5350" y="805156"/>
            <a:ext cx="6487304" cy="6052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402928"/>
      </p:ext>
    </p:extLst>
  </p:cSld>
  <p:clrMapOvr>
    <a:masterClrMapping/>
  </p:clrMapOvr>
  <p:transition spd="med">
    <p:pull dir="r"/>
  </p:transition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Mechanical Design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Firefighting system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6241" y="553568"/>
            <a:ext cx="7073923" cy="6304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2727774"/>
      </p:ext>
    </p:extLst>
  </p:cSld>
  <p:clrMapOvr>
    <a:masterClrMapping/>
  </p:clrMapOvr>
  <p:transition spd="med">
    <p:pull dir="r"/>
  </p:transition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Mechanical Design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147710"/>
            <a:ext cx="8596668" cy="3880773"/>
          </a:xfrm>
        </p:spPr>
        <p:txBody>
          <a:bodyPr/>
          <a:lstStyle/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Emergency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Lighting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3973" y="492856"/>
            <a:ext cx="6697012" cy="6365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875599"/>
      </p:ext>
    </p:extLst>
  </p:cSld>
  <p:clrMapOvr>
    <a:masterClrMapping/>
  </p:clrMapOvr>
  <p:transition spd="med">
    <p:pull dir="r"/>
  </p:transition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649233"/>
            <a:ext cx="7766936" cy="1646302"/>
          </a:xfrm>
        </p:spPr>
        <p:txBody>
          <a:bodyPr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Cost Estimate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2541969"/>
      </p:ext>
    </p:extLst>
  </p:cSld>
  <p:clrMapOvr>
    <a:masterClrMapping/>
  </p:clrMapOvr>
  <p:transition spd="med">
    <p:pull dir="r"/>
  </p:transition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Cost Estimate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23933460"/>
              </p:ext>
            </p:extLst>
          </p:nvPr>
        </p:nvGraphicFramePr>
        <p:xfrm>
          <a:off x="1815921" y="2369711"/>
          <a:ext cx="7186411" cy="26530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64006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54634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82314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Project Works </a:t>
                      </a:r>
                      <a:endParaRPr lang="en-US" sz="3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2210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construction works  Cost(NIS)</a:t>
                      </a:r>
                      <a:endParaRPr lang="en-US" sz="3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5766910.1</a:t>
                      </a:r>
                      <a:endParaRPr lang="en-US" sz="3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2210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Finishing Works Cost(NIS)</a:t>
                      </a:r>
                      <a:endParaRPr lang="en-US" sz="3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5053751</a:t>
                      </a:r>
                      <a:endParaRPr lang="en-US" sz="3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2210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Mechanical Works Cost(NIS)</a:t>
                      </a:r>
                      <a:endParaRPr lang="en-US" sz="3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2942545</a:t>
                      </a:r>
                      <a:endParaRPr lang="en-US" sz="3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2210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Electrical Works Cost(NIS)</a:t>
                      </a:r>
                      <a:endParaRPr lang="en-US" sz="3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841615</a:t>
                      </a:r>
                      <a:endParaRPr lang="en-US" sz="3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823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</a:rPr>
                        <a:t>Total Cost(NIS)</a:t>
                      </a:r>
                      <a:endParaRPr lang="en-US" sz="3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14604821.1</a:t>
                      </a:r>
                      <a:endParaRPr lang="en-US" sz="3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3180089"/>
      </p:ext>
    </p:extLst>
  </p:cSld>
  <p:clrMapOvr>
    <a:masterClrMapping/>
  </p:clrMapOvr>
  <p:transition spd="med">
    <p:pull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1104" y="373488"/>
            <a:ext cx="5705599" cy="5879206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3488"/>
            <a:ext cx="5537914" cy="5879205"/>
          </a:xfrm>
          <a:prstGeom prst="rect">
            <a:avLst/>
          </a:prstGeom>
        </p:spPr>
      </p:pic>
      <p:sp>
        <p:nvSpPr>
          <p:cNvPr id="6" name="Right Arrow 5"/>
          <p:cNvSpPr/>
          <p:nvPr/>
        </p:nvSpPr>
        <p:spPr>
          <a:xfrm>
            <a:off x="5695778" y="3418399"/>
            <a:ext cx="885326" cy="36798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107583" y="6252693"/>
            <a:ext cx="3065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Existing Basement three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201696" y="6375249"/>
            <a:ext cx="3065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Designed Basement three </a:t>
            </a:r>
          </a:p>
        </p:txBody>
      </p:sp>
    </p:spTree>
    <p:extLst>
      <p:ext uri="{BB962C8B-B14F-4D97-AF65-F5344CB8AC3E}">
        <p14:creationId xmlns:p14="http://schemas.microsoft.com/office/powerpoint/2010/main" val="3674697276"/>
      </p:ext>
    </p:extLst>
  </p:cSld>
  <p:clrMapOvr>
    <a:masterClrMapping/>
  </p:clrMapOvr>
  <p:transition spd="med">
    <p:pull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0660"/>
            <a:ext cx="5728998" cy="5765441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8261" y="390660"/>
            <a:ext cx="5623739" cy="5765439"/>
          </a:xfrm>
          <a:prstGeom prst="rect">
            <a:avLst/>
          </a:prstGeom>
        </p:spPr>
      </p:pic>
      <p:sp>
        <p:nvSpPr>
          <p:cNvPr id="6" name="Right Arrow 5"/>
          <p:cNvSpPr/>
          <p:nvPr/>
        </p:nvSpPr>
        <p:spPr>
          <a:xfrm>
            <a:off x="5847008" y="3129567"/>
            <a:ext cx="824248" cy="3863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094704" y="6355724"/>
            <a:ext cx="3065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Existing Basement two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266090" y="6355724"/>
            <a:ext cx="3065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Designed Basement two </a:t>
            </a:r>
          </a:p>
        </p:txBody>
      </p:sp>
    </p:spTree>
    <p:extLst>
      <p:ext uri="{BB962C8B-B14F-4D97-AF65-F5344CB8AC3E}">
        <p14:creationId xmlns:p14="http://schemas.microsoft.com/office/powerpoint/2010/main" val="573729576"/>
      </p:ext>
    </p:extLst>
  </p:cSld>
  <p:clrMapOvr>
    <a:masterClrMapping/>
  </p:clrMapOvr>
  <p:transition spd="med">
    <p:pull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041"/>
            <a:ext cx="5625569" cy="5691059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5793" y="465041"/>
            <a:ext cx="5896207" cy="569105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56067" y="6304209"/>
            <a:ext cx="3065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Existing Basement one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227453" y="6304209"/>
            <a:ext cx="3065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Designed Basement one</a:t>
            </a:r>
          </a:p>
        </p:txBody>
      </p:sp>
      <p:sp>
        <p:nvSpPr>
          <p:cNvPr id="8" name="Right Arrow 7"/>
          <p:cNvSpPr/>
          <p:nvPr/>
        </p:nvSpPr>
        <p:spPr>
          <a:xfrm>
            <a:off x="5741013" y="3144685"/>
            <a:ext cx="903497" cy="33176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110324"/>
      </p:ext>
    </p:extLst>
  </p:cSld>
  <p:clrMapOvr>
    <a:masterClrMapping/>
  </p:clrMapOvr>
  <p:transition spd="med">
    <p:pull dir="r"/>
  </p:transition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11038</TotalTime>
  <Words>761</Words>
  <Application>Microsoft Office PowerPoint</Application>
  <PresentationFormat>Widescreen</PresentationFormat>
  <Paragraphs>378</Paragraphs>
  <Slides>65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65</vt:i4>
      </vt:variant>
    </vt:vector>
  </HeadingPairs>
  <TitlesOfParts>
    <vt:vector size="75" baseType="lpstr">
      <vt:lpstr>Arial</vt:lpstr>
      <vt:lpstr>Calibri</vt:lpstr>
      <vt:lpstr>Cambria</vt:lpstr>
      <vt:lpstr>Cambria Math</vt:lpstr>
      <vt:lpstr>Tahoma</vt:lpstr>
      <vt:lpstr>Times New Roman</vt:lpstr>
      <vt:lpstr>Trebuchet MS</vt:lpstr>
      <vt:lpstr>Wingdings</vt:lpstr>
      <vt:lpstr>Wingdings 3</vt:lpstr>
      <vt:lpstr>Facet</vt:lpstr>
      <vt:lpstr>Redesign the Optical and Nursing College</vt:lpstr>
      <vt:lpstr>Outline </vt:lpstr>
      <vt:lpstr>OVERVIEW </vt:lpstr>
      <vt:lpstr>Environmental and Architectural Design </vt:lpstr>
      <vt:lpstr>Architectural design</vt:lpstr>
      <vt:lpstr>Architectural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Environmental design</vt:lpstr>
      <vt:lpstr>Environmental design</vt:lpstr>
      <vt:lpstr>Environmental design</vt:lpstr>
      <vt:lpstr>Daylight Factor</vt:lpstr>
      <vt:lpstr>Thermal Design</vt:lpstr>
      <vt:lpstr>External wall</vt:lpstr>
      <vt:lpstr>Flat roof </vt:lpstr>
      <vt:lpstr>Design Capacity and Energy per total building area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Electro-Mechanical Design </vt:lpstr>
      <vt:lpstr>Electrical Design </vt:lpstr>
      <vt:lpstr>Electrical Design </vt:lpstr>
      <vt:lpstr>Electrical Design </vt:lpstr>
      <vt:lpstr>Electrical Design </vt:lpstr>
      <vt:lpstr>Mechanical Design </vt:lpstr>
      <vt:lpstr>Mechanical Design </vt:lpstr>
      <vt:lpstr>Mechanical Design </vt:lpstr>
      <vt:lpstr>Mechanical Design </vt:lpstr>
      <vt:lpstr>Mechanical Design </vt:lpstr>
      <vt:lpstr>Mechanical Design </vt:lpstr>
      <vt:lpstr>Mechanical Design </vt:lpstr>
      <vt:lpstr>Mechanical Design </vt:lpstr>
      <vt:lpstr>Mechanical Design </vt:lpstr>
      <vt:lpstr>Mechanical Design </vt:lpstr>
      <vt:lpstr>Cost Estimate </vt:lpstr>
      <vt:lpstr>Cost Estimate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dell</dc:creator>
  <cp:lastModifiedBy>Mariam Saleh</cp:lastModifiedBy>
  <cp:revision>281</cp:revision>
  <dcterms:created xsi:type="dcterms:W3CDTF">2017-05-16T10:04:57Z</dcterms:created>
  <dcterms:modified xsi:type="dcterms:W3CDTF">2018-05-15T16:35:40Z</dcterms:modified>
</cp:coreProperties>
</file>