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notesMasterIdLst>
    <p:notesMasterId r:id="rId54"/>
  </p:notesMasterIdLst>
  <p:sldIdLst>
    <p:sldId id="256" r:id="rId6"/>
    <p:sldId id="257" r:id="rId7"/>
    <p:sldId id="260" r:id="rId8"/>
    <p:sldId id="259" r:id="rId9"/>
    <p:sldId id="265" r:id="rId10"/>
    <p:sldId id="258" r:id="rId11"/>
    <p:sldId id="267" r:id="rId12"/>
    <p:sldId id="262" r:id="rId13"/>
    <p:sldId id="279" r:id="rId14"/>
    <p:sldId id="266" r:id="rId15"/>
    <p:sldId id="264" r:id="rId16"/>
    <p:sldId id="288" r:id="rId17"/>
    <p:sldId id="291" r:id="rId18"/>
    <p:sldId id="290" r:id="rId19"/>
    <p:sldId id="293" r:id="rId20"/>
    <p:sldId id="321" r:id="rId21"/>
    <p:sldId id="322" r:id="rId22"/>
    <p:sldId id="323" r:id="rId23"/>
    <p:sldId id="324" r:id="rId24"/>
    <p:sldId id="300" r:id="rId25"/>
    <p:sldId id="328" r:id="rId26"/>
    <p:sldId id="305" r:id="rId27"/>
    <p:sldId id="304" r:id="rId28"/>
    <p:sldId id="327" r:id="rId29"/>
    <p:sldId id="319" r:id="rId30"/>
    <p:sldId id="310" r:id="rId31"/>
    <p:sldId id="329" r:id="rId32"/>
    <p:sldId id="320" r:id="rId33"/>
    <p:sldId id="311" r:id="rId34"/>
    <p:sldId id="330" r:id="rId35"/>
    <p:sldId id="312" r:id="rId36"/>
    <p:sldId id="318" r:id="rId37"/>
    <p:sldId id="331" r:id="rId38"/>
    <p:sldId id="317" r:id="rId39"/>
    <p:sldId id="313" r:id="rId40"/>
    <p:sldId id="306" r:id="rId41"/>
    <p:sldId id="332" r:id="rId42"/>
    <p:sldId id="314" r:id="rId43"/>
    <p:sldId id="303" r:id="rId44"/>
    <p:sldId id="333" r:id="rId45"/>
    <p:sldId id="336" r:id="rId46"/>
    <p:sldId id="325" r:id="rId47"/>
    <p:sldId id="338" r:id="rId48"/>
    <p:sldId id="339" r:id="rId49"/>
    <p:sldId id="337" r:id="rId50"/>
    <p:sldId id="334" r:id="rId51"/>
    <p:sldId id="261" r:id="rId52"/>
    <p:sldId id="301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E12B"/>
    <a:srgbClr val="87C008"/>
    <a:srgbClr val="6F9E06"/>
    <a:srgbClr val="131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89531" autoAdjust="0"/>
  </p:normalViewPr>
  <p:slideViewPr>
    <p:cSldViewPr>
      <p:cViewPr>
        <p:scale>
          <a:sx n="80" d="100"/>
          <a:sy n="80" d="100"/>
        </p:scale>
        <p:origin x="-146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26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ro\Downloads\girls%20questionnare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ro\Downloads\girls%20questionnare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ro\Downloads\girls%20questionnar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dirty="0"/>
              <a:t>Do you use bicycle for going to school or work ?</a:t>
            </a:r>
          </a:p>
        </c:rich>
      </c:tx>
      <c:overlay val="0"/>
      <c:spPr>
        <a:noFill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'[girls questionnare (1).xlsx]girls student form'!$J$26:$Q$26</c:f>
              <c:strCache>
                <c:ptCount val="1"/>
                <c:pt idx="0">
                  <c:v>Do you use bicycle for school 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658491999761509"/>
                  <c:y val="5.68452650315262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n-US"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954701892326292"/>
                  <c:y val="-1.840588891905753E-2"/>
                </c:manualLayout>
              </c:layout>
              <c:tx>
                <c:rich>
                  <a:bodyPr/>
                  <a:lstStyle/>
                  <a:p>
                    <a:pPr>
                      <a:defRPr lang="en-US" sz="1200"/>
                    </a:pPr>
                    <a:r>
                      <a:rPr lang="en-US" sz="1200" b="1" dirty="0"/>
                      <a:t>52%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'[girls questionnare (1).xlsx]girls student form'!$O$27:$P$27</c:f>
              <c:strCache>
                <c:ptCount val="2"/>
                <c:pt idx="0">
                  <c:v>Yes %</c:v>
                </c:pt>
                <c:pt idx="1">
                  <c:v>No %</c:v>
                </c:pt>
              </c:strCache>
            </c:strRef>
          </c:cat>
          <c:val>
            <c:numRef>
              <c:f>'[girls questionnare (1).xlsx]girls student form'!$O$30:$P$30</c:f>
              <c:numCache>
                <c:formatCode>0</c:formatCode>
                <c:ptCount val="2"/>
                <c:pt idx="0">
                  <c:v>47.552447552447447</c:v>
                </c:pt>
                <c:pt idx="1">
                  <c:v>52.447552447552447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overlay val="0"/>
      <c:txPr>
        <a:bodyPr/>
        <a:lstStyle/>
        <a:p>
          <a:pPr>
            <a:defRPr lang="en-US" sz="1200"/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dirty="0"/>
              <a:t>What is your evalution for the </a:t>
            </a:r>
            <a:r>
              <a:rPr lang="en-US" dirty="0" smtClean="0"/>
              <a:t>safety </a:t>
            </a:r>
            <a:r>
              <a:rPr lang="en-US" dirty="0"/>
              <a:t>for cyclists ?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'[girls questionnare (1).xlsx]girls student form'!$J$31:$Q$31</c:f>
              <c:strCache>
                <c:ptCount val="1"/>
                <c:pt idx="0">
                  <c:v>What is your evalution for the safty for cyclists ?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4148995384197666"/>
                  <c:y val="3.9957759186351707E-2"/>
                </c:manualLayout>
              </c:layout>
              <c:tx>
                <c:rich>
                  <a:bodyPr/>
                  <a:lstStyle/>
                  <a:p>
                    <a:pPr>
                      <a:defRPr lang="en-US" sz="1800">
                        <a:solidFill>
                          <a:schemeClr val="bg1"/>
                        </a:solidFill>
                      </a:defRPr>
                    </a:pPr>
                    <a:r>
                      <a:rPr lang="en-US" sz="1800" b="1" dirty="0">
                        <a:solidFill>
                          <a:schemeClr val="bg1"/>
                        </a:solidFill>
                      </a:rPr>
                      <a:t>32%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'[girls questionnare (1).xlsx]girls student form'!$O$32:$Q$32</c:f>
              <c:strCache>
                <c:ptCount val="3"/>
                <c:pt idx="0">
                  <c:v>Safe %</c:v>
                </c:pt>
                <c:pt idx="1">
                  <c:v>Medium %</c:v>
                </c:pt>
                <c:pt idx="2">
                  <c:v>Dangerous %</c:v>
                </c:pt>
              </c:strCache>
            </c:strRef>
          </c:cat>
          <c:val>
            <c:numRef>
              <c:f>'[girls questionnare (1).xlsx]girls student form'!$O$35:$Q$35</c:f>
              <c:numCache>
                <c:formatCode>0</c:formatCode>
                <c:ptCount val="3"/>
                <c:pt idx="0">
                  <c:v>32.167832167832145</c:v>
                </c:pt>
                <c:pt idx="1">
                  <c:v>55.944055944055997</c:v>
                </c:pt>
                <c:pt idx="2">
                  <c:v>11.888111888111879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overlay val="0"/>
      <c:txPr>
        <a:bodyPr/>
        <a:lstStyle/>
        <a:p>
          <a:pPr>
            <a:defRPr lang="en-US" sz="1400"/>
          </a:pPr>
          <a:endParaRPr lang="en-US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txPr>
        <a:bodyPr/>
        <a:lstStyle/>
        <a:p>
          <a:pPr>
            <a:defRPr lang="en-US"/>
          </a:pPr>
          <a:endParaRPr lang="en-US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'[girls questionnare (1).xlsx]girls student form'!$J$36:$Q$36</c:f>
              <c:strCache>
                <c:ptCount val="1"/>
                <c:pt idx="0">
                  <c:v>Do you think designing a new network would make you use bicycles more ?</c:v>
                </c:pt>
              </c:strCache>
            </c:strRef>
          </c:tx>
          <c:dLbls>
            <c:dLbl>
              <c:idx val="0"/>
              <c:layout>
                <c:manualLayout>
                  <c:x val="-5.7589457567804023E-2"/>
                  <c:y val="-0.24291666666666667"/>
                </c:manualLayout>
              </c:layout>
              <c:tx>
                <c:rich>
                  <a:bodyPr/>
                  <a:lstStyle/>
                  <a:p>
                    <a:pPr>
                      <a:defRPr lang="en-US" sz="2000"/>
                    </a:pPr>
                    <a:r>
                      <a:rPr lang="en-US" sz="2000" b="1" dirty="0"/>
                      <a:t>94%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'[girls questionnare (1).xlsx]girls student form'!$O$37:$P$37</c:f>
              <c:strCache>
                <c:ptCount val="2"/>
                <c:pt idx="0">
                  <c:v>Yes %</c:v>
                </c:pt>
                <c:pt idx="1">
                  <c:v>No %</c:v>
                </c:pt>
              </c:strCache>
            </c:strRef>
          </c:cat>
          <c:val>
            <c:numRef>
              <c:f>'[girls questionnare (1).xlsx]girls student form'!$O$40:$P$40</c:f>
              <c:numCache>
                <c:formatCode>0</c:formatCode>
                <c:ptCount val="2"/>
                <c:pt idx="0">
                  <c:v>94.4055944055944</c:v>
                </c:pt>
                <c:pt idx="1">
                  <c:v>5.5944055944055888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overlay val="0"/>
      <c:txPr>
        <a:bodyPr/>
        <a:lstStyle/>
        <a:p>
          <a:pPr>
            <a:defRPr lang="en-US" sz="1600"/>
          </a:pPr>
          <a:endParaRPr lang="en-US"/>
        </a:p>
      </c:txPr>
    </c:legend>
    <c:plotVisOnly val="1"/>
    <c:dispBlanksAs val="zero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46657B-CC91-49B5-BC9F-A5EDE8B731D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0B6730E-3C5C-4ABF-956C-018DD11EDC08}">
      <dgm:prSet phldrT="[Text]"/>
      <dgm:spPr/>
      <dgm:t>
        <a:bodyPr/>
        <a:lstStyle/>
        <a:p>
          <a:r>
            <a:rPr lang="en-US" dirty="0" smtClean="0"/>
            <a:t>Scoping</a:t>
          </a:r>
          <a:endParaRPr lang="en-US" dirty="0"/>
        </a:p>
      </dgm:t>
    </dgm:pt>
    <dgm:pt modelId="{E9888BC9-A9E4-4062-A2E3-7622EAA062F3}" type="parTrans" cxnId="{27717B9C-5399-4E5A-9496-FDC67A909F8C}">
      <dgm:prSet/>
      <dgm:spPr/>
      <dgm:t>
        <a:bodyPr/>
        <a:lstStyle/>
        <a:p>
          <a:endParaRPr lang="en-US"/>
        </a:p>
      </dgm:t>
    </dgm:pt>
    <dgm:pt modelId="{CAB956FC-A0C9-461E-B654-AE6738AF268F}" type="sibTrans" cxnId="{27717B9C-5399-4E5A-9496-FDC67A909F8C}">
      <dgm:prSet/>
      <dgm:spPr/>
      <dgm:t>
        <a:bodyPr/>
        <a:lstStyle/>
        <a:p>
          <a:endParaRPr lang="en-US"/>
        </a:p>
      </dgm:t>
    </dgm:pt>
    <dgm:pt modelId="{463C2D81-084E-443D-B227-D96AE7966B23}">
      <dgm:prSet phldrT="[Text]"/>
      <dgm:spPr/>
      <dgm:t>
        <a:bodyPr/>
        <a:lstStyle/>
        <a:p>
          <a:r>
            <a:rPr lang="en-US" dirty="0" smtClean="0"/>
            <a:t>Baseline Conditions</a:t>
          </a:r>
          <a:endParaRPr lang="en-US" dirty="0"/>
        </a:p>
      </dgm:t>
    </dgm:pt>
    <dgm:pt modelId="{639CD0F4-CD1C-4E35-8808-698222528A69}" type="parTrans" cxnId="{B4AE568A-BF80-445C-A7F9-56D0EC7887D4}">
      <dgm:prSet/>
      <dgm:spPr/>
      <dgm:t>
        <a:bodyPr/>
        <a:lstStyle/>
        <a:p>
          <a:endParaRPr lang="en-US"/>
        </a:p>
      </dgm:t>
    </dgm:pt>
    <dgm:pt modelId="{F5458DC3-8C8C-4676-8B89-8D55C37C01F0}" type="sibTrans" cxnId="{B4AE568A-BF80-445C-A7F9-56D0EC7887D4}">
      <dgm:prSet/>
      <dgm:spPr/>
      <dgm:t>
        <a:bodyPr/>
        <a:lstStyle/>
        <a:p>
          <a:endParaRPr lang="en-US"/>
        </a:p>
      </dgm:t>
    </dgm:pt>
    <dgm:pt modelId="{A712EB79-78B7-448B-95B1-2E011B3AA7AD}">
      <dgm:prSet/>
      <dgm:spPr/>
      <dgm:t>
        <a:bodyPr/>
        <a:lstStyle/>
        <a:p>
          <a:endParaRPr lang="en-US"/>
        </a:p>
      </dgm:t>
    </dgm:pt>
    <dgm:pt modelId="{61C6E52B-5DF5-4B53-83BB-7ACB5E53FA43}" type="parTrans" cxnId="{2E7F0F75-C7A3-4881-8F7B-273D9604A93F}">
      <dgm:prSet/>
      <dgm:spPr/>
      <dgm:t>
        <a:bodyPr/>
        <a:lstStyle/>
        <a:p>
          <a:endParaRPr lang="en-US"/>
        </a:p>
      </dgm:t>
    </dgm:pt>
    <dgm:pt modelId="{05F00BCE-C7FF-44F0-8396-C2B500096575}" type="sibTrans" cxnId="{2E7F0F75-C7A3-4881-8F7B-273D9604A93F}">
      <dgm:prSet/>
      <dgm:spPr/>
      <dgm:t>
        <a:bodyPr/>
        <a:lstStyle/>
        <a:p>
          <a:endParaRPr lang="en-US"/>
        </a:p>
      </dgm:t>
    </dgm:pt>
    <dgm:pt modelId="{9BD80992-85DD-4DB5-B682-63D79C030193}">
      <dgm:prSet/>
      <dgm:spPr/>
      <dgm:t>
        <a:bodyPr/>
        <a:lstStyle/>
        <a:p>
          <a:r>
            <a:rPr lang="en-US" dirty="0" smtClean="0"/>
            <a:t>Monitoring and Auditing</a:t>
          </a:r>
          <a:endParaRPr lang="en-US" dirty="0"/>
        </a:p>
      </dgm:t>
    </dgm:pt>
    <dgm:pt modelId="{DE9A535D-D357-4204-8500-A6D99B593926}" type="parTrans" cxnId="{DB9DE9BA-A9E5-42D9-BAF5-990DAE99C415}">
      <dgm:prSet/>
      <dgm:spPr/>
      <dgm:t>
        <a:bodyPr/>
        <a:lstStyle/>
        <a:p>
          <a:endParaRPr lang="en-US"/>
        </a:p>
      </dgm:t>
    </dgm:pt>
    <dgm:pt modelId="{816DD593-BFC0-4180-8742-87D920FC2ABC}" type="sibTrans" cxnId="{DB9DE9BA-A9E5-42D9-BAF5-990DAE99C415}">
      <dgm:prSet/>
      <dgm:spPr/>
      <dgm:t>
        <a:bodyPr/>
        <a:lstStyle/>
        <a:p>
          <a:endParaRPr lang="en-US"/>
        </a:p>
      </dgm:t>
    </dgm:pt>
    <dgm:pt modelId="{7F7E24BA-94BA-42A0-A5D3-14A3E8982E89}">
      <dgm:prSet phldrT="[Text]"/>
      <dgm:spPr/>
      <dgm:t>
        <a:bodyPr/>
        <a:lstStyle/>
        <a:p>
          <a:endParaRPr lang="en-US" dirty="0"/>
        </a:p>
      </dgm:t>
    </dgm:pt>
    <dgm:pt modelId="{34A2ABC1-07DD-4E09-88FB-08EF762BD40F}" type="sibTrans" cxnId="{B76BA1FA-5B2A-40AD-A893-F46D6A7A32D7}">
      <dgm:prSet/>
      <dgm:spPr/>
      <dgm:t>
        <a:bodyPr/>
        <a:lstStyle/>
        <a:p>
          <a:endParaRPr lang="en-US"/>
        </a:p>
      </dgm:t>
    </dgm:pt>
    <dgm:pt modelId="{C68CE1FE-BC80-42E2-A369-D739E919266F}" type="parTrans" cxnId="{B76BA1FA-5B2A-40AD-A893-F46D6A7A32D7}">
      <dgm:prSet/>
      <dgm:spPr/>
      <dgm:t>
        <a:bodyPr/>
        <a:lstStyle/>
        <a:p>
          <a:endParaRPr lang="en-US"/>
        </a:p>
      </dgm:t>
    </dgm:pt>
    <dgm:pt modelId="{CB074A3A-8643-438F-B367-39EF0DB05135}" type="pres">
      <dgm:prSet presAssocID="{0B46657B-CC91-49B5-BC9F-A5EDE8B731D7}" presName="arrowDiagram" presStyleCnt="0">
        <dgm:presLayoutVars>
          <dgm:chMax val="5"/>
          <dgm:dir/>
          <dgm:resizeHandles val="exact"/>
        </dgm:presLayoutVars>
      </dgm:prSet>
      <dgm:spPr/>
    </dgm:pt>
    <dgm:pt modelId="{0CB299D0-AE5F-4E32-9C36-018A8B55F122}" type="pres">
      <dgm:prSet presAssocID="{0B46657B-CC91-49B5-BC9F-A5EDE8B731D7}" presName="arrow" presStyleLbl="bgShp" presStyleIdx="0" presStyleCnt="1" custLinFactNeighborX="0" custLinFactNeighborY="-959"/>
      <dgm:spPr/>
    </dgm:pt>
    <dgm:pt modelId="{E6E0914B-0011-461F-8FAF-F9B7FB73846C}" type="pres">
      <dgm:prSet presAssocID="{0B46657B-CC91-49B5-BC9F-A5EDE8B731D7}" presName="arrowDiagram5" presStyleCnt="0"/>
      <dgm:spPr/>
    </dgm:pt>
    <dgm:pt modelId="{4EA77AFD-8B53-4C40-B486-5664B615B7C9}" type="pres">
      <dgm:prSet presAssocID="{C0B6730E-3C5C-4ABF-956C-018DD11EDC08}" presName="bullet5a" presStyleLbl="node1" presStyleIdx="0" presStyleCnt="5"/>
      <dgm:spPr>
        <a:solidFill>
          <a:srgbClr val="B6E12B"/>
        </a:solidFill>
      </dgm:spPr>
    </dgm:pt>
    <dgm:pt modelId="{0627891F-1244-4CDC-A505-53A7FF8E04AD}" type="pres">
      <dgm:prSet presAssocID="{C0B6730E-3C5C-4ABF-956C-018DD11EDC08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2960D-BC5E-49F2-8F49-34C56F9DB12B}" type="pres">
      <dgm:prSet presAssocID="{463C2D81-084E-443D-B227-D96AE7966B23}" presName="bullet5b" presStyleLbl="node1" presStyleIdx="1" presStyleCnt="5"/>
      <dgm:spPr>
        <a:solidFill>
          <a:srgbClr val="87C008"/>
        </a:solidFill>
      </dgm:spPr>
    </dgm:pt>
    <dgm:pt modelId="{72685625-BAF7-4BBA-9AEB-C977EC407F28}" type="pres">
      <dgm:prSet presAssocID="{463C2D81-084E-443D-B227-D96AE7966B23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D0C15-4268-4DC5-8928-A9669AE808FF}" type="pres">
      <dgm:prSet presAssocID="{7F7E24BA-94BA-42A0-A5D3-14A3E8982E89}" presName="bullet5c" presStyleLbl="node1" presStyleIdx="2" presStyleCnt="5"/>
      <dgm:spPr>
        <a:solidFill>
          <a:srgbClr val="87C008"/>
        </a:solidFill>
      </dgm:spPr>
    </dgm:pt>
    <dgm:pt modelId="{0604B83D-8C20-4142-BB75-D8F941A32190}" type="pres">
      <dgm:prSet presAssocID="{7F7E24BA-94BA-42A0-A5D3-14A3E8982E8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0D6B8-E634-4578-A330-2D5683726C1E}" type="pres">
      <dgm:prSet presAssocID="{A712EB79-78B7-448B-95B1-2E011B3AA7AD}" presName="bullet5d" presStyleLbl="node1" presStyleIdx="3" presStyleCnt="5" custLinFactNeighborX="-15061" custLinFactNeighborY="-3640"/>
      <dgm:spPr>
        <a:solidFill>
          <a:srgbClr val="6F9E06"/>
        </a:solidFill>
      </dgm:spPr>
    </dgm:pt>
    <dgm:pt modelId="{ED946B05-3162-4B7F-A85F-961E425E4A8E}" type="pres">
      <dgm:prSet presAssocID="{A712EB79-78B7-448B-95B1-2E011B3AA7AD}" presName="textBox5d" presStyleLbl="revTx" presStyleIdx="3" presStyleCnt="5" custScaleX="90909" custScaleY="909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A857B9-46D6-4289-B5F6-4031EAD69C25}" type="pres">
      <dgm:prSet presAssocID="{9BD80992-85DD-4DB5-B682-63D79C030193}" presName="bullet5e" presStyleLbl="node1" presStyleIdx="4" presStyleCnt="5"/>
      <dgm:spPr>
        <a:solidFill>
          <a:srgbClr val="6F9E06"/>
        </a:solidFill>
      </dgm:spPr>
    </dgm:pt>
    <dgm:pt modelId="{5D6FC463-339C-4C67-8649-F5A289F3482E}" type="pres">
      <dgm:prSet presAssocID="{9BD80992-85DD-4DB5-B682-63D79C030193}" presName="textBox5e" presStyleLbl="revTx" presStyleIdx="4" presStyleCnt="5" custScaleY="74693" custLinFactNeighborX="-5816" custLinFactNeighborY="-7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AE568A-BF80-445C-A7F9-56D0EC7887D4}" srcId="{0B46657B-CC91-49B5-BC9F-A5EDE8B731D7}" destId="{463C2D81-084E-443D-B227-D96AE7966B23}" srcOrd="1" destOrd="0" parTransId="{639CD0F4-CD1C-4E35-8808-698222528A69}" sibTransId="{F5458DC3-8C8C-4676-8B89-8D55C37C01F0}"/>
    <dgm:cxn modelId="{C9A2A232-7EB9-4F95-AADC-EF54D517D90C}" type="presOf" srcId="{463C2D81-084E-443D-B227-D96AE7966B23}" destId="{72685625-BAF7-4BBA-9AEB-C977EC407F28}" srcOrd="0" destOrd="0" presId="urn:microsoft.com/office/officeart/2005/8/layout/arrow2"/>
    <dgm:cxn modelId="{1C86D03F-1EC3-4039-9EC5-78886581A0AF}" type="presOf" srcId="{C0B6730E-3C5C-4ABF-956C-018DD11EDC08}" destId="{0627891F-1244-4CDC-A505-53A7FF8E04AD}" srcOrd="0" destOrd="0" presId="urn:microsoft.com/office/officeart/2005/8/layout/arrow2"/>
    <dgm:cxn modelId="{B76BA1FA-5B2A-40AD-A893-F46D6A7A32D7}" srcId="{0B46657B-CC91-49B5-BC9F-A5EDE8B731D7}" destId="{7F7E24BA-94BA-42A0-A5D3-14A3E8982E89}" srcOrd="2" destOrd="0" parTransId="{C68CE1FE-BC80-42E2-A369-D739E919266F}" sibTransId="{34A2ABC1-07DD-4E09-88FB-08EF762BD40F}"/>
    <dgm:cxn modelId="{A9954976-CADC-4344-8054-D89ED90EBCC1}" type="presOf" srcId="{A712EB79-78B7-448B-95B1-2E011B3AA7AD}" destId="{ED946B05-3162-4B7F-A85F-961E425E4A8E}" srcOrd="0" destOrd="0" presId="urn:microsoft.com/office/officeart/2005/8/layout/arrow2"/>
    <dgm:cxn modelId="{23396B87-12B3-465A-B79F-BE7A5596FDC4}" type="presOf" srcId="{9BD80992-85DD-4DB5-B682-63D79C030193}" destId="{5D6FC463-339C-4C67-8649-F5A289F3482E}" srcOrd="0" destOrd="0" presId="urn:microsoft.com/office/officeart/2005/8/layout/arrow2"/>
    <dgm:cxn modelId="{27717B9C-5399-4E5A-9496-FDC67A909F8C}" srcId="{0B46657B-CC91-49B5-BC9F-A5EDE8B731D7}" destId="{C0B6730E-3C5C-4ABF-956C-018DD11EDC08}" srcOrd="0" destOrd="0" parTransId="{E9888BC9-A9E4-4062-A2E3-7622EAA062F3}" sibTransId="{CAB956FC-A0C9-461E-B654-AE6738AF268F}"/>
    <dgm:cxn modelId="{DB9DE9BA-A9E5-42D9-BAF5-990DAE99C415}" srcId="{0B46657B-CC91-49B5-BC9F-A5EDE8B731D7}" destId="{9BD80992-85DD-4DB5-B682-63D79C030193}" srcOrd="4" destOrd="0" parTransId="{DE9A535D-D357-4204-8500-A6D99B593926}" sibTransId="{816DD593-BFC0-4180-8742-87D920FC2ABC}"/>
    <dgm:cxn modelId="{2E7F0F75-C7A3-4881-8F7B-273D9604A93F}" srcId="{0B46657B-CC91-49B5-BC9F-A5EDE8B731D7}" destId="{A712EB79-78B7-448B-95B1-2E011B3AA7AD}" srcOrd="3" destOrd="0" parTransId="{61C6E52B-5DF5-4B53-83BB-7ACB5E53FA43}" sibTransId="{05F00BCE-C7FF-44F0-8396-C2B500096575}"/>
    <dgm:cxn modelId="{09A00A9E-AA8A-45BF-9763-E96DEEB21F47}" type="presOf" srcId="{0B46657B-CC91-49B5-BC9F-A5EDE8B731D7}" destId="{CB074A3A-8643-438F-B367-39EF0DB05135}" srcOrd="0" destOrd="0" presId="urn:microsoft.com/office/officeart/2005/8/layout/arrow2"/>
    <dgm:cxn modelId="{98F48980-54AF-4ACD-B3E4-7CA3806FE62E}" type="presOf" srcId="{7F7E24BA-94BA-42A0-A5D3-14A3E8982E89}" destId="{0604B83D-8C20-4142-BB75-D8F941A32190}" srcOrd="0" destOrd="0" presId="urn:microsoft.com/office/officeart/2005/8/layout/arrow2"/>
    <dgm:cxn modelId="{4B4B5DCC-3CA3-47A6-A91F-46C295D2F501}" type="presParOf" srcId="{CB074A3A-8643-438F-B367-39EF0DB05135}" destId="{0CB299D0-AE5F-4E32-9C36-018A8B55F122}" srcOrd="0" destOrd="0" presId="urn:microsoft.com/office/officeart/2005/8/layout/arrow2"/>
    <dgm:cxn modelId="{E69DEA72-D851-4392-A397-C4B9E63B6469}" type="presParOf" srcId="{CB074A3A-8643-438F-B367-39EF0DB05135}" destId="{E6E0914B-0011-461F-8FAF-F9B7FB73846C}" srcOrd="1" destOrd="0" presId="urn:microsoft.com/office/officeart/2005/8/layout/arrow2"/>
    <dgm:cxn modelId="{518D338C-0553-48E8-AE55-96F378E8C83E}" type="presParOf" srcId="{E6E0914B-0011-461F-8FAF-F9B7FB73846C}" destId="{4EA77AFD-8B53-4C40-B486-5664B615B7C9}" srcOrd="0" destOrd="0" presId="urn:microsoft.com/office/officeart/2005/8/layout/arrow2"/>
    <dgm:cxn modelId="{9EC52C39-AFC0-4989-9B0D-DEFE549C6EEA}" type="presParOf" srcId="{E6E0914B-0011-461F-8FAF-F9B7FB73846C}" destId="{0627891F-1244-4CDC-A505-53A7FF8E04AD}" srcOrd="1" destOrd="0" presId="urn:microsoft.com/office/officeart/2005/8/layout/arrow2"/>
    <dgm:cxn modelId="{56D01277-C1DB-4C3E-AD77-110D1245665E}" type="presParOf" srcId="{E6E0914B-0011-461F-8FAF-F9B7FB73846C}" destId="{2EA2960D-BC5E-49F2-8F49-34C56F9DB12B}" srcOrd="2" destOrd="0" presId="urn:microsoft.com/office/officeart/2005/8/layout/arrow2"/>
    <dgm:cxn modelId="{FB02099E-7371-4490-B399-A84DBE5471FC}" type="presParOf" srcId="{E6E0914B-0011-461F-8FAF-F9B7FB73846C}" destId="{72685625-BAF7-4BBA-9AEB-C977EC407F28}" srcOrd="3" destOrd="0" presId="urn:microsoft.com/office/officeart/2005/8/layout/arrow2"/>
    <dgm:cxn modelId="{B1CC4C5E-9E50-4B71-9AAC-08627BA6AD98}" type="presParOf" srcId="{E6E0914B-0011-461F-8FAF-F9B7FB73846C}" destId="{6D6D0C15-4268-4DC5-8928-A9669AE808FF}" srcOrd="4" destOrd="0" presId="urn:microsoft.com/office/officeart/2005/8/layout/arrow2"/>
    <dgm:cxn modelId="{C79224B8-06CF-4709-82DB-A92075E856BC}" type="presParOf" srcId="{E6E0914B-0011-461F-8FAF-F9B7FB73846C}" destId="{0604B83D-8C20-4142-BB75-D8F941A32190}" srcOrd="5" destOrd="0" presId="urn:microsoft.com/office/officeart/2005/8/layout/arrow2"/>
    <dgm:cxn modelId="{7F245D74-4D90-4080-A5D1-B77B8E701FB7}" type="presParOf" srcId="{E6E0914B-0011-461F-8FAF-F9B7FB73846C}" destId="{96B0D6B8-E634-4578-A330-2D5683726C1E}" srcOrd="6" destOrd="0" presId="urn:microsoft.com/office/officeart/2005/8/layout/arrow2"/>
    <dgm:cxn modelId="{1BE4DF24-5592-4281-9B1B-9B288200824C}" type="presParOf" srcId="{E6E0914B-0011-461F-8FAF-F9B7FB73846C}" destId="{ED946B05-3162-4B7F-A85F-961E425E4A8E}" srcOrd="7" destOrd="0" presId="urn:microsoft.com/office/officeart/2005/8/layout/arrow2"/>
    <dgm:cxn modelId="{225EF902-DA80-468A-A4FB-832AC82F05CD}" type="presParOf" srcId="{E6E0914B-0011-461F-8FAF-F9B7FB73846C}" destId="{08A857B9-46D6-4289-B5F6-4031EAD69C25}" srcOrd="8" destOrd="0" presId="urn:microsoft.com/office/officeart/2005/8/layout/arrow2"/>
    <dgm:cxn modelId="{62DCDB19-4510-471C-B7EF-74065912D00D}" type="presParOf" srcId="{E6E0914B-0011-461F-8FAF-F9B7FB73846C}" destId="{5D6FC463-339C-4C67-8649-F5A289F3482E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30334-CB80-481D-A37B-658EDF35FD9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B37D0-18AD-4330-A8B4-D2620219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6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34076-887F-42D9-9186-AC22624CCA9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34076-887F-42D9-9186-AC22624CCA9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34076-887F-42D9-9186-AC22624CCA9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</a:t>
            </a:r>
            <a:r>
              <a:rPr lang="en-US" baseline="0" dirty="0" smtClean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B37D0-18AD-4330-A8B4-D26202192E9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25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B37D0-18AD-4330-A8B4-D26202192E9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28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B1B8-2FD8-4C54-BF8F-2A988141FDCB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7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5739-1675-42FB-A9B6-282B97436133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6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1BDD-6FBE-49B3-8017-7E87887260B0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59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9BD8-EEB1-40BE-A9E9-EE5057333A6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71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60A9-5131-4593-BBCF-17A739FCD5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28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5E1F-FA25-4BFA-89C1-1C43317048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33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8D99-97B8-4E47-BB65-3CBDA913D9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90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EAAE-0969-4559-BD99-8C34C9E549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69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2D1FB-A7A8-465C-8B5C-DE4662FF3D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28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EA15-15FB-4C87-AE27-08F29E5C0E5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FC52E-8490-4748-8F38-7560A71222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2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EDAD-AEAE-4110-A23F-8E033CDE6E89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651A-4661-4871-94C8-C04C78888B6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30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33BB3-E0BA-4AD0-8E6D-7D1CCEAB385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49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D6C6-6AE0-49BA-B681-8F19B88C320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83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7038-3E77-4FA2-A04B-B49F5EE367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11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15E6A-E418-4FF8-8302-993940BBD22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67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7BBEA-E52F-4ED4-A1E9-B23F6954E9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861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1467-8242-47D8-97EC-C791EAFC2A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97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C3B46-B536-4232-BC8A-0FDEAFD1CEE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19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4F96-27B5-4D15-BD7C-E92C5724361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43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B9B8F-7ADD-497A-BB67-A22F214FE4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6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FAEE-0E77-4F90-83A4-AB28A2B798DA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14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1CC8-2B04-4955-855A-3CBA4208BB6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989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03DA-CC25-45AF-B89D-E81F968C1E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472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5377-64E8-435D-AA67-5EFB61A0EA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802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3E1B-86CB-4775-B73C-CAAD0C5872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695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C315-4953-4C3D-A9EF-29AC7C6F79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4923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6561C-F0D3-4C02-A4E9-9CE1471644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412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6D70-2059-45AF-9427-6AA693BA34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184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9E8E-8900-4857-BFA1-899801777E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375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EDB5-D564-4CAC-B7FD-FD710EE27D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173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160F-2C75-4666-887D-9CD2DDCF01E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5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1BC56-7D19-4015-8DF8-CDEEC780F476}" type="datetime1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220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C08D-4DDB-4AC4-9828-17314562CF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950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F5A0-B357-4D56-B44B-6EBBDE51C89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965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914D-6B09-4CB2-9711-1E13485AAF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029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80247-CECF-40A4-8FC4-5AFE1A5A8F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542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7C75-1B61-487D-98AB-D0A2364273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5630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696C-3AB1-43AB-953A-CBECCBA251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66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A445-135E-4010-9F24-E4D64B14F8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5566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75D8-0FB4-40FF-875B-89423994288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285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FF567-24EF-4293-A64A-93B922F6B9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2694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05710-03FC-49B2-BC6F-0592598597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3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5C64-D5DC-496B-A787-79E04838B8F6}" type="datetime1">
              <a:rPr lang="en-US" smtClean="0"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75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80C53-DFEE-436B-94F4-A2332C301D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007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4F16-5C9B-485B-83B3-483538DFC1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284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8DBF-A3CE-4050-9401-E92941D6D4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035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DB6-0B6A-410A-B142-3749223B1D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990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EFBDE-6AB5-492B-94EB-C86C42A869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77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16B-149A-48A0-99D5-1AFFB46B00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4C425-2DCA-487E-A28E-B108F7ECABEB}" type="datetime1">
              <a:rPr lang="en-US" smtClean="0"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5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1FF8-36FD-4D23-8BCD-BEEF8EDD17E0}" type="datetime1">
              <a:rPr lang="en-US" smtClean="0"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9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D4CF-4417-4928-88B6-7D6C8E45E38F}" type="datetime1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1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E78B-4458-473B-A147-D9E0EC046A19}" type="datetime1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0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52C85-6677-453F-B534-E668C56F9D67}" type="datetime1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E8EC-0439-48FF-B5C7-47E44D6A2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4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707F0-EBD9-42E4-8C89-4B05E0BB84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9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94047-AE07-4CDA-AAA9-1B7E2F5D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26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7363A-79C5-4FA4-BB5B-2E849E9153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0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C5772-6F39-4AE5-9370-7C9E02C313D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E8EC-0439-48FF-B5C7-47E44D6A27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gif"/><Relationship Id="rId4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3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4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4"/>
          <a:stretch/>
        </p:blipFill>
        <p:spPr>
          <a:xfrm>
            <a:off x="2775674" y="1182658"/>
            <a:ext cx="6332830" cy="519867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</a:rPr>
              <a:t>First Bicycle Network in Palestine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514600"/>
            <a:ext cx="2690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An-</a:t>
            </a:r>
            <a:r>
              <a:rPr lang="en-US" sz="1600" dirty="0" err="1" smtClean="0">
                <a:solidFill>
                  <a:schemeClr val="bg1"/>
                </a:solidFill>
              </a:rPr>
              <a:t>Najah</a:t>
            </a:r>
            <a:r>
              <a:rPr lang="en-US" sz="1600" dirty="0" smtClean="0">
                <a:solidFill>
                  <a:schemeClr val="bg1"/>
                </a:solidFill>
              </a:rPr>
              <a:t> National University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51" y="2768025"/>
            <a:ext cx="2690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Engineering &amp; IT Faculty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Civil Engineering Department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503" y="348860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Prepared By: 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874532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Amro</a:t>
            </a:r>
            <a:r>
              <a:rPr lang="en-US" dirty="0" smtClean="0">
                <a:solidFill>
                  <a:schemeClr val="bg1"/>
                </a:solidFill>
              </a:rPr>
              <a:t> Al-</a:t>
            </a:r>
            <a:r>
              <a:rPr lang="en-US" dirty="0" err="1" smtClean="0">
                <a:solidFill>
                  <a:schemeClr val="bg1"/>
                </a:solidFill>
              </a:rPr>
              <a:t>Wawi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Anas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Najeh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Bayan El-</a:t>
            </a:r>
            <a:r>
              <a:rPr lang="en-US" dirty="0" err="1" smtClean="0">
                <a:solidFill>
                  <a:schemeClr val="bg1"/>
                </a:solidFill>
              </a:rPr>
              <a:t>Hout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Omar Al-Sahili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11" y="5152001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Supervised By: 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535" y="554946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Prof. Sameer Abu-</a:t>
            </a:r>
            <a:r>
              <a:rPr lang="en-US" dirty="0" err="1" smtClean="0">
                <a:solidFill>
                  <a:schemeClr val="bg1"/>
                </a:solidFill>
              </a:rPr>
              <a:t>Eisheh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9" name="Picture 5" descr="I:\university files\graduation\dddd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86" y="635714"/>
            <a:ext cx="1827009" cy="188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b="1" smtClean="0">
                <a:solidFill>
                  <a:schemeClr val="bg1"/>
                </a:solidFill>
              </a:rPr>
              <a:pPr/>
              <a:t>1</a:t>
            </a:fld>
            <a:endParaRPr 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4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181" y="116632"/>
            <a:ext cx="669032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  </a:t>
            </a:r>
            <a:r>
              <a:rPr lang="en-US" sz="6000" dirty="0" smtClean="0">
                <a:solidFill>
                  <a:schemeClr val="tx2"/>
                </a:solidFill>
              </a:rPr>
              <a:t>DATA COLLECTION</a:t>
            </a:r>
            <a:endParaRPr lang="en-US" sz="6000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3258" y="1435374"/>
            <a:ext cx="4968554" cy="5211391"/>
          </a:xfrm>
        </p:spPr>
      </p:pic>
      <p:sp>
        <p:nvSpPr>
          <p:cNvPr id="6" name="TextBox 5"/>
          <p:cNvSpPr txBox="1"/>
          <p:nvPr/>
        </p:nvSpPr>
        <p:spPr>
          <a:xfrm>
            <a:off x="3625956" y="198884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Inventory study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2852936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Vehicle &amp; bicycle counts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8537" y="4541575"/>
            <a:ext cx="2535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Pedestrians counts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05477" y="5589240"/>
            <a:ext cx="2131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Questionnaires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5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1" y="0"/>
            <a:ext cx="9144000" cy="13716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DATA ANALYSIS </a:t>
            </a:r>
            <a:endParaRPr lang="en-US" sz="6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276212" y="1643082"/>
            <a:ext cx="2438400" cy="4572000"/>
            <a:chOff x="960" y="1104"/>
            <a:chExt cx="1104" cy="2688"/>
          </a:xfrm>
        </p:grpSpPr>
        <p:sp>
          <p:nvSpPr>
            <p:cNvPr id="21" name="AutoShape 30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6699FF">
                    <a:gamma/>
                    <a:shade val="5764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000000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gray">
            <a:xfrm>
              <a:off x="986" y="2502"/>
              <a:ext cx="989" cy="10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Vehicles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Bicycles 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Pedestrians</a:t>
              </a:r>
            </a:p>
            <a:p>
              <a:endPara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3" name="AutoShape 32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4E91D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3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4E91D4">
                    <a:gamma/>
                    <a:tint val="60784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4"/>
            <p:cNvSpPr>
              <a:spLocks noChangeArrowheads="1"/>
            </p:cNvSpPr>
            <p:nvPr/>
          </p:nvSpPr>
          <p:spPr bwMode="gray">
            <a:xfrm>
              <a:off x="981" y="1120"/>
              <a:ext cx="1056" cy="321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4E91D4">
                    <a:gamma/>
                    <a:tint val="27451"/>
                    <a:invGamma/>
                  </a:srgbClr>
                </a:gs>
                <a:gs pos="100000">
                  <a:srgbClr val="4E91D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35"/>
            <p:cNvSpPr txBox="1">
              <a:spLocks noChangeArrowheads="1"/>
            </p:cNvSpPr>
            <p:nvPr/>
          </p:nvSpPr>
          <p:spPr bwMode="gray">
            <a:xfrm>
              <a:off x="1065" y="1490"/>
              <a:ext cx="888" cy="8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5400" b="1" dirty="0" smtClean="0">
                  <a:ln>
                    <a:solidFill>
                      <a:schemeClr val="accent6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Traffic</a:t>
              </a:r>
              <a:endParaRPr lang="en-US" sz="5400" b="1" dirty="0">
                <a:ln>
                  <a:solidFill>
                    <a:schemeClr val="accent6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eaLnBrk="0" hangingPunct="0"/>
              <a:endPara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7" name="AutoShape 36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6699FF">
                    <a:gamma/>
                    <a:tint val="45490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9"/>
          <p:cNvGrpSpPr>
            <a:grpSpLocks/>
          </p:cNvGrpSpPr>
          <p:nvPr/>
        </p:nvGrpSpPr>
        <p:grpSpPr bwMode="auto">
          <a:xfrm>
            <a:off x="3318346" y="1564126"/>
            <a:ext cx="1838674" cy="3441235"/>
            <a:chOff x="912" y="1104"/>
            <a:chExt cx="1207" cy="2688"/>
          </a:xfrm>
        </p:grpSpPr>
        <p:sp>
          <p:nvSpPr>
            <p:cNvPr id="29" name="AutoShape 30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6699FF">
                    <a:gamma/>
                    <a:shade val="5764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000000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gray">
            <a:xfrm>
              <a:off x="962" y="2508"/>
              <a:ext cx="1111" cy="7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School Students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Local Citizens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Tourists </a:t>
              </a:r>
            </a:p>
          </p:txBody>
        </p:sp>
        <p:sp>
          <p:nvSpPr>
            <p:cNvPr id="31" name="AutoShape 32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4E91D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33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4E91D4">
                    <a:gamma/>
                    <a:tint val="60784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34"/>
            <p:cNvSpPr>
              <a:spLocks noChangeArrowheads="1"/>
            </p:cNvSpPr>
            <p:nvPr/>
          </p:nvSpPr>
          <p:spPr bwMode="gray">
            <a:xfrm>
              <a:off x="979" y="1104"/>
              <a:ext cx="1056" cy="321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4E91D4">
                    <a:gamma/>
                    <a:tint val="27451"/>
                    <a:invGamma/>
                  </a:srgbClr>
                </a:gs>
                <a:gs pos="100000">
                  <a:srgbClr val="4E91D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Text Box 35"/>
            <p:cNvSpPr txBox="1">
              <a:spLocks noChangeArrowheads="1"/>
            </p:cNvSpPr>
            <p:nvPr/>
          </p:nvSpPr>
          <p:spPr bwMode="gray">
            <a:xfrm>
              <a:off x="912" y="1377"/>
              <a:ext cx="1207" cy="1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5400" b="1" dirty="0" smtClean="0">
                  <a:ln>
                    <a:solidFill>
                      <a:schemeClr val="accent6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Ques.</a:t>
              </a:r>
              <a:endParaRPr lang="en-US" sz="5400" b="1" dirty="0">
                <a:ln>
                  <a:solidFill>
                    <a:schemeClr val="accent6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eaLnBrk="0" hangingPunct="0"/>
              <a:endPara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5" name="AutoShape 36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6699FF">
                    <a:gamma/>
                    <a:tint val="45490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29"/>
          <p:cNvGrpSpPr>
            <a:grpSpLocks/>
          </p:cNvGrpSpPr>
          <p:nvPr/>
        </p:nvGrpSpPr>
        <p:grpSpPr bwMode="auto">
          <a:xfrm>
            <a:off x="322595" y="1632386"/>
            <a:ext cx="2438400" cy="4572000"/>
            <a:chOff x="960" y="1104"/>
            <a:chExt cx="1104" cy="2688"/>
          </a:xfrm>
        </p:grpSpPr>
        <p:sp>
          <p:nvSpPr>
            <p:cNvPr id="37" name="AutoShape 30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6699FF">
                    <a:gamma/>
                    <a:shade val="5764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000000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31"/>
            <p:cNvSpPr txBox="1">
              <a:spLocks noChangeArrowheads="1"/>
            </p:cNvSpPr>
            <p:nvPr/>
          </p:nvSpPr>
          <p:spPr bwMode="gray">
            <a:xfrm>
              <a:off x="986" y="2502"/>
              <a:ext cx="989" cy="10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Vehicles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Bicycles 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Pedestrians</a:t>
              </a:r>
            </a:p>
            <a:p>
              <a:endPara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9" name="AutoShape 32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4E91D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33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4E91D4">
                    <a:gamma/>
                    <a:tint val="60784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34"/>
            <p:cNvSpPr>
              <a:spLocks noChangeArrowheads="1"/>
            </p:cNvSpPr>
            <p:nvPr/>
          </p:nvSpPr>
          <p:spPr bwMode="gray">
            <a:xfrm>
              <a:off x="981" y="1120"/>
              <a:ext cx="1056" cy="321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4E91D4">
                    <a:gamma/>
                    <a:tint val="27451"/>
                    <a:invGamma/>
                  </a:srgbClr>
                </a:gs>
                <a:gs pos="100000">
                  <a:srgbClr val="4E91D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35"/>
            <p:cNvSpPr txBox="1">
              <a:spLocks noChangeArrowheads="1"/>
            </p:cNvSpPr>
            <p:nvPr/>
          </p:nvSpPr>
          <p:spPr bwMode="gray">
            <a:xfrm>
              <a:off x="1065" y="1490"/>
              <a:ext cx="888" cy="8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5400" b="1" dirty="0" smtClean="0">
                  <a:ln>
                    <a:solidFill>
                      <a:schemeClr val="accent6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Traffic</a:t>
              </a:r>
              <a:endParaRPr lang="en-US" sz="5400" b="1" dirty="0">
                <a:ln>
                  <a:solidFill>
                    <a:schemeClr val="accent6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eaLnBrk="0" hangingPunct="0"/>
              <a:endPara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3" name="AutoShape 36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6699FF">
                    <a:gamma/>
                    <a:tint val="45490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8406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Traffic Analysis</a:t>
            </a:r>
            <a:endParaRPr lang="en-US" sz="6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08299"/>
              </p:ext>
            </p:extLst>
          </p:nvPr>
        </p:nvGraphicFramePr>
        <p:xfrm>
          <a:off x="2819400" y="3331171"/>
          <a:ext cx="5715000" cy="1192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745"/>
                <a:gridCol w="770328"/>
                <a:gridCol w="770328"/>
                <a:gridCol w="609600"/>
                <a:gridCol w="761999"/>
                <a:gridCol w="779781"/>
                <a:gridCol w="744219"/>
              </a:tblGrid>
              <a:tr h="3693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Facility</a:t>
                      </a:r>
                      <a:r>
                        <a:rPr lang="en-US" sz="1200" baseline="0" dirty="0" smtClean="0">
                          <a:effectLst/>
                        </a:rPr>
                        <a:t> Type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Multilane-highway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Bicycle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Lane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Pedestrian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Direction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NB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SB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Parameter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(D) 3.5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18(S)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5.86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5.86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LOS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2819400" y="2950170"/>
            <a:ext cx="57150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Al-Quds Street </a:t>
            </a:r>
            <a:endParaRPr lang="en-US" sz="2000" dirty="0">
              <a:solidFill>
                <a:schemeClr val="tx2"/>
              </a:solidFill>
            </a:endParaRP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776350"/>
              </p:ext>
            </p:extLst>
          </p:nvPr>
        </p:nvGraphicFramePr>
        <p:xfrm>
          <a:off x="2895600" y="1323946"/>
          <a:ext cx="5715000" cy="1192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745"/>
                <a:gridCol w="770328"/>
                <a:gridCol w="770328"/>
                <a:gridCol w="609600"/>
                <a:gridCol w="761999"/>
                <a:gridCol w="779781"/>
                <a:gridCol w="744219"/>
              </a:tblGrid>
              <a:tr h="3693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Facility</a:t>
                      </a:r>
                      <a:r>
                        <a:rPr lang="en-US" sz="1200" baseline="0" dirty="0" smtClean="0">
                          <a:effectLst/>
                        </a:rPr>
                        <a:t> Type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Multilane-highway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Bicycle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Lane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Pedestrian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Direction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Parameter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(D) 4.0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2.9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23(S)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23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9.56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9.56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LOS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2887301" y="936155"/>
            <a:ext cx="57150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Amman Street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971093"/>
              </p:ext>
            </p:extLst>
          </p:nvPr>
        </p:nvGraphicFramePr>
        <p:xfrm>
          <a:off x="2895600" y="5455211"/>
          <a:ext cx="5715000" cy="1192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745"/>
                <a:gridCol w="770328"/>
                <a:gridCol w="770328"/>
                <a:gridCol w="761999"/>
                <a:gridCol w="609600"/>
                <a:gridCol w="779781"/>
                <a:gridCol w="744219"/>
              </a:tblGrid>
              <a:tr h="3693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Facility</a:t>
                      </a:r>
                      <a:r>
                        <a:rPr lang="en-US" sz="1200" baseline="0" dirty="0" smtClean="0">
                          <a:effectLst/>
                        </a:rPr>
                        <a:t> Type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Multilane-highway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Bicycle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Lane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Pedestrian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Direction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NB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SB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Parameter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(D) 1.2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1.6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22(S)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22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3.03(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3.03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LOS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2894846" y="5089299"/>
            <a:ext cx="57150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Al-</a:t>
            </a:r>
            <a:r>
              <a:rPr lang="en-US" sz="2000" dirty="0" err="1" smtClean="0">
                <a:solidFill>
                  <a:schemeClr val="tx2"/>
                </a:solidFill>
              </a:rPr>
              <a:t>Istiqlal</a:t>
            </a:r>
            <a:r>
              <a:rPr lang="en-US" sz="2000" dirty="0" smtClean="0">
                <a:solidFill>
                  <a:schemeClr val="tx2"/>
                </a:solidFill>
              </a:rPr>
              <a:t> Uni. Street 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54" y="2780928"/>
            <a:ext cx="2438400" cy="4061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3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Traffic Analysis</a:t>
            </a:r>
            <a:endParaRPr lang="en-US" sz="6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988014"/>
              </p:ext>
            </p:extLst>
          </p:nvPr>
        </p:nvGraphicFramePr>
        <p:xfrm>
          <a:off x="2657946" y="3630729"/>
          <a:ext cx="6096000" cy="1720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3995"/>
                <a:gridCol w="821683"/>
                <a:gridCol w="821683"/>
                <a:gridCol w="650240"/>
                <a:gridCol w="812799"/>
                <a:gridCol w="831766"/>
                <a:gridCol w="793834"/>
              </a:tblGrid>
              <a:tr h="33167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Facility</a:t>
                      </a:r>
                      <a:r>
                        <a:rPr lang="en-US" sz="1200" baseline="0" dirty="0" smtClean="0">
                          <a:effectLst/>
                        </a:rPr>
                        <a:t> Type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Multilane-highway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Bicycle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Lane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Pedestrian</a:t>
                      </a:r>
                      <a:r>
                        <a:rPr lang="en-US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Direction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EB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WB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588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Parameter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(D) 2.4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(D) 2.5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1.67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(</a:t>
                      </a:r>
                      <a:r>
                        <a:rPr lang="en-US" sz="1200" baseline="0" dirty="0" err="1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1.67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588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LOS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2641349" y="3222404"/>
            <a:ext cx="60960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Tal Al-Sultan Street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796012"/>
            <a:ext cx="2362200" cy="4061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5400000">
            <a:off x="4774194" y="-1573794"/>
            <a:ext cx="1957812" cy="6781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Questionnaire Analysis</a:t>
            </a:r>
            <a:endParaRPr lang="en-US" sz="6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27752270"/>
              </p:ext>
            </p:extLst>
          </p:nvPr>
        </p:nvGraphicFramePr>
        <p:xfrm>
          <a:off x="4800600" y="1447800"/>
          <a:ext cx="3941445" cy="265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637463407"/>
              </p:ext>
            </p:extLst>
          </p:nvPr>
        </p:nvGraphicFramePr>
        <p:xfrm>
          <a:off x="395536" y="1484784"/>
          <a:ext cx="44196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472387417"/>
              </p:ext>
            </p:extLst>
          </p:nvPr>
        </p:nvGraphicFramePr>
        <p:xfrm>
          <a:off x="4343400" y="40876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2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ln>
                  <a:solidFill>
                    <a:schemeClr val="bg1"/>
                  </a:solidFill>
                </a:ln>
                <a:solidFill>
                  <a:schemeClr val="bg2"/>
                </a:solidFill>
              </a:rPr>
              <a:t>DESIGN CRITERIA </a:t>
            </a:r>
            <a:endParaRPr lang="en-US" sz="6000" dirty="0">
              <a:ln>
                <a:solidFill>
                  <a:schemeClr val="bg1"/>
                </a:solidFill>
              </a:ln>
              <a:solidFill>
                <a:schemeClr val="bg2"/>
              </a:solidFill>
            </a:endParaRP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gray">
          <a:xfrm>
            <a:off x="838200" y="3581400"/>
            <a:ext cx="18288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Elements of D.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gray">
          <a:xfrm>
            <a:off x="838200" y="3048000"/>
            <a:ext cx="18288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gray">
          <a:xfrm>
            <a:off x="838200" y="2514600"/>
            <a:ext cx="18288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6" name="AutoShape 6"/>
          <p:cNvSpPr>
            <a:spLocks noChangeArrowheads="1"/>
          </p:cNvSpPr>
          <p:nvPr/>
        </p:nvSpPr>
        <p:spPr bwMode="gray">
          <a:xfrm>
            <a:off x="6324600" y="3581400"/>
            <a:ext cx="19050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7" name="AutoShape 7"/>
          <p:cNvSpPr>
            <a:spLocks noChangeArrowheads="1"/>
          </p:cNvSpPr>
          <p:nvPr/>
        </p:nvSpPr>
        <p:spPr bwMode="gray">
          <a:xfrm>
            <a:off x="6324600" y="3048000"/>
            <a:ext cx="19050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8" name="AutoShape 8"/>
          <p:cNvSpPr>
            <a:spLocks noChangeArrowheads="1"/>
          </p:cNvSpPr>
          <p:nvPr/>
        </p:nvSpPr>
        <p:spPr bwMode="gray">
          <a:xfrm>
            <a:off x="6324600" y="2514600"/>
            <a:ext cx="1905000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689" name="Group 9"/>
          <p:cNvGrpSpPr>
            <a:grpSpLocks/>
          </p:cNvGrpSpPr>
          <p:nvPr/>
        </p:nvGrpSpPr>
        <p:grpSpPr bwMode="auto">
          <a:xfrm>
            <a:off x="2917825" y="1981200"/>
            <a:ext cx="3157538" cy="2563813"/>
            <a:chOff x="1838" y="1248"/>
            <a:chExt cx="1989" cy="1615"/>
          </a:xfrm>
        </p:grpSpPr>
        <p:sp>
          <p:nvSpPr>
            <p:cNvPr id="71690" name="AutoShape 10"/>
            <p:cNvSpPr>
              <a:spLocks noChangeArrowheads="1"/>
            </p:cNvSpPr>
            <p:nvPr/>
          </p:nvSpPr>
          <p:spPr bwMode="gray">
            <a:xfrm rot="16200000" flipH="1">
              <a:off x="1786" y="1952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0784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1" name="AutoShape 11"/>
            <p:cNvSpPr>
              <a:spLocks noChangeArrowheads="1"/>
            </p:cNvSpPr>
            <p:nvPr/>
          </p:nvSpPr>
          <p:spPr bwMode="gray">
            <a:xfrm rot="5400000" flipH="1">
              <a:off x="3569" y="1918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0784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3" name="Oval 13"/>
            <p:cNvSpPr>
              <a:spLocks noChangeArrowheads="1"/>
            </p:cNvSpPr>
            <p:nvPr/>
          </p:nvSpPr>
          <p:spPr bwMode="gray">
            <a:xfrm>
              <a:off x="2030" y="1248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>
              <a:off x="2122" y="1339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5" name="Oval 15"/>
            <p:cNvSpPr>
              <a:spLocks noChangeArrowheads="1"/>
            </p:cNvSpPr>
            <p:nvPr/>
          </p:nvSpPr>
          <p:spPr bwMode="gray">
            <a:xfrm>
              <a:off x="2206" y="1424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1696" name="Oval 16"/>
            <p:cNvSpPr>
              <a:spLocks noChangeArrowheads="1"/>
            </p:cNvSpPr>
            <p:nvPr/>
          </p:nvSpPr>
          <p:spPr bwMode="gray">
            <a:xfrm>
              <a:off x="2206" y="1424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1697" name="Oval 17"/>
            <p:cNvSpPr>
              <a:spLocks noChangeArrowheads="1"/>
            </p:cNvSpPr>
            <p:nvPr/>
          </p:nvSpPr>
          <p:spPr bwMode="gray">
            <a:xfrm>
              <a:off x="2289" y="1507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698" name="Oval 18"/>
            <p:cNvSpPr>
              <a:spLocks noChangeArrowheads="1"/>
            </p:cNvSpPr>
            <p:nvPr/>
          </p:nvSpPr>
          <p:spPr bwMode="gray">
            <a:xfrm>
              <a:off x="2289" y="1507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699" name="Text Box 19"/>
            <p:cNvSpPr txBox="1">
              <a:spLocks noChangeArrowheads="1"/>
            </p:cNvSpPr>
            <p:nvPr/>
          </p:nvSpPr>
          <p:spPr bwMode="gray">
            <a:xfrm>
              <a:off x="2289" y="1667"/>
              <a:ext cx="1026" cy="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3200" b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Design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en-US" sz="3200" b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 Criteria </a:t>
              </a:r>
            </a:p>
          </p:txBody>
        </p:sp>
      </p:grpSp>
      <p:sp>
        <p:nvSpPr>
          <p:cNvPr id="71701" name="Text Box 21"/>
          <p:cNvSpPr txBox="1">
            <a:spLocks noChangeArrowheads="1"/>
          </p:cNvSpPr>
          <p:nvPr/>
        </p:nvSpPr>
        <p:spPr bwMode="gray">
          <a:xfrm>
            <a:off x="1162983" y="2667000"/>
            <a:ext cx="1179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Calibri" pitchFamily="34" charset="0"/>
                <a:ea typeface="Arial" pitchFamily="34" charset="0"/>
                <a:cs typeface="Arial" pitchFamily="34" charset="0"/>
              </a:rPr>
              <a:t>D. Vehicle </a:t>
            </a:r>
            <a:endParaRPr lang="en-U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gray">
          <a:xfrm>
            <a:off x="762000" y="3200400"/>
            <a:ext cx="198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Calibri" pitchFamily="34" charset="0"/>
                <a:ea typeface="Arial" pitchFamily="34" charset="0"/>
                <a:cs typeface="Arial" pitchFamily="34" charset="0"/>
              </a:rPr>
              <a:t>D. Speed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gray">
          <a:xfrm>
            <a:off x="6520300" y="2667000"/>
            <a:ext cx="1556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Intersection D.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05" name="Text Box 25"/>
          <p:cNvSpPr txBox="1">
            <a:spLocks noChangeArrowheads="1"/>
          </p:cNvSpPr>
          <p:nvPr/>
        </p:nvSpPr>
        <p:spPr bwMode="gray">
          <a:xfrm>
            <a:off x="6415608" y="3224892"/>
            <a:ext cx="1828800" cy="74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Signs</a:t>
            </a:r>
            <a:endParaRPr lang="en-US" b="1" dirty="0" smtClean="0">
              <a:solidFill>
                <a:schemeClr val="bg1"/>
              </a:solidFill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06" name="Text Box 26"/>
          <p:cNvSpPr txBox="1">
            <a:spLocks noChangeArrowheads="1"/>
          </p:cNvSpPr>
          <p:nvPr/>
        </p:nvSpPr>
        <p:spPr bwMode="gray">
          <a:xfrm>
            <a:off x="6324600" y="3738563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Marking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4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Design Criteria </a:t>
            </a:r>
            <a:endParaRPr lang="en-US" sz="6000" dirty="0"/>
          </a:p>
        </p:txBody>
      </p:sp>
      <p:pic>
        <p:nvPicPr>
          <p:cNvPr id="4" name="صورة 451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4" t="5087" b="9496"/>
          <a:stretch/>
        </p:blipFill>
        <p:spPr bwMode="auto">
          <a:xfrm>
            <a:off x="4648200" y="2362200"/>
            <a:ext cx="3234633" cy="307817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1752600"/>
            <a:ext cx="3276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Design Vehicle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sz="3200" dirty="0" smtClean="0">
                <a:solidFill>
                  <a:prstClr val="black"/>
                </a:solidFill>
              </a:rPr>
              <a:t>Standard Bicycle 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1961" y="2836753"/>
            <a:ext cx="31242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Design Speed</a:t>
            </a:r>
          </a:p>
          <a:p>
            <a:pPr algn="ctr"/>
            <a:r>
              <a:rPr lang="en-US" sz="3200" dirty="0" err="1">
                <a:solidFill>
                  <a:prstClr val="black"/>
                </a:solidFill>
              </a:rPr>
              <a:t>Pav</a:t>
            </a:r>
            <a:r>
              <a:rPr lang="en-US" sz="3200" dirty="0">
                <a:solidFill>
                  <a:prstClr val="black"/>
                </a:solidFill>
              </a:rPr>
              <a:t>. Level </a:t>
            </a:r>
            <a:r>
              <a:rPr lang="en-US" sz="3200" dirty="0" smtClean="0">
                <a:solidFill>
                  <a:prstClr val="black"/>
                </a:solidFill>
              </a:rPr>
              <a:t>Terrain 24 km/h                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1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6019800" y="2611743"/>
            <a:ext cx="2286000" cy="2667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CBCB"/>
              </a:gs>
              <a:gs pos="13000">
                <a:srgbClr val="5F5F5F"/>
              </a:gs>
              <a:gs pos="0">
                <a:srgbClr val="5F5F5F"/>
              </a:gs>
              <a:gs pos="99000">
                <a:srgbClr val="FFFFFF"/>
              </a:gs>
              <a:gs pos="67000">
                <a:srgbClr val="B2B2B2"/>
              </a:gs>
              <a:gs pos="33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en-US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7085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/>
              <a:t>Design Criteria 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6151452" y="3176588"/>
            <a:ext cx="205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b="1" dirty="0" smtClean="0">
                <a:solidFill>
                  <a:prstClr val="white"/>
                </a:solidFill>
              </a:rPr>
              <a:t>Shared Used Path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8613" name="AutoShape 5"/>
          <p:cNvSpPr>
            <a:spLocks noChangeArrowheads="1"/>
          </p:cNvSpPr>
          <p:nvPr/>
        </p:nvSpPr>
        <p:spPr bwMode="auto">
          <a:xfrm>
            <a:off x="518688" y="1447800"/>
            <a:ext cx="2286000" cy="2667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CBCB"/>
              </a:gs>
              <a:gs pos="13000">
                <a:srgbClr val="5F5F5F"/>
              </a:gs>
              <a:gs pos="0">
                <a:srgbClr val="5F5F5F"/>
              </a:gs>
              <a:gs pos="99000">
                <a:srgbClr val="FFFFFF"/>
              </a:gs>
              <a:gs pos="67000">
                <a:srgbClr val="B2B2B2"/>
              </a:gs>
              <a:gs pos="33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en-US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554902" y="2139636"/>
            <a:ext cx="20383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800" b="1" dirty="0" smtClean="0">
                <a:solidFill>
                  <a:prstClr val="white"/>
                </a:solidFill>
              </a:rPr>
              <a:t>On Road Facilities </a:t>
            </a:r>
            <a:endParaRPr lang="en-US" sz="2800" dirty="0" smtClean="0">
              <a:solidFill>
                <a:prstClr val="white"/>
              </a:solidFill>
            </a:endParaRPr>
          </a:p>
        </p:txBody>
      </p:sp>
      <p:sp>
        <p:nvSpPr>
          <p:cNvPr id="68615" name="AutoShape 7"/>
          <p:cNvSpPr>
            <a:spLocks noChangeAspect="1" noChangeArrowheads="1" noTextEdit="1"/>
          </p:cNvSpPr>
          <p:nvPr/>
        </p:nvSpPr>
        <p:spPr bwMode="gray">
          <a:xfrm>
            <a:off x="3222625" y="3176588"/>
            <a:ext cx="909638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8617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765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8618" name="Freeform 10"/>
          <p:cNvSpPr>
            <a:spLocks/>
          </p:cNvSpPr>
          <p:nvPr/>
        </p:nvSpPr>
        <p:spPr bwMode="gray">
          <a:xfrm flipH="1">
            <a:off x="4868863" y="2100419"/>
            <a:ext cx="1066800" cy="12954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>
            <a:off x="2839393" y="2133600"/>
            <a:ext cx="1066800" cy="12954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97539" y="1583235"/>
            <a:ext cx="3053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Elements of Design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29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9476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/>
              <a:t>Design Criteria </a:t>
            </a:r>
          </a:p>
        </p:txBody>
      </p:sp>
      <p:sp>
        <p:nvSpPr>
          <p:cNvPr id="68615" name="AutoShape 7"/>
          <p:cNvSpPr>
            <a:spLocks noChangeAspect="1" noChangeArrowheads="1" noTextEdit="1"/>
          </p:cNvSpPr>
          <p:nvPr/>
        </p:nvSpPr>
        <p:spPr bwMode="gray">
          <a:xfrm>
            <a:off x="3222625" y="3176588"/>
            <a:ext cx="909638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8617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765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 rot="586830">
            <a:off x="2883197" y="1946779"/>
            <a:ext cx="1066800" cy="12954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68870" y="1583235"/>
            <a:ext cx="2865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On Road Facilities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52272" y="3929345"/>
            <a:ext cx="47771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</a:rPr>
              <a:t>Bicycle Lane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68618" name="Freeform 10"/>
          <p:cNvSpPr>
            <a:spLocks/>
          </p:cNvSpPr>
          <p:nvPr/>
        </p:nvSpPr>
        <p:spPr bwMode="gray">
          <a:xfrm rot="2483128" flipH="1">
            <a:off x="4181206" y="2491495"/>
            <a:ext cx="1066800" cy="12954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149" y="1514490"/>
            <a:ext cx="2630051" cy="256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3149" y="1038344"/>
            <a:ext cx="263005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</a:rPr>
              <a:t>Shared Lane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272" y="4391010"/>
            <a:ext cx="4777163" cy="166347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2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Design Criteria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7800" y="1511994"/>
            <a:ext cx="3195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Shared Use Path</a:t>
            </a:r>
          </a:p>
        </p:txBody>
      </p:sp>
      <p:pic>
        <p:nvPicPr>
          <p:cNvPr id="9" name="صورة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05935"/>
            <a:ext cx="4114800" cy="17622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4936" y="256490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nip Same Side Corner Rectangle 19"/>
          <p:cNvSpPr/>
          <p:nvPr/>
        </p:nvSpPr>
        <p:spPr>
          <a:xfrm rot="16200000">
            <a:off x="5108543" y="957969"/>
            <a:ext cx="1873403" cy="1450534"/>
          </a:xfrm>
          <a:prstGeom prst="snip2SameRect">
            <a:avLst/>
          </a:prstGeom>
          <a:solidFill>
            <a:srgbClr val="B6E1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nip Same Side Corner Rectangle 15"/>
          <p:cNvSpPr/>
          <p:nvPr/>
        </p:nvSpPr>
        <p:spPr>
          <a:xfrm rot="16200000">
            <a:off x="5182711" y="4327743"/>
            <a:ext cx="1936555" cy="1450534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66" y="27809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Report Outline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-505" r="18992" b="46561"/>
          <a:stretch/>
        </p:blipFill>
        <p:spPr>
          <a:xfrm>
            <a:off x="6903130" y="4084732"/>
            <a:ext cx="1931218" cy="19341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2" t="8629" r="16275" b="52026"/>
          <a:stretch/>
        </p:blipFill>
        <p:spPr>
          <a:xfrm>
            <a:off x="6770512" y="746535"/>
            <a:ext cx="1964002" cy="1840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5" t="-5256" r="11356" b="36809"/>
          <a:stretch/>
        </p:blipFill>
        <p:spPr>
          <a:xfrm>
            <a:off x="335897" y="3933328"/>
            <a:ext cx="1972167" cy="20879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25721" y="4140369"/>
            <a:ext cx="2265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Methodology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838453"/>
            <a:ext cx="1671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/>
              <a:t>Design Criteria</a:t>
            </a:r>
            <a:endParaRPr lang="en-US" b="1" dirty="0"/>
          </a:p>
        </p:txBody>
      </p:sp>
      <p:sp>
        <p:nvSpPr>
          <p:cNvPr id="18" name="Round Same Side Corner Rectangle 17"/>
          <p:cNvSpPr/>
          <p:nvPr/>
        </p:nvSpPr>
        <p:spPr>
          <a:xfrm rot="10800000">
            <a:off x="6847828" y="6018922"/>
            <a:ext cx="1986519" cy="58142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956675" y="6100085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Amro</a:t>
            </a:r>
            <a:r>
              <a:rPr lang="en-US" dirty="0">
                <a:solidFill>
                  <a:schemeClr val="bg1"/>
                </a:solidFill>
              </a:rPr>
              <a:t> Al-</a:t>
            </a:r>
            <a:r>
              <a:rPr lang="en-US" dirty="0" err="1">
                <a:solidFill>
                  <a:schemeClr val="bg1"/>
                </a:solidFill>
              </a:rPr>
              <a:t>Wawi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ound Same Side Corner Rectangle 20"/>
          <p:cNvSpPr/>
          <p:nvPr/>
        </p:nvSpPr>
        <p:spPr>
          <a:xfrm rot="10800000">
            <a:off x="6761456" y="2619939"/>
            <a:ext cx="1973057" cy="581423"/>
          </a:xfrm>
          <a:prstGeom prst="round2SameRect">
            <a:avLst/>
          </a:prstGeom>
          <a:solidFill>
            <a:srgbClr val="B6E1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/>
        </p:nvSpPr>
        <p:spPr>
          <a:xfrm rot="10800000">
            <a:off x="335897" y="6019797"/>
            <a:ext cx="1994756" cy="581423"/>
          </a:xfrm>
          <a:prstGeom prst="round2Same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nip Same Side Corner Rectangle 24"/>
          <p:cNvSpPr/>
          <p:nvPr/>
        </p:nvSpPr>
        <p:spPr>
          <a:xfrm rot="5400000">
            <a:off x="2080465" y="4326999"/>
            <a:ext cx="1935069" cy="1450534"/>
          </a:xfrm>
          <a:prstGeom prst="snip2Same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322733" y="4140369"/>
            <a:ext cx="226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Analysis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47829" y="2725986"/>
            <a:ext cx="151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Bayan El-</a:t>
            </a:r>
            <a:r>
              <a:rPr lang="en-US" dirty="0" err="1" smtClean="0"/>
              <a:t>Hout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18366" y="6125843"/>
            <a:ext cx="153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Omar Al-Sahili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64088" y="5147900"/>
            <a:ext cx="226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Collection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80112" y="5557769"/>
            <a:ext cx="1348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Cost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80388" y="4521894"/>
            <a:ext cx="1395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Specifying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Study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97597" y="1268760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/>
              <a:t>Final Design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341039" y="4572417"/>
            <a:ext cx="226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Final Design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4426" y="5076473"/>
            <a:ext cx="226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EIA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30653" y="5508521"/>
            <a:ext cx="226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2" name="Round Same Side Corner Rectangle 41"/>
          <p:cNvSpPr/>
          <p:nvPr/>
        </p:nvSpPr>
        <p:spPr>
          <a:xfrm rot="10800000">
            <a:off x="335897" y="2619939"/>
            <a:ext cx="2075863" cy="581423"/>
          </a:xfrm>
          <a:prstGeom prst="round2Same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20309" y="2753958"/>
            <a:ext cx="172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Anas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Naje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Snip Same Side Corner Rectangle 47"/>
          <p:cNvSpPr/>
          <p:nvPr/>
        </p:nvSpPr>
        <p:spPr>
          <a:xfrm rot="5400000">
            <a:off x="2029816" y="797839"/>
            <a:ext cx="2193667" cy="1450535"/>
          </a:xfrm>
          <a:prstGeom prst="snip2Same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835696" y="678467"/>
            <a:ext cx="2445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Introduction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35696" y="1655801"/>
            <a:ext cx="2445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Final Design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35696" y="1191815"/>
            <a:ext cx="2445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Objectives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" t="7543" r="-2786" b="34671"/>
          <a:stretch/>
        </p:blipFill>
        <p:spPr>
          <a:xfrm>
            <a:off x="335897" y="476672"/>
            <a:ext cx="2143268" cy="21432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b="1" smtClean="0">
                <a:solidFill>
                  <a:schemeClr val="bg1"/>
                </a:solidFill>
              </a:rPr>
              <a:pPr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52830" y="2062488"/>
            <a:ext cx="2445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EIA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4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6" grpId="0" animBg="1"/>
      <p:bldP spid="13" grpId="0"/>
      <p:bldP spid="14" grpId="0"/>
      <p:bldP spid="18" grpId="0" animBg="1"/>
      <p:bldP spid="19" grpId="0"/>
      <p:bldP spid="21" grpId="0" animBg="1"/>
      <p:bldP spid="22" grpId="0" animBg="1"/>
      <p:bldP spid="25" grpId="0" animBg="1"/>
      <p:bldP spid="26" grpId="0"/>
      <p:bldP spid="27" grpId="0"/>
      <p:bldP spid="28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42" grpId="0" animBg="1"/>
      <p:bldP spid="45" grpId="0"/>
      <p:bldP spid="48" grpId="0" animBg="1"/>
      <p:bldP spid="49" grpId="0"/>
      <p:bldP spid="50" grpId="0"/>
      <p:bldP spid="51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988840"/>
            <a:ext cx="3888432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Final Design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City Center Area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808749" y="2852936"/>
            <a:ext cx="691243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City Center Area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3898776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ellipse roundabout 30m x 40m</a:t>
            </a:r>
          </a:p>
          <a:p>
            <a:r>
              <a:rPr lang="en-US" sz="3200" dirty="0" smtClean="0"/>
              <a:t>2 lanes - 4 m per lane</a:t>
            </a:r>
          </a:p>
          <a:p>
            <a:r>
              <a:rPr lang="en-US" sz="3200" dirty="0" smtClean="0"/>
              <a:t>Parking</a:t>
            </a:r>
          </a:p>
          <a:p>
            <a:r>
              <a:rPr lang="en-US" sz="3200" dirty="0" smtClean="0"/>
              <a:t>Bicycle lanes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76872"/>
            <a:ext cx="4186808" cy="3140106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5" t="18675" r="29318" b="20441"/>
          <a:stretch/>
        </p:blipFill>
        <p:spPr>
          <a:xfrm>
            <a:off x="1850265" y="1340768"/>
            <a:ext cx="5090316" cy="48492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4968552" cy="432048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City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Center Area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5805264"/>
            <a:ext cx="2448272" cy="523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Before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805264"/>
            <a:ext cx="2448272" cy="523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After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05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Amman Street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67944" y="2996952"/>
            <a:ext cx="576064" cy="2989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4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Amman Street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56792"/>
            <a:ext cx="3855290" cy="2879420"/>
          </a:xfr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3184"/>
              </p:ext>
            </p:extLst>
          </p:nvPr>
        </p:nvGraphicFramePr>
        <p:xfrm>
          <a:off x="1619672" y="4581128"/>
          <a:ext cx="5865495" cy="1905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725"/>
                <a:gridCol w="914400"/>
                <a:gridCol w="800100"/>
                <a:gridCol w="628650"/>
                <a:gridCol w="628650"/>
                <a:gridCol w="685800"/>
                <a:gridCol w="628650"/>
                <a:gridCol w="571500"/>
                <a:gridCol w="541020"/>
              </a:tblGrid>
              <a:tr h="60390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Sec #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Type of Facility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 of facility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WB Lane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median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EB Lane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EB parking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 SW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ROW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smtClean="0">
                          <a:effectLst/>
                        </a:rPr>
                        <a:t>SUP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3.5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4.0*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2.1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1.4*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(18)*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2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SUP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3.5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2.1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1.4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20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SUP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3.5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7.5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4.5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7.5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NP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3.0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26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Amman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Street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" r="7864"/>
          <a:stretch/>
        </p:blipFill>
        <p:spPr>
          <a:xfrm>
            <a:off x="755576" y="1556792"/>
            <a:ext cx="7776864" cy="4896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/>
          <a:stretch/>
        </p:blipFill>
        <p:spPr>
          <a:xfrm>
            <a:off x="742384" y="1988840"/>
            <a:ext cx="7790056" cy="3600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Al-</a:t>
            </a:r>
            <a:r>
              <a:rPr lang="en-US" b="1" dirty="0" err="1" smtClean="0">
                <a:solidFill>
                  <a:schemeClr val="bg1"/>
                </a:solidFill>
              </a:rPr>
              <a:t>Istiqlal</a:t>
            </a:r>
            <a:r>
              <a:rPr lang="en-US" b="1" dirty="0" smtClean="0">
                <a:solidFill>
                  <a:schemeClr val="bg1"/>
                </a:solidFill>
              </a:rPr>
              <a:t> Uni. Street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43808" y="2584649"/>
            <a:ext cx="576064" cy="3328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9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Al-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Istiqlal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Uni. Street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95" b="30814"/>
          <a:stretch/>
        </p:blipFill>
        <p:spPr>
          <a:xfrm>
            <a:off x="2411760" y="1484784"/>
            <a:ext cx="4600480" cy="2961577"/>
          </a:xfr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283288"/>
              </p:ext>
            </p:extLst>
          </p:nvPr>
        </p:nvGraphicFramePr>
        <p:xfrm>
          <a:off x="467544" y="4653136"/>
          <a:ext cx="8229600" cy="1737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010"/>
                <a:gridCol w="875629"/>
                <a:gridCol w="720913"/>
                <a:gridCol w="804855"/>
                <a:gridCol w="720913"/>
                <a:gridCol w="720913"/>
                <a:gridCol w="720913"/>
                <a:gridCol w="697870"/>
                <a:gridCol w="803209"/>
                <a:gridCol w="730788"/>
                <a:gridCol w="852587"/>
              </a:tblGrid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Sec #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Facility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E-SW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NB Park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NB BL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NB Lane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SB Lane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SB BL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SB Park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W-SW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ROW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Bicycle L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NP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3.0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3.0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NP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12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Bicycle L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NP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3.9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-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2.1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12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Bicycle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dirty="0" smtClean="0">
                          <a:effectLst/>
                        </a:rPr>
                        <a:t>L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NP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3.0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3.0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NP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</a:rPr>
                        <a:t>12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Bicycle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dirty="0" smtClean="0">
                          <a:effectLst/>
                        </a:rPr>
                        <a:t>L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1.4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2.1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1.5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3.0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3.0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1.5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NP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1.5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</a:rPr>
                        <a:t>14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4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1" t="14652" r="45875" b="25928"/>
          <a:stretch/>
        </p:blipFill>
        <p:spPr>
          <a:xfrm>
            <a:off x="2634557" y="1339912"/>
            <a:ext cx="3305595" cy="52396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0" t="14633" r="18959" b="14256"/>
          <a:stretch/>
        </p:blipFill>
        <p:spPr>
          <a:xfrm>
            <a:off x="2634558" y="1339912"/>
            <a:ext cx="3305594" cy="5257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Al-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Istiqlal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Uni.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Street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9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1502312"/>
            <a:ext cx="3581400" cy="8382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66" y="33667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</a:rPr>
              <a:t>INTRODUCTION</a:t>
            </a:r>
            <a:endParaRPr lang="en-US" sz="6000" b="1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65980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General Background </a:t>
            </a:r>
            <a:endParaRPr lang="en-US" sz="2800" dirty="0"/>
          </a:p>
        </p:txBody>
      </p:sp>
      <p:sp>
        <p:nvSpPr>
          <p:cNvPr id="6" name="Rounded Rectangle 5"/>
          <p:cNvSpPr/>
          <p:nvPr/>
        </p:nvSpPr>
        <p:spPr>
          <a:xfrm>
            <a:off x="533400" y="2494049"/>
            <a:ext cx="3581400" cy="8382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682316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Importance of </a:t>
            </a:r>
            <a:r>
              <a:rPr lang="en-US" sz="2400" dirty="0" smtClean="0"/>
              <a:t> the </a:t>
            </a:r>
            <a:r>
              <a:rPr lang="en-US" sz="2400" dirty="0"/>
              <a:t>Project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967966" y="3478732"/>
            <a:ext cx="3581400" cy="8382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7966" y="3628113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Problem Definition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5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Tal </a:t>
            </a:r>
            <a:r>
              <a:rPr lang="en-US" b="1" dirty="0" err="1" smtClean="0">
                <a:solidFill>
                  <a:schemeClr val="bg1"/>
                </a:solidFill>
              </a:rPr>
              <a:t>Es</a:t>
            </a:r>
            <a:r>
              <a:rPr lang="en-US" b="1" dirty="0" smtClean="0">
                <a:solidFill>
                  <a:schemeClr val="bg1"/>
                </a:solidFill>
              </a:rPr>
              <a:t>-Sultan Street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449077" y="2774731"/>
            <a:ext cx="1287444" cy="1214883"/>
          </a:xfrm>
          <a:custGeom>
            <a:avLst/>
            <a:gdLst>
              <a:gd name="connsiteX0" fmla="*/ 1287444 w 1287444"/>
              <a:gd name="connsiteY0" fmla="*/ 1202871 h 1202871"/>
              <a:gd name="connsiteX1" fmla="*/ 1249344 w 1287444"/>
              <a:gd name="connsiteY1" fmla="*/ 1137557 h 1202871"/>
              <a:gd name="connsiteX2" fmla="*/ 1233016 w 1287444"/>
              <a:gd name="connsiteY2" fmla="*/ 1110343 h 1202871"/>
              <a:gd name="connsiteX3" fmla="*/ 1154094 w 1287444"/>
              <a:gd name="connsiteY3" fmla="*/ 1083128 h 1202871"/>
              <a:gd name="connsiteX4" fmla="*/ 1094223 w 1287444"/>
              <a:gd name="connsiteY4" fmla="*/ 976993 h 1202871"/>
              <a:gd name="connsiteX5" fmla="*/ 1053402 w 1287444"/>
              <a:gd name="connsiteY5" fmla="*/ 925286 h 1202871"/>
              <a:gd name="connsiteX6" fmla="*/ 958152 w 1287444"/>
              <a:gd name="connsiteY6" fmla="*/ 859971 h 1202871"/>
              <a:gd name="connsiteX7" fmla="*/ 808473 w 1287444"/>
              <a:gd name="connsiteY7" fmla="*/ 753836 h 1202871"/>
              <a:gd name="connsiteX8" fmla="*/ 666959 w 1287444"/>
              <a:gd name="connsiteY8" fmla="*/ 634093 h 1202871"/>
              <a:gd name="connsiteX9" fmla="*/ 471016 w 1287444"/>
              <a:gd name="connsiteY9" fmla="*/ 470807 h 1202871"/>
              <a:gd name="connsiteX10" fmla="*/ 364880 w 1287444"/>
              <a:gd name="connsiteY10" fmla="*/ 389164 h 1202871"/>
              <a:gd name="connsiteX11" fmla="*/ 275073 w 1287444"/>
              <a:gd name="connsiteY11" fmla="*/ 321128 h 1202871"/>
              <a:gd name="connsiteX12" fmla="*/ 256023 w 1287444"/>
              <a:gd name="connsiteY12" fmla="*/ 291193 h 1202871"/>
              <a:gd name="connsiteX13" fmla="*/ 212480 w 1287444"/>
              <a:gd name="connsiteY13" fmla="*/ 179614 h 1202871"/>
              <a:gd name="connsiteX14" fmla="*/ 136280 w 1287444"/>
              <a:gd name="connsiteY14" fmla="*/ 81643 h 1202871"/>
              <a:gd name="connsiteX15" fmla="*/ 103623 w 1287444"/>
              <a:gd name="connsiteY15" fmla="*/ 43543 h 1202871"/>
              <a:gd name="connsiteX16" fmla="*/ 209 w 1287444"/>
              <a:gd name="connsiteY16" fmla="*/ 0 h 120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7444" h="1202871">
                <a:moveTo>
                  <a:pt x="1287444" y="1202871"/>
                </a:moveTo>
                <a:lnTo>
                  <a:pt x="1249344" y="1137557"/>
                </a:lnTo>
                <a:cubicBezTo>
                  <a:pt x="1240273" y="1122136"/>
                  <a:pt x="1248891" y="1119414"/>
                  <a:pt x="1233016" y="1110343"/>
                </a:cubicBezTo>
                <a:cubicBezTo>
                  <a:pt x="1217141" y="1101272"/>
                  <a:pt x="1177226" y="1105353"/>
                  <a:pt x="1154094" y="1083128"/>
                </a:cubicBezTo>
                <a:cubicBezTo>
                  <a:pt x="1130962" y="1060903"/>
                  <a:pt x="1111005" y="1003300"/>
                  <a:pt x="1094223" y="976993"/>
                </a:cubicBezTo>
                <a:cubicBezTo>
                  <a:pt x="1077441" y="950686"/>
                  <a:pt x="1076080" y="944790"/>
                  <a:pt x="1053402" y="925286"/>
                </a:cubicBezTo>
                <a:cubicBezTo>
                  <a:pt x="1030723" y="905782"/>
                  <a:pt x="958152" y="859971"/>
                  <a:pt x="958152" y="859971"/>
                </a:cubicBezTo>
                <a:cubicBezTo>
                  <a:pt x="917331" y="831396"/>
                  <a:pt x="857005" y="791482"/>
                  <a:pt x="808473" y="753836"/>
                </a:cubicBezTo>
                <a:cubicBezTo>
                  <a:pt x="759941" y="716190"/>
                  <a:pt x="666959" y="634093"/>
                  <a:pt x="666959" y="634093"/>
                </a:cubicBezTo>
                <a:lnTo>
                  <a:pt x="471016" y="470807"/>
                </a:lnTo>
                <a:cubicBezTo>
                  <a:pt x="420670" y="429986"/>
                  <a:pt x="364880" y="389164"/>
                  <a:pt x="364880" y="389164"/>
                </a:cubicBezTo>
                <a:cubicBezTo>
                  <a:pt x="332223" y="364218"/>
                  <a:pt x="293216" y="337456"/>
                  <a:pt x="275073" y="321128"/>
                </a:cubicBezTo>
                <a:cubicBezTo>
                  <a:pt x="256930" y="304800"/>
                  <a:pt x="266455" y="314779"/>
                  <a:pt x="256023" y="291193"/>
                </a:cubicBezTo>
                <a:cubicBezTo>
                  <a:pt x="245591" y="267607"/>
                  <a:pt x="232437" y="214539"/>
                  <a:pt x="212480" y="179614"/>
                </a:cubicBezTo>
                <a:cubicBezTo>
                  <a:pt x="192523" y="144689"/>
                  <a:pt x="154423" y="104321"/>
                  <a:pt x="136280" y="81643"/>
                </a:cubicBezTo>
                <a:cubicBezTo>
                  <a:pt x="118137" y="58965"/>
                  <a:pt x="126301" y="57150"/>
                  <a:pt x="103623" y="43543"/>
                </a:cubicBezTo>
                <a:cubicBezTo>
                  <a:pt x="80945" y="29936"/>
                  <a:pt x="-4780" y="23132"/>
                  <a:pt x="209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03648" y="3216446"/>
            <a:ext cx="13170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 </a:t>
            </a:r>
            <a:r>
              <a:rPr lang="en-US" sz="1400" dirty="0" err="1" smtClean="0"/>
              <a:t>Es</a:t>
            </a:r>
            <a:r>
              <a:rPr lang="en-US" sz="1400" dirty="0" smtClean="0"/>
              <a:t>-Sultan St.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>
            <a:off x="2446256" y="2075792"/>
            <a:ext cx="317965" cy="705135"/>
          </a:xfrm>
          <a:custGeom>
            <a:avLst/>
            <a:gdLst>
              <a:gd name="connsiteX0" fmla="*/ 13165 w 317965"/>
              <a:gd name="connsiteY0" fmla="*/ 698938 h 698938"/>
              <a:gd name="connsiteX1" fmla="*/ 27 w 317965"/>
              <a:gd name="connsiteY1" fmla="*/ 627993 h 698938"/>
              <a:gd name="connsiteX2" fmla="*/ 10537 w 317965"/>
              <a:gd name="connsiteY2" fmla="*/ 554421 h 698938"/>
              <a:gd name="connsiteX3" fmla="*/ 36813 w 317965"/>
              <a:gd name="connsiteY3" fmla="*/ 480848 h 698938"/>
              <a:gd name="connsiteX4" fmla="*/ 84110 w 317965"/>
              <a:gd name="connsiteY4" fmla="*/ 420414 h 698938"/>
              <a:gd name="connsiteX5" fmla="*/ 102503 w 317965"/>
              <a:gd name="connsiteY5" fmla="*/ 333704 h 698938"/>
              <a:gd name="connsiteX6" fmla="*/ 131406 w 317965"/>
              <a:gd name="connsiteY6" fmla="*/ 270641 h 698938"/>
              <a:gd name="connsiteX7" fmla="*/ 162937 w 317965"/>
              <a:gd name="connsiteY7" fmla="*/ 223345 h 698938"/>
              <a:gd name="connsiteX8" fmla="*/ 244392 w 317965"/>
              <a:gd name="connsiteY8" fmla="*/ 99848 h 698938"/>
              <a:gd name="connsiteX9" fmla="*/ 286434 w 317965"/>
              <a:gd name="connsiteY9" fmla="*/ 34159 h 698938"/>
              <a:gd name="connsiteX10" fmla="*/ 317965 w 317965"/>
              <a:gd name="connsiteY10" fmla="*/ 0 h 69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7965" h="698938">
                <a:moveTo>
                  <a:pt x="13165" y="698938"/>
                </a:moveTo>
                <a:cubicBezTo>
                  <a:pt x="6815" y="675508"/>
                  <a:pt x="465" y="652079"/>
                  <a:pt x="27" y="627993"/>
                </a:cubicBezTo>
                <a:cubicBezTo>
                  <a:pt x="-411" y="603907"/>
                  <a:pt x="4406" y="578945"/>
                  <a:pt x="10537" y="554421"/>
                </a:cubicBezTo>
                <a:cubicBezTo>
                  <a:pt x="16668" y="529897"/>
                  <a:pt x="24551" y="503182"/>
                  <a:pt x="36813" y="480848"/>
                </a:cubicBezTo>
                <a:cubicBezTo>
                  <a:pt x="49075" y="458514"/>
                  <a:pt x="73162" y="444938"/>
                  <a:pt x="84110" y="420414"/>
                </a:cubicBezTo>
                <a:cubicBezTo>
                  <a:pt x="95058" y="395890"/>
                  <a:pt x="94620" y="358666"/>
                  <a:pt x="102503" y="333704"/>
                </a:cubicBezTo>
                <a:cubicBezTo>
                  <a:pt x="110386" y="308742"/>
                  <a:pt x="121334" y="289034"/>
                  <a:pt x="131406" y="270641"/>
                </a:cubicBezTo>
                <a:cubicBezTo>
                  <a:pt x="141478" y="252248"/>
                  <a:pt x="162937" y="223345"/>
                  <a:pt x="162937" y="223345"/>
                </a:cubicBezTo>
                <a:lnTo>
                  <a:pt x="244392" y="99848"/>
                </a:lnTo>
                <a:cubicBezTo>
                  <a:pt x="264975" y="68317"/>
                  <a:pt x="274172" y="50800"/>
                  <a:pt x="286434" y="34159"/>
                </a:cubicBezTo>
                <a:cubicBezTo>
                  <a:pt x="298696" y="17518"/>
                  <a:pt x="302200" y="19707"/>
                  <a:pt x="31796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915816" y="2276872"/>
            <a:ext cx="176983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8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Tal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-Sultan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Street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51520" y="1772816"/>
            <a:ext cx="4038600" cy="2581747"/>
          </a:xfrm>
        </p:spPr>
        <p:txBody>
          <a:bodyPr>
            <a:normAutofit/>
          </a:bodyPr>
          <a:lstStyle/>
          <a:p>
            <a:r>
              <a:rPr lang="en-US" dirty="0" smtClean="0"/>
              <a:t>Before Traffic Light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88" y="2420888"/>
            <a:ext cx="4038600" cy="3028950"/>
          </a:xfr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23138"/>
              </p:ext>
            </p:extLst>
          </p:nvPr>
        </p:nvGraphicFramePr>
        <p:xfrm>
          <a:off x="107504" y="2276872"/>
          <a:ext cx="4680520" cy="1021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23"/>
                <a:gridCol w="567884"/>
                <a:gridCol w="350017"/>
                <a:gridCol w="436628"/>
                <a:gridCol w="350017"/>
                <a:gridCol w="472227"/>
                <a:gridCol w="432048"/>
                <a:gridCol w="360040"/>
                <a:gridCol w="360040"/>
                <a:gridCol w="360040"/>
                <a:gridCol w="504056"/>
              </a:tblGrid>
              <a:tr h="63627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Sec#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Facility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 SW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 </a:t>
                      </a:r>
                      <a:r>
                        <a:rPr lang="en-US" sz="1100" dirty="0" smtClean="0">
                          <a:effectLst/>
                        </a:rPr>
                        <a:t>P.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 </a:t>
                      </a:r>
                      <a:r>
                        <a:rPr lang="en-US" sz="1100" dirty="0" smtClean="0">
                          <a:effectLst/>
                        </a:rPr>
                        <a:t>BL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NB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SB </a:t>
                      </a:r>
                      <a:r>
                        <a:rPr lang="en-US" sz="1100" dirty="0">
                          <a:effectLst/>
                        </a:rPr>
                        <a:t>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SB BL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SB </a:t>
                      </a:r>
                      <a:r>
                        <a:rPr lang="en-US" sz="1100" dirty="0" smtClean="0">
                          <a:effectLst/>
                        </a:rPr>
                        <a:t>P.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 SW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  <a:tr h="38481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BL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67560" y="3717032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After Traffic Light</a:t>
            </a:r>
            <a:endParaRPr lang="en-US" sz="2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487687"/>
              </p:ext>
            </p:extLst>
          </p:nvPr>
        </p:nvGraphicFramePr>
        <p:xfrm>
          <a:off x="107502" y="4240252"/>
          <a:ext cx="4680520" cy="1272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2"/>
                <a:gridCol w="576064"/>
                <a:gridCol w="360040"/>
                <a:gridCol w="432048"/>
                <a:gridCol w="432048"/>
                <a:gridCol w="432048"/>
                <a:gridCol w="432048"/>
                <a:gridCol w="360040"/>
                <a:gridCol w="432048"/>
                <a:gridCol w="360040"/>
                <a:gridCol w="504054"/>
              </a:tblGrid>
              <a:tr h="63627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Sec </a:t>
                      </a:r>
                      <a:r>
                        <a:rPr lang="en-US" sz="1100" dirty="0">
                          <a:effectLst/>
                        </a:rPr>
                        <a:t>#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Facility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E SW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 BL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 </a:t>
                      </a:r>
                      <a:r>
                        <a:rPr lang="en-US" sz="1100" dirty="0" smtClean="0">
                          <a:effectLst/>
                        </a:rPr>
                        <a:t>P.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 </a:t>
                      </a:r>
                      <a:r>
                        <a:rPr lang="en-US" sz="1100" dirty="0" smtClean="0">
                          <a:effectLst/>
                        </a:rPr>
                        <a:t>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SB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SB </a:t>
                      </a:r>
                      <a:r>
                        <a:rPr lang="en-US" sz="1100" dirty="0" smtClean="0">
                          <a:effectLst/>
                        </a:rPr>
                        <a:t>P.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SB BL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 SW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  <a:tr h="38481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1.5+0.3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1.5+0.3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4" t="1823" r="16861" b="21469"/>
          <a:stretch/>
        </p:blipFill>
        <p:spPr>
          <a:xfrm>
            <a:off x="1907704" y="1452343"/>
            <a:ext cx="5083309" cy="44414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Tal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-Sultan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Street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9" t="5167" r="11319" b="10941"/>
          <a:stretch/>
        </p:blipFill>
        <p:spPr>
          <a:xfrm>
            <a:off x="1907704" y="1452343"/>
            <a:ext cx="5083309" cy="445957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9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66800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449077" y="2774731"/>
            <a:ext cx="1287444" cy="1214883"/>
          </a:xfrm>
          <a:custGeom>
            <a:avLst/>
            <a:gdLst>
              <a:gd name="connsiteX0" fmla="*/ 1287444 w 1287444"/>
              <a:gd name="connsiteY0" fmla="*/ 1202871 h 1202871"/>
              <a:gd name="connsiteX1" fmla="*/ 1249344 w 1287444"/>
              <a:gd name="connsiteY1" fmla="*/ 1137557 h 1202871"/>
              <a:gd name="connsiteX2" fmla="*/ 1233016 w 1287444"/>
              <a:gd name="connsiteY2" fmla="*/ 1110343 h 1202871"/>
              <a:gd name="connsiteX3" fmla="*/ 1154094 w 1287444"/>
              <a:gd name="connsiteY3" fmla="*/ 1083128 h 1202871"/>
              <a:gd name="connsiteX4" fmla="*/ 1094223 w 1287444"/>
              <a:gd name="connsiteY4" fmla="*/ 976993 h 1202871"/>
              <a:gd name="connsiteX5" fmla="*/ 1053402 w 1287444"/>
              <a:gd name="connsiteY5" fmla="*/ 925286 h 1202871"/>
              <a:gd name="connsiteX6" fmla="*/ 958152 w 1287444"/>
              <a:gd name="connsiteY6" fmla="*/ 859971 h 1202871"/>
              <a:gd name="connsiteX7" fmla="*/ 808473 w 1287444"/>
              <a:gd name="connsiteY7" fmla="*/ 753836 h 1202871"/>
              <a:gd name="connsiteX8" fmla="*/ 666959 w 1287444"/>
              <a:gd name="connsiteY8" fmla="*/ 634093 h 1202871"/>
              <a:gd name="connsiteX9" fmla="*/ 471016 w 1287444"/>
              <a:gd name="connsiteY9" fmla="*/ 470807 h 1202871"/>
              <a:gd name="connsiteX10" fmla="*/ 364880 w 1287444"/>
              <a:gd name="connsiteY10" fmla="*/ 389164 h 1202871"/>
              <a:gd name="connsiteX11" fmla="*/ 275073 w 1287444"/>
              <a:gd name="connsiteY11" fmla="*/ 321128 h 1202871"/>
              <a:gd name="connsiteX12" fmla="*/ 256023 w 1287444"/>
              <a:gd name="connsiteY12" fmla="*/ 291193 h 1202871"/>
              <a:gd name="connsiteX13" fmla="*/ 212480 w 1287444"/>
              <a:gd name="connsiteY13" fmla="*/ 179614 h 1202871"/>
              <a:gd name="connsiteX14" fmla="*/ 136280 w 1287444"/>
              <a:gd name="connsiteY14" fmla="*/ 81643 h 1202871"/>
              <a:gd name="connsiteX15" fmla="*/ 103623 w 1287444"/>
              <a:gd name="connsiteY15" fmla="*/ 43543 h 1202871"/>
              <a:gd name="connsiteX16" fmla="*/ 209 w 1287444"/>
              <a:gd name="connsiteY16" fmla="*/ 0 h 120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7444" h="1202871">
                <a:moveTo>
                  <a:pt x="1287444" y="1202871"/>
                </a:moveTo>
                <a:lnTo>
                  <a:pt x="1249344" y="1137557"/>
                </a:lnTo>
                <a:cubicBezTo>
                  <a:pt x="1240273" y="1122136"/>
                  <a:pt x="1248891" y="1119414"/>
                  <a:pt x="1233016" y="1110343"/>
                </a:cubicBezTo>
                <a:cubicBezTo>
                  <a:pt x="1217141" y="1101272"/>
                  <a:pt x="1177226" y="1105353"/>
                  <a:pt x="1154094" y="1083128"/>
                </a:cubicBezTo>
                <a:cubicBezTo>
                  <a:pt x="1130962" y="1060903"/>
                  <a:pt x="1111005" y="1003300"/>
                  <a:pt x="1094223" y="976993"/>
                </a:cubicBezTo>
                <a:cubicBezTo>
                  <a:pt x="1077441" y="950686"/>
                  <a:pt x="1076080" y="944790"/>
                  <a:pt x="1053402" y="925286"/>
                </a:cubicBezTo>
                <a:cubicBezTo>
                  <a:pt x="1030723" y="905782"/>
                  <a:pt x="958152" y="859971"/>
                  <a:pt x="958152" y="859971"/>
                </a:cubicBezTo>
                <a:cubicBezTo>
                  <a:pt x="917331" y="831396"/>
                  <a:pt x="857005" y="791482"/>
                  <a:pt x="808473" y="753836"/>
                </a:cubicBezTo>
                <a:cubicBezTo>
                  <a:pt x="759941" y="716190"/>
                  <a:pt x="666959" y="634093"/>
                  <a:pt x="666959" y="634093"/>
                </a:cubicBezTo>
                <a:lnTo>
                  <a:pt x="471016" y="470807"/>
                </a:lnTo>
                <a:cubicBezTo>
                  <a:pt x="420670" y="429986"/>
                  <a:pt x="364880" y="389164"/>
                  <a:pt x="364880" y="389164"/>
                </a:cubicBezTo>
                <a:cubicBezTo>
                  <a:pt x="332223" y="364218"/>
                  <a:pt x="293216" y="337456"/>
                  <a:pt x="275073" y="321128"/>
                </a:cubicBezTo>
                <a:cubicBezTo>
                  <a:pt x="256930" y="304800"/>
                  <a:pt x="266455" y="314779"/>
                  <a:pt x="256023" y="291193"/>
                </a:cubicBezTo>
                <a:cubicBezTo>
                  <a:pt x="245591" y="267607"/>
                  <a:pt x="232437" y="214539"/>
                  <a:pt x="212480" y="179614"/>
                </a:cubicBezTo>
                <a:cubicBezTo>
                  <a:pt x="192523" y="144689"/>
                  <a:pt x="154423" y="104321"/>
                  <a:pt x="136280" y="81643"/>
                </a:cubicBezTo>
                <a:cubicBezTo>
                  <a:pt x="118137" y="58965"/>
                  <a:pt x="126301" y="57150"/>
                  <a:pt x="103623" y="43543"/>
                </a:cubicBezTo>
                <a:cubicBezTo>
                  <a:pt x="80945" y="29936"/>
                  <a:pt x="-4780" y="23132"/>
                  <a:pt x="209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03648" y="3216446"/>
            <a:ext cx="13170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 </a:t>
            </a:r>
            <a:r>
              <a:rPr lang="en-US" sz="1400" dirty="0" err="1" smtClean="0"/>
              <a:t>Es</a:t>
            </a:r>
            <a:r>
              <a:rPr lang="en-US" sz="1400" dirty="0" smtClean="0"/>
              <a:t>-Sultan St.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>
            <a:off x="2446256" y="2075792"/>
            <a:ext cx="317965" cy="705135"/>
          </a:xfrm>
          <a:custGeom>
            <a:avLst/>
            <a:gdLst>
              <a:gd name="connsiteX0" fmla="*/ 13165 w 317965"/>
              <a:gd name="connsiteY0" fmla="*/ 698938 h 698938"/>
              <a:gd name="connsiteX1" fmla="*/ 27 w 317965"/>
              <a:gd name="connsiteY1" fmla="*/ 627993 h 698938"/>
              <a:gd name="connsiteX2" fmla="*/ 10537 w 317965"/>
              <a:gd name="connsiteY2" fmla="*/ 554421 h 698938"/>
              <a:gd name="connsiteX3" fmla="*/ 36813 w 317965"/>
              <a:gd name="connsiteY3" fmla="*/ 480848 h 698938"/>
              <a:gd name="connsiteX4" fmla="*/ 84110 w 317965"/>
              <a:gd name="connsiteY4" fmla="*/ 420414 h 698938"/>
              <a:gd name="connsiteX5" fmla="*/ 102503 w 317965"/>
              <a:gd name="connsiteY5" fmla="*/ 333704 h 698938"/>
              <a:gd name="connsiteX6" fmla="*/ 131406 w 317965"/>
              <a:gd name="connsiteY6" fmla="*/ 270641 h 698938"/>
              <a:gd name="connsiteX7" fmla="*/ 162937 w 317965"/>
              <a:gd name="connsiteY7" fmla="*/ 223345 h 698938"/>
              <a:gd name="connsiteX8" fmla="*/ 244392 w 317965"/>
              <a:gd name="connsiteY8" fmla="*/ 99848 h 698938"/>
              <a:gd name="connsiteX9" fmla="*/ 286434 w 317965"/>
              <a:gd name="connsiteY9" fmla="*/ 34159 h 698938"/>
              <a:gd name="connsiteX10" fmla="*/ 317965 w 317965"/>
              <a:gd name="connsiteY10" fmla="*/ 0 h 69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7965" h="698938">
                <a:moveTo>
                  <a:pt x="13165" y="698938"/>
                </a:moveTo>
                <a:cubicBezTo>
                  <a:pt x="6815" y="675508"/>
                  <a:pt x="465" y="652079"/>
                  <a:pt x="27" y="627993"/>
                </a:cubicBezTo>
                <a:cubicBezTo>
                  <a:pt x="-411" y="603907"/>
                  <a:pt x="4406" y="578945"/>
                  <a:pt x="10537" y="554421"/>
                </a:cubicBezTo>
                <a:cubicBezTo>
                  <a:pt x="16668" y="529897"/>
                  <a:pt x="24551" y="503182"/>
                  <a:pt x="36813" y="480848"/>
                </a:cubicBezTo>
                <a:cubicBezTo>
                  <a:pt x="49075" y="458514"/>
                  <a:pt x="73162" y="444938"/>
                  <a:pt x="84110" y="420414"/>
                </a:cubicBezTo>
                <a:cubicBezTo>
                  <a:pt x="95058" y="395890"/>
                  <a:pt x="94620" y="358666"/>
                  <a:pt x="102503" y="333704"/>
                </a:cubicBezTo>
                <a:cubicBezTo>
                  <a:pt x="110386" y="308742"/>
                  <a:pt x="121334" y="289034"/>
                  <a:pt x="131406" y="270641"/>
                </a:cubicBezTo>
                <a:cubicBezTo>
                  <a:pt x="141478" y="252248"/>
                  <a:pt x="162937" y="223345"/>
                  <a:pt x="162937" y="223345"/>
                </a:cubicBezTo>
                <a:lnTo>
                  <a:pt x="244392" y="99848"/>
                </a:lnTo>
                <a:cubicBezTo>
                  <a:pt x="264975" y="68317"/>
                  <a:pt x="274172" y="50800"/>
                  <a:pt x="286434" y="34159"/>
                </a:cubicBezTo>
                <a:cubicBezTo>
                  <a:pt x="298696" y="17518"/>
                  <a:pt x="302200" y="19707"/>
                  <a:pt x="31796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795752" y="4054366"/>
            <a:ext cx="922282" cy="1568668"/>
          </a:xfrm>
          <a:custGeom>
            <a:avLst/>
            <a:gdLst>
              <a:gd name="connsiteX0" fmla="*/ 922282 w 922282"/>
              <a:gd name="connsiteY0" fmla="*/ 0 h 1568668"/>
              <a:gd name="connsiteX1" fmla="*/ 846082 w 922282"/>
              <a:gd name="connsiteY1" fmla="*/ 31531 h 1568668"/>
              <a:gd name="connsiteX2" fmla="*/ 680545 w 922282"/>
              <a:gd name="connsiteY2" fmla="*/ 44668 h 1568668"/>
              <a:gd name="connsiteX3" fmla="*/ 651641 w 922282"/>
              <a:gd name="connsiteY3" fmla="*/ 73572 h 1568668"/>
              <a:gd name="connsiteX4" fmla="*/ 620110 w 922282"/>
              <a:gd name="connsiteY4" fmla="*/ 128751 h 1568668"/>
              <a:gd name="connsiteX5" fmla="*/ 362607 w 922282"/>
              <a:gd name="connsiteY5" fmla="*/ 331075 h 1568668"/>
              <a:gd name="connsiteX6" fmla="*/ 281151 w 922282"/>
              <a:gd name="connsiteY6" fmla="*/ 404648 h 1568668"/>
              <a:gd name="connsiteX7" fmla="*/ 197069 w 922282"/>
              <a:gd name="connsiteY7" fmla="*/ 688427 h 1568668"/>
              <a:gd name="connsiteX8" fmla="*/ 99848 w 922282"/>
              <a:gd name="connsiteY8" fmla="*/ 1132489 h 1568668"/>
              <a:gd name="connsiteX9" fmla="*/ 26276 w 922282"/>
              <a:gd name="connsiteY9" fmla="*/ 1447800 h 1568668"/>
              <a:gd name="connsiteX10" fmla="*/ 0 w 922282"/>
              <a:gd name="connsiteY10" fmla="*/ 1568668 h 156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2282" h="1568668">
                <a:moveTo>
                  <a:pt x="922282" y="0"/>
                </a:moveTo>
                <a:cubicBezTo>
                  <a:pt x="904326" y="12043"/>
                  <a:pt x="886371" y="24086"/>
                  <a:pt x="846082" y="31531"/>
                </a:cubicBezTo>
                <a:cubicBezTo>
                  <a:pt x="805793" y="38976"/>
                  <a:pt x="712952" y="37661"/>
                  <a:pt x="680545" y="44668"/>
                </a:cubicBezTo>
                <a:cubicBezTo>
                  <a:pt x="648138" y="51675"/>
                  <a:pt x="661713" y="59558"/>
                  <a:pt x="651641" y="73572"/>
                </a:cubicBezTo>
                <a:cubicBezTo>
                  <a:pt x="641569" y="87586"/>
                  <a:pt x="668282" y="85834"/>
                  <a:pt x="620110" y="128751"/>
                </a:cubicBezTo>
                <a:cubicBezTo>
                  <a:pt x="571938" y="171668"/>
                  <a:pt x="419100" y="285092"/>
                  <a:pt x="362607" y="331075"/>
                </a:cubicBezTo>
                <a:cubicBezTo>
                  <a:pt x="306114" y="377058"/>
                  <a:pt x="308741" y="345089"/>
                  <a:pt x="281151" y="404648"/>
                </a:cubicBezTo>
                <a:cubicBezTo>
                  <a:pt x="253561" y="464207"/>
                  <a:pt x="227286" y="567120"/>
                  <a:pt x="197069" y="688427"/>
                </a:cubicBezTo>
                <a:cubicBezTo>
                  <a:pt x="166852" y="809734"/>
                  <a:pt x="128313" y="1005927"/>
                  <a:pt x="99848" y="1132489"/>
                </a:cubicBezTo>
                <a:cubicBezTo>
                  <a:pt x="71383" y="1259051"/>
                  <a:pt x="42917" y="1375104"/>
                  <a:pt x="26276" y="1447800"/>
                </a:cubicBezTo>
                <a:cubicBezTo>
                  <a:pt x="9635" y="1520496"/>
                  <a:pt x="4817" y="1544582"/>
                  <a:pt x="0" y="156866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20855637">
            <a:off x="1939944" y="4661021"/>
            <a:ext cx="10000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AlQuds</a:t>
            </a:r>
            <a:r>
              <a:rPr lang="en-US" sz="1400" dirty="0" smtClean="0"/>
              <a:t> St.</a:t>
            </a:r>
            <a:endParaRPr lang="en-US" sz="14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669605" y="4221089"/>
            <a:ext cx="398340" cy="6897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Al-Quds Street Map</a:t>
            </a:r>
          </a:p>
        </p:txBody>
      </p:sp>
      <p:sp>
        <p:nvSpPr>
          <p:cNvPr id="15" name="TextBox 14"/>
          <p:cNvSpPr txBox="1"/>
          <p:nvPr/>
        </p:nvSpPr>
        <p:spPr>
          <a:xfrm rot="20855637">
            <a:off x="3583422" y="4990030"/>
            <a:ext cx="11586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Abdl</a:t>
            </a:r>
            <a:r>
              <a:rPr lang="en-US" sz="1400" dirty="0" smtClean="0"/>
              <a:t> </a:t>
            </a:r>
            <a:r>
              <a:rPr lang="en-US" sz="1400" dirty="0" err="1" smtClean="0"/>
              <a:t>Nasir</a:t>
            </a:r>
            <a:r>
              <a:rPr lang="en-US" sz="1400" dirty="0" smtClean="0"/>
              <a:t> St.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062172" y="5029432"/>
            <a:ext cx="821196" cy="2747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1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Al-Quds Street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038600" cy="4525963"/>
          </a:xfrm>
        </p:spPr>
        <p:txBody>
          <a:bodyPr/>
          <a:lstStyle/>
          <a:p>
            <a:r>
              <a:rPr lang="en-US" dirty="0" smtClean="0"/>
              <a:t>Jamal </a:t>
            </a:r>
            <a:r>
              <a:rPr lang="en-US" dirty="0" err="1" smtClean="0"/>
              <a:t>Abdl</a:t>
            </a:r>
            <a:r>
              <a:rPr lang="en-US" dirty="0" smtClean="0"/>
              <a:t> </a:t>
            </a:r>
            <a:r>
              <a:rPr lang="en-US" dirty="0" err="1" smtClean="0"/>
              <a:t>Nasir</a:t>
            </a:r>
            <a:r>
              <a:rPr lang="en-US" dirty="0"/>
              <a:t> </a:t>
            </a:r>
            <a:r>
              <a:rPr lang="en-US" dirty="0" smtClean="0"/>
              <a:t>Street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Al-Quds Street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IMG_5615.mp4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774.194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74122" y="1628800"/>
            <a:ext cx="2546350" cy="4525963"/>
          </a:xfr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188865"/>
              </p:ext>
            </p:extLst>
          </p:nvPr>
        </p:nvGraphicFramePr>
        <p:xfrm>
          <a:off x="179512" y="1977008"/>
          <a:ext cx="5867401" cy="1272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062"/>
                <a:gridCol w="719144"/>
                <a:gridCol w="423362"/>
                <a:gridCol w="404656"/>
                <a:gridCol w="792088"/>
                <a:gridCol w="459889"/>
                <a:gridCol w="457002"/>
                <a:gridCol w="799754"/>
                <a:gridCol w="457002"/>
                <a:gridCol w="399877"/>
                <a:gridCol w="485565"/>
              </a:tblGrid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 #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 of Facility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 SW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EB Park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EB bicycle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EB-Lane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WB-Lane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WB bicycle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WB Park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 SW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ROW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Bicycle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1.5+ 0.1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1.5+0.1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157684"/>
              </p:ext>
            </p:extLst>
          </p:nvPr>
        </p:nvGraphicFramePr>
        <p:xfrm>
          <a:off x="179512" y="4005064"/>
          <a:ext cx="5832650" cy="2545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7607"/>
                <a:gridCol w="755451"/>
                <a:gridCol w="477142"/>
                <a:gridCol w="936104"/>
                <a:gridCol w="504056"/>
                <a:gridCol w="504056"/>
                <a:gridCol w="1080120"/>
                <a:gridCol w="504056"/>
                <a:gridCol w="504058"/>
              </a:tblGrid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Sec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#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 of Facility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 SW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SB Bicycle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SB </a:t>
                      </a:r>
                      <a:r>
                        <a:rPr lang="en-US" sz="1100" dirty="0">
                          <a:effectLst/>
                        </a:rPr>
                        <a:t>Lanes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NB Lanes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NB Bicycle</a:t>
                      </a:r>
                    </a:p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 SW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ROW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2- </a:t>
                      </a:r>
                      <a:r>
                        <a:rPr lang="en-US" sz="1100" dirty="0">
                          <a:effectLst/>
                        </a:rPr>
                        <a:t>Bef. </a:t>
                      </a:r>
                      <a:r>
                        <a:rPr lang="en-US" sz="1100" dirty="0" smtClean="0">
                          <a:effectLst/>
                        </a:rPr>
                        <a:t>Bridge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bicycle lane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1.7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 + 0.2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6.6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6.6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1.5+0.2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3- at </a:t>
                      </a:r>
                      <a:r>
                        <a:rPr lang="en-US" sz="1100" dirty="0">
                          <a:effectLst/>
                        </a:rPr>
                        <a:t>Bridge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Bicycle lane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4- after </a:t>
                      </a:r>
                      <a:r>
                        <a:rPr lang="en-US" sz="1100" dirty="0">
                          <a:effectLst/>
                        </a:rPr>
                        <a:t>Bridge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Bicycle lane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 +0.2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6.6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6.6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 +0.2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1.7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675" marR="66675" marT="66675" marB="66675"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5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1" t="8874" r="10666" b="21975"/>
          <a:stretch/>
        </p:blipFill>
        <p:spPr>
          <a:xfrm>
            <a:off x="1763688" y="1268760"/>
            <a:ext cx="5760640" cy="53010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9" t="2485" r="14647" b="23028"/>
          <a:stretch/>
        </p:blipFill>
        <p:spPr>
          <a:xfrm>
            <a:off x="1761938" y="1231271"/>
            <a:ext cx="5761492" cy="535059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Al-Quds Street Intersection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28289" r="33537" b="19392"/>
          <a:stretch/>
        </p:blipFill>
        <p:spPr>
          <a:xfrm>
            <a:off x="1619672" y="1412776"/>
            <a:ext cx="6120680" cy="49371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4" t="9976" r="17131" b="12654"/>
          <a:stretch/>
        </p:blipFill>
        <p:spPr>
          <a:xfrm>
            <a:off x="1620569" y="1403286"/>
            <a:ext cx="6129197" cy="495224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Al-Quds Street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7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Terra Santa Street Map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449077" y="2774731"/>
            <a:ext cx="1287444" cy="1214883"/>
          </a:xfrm>
          <a:custGeom>
            <a:avLst/>
            <a:gdLst>
              <a:gd name="connsiteX0" fmla="*/ 1287444 w 1287444"/>
              <a:gd name="connsiteY0" fmla="*/ 1202871 h 1202871"/>
              <a:gd name="connsiteX1" fmla="*/ 1249344 w 1287444"/>
              <a:gd name="connsiteY1" fmla="*/ 1137557 h 1202871"/>
              <a:gd name="connsiteX2" fmla="*/ 1233016 w 1287444"/>
              <a:gd name="connsiteY2" fmla="*/ 1110343 h 1202871"/>
              <a:gd name="connsiteX3" fmla="*/ 1154094 w 1287444"/>
              <a:gd name="connsiteY3" fmla="*/ 1083128 h 1202871"/>
              <a:gd name="connsiteX4" fmla="*/ 1094223 w 1287444"/>
              <a:gd name="connsiteY4" fmla="*/ 976993 h 1202871"/>
              <a:gd name="connsiteX5" fmla="*/ 1053402 w 1287444"/>
              <a:gd name="connsiteY5" fmla="*/ 925286 h 1202871"/>
              <a:gd name="connsiteX6" fmla="*/ 958152 w 1287444"/>
              <a:gd name="connsiteY6" fmla="*/ 859971 h 1202871"/>
              <a:gd name="connsiteX7" fmla="*/ 808473 w 1287444"/>
              <a:gd name="connsiteY7" fmla="*/ 753836 h 1202871"/>
              <a:gd name="connsiteX8" fmla="*/ 666959 w 1287444"/>
              <a:gd name="connsiteY8" fmla="*/ 634093 h 1202871"/>
              <a:gd name="connsiteX9" fmla="*/ 471016 w 1287444"/>
              <a:gd name="connsiteY9" fmla="*/ 470807 h 1202871"/>
              <a:gd name="connsiteX10" fmla="*/ 364880 w 1287444"/>
              <a:gd name="connsiteY10" fmla="*/ 389164 h 1202871"/>
              <a:gd name="connsiteX11" fmla="*/ 275073 w 1287444"/>
              <a:gd name="connsiteY11" fmla="*/ 321128 h 1202871"/>
              <a:gd name="connsiteX12" fmla="*/ 256023 w 1287444"/>
              <a:gd name="connsiteY12" fmla="*/ 291193 h 1202871"/>
              <a:gd name="connsiteX13" fmla="*/ 212480 w 1287444"/>
              <a:gd name="connsiteY13" fmla="*/ 179614 h 1202871"/>
              <a:gd name="connsiteX14" fmla="*/ 136280 w 1287444"/>
              <a:gd name="connsiteY14" fmla="*/ 81643 h 1202871"/>
              <a:gd name="connsiteX15" fmla="*/ 103623 w 1287444"/>
              <a:gd name="connsiteY15" fmla="*/ 43543 h 1202871"/>
              <a:gd name="connsiteX16" fmla="*/ 209 w 1287444"/>
              <a:gd name="connsiteY16" fmla="*/ 0 h 120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7444" h="1202871">
                <a:moveTo>
                  <a:pt x="1287444" y="1202871"/>
                </a:moveTo>
                <a:lnTo>
                  <a:pt x="1249344" y="1137557"/>
                </a:lnTo>
                <a:cubicBezTo>
                  <a:pt x="1240273" y="1122136"/>
                  <a:pt x="1248891" y="1119414"/>
                  <a:pt x="1233016" y="1110343"/>
                </a:cubicBezTo>
                <a:cubicBezTo>
                  <a:pt x="1217141" y="1101272"/>
                  <a:pt x="1177226" y="1105353"/>
                  <a:pt x="1154094" y="1083128"/>
                </a:cubicBezTo>
                <a:cubicBezTo>
                  <a:pt x="1130962" y="1060903"/>
                  <a:pt x="1111005" y="1003300"/>
                  <a:pt x="1094223" y="976993"/>
                </a:cubicBezTo>
                <a:cubicBezTo>
                  <a:pt x="1077441" y="950686"/>
                  <a:pt x="1076080" y="944790"/>
                  <a:pt x="1053402" y="925286"/>
                </a:cubicBezTo>
                <a:cubicBezTo>
                  <a:pt x="1030723" y="905782"/>
                  <a:pt x="958152" y="859971"/>
                  <a:pt x="958152" y="859971"/>
                </a:cubicBezTo>
                <a:cubicBezTo>
                  <a:pt x="917331" y="831396"/>
                  <a:pt x="857005" y="791482"/>
                  <a:pt x="808473" y="753836"/>
                </a:cubicBezTo>
                <a:cubicBezTo>
                  <a:pt x="759941" y="716190"/>
                  <a:pt x="666959" y="634093"/>
                  <a:pt x="666959" y="634093"/>
                </a:cubicBezTo>
                <a:lnTo>
                  <a:pt x="471016" y="470807"/>
                </a:lnTo>
                <a:cubicBezTo>
                  <a:pt x="420670" y="429986"/>
                  <a:pt x="364880" y="389164"/>
                  <a:pt x="364880" y="389164"/>
                </a:cubicBezTo>
                <a:cubicBezTo>
                  <a:pt x="332223" y="364218"/>
                  <a:pt x="293216" y="337456"/>
                  <a:pt x="275073" y="321128"/>
                </a:cubicBezTo>
                <a:cubicBezTo>
                  <a:pt x="256930" y="304800"/>
                  <a:pt x="266455" y="314779"/>
                  <a:pt x="256023" y="291193"/>
                </a:cubicBezTo>
                <a:cubicBezTo>
                  <a:pt x="245591" y="267607"/>
                  <a:pt x="232437" y="214539"/>
                  <a:pt x="212480" y="179614"/>
                </a:cubicBezTo>
                <a:cubicBezTo>
                  <a:pt x="192523" y="144689"/>
                  <a:pt x="154423" y="104321"/>
                  <a:pt x="136280" y="81643"/>
                </a:cubicBezTo>
                <a:cubicBezTo>
                  <a:pt x="118137" y="58965"/>
                  <a:pt x="126301" y="57150"/>
                  <a:pt x="103623" y="43543"/>
                </a:cubicBezTo>
                <a:cubicBezTo>
                  <a:pt x="80945" y="29936"/>
                  <a:pt x="-4780" y="23132"/>
                  <a:pt x="209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03648" y="3216446"/>
            <a:ext cx="13170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 </a:t>
            </a:r>
            <a:r>
              <a:rPr lang="en-US" sz="1400" dirty="0" err="1" smtClean="0"/>
              <a:t>Es</a:t>
            </a:r>
            <a:r>
              <a:rPr lang="en-US" sz="1400" dirty="0" smtClean="0"/>
              <a:t>-Sultan St.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>
            <a:off x="2446256" y="2075792"/>
            <a:ext cx="317965" cy="705135"/>
          </a:xfrm>
          <a:custGeom>
            <a:avLst/>
            <a:gdLst>
              <a:gd name="connsiteX0" fmla="*/ 13165 w 317965"/>
              <a:gd name="connsiteY0" fmla="*/ 698938 h 698938"/>
              <a:gd name="connsiteX1" fmla="*/ 27 w 317965"/>
              <a:gd name="connsiteY1" fmla="*/ 627993 h 698938"/>
              <a:gd name="connsiteX2" fmla="*/ 10537 w 317965"/>
              <a:gd name="connsiteY2" fmla="*/ 554421 h 698938"/>
              <a:gd name="connsiteX3" fmla="*/ 36813 w 317965"/>
              <a:gd name="connsiteY3" fmla="*/ 480848 h 698938"/>
              <a:gd name="connsiteX4" fmla="*/ 84110 w 317965"/>
              <a:gd name="connsiteY4" fmla="*/ 420414 h 698938"/>
              <a:gd name="connsiteX5" fmla="*/ 102503 w 317965"/>
              <a:gd name="connsiteY5" fmla="*/ 333704 h 698938"/>
              <a:gd name="connsiteX6" fmla="*/ 131406 w 317965"/>
              <a:gd name="connsiteY6" fmla="*/ 270641 h 698938"/>
              <a:gd name="connsiteX7" fmla="*/ 162937 w 317965"/>
              <a:gd name="connsiteY7" fmla="*/ 223345 h 698938"/>
              <a:gd name="connsiteX8" fmla="*/ 244392 w 317965"/>
              <a:gd name="connsiteY8" fmla="*/ 99848 h 698938"/>
              <a:gd name="connsiteX9" fmla="*/ 286434 w 317965"/>
              <a:gd name="connsiteY9" fmla="*/ 34159 h 698938"/>
              <a:gd name="connsiteX10" fmla="*/ 317965 w 317965"/>
              <a:gd name="connsiteY10" fmla="*/ 0 h 69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7965" h="698938">
                <a:moveTo>
                  <a:pt x="13165" y="698938"/>
                </a:moveTo>
                <a:cubicBezTo>
                  <a:pt x="6815" y="675508"/>
                  <a:pt x="465" y="652079"/>
                  <a:pt x="27" y="627993"/>
                </a:cubicBezTo>
                <a:cubicBezTo>
                  <a:pt x="-411" y="603907"/>
                  <a:pt x="4406" y="578945"/>
                  <a:pt x="10537" y="554421"/>
                </a:cubicBezTo>
                <a:cubicBezTo>
                  <a:pt x="16668" y="529897"/>
                  <a:pt x="24551" y="503182"/>
                  <a:pt x="36813" y="480848"/>
                </a:cubicBezTo>
                <a:cubicBezTo>
                  <a:pt x="49075" y="458514"/>
                  <a:pt x="73162" y="444938"/>
                  <a:pt x="84110" y="420414"/>
                </a:cubicBezTo>
                <a:cubicBezTo>
                  <a:pt x="95058" y="395890"/>
                  <a:pt x="94620" y="358666"/>
                  <a:pt x="102503" y="333704"/>
                </a:cubicBezTo>
                <a:cubicBezTo>
                  <a:pt x="110386" y="308742"/>
                  <a:pt x="121334" y="289034"/>
                  <a:pt x="131406" y="270641"/>
                </a:cubicBezTo>
                <a:cubicBezTo>
                  <a:pt x="141478" y="252248"/>
                  <a:pt x="162937" y="223345"/>
                  <a:pt x="162937" y="223345"/>
                </a:cubicBezTo>
                <a:lnTo>
                  <a:pt x="244392" y="99848"/>
                </a:lnTo>
                <a:cubicBezTo>
                  <a:pt x="264975" y="68317"/>
                  <a:pt x="274172" y="50800"/>
                  <a:pt x="286434" y="34159"/>
                </a:cubicBezTo>
                <a:cubicBezTo>
                  <a:pt x="298696" y="17518"/>
                  <a:pt x="302200" y="19707"/>
                  <a:pt x="31796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795752" y="4054366"/>
            <a:ext cx="922282" cy="1568668"/>
          </a:xfrm>
          <a:custGeom>
            <a:avLst/>
            <a:gdLst>
              <a:gd name="connsiteX0" fmla="*/ 922282 w 922282"/>
              <a:gd name="connsiteY0" fmla="*/ 0 h 1568668"/>
              <a:gd name="connsiteX1" fmla="*/ 846082 w 922282"/>
              <a:gd name="connsiteY1" fmla="*/ 31531 h 1568668"/>
              <a:gd name="connsiteX2" fmla="*/ 680545 w 922282"/>
              <a:gd name="connsiteY2" fmla="*/ 44668 h 1568668"/>
              <a:gd name="connsiteX3" fmla="*/ 651641 w 922282"/>
              <a:gd name="connsiteY3" fmla="*/ 73572 h 1568668"/>
              <a:gd name="connsiteX4" fmla="*/ 620110 w 922282"/>
              <a:gd name="connsiteY4" fmla="*/ 128751 h 1568668"/>
              <a:gd name="connsiteX5" fmla="*/ 362607 w 922282"/>
              <a:gd name="connsiteY5" fmla="*/ 331075 h 1568668"/>
              <a:gd name="connsiteX6" fmla="*/ 281151 w 922282"/>
              <a:gd name="connsiteY6" fmla="*/ 404648 h 1568668"/>
              <a:gd name="connsiteX7" fmla="*/ 197069 w 922282"/>
              <a:gd name="connsiteY7" fmla="*/ 688427 h 1568668"/>
              <a:gd name="connsiteX8" fmla="*/ 99848 w 922282"/>
              <a:gd name="connsiteY8" fmla="*/ 1132489 h 1568668"/>
              <a:gd name="connsiteX9" fmla="*/ 26276 w 922282"/>
              <a:gd name="connsiteY9" fmla="*/ 1447800 h 1568668"/>
              <a:gd name="connsiteX10" fmla="*/ 0 w 922282"/>
              <a:gd name="connsiteY10" fmla="*/ 1568668 h 156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2282" h="1568668">
                <a:moveTo>
                  <a:pt x="922282" y="0"/>
                </a:moveTo>
                <a:cubicBezTo>
                  <a:pt x="904326" y="12043"/>
                  <a:pt x="886371" y="24086"/>
                  <a:pt x="846082" y="31531"/>
                </a:cubicBezTo>
                <a:cubicBezTo>
                  <a:pt x="805793" y="38976"/>
                  <a:pt x="712952" y="37661"/>
                  <a:pt x="680545" y="44668"/>
                </a:cubicBezTo>
                <a:cubicBezTo>
                  <a:pt x="648138" y="51675"/>
                  <a:pt x="661713" y="59558"/>
                  <a:pt x="651641" y="73572"/>
                </a:cubicBezTo>
                <a:cubicBezTo>
                  <a:pt x="641569" y="87586"/>
                  <a:pt x="668282" y="85834"/>
                  <a:pt x="620110" y="128751"/>
                </a:cubicBezTo>
                <a:cubicBezTo>
                  <a:pt x="571938" y="171668"/>
                  <a:pt x="419100" y="285092"/>
                  <a:pt x="362607" y="331075"/>
                </a:cubicBezTo>
                <a:cubicBezTo>
                  <a:pt x="306114" y="377058"/>
                  <a:pt x="308741" y="345089"/>
                  <a:pt x="281151" y="404648"/>
                </a:cubicBezTo>
                <a:cubicBezTo>
                  <a:pt x="253561" y="464207"/>
                  <a:pt x="227286" y="567120"/>
                  <a:pt x="197069" y="688427"/>
                </a:cubicBezTo>
                <a:cubicBezTo>
                  <a:pt x="166852" y="809734"/>
                  <a:pt x="128313" y="1005927"/>
                  <a:pt x="99848" y="1132489"/>
                </a:cubicBezTo>
                <a:cubicBezTo>
                  <a:pt x="71383" y="1259051"/>
                  <a:pt x="42917" y="1375104"/>
                  <a:pt x="26276" y="1447800"/>
                </a:cubicBezTo>
                <a:cubicBezTo>
                  <a:pt x="9635" y="1520496"/>
                  <a:pt x="4817" y="1544582"/>
                  <a:pt x="0" y="156866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20855637">
            <a:off x="1902536" y="4756966"/>
            <a:ext cx="10000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AlQuds</a:t>
            </a:r>
            <a:r>
              <a:rPr lang="en-US" sz="1400" dirty="0" smtClean="0"/>
              <a:t> St.</a:t>
            </a:r>
            <a:endParaRPr lang="en-US" sz="1400" dirty="0"/>
          </a:p>
        </p:txBody>
      </p:sp>
      <p:sp>
        <p:nvSpPr>
          <p:cNvPr id="39" name="Freeform 38"/>
          <p:cNvSpPr/>
          <p:nvPr/>
        </p:nvSpPr>
        <p:spPr>
          <a:xfrm>
            <a:off x="3397233" y="3662855"/>
            <a:ext cx="52788" cy="433552"/>
          </a:xfrm>
          <a:custGeom>
            <a:avLst/>
            <a:gdLst>
              <a:gd name="connsiteX0" fmla="*/ 52788 w 52788"/>
              <a:gd name="connsiteY0" fmla="*/ 433552 h 433552"/>
              <a:gd name="connsiteX1" fmla="*/ 39650 w 52788"/>
              <a:gd name="connsiteY1" fmla="*/ 268014 h 433552"/>
              <a:gd name="connsiteX2" fmla="*/ 13374 w 52788"/>
              <a:gd name="connsiteY2" fmla="*/ 165538 h 433552"/>
              <a:gd name="connsiteX3" fmla="*/ 236 w 52788"/>
              <a:gd name="connsiteY3" fmla="*/ 112986 h 433552"/>
              <a:gd name="connsiteX4" fmla="*/ 23884 w 52788"/>
              <a:gd name="connsiteY4" fmla="*/ 0 h 43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88" h="433552">
                <a:moveTo>
                  <a:pt x="52788" y="433552"/>
                </a:moveTo>
                <a:cubicBezTo>
                  <a:pt x="49503" y="373117"/>
                  <a:pt x="46219" y="312683"/>
                  <a:pt x="39650" y="268014"/>
                </a:cubicBezTo>
                <a:cubicBezTo>
                  <a:pt x="33081" y="223345"/>
                  <a:pt x="19943" y="191376"/>
                  <a:pt x="13374" y="165538"/>
                </a:cubicBezTo>
                <a:cubicBezTo>
                  <a:pt x="6805" y="139700"/>
                  <a:pt x="-1516" y="140576"/>
                  <a:pt x="236" y="112986"/>
                </a:cubicBezTo>
                <a:cubicBezTo>
                  <a:pt x="1988" y="85396"/>
                  <a:pt x="22570" y="76638"/>
                  <a:pt x="2388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1284">
            <a:off x="2283418" y="3890000"/>
            <a:ext cx="94674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Terra Santa St.</a:t>
            </a:r>
            <a:endParaRPr lang="en-US" sz="1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2" b="26793"/>
          <a:stretch/>
        </p:blipFill>
        <p:spPr>
          <a:xfrm>
            <a:off x="1835696" y="1484784"/>
            <a:ext cx="5184576" cy="2483318"/>
          </a:xfr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Terra Santa Street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917416"/>
              </p:ext>
            </p:extLst>
          </p:nvPr>
        </p:nvGraphicFramePr>
        <p:xfrm>
          <a:off x="1403648" y="4149080"/>
          <a:ext cx="5976664" cy="1259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8680"/>
                <a:gridCol w="892092"/>
                <a:gridCol w="821571"/>
                <a:gridCol w="902033"/>
                <a:gridCol w="504056"/>
                <a:gridCol w="504056"/>
                <a:gridCol w="648072"/>
                <a:gridCol w="504056"/>
                <a:gridCol w="432048"/>
              </a:tblGrid>
              <a:tr h="40957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Section #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Type of Facility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Shared Use Path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NB park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NB Lane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SB Lane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SB Park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SW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ROW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Shared use Path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3.8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3.0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3.0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2.0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415260"/>
              </p:ext>
            </p:extLst>
          </p:nvPr>
        </p:nvGraphicFramePr>
        <p:xfrm>
          <a:off x="1403648" y="5517232"/>
          <a:ext cx="5976664" cy="1008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1194"/>
                <a:gridCol w="847977"/>
                <a:gridCol w="427053"/>
                <a:gridCol w="648072"/>
                <a:gridCol w="576064"/>
                <a:gridCol w="648072"/>
                <a:gridCol w="576064"/>
                <a:gridCol w="510300"/>
                <a:gridCol w="508785"/>
                <a:gridCol w="493083"/>
              </a:tblGrid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Section #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Type of facility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E SW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NB BL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NB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Lane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SB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Lane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SB BL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SB</a:t>
                      </a:r>
                      <a:endParaRPr lang="en-US" sz="12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park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W SW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ROW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>
                    <a:solidFill>
                      <a:srgbClr val="0070C0"/>
                    </a:solidFill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bicycle lane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2.0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1.5+0.1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3.3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3.3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1.5+0.1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2.1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63500" marB="63500"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9" t="16352" b="20082"/>
          <a:stretch/>
        </p:blipFill>
        <p:spPr>
          <a:xfrm>
            <a:off x="2195736" y="1729212"/>
            <a:ext cx="5472608" cy="45629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7"/>
          <a:stretch/>
        </p:blipFill>
        <p:spPr>
          <a:xfrm>
            <a:off x="2195736" y="1566386"/>
            <a:ext cx="3672407" cy="5011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Terra Santa Street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4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5"/>
          <p:cNvSpPr/>
          <p:nvPr/>
        </p:nvSpPr>
        <p:spPr>
          <a:xfrm rot="17200579">
            <a:off x="2398614" y="1472512"/>
            <a:ext cx="1904950" cy="4039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47" y="304800"/>
            <a:ext cx="8458200" cy="12493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n>
                  <a:solidFill>
                    <a:schemeClr val="tx2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OBJECTIVES</a:t>
            </a:r>
            <a:endParaRPr lang="en-US" sz="6000" b="1" dirty="0">
              <a:ln>
                <a:solidFill>
                  <a:schemeClr val="tx2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 rot="17200579">
            <a:off x="1735699" y="10164"/>
            <a:ext cx="1679567" cy="3886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10019">
            <a:off x="301133" y="1457788"/>
            <a:ext cx="3924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      Specifying the existing conditions 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         for Jericho city’s network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 rot="936151">
            <a:off x="1490450" y="304515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Performing  the  required  studies and analysis </a:t>
            </a:r>
          </a:p>
        </p:txBody>
      </p:sp>
      <p:sp>
        <p:nvSpPr>
          <p:cNvPr id="8" name="Down Arrow 5"/>
          <p:cNvSpPr/>
          <p:nvPr/>
        </p:nvSpPr>
        <p:spPr>
          <a:xfrm rot="17200579">
            <a:off x="3041557" y="3115586"/>
            <a:ext cx="1904950" cy="4039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6"/>
          <p:cNvSpPr txBox="1"/>
          <p:nvPr/>
        </p:nvSpPr>
        <p:spPr>
          <a:xfrm rot="969021">
            <a:off x="2175774" y="4806567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Designing the Network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5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/>
      <p:bldP spid="7" grpId="0"/>
      <p:bldP spid="8" grpId="0" animBg="1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Final Network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449077" y="2774731"/>
            <a:ext cx="1287444" cy="1214883"/>
          </a:xfrm>
          <a:custGeom>
            <a:avLst/>
            <a:gdLst>
              <a:gd name="connsiteX0" fmla="*/ 1287444 w 1287444"/>
              <a:gd name="connsiteY0" fmla="*/ 1202871 h 1202871"/>
              <a:gd name="connsiteX1" fmla="*/ 1249344 w 1287444"/>
              <a:gd name="connsiteY1" fmla="*/ 1137557 h 1202871"/>
              <a:gd name="connsiteX2" fmla="*/ 1233016 w 1287444"/>
              <a:gd name="connsiteY2" fmla="*/ 1110343 h 1202871"/>
              <a:gd name="connsiteX3" fmla="*/ 1154094 w 1287444"/>
              <a:gd name="connsiteY3" fmla="*/ 1083128 h 1202871"/>
              <a:gd name="connsiteX4" fmla="*/ 1094223 w 1287444"/>
              <a:gd name="connsiteY4" fmla="*/ 976993 h 1202871"/>
              <a:gd name="connsiteX5" fmla="*/ 1053402 w 1287444"/>
              <a:gd name="connsiteY5" fmla="*/ 925286 h 1202871"/>
              <a:gd name="connsiteX6" fmla="*/ 958152 w 1287444"/>
              <a:gd name="connsiteY6" fmla="*/ 859971 h 1202871"/>
              <a:gd name="connsiteX7" fmla="*/ 808473 w 1287444"/>
              <a:gd name="connsiteY7" fmla="*/ 753836 h 1202871"/>
              <a:gd name="connsiteX8" fmla="*/ 666959 w 1287444"/>
              <a:gd name="connsiteY8" fmla="*/ 634093 h 1202871"/>
              <a:gd name="connsiteX9" fmla="*/ 471016 w 1287444"/>
              <a:gd name="connsiteY9" fmla="*/ 470807 h 1202871"/>
              <a:gd name="connsiteX10" fmla="*/ 364880 w 1287444"/>
              <a:gd name="connsiteY10" fmla="*/ 389164 h 1202871"/>
              <a:gd name="connsiteX11" fmla="*/ 275073 w 1287444"/>
              <a:gd name="connsiteY11" fmla="*/ 321128 h 1202871"/>
              <a:gd name="connsiteX12" fmla="*/ 256023 w 1287444"/>
              <a:gd name="connsiteY12" fmla="*/ 291193 h 1202871"/>
              <a:gd name="connsiteX13" fmla="*/ 212480 w 1287444"/>
              <a:gd name="connsiteY13" fmla="*/ 179614 h 1202871"/>
              <a:gd name="connsiteX14" fmla="*/ 136280 w 1287444"/>
              <a:gd name="connsiteY14" fmla="*/ 81643 h 1202871"/>
              <a:gd name="connsiteX15" fmla="*/ 103623 w 1287444"/>
              <a:gd name="connsiteY15" fmla="*/ 43543 h 1202871"/>
              <a:gd name="connsiteX16" fmla="*/ 209 w 1287444"/>
              <a:gd name="connsiteY16" fmla="*/ 0 h 120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7444" h="1202871">
                <a:moveTo>
                  <a:pt x="1287444" y="1202871"/>
                </a:moveTo>
                <a:lnTo>
                  <a:pt x="1249344" y="1137557"/>
                </a:lnTo>
                <a:cubicBezTo>
                  <a:pt x="1240273" y="1122136"/>
                  <a:pt x="1248891" y="1119414"/>
                  <a:pt x="1233016" y="1110343"/>
                </a:cubicBezTo>
                <a:cubicBezTo>
                  <a:pt x="1217141" y="1101272"/>
                  <a:pt x="1177226" y="1105353"/>
                  <a:pt x="1154094" y="1083128"/>
                </a:cubicBezTo>
                <a:cubicBezTo>
                  <a:pt x="1130962" y="1060903"/>
                  <a:pt x="1111005" y="1003300"/>
                  <a:pt x="1094223" y="976993"/>
                </a:cubicBezTo>
                <a:cubicBezTo>
                  <a:pt x="1077441" y="950686"/>
                  <a:pt x="1076080" y="944790"/>
                  <a:pt x="1053402" y="925286"/>
                </a:cubicBezTo>
                <a:cubicBezTo>
                  <a:pt x="1030723" y="905782"/>
                  <a:pt x="958152" y="859971"/>
                  <a:pt x="958152" y="859971"/>
                </a:cubicBezTo>
                <a:cubicBezTo>
                  <a:pt x="917331" y="831396"/>
                  <a:pt x="857005" y="791482"/>
                  <a:pt x="808473" y="753836"/>
                </a:cubicBezTo>
                <a:cubicBezTo>
                  <a:pt x="759941" y="716190"/>
                  <a:pt x="666959" y="634093"/>
                  <a:pt x="666959" y="634093"/>
                </a:cubicBezTo>
                <a:lnTo>
                  <a:pt x="471016" y="470807"/>
                </a:lnTo>
                <a:cubicBezTo>
                  <a:pt x="420670" y="429986"/>
                  <a:pt x="364880" y="389164"/>
                  <a:pt x="364880" y="389164"/>
                </a:cubicBezTo>
                <a:cubicBezTo>
                  <a:pt x="332223" y="364218"/>
                  <a:pt x="293216" y="337456"/>
                  <a:pt x="275073" y="321128"/>
                </a:cubicBezTo>
                <a:cubicBezTo>
                  <a:pt x="256930" y="304800"/>
                  <a:pt x="266455" y="314779"/>
                  <a:pt x="256023" y="291193"/>
                </a:cubicBezTo>
                <a:cubicBezTo>
                  <a:pt x="245591" y="267607"/>
                  <a:pt x="232437" y="214539"/>
                  <a:pt x="212480" y="179614"/>
                </a:cubicBezTo>
                <a:cubicBezTo>
                  <a:pt x="192523" y="144689"/>
                  <a:pt x="154423" y="104321"/>
                  <a:pt x="136280" y="81643"/>
                </a:cubicBezTo>
                <a:cubicBezTo>
                  <a:pt x="118137" y="58965"/>
                  <a:pt x="126301" y="57150"/>
                  <a:pt x="103623" y="43543"/>
                </a:cubicBezTo>
                <a:cubicBezTo>
                  <a:pt x="80945" y="29936"/>
                  <a:pt x="-4780" y="23132"/>
                  <a:pt x="209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03648" y="3216446"/>
            <a:ext cx="13170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 </a:t>
            </a:r>
            <a:r>
              <a:rPr lang="en-US" sz="1400" dirty="0" err="1" smtClean="0"/>
              <a:t>Es</a:t>
            </a:r>
            <a:r>
              <a:rPr lang="en-US" sz="1400" dirty="0" smtClean="0"/>
              <a:t>-Sultan St.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>
            <a:off x="2446256" y="2075792"/>
            <a:ext cx="317965" cy="705135"/>
          </a:xfrm>
          <a:custGeom>
            <a:avLst/>
            <a:gdLst>
              <a:gd name="connsiteX0" fmla="*/ 13165 w 317965"/>
              <a:gd name="connsiteY0" fmla="*/ 698938 h 698938"/>
              <a:gd name="connsiteX1" fmla="*/ 27 w 317965"/>
              <a:gd name="connsiteY1" fmla="*/ 627993 h 698938"/>
              <a:gd name="connsiteX2" fmla="*/ 10537 w 317965"/>
              <a:gd name="connsiteY2" fmla="*/ 554421 h 698938"/>
              <a:gd name="connsiteX3" fmla="*/ 36813 w 317965"/>
              <a:gd name="connsiteY3" fmla="*/ 480848 h 698938"/>
              <a:gd name="connsiteX4" fmla="*/ 84110 w 317965"/>
              <a:gd name="connsiteY4" fmla="*/ 420414 h 698938"/>
              <a:gd name="connsiteX5" fmla="*/ 102503 w 317965"/>
              <a:gd name="connsiteY5" fmla="*/ 333704 h 698938"/>
              <a:gd name="connsiteX6" fmla="*/ 131406 w 317965"/>
              <a:gd name="connsiteY6" fmla="*/ 270641 h 698938"/>
              <a:gd name="connsiteX7" fmla="*/ 162937 w 317965"/>
              <a:gd name="connsiteY7" fmla="*/ 223345 h 698938"/>
              <a:gd name="connsiteX8" fmla="*/ 244392 w 317965"/>
              <a:gd name="connsiteY8" fmla="*/ 99848 h 698938"/>
              <a:gd name="connsiteX9" fmla="*/ 286434 w 317965"/>
              <a:gd name="connsiteY9" fmla="*/ 34159 h 698938"/>
              <a:gd name="connsiteX10" fmla="*/ 317965 w 317965"/>
              <a:gd name="connsiteY10" fmla="*/ 0 h 69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7965" h="698938">
                <a:moveTo>
                  <a:pt x="13165" y="698938"/>
                </a:moveTo>
                <a:cubicBezTo>
                  <a:pt x="6815" y="675508"/>
                  <a:pt x="465" y="652079"/>
                  <a:pt x="27" y="627993"/>
                </a:cubicBezTo>
                <a:cubicBezTo>
                  <a:pt x="-411" y="603907"/>
                  <a:pt x="4406" y="578945"/>
                  <a:pt x="10537" y="554421"/>
                </a:cubicBezTo>
                <a:cubicBezTo>
                  <a:pt x="16668" y="529897"/>
                  <a:pt x="24551" y="503182"/>
                  <a:pt x="36813" y="480848"/>
                </a:cubicBezTo>
                <a:cubicBezTo>
                  <a:pt x="49075" y="458514"/>
                  <a:pt x="73162" y="444938"/>
                  <a:pt x="84110" y="420414"/>
                </a:cubicBezTo>
                <a:cubicBezTo>
                  <a:pt x="95058" y="395890"/>
                  <a:pt x="94620" y="358666"/>
                  <a:pt x="102503" y="333704"/>
                </a:cubicBezTo>
                <a:cubicBezTo>
                  <a:pt x="110386" y="308742"/>
                  <a:pt x="121334" y="289034"/>
                  <a:pt x="131406" y="270641"/>
                </a:cubicBezTo>
                <a:cubicBezTo>
                  <a:pt x="141478" y="252248"/>
                  <a:pt x="162937" y="223345"/>
                  <a:pt x="162937" y="223345"/>
                </a:cubicBezTo>
                <a:lnTo>
                  <a:pt x="244392" y="99848"/>
                </a:lnTo>
                <a:cubicBezTo>
                  <a:pt x="264975" y="68317"/>
                  <a:pt x="274172" y="50800"/>
                  <a:pt x="286434" y="34159"/>
                </a:cubicBezTo>
                <a:cubicBezTo>
                  <a:pt x="298696" y="17518"/>
                  <a:pt x="302200" y="19707"/>
                  <a:pt x="31796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769476" y="1833921"/>
            <a:ext cx="792032" cy="274071"/>
          </a:xfrm>
          <a:custGeom>
            <a:avLst/>
            <a:gdLst>
              <a:gd name="connsiteX0" fmla="*/ 0 w 792032"/>
              <a:gd name="connsiteY0" fmla="*/ 249755 h 274071"/>
              <a:gd name="connsiteX1" fmla="*/ 49924 w 792032"/>
              <a:gd name="connsiteY1" fmla="*/ 257638 h 274071"/>
              <a:gd name="connsiteX2" fmla="*/ 89338 w 792032"/>
              <a:gd name="connsiteY2" fmla="*/ 265520 h 274071"/>
              <a:gd name="connsiteX3" fmla="*/ 168165 w 792032"/>
              <a:gd name="connsiteY3" fmla="*/ 273403 h 274071"/>
              <a:gd name="connsiteX4" fmla="*/ 239110 w 792032"/>
              <a:gd name="connsiteY4" fmla="*/ 247127 h 274071"/>
              <a:gd name="connsiteX5" fmla="*/ 291662 w 792032"/>
              <a:gd name="connsiteY5" fmla="*/ 199831 h 274071"/>
              <a:gd name="connsiteX6" fmla="*/ 378372 w 792032"/>
              <a:gd name="connsiteY6" fmla="*/ 144651 h 274071"/>
              <a:gd name="connsiteX7" fmla="*/ 454572 w 792032"/>
              <a:gd name="connsiteY7" fmla="*/ 118376 h 274071"/>
              <a:gd name="connsiteX8" fmla="*/ 530772 w 792032"/>
              <a:gd name="connsiteY8" fmla="*/ 94727 h 274071"/>
              <a:gd name="connsiteX9" fmla="*/ 609600 w 792032"/>
              <a:gd name="connsiteY9" fmla="*/ 52686 h 274071"/>
              <a:gd name="connsiteX10" fmla="*/ 790903 w 792032"/>
              <a:gd name="connsiteY10" fmla="*/ 8017 h 274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032" h="274071">
                <a:moveTo>
                  <a:pt x="0" y="249755"/>
                </a:moveTo>
                <a:lnTo>
                  <a:pt x="49924" y="257638"/>
                </a:lnTo>
                <a:cubicBezTo>
                  <a:pt x="64814" y="260265"/>
                  <a:pt x="69631" y="262893"/>
                  <a:pt x="89338" y="265520"/>
                </a:cubicBezTo>
                <a:cubicBezTo>
                  <a:pt x="109045" y="268147"/>
                  <a:pt x="143203" y="276468"/>
                  <a:pt x="168165" y="273403"/>
                </a:cubicBezTo>
                <a:cubicBezTo>
                  <a:pt x="193127" y="270338"/>
                  <a:pt x="218527" y="259389"/>
                  <a:pt x="239110" y="247127"/>
                </a:cubicBezTo>
                <a:cubicBezTo>
                  <a:pt x="259693" y="234865"/>
                  <a:pt x="268452" y="216910"/>
                  <a:pt x="291662" y="199831"/>
                </a:cubicBezTo>
                <a:cubicBezTo>
                  <a:pt x="314872" y="182752"/>
                  <a:pt x="351220" y="158227"/>
                  <a:pt x="378372" y="144651"/>
                </a:cubicBezTo>
                <a:cubicBezTo>
                  <a:pt x="405524" y="131075"/>
                  <a:pt x="429172" y="126697"/>
                  <a:pt x="454572" y="118376"/>
                </a:cubicBezTo>
                <a:cubicBezTo>
                  <a:pt x="479972" y="110055"/>
                  <a:pt x="504934" y="105675"/>
                  <a:pt x="530772" y="94727"/>
                </a:cubicBezTo>
                <a:cubicBezTo>
                  <a:pt x="556610" y="83779"/>
                  <a:pt x="566245" y="67138"/>
                  <a:pt x="609600" y="52686"/>
                </a:cubicBezTo>
                <a:cubicBezTo>
                  <a:pt x="652955" y="38234"/>
                  <a:pt x="806668" y="-21324"/>
                  <a:pt x="790903" y="801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20586332">
            <a:off x="2814617" y="1655593"/>
            <a:ext cx="59404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Nile St.</a:t>
            </a:r>
            <a:endParaRPr lang="en-US" sz="1050" dirty="0"/>
          </a:p>
        </p:txBody>
      </p:sp>
      <p:sp>
        <p:nvSpPr>
          <p:cNvPr id="37" name="Freeform 36"/>
          <p:cNvSpPr/>
          <p:nvPr/>
        </p:nvSpPr>
        <p:spPr>
          <a:xfrm>
            <a:off x="2795752" y="4054366"/>
            <a:ext cx="922282" cy="1568668"/>
          </a:xfrm>
          <a:custGeom>
            <a:avLst/>
            <a:gdLst>
              <a:gd name="connsiteX0" fmla="*/ 922282 w 922282"/>
              <a:gd name="connsiteY0" fmla="*/ 0 h 1568668"/>
              <a:gd name="connsiteX1" fmla="*/ 846082 w 922282"/>
              <a:gd name="connsiteY1" fmla="*/ 31531 h 1568668"/>
              <a:gd name="connsiteX2" fmla="*/ 680545 w 922282"/>
              <a:gd name="connsiteY2" fmla="*/ 44668 h 1568668"/>
              <a:gd name="connsiteX3" fmla="*/ 651641 w 922282"/>
              <a:gd name="connsiteY3" fmla="*/ 73572 h 1568668"/>
              <a:gd name="connsiteX4" fmla="*/ 620110 w 922282"/>
              <a:gd name="connsiteY4" fmla="*/ 128751 h 1568668"/>
              <a:gd name="connsiteX5" fmla="*/ 362607 w 922282"/>
              <a:gd name="connsiteY5" fmla="*/ 331075 h 1568668"/>
              <a:gd name="connsiteX6" fmla="*/ 281151 w 922282"/>
              <a:gd name="connsiteY6" fmla="*/ 404648 h 1568668"/>
              <a:gd name="connsiteX7" fmla="*/ 197069 w 922282"/>
              <a:gd name="connsiteY7" fmla="*/ 688427 h 1568668"/>
              <a:gd name="connsiteX8" fmla="*/ 99848 w 922282"/>
              <a:gd name="connsiteY8" fmla="*/ 1132489 h 1568668"/>
              <a:gd name="connsiteX9" fmla="*/ 26276 w 922282"/>
              <a:gd name="connsiteY9" fmla="*/ 1447800 h 1568668"/>
              <a:gd name="connsiteX10" fmla="*/ 0 w 922282"/>
              <a:gd name="connsiteY10" fmla="*/ 1568668 h 156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2282" h="1568668">
                <a:moveTo>
                  <a:pt x="922282" y="0"/>
                </a:moveTo>
                <a:cubicBezTo>
                  <a:pt x="904326" y="12043"/>
                  <a:pt x="886371" y="24086"/>
                  <a:pt x="846082" y="31531"/>
                </a:cubicBezTo>
                <a:cubicBezTo>
                  <a:pt x="805793" y="38976"/>
                  <a:pt x="712952" y="37661"/>
                  <a:pt x="680545" y="44668"/>
                </a:cubicBezTo>
                <a:cubicBezTo>
                  <a:pt x="648138" y="51675"/>
                  <a:pt x="661713" y="59558"/>
                  <a:pt x="651641" y="73572"/>
                </a:cubicBezTo>
                <a:cubicBezTo>
                  <a:pt x="641569" y="87586"/>
                  <a:pt x="668282" y="85834"/>
                  <a:pt x="620110" y="128751"/>
                </a:cubicBezTo>
                <a:cubicBezTo>
                  <a:pt x="571938" y="171668"/>
                  <a:pt x="419100" y="285092"/>
                  <a:pt x="362607" y="331075"/>
                </a:cubicBezTo>
                <a:cubicBezTo>
                  <a:pt x="306114" y="377058"/>
                  <a:pt x="308741" y="345089"/>
                  <a:pt x="281151" y="404648"/>
                </a:cubicBezTo>
                <a:cubicBezTo>
                  <a:pt x="253561" y="464207"/>
                  <a:pt x="227286" y="567120"/>
                  <a:pt x="197069" y="688427"/>
                </a:cubicBezTo>
                <a:cubicBezTo>
                  <a:pt x="166852" y="809734"/>
                  <a:pt x="128313" y="1005927"/>
                  <a:pt x="99848" y="1132489"/>
                </a:cubicBezTo>
                <a:cubicBezTo>
                  <a:pt x="71383" y="1259051"/>
                  <a:pt x="42917" y="1375104"/>
                  <a:pt x="26276" y="1447800"/>
                </a:cubicBezTo>
                <a:cubicBezTo>
                  <a:pt x="9635" y="1520496"/>
                  <a:pt x="4817" y="1544582"/>
                  <a:pt x="0" y="156866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20855637">
            <a:off x="1902536" y="4756966"/>
            <a:ext cx="10000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AlQuds</a:t>
            </a:r>
            <a:r>
              <a:rPr lang="en-US" sz="1400" dirty="0" smtClean="0"/>
              <a:t> St.</a:t>
            </a:r>
            <a:endParaRPr lang="en-US" sz="1400" dirty="0"/>
          </a:p>
        </p:txBody>
      </p:sp>
      <p:sp>
        <p:nvSpPr>
          <p:cNvPr id="39" name="Freeform 38"/>
          <p:cNvSpPr/>
          <p:nvPr/>
        </p:nvSpPr>
        <p:spPr>
          <a:xfrm>
            <a:off x="3397233" y="3662855"/>
            <a:ext cx="52788" cy="433552"/>
          </a:xfrm>
          <a:custGeom>
            <a:avLst/>
            <a:gdLst>
              <a:gd name="connsiteX0" fmla="*/ 52788 w 52788"/>
              <a:gd name="connsiteY0" fmla="*/ 433552 h 433552"/>
              <a:gd name="connsiteX1" fmla="*/ 39650 w 52788"/>
              <a:gd name="connsiteY1" fmla="*/ 268014 h 433552"/>
              <a:gd name="connsiteX2" fmla="*/ 13374 w 52788"/>
              <a:gd name="connsiteY2" fmla="*/ 165538 h 433552"/>
              <a:gd name="connsiteX3" fmla="*/ 236 w 52788"/>
              <a:gd name="connsiteY3" fmla="*/ 112986 h 433552"/>
              <a:gd name="connsiteX4" fmla="*/ 23884 w 52788"/>
              <a:gd name="connsiteY4" fmla="*/ 0 h 43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88" h="433552">
                <a:moveTo>
                  <a:pt x="52788" y="433552"/>
                </a:moveTo>
                <a:cubicBezTo>
                  <a:pt x="49503" y="373117"/>
                  <a:pt x="46219" y="312683"/>
                  <a:pt x="39650" y="268014"/>
                </a:cubicBezTo>
                <a:cubicBezTo>
                  <a:pt x="33081" y="223345"/>
                  <a:pt x="19943" y="191376"/>
                  <a:pt x="13374" y="165538"/>
                </a:cubicBezTo>
                <a:cubicBezTo>
                  <a:pt x="6805" y="139700"/>
                  <a:pt x="-1516" y="140576"/>
                  <a:pt x="236" y="112986"/>
                </a:cubicBezTo>
                <a:cubicBezTo>
                  <a:pt x="1988" y="85396"/>
                  <a:pt x="22570" y="76638"/>
                  <a:pt x="2388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1284">
            <a:off x="2283418" y="3890000"/>
            <a:ext cx="94674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Terra Santa St.</a:t>
            </a:r>
            <a:endParaRPr lang="en-US" sz="1000" dirty="0"/>
          </a:p>
        </p:txBody>
      </p:sp>
      <p:sp>
        <p:nvSpPr>
          <p:cNvPr id="41" name="Freeform 40"/>
          <p:cNvSpPr/>
          <p:nvPr/>
        </p:nvSpPr>
        <p:spPr>
          <a:xfrm>
            <a:off x="3518338" y="3715407"/>
            <a:ext cx="223345" cy="26618"/>
          </a:xfrm>
          <a:custGeom>
            <a:avLst/>
            <a:gdLst>
              <a:gd name="connsiteX0" fmla="*/ 223345 w 223345"/>
              <a:gd name="connsiteY0" fmla="*/ 18393 h 26618"/>
              <a:gd name="connsiteX1" fmla="*/ 0 w 223345"/>
              <a:gd name="connsiteY1" fmla="*/ 0 h 2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345" h="26618">
                <a:moveTo>
                  <a:pt x="223345" y="18393"/>
                </a:moveTo>
                <a:cubicBezTo>
                  <a:pt x="127000" y="27589"/>
                  <a:pt x="30655" y="36786"/>
                  <a:pt x="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 rot="21071284">
            <a:off x="3680041" y="3238716"/>
            <a:ext cx="628393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err="1" smtClean="0"/>
              <a:t>Jummezeh</a:t>
            </a:r>
            <a:r>
              <a:rPr lang="en-US" sz="600" dirty="0" smtClean="0"/>
              <a:t>  St.</a:t>
            </a:r>
            <a:endParaRPr lang="en-US" sz="600" dirty="0"/>
          </a:p>
        </p:txBody>
      </p:sp>
      <p:cxnSp>
        <p:nvCxnSpPr>
          <p:cNvPr id="44" name="Straight Arrow Connector 43"/>
          <p:cNvCxnSpPr>
            <a:stCxn id="42" idx="1"/>
          </p:cNvCxnSpPr>
          <p:nvPr/>
        </p:nvCxnSpPr>
        <p:spPr>
          <a:xfrm flipH="1">
            <a:off x="3622854" y="3379181"/>
            <a:ext cx="60896" cy="3378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41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Final Network Summary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648370"/>
              </p:ext>
            </p:extLst>
          </p:nvPr>
        </p:nvGraphicFramePr>
        <p:xfrm>
          <a:off x="467544" y="1052736"/>
          <a:ext cx="8280922" cy="5258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3384376"/>
                <a:gridCol w="1512168"/>
                <a:gridCol w="2664298"/>
              </a:tblGrid>
              <a:tr h="504056"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Summary </a:t>
                      </a:r>
                      <a:r>
                        <a:rPr lang="en-US" sz="1800" dirty="0">
                          <a:effectLst/>
                        </a:rPr>
                        <a:t>Road Network Lengths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65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No.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Length(m)</a:t>
                      </a:r>
                      <a:endParaRPr lang="en-US" sz="16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Facility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Jamal </a:t>
                      </a:r>
                      <a:r>
                        <a:rPr lang="en-US" sz="1600" b="1" dirty="0" err="1" smtClean="0">
                          <a:effectLst/>
                        </a:rPr>
                        <a:t>Abdl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r>
                        <a:rPr lang="en-US" sz="1600" b="1" dirty="0" err="1">
                          <a:effectLst/>
                        </a:rPr>
                        <a:t>Nasir</a:t>
                      </a:r>
                      <a:r>
                        <a:rPr lang="en-US" sz="1600" b="1" dirty="0">
                          <a:effectLst/>
                        </a:rPr>
                        <a:t> 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effectLst/>
                        </a:rPr>
                        <a:t>275</a:t>
                      </a:r>
                      <a:endParaRPr lang="en-US" sz="1600" b="1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Bicycle lanes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Al-Quds 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effectLst/>
                        </a:rPr>
                        <a:t>875</a:t>
                      </a:r>
                      <a:endParaRPr lang="en-US" sz="1600" b="1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Bicycle lanes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Terra Santa 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effectLst/>
                        </a:rPr>
                        <a:t>460</a:t>
                      </a:r>
                      <a:endParaRPr lang="en-US" sz="1600" b="1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Shared </a:t>
                      </a:r>
                      <a:r>
                        <a:rPr lang="en-US" sz="1400" b="1" dirty="0" smtClean="0">
                          <a:effectLst/>
                        </a:rPr>
                        <a:t>Use Path + Bicycle </a:t>
                      </a:r>
                      <a:r>
                        <a:rPr lang="en-US" sz="1400" b="1" dirty="0">
                          <a:effectLst/>
                        </a:rPr>
                        <a:t>lanes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strike="noStrike" dirty="0" smtClean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Tal </a:t>
                      </a:r>
                      <a:r>
                        <a:rPr lang="en-US" sz="1600" b="1" dirty="0" err="1" smtClean="0">
                          <a:effectLst/>
                        </a:rPr>
                        <a:t>Es</a:t>
                      </a:r>
                      <a:r>
                        <a:rPr lang="en-US" sz="1600" b="1" dirty="0" smtClean="0">
                          <a:effectLst/>
                        </a:rPr>
                        <a:t>-Sultan 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Bicycle lanes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 smtClean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Amman Street 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effectLst/>
                        </a:rPr>
                        <a:t>3170</a:t>
                      </a:r>
                      <a:endParaRPr lang="en-US" sz="1600" b="1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Shared Use Path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 smtClean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Al-</a:t>
                      </a:r>
                      <a:r>
                        <a:rPr lang="en-US" sz="1600" b="1" dirty="0" err="1">
                          <a:effectLst/>
                        </a:rPr>
                        <a:t>Istiqlal</a:t>
                      </a:r>
                      <a:r>
                        <a:rPr lang="en-US" sz="1600" b="1" dirty="0">
                          <a:effectLst/>
                        </a:rPr>
                        <a:t> Uni. Street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effectLst/>
                        </a:rPr>
                        <a:t>2435</a:t>
                      </a:r>
                      <a:endParaRPr lang="en-US" sz="1600" b="1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Bicycle </a:t>
                      </a:r>
                      <a:r>
                        <a:rPr lang="en-US" sz="1400" b="1" dirty="0" smtClean="0">
                          <a:effectLst/>
                        </a:rPr>
                        <a:t>lanes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</a:tr>
              <a:tr h="224171"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 smtClean="0">
                          <a:effectLst/>
                        </a:rPr>
                        <a:t>Total </a:t>
                      </a:r>
                      <a:r>
                        <a:rPr lang="en-US" sz="2000" u="sng" dirty="0">
                          <a:effectLst/>
                        </a:rPr>
                        <a:t>Length = </a:t>
                      </a:r>
                      <a:r>
                        <a:rPr lang="en-US" sz="2400" u="sng" dirty="0" smtClean="0">
                          <a:effectLst/>
                        </a:rPr>
                        <a:t>12</a:t>
                      </a:r>
                      <a:r>
                        <a:rPr lang="en-US" sz="2000" u="sng" dirty="0" smtClean="0">
                          <a:effectLst/>
                        </a:rPr>
                        <a:t> km</a:t>
                      </a:r>
                      <a:endParaRPr lang="en-US" sz="2000" u="sng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2825" marR="2282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7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944552"/>
              </p:ext>
            </p:extLst>
          </p:nvPr>
        </p:nvGraphicFramePr>
        <p:xfrm>
          <a:off x="-396552" y="213285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9992" y="364502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Mitigation Measures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57645" y="2450505"/>
            <a:ext cx="1542338" cy="115212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16825" y="2577678"/>
            <a:ext cx="1619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&amp; Social Statement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9645" y="415026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and Environmental </a:t>
            </a:r>
          </a:p>
          <a:p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  <a:gradFill flip="none" rotWithShape="1">
            <a:gsLst>
              <a:gs pos="2000">
                <a:srgbClr val="6F9E06"/>
              </a:gs>
              <a:gs pos="0">
                <a:schemeClr val="bg1"/>
              </a:gs>
              <a:gs pos="18000">
                <a:srgbClr val="9CB86E"/>
              </a:gs>
              <a:gs pos="93000">
                <a:srgbClr val="156B13">
                  <a:lumMod val="90000"/>
                  <a:lumOff val="1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Environmental and Social Aspects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88224" y="6309320"/>
            <a:ext cx="2133600" cy="365125"/>
          </a:xfrm>
        </p:spPr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42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4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BDD29F"/>
            </a:gs>
            <a:gs pos="99000">
              <a:srgbClr val="DDEBCF"/>
            </a:gs>
            <a:gs pos="29000">
              <a:srgbClr val="B6E12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  <a:gradFill flip="none" rotWithShape="1">
            <a:gsLst>
              <a:gs pos="2000">
                <a:srgbClr val="6F9E06"/>
              </a:gs>
              <a:gs pos="0">
                <a:schemeClr val="bg1"/>
              </a:gs>
              <a:gs pos="18000">
                <a:srgbClr val="9CB86E"/>
              </a:gs>
              <a:gs pos="93000">
                <a:srgbClr val="156B13">
                  <a:lumMod val="90000"/>
                  <a:lumOff val="1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Environmental and Social Aspects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http://www.sharetheroad.ca/files/research24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5"/>
          <a:stretch/>
        </p:blipFill>
        <p:spPr bwMode="auto">
          <a:xfrm>
            <a:off x="2694087" y="2582094"/>
            <a:ext cx="4248472" cy="30243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914015" y="1556792"/>
            <a:ext cx="7820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u="sng" dirty="0" smtClean="0"/>
              <a:t>Social Impacts</a:t>
            </a:r>
            <a:r>
              <a:rPr lang="en-US" sz="3200" b="1" dirty="0" smtClean="0"/>
              <a:t> - Higher </a:t>
            </a:r>
            <a:r>
              <a:rPr lang="en-US" sz="3200" b="1" dirty="0"/>
              <a:t>potential of accidents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30352" y="5733256"/>
            <a:ext cx="4775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Source: Portland Department of Transportation(2005)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43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000">
              <a:srgbClr val="B6E12B"/>
            </a:gs>
            <a:gs pos="41000">
              <a:schemeClr val="bg1"/>
            </a:gs>
            <a:gs pos="4000">
              <a:srgbClr val="B6E12B"/>
            </a:gs>
            <a:gs pos="98000">
              <a:srgbClr val="87C00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en-US" b="1" u="sng" dirty="0" smtClean="0"/>
              <a:t>Social Impacts</a:t>
            </a:r>
            <a:r>
              <a:rPr lang="en-US" b="1" dirty="0" smtClean="0"/>
              <a:t> – Longer Travel </a:t>
            </a:r>
            <a:r>
              <a:rPr lang="en-US" b="1" dirty="0"/>
              <a:t>Time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http://www.sharetheroad.ca/files/research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2348880"/>
            <a:ext cx="4921711" cy="38164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  <a:gradFill flip="none" rotWithShape="1">
            <a:gsLst>
              <a:gs pos="2000">
                <a:srgbClr val="6F9E06"/>
              </a:gs>
              <a:gs pos="0">
                <a:schemeClr val="bg1"/>
              </a:gs>
              <a:gs pos="18000">
                <a:srgbClr val="9CB86E"/>
              </a:gs>
              <a:gs pos="93000">
                <a:srgbClr val="156B13">
                  <a:lumMod val="90000"/>
                  <a:lumOff val="1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Environmental and Social Aspects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44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367701"/>
              </p:ext>
            </p:extLst>
          </p:nvPr>
        </p:nvGraphicFramePr>
        <p:xfrm>
          <a:off x="0" y="-1"/>
          <a:ext cx="9144000" cy="68932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126154"/>
                <a:gridCol w="1661294"/>
                <a:gridCol w="1627714"/>
                <a:gridCol w="2142008"/>
                <a:gridCol w="1586830"/>
              </a:tblGrid>
              <a:tr h="3119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Action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rgbClr val="B6E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Impact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rgbClr val="B6E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rgbClr val="B6E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Mitigation measure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rgbClr val="B6E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smtClean="0">
                          <a:solidFill>
                            <a:schemeClr val="tx1"/>
                          </a:solidFill>
                          <a:effectLst/>
                        </a:rPr>
                        <a:t>Responsibility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rgbClr val="B6E12B"/>
                    </a:solidFill>
                  </a:tcPr>
                </a:tc>
              </a:tr>
              <a:tr h="2773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Construction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252522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Road construction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Traffic delay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Work Off peak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4265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noise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Through day time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dust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-2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Use water and cover trucks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8131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Construction Waste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Disposal plan to remove waste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Contractor and municipality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9595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Pedestrian discomfort and harassment  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Preamble radio programs and signs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Media and police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Road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marking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Traffic delay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Preparing alternative routes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Police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Odor for workers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Wearing </a:t>
                      </a:r>
                      <a:r>
                        <a:rPr lang="en-US" sz="1100" dirty="0">
                          <a:effectLst/>
                        </a:rPr>
                        <a:t>masks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119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Operation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81316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More Bicycles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usage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Conflict between modes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Preparation for vehicle and bicycle drivers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Police and media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8131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Higher potential of accidents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-1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Preparation for vehicle and bicycle drivers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Media and organizations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4265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Better health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41967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More attractive mean of transportation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Enhancing agricultural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787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Tourism encouragement 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Tour programs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Tourism center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Less numbers of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cars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Reduce emissions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illustrating of results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Media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effectLst/>
                        </a:rPr>
                        <a:t>Less noise</a:t>
                      </a:r>
                      <a:endParaRPr lang="en-US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+2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62629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Reduce fuel consumption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Illustrating the results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4265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Save money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Illustrating the 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8131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Slower traveling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Giving advantages for cyclists in movement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Police and Ministry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37878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Different mean of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transportation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New businesses in the city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Ease of establishment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Municipality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  <a:tr h="25252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More guides required 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+2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Tourism interest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Municipality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3785" marR="33785" marT="0" marB="0"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b="1" smtClean="0">
                <a:solidFill>
                  <a:schemeClr val="tx1"/>
                </a:solidFill>
              </a:rPr>
              <a:pPr/>
              <a:t>45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82058"/>
              </p:ext>
            </p:extLst>
          </p:nvPr>
        </p:nvGraphicFramePr>
        <p:xfrm>
          <a:off x="683568" y="1446961"/>
          <a:ext cx="7488832" cy="5150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456"/>
                <a:gridCol w="2120730"/>
                <a:gridCol w="3777552"/>
                <a:gridCol w="994094"/>
              </a:tblGrid>
              <a:tr h="400676"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Summary 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Roads Network</a:t>
                      </a:r>
                    </a:p>
                  </a:txBody>
                  <a:tcPr marL="9869" marR="9869" marT="0" marB="0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4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No.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Item</a:t>
                      </a:r>
                    </a:p>
                  </a:txBody>
                  <a:tcPr marL="9869" marR="9869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Activity Performed 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Cost ($)</a:t>
                      </a:r>
                    </a:p>
                  </a:txBody>
                  <a:tcPr marL="9869" marR="9869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8206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869" marR="9869" marT="0" marB="0"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of Preliminaries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Mobilization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15,000</a:t>
                      </a:r>
                    </a:p>
                  </a:txBody>
                  <a:tcPr marL="9869" marR="9869" marT="0" marB="0" anchor="ctr"/>
                </a:tc>
              </a:tr>
              <a:tr h="58206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869" marR="9869" marT="0" marB="0"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of Earth Works</a:t>
                      </a: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Excavation, Remove of obstructs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16,450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</a:tr>
              <a:tr h="8013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869" marR="9869" marT="0" marB="0"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of Sub Base and Base Course</a:t>
                      </a: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Sub-Base, Base Coarse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68,650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</a:tr>
              <a:tr h="8013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869" marR="9869" marT="0" marB="0"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of Bituminous Construction</a:t>
                      </a: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Prime Coat, Binder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120,135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</a:tr>
              <a:tr h="8013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of Miscellaneous Works</a:t>
                      </a: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Curbstone, Painting, Blocks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869" marR="9869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438,265</a:t>
                      </a:r>
                    </a:p>
                  </a:txBody>
                  <a:tcPr marL="9869" marR="9869" marT="0" marB="0" anchor="ctr"/>
                </a:tc>
              </a:tr>
              <a:tr h="58206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869" marR="9869" marT="0" marB="0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Cost = </a:t>
                      </a:r>
                      <a:r>
                        <a:rPr lang="en-US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658,500 </a:t>
                      </a:r>
                      <a:r>
                        <a:rPr lang="en-US" sz="1800" b="1" u="sng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$</a:t>
                      </a:r>
                    </a:p>
                  </a:txBody>
                  <a:tcPr marL="9869" marR="98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196752"/>
          </a:xfrm>
          <a:prstGeom prst="rect">
            <a:avLst/>
          </a:prstGeom>
          <a:gradFill>
            <a:gsLst>
              <a:gs pos="0">
                <a:srgbClr val="DDEBCF"/>
              </a:gs>
              <a:gs pos="68000">
                <a:schemeClr val="tx1">
                  <a:lumMod val="75000"/>
                  <a:lumOff val="25000"/>
                </a:schemeClr>
              </a:gs>
              <a:gs pos="45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Project Total Cost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b="1" smtClean="0">
                <a:solidFill>
                  <a:schemeClr val="bg1"/>
                </a:solidFill>
              </a:rPr>
              <a:pPr/>
              <a:t>46</a:t>
            </a:fld>
            <a:endParaRPr 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1319FB"/>
                </a:solidFill>
              </a:rPr>
              <a:t> </a:t>
            </a:r>
            <a:endParaRPr lang="en-US" b="1" dirty="0">
              <a:solidFill>
                <a:srgbClr val="1319F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11430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SUMMARY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and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CONCLUSIONS 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660232" y="6237312"/>
            <a:ext cx="2133600" cy="365125"/>
          </a:xfrm>
        </p:spPr>
        <p:txBody>
          <a:bodyPr/>
          <a:lstStyle/>
          <a:p>
            <a:fld id="{D4E0E8EC-0439-48FF-B5C7-47E44D6A27FE}" type="slidenum">
              <a:rPr lang="en-US" smtClean="0">
                <a:solidFill>
                  <a:schemeClr val="bg1"/>
                </a:solidFill>
              </a:rPr>
              <a:pPr/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43"/>
            <a:ext cx="9144000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Any Questions ?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878" y="1600200"/>
            <a:ext cx="4662243" cy="4525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81000"/>
            <a:ext cx="86868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</a:rPr>
              <a:t>METHODOLOGY</a:t>
            </a:r>
            <a:endParaRPr lang="ar-SA" sz="60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" name="Teardrop 1"/>
          <p:cNvSpPr/>
          <p:nvPr/>
        </p:nvSpPr>
        <p:spPr>
          <a:xfrm rot="18942026" flipH="1">
            <a:off x="748193" y="5263545"/>
            <a:ext cx="1551614" cy="1246707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9975025">
            <a:off x="683767" y="5563733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Specifying Study Area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ardrop 7"/>
          <p:cNvSpPr/>
          <p:nvPr/>
        </p:nvSpPr>
        <p:spPr>
          <a:xfrm rot="6331448">
            <a:off x="-61396" y="3336052"/>
            <a:ext cx="1304071" cy="1072975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513" y="345704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Data 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Collection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0" name="Teardrop 9"/>
          <p:cNvSpPr/>
          <p:nvPr/>
        </p:nvSpPr>
        <p:spPr>
          <a:xfrm rot="14506425" flipH="1">
            <a:off x="2009090" y="1739746"/>
            <a:ext cx="1630378" cy="1329614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3400432">
            <a:off x="2100379" y="2029358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Data </a:t>
            </a:r>
          </a:p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Analysis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ardrop 11"/>
          <p:cNvSpPr/>
          <p:nvPr/>
        </p:nvSpPr>
        <p:spPr>
          <a:xfrm rot="8113770" flipH="1">
            <a:off x="5767195" y="1731238"/>
            <a:ext cx="1991227" cy="1304126"/>
          </a:xfrm>
          <a:prstGeom prst="teardrop">
            <a:avLst/>
          </a:prstGeom>
          <a:solidFill>
            <a:schemeClr val="accent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ardrop 12"/>
          <p:cNvSpPr/>
          <p:nvPr/>
        </p:nvSpPr>
        <p:spPr>
          <a:xfrm rot="17536913" flipH="1">
            <a:off x="3910622" y="2864924"/>
            <a:ext cx="1656198" cy="1266777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2459260">
            <a:off x="4167221" y="3103096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Design criteria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5" name="Teardrop 14"/>
          <p:cNvSpPr/>
          <p:nvPr/>
        </p:nvSpPr>
        <p:spPr>
          <a:xfrm rot="10408553" flipH="1">
            <a:off x="5292318" y="5435019"/>
            <a:ext cx="1657132" cy="967570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53687" y="5564861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Potential impacts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471387">
            <a:off x="5772771" y="219863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Final Design </a:t>
            </a:r>
            <a:endParaRPr lang="en-US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6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6096000" cy="1704972"/>
          </a:xfrm>
          <a:noFill/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Specifying Study</a:t>
            </a:r>
            <a:b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Area 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Jericho City Map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86" y="1052736"/>
            <a:ext cx="6538718" cy="5791200"/>
          </a:xfrm>
          <a:solidFill>
            <a:schemeClr val="tx1"/>
          </a:solidFill>
        </p:spPr>
      </p:pic>
      <p:sp>
        <p:nvSpPr>
          <p:cNvPr id="7" name="Freeform 6"/>
          <p:cNvSpPr/>
          <p:nvPr/>
        </p:nvSpPr>
        <p:spPr>
          <a:xfrm>
            <a:off x="3791712" y="2594610"/>
            <a:ext cx="1589154" cy="1402510"/>
          </a:xfrm>
          <a:custGeom>
            <a:avLst/>
            <a:gdLst>
              <a:gd name="connsiteX0" fmla="*/ 0 w 1612775"/>
              <a:gd name="connsiteY0" fmla="*/ 1394460 h 1402510"/>
              <a:gd name="connsiteX1" fmla="*/ 144780 w 1612775"/>
              <a:gd name="connsiteY1" fmla="*/ 1402080 h 1402510"/>
              <a:gd name="connsiteX2" fmla="*/ 217170 w 1612775"/>
              <a:gd name="connsiteY2" fmla="*/ 1383030 h 1402510"/>
              <a:gd name="connsiteX3" fmla="*/ 457200 w 1612775"/>
              <a:gd name="connsiteY3" fmla="*/ 1303020 h 1402510"/>
              <a:gd name="connsiteX4" fmla="*/ 575310 w 1612775"/>
              <a:gd name="connsiteY4" fmla="*/ 1242060 h 1402510"/>
              <a:gd name="connsiteX5" fmla="*/ 838200 w 1612775"/>
              <a:gd name="connsiteY5" fmla="*/ 1253490 h 1402510"/>
              <a:gd name="connsiteX6" fmla="*/ 1055370 w 1612775"/>
              <a:gd name="connsiteY6" fmla="*/ 1223010 h 1402510"/>
              <a:gd name="connsiteX7" fmla="*/ 1280160 w 1612775"/>
              <a:gd name="connsiteY7" fmla="*/ 1169670 h 1402510"/>
              <a:gd name="connsiteX8" fmla="*/ 1421130 w 1612775"/>
              <a:gd name="connsiteY8" fmla="*/ 1101090 h 1402510"/>
              <a:gd name="connsiteX9" fmla="*/ 1588770 w 1612775"/>
              <a:gd name="connsiteY9" fmla="*/ 1040130 h 1402510"/>
              <a:gd name="connsiteX10" fmla="*/ 1611630 w 1612775"/>
              <a:gd name="connsiteY10" fmla="*/ 1017270 h 1402510"/>
              <a:gd name="connsiteX11" fmla="*/ 1588770 w 1612775"/>
              <a:gd name="connsiteY11" fmla="*/ 834390 h 1402510"/>
              <a:gd name="connsiteX12" fmla="*/ 1554480 w 1612775"/>
              <a:gd name="connsiteY12" fmla="*/ 563880 h 1402510"/>
              <a:gd name="connsiteX13" fmla="*/ 1508760 w 1612775"/>
              <a:gd name="connsiteY13" fmla="*/ 167640 h 1402510"/>
              <a:gd name="connsiteX14" fmla="*/ 1485900 w 1612775"/>
              <a:gd name="connsiteY14" fmla="*/ 0 h 14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12775" h="1402510">
                <a:moveTo>
                  <a:pt x="0" y="1394460"/>
                </a:moveTo>
                <a:cubicBezTo>
                  <a:pt x="54292" y="1399222"/>
                  <a:pt x="108585" y="1403985"/>
                  <a:pt x="144780" y="1402080"/>
                </a:cubicBezTo>
                <a:cubicBezTo>
                  <a:pt x="180975" y="1400175"/>
                  <a:pt x="165100" y="1399540"/>
                  <a:pt x="217170" y="1383030"/>
                </a:cubicBezTo>
                <a:cubicBezTo>
                  <a:pt x="269240" y="1366520"/>
                  <a:pt x="397510" y="1326515"/>
                  <a:pt x="457200" y="1303020"/>
                </a:cubicBezTo>
                <a:cubicBezTo>
                  <a:pt x="516890" y="1279525"/>
                  <a:pt x="511810" y="1250315"/>
                  <a:pt x="575310" y="1242060"/>
                </a:cubicBezTo>
                <a:cubicBezTo>
                  <a:pt x="638810" y="1233805"/>
                  <a:pt x="758190" y="1256665"/>
                  <a:pt x="838200" y="1253490"/>
                </a:cubicBezTo>
                <a:cubicBezTo>
                  <a:pt x="918210" y="1250315"/>
                  <a:pt x="981710" y="1236980"/>
                  <a:pt x="1055370" y="1223010"/>
                </a:cubicBezTo>
                <a:cubicBezTo>
                  <a:pt x="1129030" y="1209040"/>
                  <a:pt x="1219200" y="1189990"/>
                  <a:pt x="1280160" y="1169670"/>
                </a:cubicBezTo>
                <a:cubicBezTo>
                  <a:pt x="1341120" y="1149350"/>
                  <a:pt x="1369695" y="1122680"/>
                  <a:pt x="1421130" y="1101090"/>
                </a:cubicBezTo>
                <a:cubicBezTo>
                  <a:pt x="1472565" y="1079500"/>
                  <a:pt x="1557020" y="1054100"/>
                  <a:pt x="1588770" y="1040130"/>
                </a:cubicBezTo>
                <a:cubicBezTo>
                  <a:pt x="1620520" y="1026160"/>
                  <a:pt x="1611630" y="1051560"/>
                  <a:pt x="1611630" y="1017270"/>
                </a:cubicBezTo>
                <a:cubicBezTo>
                  <a:pt x="1611630" y="982980"/>
                  <a:pt x="1598295" y="909955"/>
                  <a:pt x="1588770" y="834390"/>
                </a:cubicBezTo>
                <a:cubicBezTo>
                  <a:pt x="1579245" y="758825"/>
                  <a:pt x="1567815" y="675005"/>
                  <a:pt x="1554480" y="563880"/>
                </a:cubicBezTo>
                <a:cubicBezTo>
                  <a:pt x="1541145" y="452755"/>
                  <a:pt x="1520190" y="261620"/>
                  <a:pt x="1508760" y="167640"/>
                </a:cubicBezTo>
                <a:cubicBezTo>
                  <a:pt x="1497330" y="73660"/>
                  <a:pt x="1531620" y="65405"/>
                  <a:pt x="148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71284">
            <a:off x="4301665" y="3370335"/>
            <a:ext cx="9959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Amman St.</a:t>
            </a:r>
            <a:endParaRPr lang="en-US" sz="1400" dirty="0"/>
          </a:p>
        </p:txBody>
      </p:sp>
      <p:sp>
        <p:nvSpPr>
          <p:cNvPr id="20" name="Freeform 19"/>
          <p:cNvSpPr/>
          <p:nvPr/>
        </p:nvSpPr>
        <p:spPr>
          <a:xfrm>
            <a:off x="3724989" y="3986314"/>
            <a:ext cx="83760" cy="93822"/>
          </a:xfrm>
          <a:custGeom>
            <a:avLst/>
            <a:gdLst>
              <a:gd name="connsiteX0" fmla="*/ 20241 w 83760"/>
              <a:gd name="connsiteY0" fmla="*/ 2756 h 93822"/>
              <a:gd name="connsiteX1" fmla="*/ 1191 w 83760"/>
              <a:gd name="connsiteY1" fmla="*/ 75146 h 93822"/>
              <a:gd name="connsiteX2" fmla="*/ 48816 w 83760"/>
              <a:gd name="connsiteY2" fmla="*/ 90386 h 93822"/>
              <a:gd name="connsiteX3" fmla="*/ 83106 w 83760"/>
              <a:gd name="connsiteY3" fmla="*/ 21806 h 93822"/>
              <a:gd name="connsiteX4" fmla="*/ 20241 w 83760"/>
              <a:gd name="connsiteY4" fmla="*/ 2756 h 9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0" h="93822">
                <a:moveTo>
                  <a:pt x="20241" y="2756"/>
                </a:moveTo>
                <a:cubicBezTo>
                  <a:pt x="6588" y="11646"/>
                  <a:pt x="-3572" y="60541"/>
                  <a:pt x="1191" y="75146"/>
                </a:cubicBezTo>
                <a:cubicBezTo>
                  <a:pt x="5953" y="89751"/>
                  <a:pt x="35164" y="99276"/>
                  <a:pt x="48816" y="90386"/>
                </a:cubicBezTo>
                <a:cubicBezTo>
                  <a:pt x="62469" y="81496"/>
                  <a:pt x="88186" y="35458"/>
                  <a:pt x="83106" y="21806"/>
                </a:cubicBezTo>
                <a:cubicBezTo>
                  <a:pt x="78026" y="8154"/>
                  <a:pt x="33894" y="-6134"/>
                  <a:pt x="20241" y="27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47498" y="1837944"/>
            <a:ext cx="244214" cy="2159176"/>
          </a:xfrm>
          <a:custGeom>
            <a:avLst/>
            <a:gdLst>
              <a:gd name="connsiteX0" fmla="*/ 244214 w 244214"/>
              <a:gd name="connsiteY0" fmla="*/ 2139696 h 2139696"/>
              <a:gd name="connsiteX1" fmla="*/ 238118 w 244214"/>
              <a:gd name="connsiteY1" fmla="*/ 2005584 h 2139696"/>
              <a:gd name="connsiteX2" fmla="*/ 207638 w 244214"/>
              <a:gd name="connsiteY2" fmla="*/ 1908048 h 2139696"/>
              <a:gd name="connsiteX3" fmla="*/ 177158 w 244214"/>
              <a:gd name="connsiteY3" fmla="*/ 1828800 h 2139696"/>
              <a:gd name="connsiteX4" fmla="*/ 152774 w 244214"/>
              <a:gd name="connsiteY4" fmla="*/ 1773936 h 2139696"/>
              <a:gd name="connsiteX5" fmla="*/ 140582 w 244214"/>
              <a:gd name="connsiteY5" fmla="*/ 1691640 h 2139696"/>
              <a:gd name="connsiteX6" fmla="*/ 67430 w 244214"/>
              <a:gd name="connsiteY6" fmla="*/ 1569720 h 2139696"/>
              <a:gd name="connsiteX7" fmla="*/ 52190 w 244214"/>
              <a:gd name="connsiteY7" fmla="*/ 1435608 h 2139696"/>
              <a:gd name="connsiteX8" fmla="*/ 30854 w 244214"/>
              <a:gd name="connsiteY8" fmla="*/ 1292352 h 2139696"/>
              <a:gd name="connsiteX9" fmla="*/ 12566 w 244214"/>
              <a:gd name="connsiteY9" fmla="*/ 1188720 h 2139696"/>
              <a:gd name="connsiteX10" fmla="*/ 374 w 244214"/>
              <a:gd name="connsiteY10" fmla="*/ 947928 h 2139696"/>
              <a:gd name="connsiteX11" fmla="*/ 3422 w 244214"/>
              <a:gd name="connsiteY11" fmla="*/ 780288 h 2139696"/>
              <a:gd name="connsiteX12" fmla="*/ 6470 w 244214"/>
              <a:gd name="connsiteY12" fmla="*/ 560832 h 2139696"/>
              <a:gd name="connsiteX13" fmla="*/ 12566 w 244214"/>
              <a:gd name="connsiteY13" fmla="*/ 228600 h 2139696"/>
              <a:gd name="connsiteX14" fmla="*/ 12566 w 244214"/>
              <a:gd name="connsiteY14" fmla="*/ 131064 h 2139696"/>
              <a:gd name="connsiteX15" fmla="*/ 12566 w 244214"/>
              <a:gd name="connsiteY15" fmla="*/ 0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4214" h="2139696">
                <a:moveTo>
                  <a:pt x="244214" y="2139696"/>
                </a:moveTo>
                <a:cubicBezTo>
                  <a:pt x="244214" y="2091944"/>
                  <a:pt x="244214" y="2044192"/>
                  <a:pt x="238118" y="2005584"/>
                </a:cubicBezTo>
                <a:cubicBezTo>
                  <a:pt x="232022" y="1966976"/>
                  <a:pt x="217798" y="1937512"/>
                  <a:pt x="207638" y="1908048"/>
                </a:cubicBezTo>
                <a:cubicBezTo>
                  <a:pt x="197478" y="1878584"/>
                  <a:pt x="186302" y="1851152"/>
                  <a:pt x="177158" y="1828800"/>
                </a:cubicBezTo>
                <a:cubicBezTo>
                  <a:pt x="168014" y="1806448"/>
                  <a:pt x="158870" y="1796796"/>
                  <a:pt x="152774" y="1773936"/>
                </a:cubicBezTo>
                <a:cubicBezTo>
                  <a:pt x="146678" y="1751076"/>
                  <a:pt x="154806" y="1725676"/>
                  <a:pt x="140582" y="1691640"/>
                </a:cubicBezTo>
                <a:cubicBezTo>
                  <a:pt x="126358" y="1657604"/>
                  <a:pt x="82162" y="1612392"/>
                  <a:pt x="67430" y="1569720"/>
                </a:cubicBezTo>
                <a:cubicBezTo>
                  <a:pt x="52698" y="1527048"/>
                  <a:pt x="58286" y="1481836"/>
                  <a:pt x="52190" y="1435608"/>
                </a:cubicBezTo>
                <a:cubicBezTo>
                  <a:pt x="46094" y="1389380"/>
                  <a:pt x="37458" y="1333500"/>
                  <a:pt x="30854" y="1292352"/>
                </a:cubicBezTo>
                <a:cubicBezTo>
                  <a:pt x="24250" y="1251204"/>
                  <a:pt x="17646" y="1246124"/>
                  <a:pt x="12566" y="1188720"/>
                </a:cubicBezTo>
                <a:cubicBezTo>
                  <a:pt x="7486" y="1131316"/>
                  <a:pt x="1898" y="1016000"/>
                  <a:pt x="374" y="947928"/>
                </a:cubicBezTo>
                <a:cubicBezTo>
                  <a:pt x="-1150" y="879856"/>
                  <a:pt x="2406" y="844804"/>
                  <a:pt x="3422" y="780288"/>
                </a:cubicBezTo>
                <a:cubicBezTo>
                  <a:pt x="4438" y="715772"/>
                  <a:pt x="4946" y="652780"/>
                  <a:pt x="6470" y="560832"/>
                </a:cubicBezTo>
                <a:cubicBezTo>
                  <a:pt x="7994" y="468884"/>
                  <a:pt x="11550" y="300228"/>
                  <a:pt x="12566" y="228600"/>
                </a:cubicBezTo>
                <a:cubicBezTo>
                  <a:pt x="13582" y="156972"/>
                  <a:pt x="12566" y="131064"/>
                  <a:pt x="12566" y="131064"/>
                </a:cubicBezTo>
                <a:lnTo>
                  <a:pt x="12566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622853" y="2276872"/>
            <a:ext cx="1453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Al-</a:t>
            </a:r>
            <a:r>
              <a:rPr lang="en-US" sz="1400" dirty="0" err="1" smtClean="0"/>
              <a:t>Istiqlal</a:t>
            </a:r>
            <a:r>
              <a:rPr lang="en-US" sz="1400" dirty="0" smtClean="0"/>
              <a:t> Uni. St.</a:t>
            </a:r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449077" y="2774731"/>
            <a:ext cx="1287444" cy="1214883"/>
          </a:xfrm>
          <a:custGeom>
            <a:avLst/>
            <a:gdLst>
              <a:gd name="connsiteX0" fmla="*/ 1287444 w 1287444"/>
              <a:gd name="connsiteY0" fmla="*/ 1202871 h 1202871"/>
              <a:gd name="connsiteX1" fmla="*/ 1249344 w 1287444"/>
              <a:gd name="connsiteY1" fmla="*/ 1137557 h 1202871"/>
              <a:gd name="connsiteX2" fmla="*/ 1233016 w 1287444"/>
              <a:gd name="connsiteY2" fmla="*/ 1110343 h 1202871"/>
              <a:gd name="connsiteX3" fmla="*/ 1154094 w 1287444"/>
              <a:gd name="connsiteY3" fmla="*/ 1083128 h 1202871"/>
              <a:gd name="connsiteX4" fmla="*/ 1094223 w 1287444"/>
              <a:gd name="connsiteY4" fmla="*/ 976993 h 1202871"/>
              <a:gd name="connsiteX5" fmla="*/ 1053402 w 1287444"/>
              <a:gd name="connsiteY5" fmla="*/ 925286 h 1202871"/>
              <a:gd name="connsiteX6" fmla="*/ 958152 w 1287444"/>
              <a:gd name="connsiteY6" fmla="*/ 859971 h 1202871"/>
              <a:gd name="connsiteX7" fmla="*/ 808473 w 1287444"/>
              <a:gd name="connsiteY7" fmla="*/ 753836 h 1202871"/>
              <a:gd name="connsiteX8" fmla="*/ 666959 w 1287444"/>
              <a:gd name="connsiteY8" fmla="*/ 634093 h 1202871"/>
              <a:gd name="connsiteX9" fmla="*/ 471016 w 1287444"/>
              <a:gd name="connsiteY9" fmla="*/ 470807 h 1202871"/>
              <a:gd name="connsiteX10" fmla="*/ 364880 w 1287444"/>
              <a:gd name="connsiteY10" fmla="*/ 389164 h 1202871"/>
              <a:gd name="connsiteX11" fmla="*/ 275073 w 1287444"/>
              <a:gd name="connsiteY11" fmla="*/ 321128 h 1202871"/>
              <a:gd name="connsiteX12" fmla="*/ 256023 w 1287444"/>
              <a:gd name="connsiteY12" fmla="*/ 291193 h 1202871"/>
              <a:gd name="connsiteX13" fmla="*/ 212480 w 1287444"/>
              <a:gd name="connsiteY13" fmla="*/ 179614 h 1202871"/>
              <a:gd name="connsiteX14" fmla="*/ 136280 w 1287444"/>
              <a:gd name="connsiteY14" fmla="*/ 81643 h 1202871"/>
              <a:gd name="connsiteX15" fmla="*/ 103623 w 1287444"/>
              <a:gd name="connsiteY15" fmla="*/ 43543 h 1202871"/>
              <a:gd name="connsiteX16" fmla="*/ 209 w 1287444"/>
              <a:gd name="connsiteY16" fmla="*/ 0 h 120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7444" h="1202871">
                <a:moveTo>
                  <a:pt x="1287444" y="1202871"/>
                </a:moveTo>
                <a:lnTo>
                  <a:pt x="1249344" y="1137557"/>
                </a:lnTo>
                <a:cubicBezTo>
                  <a:pt x="1240273" y="1122136"/>
                  <a:pt x="1248891" y="1119414"/>
                  <a:pt x="1233016" y="1110343"/>
                </a:cubicBezTo>
                <a:cubicBezTo>
                  <a:pt x="1217141" y="1101272"/>
                  <a:pt x="1177226" y="1105353"/>
                  <a:pt x="1154094" y="1083128"/>
                </a:cubicBezTo>
                <a:cubicBezTo>
                  <a:pt x="1130962" y="1060903"/>
                  <a:pt x="1111005" y="1003300"/>
                  <a:pt x="1094223" y="976993"/>
                </a:cubicBezTo>
                <a:cubicBezTo>
                  <a:pt x="1077441" y="950686"/>
                  <a:pt x="1076080" y="944790"/>
                  <a:pt x="1053402" y="925286"/>
                </a:cubicBezTo>
                <a:cubicBezTo>
                  <a:pt x="1030723" y="905782"/>
                  <a:pt x="958152" y="859971"/>
                  <a:pt x="958152" y="859971"/>
                </a:cubicBezTo>
                <a:cubicBezTo>
                  <a:pt x="917331" y="831396"/>
                  <a:pt x="857005" y="791482"/>
                  <a:pt x="808473" y="753836"/>
                </a:cubicBezTo>
                <a:cubicBezTo>
                  <a:pt x="759941" y="716190"/>
                  <a:pt x="666959" y="634093"/>
                  <a:pt x="666959" y="634093"/>
                </a:cubicBezTo>
                <a:lnTo>
                  <a:pt x="471016" y="470807"/>
                </a:lnTo>
                <a:cubicBezTo>
                  <a:pt x="420670" y="429986"/>
                  <a:pt x="364880" y="389164"/>
                  <a:pt x="364880" y="389164"/>
                </a:cubicBezTo>
                <a:cubicBezTo>
                  <a:pt x="332223" y="364218"/>
                  <a:pt x="293216" y="337456"/>
                  <a:pt x="275073" y="321128"/>
                </a:cubicBezTo>
                <a:cubicBezTo>
                  <a:pt x="256930" y="304800"/>
                  <a:pt x="266455" y="314779"/>
                  <a:pt x="256023" y="291193"/>
                </a:cubicBezTo>
                <a:cubicBezTo>
                  <a:pt x="245591" y="267607"/>
                  <a:pt x="232437" y="214539"/>
                  <a:pt x="212480" y="179614"/>
                </a:cubicBezTo>
                <a:cubicBezTo>
                  <a:pt x="192523" y="144689"/>
                  <a:pt x="154423" y="104321"/>
                  <a:pt x="136280" y="81643"/>
                </a:cubicBezTo>
                <a:cubicBezTo>
                  <a:pt x="118137" y="58965"/>
                  <a:pt x="126301" y="57150"/>
                  <a:pt x="103623" y="43543"/>
                </a:cubicBezTo>
                <a:cubicBezTo>
                  <a:pt x="80945" y="29936"/>
                  <a:pt x="-4780" y="23132"/>
                  <a:pt x="209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03648" y="3216446"/>
            <a:ext cx="13170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 </a:t>
            </a:r>
            <a:r>
              <a:rPr lang="en-US" sz="1400" dirty="0" err="1" smtClean="0"/>
              <a:t>Es</a:t>
            </a:r>
            <a:r>
              <a:rPr lang="en-US" sz="1400" dirty="0" smtClean="0"/>
              <a:t>-Sultan St.</a:t>
            </a:r>
            <a:endParaRPr lang="en-US" sz="1400" dirty="0"/>
          </a:p>
        </p:txBody>
      </p:sp>
      <p:sp>
        <p:nvSpPr>
          <p:cNvPr id="29" name="Freeform 28"/>
          <p:cNvSpPr/>
          <p:nvPr/>
        </p:nvSpPr>
        <p:spPr>
          <a:xfrm>
            <a:off x="2446256" y="2075792"/>
            <a:ext cx="317965" cy="705135"/>
          </a:xfrm>
          <a:custGeom>
            <a:avLst/>
            <a:gdLst>
              <a:gd name="connsiteX0" fmla="*/ 13165 w 317965"/>
              <a:gd name="connsiteY0" fmla="*/ 698938 h 698938"/>
              <a:gd name="connsiteX1" fmla="*/ 27 w 317965"/>
              <a:gd name="connsiteY1" fmla="*/ 627993 h 698938"/>
              <a:gd name="connsiteX2" fmla="*/ 10537 w 317965"/>
              <a:gd name="connsiteY2" fmla="*/ 554421 h 698938"/>
              <a:gd name="connsiteX3" fmla="*/ 36813 w 317965"/>
              <a:gd name="connsiteY3" fmla="*/ 480848 h 698938"/>
              <a:gd name="connsiteX4" fmla="*/ 84110 w 317965"/>
              <a:gd name="connsiteY4" fmla="*/ 420414 h 698938"/>
              <a:gd name="connsiteX5" fmla="*/ 102503 w 317965"/>
              <a:gd name="connsiteY5" fmla="*/ 333704 h 698938"/>
              <a:gd name="connsiteX6" fmla="*/ 131406 w 317965"/>
              <a:gd name="connsiteY6" fmla="*/ 270641 h 698938"/>
              <a:gd name="connsiteX7" fmla="*/ 162937 w 317965"/>
              <a:gd name="connsiteY7" fmla="*/ 223345 h 698938"/>
              <a:gd name="connsiteX8" fmla="*/ 244392 w 317965"/>
              <a:gd name="connsiteY8" fmla="*/ 99848 h 698938"/>
              <a:gd name="connsiteX9" fmla="*/ 286434 w 317965"/>
              <a:gd name="connsiteY9" fmla="*/ 34159 h 698938"/>
              <a:gd name="connsiteX10" fmla="*/ 317965 w 317965"/>
              <a:gd name="connsiteY10" fmla="*/ 0 h 69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7965" h="698938">
                <a:moveTo>
                  <a:pt x="13165" y="698938"/>
                </a:moveTo>
                <a:cubicBezTo>
                  <a:pt x="6815" y="675508"/>
                  <a:pt x="465" y="652079"/>
                  <a:pt x="27" y="627993"/>
                </a:cubicBezTo>
                <a:cubicBezTo>
                  <a:pt x="-411" y="603907"/>
                  <a:pt x="4406" y="578945"/>
                  <a:pt x="10537" y="554421"/>
                </a:cubicBezTo>
                <a:cubicBezTo>
                  <a:pt x="16668" y="529897"/>
                  <a:pt x="24551" y="503182"/>
                  <a:pt x="36813" y="480848"/>
                </a:cubicBezTo>
                <a:cubicBezTo>
                  <a:pt x="49075" y="458514"/>
                  <a:pt x="73162" y="444938"/>
                  <a:pt x="84110" y="420414"/>
                </a:cubicBezTo>
                <a:cubicBezTo>
                  <a:pt x="95058" y="395890"/>
                  <a:pt x="94620" y="358666"/>
                  <a:pt x="102503" y="333704"/>
                </a:cubicBezTo>
                <a:cubicBezTo>
                  <a:pt x="110386" y="308742"/>
                  <a:pt x="121334" y="289034"/>
                  <a:pt x="131406" y="270641"/>
                </a:cubicBezTo>
                <a:cubicBezTo>
                  <a:pt x="141478" y="252248"/>
                  <a:pt x="162937" y="223345"/>
                  <a:pt x="162937" y="223345"/>
                </a:cubicBezTo>
                <a:lnTo>
                  <a:pt x="244392" y="99848"/>
                </a:lnTo>
                <a:cubicBezTo>
                  <a:pt x="264975" y="68317"/>
                  <a:pt x="274172" y="50800"/>
                  <a:pt x="286434" y="34159"/>
                </a:cubicBezTo>
                <a:cubicBezTo>
                  <a:pt x="298696" y="17518"/>
                  <a:pt x="302200" y="19707"/>
                  <a:pt x="31796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769476" y="1833921"/>
            <a:ext cx="792032" cy="274071"/>
          </a:xfrm>
          <a:custGeom>
            <a:avLst/>
            <a:gdLst>
              <a:gd name="connsiteX0" fmla="*/ 0 w 792032"/>
              <a:gd name="connsiteY0" fmla="*/ 249755 h 274071"/>
              <a:gd name="connsiteX1" fmla="*/ 49924 w 792032"/>
              <a:gd name="connsiteY1" fmla="*/ 257638 h 274071"/>
              <a:gd name="connsiteX2" fmla="*/ 89338 w 792032"/>
              <a:gd name="connsiteY2" fmla="*/ 265520 h 274071"/>
              <a:gd name="connsiteX3" fmla="*/ 168165 w 792032"/>
              <a:gd name="connsiteY3" fmla="*/ 273403 h 274071"/>
              <a:gd name="connsiteX4" fmla="*/ 239110 w 792032"/>
              <a:gd name="connsiteY4" fmla="*/ 247127 h 274071"/>
              <a:gd name="connsiteX5" fmla="*/ 291662 w 792032"/>
              <a:gd name="connsiteY5" fmla="*/ 199831 h 274071"/>
              <a:gd name="connsiteX6" fmla="*/ 378372 w 792032"/>
              <a:gd name="connsiteY6" fmla="*/ 144651 h 274071"/>
              <a:gd name="connsiteX7" fmla="*/ 454572 w 792032"/>
              <a:gd name="connsiteY7" fmla="*/ 118376 h 274071"/>
              <a:gd name="connsiteX8" fmla="*/ 530772 w 792032"/>
              <a:gd name="connsiteY8" fmla="*/ 94727 h 274071"/>
              <a:gd name="connsiteX9" fmla="*/ 609600 w 792032"/>
              <a:gd name="connsiteY9" fmla="*/ 52686 h 274071"/>
              <a:gd name="connsiteX10" fmla="*/ 790903 w 792032"/>
              <a:gd name="connsiteY10" fmla="*/ 8017 h 274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032" h="274071">
                <a:moveTo>
                  <a:pt x="0" y="249755"/>
                </a:moveTo>
                <a:lnTo>
                  <a:pt x="49924" y="257638"/>
                </a:lnTo>
                <a:cubicBezTo>
                  <a:pt x="64814" y="260265"/>
                  <a:pt x="69631" y="262893"/>
                  <a:pt x="89338" y="265520"/>
                </a:cubicBezTo>
                <a:cubicBezTo>
                  <a:pt x="109045" y="268147"/>
                  <a:pt x="143203" y="276468"/>
                  <a:pt x="168165" y="273403"/>
                </a:cubicBezTo>
                <a:cubicBezTo>
                  <a:pt x="193127" y="270338"/>
                  <a:pt x="218527" y="259389"/>
                  <a:pt x="239110" y="247127"/>
                </a:cubicBezTo>
                <a:cubicBezTo>
                  <a:pt x="259693" y="234865"/>
                  <a:pt x="268452" y="216910"/>
                  <a:pt x="291662" y="199831"/>
                </a:cubicBezTo>
                <a:cubicBezTo>
                  <a:pt x="314872" y="182752"/>
                  <a:pt x="351220" y="158227"/>
                  <a:pt x="378372" y="144651"/>
                </a:cubicBezTo>
                <a:cubicBezTo>
                  <a:pt x="405524" y="131075"/>
                  <a:pt x="429172" y="126697"/>
                  <a:pt x="454572" y="118376"/>
                </a:cubicBezTo>
                <a:cubicBezTo>
                  <a:pt x="479972" y="110055"/>
                  <a:pt x="504934" y="105675"/>
                  <a:pt x="530772" y="94727"/>
                </a:cubicBezTo>
                <a:cubicBezTo>
                  <a:pt x="556610" y="83779"/>
                  <a:pt x="566245" y="67138"/>
                  <a:pt x="609600" y="52686"/>
                </a:cubicBezTo>
                <a:cubicBezTo>
                  <a:pt x="652955" y="38234"/>
                  <a:pt x="806668" y="-21324"/>
                  <a:pt x="790903" y="801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20586332">
            <a:off x="2814617" y="1655593"/>
            <a:ext cx="59404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Nile St.</a:t>
            </a:r>
            <a:endParaRPr lang="en-US" sz="1050" dirty="0"/>
          </a:p>
        </p:txBody>
      </p:sp>
      <p:sp>
        <p:nvSpPr>
          <p:cNvPr id="37" name="Freeform 36"/>
          <p:cNvSpPr/>
          <p:nvPr/>
        </p:nvSpPr>
        <p:spPr>
          <a:xfrm>
            <a:off x="2795752" y="4054366"/>
            <a:ext cx="922282" cy="1568668"/>
          </a:xfrm>
          <a:custGeom>
            <a:avLst/>
            <a:gdLst>
              <a:gd name="connsiteX0" fmla="*/ 922282 w 922282"/>
              <a:gd name="connsiteY0" fmla="*/ 0 h 1568668"/>
              <a:gd name="connsiteX1" fmla="*/ 846082 w 922282"/>
              <a:gd name="connsiteY1" fmla="*/ 31531 h 1568668"/>
              <a:gd name="connsiteX2" fmla="*/ 680545 w 922282"/>
              <a:gd name="connsiteY2" fmla="*/ 44668 h 1568668"/>
              <a:gd name="connsiteX3" fmla="*/ 651641 w 922282"/>
              <a:gd name="connsiteY3" fmla="*/ 73572 h 1568668"/>
              <a:gd name="connsiteX4" fmla="*/ 620110 w 922282"/>
              <a:gd name="connsiteY4" fmla="*/ 128751 h 1568668"/>
              <a:gd name="connsiteX5" fmla="*/ 362607 w 922282"/>
              <a:gd name="connsiteY5" fmla="*/ 331075 h 1568668"/>
              <a:gd name="connsiteX6" fmla="*/ 281151 w 922282"/>
              <a:gd name="connsiteY6" fmla="*/ 404648 h 1568668"/>
              <a:gd name="connsiteX7" fmla="*/ 197069 w 922282"/>
              <a:gd name="connsiteY7" fmla="*/ 688427 h 1568668"/>
              <a:gd name="connsiteX8" fmla="*/ 99848 w 922282"/>
              <a:gd name="connsiteY8" fmla="*/ 1132489 h 1568668"/>
              <a:gd name="connsiteX9" fmla="*/ 26276 w 922282"/>
              <a:gd name="connsiteY9" fmla="*/ 1447800 h 1568668"/>
              <a:gd name="connsiteX10" fmla="*/ 0 w 922282"/>
              <a:gd name="connsiteY10" fmla="*/ 1568668 h 156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2282" h="1568668">
                <a:moveTo>
                  <a:pt x="922282" y="0"/>
                </a:moveTo>
                <a:cubicBezTo>
                  <a:pt x="904326" y="12043"/>
                  <a:pt x="886371" y="24086"/>
                  <a:pt x="846082" y="31531"/>
                </a:cubicBezTo>
                <a:cubicBezTo>
                  <a:pt x="805793" y="38976"/>
                  <a:pt x="712952" y="37661"/>
                  <a:pt x="680545" y="44668"/>
                </a:cubicBezTo>
                <a:cubicBezTo>
                  <a:pt x="648138" y="51675"/>
                  <a:pt x="661713" y="59558"/>
                  <a:pt x="651641" y="73572"/>
                </a:cubicBezTo>
                <a:cubicBezTo>
                  <a:pt x="641569" y="87586"/>
                  <a:pt x="668282" y="85834"/>
                  <a:pt x="620110" y="128751"/>
                </a:cubicBezTo>
                <a:cubicBezTo>
                  <a:pt x="571938" y="171668"/>
                  <a:pt x="419100" y="285092"/>
                  <a:pt x="362607" y="331075"/>
                </a:cubicBezTo>
                <a:cubicBezTo>
                  <a:pt x="306114" y="377058"/>
                  <a:pt x="308741" y="345089"/>
                  <a:pt x="281151" y="404648"/>
                </a:cubicBezTo>
                <a:cubicBezTo>
                  <a:pt x="253561" y="464207"/>
                  <a:pt x="227286" y="567120"/>
                  <a:pt x="197069" y="688427"/>
                </a:cubicBezTo>
                <a:cubicBezTo>
                  <a:pt x="166852" y="809734"/>
                  <a:pt x="128313" y="1005927"/>
                  <a:pt x="99848" y="1132489"/>
                </a:cubicBezTo>
                <a:cubicBezTo>
                  <a:pt x="71383" y="1259051"/>
                  <a:pt x="42917" y="1375104"/>
                  <a:pt x="26276" y="1447800"/>
                </a:cubicBezTo>
                <a:cubicBezTo>
                  <a:pt x="9635" y="1520496"/>
                  <a:pt x="4817" y="1544582"/>
                  <a:pt x="0" y="156866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20855637">
            <a:off x="1902536" y="4756966"/>
            <a:ext cx="10000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AlQuds</a:t>
            </a:r>
            <a:r>
              <a:rPr lang="en-US" sz="1400" dirty="0" smtClean="0"/>
              <a:t> St.</a:t>
            </a:r>
            <a:endParaRPr lang="en-US" sz="1400" dirty="0"/>
          </a:p>
        </p:txBody>
      </p:sp>
      <p:sp>
        <p:nvSpPr>
          <p:cNvPr id="39" name="Freeform 38"/>
          <p:cNvSpPr/>
          <p:nvPr/>
        </p:nvSpPr>
        <p:spPr>
          <a:xfrm>
            <a:off x="3397233" y="3662855"/>
            <a:ext cx="52788" cy="433552"/>
          </a:xfrm>
          <a:custGeom>
            <a:avLst/>
            <a:gdLst>
              <a:gd name="connsiteX0" fmla="*/ 52788 w 52788"/>
              <a:gd name="connsiteY0" fmla="*/ 433552 h 433552"/>
              <a:gd name="connsiteX1" fmla="*/ 39650 w 52788"/>
              <a:gd name="connsiteY1" fmla="*/ 268014 h 433552"/>
              <a:gd name="connsiteX2" fmla="*/ 13374 w 52788"/>
              <a:gd name="connsiteY2" fmla="*/ 165538 h 433552"/>
              <a:gd name="connsiteX3" fmla="*/ 236 w 52788"/>
              <a:gd name="connsiteY3" fmla="*/ 112986 h 433552"/>
              <a:gd name="connsiteX4" fmla="*/ 23884 w 52788"/>
              <a:gd name="connsiteY4" fmla="*/ 0 h 43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88" h="433552">
                <a:moveTo>
                  <a:pt x="52788" y="433552"/>
                </a:moveTo>
                <a:cubicBezTo>
                  <a:pt x="49503" y="373117"/>
                  <a:pt x="46219" y="312683"/>
                  <a:pt x="39650" y="268014"/>
                </a:cubicBezTo>
                <a:cubicBezTo>
                  <a:pt x="33081" y="223345"/>
                  <a:pt x="19943" y="191376"/>
                  <a:pt x="13374" y="165538"/>
                </a:cubicBezTo>
                <a:cubicBezTo>
                  <a:pt x="6805" y="139700"/>
                  <a:pt x="-1516" y="140576"/>
                  <a:pt x="236" y="112986"/>
                </a:cubicBezTo>
                <a:cubicBezTo>
                  <a:pt x="1988" y="85396"/>
                  <a:pt x="22570" y="76638"/>
                  <a:pt x="2388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1284">
            <a:off x="2283418" y="3890000"/>
            <a:ext cx="94674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Terra Santa St.</a:t>
            </a:r>
            <a:endParaRPr lang="en-US" sz="1000" dirty="0"/>
          </a:p>
        </p:txBody>
      </p:sp>
      <p:sp>
        <p:nvSpPr>
          <p:cNvPr id="41" name="Freeform 40"/>
          <p:cNvSpPr/>
          <p:nvPr/>
        </p:nvSpPr>
        <p:spPr>
          <a:xfrm>
            <a:off x="3518338" y="3715407"/>
            <a:ext cx="223345" cy="26618"/>
          </a:xfrm>
          <a:custGeom>
            <a:avLst/>
            <a:gdLst>
              <a:gd name="connsiteX0" fmla="*/ 223345 w 223345"/>
              <a:gd name="connsiteY0" fmla="*/ 18393 h 26618"/>
              <a:gd name="connsiteX1" fmla="*/ 0 w 223345"/>
              <a:gd name="connsiteY1" fmla="*/ 0 h 2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345" h="26618">
                <a:moveTo>
                  <a:pt x="223345" y="18393"/>
                </a:moveTo>
                <a:cubicBezTo>
                  <a:pt x="127000" y="27589"/>
                  <a:pt x="30655" y="36786"/>
                  <a:pt x="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 rot="21071284">
            <a:off x="3680041" y="3238716"/>
            <a:ext cx="628393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err="1" smtClean="0"/>
              <a:t>Jummezeh</a:t>
            </a:r>
            <a:r>
              <a:rPr lang="en-US" sz="600" dirty="0" smtClean="0"/>
              <a:t>  St.</a:t>
            </a:r>
            <a:endParaRPr lang="en-US" sz="600" dirty="0"/>
          </a:p>
        </p:txBody>
      </p:sp>
      <p:cxnSp>
        <p:nvCxnSpPr>
          <p:cNvPr id="44" name="Straight Arrow Connector 43"/>
          <p:cNvCxnSpPr>
            <a:stCxn id="42" idx="1"/>
          </p:cNvCxnSpPr>
          <p:nvPr/>
        </p:nvCxnSpPr>
        <p:spPr>
          <a:xfrm flipH="1">
            <a:off x="3622854" y="3379181"/>
            <a:ext cx="60896" cy="3378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1071284">
            <a:off x="3494552" y="4254328"/>
            <a:ext cx="628393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City Center</a:t>
            </a:r>
            <a:endParaRPr lang="en-US" sz="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3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0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1" grpId="0" animBg="1"/>
      <p:bldP spid="33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9E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7544" y="537564"/>
            <a:ext cx="7992888" cy="632043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Specifying Questionnaire Sample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tx2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Specifying Questionnaire Sample 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3" y="1295400"/>
            <a:ext cx="3210963" cy="24082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933" y="3703622"/>
            <a:ext cx="2796012" cy="381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School Students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5" t="19321" r="27715" b="7644"/>
          <a:stretch/>
        </p:blipFill>
        <p:spPr>
          <a:xfrm>
            <a:off x="6043480" y="1295400"/>
            <a:ext cx="2933785" cy="23765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945" y="3671996"/>
            <a:ext cx="3438604" cy="27198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26946" y="6391841"/>
            <a:ext cx="3438604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Local citizens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5549" y="3678884"/>
            <a:ext cx="2711716" cy="381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Tourists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0E8EC-0439-48FF-B5C7-47E44D6A27FE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92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2529</TotalTime>
  <Words>1395</Words>
  <Application>Microsoft Office PowerPoint</Application>
  <PresentationFormat>On-screen Show (4:3)</PresentationFormat>
  <Paragraphs>745</Paragraphs>
  <Slides>48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Office Theme</vt:lpstr>
      <vt:lpstr>1_Office Theme</vt:lpstr>
      <vt:lpstr>2_Office Theme</vt:lpstr>
      <vt:lpstr>3_Office Theme</vt:lpstr>
      <vt:lpstr>4_Office Theme</vt:lpstr>
      <vt:lpstr>First Bicycle Network in Palestine</vt:lpstr>
      <vt:lpstr>Report Outline</vt:lpstr>
      <vt:lpstr>INTRODUCTION</vt:lpstr>
      <vt:lpstr>OBJECTIVES</vt:lpstr>
      <vt:lpstr>PowerPoint Presentation</vt:lpstr>
      <vt:lpstr>Specifying Study Area </vt:lpstr>
      <vt:lpstr>Jericho City Map</vt:lpstr>
      <vt:lpstr>Specifying Questionnaire Sample </vt:lpstr>
      <vt:lpstr>Specifying Questionnaire Sample </vt:lpstr>
      <vt:lpstr>  DATA COLLECTION</vt:lpstr>
      <vt:lpstr>DATA ANALYSIS </vt:lpstr>
      <vt:lpstr>Traffic Analysis</vt:lpstr>
      <vt:lpstr>Traffic Analysis</vt:lpstr>
      <vt:lpstr>Questionnaire Analysis</vt:lpstr>
      <vt:lpstr>DESIGN CRITERIA </vt:lpstr>
      <vt:lpstr>Design Criteria </vt:lpstr>
      <vt:lpstr>Design Criteria </vt:lpstr>
      <vt:lpstr>Design Criteria </vt:lpstr>
      <vt:lpstr>Design Criteria</vt:lpstr>
      <vt:lpstr>Final Design</vt:lpstr>
      <vt:lpstr>City Center Area Map</vt:lpstr>
      <vt:lpstr>City Center Area</vt:lpstr>
      <vt:lpstr>PowerPoint Presentation</vt:lpstr>
      <vt:lpstr>Amman Street Map</vt:lpstr>
      <vt:lpstr>Amman Street</vt:lpstr>
      <vt:lpstr>Amman Street Design</vt:lpstr>
      <vt:lpstr>Al-Istiqlal Uni. Street Map</vt:lpstr>
      <vt:lpstr>Al-Istiqlal Uni. Street</vt:lpstr>
      <vt:lpstr>Al-Istiqlal Uni. Street Design</vt:lpstr>
      <vt:lpstr>Tal Es-Sultan Street Map</vt:lpstr>
      <vt:lpstr>Tal Es-Sultan Street</vt:lpstr>
      <vt:lpstr>Tal Es-Sultan Street Design</vt:lpstr>
      <vt:lpstr>Al-Quds Street Map</vt:lpstr>
      <vt:lpstr>Al-Quds Street</vt:lpstr>
      <vt:lpstr>Al-Quds Street Intersection Design</vt:lpstr>
      <vt:lpstr>Al-Quds Street Design</vt:lpstr>
      <vt:lpstr>Terra Santa Street Map</vt:lpstr>
      <vt:lpstr>Terra Santa Street</vt:lpstr>
      <vt:lpstr>Terra Santa Street Design</vt:lpstr>
      <vt:lpstr>The Final Network Map</vt:lpstr>
      <vt:lpstr>The Final Network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Any Questions 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Al-Sahili</dc:creator>
  <cp:lastModifiedBy>Omar Al-Sahili</cp:lastModifiedBy>
  <cp:revision>155</cp:revision>
  <dcterms:created xsi:type="dcterms:W3CDTF">2014-05-14T14:23:21Z</dcterms:created>
  <dcterms:modified xsi:type="dcterms:W3CDTF">2014-12-23T20:43:40Z</dcterms:modified>
</cp:coreProperties>
</file>