
<file path=[Content_Types].xml><?xml version="1.0" encoding="utf-8"?>
<Types xmlns="http://schemas.openxmlformats.org/package/2006/content-types">
  <Default Extension="png" ContentType="image/png"/>
  <Default Extension="jpeg" ContentType="image/jpeg"/>
  <Default Extension="3gp" ContentType="video/3gpp"/>
  <Default Extension="rels" ContentType="application/vnd.openxmlformats-package.relationships+xml"/>
  <Default Extension="xml" ContentType="application/xml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256" r:id="rId2"/>
    <p:sldId id="257" r:id="rId3"/>
    <p:sldId id="262" r:id="rId4"/>
    <p:sldId id="263" r:id="rId5"/>
    <p:sldId id="264" r:id="rId6"/>
    <p:sldId id="265" r:id="rId7"/>
    <p:sldId id="289" r:id="rId8"/>
    <p:sldId id="266" r:id="rId9"/>
    <p:sldId id="267" r:id="rId10"/>
    <p:sldId id="268" r:id="rId11"/>
    <p:sldId id="302" r:id="rId12"/>
    <p:sldId id="277" r:id="rId13"/>
    <p:sldId id="290" r:id="rId14"/>
    <p:sldId id="291" r:id="rId15"/>
    <p:sldId id="292" r:id="rId16"/>
    <p:sldId id="293" r:id="rId17"/>
    <p:sldId id="294" r:id="rId18"/>
    <p:sldId id="295" r:id="rId19"/>
    <p:sldId id="297" r:id="rId20"/>
    <p:sldId id="298" r:id="rId21"/>
    <p:sldId id="299" r:id="rId22"/>
    <p:sldId id="296" r:id="rId23"/>
    <p:sldId id="301" r:id="rId24"/>
    <p:sldId id="276" r:id="rId25"/>
    <p:sldId id="274" r:id="rId26"/>
  </p:sldIdLst>
  <p:sldSz cx="13322300" cy="6859588"/>
  <p:notesSz cx="6858000" cy="9144000"/>
  <p:defaultTextStyle>
    <a:defPPr>
      <a:defRPr lang="en-US"/>
    </a:defPPr>
    <a:lvl1pPr marL="0" algn="l" defTabSz="102361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511804" algn="l" defTabSz="102361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1023610" algn="l" defTabSz="102361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535417" algn="l" defTabSz="102361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2047221" algn="l" defTabSz="102361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559027" algn="l" defTabSz="102361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3070832" algn="l" defTabSz="102361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582640" algn="l" defTabSz="102361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4094443" algn="l" defTabSz="102361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1">
          <p15:clr>
            <a:srgbClr val="A4A3A4"/>
          </p15:clr>
        </p15:guide>
        <p15:guide id="2" pos="41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A98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40" autoAdjust="0"/>
    <p:restoredTop sz="94660"/>
  </p:normalViewPr>
  <p:slideViewPr>
    <p:cSldViewPr>
      <p:cViewPr varScale="1">
        <p:scale>
          <a:sx n="75" d="100"/>
          <a:sy n="75" d="100"/>
        </p:scale>
        <p:origin x="186" y="54"/>
      </p:cViewPr>
      <p:guideLst>
        <p:guide orient="horz" pos="2161"/>
        <p:guide pos="41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Relationship Id="rId43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365D33-9D98-4163-AB7F-C68F4F09B37B}" type="datetimeFigureOut">
              <a:rPr lang="en-US" smtClean="0"/>
              <a:t>7/2/2017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3388" y="1143000"/>
            <a:ext cx="599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CFCFE0-1ED0-4809-9816-8BFD431416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8019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CFCFE0-1ED0-4809-9816-8BFD4314163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9310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7" y="4665224"/>
            <a:ext cx="1333262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2360" tIns="51181" rIns="102360" bIns="51181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999176" y="1753017"/>
            <a:ext cx="11323956" cy="1830183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54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999176" y="3612443"/>
            <a:ext cx="11323956" cy="1199986"/>
          </a:xfrm>
        </p:spPr>
        <p:txBody>
          <a:bodyPr lIns="51181" rIns="51181"/>
          <a:lstStyle>
            <a:lvl1pPr marL="0" marR="71653" indent="0" algn="r">
              <a:buNone/>
              <a:defRPr>
                <a:solidFill>
                  <a:schemeClr val="tx2"/>
                </a:solidFill>
              </a:defRPr>
            </a:lvl1pPr>
            <a:lvl2pPr marL="511804" indent="0" algn="ctr">
              <a:buNone/>
            </a:lvl2pPr>
            <a:lvl3pPr marL="1023610" indent="0" algn="ctr">
              <a:buNone/>
            </a:lvl3pPr>
            <a:lvl4pPr marL="1535417" indent="0" algn="ctr">
              <a:buNone/>
            </a:lvl4pPr>
            <a:lvl5pPr marL="2047221" indent="0" algn="ctr">
              <a:buNone/>
            </a:lvl5pPr>
            <a:lvl6pPr marL="2559027" indent="0" algn="ctr">
              <a:buNone/>
            </a:lvl6pPr>
            <a:lvl7pPr marL="3070832" indent="0" algn="ctr">
              <a:buNone/>
            </a:lvl7pPr>
            <a:lvl8pPr marL="3582640" indent="0" algn="ctr">
              <a:buNone/>
            </a:lvl8pPr>
            <a:lvl9pPr marL="4094443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-5485" y="4954154"/>
            <a:ext cx="13327786" cy="1912530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7/2/2017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6116" y="1481680"/>
            <a:ext cx="11990071" cy="4387084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971356" y="274711"/>
            <a:ext cx="2589676" cy="5594054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6116" y="274711"/>
            <a:ext cx="9214591" cy="5594054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2464" y="1059959"/>
            <a:ext cx="11323956" cy="1829224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54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5173" y="2932396"/>
            <a:ext cx="6661151" cy="1455225"/>
          </a:xfrm>
        </p:spPr>
        <p:txBody>
          <a:bodyPr lIns="102360" rIns="102360" anchor="t"/>
          <a:lstStyle>
            <a:lvl1pPr marL="0" indent="0" algn="l">
              <a:buNone/>
              <a:defRPr sz="25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5298442" y="3006174"/>
            <a:ext cx="266447" cy="228653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2360" tIns="51181" rIns="102360" bIns="51181"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5026843" y="3006174"/>
            <a:ext cx="266447" cy="228653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2360" tIns="51181" rIns="102360" bIns="51181"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6115" y="1481669"/>
            <a:ext cx="5884016" cy="4527013"/>
          </a:xfrm>
        </p:spPr>
        <p:txBody>
          <a:bodyPr/>
          <a:lstStyle>
            <a:lvl1pPr>
              <a:defRPr sz="31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2171" y="1481669"/>
            <a:ext cx="5884016" cy="4527013"/>
          </a:xfrm>
        </p:spPr>
        <p:txBody>
          <a:bodyPr/>
          <a:lstStyle>
            <a:lvl1pPr>
              <a:defRPr sz="31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/>
              <a:t>Click to edit Master title style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6116" y="273118"/>
            <a:ext cx="11990071" cy="1143265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6122" y="5411454"/>
            <a:ext cx="5886328" cy="762176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204722" anchor="ctr"/>
          <a:lstStyle>
            <a:lvl1pPr marL="0" indent="0">
              <a:buNone/>
              <a:defRPr sz="2500" b="0">
                <a:solidFill>
                  <a:schemeClr val="bg1"/>
                </a:solidFill>
              </a:defRPr>
            </a:lvl1pPr>
            <a:lvl2pPr>
              <a:buNone/>
              <a:defRPr sz="2200" b="1"/>
            </a:lvl2pPr>
            <a:lvl3pPr>
              <a:buNone/>
              <a:defRPr sz="1800" b="1"/>
            </a:lvl3pPr>
            <a:lvl4pPr>
              <a:buNone/>
              <a:defRPr sz="1700" b="1"/>
            </a:lvl4pPr>
            <a:lvl5pPr>
              <a:buNone/>
              <a:defRPr sz="17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767554" y="5411454"/>
            <a:ext cx="5888643" cy="762176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204722" anchor="ctr"/>
          <a:lstStyle>
            <a:lvl1pPr marL="0" indent="0">
              <a:buNone/>
              <a:defRPr sz="2500" b="0">
                <a:solidFill>
                  <a:schemeClr val="bg1"/>
                </a:solidFill>
              </a:defRPr>
            </a:lvl1pPr>
            <a:lvl2pPr>
              <a:buNone/>
              <a:defRPr sz="2200" b="1"/>
            </a:lvl2pPr>
            <a:lvl3pPr>
              <a:buNone/>
              <a:defRPr sz="1800" b="1"/>
            </a:lvl3pPr>
            <a:lvl4pPr>
              <a:buNone/>
              <a:defRPr sz="1700" b="1"/>
            </a:lvl4pPr>
            <a:lvl5pPr>
              <a:buNone/>
              <a:defRPr sz="17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66122" y="1444636"/>
            <a:ext cx="5886328" cy="394267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700"/>
            </a:lvl4pPr>
            <a:lvl5pPr>
              <a:defRPr sz="17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767554" y="1444636"/>
            <a:ext cx="5888643" cy="394267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700"/>
            </a:lvl4pPr>
            <a:lvl5pPr>
              <a:defRPr sz="17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/>
              <a:t>Click to edit Master title style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2232" y="4877934"/>
            <a:ext cx="10900531" cy="457307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8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439113" y="5356346"/>
            <a:ext cx="5790760" cy="914611"/>
          </a:xfrm>
        </p:spPr>
        <p:txBody>
          <a:bodyPr/>
          <a:lstStyle>
            <a:lvl1pPr marL="0" indent="0" algn="r">
              <a:buNone/>
              <a:defRPr sz="1700"/>
            </a:lvl1pPr>
            <a:lvl2pPr>
              <a:buNone/>
              <a:defRPr sz="1300"/>
            </a:lvl2pPr>
            <a:lvl3pPr>
              <a:buNone/>
              <a:defRPr sz="1000"/>
            </a:lvl3pPr>
            <a:lvl4pPr>
              <a:buNone/>
              <a:defRPr sz="1000"/>
            </a:lvl4pPr>
            <a:lvl5pPr>
              <a:buNone/>
              <a:defRPr sz="10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332237" y="274387"/>
            <a:ext cx="10897642" cy="4573059"/>
          </a:xfrm>
        </p:spPr>
        <p:txBody>
          <a:bodyPr/>
          <a:lstStyle>
            <a:lvl1pPr>
              <a:defRPr sz="3500"/>
            </a:lvl1pPr>
            <a:lvl2pPr>
              <a:defRPr sz="31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800917" y="6409433"/>
            <a:ext cx="2797684" cy="365844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7/2/2017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62719" y="5444671"/>
            <a:ext cx="10435800" cy="648383"/>
          </a:xfrm>
          <a:noFill/>
        </p:spPr>
        <p:txBody>
          <a:bodyPr lIns="102360" tIns="0" rIns="102360" anchor="t"/>
          <a:lstStyle>
            <a:lvl1pPr marL="0" marR="20473" indent="0" algn="r">
              <a:buNone/>
              <a:defRPr sz="1600"/>
            </a:lvl1pPr>
            <a:lvl2pPr>
              <a:defRPr sz="13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33060" y="190013"/>
            <a:ext cx="12656187" cy="4390136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500"/>
            </a:lvl1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7/2/2017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381533" y="6409440"/>
            <a:ext cx="3424811" cy="36520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3062" y="4866256"/>
            <a:ext cx="11765456" cy="562805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3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27421" y="5946314"/>
            <a:ext cx="7198213" cy="92128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2360" tIns="51181" rIns="102360" bIns="51181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707674" y="5940390"/>
            <a:ext cx="5376781" cy="93366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2360" tIns="51181" rIns="102360" bIns="51181" anchor="t" compatLnSpc="1"/>
          <a:lstStyle/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8801" y="5792598"/>
            <a:ext cx="4956984" cy="1081121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102360" tIns="51181" rIns="102360" bIns="51181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13453" y="5789086"/>
            <a:ext cx="4961637" cy="1084631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12623131" y="4989596"/>
            <a:ext cx="266447" cy="228653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2360" tIns="51181" rIns="102360" bIns="51181"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12351533" y="4989596"/>
            <a:ext cx="266447" cy="228653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2360" tIns="51181" rIns="102360" bIns="51181"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27421" y="5946314"/>
            <a:ext cx="7198213" cy="92128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2360" tIns="51181" rIns="102360" bIns="51181" anchor="t" compatLnSpc="1"/>
          <a:lstStyle/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707674" y="5940390"/>
            <a:ext cx="5376781" cy="93366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2360" tIns="51181" rIns="102360" bIns="51181" anchor="t" compatLnSpc="1"/>
          <a:lstStyle/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8801" y="5792598"/>
            <a:ext cx="4956984" cy="1081121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102360" tIns="51181" rIns="102360" bIns="51181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13453" y="5789086"/>
            <a:ext cx="4961637" cy="1084631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666116" y="274709"/>
            <a:ext cx="11990071" cy="1143265"/>
          </a:xfrm>
          <a:prstGeom prst="rect">
            <a:avLst/>
          </a:prstGeom>
        </p:spPr>
        <p:txBody>
          <a:bodyPr vert="horz" lIns="102360" tIns="51181" rIns="102360" bIns="51181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666116" y="1481669"/>
            <a:ext cx="11990071" cy="4527013"/>
          </a:xfrm>
          <a:prstGeom prst="rect">
            <a:avLst/>
          </a:prstGeom>
        </p:spPr>
        <p:txBody>
          <a:bodyPr vert="horz" lIns="102360" tIns="51181" rIns="102360" bIns="51181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9800917" y="6409433"/>
            <a:ext cx="2797684" cy="365844"/>
          </a:xfrm>
          <a:prstGeom prst="rect">
            <a:avLst/>
          </a:prstGeom>
        </p:spPr>
        <p:txBody>
          <a:bodyPr vert="horz" lIns="102360" tIns="51181" rIns="102360" bIns="51181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7/2/2017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6381533" y="6409440"/>
            <a:ext cx="3424811" cy="365207"/>
          </a:xfrm>
          <a:prstGeom prst="rect">
            <a:avLst/>
          </a:prstGeom>
        </p:spPr>
        <p:txBody>
          <a:bodyPr vert="horz" lIns="102360" tIns="51181" rIns="102360" bIns="51181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12598599" y="6409440"/>
            <a:ext cx="532892" cy="365207"/>
          </a:xfrm>
          <a:prstGeom prst="rect">
            <a:avLst/>
          </a:prstGeom>
        </p:spPr>
        <p:txBody>
          <a:bodyPr vert="horz" lIns="102360" tIns="51181" rIns="102360" bIns="51181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409445" indent="-286611" algn="l" rtl="0" eaLnBrk="1" latinLnBrk="0" hangingPunct="1">
        <a:spcBef>
          <a:spcPts val="449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3100" kern="1200">
          <a:solidFill>
            <a:schemeClr val="tx1"/>
          </a:solidFill>
          <a:latin typeface="+mn-lt"/>
          <a:ea typeface="+mn-ea"/>
          <a:cs typeface="+mn-cs"/>
        </a:defRPr>
      </a:lvl1pPr>
      <a:lvl2pPr marL="696055" indent="-255902" algn="l" rtl="0" eaLnBrk="1" latinLnBrk="0" hangingPunct="1">
        <a:spcBef>
          <a:spcPts val="363"/>
        </a:spcBef>
        <a:buClr>
          <a:schemeClr val="accent1"/>
        </a:buClr>
        <a:buFont typeface="Verdana"/>
        <a:buChar char="◦"/>
        <a:defRPr kumimoji="0"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962194" indent="-255902" algn="l" rtl="0" eaLnBrk="1" latinLnBrk="0" hangingPunct="1">
        <a:spcBef>
          <a:spcPts val="393"/>
        </a:spcBef>
        <a:buClr>
          <a:schemeClr val="accent2"/>
        </a:buClr>
        <a:buSzPct val="100000"/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14" indent="-255902" algn="l" rtl="0" eaLnBrk="1" latinLnBrk="0" hangingPunct="1">
        <a:spcBef>
          <a:spcPts val="393"/>
        </a:spcBef>
        <a:buClr>
          <a:schemeClr val="accent2"/>
        </a:buClr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535417" indent="-255902" algn="l" rtl="0" eaLnBrk="1" latinLnBrk="0" hangingPunct="1">
        <a:spcBef>
          <a:spcPts val="393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791319" indent="-255902" algn="l" rtl="0" eaLnBrk="1" latinLnBrk="0" hangingPunct="1">
        <a:spcBef>
          <a:spcPts val="393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47221" indent="-255902" algn="l" rtl="0" eaLnBrk="1" latinLnBrk="0" hangingPunct="1">
        <a:spcBef>
          <a:spcPts val="393"/>
        </a:spcBef>
        <a:buClr>
          <a:schemeClr val="accent3"/>
        </a:buClr>
        <a:buFont typeface="Wingdings 2"/>
        <a:buChar char="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303124" indent="-255902" algn="l" rtl="0" eaLnBrk="1" latinLnBrk="0" hangingPunct="1">
        <a:spcBef>
          <a:spcPts val="393"/>
        </a:spcBef>
        <a:buClr>
          <a:schemeClr val="accent3"/>
        </a:buClr>
        <a:buFont typeface="Wingdings 2"/>
        <a:buChar char="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2559027" indent="-255902" algn="l" rtl="0" eaLnBrk="1" latinLnBrk="0" hangingPunct="1">
        <a:spcBef>
          <a:spcPts val="393"/>
        </a:spcBef>
        <a:buClr>
          <a:schemeClr val="accent3"/>
        </a:buClr>
        <a:buFont typeface="Wingdings 2"/>
        <a:buChar char="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51180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02361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53541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4722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55902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07083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58264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09444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3gp"/><Relationship Id="rId1" Type="http://schemas.microsoft.com/office/2007/relationships/media" Target="../media/media2.3gp"/><Relationship Id="rId4" Type="http://schemas.openxmlformats.org/officeDocument/2006/relationships/image" Target="../media/image24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46150" y="3658394"/>
            <a:ext cx="11323956" cy="914400"/>
          </a:xfrm>
        </p:spPr>
        <p:txBody>
          <a:bodyPr>
            <a:normAutofit fontScale="90000"/>
          </a:bodyPr>
          <a:lstStyle/>
          <a:p>
            <a:pPr algn="ctr"/>
            <a:r>
              <a:rPr lang="en-US" i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Smart Energy Meter</a:t>
            </a:r>
            <a:r>
              <a:rPr lang="en-US" i="1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en-US" i="1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800" dirty="0"/>
              <a:t/>
            </a:r>
            <a:br>
              <a:rPr lang="en-US" sz="1800" dirty="0"/>
            </a:br>
            <a:r>
              <a:rPr lang="en-US" sz="1800" dirty="0"/>
              <a:t>                                                                  </a:t>
            </a:r>
            <a:br>
              <a:rPr lang="en-US" sz="1800" dirty="0"/>
            </a:br>
            <a:r>
              <a:rPr lang="en-US" sz="1800" dirty="0">
                <a:solidFill>
                  <a:srgbClr val="C00000"/>
                </a:solidFill>
              </a:rPr>
              <a:t/>
            </a:r>
            <a:br>
              <a:rPr lang="en-US" sz="1800" dirty="0">
                <a:solidFill>
                  <a:srgbClr val="C00000"/>
                </a:solidFill>
              </a:rPr>
            </a:br>
            <a:r>
              <a:rPr lang="en-US" sz="1800" dirty="0">
                <a:solidFill>
                  <a:srgbClr val="C00000"/>
                </a:solidFill>
              </a:rPr>
              <a:t/>
            </a:r>
            <a:br>
              <a:rPr lang="en-US" sz="1800" dirty="0">
                <a:solidFill>
                  <a:srgbClr val="C00000"/>
                </a:solidFill>
              </a:rPr>
            </a:br>
            <a:r>
              <a:rPr lang="en-US" sz="1800" dirty="0">
                <a:solidFill>
                  <a:srgbClr val="C00000"/>
                </a:solidFill>
              </a:rPr>
              <a:t>                                     </a:t>
            </a:r>
            <a:r>
              <a:rPr lang="en-US" sz="1800" u="sng" dirty="0">
                <a:solidFill>
                  <a:srgbClr val="C00000"/>
                </a:solidFill>
              </a:rPr>
              <a:t>Prepared by:</a:t>
            </a:r>
            <a:r>
              <a:rPr lang="en-US" sz="1800" dirty="0">
                <a:solidFill>
                  <a:srgbClr val="C00000"/>
                </a:solidFill>
              </a:rPr>
              <a:t> Bahaa Snouber </a:t>
            </a:r>
            <a:br>
              <a:rPr lang="en-US" sz="1800" dirty="0">
                <a:solidFill>
                  <a:srgbClr val="C00000"/>
                </a:solidFill>
              </a:rPr>
            </a:br>
            <a:r>
              <a:rPr lang="en-US" sz="1800" dirty="0">
                <a:solidFill>
                  <a:srgbClr val="C00000"/>
                </a:solidFill>
              </a:rPr>
              <a:t>                                                     Khalid Mona </a:t>
            </a:r>
            <a:br>
              <a:rPr lang="en-US" sz="1800" dirty="0">
                <a:solidFill>
                  <a:srgbClr val="C00000"/>
                </a:solidFill>
              </a:rPr>
            </a:br>
            <a:r>
              <a:rPr lang="en-US" sz="1800" dirty="0">
                <a:solidFill>
                  <a:srgbClr val="C00000"/>
                </a:solidFill>
              </a:rPr>
              <a:t>                                                                Mohammad Shayeb </a:t>
            </a:r>
            <a:br>
              <a:rPr lang="en-US" sz="1800" dirty="0">
                <a:solidFill>
                  <a:srgbClr val="C00000"/>
                </a:solidFill>
              </a:rPr>
            </a:br>
            <a:r>
              <a:rPr lang="en-US" sz="1800" dirty="0">
                <a:solidFill>
                  <a:srgbClr val="C00000"/>
                </a:solidFill>
              </a:rPr>
              <a:t/>
            </a:r>
            <a:br>
              <a:rPr lang="en-US" sz="1800" dirty="0">
                <a:solidFill>
                  <a:srgbClr val="C00000"/>
                </a:solidFill>
              </a:rPr>
            </a:br>
            <a:r>
              <a:rPr lang="en-US" sz="1800" dirty="0">
                <a:solidFill>
                  <a:srgbClr val="C00000"/>
                </a:solidFill>
              </a:rPr>
              <a:t>                                           </a:t>
            </a:r>
            <a:r>
              <a:rPr lang="en-US" sz="1800" u="sng" dirty="0">
                <a:solidFill>
                  <a:srgbClr val="C00000"/>
                </a:solidFill>
              </a:rPr>
              <a:t> Supervisor:</a:t>
            </a:r>
            <a:r>
              <a:rPr lang="en-US" sz="1800" dirty="0">
                <a:solidFill>
                  <a:srgbClr val="C00000"/>
                </a:solidFill>
              </a:rPr>
              <a:t> Dr. Omar Al-Tamimi </a:t>
            </a:r>
            <a:endParaRPr lang="en-US" sz="180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70552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22834" indent="0">
              <a:buNone/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Power Factor Circuit</a:t>
            </a:r>
          </a:p>
          <a:p>
            <a:pPr marL="122834" indent="0">
              <a:buNone/>
            </a:pPr>
            <a:endParaRPr lang="en-US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Smart Meter Circuit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094" y="2852183"/>
            <a:ext cx="4561346" cy="2207467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7418" y="1959406"/>
            <a:ext cx="6680013" cy="3993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0592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0650" y="6160"/>
            <a:ext cx="10134600" cy="6934994"/>
          </a:xfrm>
        </p:spPr>
      </p:pic>
    </p:spTree>
    <p:extLst>
      <p:ext uri="{BB962C8B-B14F-4D97-AF65-F5344CB8AC3E}">
        <p14:creationId xmlns:p14="http://schemas.microsoft.com/office/powerpoint/2010/main" val="32609328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Python is a widely used high-level programming language for general</a:t>
            </a:r>
          </a:p>
          <a:p>
            <a:pPr marL="122834" indent="0">
              <a:buNone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-purpose programming</a:t>
            </a:r>
          </a:p>
          <a:p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22834" indent="0">
              <a:buNone/>
            </a:pPr>
            <a:endParaRPr lang="ar-JO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Python is an easy to learn programming language. </a:t>
            </a:r>
            <a:endParaRPr lang="ar-JO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ar-JO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You can use it to create web apps, games, even a search engine.</a:t>
            </a:r>
          </a:p>
          <a:p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solidFill>
                  <a:srgbClr val="DEF5FA">
                    <a:lumMod val="2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Project Codes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9266" y="2058194"/>
            <a:ext cx="2811779" cy="2057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0150" y="239013"/>
            <a:ext cx="2903397" cy="426799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13141192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300" dirty="0">
                <a:solidFill>
                  <a:srgbClr val="DEF5FA">
                    <a:lumMod val="2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Results</a:t>
            </a:r>
            <a:r>
              <a:rPr lang="ar-JO" sz="2300" dirty="0">
                <a:solidFill>
                  <a:srgbClr val="DEF5FA">
                    <a:lumMod val="2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ar-JO" sz="2300" dirty="0">
                <a:solidFill>
                  <a:srgbClr val="DEF5FA">
                    <a:lumMod val="2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ar-JO" sz="2300" dirty="0">
                <a:solidFill>
                  <a:srgbClr val="DEF5FA">
                    <a:lumMod val="2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ar-JO" sz="2300" dirty="0">
                <a:solidFill>
                  <a:srgbClr val="DEF5FA">
                    <a:lumMod val="2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000" dirty="0">
                <a:solidFill>
                  <a:srgbClr val="DEF5FA">
                    <a:lumMod val="2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Voltage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77852511"/>
              </p:ext>
            </p:extLst>
          </p:nvPr>
        </p:nvGraphicFramePr>
        <p:xfrm>
          <a:off x="2774950" y="1905794"/>
          <a:ext cx="7391401" cy="1752600"/>
        </p:xfrm>
        <a:graphic>
          <a:graphicData uri="http://schemas.openxmlformats.org/drawingml/2006/table">
            <a:tbl>
              <a:tblPr firstRow="1" firstCol="1" bandRow="1"/>
              <a:tblGrid>
                <a:gridCol w="2463273">
                  <a:extLst>
                    <a:ext uri="{9D8B030D-6E8A-4147-A177-3AD203B41FA5}">
                      <a16:colId xmlns:a16="http://schemas.microsoft.com/office/drawing/2014/main" val="2168185501"/>
                    </a:ext>
                  </a:extLst>
                </a:gridCol>
                <a:gridCol w="2464064">
                  <a:extLst>
                    <a:ext uri="{9D8B030D-6E8A-4147-A177-3AD203B41FA5}">
                      <a16:colId xmlns:a16="http://schemas.microsoft.com/office/drawing/2014/main" val="3961776582"/>
                    </a:ext>
                  </a:extLst>
                </a:gridCol>
                <a:gridCol w="2464064">
                  <a:extLst>
                    <a:ext uri="{9D8B030D-6E8A-4147-A177-3AD203B41FA5}">
                      <a16:colId xmlns:a16="http://schemas.microsoft.com/office/drawing/2014/main" val="2608863028"/>
                    </a:ext>
                  </a:extLst>
                </a:gridCol>
              </a:tblGrid>
              <a:tr h="2921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Real Voltage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Time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Measure Voltage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31871571"/>
                  </a:ext>
                </a:extLst>
              </a:tr>
              <a:tr h="2921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228 V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3:00 PM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225 V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95052686"/>
                  </a:ext>
                </a:extLst>
              </a:tr>
              <a:tr h="2921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232 V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9:00 PM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229 V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05828526"/>
                  </a:ext>
                </a:extLst>
              </a:tr>
              <a:tr h="2921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237 V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3:00 AM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235 V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59813512"/>
                  </a:ext>
                </a:extLst>
              </a:tr>
              <a:tr h="2921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200 V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198 V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6902699"/>
                  </a:ext>
                </a:extLst>
              </a:tr>
              <a:tr h="2921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100 V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99 V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370090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781623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23553633"/>
              </p:ext>
            </p:extLst>
          </p:nvPr>
        </p:nvGraphicFramePr>
        <p:xfrm>
          <a:off x="2851150" y="2210594"/>
          <a:ext cx="7010400" cy="1752600"/>
        </p:xfrm>
        <a:graphic>
          <a:graphicData uri="http://schemas.openxmlformats.org/drawingml/2006/table">
            <a:tbl>
              <a:tblPr firstRow="1" firstCol="1" bandRow="1"/>
              <a:tblGrid>
                <a:gridCol w="2336300">
                  <a:extLst>
                    <a:ext uri="{9D8B030D-6E8A-4147-A177-3AD203B41FA5}">
                      <a16:colId xmlns:a16="http://schemas.microsoft.com/office/drawing/2014/main" val="3523508706"/>
                    </a:ext>
                  </a:extLst>
                </a:gridCol>
                <a:gridCol w="2337050">
                  <a:extLst>
                    <a:ext uri="{9D8B030D-6E8A-4147-A177-3AD203B41FA5}">
                      <a16:colId xmlns:a16="http://schemas.microsoft.com/office/drawing/2014/main" val="3368461931"/>
                    </a:ext>
                  </a:extLst>
                </a:gridCol>
                <a:gridCol w="2337050">
                  <a:extLst>
                    <a:ext uri="{9D8B030D-6E8A-4147-A177-3AD203B41FA5}">
                      <a16:colId xmlns:a16="http://schemas.microsoft.com/office/drawing/2014/main" val="4254625875"/>
                    </a:ext>
                  </a:extLst>
                </a:gridCol>
              </a:tblGrid>
              <a:tr h="2921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Power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Real Current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Measure Current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43570118"/>
                  </a:ext>
                </a:extLst>
              </a:tr>
              <a:tr h="2921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1000 W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5.34 A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5.66 A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09838933"/>
                  </a:ext>
                </a:extLst>
              </a:tr>
              <a:tr h="2921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1200 W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6.4 A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7.4 A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3663658"/>
                  </a:ext>
                </a:extLst>
              </a:tr>
              <a:tr h="2921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2000 W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10.7 A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12A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31773466"/>
                  </a:ext>
                </a:extLst>
              </a:tr>
              <a:tr h="2921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2200W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11.76 A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11.7 A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97710794"/>
                  </a:ext>
                </a:extLst>
              </a:tr>
              <a:tr h="2921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3200 W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17.1 A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16 A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2664560"/>
                  </a:ext>
                </a:extLst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300" dirty="0">
                <a:solidFill>
                  <a:srgbClr val="DEF5FA">
                    <a:lumMod val="2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Results</a:t>
            </a:r>
            <a:r>
              <a:rPr lang="ar-JO" sz="2300" dirty="0">
                <a:solidFill>
                  <a:srgbClr val="DEF5FA">
                    <a:lumMod val="2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ar-JO" sz="2300" dirty="0">
                <a:solidFill>
                  <a:srgbClr val="DEF5FA">
                    <a:lumMod val="2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ar-JO" sz="2300" dirty="0">
                <a:solidFill>
                  <a:srgbClr val="DEF5FA">
                    <a:lumMod val="2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ar-JO" sz="2300" dirty="0">
                <a:solidFill>
                  <a:srgbClr val="DEF5FA">
                    <a:lumMod val="2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000" dirty="0">
                <a:solidFill>
                  <a:srgbClr val="DEF5FA">
                    <a:lumMod val="2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Current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55150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89253388"/>
              </p:ext>
            </p:extLst>
          </p:nvPr>
        </p:nvGraphicFramePr>
        <p:xfrm>
          <a:off x="666116" y="1716466"/>
          <a:ext cx="6324600" cy="838200"/>
        </p:xfrm>
        <a:graphic>
          <a:graphicData uri="http://schemas.openxmlformats.org/drawingml/2006/table">
            <a:tbl>
              <a:tblPr firstRow="1" firstCol="1" bandRow="1"/>
              <a:tblGrid>
                <a:gridCol w="3149108">
                  <a:extLst>
                    <a:ext uri="{9D8B030D-6E8A-4147-A177-3AD203B41FA5}">
                      <a16:colId xmlns:a16="http://schemas.microsoft.com/office/drawing/2014/main" val="1932457271"/>
                    </a:ext>
                  </a:extLst>
                </a:gridCol>
                <a:gridCol w="3175492">
                  <a:extLst>
                    <a:ext uri="{9D8B030D-6E8A-4147-A177-3AD203B41FA5}">
                      <a16:colId xmlns:a16="http://schemas.microsoft.com/office/drawing/2014/main" val="2968973086"/>
                    </a:ext>
                  </a:extLst>
                </a:gridCol>
              </a:tblGrid>
              <a:tr h="27940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Real PF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Measure PF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4753645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0.988 lag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3743869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0.8 lag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0.87 lag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51443160"/>
                  </a:ext>
                </a:extLst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300" dirty="0">
                <a:solidFill>
                  <a:srgbClr val="DEF5FA">
                    <a:lumMod val="2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Results</a:t>
            </a:r>
            <a:r>
              <a:rPr lang="ar-JO" sz="2300" dirty="0">
                <a:solidFill>
                  <a:srgbClr val="DEF5FA">
                    <a:lumMod val="2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ar-JO" sz="2300" dirty="0">
                <a:solidFill>
                  <a:srgbClr val="DEF5FA">
                    <a:lumMod val="2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ar-JO" sz="2300" dirty="0">
                <a:solidFill>
                  <a:srgbClr val="DEF5FA">
                    <a:lumMod val="2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ar-JO" sz="2300" dirty="0">
                <a:solidFill>
                  <a:srgbClr val="DEF5FA">
                    <a:lumMod val="2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000" dirty="0">
                <a:solidFill>
                  <a:srgbClr val="DEF5FA">
                    <a:lumMod val="2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Power Factor</a:t>
            </a:r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9550" y="2743994"/>
            <a:ext cx="4267200" cy="33528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" name="Power Factor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118350" y="1981994"/>
            <a:ext cx="5791200" cy="427406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56324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 fullScrn="1">
              <p:cMediaNode vol="80000" mute="1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13150" y="686594"/>
            <a:ext cx="7543800" cy="545281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300" dirty="0">
                <a:solidFill>
                  <a:srgbClr val="DEF5FA">
                    <a:lumMod val="2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Results</a:t>
            </a:r>
            <a:r>
              <a:rPr lang="ar-JO" sz="2300" dirty="0">
                <a:solidFill>
                  <a:srgbClr val="DEF5FA">
                    <a:lumMod val="2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ar-JO" sz="2300" dirty="0">
                <a:solidFill>
                  <a:srgbClr val="DEF5FA">
                    <a:lumMod val="2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ar-JO" sz="2300" dirty="0">
                <a:solidFill>
                  <a:srgbClr val="DEF5FA">
                    <a:lumMod val="2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ar-JO" sz="2300" dirty="0">
                <a:solidFill>
                  <a:srgbClr val="DEF5FA">
                    <a:lumMod val="2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300" dirty="0">
                <a:solidFill>
                  <a:srgbClr val="DEF5FA">
                    <a:lumMod val="2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Save 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5528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300" dirty="0">
                <a:solidFill>
                  <a:srgbClr val="DEF5FA">
                    <a:lumMod val="2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Results</a:t>
            </a:r>
            <a:r>
              <a:rPr lang="ar-JO" sz="2300" dirty="0">
                <a:solidFill>
                  <a:srgbClr val="DEF5FA">
                    <a:lumMod val="2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ar-JO" sz="2300" dirty="0">
                <a:solidFill>
                  <a:srgbClr val="DEF5FA">
                    <a:lumMod val="2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ar-JO" sz="2300" dirty="0">
                <a:solidFill>
                  <a:srgbClr val="DEF5FA">
                    <a:lumMod val="2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ar-JO" sz="2300" dirty="0">
                <a:solidFill>
                  <a:srgbClr val="DEF5FA">
                    <a:lumMod val="2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000" dirty="0">
                <a:solidFill>
                  <a:srgbClr val="DEF5FA">
                    <a:lumMod val="2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Screen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4051" y="846341"/>
            <a:ext cx="6934200" cy="537789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17535532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59229" y="1417974"/>
            <a:ext cx="7341985" cy="5106194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300" dirty="0">
                <a:solidFill>
                  <a:srgbClr val="DEF5FA">
                    <a:lumMod val="2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Results</a:t>
            </a:r>
            <a:r>
              <a:rPr lang="ar-JO" sz="2300" dirty="0">
                <a:solidFill>
                  <a:srgbClr val="DEF5FA">
                    <a:lumMod val="2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ar-JO" sz="2300" dirty="0">
                <a:solidFill>
                  <a:srgbClr val="DEF5FA">
                    <a:lumMod val="2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ar-JO" sz="2300" dirty="0">
                <a:solidFill>
                  <a:srgbClr val="DEF5FA">
                    <a:lumMod val="2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ar-JO" sz="2300" dirty="0">
                <a:solidFill>
                  <a:srgbClr val="DEF5FA">
                    <a:lumMod val="2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000" dirty="0">
                <a:solidFill>
                  <a:srgbClr val="DEF5FA">
                    <a:lumMod val="2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Email and Clock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7550" y="3277394"/>
            <a:ext cx="4593169" cy="5334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40472675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300" dirty="0">
                <a:solidFill>
                  <a:srgbClr val="DEF5FA">
                    <a:lumMod val="2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Results</a:t>
            </a:r>
            <a:r>
              <a:rPr lang="ar-JO" sz="2300" dirty="0">
                <a:solidFill>
                  <a:srgbClr val="DEF5FA">
                    <a:lumMod val="2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ar-JO" sz="2300" dirty="0">
                <a:solidFill>
                  <a:srgbClr val="DEF5FA">
                    <a:lumMod val="2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ar-JO" sz="2300" dirty="0">
                <a:solidFill>
                  <a:srgbClr val="DEF5FA">
                    <a:lumMod val="2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ar-JO" sz="2300" dirty="0">
                <a:solidFill>
                  <a:srgbClr val="DEF5FA">
                    <a:lumMod val="2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300" dirty="0">
                <a:solidFill>
                  <a:srgbClr val="DEF5FA">
                    <a:lumMod val="2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Graphic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750" y="1417973"/>
            <a:ext cx="5742857" cy="422403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1150" y="1417973"/>
            <a:ext cx="6132663" cy="422403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22615986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66116" y="1367756"/>
            <a:ext cx="11990071" cy="452701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Smart Meter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Advantage and Disadvantage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How it works ?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Smart Meter Circuit</a:t>
            </a:r>
            <a:endParaRPr lang="ar-JO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Advanced Metering Infrastructure (AMI)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Results</a:t>
            </a:r>
            <a:endParaRPr lang="en-US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Problems and Notes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Conclusion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OUTLINE</a:t>
            </a:r>
          </a:p>
        </p:txBody>
      </p:sp>
    </p:spTree>
    <p:extLst>
      <p:ext uri="{BB962C8B-B14F-4D97-AF65-F5344CB8AC3E}">
        <p14:creationId xmlns:p14="http://schemas.microsoft.com/office/powerpoint/2010/main" val="26113436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150" y="1433793"/>
            <a:ext cx="5511937" cy="434453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100" dirty="0">
                <a:solidFill>
                  <a:srgbClr val="DEF5FA">
                    <a:lumMod val="2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Results</a:t>
            </a:r>
            <a:r>
              <a:rPr lang="ar-JO" sz="2100" dirty="0">
                <a:solidFill>
                  <a:srgbClr val="DEF5FA">
                    <a:lumMod val="2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ar-JO" sz="2100" dirty="0">
                <a:solidFill>
                  <a:srgbClr val="DEF5FA">
                    <a:lumMod val="2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ar-JO" sz="2100" dirty="0">
                <a:solidFill>
                  <a:srgbClr val="DEF5FA">
                    <a:lumMod val="2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ar-JO" sz="2100" dirty="0">
                <a:solidFill>
                  <a:srgbClr val="DEF5FA">
                    <a:lumMod val="2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100" dirty="0">
                <a:solidFill>
                  <a:srgbClr val="DEF5FA">
                    <a:lumMod val="2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Graphic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9751" y="1423202"/>
            <a:ext cx="5788358" cy="435512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178330851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1485" y="1143794"/>
            <a:ext cx="6139331" cy="485482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100" dirty="0">
                <a:solidFill>
                  <a:srgbClr val="DEF5FA">
                    <a:lumMod val="2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Results</a:t>
            </a:r>
            <a:r>
              <a:rPr lang="ar-JO" sz="2100" dirty="0">
                <a:solidFill>
                  <a:srgbClr val="DEF5FA">
                    <a:lumMod val="2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ar-JO" sz="2100" dirty="0">
                <a:solidFill>
                  <a:srgbClr val="DEF5FA">
                    <a:lumMod val="2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ar-JO" sz="2100" dirty="0">
                <a:solidFill>
                  <a:srgbClr val="DEF5FA">
                    <a:lumMod val="2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ar-JO" sz="2100" dirty="0">
                <a:solidFill>
                  <a:srgbClr val="DEF5FA">
                    <a:lumMod val="2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100" dirty="0">
                <a:solidFill>
                  <a:srgbClr val="DEF5FA">
                    <a:lumMod val="2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Graphic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178626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300" dirty="0">
                <a:solidFill>
                  <a:srgbClr val="DEF5FA">
                    <a:lumMod val="2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Results</a:t>
            </a:r>
            <a:r>
              <a:rPr lang="ar-JO" sz="2300" dirty="0">
                <a:solidFill>
                  <a:srgbClr val="DEF5FA">
                    <a:lumMod val="2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ar-JO" sz="2300" dirty="0">
                <a:solidFill>
                  <a:srgbClr val="DEF5FA">
                    <a:lumMod val="2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ar-JO" sz="2300" dirty="0">
                <a:solidFill>
                  <a:srgbClr val="DEF5FA">
                    <a:lumMod val="2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ar-JO" sz="2300" dirty="0">
                <a:solidFill>
                  <a:srgbClr val="DEF5FA">
                    <a:lumMod val="2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000" dirty="0">
                <a:solidFill>
                  <a:srgbClr val="DEF5FA">
                    <a:lumMod val="2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Communication</a:t>
            </a:r>
            <a:endParaRPr lang="en-US" dirty="0"/>
          </a:p>
        </p:txBody>
      </p:sp>
      <p:pic>
        <p:nvPicPr>
          <p:cNvPr id="10" name="sending and receiving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636838" y="1481138"/>
            <a:ext cx="8048625" cy="45275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34997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video fullScrn="1">
              <p:cMediaNode vol="80000" mute="1">
                <p:cTn id="7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66116" y="783245"/>
            <a:ext cx="11990071" cy="4527013"/>
          </a:xfrm>
        </p:spPr>
        <p:txBody>
          <a:bodyPr/>
          <a:lstStyle/>
          <a:p>
            <a:r>
              <a:rPr lang="en-US" sz="2000" b="1" dirty="0">
                <a:solidFill>
                  <a:srgbClr val="DEF5FA">
                    <a:lumMod val="25000"/>
                  </a:srgbClr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Solved Problems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b="1" dirty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The difference between real and measured voltages = 10 V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b="1" dirty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Sending data</a:t>
            </a:r>
            <a:r>
              <a:rPr lang="ar-JO" sz="1400" b="1" dirty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dirty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takes long time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b="1" dirty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We couldn't able to draw figure instantaneously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b="1" dirty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The meter measured current for long time after turn off the load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Clr>
                <a:srgbClr val="2DA2BF"/>
              </a:buClr>
            </a:pPr>
            <a:r>
              <a:rPr lang="en-US" sz="2000" b="1" dirty="0">
                <a:solidFill>
                  <a:srgbClr val="DEF5FA">
                    <a:lumMod val="25000"/>
                  </a:srgbClr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Problems not solved</a:t>
            </a:r>
          </a:p>
          <a:p>
            <a:pPr lvl="1">
              <a:buClr>
                <a:srgbClr val="2DA2BF"/>
              </a:buClr>
              <a:buFont typeface="Arial" panose="020B0604020202020204" pitchFamily="34" charset="0"/>
              <a:buChar char="•"/>
            </a:pPr>
            <a:r>
              <a:rPr lang="en-US" sz="1400" b="1" dirty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Measured Power factor succeed by using Arduino and oscilloscope but fails by raspberry pi 3</a:t>
            </a:r>
            <a:endParaRPr lang="ar-JO" sz="1400" b="1" dirty="0"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Clr>
                <a:srgbClr val="2DA2BF"/>
              </a:buClr>
              <a:buFont typeface="Arial" panose="020B0604020202020204" pitchFamily="34" charset="0"/>
              <a:buChar char="•"/>
            </a:pPr>
            <a:r>
              <a:rPr lang="en-US" sz="1400" b="1" dirty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We have noise </a:t>
            </a:r>
          </a:p>
          <a:p>
            <a:pPr marL="122834" lvl="0" indent="0">
              <a:buClr>
                <a:srgbClr val="2DA2BF"/>
              </a:buClr>
              <a:buNone/>
            </a:pPr>
            <a:endParaRPr lang="en-US" sz="2000" b="1" dirty="0">
              <a:solidFill>
                <a:srgbClr val="DEF5FA">
                  <a:lumMod val="25000"/>
                </a:srgbClr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>
              <a:buClr>
                <a:srgbClr val="2DA2BF"/>
              </a:buClr>
            </a:pPr>
            <a:r>
              <a:rPr lang="en-US" sz="2000" b="1" dirty="0">
                <a:solidFill>
                  <a:srgbClr val="DEF5FA">
                    <a:lumMod val="25000"/>
                  </a:srgbClr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Notes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When we turn on the load, the voltage decrease.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66116" y="991394"/>
            <a:ext cx="11990071" cy="152400"/>
          </a:xfrm>
        </p:spPr>
        <p:txBody>
          <a:bodyPr>
            <a:normAutofit fontScale="90000"/>
          </a:bodyPr>
          <a:lstStyle/>
          <a:p>
            <a:r>
              <a:rPr lang="en-US" sz="2300" dirty="0">
                <a:solidFill>
                  <a:srgbClr val="DEF5FA">
                    <a:lumMod val="2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Problems and Notes</a:t>
            </a:r>
            <a:r>
              <a:rPr lang="ar-JO" sz="2300" dirty="0">
                <a:solidFill>
                  <a:srgbClr val="DEF5FA">
                    <a:lumMod val="2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ar-JO" sz="2300" dirty="0">
                <a:solidFill>
                  <a:srgbClr val="DEF5FA">
                    <a:lumMod val="2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ar-JO" sz="2300" dirty="0">
                <a:solidFill>
                  <a:srgbClr val="DEF5FA">
                    <a:lumMod val="2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ar-JO" sz="2300" dirty="0">
                <a:solidFill>
                  <a:srgbClr val="DEF5FA">
                    <a:lumMod val="2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80350" y="213308"/>
            <a:ext cx="5080636" cy="2805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846517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the case of using Wi-Fi for sending data, we recommend to use the parallel way instead of series also using HTTPs protocol  instead of TCP/IP because it's more safe.</a:t>
            </a:r>
            <a:endParaRPr lang="ar-JO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2834" indent="0">
              <a:buNone/>
            </a:pPr>
            <a:endParaRPr lang="ar-JO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Power Line Communication (PLC) is better and faster than Wi-Fi , so we recommended. </a:t>
            </a:r>
            <a:endParaRPr lang="ar-JO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2834" indent="0">
              <a:buNone/>
            </a:pPr>
            <a:endParaRPr lang="ar-JO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project can be improve by adding GSM or joined API service which provided by the telecommunications company to send SMS to customers instead of e-mails.</a:t>
            </a:r>
          </a:p>
          <a:p>
            <a:pPr>
              <a:buFont typeface="Wingdings" panose="05000000000000000000" pitchFamily="2" charset="2"/>
              <a:buChar char="Ø"/>
            </a:pPr>
            <a:endParaRPr lang="ar-JO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2834" indent="0">
              <a:buNone/>
            </a:pPr>
            <a:endParaRPr lang="en-US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106208050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3322300" cy="6859588"/>
          </a:xfrm>
        </p:spPr>
      </p:pic>
      <p:sp>
        <p:nvSpPr>
          <p:cNvPr id="7" name="Smiley Face 6"/>
          <p:cNvSpPr/>
          <p:nvPr/>
        </p:nvSpPr>
        <p:spPr>
          <a:xfrm>
            <a:off x="8337550" y="3071980"/>
            <a:ext cx="1143000" cy="1119813"/>
          </a:xfrm>
          <a:prstGeom prst="smileyFace">
            <a:avLst/>
          </a:prstGeom>
          <a:solidFill>
            <a:srgbClr val="FFFF0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5118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Called Advance Metering infrastructure (AMI) meter.</a:t>
            </a:r>
            <a:endParaRPr lang="ar-JO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Two way digital communications between customer and utility and vise versa.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To monitor and record the energy consumption at real time, record the power outage at consumer’s homes and allowed providers to switch electricity on and off.</a:t>
            </a:r>
            <a:endParaRPr lang="ar-SA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More secure against theft.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More accurate.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Smart Meter</a:t>
            </a:r>
            <a:br>
              <a:rPr lang="en-US" sz="32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US" sz="3200" dirty="0">
              <a:solidFill>
                <a:schemeClr val="bg2">
                  <a:lumMod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5150" y="3886994"/>
            <a:ext cx="4600801" cy="258445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5951835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Advantages: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Provide supplier with real time data.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No need to read meters manually.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Help consumers to reduce their consumption.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Help the utility to improve the services.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Disadvantage: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Need large memory to storage meters’ data.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Difficult to convince consumers of the new meter.</a:t>
            </a:r>
          </a:p>
          <a:p>
            <a:endParaRPr lang="en-US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Advantage and Disadvantage</a:t>
            </a:r>
            <a:br>
              <a:rPr lang="en-US" sz="32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US" sz="3200" dirty="0">
              <a:solidFill>
                <a:schemeClr val="bg2">
                  <a:lumMod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93254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How it works?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4051" y="1417974"/>
            <a:ext cx="6934199" cy="437402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7124154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Smart Meter Circuit</a:t>
            </a:r>
            <a:br>
              <a:rPr lang="en-US" sz="32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US" sz="3200" dirty="0">
              <a:solidFill>
                <a:schemeClr val="bg2">
                  <a:lumMod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87613" y="1417974"/>
            <a:ext cx="9947075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88678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65150" y="1143794"/>
            <a:ext cx="12091037" cy="5333999"/>
          </a:xfrm>
        </p:spPr>
        <p:txBody>
          <a:bodyPr>
            <a:normAutofit fontScale="55000" lnSpcReduction="20000"/>
          </a:bodyPr>
          <a:lstStyle/>
          <a:p>
            <a:pPr marL="122834" indent="0">
              <a:buNone/>
            </a:pPr>
            <a:r>
              <a:rPr lang="en-US" dirty="0"/>
              <a:t>The Raspberry Pi 3 is the third generation Raspberry Pi.. Compared to the Raspberry Pi 2 it has:</a:t>
            </a:r>
          </a:p>
          <a:p>
            <a:endParaRPr lang="en-US" dirty="0"/>
          </a:p>
          <a:p>
            <a:r>
              <a:rPr lang="en-US" dirty="0"/>
              <a:t>A 1.2GHz 64-bit quad-core ARMv8 CPU</a:t>
            </a:r>
          </a:p>
          <a:p>
            <a:r>
              <a:rPr lang="en-US" dirty="0"/>
              <a:t>802.11n Wireless LAN</a:t>
            </a:r>
          </a:p>
          <a:p>
            <a:r>
              <a:rPr lang="en-US" dirty="0"/>
              <a:t>Bluetooth 4.1</a:t>
            </a:r>
          </a:p>
          <a:p>
            <a:r>
              <a:rPr lang="en-US" dirty="0"/>
              <a:t>Bluetooth Low Energy (BLE)</a:t>
            </a:r>
          </a:p>
          <a:p>
            <a:pPr marL="122834" indent="0">
              <a:buNone/>
            </a:pPr>
            <a:endParaRPr lang="en-US" dirty="0"/>
          </a:p>
          <a:p>
            <a:pPr marL="122834" indent="0">
              <a:buNone/>
            </a:pPr>
            <a:r>
              <a:rPr lang="en-US" dirty="0"/>
              <a:t>Like the Pi 2, it also has:</a:t>
            </a:r>
          </a:p>
          <a:p>
            <a:endParaRPr lang="en-US" dirty="0"/>
          </a:p>
          <a:p>
            <a:r>
              <a:rPr lang="en-US" dirty="0"/>
              <a:t>1GB RAM</a:t>
            </a:r>
          </a:p>
          <a:p>
            <a:r>
              <a:rPr lang="en-US" dirty="0"/>
              <a:t>4 USB ports</a:t>
            </a:r>
          </a:p>
          <a:p>
            <a:r>
              <a:rPr lang="en-US" dirty="0"/>
              <a:t>40 GPIO pins</a:t>
            </a:r>
          </a:p>
          <a:p>
            <a:r>
              <a:rPr lang="en-US" dirty="0"/>
              <a:t>Full HDMI port</a:t>
            </a:r>
          </a:p>
          <a:p>
            <a:r>
              <a:rPr lang="en-US" dirty="0"/>
              <a:t>Ethernet port</a:t>
            </a:r>
          </a:p>
          <a:p>
            <a:r>
              <a:rPr lang="en-US" dirty="0"/>
              <a:t>Audio jack and composite video</a:t>
            </a:r>
          </a:p>
          <a:p>
            <a:r>
              <a:rPr lang="en-US" dirty="0"/>
              <a:t>Camera interface (CSI)</a:t>
            </a:r>
          </a:p>
          <a:p>
            <a:r>
              <a:rPr lang="en-US" dirty="0"/>
              <a:t>Display interface (DSI)</a:t>
            </a:r>
          </a:p>
          <a:p>
            <a:r>
              <a:rPr lang="en-US" dirty="0"/>
              <a:t>Micro SD card slot </a:t>
            </a:r>
          </a:p>
          <a:p>
            <a:r>
              <a:rPr lang="en-US" dirty="0"/>
              <a:t>Video Core IV 3D graphics core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solidFill>
                  <a:srgbClr val="DEF5FA">
                    <a:lumMod val="2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Raspberry Pi 3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12737" y="2224880"/>
            <a:ext cx="4743450" cy="317182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25957253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Voltage Circuit</a:t>
            </a:r>
          </a:p>
          <a:p>
            <a:pPr marL="0" indent="0">
              <a:buNone/>
            </a:pPr>
            <a:endParaRPr lang="en-US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Smart Meter Circuit</a:t>
            </a:r>
            <a:br>
              <a:rPr lang="en-US" sz="32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US" sz="3200" dirty="0">
              <a:solidFill>
                <a:schemeClr val="bg2">
                  <a:lumMod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1550" y="2116452"/>
            <a:ext cx="9351817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88257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22834" indent="0">
              <a:buNone/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Current Circuit</a:t>
            </a:r>
          </a:p>
          <a:p>
            <a:pPr marL="122834" indent="0">
              <a:buNone/>
            </a:pPr>
            <a:endParaRPr lang="en-US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Smart Meter Circuit</a:t>
            </a:r>
            <a:br>
              <a:rPr lang="en-US" sz="32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US" sz="3200" dirty="0">
              <a:solidFill>
                <a:schemeClr val="bg2">
                  <a:lumMod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1550" y="2362994"/>
            <a:ext cx="8659466" cy="317658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40893894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2455</TotalTime>
  <Words>527</Words>
  <Application>Microsoft Office PowerPoint</Application>
  <PresentationFormat>Custom</PresentationFormat>
  <Paragraphs>137</Paragraphs>
  <Slides>25</Slides>
  <Notes>1</Notes>
  <HiddenSlides>0</HiddenSlides>
  <MMClips>2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4" baseType="lpstr">
      <vt:lpstr>Arial</vt:lpstr>
      <vt:lpstr>Calibri</vt:lpstr>
      <vt:lpstr>Lucida Sans Unicode</vt:lpstr>
      <vt:lpstr>Times New Roman</vt:lpstr>
      <vt:lpstr>Verdana</vt:lpstr>
      <vt:lpstr>Wingdings</vt:lpstr>
      <vt:lpstr>Wingdings 2</vt:lpstr>
      <vt:lpstr>Wingdings 3</vt:lpstr>
      <vt:lpstr>Concourse</vt:lpstr>
      <vt:lpstr>Smart Energy Meter                                                                                                            Prepared by: Bahaa Snouber                                                       Khalid Mona                                                                  Mohammad Shayeb                                               Supervisor: Dr. Omar Al-Tamimi </vt:lpstr>
      <vt:lpstr>OUTLINE</vt:lpstr>
      <vt:lpstr>Smart Meter </vt:lpstr>
      <vt:lpstr>Advantage and Disadvantage </vt:lpstr>
      <vt:lpstr>How it works?</vt:lpstr>
      <vt:lpstr>Smart Meter Circuit </vt:lpstr>
      <vt:lpstr>Raspberry Pi 3</vt:lpstr>
      <vt:lpstr>Smart Meter Circuit </vt:lpstr>
      <vt:lpstr>Smart Meter Circuit </vt:lpstr>
      <vt:lpstr>Smart Meter Circuit</vt:lpstr>
      <vt:lpstr>PowerPoint Presentation</vt:lpstr>
      <vt:lpstr>Project Codes</vt:lpstr>
      <vt:lpstr>Results  Voltage</vt:lpstr>
      <vt:lpstr>Results  Current</vt:lpstr>
      <vt:lpstr>Results  Power Factor</vt:lpstr>
      <vt:lpstr>Results  Save date</vt:lpstr>
      <vt:lpstr>Results  Screen</vt:lpstr>
      <vt:lpstr>Results  Email and Clock</vt:lpstr>
      <vt:lpstr>Results  Graphic</vt:lpstr>
      <vt:lpstr>Results  Graphic</vt:lpstr>
      <vt:lpstr>Results  Graphic</vt:lpstr>
      <vt:lpstr>Results  Communication</vt:lpstr>
      <vt:lpstr>Problems and Notes  </vt:lpstr>
      <vt:lpstr>Conclusions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Smart Energy Meter</dc:title>
  <dc:creator>Horizon</dc:creator>
  <cp:lastModifiedBy>Mohammad Shayeb</cp:lastModifiedBy>
  <cp:revision>105</cp:revision>
  <dcterms:created xsi:type="dcterms:W3CDTF">2006-08-16T00:00:00Z</dcterms:created>
  <dcterms:modified xsi:type="dcterms:W3CDTF">2017-07-02T19:48:42Z</dcterms:modified>
</cp:coreProperties>
</file>