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715" r:id="rId1"/>
  </p:sldMasterIdLst>
  <p:sldIdLst>
    <p:sldId id="256" r:id="rId2"/>
    <p:sldId id="257" r:id="rId3"/>
    <p:sldId id="258" r:id="rId4"/>
    <p:sldId id="259" r:id="rId5"/>
    <p:sldId id="262" r:id="rId6"/>
    <p:sldId id="288" r:id="rId7"/>
    <p:sldId id="289" r:id="rId8"/>
    <p:sldId id="290" r:id="rId9"/>
    <p:sldId id="292" r:id="rId10"/>
    <p:sldId id="260" r:id="rId11"/>
    <p:sldId id="261" r:id="rId12"/>
    <p:sldId id="263" r:id="rId13"/>
    <p:sldId id="264" r:id="rId14"/>
    <p:sldId id="265" r:id="rId15"/>
    <p:sldId id="271" r:id="rId16"/>
    <p:sldId id="266" r:id="rId17"/>
    <p:sldId id="267" r:id="rId18"/>
    <p:sldId id="268" r:id="rId19"/>
    <p:sldId id="269" r:id="rId20"/>
    <p:sldId id="270" r:id="rId21"/>
    <p:sldId id="272" r:id="rId22"/>
    <p:sldId id="273" r:id="rId23"/>
    <p:sldId id="274" r:id="rId24"/>
    <p:sldId id="276" r:id="rId25"/>
    <p:sldId id="277" r:id="rId26"/>
    <p:sldId id="278" r:id="rId27"/>
    <p:sldId id="279" r:id="rId28"/>
    <p:sldId id="280" r:id="rId29"/>
    <p:sldId id="281" r:id="rId30"/>
    <p:sldId id="282" r:id="rId31"/>
    <p:sldId id="283" r:id="rId32"/>
    <p:sldId id="285" r:id="rId33"/>
    <p:sldId id="286" r:id="rId34"/>
    <p:sldId id="287" r:id="rId35"/>
    <p:sldId id="358" r:id="rId36"/>
    <p:sldId id="293" r:id="rId37"/>
    <p:sldId id="294" r:id="rId38"/>
    <p:sldId id="295" r:id="rId39"/>
    <p:sldId id="296" r:id="rId40"/>
    <p:sldId id="297" r:id="rId41"/>
    <p:sldId id="298" r:id="rId42"/>
    <p:sldId id="299" r:id="rId43"/>
    <p:sldId id="300" r:id="rId44"/>
    <p:sldId id="309" r:id="rId45"/>
    <p:sldId id="311" r:id="rId46"/>
    <p:sldId id="312" r:id="rId47"/>
    <p:sldId id="359" r:id="rId48"/>
    <p:sldId id="313" r:id="rId49"/>
    <p:sldId id="314" r:id="rId50"/>
    <p:sldId id="315" r:id="rId51"/>
    <p:sldId id="316" r:id="rId52"/>
    <p:sldId id="317" r:id="rId53"/>
    <p:sldId id="318" r:id="rId54"/>
    <p:sldId id="319" r:id="rId55"/>
    <p:sldId id="320" r:id="rId56"/>
    <p:sldId id="334" r:id="rId57"/>
    <p:sldId id="336" r:id="rId58"/>
    <p:sldId id="335" r:id="rId59"/>
    <p:sldId id="339" r:id="rId60"/>
    <p:sldId id="341" r:id="rId61"/>
    <p:sldId id="346" r:id="rId62"/>
    <p:sldId id="342" r:id="rId63"/>
    <p:sldId id="343" r:id="rId64"/>
    <p:sldId id="344" r:id="rId65"/>
    <p:sldId id="345" r:id="rId66"/>
    <p:sldId id="347" r:id="rId67"/>
    <p:sldId id="348" r:id="rId68"/>
    <p:sldId id="349" r:id="rId69"/>
    <p:sldId id="350" r:id="rId70"/>
    <p:sldId id="354" r:id="rId71"/>
    <p:sldId id="355" r:id="rId72"/>
    <p:sldId id="338" r:id="rId73"/>
    <p:sldId id="340" r:id="rId74"/>
    <p:sldId id="351" r:id="rId75"/>
    <p:sldId id="356" r:id="rId76"/>
    <p:sldId id="357" r:id="rId7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hmad Salameh" initials="AS" lastIdx="1" clrIdx="0">
    <p:extLst>
      <p:ext uri="{19B8F6BF-5375-455C-9EA6-DF929625EA0E}">
        <p15:presenceInfo xmlns:p15="http://schemas.microsoft.com/office/powerpoint/2012/main" xmlns="" userId="898567f69082756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1DE0F7-1130-458D-B553-BDDF9FD5595F}" v="120" dt="2023-06-10T20:29:24.468"/>
    <p1510:client id="{6C834090-0364-4EFF-B7AE-2D22F5D0C619}" v="136" dt="2023-06-12T17:18:34.4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05724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95962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546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12261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59039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06935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92720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11650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98041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05436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7391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2121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0341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00340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40721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87199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6/12/2023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8182303"/>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6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823B9EB5-DF67-3418-FB6A-29E7D572A282}"/>
              </a:ext>
            </a:extLst>
          </p:cNvPr>
          <p:cNvSpPr>
            <a:spLocks noGrp="1"/>
          </p:cNvSpPr>
          <p:nvPr>
            <p:ph type="subTitle" idx="1"/>
          </p:nvPr>
        </p:nvSpPr>
        <p:spPr>
          <a:xfrm>
            <a:off x="363984" y="381739"/>
            <a:ext cx="4962618" cy="1376040"/>
          </a:xfrm>
        </p:spPr>
        <p:txBody>
          <a:bodyPr/>
          <a:lstStyle/>
          <a:p>
            <a:r>
              <a:rPr lang="en-US" altLang="en-US" sz="1800"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An-Najah National University</a:t>
            </a:r>
            <a:br>
              <a:rPr lang="en-US" altLang="en-US" sz="1800"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br>
            <a:r>
              <a:rPr lang="en-US" altLang="en-US" sz="1800"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  Faculty of Engineering</a:t>
            </a:r>
            <a:br>
              <a:rPr lang="en-US" altLang="en-US" sz="1800"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br>
            <a:r>
              <a:rPr lang="en-US" altLang="en-US" sz="1800"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Civil Engineering Department</a:t>
            </a:r>
            <a:endParaRPr lang="en-US" sz="1800" b="1"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5" name="Picture 4" descr="Image result for ‫جامعة النجاح الوطنية‬‎">
            <a:extLst>
              <a:ext uri="{FF2B5EF4-FFF2-40B4-BE49-F238E27FC236}">
                <a16:creationId xmlns="" xmlns:a16="http://schemas.microsoft.com/office/drawing/2014/main" id="{1742EDBD-9802-DACC-9AD4-C5AD216266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26602" y="83044"/>
            <a:ext cx="1512168" cy="148606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 xmlns:a16="http://schemas.microsoft.com/office/drawing/2014/main" id="{235508C9-89FA-78A1-CA4A-0F6B415C2BAB}"/>
              </a:ext>
            </a:extLst>
          </p:cNvPr>
          <p:cNvSpPr txBox="1"/>
          <p:nvPr/>
        </p:nvSpPr>
        <p:spPr>
          <a:xfrm>
            <a:off x="7401308" y="502909"/>
            <a:ext cx="4897224" cy="646331"/>
          </a:xfrm>
          <a:prstGeom prst="rect">
            <a:avLst/>
          </a:prstGeom>
          <a:noFill/>
        </p:spPr>
        <p:txBody>
          <a:bodyPr wrap="square">
            <a:spAutoFit/>
          </a:bodyPr>
          <a:lstStyle/>
          <a:p>
            <a:pPr algn="ctr"/>
            <a:r>
              <a:rPr lang="ar-SA" b="1" dirty="0">
                <a:latin typeface="Times New Roman" panose="02020603050405020304" pitchFamily="18" charset="0"/>
                <a:cs typeface="Times New Roman" panose="02020603050405020304" pitchFamily="18" charset="0"/>
              </a:rPr>
              <a:t>جامعة النجاح الوطنية </a:t>
            </a:r>
          </a:p>
          <a:p>
            <a:pPr algn="ctr"/>
            <a:r>
              <a:rPr lang="ar-SA" b="1" dirty="0">
                <a:latin typeface="Times New Roman" panose="02020603050405020304" pitchFamily="18" charset="0"/>
                <a:cs typeface="Times New Roman" panose="02020603050405020304" pitchFamily="18" charset="0"/>
              </a:rPr>
              <a:t>كلية الهندسة وتكنولوجيا المعلومات </a:t>
            </a:r>
            <a:endParaRPr lang="en-US" b="1" dirty="0">
              <a:latin typeface="Times New Roman" panose="02020603050405020304" pitchFamily="18" charset="0"/>
              <a:cs typeface="Times New Roman" panose="02020603050405020304" pitchFamily="18" charset="0"/>
            </a:endParaRPr>
          </a:p>
        </p:txBody>
      </p:sp>
      <p:sp>
        <p:nvSpPr>
          <p:cNvPr id="8" name="Title 1">
            <a:extLst>
              <a:ext uri="{FF2B5EF4-FFF2-40B4-BE49-F238E27FC236}">
                <a16:creationId xmlns="" xmlns:a16="http://schemas.microsoft.com/office/drawing/2014/main" id="{2D973936-FB5A-8939-2353-7531D8A85B21}"/>
              </a:ext>
            </a:extLst>
          </p:cNvPr>
          <p:cNvSpPr txBox="1">
            <a:spLocks/>
          </p:cNvSpPr>
          <p:nvPr/>
        </p:nvSpPr>
        <p:spPr>
          <a:xfrm>
            <a:off x="363984" y="1967574"/>
            <a:ext cx="11461072" cy="1583494"/>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ar-SA" sz="2800" b="1" dirty="0">
                <a:ln w="11430"/>
                <a:effectLst>
                  <a:outerShdw blurRad="80000" dist="40000" dir="5040000" algn="tl">
                    <a:srgbClr val="000000">
                      <a:alpha val="30000"/>
                    </a:srgbClr>
                  </a:outerShdw>
                </a:effectLst>
                <a:latin typeface="Aharoni"/>
                <a:cs typeface="Aharoni"/>
              </a:rPr>
              <a:t>Graduation Project (2)</a:t>
            </a:r>
            <a:r>
              <a:rPr lang="en-US" altLang="en-US" sz="2800" b="1" dirty="0">
                <a:ln w="11430"/>
                <a:effectLst>
                  <a:outerShdw blurRad="80000" dist="40000" dir="5040000" algn="tl">
                    <a:srgbClr val="000000">
                      <a:alpha val="30000"/>
                    </a:srgbClr>
                  </a:outerShdw>
                </a:effectLst>
                <a:latin typeface="Aharoni" panose="02010803020104030203" pitchFamily="2" charset="-79"/>
                <a:cs typeface="Aharoni" panose="02010803020104030203" pitchFamily="2" charset="-79"/>
              </a:rPr>
              <a:t/>
            </a:r>
            <a:br>
              <a:rPr lang="en-US" altLang="en-US" sz="2800" b="1" dirty="0">
                <a:ln w="11430"/>
                <a:effectLst>
                  <a:outerShdw blurRad="80000" dist="40000" dir="5040000" algn="tl">
                    <a:srgbClr val="000000">
                      <a:alpha val="30000"/>
                    </a:srgbClr>
                  </a:outerShdw>
                </a:effectLst>
                <a:latin typeface="Aharoni" panose="02010803020104030203" pitchFamily="2" charset="-79"/>
                <a:cs typeface="Aharoni" panose="02010803020104030203" pitchFamily="2" charset="-79"/>
              </a:rPr>
            </a:br>
            <a:r>
              <a:rPr lang="en-US" altLang="en-US" sz="2800" b="1" dirty="0">
                <a:ln w="11430"/>
                <a:effectLst>
                  <a:outerShdw blurRad="80000" dist="40000" dir="5040000" algn="tl">
                    <a:srgbClr val="000000">
                      <a:alpha val="30000"/>
                    </a:srgbClr>
                  </a:outerShdw>
                </a:effectLst>
                <a:latin typeface="Aharoni"/>
                <a:cs typeface="Aharoni"/>
              </a:rPr>
              <a:t>Structural Analysis and Design of Commercial Complex in</a:t>
            </a:r>
            <a:br>
              <a:rPr lang="en-US" altLang="en-US" sz="2800" b="1" dirty="0">
                <a:ln w="11430"/>
                <a:effectLst>
                  <a:outerShdw blurRad="80000" dist="40000" dir="5040000" algn="tl">
                    <a:srgbClr val="000000">
                      <a:alpha val="30000"/>
                    </a:srgbClr>
                  </a:outerShdw>
                </a:effectLst>
                <a:latin typeface="Aharoni"/>
                <a:cs typeface="Aharoni"/>
              </a:rPr>
            </a:br>
            <a:r>
              <a:rPr lang="en-US" altLang="en-US" sz="2800" b="1" dirty="0">
                <a:ln w="11430"/>
                <a:effectLst>
                  <a:outerShdw blurRad="80000" dist="40000" dir="5040000" algn="tl">
                    <a:srgbClr val="000000">
                      <a:alpha val="30000"/>
                    </a:srgbClr>
                  </a:outerShdw>
                </a:effectLst>
                <a:latin typeface="Aharoni"/>
                <a:cs typeface="Aharoni"/>
              </a:rPr>
              <a:t>Haifa–Palestine</a:t>
            </a:r>
            <a:endParaRPr lang="en-US" sz="2800" b="1" dirty="0">
              <a:ln w="11430"/>
              <a:effectLst>
                <a:outerShdw blurRad="80000" dist="40000" dir="5040000" algn="tl">
                  <a:srgbClr val="000000">
                    <a:alpha val="30000"/>
                  </a:srgbClr>
                </a:outerShdw>
              </a:effectLst>
              <a:latin typeface="Aharoni"/>
              <a:cs typeface="Aharoni"/>
            </a:endParaRPr>
          </a:p>
        </p:txBody>
      </p:sp>
      <p:sp>
        <p:nvSpPr>
          <p:cNvPr id="9" name="TextBox 8">
            <a:extLst>
              <a:ext uri="{FF2B5EF4-FFF2-40B4-BE49-F238E27FC236}">
                <a16:creationId xmlns="" xmlns:a16="http://schemas.microsoft.com/office/drawing/2014/main" id="{128F8BD5-AC27-9B00-C9D7-55516E82FA63}"/>
              </a:ext>
            </a:extLst>
          </p:cNvPr>
          <p:cNvSpPr txBox="1"/>
          <p:nvPr/>
        </p:nvSpPr>
        <p:spPr>
          <a:xfrm>
            <a:off x="2491668" y="3949536"/>
            <a:ext cx="7182035" cy="1754326"/>
          </a:xfrm>
          <a:prstGeom prst="rect">
            <a:avLst/>
          </a:prstGeom>
          <a:noFill/>
        </p:spPr>
        <p:txBody>
          <a:bodyPr wrap="square" rtlCol="0">
            <a:spAutoFit/>
          </a:bodyPr>
          <a:lstStyle/>
          <a:p>
            <a:pPr algn="ctr"/>
            <a:r>
              <a:rPr lang="en-US" b="1" dirty="0">
                <a:cs typeface="Aldhabi" panose="01000000000000000000" pitchFamily="2" charset="-78"/>
              </a:rPr>
              <a:t>By:</a:t>
            </a:r>
          </a:p>
          <a:p>
            <a:pPr algn="ctr"/>
            <a:r>
              <a:rPr lang="en-US" b="1" dirty="0">
                <a:cs typeface="Aldhabi" panose="01000000000000000000" pitchFamily="2" charset="-78"/>
              </a:rPr>
              <a:t>Abdullah Ma’moon Al-Refa’i</a:t>
            </a:r>
          </a:p>
          <a:p>
            <a:pPr algn="ctr"/>
            <a:r>
              <a:rPr lang="en-US" b="1" dirty="0">
                <a:cs typeface="Aldhabi" panose="01000000000000000000" pitchFamily="2" charset="-78"/>
              </a:rPr>
              <a:t>Ahmad Adel Salameh</a:t>
            </a:r>
          </a:p>
          <a:p>
            <a:pPr algn="ctr"/>
            <a:r>
              <a:rPr lang="en-US" b="1" dirty="0">
                <a:cs typeface="Aldhabi" panose="01000000000000000000" pitchFamily="2" charset="-78"/>
              </a:rPr>
              <a:t>Mohammad Amer Hamad</a:t>
            </a:r>
          </a:p>
          <a:p>
            <a:pPr algn="ctr"/>
            <a:r>
              <a:rPr lang="en-US" b="1" dirty="0">
                <a:cs typeface="Aldhabi" panose="01000000000000000000" pitchFamily="2" charset="-78"/>
              </a:rPr>
              <a:t>Mohammad Ismail Ibrahim</a:t>
            </a:r>
          </a:p>
          <a:p>
            <a:pPr algn="ctr"/>
            <a:r>
              <a:rPr lang="en-US" b="1" dirty="0">
                <a:cs typeface="Aldhabi" panose="01000000000000000000" pitchFamily="2" charset="-78"/>
              </a:rPr>
              <a:t>Rawan Mofeed Rabaya</a:t>
            </a:r>
          </a:p>
        </p:txBody>
      </p:sp>
      <p:sp>
        <p:nvSpPr>
          <p:cNvPr id="10" name="TextBox 9">
            <a:extLst>
              <a:ext uri="{FF2B5EF4-FFF2-40B4-BE49-F238E27FC236}">
                <a16:creationId xmlns="" xmlns:a16="http://schemas.microsoft.com/office/drawing/2014/main" id="{480A1292-2DE6-4D89-9B26-49139C1D5B7D}"/>
              </a:ext>
            </a:extLst>
          </p:cNvPr>
          <p:cNvSpPr txBox="1"/>
          <p:nvPr/>
        </p:nvSpPr>
        <p:spPr>
          <a:xfrm>
            <a:off x="3670417" y="5708760"/>
            <a:ext cx="4824536" cy="646331"/>
          </a:xfrm>
          <a:prstGeom prst="rect">
            <a:avLst/>
          </a:prstGeom>
          <a:noFill/>
        </p:spPr>
        <p:txBody>
          <a:bodyPr wrap="square">
            <a:spAutoFit/>
          </a:bodyPr>
          <a:lstStyle/>
          <a:p>
            <a:r>
              <a:rPr lang="en-US" altLang="ar-SA" sz="3600" b="1" dirty="0">
                <a:ln w="11430"/>
                <a:effectLst>
                  <a:outerShdw blurRad="80000" dist="40000" dir="5040000" algn="tl">
                    <a:srgbClr val="000000">
                      <a:alpha val="30000"/>
                    </a:srgbClr>
                  </a:outerShdw>
                </a:effectLst>
                <a:latin typeface="Aldhabi" panose="01000000000000000000" pitchFamily="2" charset="-78"/>
                <a:cs typeface="Aldhabi" panose="01000000000000000000" pitchFamily="2" charset="-78"/>
              </a:rPr>
              <a:t>Under supervision of: Ibrahim Arman.</a:t>
            </a:r>
          </a:p>
        </p:txBody>
      </p:sp>
    </p:spTree>
    <p:extLst>
      <p:ext uri="{BB962C8B-B14F-4D97-AF65-F5344CB8AC3E}">
        <p14:creationId xmlns:p14="http://schemas.microsoft.com/office/powerpoint/2010/main" val="2070521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3">
            <a:extLst>
              <a:ext uri="{FF2B5EF4-FFF2-40B4-BE49-F238E27FC236}">
                <a16:creationId xmlns="" xmlns:a16="http://schemas.microsoft.com/office/drawing/2014/main" id="{0B7D8BCC-026A-DDB3-B4E5-50E248C9A11D}"/>
              </a:ext>
            </a:extLst>
          </p:cNvPr>
          <p:cNvSpPr/>
          <p:nvPr/>
        </p:nvSpPr>
        <p:spPr>
          <a:xfrm>
            <a:off x="4596648" y="0"/>
            <a:ext cx="3952548" cy="584775"/>
          </a:xfrm>
          <a:prstGeom prst="rect">
            <a:avLst/>
          </a:prstGeom>
        </p:spPr>
        <p:txBody>
          <a:bodyPr wrap="square">
            <a:spAutoFit/>
          </a:bodyPr>
          <a:lstStyle/>
          <a:p>
            <a:pPr algn="l"/>
            <a:r>
              <a:rPr lang="en-US" sz="3200" b="1" dirty="0">
                <a:ln w="11430"/>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 Project Plans:</a:t>
            </a:r>
            <a:endParaRPr lang="ar-JO" sz="32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 xmlns:a16="http://schemas.microsoft.com/office/drawing/2014/main" id="{6381461E-1BE3-DF45-830B-371256C7A9EB}"/>
              </a:ext>
            </a:extLst>
          </p:cNvPr>
          <p:cNvPicPr>
            <a:picLocks noChangeAspect="1"/>
          </p:cNvPicPr>
          <p:nvPr/>
        </p:nvPicPr>
        <p:blipFill rotWithShape="1">
          <a:blip r:embed="rId2"/>
          <a:srcRect l="1092"/>
          <a:stretch/>
        </p:blipFill>
        <p:spPr>
          <a:xfrm>
            <a:off x="0" y="-115410"/>
            <a:ext cx="12191999" cy="6973410"/>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 xmlns:a16="http://schemas.microsoft.com/office/drawing/2014/main" id="{6045D081-8FD4-685D-C474-C01FAD83B017}"/>
              </a:ext>
            </a:extLst>
          </p:cNvPr>
          <p:cNvSpPr txBox="1"/>
          <p:nvPr/>
        </p:nvSpPr>
        <p:spPr>
          <a:xfrm>
            <a:off x="6684885" y="656948"/>
            <a:ext cx="5690587" cy="584775"/>
          </a:xfrm>
          <a:prstGeom prst="rect">
            <a:avLst/>
          </a:prstGeom>
          <a:noFill/>
        </p:spPr>
        <p:txBody>
          <a:bodyPr wrap="square" rtlCol="0">
            <a:spAutoFit/>
          </a:bodyPr>
          <a:lstStyle/>
          <a:p>
            <a:r>
              <a:rPr lang="en-US" sz="3200" b="1" dirty="0"/>
              <a:t>Basement Slab Layout</a:t>
            </a:r>
          </a:p>
        </p:txBody>
      </p:sp>
    </p:spTree>
    <p:extLst>
      <p:ext uri="{BB962C8B-B14F-4D97-AF65-F5344CB8AC3E}">
        <p14:creationId xmlns:p14="http://schemas.microsoft.com/office/powerpoint/2010/main" val="4101435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8D66CC4-6AC5-9305-7542-CE5052399F65}"/>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13B90886-3DDA-C898-601F-E5AA0489FA41}"/>
              </a:ext>
            </a:extLst>
          </p:cNvPr>
          <p:cNvPicPr>
            <a:picLocks noChangeAspect="1"/>
          </p:cNvPicPr>
          <p:nvPr/>
        </p:nvPicPr>
        <p:blipFill rotWithShape="1">
          <a:blip r:embed="rId2"/>
          <a:srcRect l="15582" t="18771" r="32791" b="4465"/>
          <a:stretch/>
        </p:blipFill>
        <p:spPr>
          <a:xfrm>
            <a:off x="0" y="0"/>
            <a:ext cx="12192000" cy="6858000"/>
          </a:xfrm>
          <a:prstGeom prst="rect">
            <a:avLst/>
          </a:prstGeom>
        </p:spPr>
      </p:pic>
      <p:sp>
        <p:nvSpPr>
          <p:cNvPr id="6" name="TextBox 5">
            <a:extLst>
              <a:ext uri="{FF2B5EF4-FFF2-40B4-BE49-F238E27FC236}">
                <a16:creationId xmlns="" xmlns:a16="http://schemas.microsoft.com/office/drawing/2014/main" id="{1AD2009F-D394-DC8E-8C38-6043AF6884D3}"/>
              </a:ext>
            </a:extLst>
          </p:cNvPr>
          <p:cNvSpPr txBox="1"/>
          <p:nvPr/>
        </p:nvSpPr>
        <p:spPr>
          <a:xfrm>
            <a:off x="8451542" y="3559946"/>
            <a:ext cx="3740458" cy="523220"/>
          </a:xfrm>
          <a:prstGeom prst="rect">
            <a:avLst/>
          </a:prstGeom>
          <a:noFill/>
        </p:spPr>
        <p:txBody>
          <a:bodyPr wrap="square" rtlCol="0">
            <a:spAutoFit/>
          </a:bodyPr>
          <a:lstStyle/>
          <a:p>
            <a:r>
              <a:rPr lang="en-US" sz="2800" b="1" dirty="0"/>
              <a:t>Ground Slab Layout</a:t>
            </a:r>
          </a:p>
        </p:txBody>
      </p:sp>
    </p:spTree>
    <p:extLst>
      <p:ext uri="{BB962C8B-B14F-4D97-AF65-F5344CB8AC3E}">
        <p14:creationId xmlns:p14="http://schemas.microsoft.com/office/powerpoint/2010/main" val="647263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A9B6A4E-2332-8927-C5E1-57E37C727184}"/>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8BF51130-20FE-95B1-ECC7-608D7240FCF3}"/>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77CFC099-CA85-9B4E-A666-A588CA319908}"/>
              </a:ext>
            </a:extLst>
          </p:cNvPr>
          <p:cNvPicPr>
            <a:picLocks noChangeAspect="1"/>
          </p:cNvPicPr>
          <p:nvPr/>
        </p:nvPicPr>
        <p:blipFill rotWithShape="1">
          <a:blip r:embed="rId2"/>
          <a:srcRect l="15292" t="18511" r="32500" b="4726"/>
          <a:stretch/>
        </p:blipFill>
        <p:spPr>
          <a:xfrm>
            <a:off x="0" y="0"/>
            <a:ext cx="12192000" cy="6858000"/>
          </a:xfrm>
          <a:prstGeom prst="rect">
            <a:avLst/>
          </a:prstGeom>
        </p:spPr>
      </p:pic>
      <p:sp>
        <p:nvSpPr>
          <p:cNvPr id="6" name="TextBox 5">
            <a:extLst>
              <a:ext uri="{FF2B5EF4-FFF2-40B4-BE49-F238E27FC236}">
                <a16:creationId xmlns="" xmlns:a16="http://schemas.microsoft.com/office/drawing/2014/main" id="{91E3B5EA-3C66-A73E-3DD7-366CC5FEA5FB}"/>
              </a:ext>
            </a:extLst>
          </p:cNvPr>
          <p:cNvSpPr txBox="1"/>
          <p:nvPr/>
        </p:nvSpPr>
        <p:spPr>
          <a:xfrm>
            <a:off x="8416032" y="3429000"/>
            <a:ext cx="3775968" cy="523220"/>
          </a:xfrm>
          <a:prstGeom prst="rect">
            <a:avLst/>
          </a:prstGeom>
          <a:noFill/>
        </p:spPr>
        <p:txBody>
          <a:bodyPr wrap="square" rtlCol="0">
            <a:spAutoFit/>
          </a:bodyPr>
          <a:lstStyle/>
          <a:p>
            <a:r>
              <a:rPr lang="en-US" sz="2800" b="1" dirty="0"/>
              <a:t>1</a:t>
            </a:r>
            <a:r>
              <a:rPr lang="en-US" sz="2800" b="1" baseline="30000" dirty="0"/>
              <a:t>st</a:t>
            </a:r>
            <a:r>
              <a:rPr lang="en-US" sz="2800" b="1" dirty="0"/>
              <a:t> to 4</a:t>
            </a:r>
            <a:r>
              <a:rPr lang="en-US" sz="2800" b="1" baseline="30000" dirty="0"/>
              <a:t>th</a:t>
            </a:r>
            <a:r>
              <a:rPr lang="en-US" sz="2800" b="1" dirty="0"/>
              <a:t> Slabs Layout</a:t>
            </a:r>
          </a:p>
        </p:txBody>
      </p:sp>
    </p:spTree>
    <p:extLst>
      <p:ext uri="{BB962C8B-B14F-4D97-AF65-F5344CB8AC3E}">
        <p14:creationId xmlns:p14="http://schemas.microsoft.com/office/powerpoint/2010/main" val="4061200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894807-71F9-CE33-8BF9-B16CD7AEE0DD}"/>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EE4ED4FB-9220-0BB7-CC4C-0CEBA7F8DD2F}"/>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ABF3C31F-3B2C-371C-7774-00FF97B40E54}"/>
              </a:ext>
            </a:extLst>
          </p:cNvPr>
          <p:cNvPicPr>
            <a:picLocks noChangeAspect="1"/>
          </p:cNvPicPr>
          <p:nvPr/>
        </p:nvPicPr>
        <p:blipFill rotWithShape="1">
          <a:blip r:embed="rId2"/>
          <a:srcRect l="15000" t="18381" r="32208" b="4984"/>
          <a:stretch/>
        </p:blipFill>
        <p:spPr>
          <a:xfrm>
            <a:off x="0" y="0"/>
            <a:ext cx="12192000" cy="6858000"/>
          </a:xfrm>
          <a:prstGeom prst="rect">
            <a:avLst/>
          </a:prstGeom>
        </p:spPr>
      </p:pic>
      <p:sp>
        <p:nvSpPr>
          <p:cNvPr id="6" name="TextBox 5">
            <a:extLst>
              <a:ext uri="{FF2B5EF4-FFF2-40B4-BE49-F238E27FC236}">
                <a16:creationId xmlns="" xmlns:a16="http://schemas.microsoft.com/office/drawing/2014/main" id="{4A8DFA98-2ED3-2885-DE72-6DB555914EF6}"/>
              </a:ext>
            </a:extLst>
          </p:cNvPr>
          <p:cNvSpPr txBox="1"/>
          <p:nvPr/>
        </p:nvSpPr>
        <p:spPr>
          <a:xfrm>
            <a:off x="8558074" y="3453825"/>
            <a:ext cx="3728622" cy="584775"/>
          </a:xfrm>
          <a:prstGeom prst="rect">
            <a:avLst/>
          </a:prstGeom>
          <a:noFill/>
        </p:spPr>
        <p:txBody>
          <a:bodyPr wrap="square" rtlCol="0">
            <a:spAutoFit/>
          </a:bodyPr>
          <a:lstStyle/>
          <a:p>
            <a:r>
              <a:rPr lang="en-US" sz="3200" b="1" dirty="0"/>
              <a:t>5</a:t>
            </a:r>
            <a:r>
              <a:rPr lang="en-US" sz="3200" b="1" baseline="30000" dirty="0"/>
              <a:t>th</a:t>
            </a:r>
            <a:r>
              <a:rPr lang="en-US" sz="3200" b="1" dirty="0"/>
              <a:t> Slab Layout</a:t>
            </a:r>
          </a:p>
        </p:txBody>
      </p:sp>
    </p:spTree>
    <p:extLst>
      <p:ext uri="{BB962C8B-B14F-4D97-AF65-F5344CB8AC3E}">
        <p14:creationId xmlns:p14="http://schemas.microsoft.com/office/powerpoint/2010/main" val="1251007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579D3E2-7B08-AD7E-2F27-147513467A90}"/>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8F43F20D-0DD6-D839-6142-C26E2D079E95}"/>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02A84645-8A7F-0DBB-105E-3392DDF4E448}"/>
              </a:ext>
            </a:extLst>
          </p:cNvPr>
          <p:cNvPicPr>
            <a:picLocks noChangeAspect="1"/>
          </p:cNvPicPr>
          <p:nvPr/>
        </p:nvPicPr>
        <p:blipFill rotWithShape="1">
          <a:blip r:embed="rId2"/>
          <a:srcRect l="16456" t="19676" r="34247" b="9101"/>
          <a:stretch/>
        </p:blipFill>
        <p:spPr>
          <a:xfrm>
            <a:off x="0" y="0"/>
            <a:ext cx="12191999" cy="6858000"/>
          </a:xfrm>
          <a:prstGeom prst="rect">
            <a:avLst/>
          </a:prstGeom>
        </p:spPr>
      </p:pic>
      <p:sp>
        <p:nvSpPr>
          <p:cNvPr id="6" name="TextBox 5">
            <a:extLst>
              <a:ext uri="{FF2B5EF4-FFF2-40B4-BE49-F238E27FC236}">
                <a16:creationId xmlns="" xmlns:a16="http://schemas.microsoft.com/office/drawing/2014/main" id="{C45E62BC-F35B-3DCF-BAA8-3834171EFDAC}"/>
              </a:ext>
            </a:extLst>
          </p:cNvPr>
          <p:cNvSpPr txBox="1"/>
          <p:nvPr/>
        </p:nvSpPr>
        <p:spPr>
          <a:xfrm>
            <a:off x="8318377" y="2421839"/>
            <a:ext cx="3266134" cy="523220"/>
          </a:xfrm>
          <a:prstGeom prst="rect">
            <a:avLst/>
          </a:prstGeom>
          <a:noFill/>
        </p:spPr>
        <p:txBody>
          <a:bodyPr wrap="square" rtlCol="0">
            <a:spAutoFit/>
          </a:bodyPr>
          <a:lstStyle/>
          <a:p>
            <a:r>
              <a:rPr lang="en-US" sz="2800" b="1" dirty="0"/>
              <a:t>Roof Slab Layout</a:t>
            </a:r>
          </a:p>
        </p:txBody>
      </p:sp>
    </p:spTree>
    <p:extLst>
      <p:ext uri="{BB962C8B-B14F-4D97-AF65-F5344CB8AC3E}">
        <p14:creationId xmlns:p14="http://schemas.microsoft.com/office/powerpoint/2010/main" val="3879934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568EB44-250D-7F81-FA33-15905A9C5EFF}"/>
              </a:ext>
            </a:extLst>
          </p:cNvPr>
          <p:cNvSpPr>
            <a:spLocks noGrp="1"/>
          </p:cNvSpPr>
          <p:nvPr>
            <p:ph type="title"/>
          </p:nvPr>
        </p:nvSpPr>
        <p:spPr>
          <a:xfrm>
            <a:off x="1640156" y="633440"/>
            <a:ext cx="8911687" cy="1280890"/>
          </a:xfrm>
        </p:spPr>
        <p:txBody>
          <a:bodyPr/>
          <a:lstStyle/>
          <a:p>
            <a:r>
              <a:rPr lang="en-GB" b="1" dirty="0">
                <a:solidFill>
                  <a:schemeClr val="tx1"/>
                </a:solidFill>
              </a:rPr>
              <a:t>An inside brief about the project</a:t>
            </a:r>
            <a:r>
              <a:rPr lang="ar-SA" b="1">
                <a:solidFill>
                  <a:schemeClr val="tx1"/>
                </a:solidFill>
              </a:rPr>
              <a:t>:</a:t>
            </a:r>
            <a:endParaRPr lang="en-US" b="1" dirty="0">
              <a:solidFill>
                <a:schemeClr val="tx1"/>
              </a:solidFill>
            </a:endParaRPr>
          </a:p>
        </p:txBody>
      </p:sp>
      <p:sp>
        <p:nvSpPr>
          <p:cNvPr id="5" name="TextBox 4">
            <a:extLst>
              <a:ext uri="{FF2B5EF4-FFF2-40B4-BE49-F238E27FC236}">
                <a16:creationId xmlns="" xmlns:a16="http://schemas.microsoft.com/office/drawing/2014/main" id="{48B9D6F0-B31A-709F-5ADD-A8E85513B54F}"/>
              </a:ext>
            </a:extLst>
          </p:cNvPr>
          <p:cNvSpPr txBox="1"/>
          <p:nvPr/>
        </p:nvSpPr>
        <p:spPr>
          <a:xfrm>
            <a:off x="1443912" y="1397675"/>
            <a:ext cx="10107385" cy="1631216"/>
          </a:xfrm>
          <a:prstGeom prst="rect">
            <a:avLst/>
          </a:prstGeom>
          <a:noFill/>
        </p:spPr>
        <p:txBody>
          <a:bodyPr wrap="square">
            <a:spAutoFit/>
          </a:bodyPr>
          <a:lstStyle/>
          <a:p>
            <a:r>
              <a:rPr lang="en-US" sz="2000" dirty="0">
                <a:solidFill>
                  <a:srgbClr val="000000"/>
                </a:solidFill>
                <a:effectLst/>
                <a:latin typeface="Times New Roman" panose="02020603050405020304" pitchFamily="18" charset="0"/>
                <a:ea typeface="Calibri" panose="020F0502020204030204" pitchFamily="34" charset="0"/>
              </a:rPr>
              <a:t>The building includes interior walls which are 10 cm and 20 cm in thickness and are made of gypsum and wood, the staircase and elevator walls are 20 cm thick and will be constructed as shear wall, and the exterior walls are shear walls of 30 cm thick and made of three layers 20 cm shear wall, 7 cm reinforced concrete and 3 cm stone, with some openings, which are windows for the building.</a:t>
            </a:r>
            <a:endParaRPr lang="en-US" sz="2000" dirty="0"/>
          </a:p>
        </p:txBody>
      </p:sp>
      <p:pic>
        <p:nvPicPr>
          <p:cNvPr id="6" name="Picture 5">
            <a:extLst>
              <a:ext uri="{FF2B5EF4-FFF2-40B4-BE49-F238E27FC236}">
                <a16:creationId xmlns="" xmlns:a16="http://schemas.microsoft.com/office/drawing/2014/main" id="{489D5D37-F670-7083-DBF4-37C99665B83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51504" y="3121634"/>
            <a:ext cx="2708120" cy="349377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7">
            <a:extLst>
              <a:ext uri="{FF2B5EF4-FFF2-40B4-BE49-F238E27FC236}">
                <a16:creationId xmlns="" xmlns:a16="http://schemas.microsoft.com/office/drawing/2014/main" id="{40503643-E06C-443F-6CF1-C67896C183F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33763" y="3624235"/>
            <a:ext cx="2600325" cy="26003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18796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B0B687-3EA0-BA8C-9D21-D75B6368690A}"/>
              </a:ext>
            </a:extLst>
          </p:cNvPr>
          <p:cNvSpPr>
            <a:spLocks noGrp="1"/>
          </p:cNvSpPr>
          <p:nvPr>
            <p:ph type="title"/>
          </p:nvPr>
        </p:nvSpPr>
        <p:spPr>
          <a:xfrm>
            <a:off x="1536483" y="659621"/>
            <a:ext cx="8911687" cy="1280890"/>
          </a:xfrm>
        </p:spPr>
        <p:txBody>
          <a:bodyPr/>
          <a:lstStyle/>
          <a:p>
            <a:r>
              <a:rPr lang="en-US" b="1" dirty="0">
                <a:ln w="11430"/>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 </a:t>
            </a:r>
            <a:r>
              <a:rPr lang="en-US"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Height and Area for each floor:</a:t>
            </a:r>
            <a:r>
              <a:rPr lang="ar-JO" dirty="0">
                <a:latin typeface="Times New Roman" panose="02020603050405020304" pitchFamily="18" charset="0"/>
                <a:cs typeface="Times New Roman" panose="02020603050405020304" pitchFamily="18" charset="0"/>
              </a:rPr>
              <a:t/>
            </a:r>
            <a:br>
              <a:rPr lang="ar-JO" dirty="0">
                <a:latin typeface="Times New Roman" panose="02020603050405020304" pitchFamily="18" charset="0"/>
                <a:cs typeface="Times New Roman" panose="02020603050405020304" pitchFamily="18" charset="0"/>
              </a:rPr>
            </a:br>
            <a:endParaRPr lang="en-US" dirty="0"/>
          </a:p>
        </p:txBody>
      </p:sp>
      <p:pic>
        <p:nvPicPr>
          <p:cNvPr id="7" name="Picture 6">
            <a:extLst>
              <a:ext uri="{FF2B5EF4-FFF2-40B4-BE49-F238E27FC236}">
                <a16:creationId xmlns="" xmlns:a16="http://schemas.microsoft.com/office/drawing/2014/main" id="{BECF1745-2EB2-046E-FB6E-87292088121E}"/>
              </a:ext>
            </a:extLst>
          </p:cNvPr>
          <p:cNvPicPr>
            <a:picLocks noChangeAspect="1"/>
          </p:cNvPicPr>
          <p:nvPr/>
        </p:nvPicPr>
        <p:blipFill rotWithShape="1">
          <a:blip r:embed="rId2"/>
          <a:srcRect l="26906" t="61748" r="28131" b="10550"/>
          <a:stretch/>
        </p:blipFill>
        <p:spPr>
          <a:xfrm>
            <a:off x="1536483" y="1589103"/>
            <a:ext cx="9247477" cy="383515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TextBox 7">
            <a:extLst>
              <a:ext uri="{FF2B5EF4-FFF2-40B4-BE49-F238E27FC236}">
                <a16:creationId xmlns="" xmlns:a16="http://schemas.microsoft.com/office/drawing/2014/main" id="{4B6C5831-9807-10EF-F3E4-F1B3AD31A41C}"/>
              </a:ext>
            </a:extLst>
          </p:cNvPr>
          <p:cNvSpPr txBox="1"/>
          <p:nvPr/>
        </p:nvSpPr>
        <p:spPr>
          <a:xfrm>
            <a:off x="2689832" y="5613604"/>
            <a:ext cx="6604987" cy="584775"/>
          </a:xfrm>
          <a:prstGeom prst="rect">
            <a:avLst/>
          </a:prstGeom>
          <a:noFill/>
        </p:spPr>
        <p:txBody>
          <a:bodyPr wrap="square" rtlCol="0">
            <a:spAutoFit/>
          </a:bodyPr>
          <a:lstStyle/>
          <a:p>
            <a:r>
              <a:rPr lang="en-GB" sz="3200" b="1" dirty="0"/>
              <a:t>The building is full height = 27 m</a:t>
            </a:r>
            <a:endParaRPr lang="en-US" sz="3200" b="1" dirty="0"/>
          </a:p>
        </p:txBody>
      </p:sp>
    </p:spTree>
    <p:extLst>
      <p:ext uri="{BB962C8B-B14F-4D97-AF65-F5344CB8AC3E}">
        <p14:creationId xmlns:p14="http://schemas.microsoft.com/office/powerpoint/2010/main" val="2642928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A669A6-9F25-A40B-29EA-F9FA4084FC7F}"/>
              </a:ext>
            </a:extLst>
          </p:cNvPr>
          <p:cNvSpPr>
            <a:spLocks noGrp="1"/>
          </p:cNvSpPr>
          <p:nvPr>
            <p:ph type="title"/>
          </p:nvPr>
        </p:nvSpPr>
        <p:spPr>
          <a:xfrm>
            <a:off x="1640156" y="615232"/>
            <a:ext cx="8911687" cy="1280890"/>
          </a:xfrm>
        </p:spPr>
        <p:txBody>
          <a:bodyPr/>
          <a:lstStyle/>
          <a:p>
            <a:r>
              <a:rPr lang="en-US"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Codes and Standards:</a:t>
            </a:r>
            <a:endParaRPr lang="en-US" dirty="0">
              <a:solidFill>
                <a:schemeClr val="tx1"/>
              </a:solidFill>
            </a:endParaRPr>
          </a:p>
        </p:txBody>
      </p:sp>
      <p:grpSp>
        <p:nvGrpSpPr>
          <p:cNvPr id="6" name="Group 5">
            <a:extLst>
              <a:ext uri="{FF2B5EF4-FFF2-40B4-BE49-F238E27FC236}">
                <a16:creationId xmlns="" xmlns:a16="http://schemas.microsoft.com/office/drawing/2014/main" id="{645EB3E4-C8D0-3E71-0CBC-3047525E8C76}"/>
              </a:ext>
            </a:extLst>
          </p:cNvPr>
          <p:cNvGrpSpPr/>
          <p:nvPr/>
        </p:nvGrpSpPr>
        <p:grpSpPr>
          <a:xfrm>
            <a:off x="2370496" y="1917008"/>
            <a:ext cx="4369490" cy="838200"/>
            <a:chOff x="4113734" y="1462930"/>
            <a:chExt cx="7043108" cy="1122088"/>
          </a:xfrm>
        </p:grpSpPr>
        <p:sp>
          <p:nvSpPr>
            <p:cNvPr id="7" name="Rectangle 6">
              <a:extLst>
                <a:ext uri="{FF2B5EF4-FFF2-40B4-BE49-F238E27FC236}">
                  <a16:creationId xmlns="" xmlns:a16="http://schemas.microsoft.com/office/drawing/2014/main" id="{582A118D-B64C-F217-860E-20BF4E930009}"/>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8" name="TextBox 7">
              <a:extLst>
                <a:ext uri="{FF2B5EF4-FFF2-40B4-BE49-F238E27FC236}">
                  <a16:creationId xmlns="" xmlns:a16="http://schemas.microsoft.com/office/drawing/2014/main" id="{E6BD2C61-B486-A708-DD96-A353A1A00AB3}"/>
                </a:ext>
              </a:extLst>
            </p:cNvPr>
            <p:cNvSpPr txBox="1"/>
            <p:nvPr/>
          </p:nvSpPr>
          <p:spPr>
            <a:xfrm>
              <a:off x="5247439" y="1849665"/>
              <a:ext cx="5736374" cy="618025"/>
            </a:xfrm>
            <a:prstGeom prst="rect">
              <a:avLst/>
            </a:prstGeom>
            <a:noFill/>
          </p:spPr>
          <p:txBody>
            <a:bodyPr wrap="square" rtlCol="0" anchor="ctr">
              <a:spAutoFit/>
            </a:bodyPr>
            <a:lstStyle/>
            <a:p>
              <a:pPr algn="l"/>
              <a:endParaRPr lang="en-US" sz="2399" b="1" dirty="0"/>
            </a:p>
          </p:txBody>
        </p:sp>
        <p:sp>
          <p:nvSpPr>
            <p:cNvPr id="9" name="Oval 8">
              <a:extLst>
                <a:ext uri="{FF2B5EF4-FFF2-40B4-BE49-F238E27FC236}">
                  <a16:creationId xmlns="" xmlns:a16="http://schemas.microsoft.com/office/drawing/2014/main" id="{1A6F9E0A-45A1-4382-24ED-340D27ABB4EE}"/>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1</a:t>
              </a:r>
            </a:p>
          </p:txBody>
        </p:sp>
      </p:grpSp>
      <p:sp>
        <p:nvSpPr>
          <p:cNvPr id="15" name="TextBox 14">
            <a:extLst>
              <a:ext uri="{FF2B5EF4-FFF2-40B4-BE49-F238E27FC236}">
                <a16:creationId xmlns="" xmlns:a16="http://schemas.microsoft.com/office/drawing/2014/main" id="{DAFEADA0-A210-A8D8-FA4E-0395DB7CEF8D}"/>
              </a:ext>
            </a:extLst>
          </p:cNvPr>
          <p:cNvSpPr txBox="1"/>
          <p:nvPr/>
        </p:nvSpPr>
        <p:spPr>
          <a:xfrm>
            <a:off x="3073838" y="1795492"/>
            <a:ext cx="6094520" cy="966290"/>
          </a:xfrm>
          <a:prstGeom prst="rect">
            <a:avLst/>
          </a:prstGeom>
          <a:noFill/>
        </p:spPr>
        <p:txBody>
          <a:bodyPr wrap="square">
            <a:spAutoFit/>
          </a:bodyPr>
          <a:lstStyle/>
          <a:p>
            <a:pPr marR="0" lvl="0" algn="just" rtl="0">
              <a:lnSpc>
                <a:spcPct val="150000"/>
              </a:lnSpc>
              <a:spcBef>
                <a:spcPts val="0"/>
              </a:spcBef>
              <a:spcAft>
                <a:spcPts val="8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ACI-318M-19: which was used in the design of structural elements (Static design).</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grpSp>
        <p:nvGrpSpPr>
          <p:cNvPr id="16" name="Group 15">
            <a:extLst>
              <a:ext uri="{FF2B5EF4-FFF2-40B4-BE49-F238E27FC236}">
                <a16:creationId xmlns="" xmlns:a16="http://schemas.microsoft.com/office/drawing/2014/main" id="{65F5DDF9-1196-FDA7-F721-B07913FA9286}"/>
              </a:ext>
            </a:extLst>
          </p:cNvPr>
          <p:cNvGrpSpPr/>
          <p:nvPr/>
        </p:nvGrpSpPr>
        <p:grpSpPr>
          <a:xfrm>
            <a:off x="2329219" y="3044099"/>
            <a:ext cx="4369490" cy="838200"/>
            <a:chOff x="4113734" y="1462930"/>
            <a:chExt cx="7043108" cy="1122088"/>
          </a:xfrm>
        </p:grpSpPr>
        <p:sp>
          <p:nvSpPr>
            <p:cNvPr id="17" name="Rectangle 16">
              <a:extLst>
                <a:ext uri="{FF2B5EF4-FFF2-40B4-BE49-F238E27FC236}">
                  <a16:creationId xmlns="" xmlns:a16="http://schemas.microsoft.com/office/drawing/2014/main" id="{C6D93093-CC10-13B2-1732-B025001C9493}"/>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8" name="TextBox 17">
              <a:extLst>
                <a:ext uri="{FF2B5EF4-FFF2-40B4-BE49-F238E27FC236}">
                  <a16:creationId xmlns="" xmlns:a16="http://schemas.microsoft.com/office/drawing/2014/main" id="{C0380AD9-C6F0-A2FD-34B5-C72C3837B7B6}"/>
                </a:ext>
              </a:extLst>
            </p:cNvPr>
            <p:cNvSpPr txBox="1"/>
            <p:nvPr/>
          </p:nvSpPr>
          <p:spPr>
            <a:xfrm>
              <a:off x="5247439" y="1849665"/>
              <a:ext cx="5736374" cy="618025"/>
            </a:xfrm>
            <a:prstGeom prst="rect">
              <a:avLst/>
            </a:prstGeom>
            <a:noFill/>
          </p:spPr>
          <p:txBody>
            <a:bodyPr wrap="square" rtlCol="0" anchor="ctr">
              <a:spAutoFit/>
            </a:bodyPr>
            <a:lstStyle/>
            <a:p>
              <a:pPr algn="l"/>
              <a:endParaRPr lang="en-US" sz="2399" b="1" dirty="0"/>
            </a:p>
          </p:txBody>
        </p:sp>
        <p:sp>
          <p:nvSpPr>
            <p:cNvPr id="19" name="Oval 18">
              <a:extLst>
                <a:ext uri="{FF2B5EF4-FFF2-40B4-BE49-F238E27FC236}">
                  <a16:creationId xmlns="" xmlns:a16="http://schemas.microsoft.com/office/drawing/2014/main" id="{5F3B26BD-72B1-010C-96FC-75A6F6B32156}"/>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2</a:t>
              </a:r>
            </a:p>
          </p:txBody>
        </p:sp>
      </p:grpSp>
      <p:grpSp>
        <p:nvGrpSpPr>
          <p:cNvPr id="20" name="Group 19">
            <a:extLst>
              <a:ext uri="{FF2B5EF4-FFF2-40B4-BE49-F238E27FC236}">
                <a16:creationId xmlns="" xmlns:a16="http://schemas.microsoft.com/office/drawing/2014/main" id="{D72E47D0-C940-568F-6012-BEB9EB38085D}"/>
              </a:ext>
            </a:extLst>
          </p:cNvPr>
          <p:cNvGrpSpPr/>
          <p:nvPr/>
        </p:nvGrpSpPr>
        <p:grpSpPr>
          <a:xfrm>
            <a:off x="2329219" y="4177921"/>
            <a:ext cx="4369490" cy="838200"/>
            <a:chOff x="4113734" y="1462930"/>
            <a:chExt cx="7043108" cy="1122088"/>
          </a:xfrm>
        </p:grpSpPr>
        <p:sp>
          <p:nvSpPr>
            <p:cNvPr id="21" name="Rectangle 20">
              <a:extLst>
                <a:ext uri="{FF2B5EF4-FFF2-40B4-BE49-F238E27FC236}">
                  <a16:creationId xmlns="" xmlns:a16="http://schemas.microsoft.com/office/drawing/2014/main" id="{357EFD7C-7DC1-6F5C-E2CA-37DFC8F5AEB2}"/>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22" name="TextBox 21">
              <a:extLst>
                <a:ext uri="{FF2B5EF4-FFF2-40B4-BE49-F238E27FC236}">
                  <a16:creationId xmlns="" xmlns:a16="http://schemas.microsoft.com/office/drawing/2014/main" id="{771480A9-626A-ED9A-D22F-6AEC8DBD1236}"/>
                </a:ext>
              </a:extLst>
            </p:cNvPr>
            <p:cNvSpPr txBox="1"/>
            <p:nvPr/>
          </p:nvSpPr>
          <p:spPr>
            <a:xfrm>
              <a:off x="5247439" y="1849665"/>
              <a:ext cx="5736374" cy="618025"/>
            </a:xfrm>
            <a:prstGeom prst="rect">
              <a:avLst/>
            </a:prstGeom>
            <a:noFill/>
          </p:spPr>
          <p:txBody>
            <a:bodyPr wrap="square" rtlCol="0" anchor="ctr">
              <a:spAutoFit/>
            </a:bodyPr>
            <a:lstStyle/>
            <a:p>
              <a:pPr algn="l"/>
              <a:endParaRPr lang="en-US" sz="2399" b="1" dirty="0"/>
            </a:p>
          </p:txBody>
        </p:sp>
        <p:sp>
          <p:nvSpPr>
            <p:cNvPr id="23" name="Oval 22">
              <a:extLst>
                <a:ext uri="{FF2B5EF4-FFF2-40B4-BE49-F238E27FC236}">
                  <a16:creationId xmlns="" xmlns:a16="http://schemas.microsoft.com/office/drawing/2014/main" id="{A436EC4A-C42D-6683-C66E-3F8E418A08C5}"/>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3</a:t>
              </a:r>
            </a:p>
          </p:txBody>
        </p:sp>
      </p:grpSp>
      <p:grpSp>
        <p:nvGrpSpPr>
          <p:cNvPr id="24" name="Group 23">
            <a:extLst>
              <a:ext uri="{FF2B5EF4-FFF2-40B4-BE49-F238E27FC236}">
                <a16:creationId xmlns="" xmlns:a16="http://schemas.microsoft.com/office/drawing/2014/main" id="{2BFBF0B8-F08E-49E1-38D1-EDCFC4F79439}"/>
              </a:ext>
            </a:extLst>
          </p:cNvPr>
          <p:cNvGrpSpPr/>
          <p:nvPr/>
        </p:nvGrpSpPr>
        <p:grpSpPr>
          <a:xfrm>
            <a:off x="2329219" y="5305171"/>
            <a:ext cx="4369490" cy="838200"/>
            <a:chOff x="4113734" y="1462930"/>
            <a:chExt cx="7043108" cy="1122088"/>
          </a:xfrm>
        </p:grpSpPr>
        <p:sp>
          <p:nvSpPr>
            <p:cNvPr id="25" name="Rectangle 24">
              <a:extLst>
                <a:ext uri="{FF2B5EF4-FFF2-40B4-BE49-F238E27FC236}">
                  <a16:creationId xmlns="" xmlns:a16="http://schemas.microsoft.com/office/drawing/2014/main" id="{308D9902-C044-8D21-4946-1EA5B54895BE}"/>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26" name="TextBox 25">
              <a:extLst>
                <a:ext uri="{FF2B5EF4-FFF2-40B4-BE49-F238E27FC236}">
                  <a16:creationId xmlns="" xmlns:a16="http://schemas.microsoft.com/office/drawing/2014/main" id="{E28F4691-26D8-D7BD-4AE2-2C364D409635}"/>
                </a:ext>
              </a:extLst>
            </p:cNvPr>
            <p:cNvSpPr txBox="1"/>
            <p:nvPr/>
          </p:nvSpPr>
          <p:spPr>
            <a:xfrm>
              <a:off x="5247439" y="1849665"/>
              <a:ext cx="5736374" cy="618025"/>
            </a:xfrm>
            <a:prstGeom prst="rect">
              <a:avLst/>
            </a:prstGeom>
            <a:noFill/>
          </p:spPr>
          <p:txBody>
            <a:bodyPr wrap="square" rtlCol="0" anchor="ctr">
              <a:spAutoFit/>
            </a:bodyPr>
            <a:lstStyle/>
            <a:p>
              <a:pPr algn="l"/>
              <a:endParaRPr lang="en-US" sz="2399" b="1" dirty="0"/>
            </a:p>
          </p:txBody>
        </p:sp>
        <p:sp>
          <p:nvSpPr>
            <p:cNvPr id="27" name="Oval 26">
              <a:extLst>
                <a:ext uri="{FF2B5EF4-FFF2-40B4-BE49-F238E27FC236}">
                  <a16:creationId xmlns="" xmlns:a16="http://schemas.microsoft.com/office/drawing/2014/main" id="{5DCF5A36-476C-C6B5-C9DD-79E3BFC11E06}"/>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4</a:t>
              </a:r>
            </a:p>
          </p:txBody>
        </p:sp>
      </p:grpSp>
      <p:sp>
        <p:nvSpPr>
          <p:cNvPr id="29" name="TextBox 28">
            <a:extLst>
              <a:ext uri="{FF2B5EF4-FFF2-40B4-BE49-F238E27FC236}">
                <a16:creationId xmlns="" xmlns:a16="http://schemas.microsoft.com/office/drawing/2014/main" id="{85874561-E28A-3027-4A48-3838FBCF9C8C}"/>
              </a:ext>
            </a:extLst>
          </p:cNvPr>
          <p:cNvSpPr txBox="1"/>
          <p:nvPr/>
        </p:nvSpPr>
        <p:spPr>
          <a:xfrm>
            <a:off x="3025354" y="3028656"/>
            <a:ext cx="9144740" cy="878895"/>
          </a:xfrm>
          <a:prstGeom prst="rect">
            <a:avLst/>
          </a:prstGeom>
          <a:noFill/>
        </p:spPr>
        <p:txBody>
          <a:bodyPr wrap="square">
            <a:spAutoFit/>
          </a:bodyPr>
          <a:lstStyle/>
          <a:p>
            <a:pPr marR="0" lvl="0" algn="just" rtl="0">
              <a:lnSpc>
                <a:spcPct val="150000"/>
              </a:lnSpc>
              <a:spcBef>
                <a:spcPts val="0"/>
              </a:spcBef>
              <a:spcAft>
                <a:spcPts val="800"/>
              </a:spcAf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ASCE-7-22 Minimum Design Loads and Associated Criteria for Buildings: which was used in the design of the earthquake in the building.</a:t>
            </a:r>
            <a:endParaRPr lang="en-US" sz="18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1" name="TextBox 30">
            <a:extLst>
              <a:ext uri="{FF2B5EF4-FFF2-40B4-BE49-F238E27FC236}">
                <a16:creationId xmlns="" xmlns:a16="http://schemas.microsoft.com/office/drawing/2014/main" id="{B20D355E-70D8-57C3-D519-B98FB0FE5A75}"/>
              </a:ext>
            </a:extLst>
          </p:cNvPr>
          <p:cNvSpPr txBox="1"/>
          <p:nvPr/>
        </p:nvSpPr>
        <p:spPr>
          <a:xfrm>
            <a:off x="3025354" y="4113876"/>
            <a:ext cx="9144740" cy="966290"/>
          </a:xfrm>
          <a:prstGeom prst="rect">
            <a:avLst/>
          </a:prstGeom>
          <a:noFill/>
        </p:spPr>
        <p:txBody>
          <a:bodyPr wrap="square">
            <a:spAutoFit/>
          </a:bodyPr>
          <a:lstStyle/>
          <a:p>
            <a:pPr marR="0" lvl="0" algn="just" rtl="0">
              <a:lnSpc>
                <a:spcPct val="150000"/>
              </a:lnSpc>
              <a:spcBef>
                <a:spcPts val="0"/>
              </a:spcBef>
              <a:spcAft>
                <a:spcPts val="8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Jordan Loads and Forces Code: Which was used for the loads connected to the rain and snow.</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3" name="TextBox 32">
            <a:extLst>
              <a:ext uri="{FF2B5EF4-FFF2-40B4-BE49-F238E27FC236}">
                <a16:creationId xmlns="" xmlns:a16="http://schemas.microsoft.com/office/drawing/2014/main" id="{F7D65F1C-9092-3EB3-221C-069353B95EF8}"/>
              </a:ext>
            </a:extLst>
          </p:cNvPr>
          <p:cNvSpPr txBox="1"/>
          <p:nvPr/>
        </p:nvSpPr>
        <p:spPr>
          <a:xfrm>
            <a:off x="3025354" y="5483375"/>
            <a:ext cx="9166646" cy="504625"/>
          </a:xfrm>
          <a:prstGeom prst="rect">
            <a:avLst/>
          </a:prstGeom>
          <a:noFill/>
        </p:spPr>
        <p:txBody>
          <a:bodyPr wrap="square">
            <a:spAutoFit/>
          </a:bodyPr>
          <a:lstStyle/>
          <a:p>
            <a:pPr marR="0" lvl="0" algn="just" rtl="0">
              <a:lnSpc>
                <a:spcPct val="150000"/>
              </a:lnSpc>
              <a:spcBef>
                <a:spcPts val="0"/>
              </a:spcBef>
              <a:spcAft>
                <a:spcPts val="8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AASHTO: This code was used to identify some of the materials.</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5983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CE3617-CDFA-A3CF-990B-D249FFDD521F}"/>
              </a:ext>
            </a:extLst>
          </p:cNvPr>
          <p:cNvSpPr>
            <a:spLocks noGrp="1"/>
          </p:cNvSpPr>
          <p:nvPr>
            <p:ph type="title"/>
          </p:nvPr>
        </p:nvSpPr>
        <p:spPr>
          <a:xfrm>
            <a:off x="1554238" y="624110"/>
            <a:ext cx="8911687" cy="1280890"/>
          </a:xfrm>
        </p:spPr>
        <p:txBody>
          <a:bodyPr/>
          <a:lstStyle/>
          <a:p>
            <a:r>
              <a:rPr lang="en-US" b="1" dirty="0">
                <a:ln w="11430"/>
                <a:solidFill>
                  <a:schemeClr val="tx1"/>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Construction Materials:</a:t>
            </a:r>
            <a:r>
              <a:rPr lang="ar-JO" dirty="0">
                <a:solidFill>
                  <a:schemeClr val="tx1"/>
                </a:solidFill>
                <a:latin typeface="Times New Roman" panose="02020603050405020304" pitchFamily="18" charset="0"/>
                <a:cs typeface="Times New Roman" panose="02020603050405020304" pitchFamily="18" charset="0"/>
              </a:rPr>
              <a:t/>
            </a:r>
            <a:br>
              <a:rPr lang="ar-JO"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endParaRPr>
          </a:p>
        </p:txBody>
      </p:sp>
      <p:sp>
        <p:nvSpPr>
          <p:cNvPr id="4" name="مستطيل 4">
            <a:extLst>
              <a:ext uri="{FF2B5EF4-FFF2-40B4-BE49-F238E27FC236}">
                <a16:creationId xmlns="" xmlns:a16="http://schemas.microsoft.com/office/drawing/2014/main" id="{E935C52D-B876-6FAF-EC12-240818CFACBE}"/>
              </a:ext>
            </a:extLst>
          </p:cNvPr>
          <p:cNvSpPr/>
          <p:nvPr/>
        </p:nvSpPr>
        <p:spPr>
          <a:xfrm>
            <a:off x="1554238" y="1427573"/>
            <a:ext cx="3329758" cy="461665"/>
          </a:xfrm>
          <a:prstGeom prst="rect">
            <a:avLst/>
          </a:prstGeom>
        </p:spPr>
        <p:txBody>
          <a:bodyPr wrap="none">
            <a:spAutoFit/>
          </a:bodyPr>
          <a:lstStyle/>
          <a:p>
            <a:pPr algn="l"/>
            <a:r>
              <a:rPr lang="en-US" sz="2400" b="1" dirty="0">
                <a:ln w="11430"/>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1-  Structural Elements.</a:t>
            </a:r>
            <a:endParaRPr lang="ar-JO" sz="24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 xmlns:a16="http://schemas.microsoft.com/office/drawing/2014/main" id="{17BA7CCF-5859-CFDE-B2ED-FD9325530FB6}"/>
                  </a:ext>
                </a:extLst>
              </p:cNvPr>
              <p:cNvGraphicFramePr>
                <a:graphicFrameLocks noGrp="1"/>
              </p:cNvGraphicFramePr>
              <p:nvPr>
                <p:extLst>
                  <p:ext uri="{D42A27DB-BD31-4B8C-83A1-F6EECF244321}">
                    <p14:modId xmlns:p14="http://schemas.microsoft.com/office/powerpoint/2010/main" val="625660915"/>
                  </p:ext>
                </p:extLst>
              </p:nvPr>
            </p:nvGraphicFramePr>
            <p:xfrm>
              <a:off x="1695635" y="2166150"/>
              <a:ext cx="8911686" cy="4287916"/>
            </p:xfrm>
            <a:graphic>
              <a:graphicData uri="http://schemas.openxmlformats.org/drawingml/2006/table">
                <a:tbl>
                  <a:tblPr firstRow="1" firstCol="1" bandRow="1">
                    <a:tableStyleId>{0505E3EF-67EA-436B-97B2-0124C06EBD24}</a:tableStyleId>
                  </a:tblPr>
                  <a:tblGrid>
                    <a:gridCol w="4455843">
                      <a:extLst>
                        <a:ext uri="{9D8B030D-6E8A-4147-A177-3AD203B41FA5}">
                          <a16:colId xmlns="" xmlns:a16="http://schemas.microsoft.com/office/drawing/2014/main" val="2275325373"/>
                        </a:ext>
                      </a:extLst>
                    </a:gridCol>
                    <a:gridCol w="4455843">
                      <a:extLst>
                        <a:ext uri="{9D8B030D-6E8A-4147-A177-3AD203B41FA5}">
                          <a16:colId xmlns="" xmlns:a16="http://schemas.microsoft.com/office/drawing/2014/main" val="2670583099"/>
                        </a:ext>
                      </a:extLst>
                    </a:gridCol>
                  </a:tblGrid>
                  <a:tr h="645181">
                    <a:tc>
                      <a:txBody>
                        <a:bodyPr/>
                        <a:lstStyle/>
                        <a:p>
                          <a:pPr marL="0" marR="0" algn="ctr">
                            <a:lnSpc>
                              <a:spcPct val="150000"/>
                            </a:lnSpc>
                            <a:spcBef>
                              <a:spcPts val="0"/>
                            </a:spcBef>
                            <a:spcAft>
                              <a:spcPts val="600"/>
                            </a:spcAft>
                          </a:pPr>
                          <a:r>
                            <a:rPr lang="en-US" sz="2000">
                              <a:effectLst/>
                            </a:rPr>
                            <a:t>Unit Weight, γ</a:t>
                          </a:r>
                          <a:r>
                            <a:rPr lang="en-US" sz="2000" baseline="-25000">
                              <a:effectLst/>
                            </a:rPr>
                            <a:t>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25 KN/m</a:t>
                          </a:r>
                          <a:r>
                            <a:rPr lang="en-US" sz="2000" b="1" baseline="30000" dirty="0">
                              <a:effectLst/>
                            </a:rPr>
                            <a:t>3</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571595177"/>
                      </a:ext>
                    </a:extLst>
                  </a:tr>
                  <a:tr h="783901">
                    <a:tc>
                      <a:txBody>
                        <a:bodyPr/>
                        <a:lstStyle/>
                        <a:p>
                          <a:pPr marL="0" marR="0" algn="ctr">
                            <a:lnSpc>
                              <a:spcPct val="150000"/>
                            </a:lnSpc>
                            <a:spcBef>
                              <a:spcPts val="0"/>
                            </a:spcBef>
                            <a:spcAft>
                              <a:spcPts val="600"/>
                            </a:spcAft>
                          </a:pPr>
                          <a:r>
                            <a:rPr lang="en-US" sz="2000" dirty="0">
                              <a:effectLst/>
                            </a:rPr>
                            <a:t>Modulus of Elasticity, </a:t>
                          </a:r>
                          <a:r>
                            <a:rPr lang="en-US" sz="2000" dirty="0" err="1">
                              <a:effectLst/>
                            </a:rPr>
                            <a:t>E</a:t>
                          </a:r>
                          <a:r>
                            <a:rPr lang="en-US" sz="2000" baseline="-25000" dirty="0" err="1">
                              <a:effectLst/>
                            </a:rPr>
                            <a:t>c</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4700 </a:t>
                          </a:r>
                          <a14:m>
                            <m:oMath xmlns:m="http://schemas.openxmlformats.org/officeDocument/2006/math">
                              <m:rad>
                                <m:radPr>
                                  <m:degHide m:val="on"/>
                                  <m:ctrlPr>
                                    <a:rPr lang="en-US" sz="2000" b="1" i="1">
                                      <a:effectLst/>
                                      <a:latin typeface="Cambria Math"/>
                                    </a:rPr>
                                  </m:ctrlPr>
                                </m:radPr>
                                <m:deg/>
                                <m:e>
                                  <m:r>
                                    <a:rPr lang="en-US" sz="2000" b="1" i="1">
                                      <a:effectLst/>
                                      <a:latin typeface="Cambria Math" panose="02040503050406030204" pitchFamily="18" charset="0"/>
                                    </a:rPr>
                                    <m:t>𝐟</m:t>
                                  </m:r>
                                </m:e>
                              </m:rad>
                            </m:oMath>
                          </a14:m>
                          <a:r>
                            <a:rPr lang="en-US" sz="2000" b="1" dirty="0">
                              <a:effectLst/>
                            </a:rPr>
                            <a:t> = 24780 MPa</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039207505"/>
                      </a:ext>
                    </a:extLst>
                  </a:tr>
                  <a:tr h="645516">
                    <a:tc>
                      <a:txBody>
                        <a:bodyPr/>
                        <a:lstStyle/>
                        <a:p>
                          <a:pPr marL="0" marR="0" algn="ctr">
                            <a:lnSpc>
                              <a:spcPct val="150000"/>
                            </a:lnSpc>
                            <a:spcBef>
                              <a:spcPts val="0"/>
                            </a:spcBef>
                            <a:spcAft>
                              <a:spcPts val="600"/>
                            </a:spcAft>
                          </a:pPr>
                          <a:r>
                            <a:rPr lang="en-US" sz="2000" dirty="0">
                              <a:effectLst/>
                            </a:rPr>
                            <a:t>Poisons Ratio, v</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0.2</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11688003"/>
                      </a:ext>
                    </a:extLst>
                  </a:tr>
                  <a:tr h="645516">
                    <a:tc>
                      <a:txBody>
                        <a:bodyPr/>
                        <a:lstStyle/>
                        <a:p>
                          <a:pPr marL="0" marR="0" algn="ctr">
                            <a:lnSpc>
                              <a:spcPct val="150000"/>
                            </a:lnSpc>
                            <a:spcBef>
                              <a:spcPts val="0"/>
                            </a:spcBef>
                            <a:spcAft>
                              <a:spcPts val="600"/>
                            </a:spcAft>
                          </a:pPr>
                          <a:r>
                            <a:rPr lang="en-US" sz="2000">
                              <a:effectLst/>
                            </a:rPr>
                            <a:t>Compressive Strength, f</a:t>
                          </a:r>
                          <a:r>
                            <a:rPr lang="en-US" sz="2000" baseline="-25000">
                              <a:effectLst/>
                            </a:rPr>
                            <a:t>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28 MPa</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55383279"/>
                      </a:ext>
                    </a:extLst>
                  </a:tr>
                  <a:tr h="783901">
                    <a:tc>
                      <a:txBody>
                        <a:bodyPr/>
                        <a:lstStyle/>
                        <a:p>
                          <a:pPr marL="0" marR="0" algn="ctr">
                            <a:lnSpc>
                              <a:spcPct val="150000"/>
                            </a:lnSpc>
                            <a:spcBef>
                              <a:spcPts val="0"/>
                            </a:spcBef>
                            <a:spcAft>
                              <a:spcPts val="600"/>
                            </a:spcAft>
                          </a:pPr>
                          <a:r>
                            <a:rPr lang="en-US" sz="2000">
                              <a:effectLst/>
                            </a:rPr>
                            <a:t>Flexure</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0.62 λ </a:t>
                          </a:r>
                          <a14:m>
                            <m:oMath xmlns:m="http://schemas.openxmlformats.org/officeDocument/2006/math">
                              <m:r>
                                <a:rPr lang="en-US" sz="2000" b="1">
                                  <a:effectLst/>
                                  <a:latin typeface="Cambria Math" panose="02040503050406030204" pitchFamily="18" charset="0"/>
                                </a:rPr>
                                <m:t> </m:t>
                              </m:r>
                              <m:rad>
                                <m:radPr>
                                  <m:degHide m:val="on"/>
                                  <m:ctrlPr>
                                    <a:rPr lang="en-US" sz="2000" b="1" i="1">
                                      <a:effectLst/>
                                      <a:latin typeface="Cambria Math"/>
                                    </a:rPr>
                                  </m:ctrlPr>
                                </m:radPr>
                                <m:deg/>
                                <m:e>
                                  <m:r>
                                    <a:rPr lang="en-US" sz="2000" b="1" i="1">
                                      <a:effectLst/>
                                      <a:latin typeface="Cambria Math" panose="02040503050406030204" pitchFamily="18" charset="0"/>
                                    </a:rPr>
                                    <m:t>𝐟</m:t>
                                  </m:r>
                                </m:e>
                              </m:rad>
                            </m:oMath>
                          </a14:m>
                          <a:r>
                            <a:rPr lang="en-US" sz="2000" b="1" dirty="0">
                              <a:effectLst/>
                            </a:rPr>
                            <a:t> = 3.28 MPa</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706922238"/>
                      </a:ext>
                    </a:extLst>
                  </a:tr>
                  <a:tr h="783901">
                    <a:tc>
                      <a:txBody>
                        <a:bodyPr/>
                        <a:lstStyle/>
                        <a:p>
                          <a:pPr marL="0" marR="0" algn="ctr">
                            <a:lnSpc>
                              <a:spcPct val="150000"/>
                            </a:lnSpc>
                            <a:spcBef>
                              <a:spcPts val="0"/>
                            </a:spcBef>
                            <a:spcAft>
                              <a:spcPts val="600"/>
                            </a:spcAft>
                          </a:pPr>
                          <a:r>
                            <a:rPr lang="en-US" sz="2000" dirty="0">
                              <a:effectLst/>
                            </a:rPr>
                            <a:t>Tensile Strength, f</a:t>
                          </a:r>
                          <a:r>
                            <a:rPr lang="en-US" sz="2000" baseline="-25000" dirty="0">
                              <a:effectLst/>
                            </a:rPr>
                            <a:t>t</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0.33 λ </a:t>
                          </a:r>
                          <a14:m>
                            <m:oMath xmlns:m="http://schemas.openxmlformats.org/officeDocument/2006/math">
                              <m:rad>
                                <m:radPr>
                                  <m:degHide m:val="on"/>
                                  <m:ctrlPr>
                                    <a:rPr lang="en-US" sz="2000" b="1" i="1">
                                      <a:effectLst/>
                                      <a:latin typeface="Cambria Math"/>
                                    </a:rPr>
                                  </m:ctrlPr>
                                </m:radPr>
                                <m:deg/>
                                <m:e>
                                  <m:r>
                                    <a:rPr lang="en-US" sz="2000" b="1" i="1">
                                      <a:effectLst/>
                                      <a:latin typeface="Cambria Math" panose="02040503050406030204" pitchFamily="18" charset="0"/>
                                    </a:rPr>
                                    <m:t>𝐟</m:t>
                                  </m:r>
                                </m:e>
                              </m:rad>
                            </m:oMath>
                          </a14:m>
                          <a:r>
                            <a:rPr lang="en-US" sz="2000" b="1" dirty="0">
                              <a:effectLst/>
                            </a:rPr>
                            <a:t> = 1.75 MPa</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264603929"/>
                      </a:ext>
                    </a:extLst>
                  </a:tr>
                </a:tbl>
              </a:graphicData>
            </a:graphic>
          </p:graphicFrame>
        </mc:Choice>
        <mc:Fallback xmlns="">
          <p:graphicFrame>
            <p:nvGraphicFramePr>
              <p:cNvPr id="5" name="Table 4">
                <a:extLst>
                  <a:ext uri="{FF2B5EF4-FFF2-40B4-BE49-F238E27FC236}">
                    <a16:creationId xmlns:a16="http://schemas.microsoft.com/office/drawing/2014/main" id="{17BA7CCF-5859-CFDE-B2ED-FD9325530FB6}"/>
                  </a:ext>
                </a:extLst>
              </p:cNvPr>
              <p:cNvGraphicFramePr>
                <a:graphicFrameLocks noGrp="1"/>
              </p:cNvGraphicFramePr>
              <p:nvPr>
                <p:extLst>
                  <p:ext uri="{D42A27DB-BD31-4B8C-83A1-F6EECF244321}">
                    <p14:modId xmlns:p14="http://schemas.microsoft.com/office/powerpoint/2010/main" val="625660915"/>
                  </p:ext>
                </p:extLst>
              </p:nvPr>
            </p:nvGraphicFramePr>
            <p:xfrm>
              <a:off x="1695635" y="2166150"/>
              <a:ext cx="8911686" cy="4287916"/>
            </p:xfrm>
            <a:graphic>
              <a:graphicData uri="http://schemas.openxmlformats.org/drawingml/2006/table">
                <a:tbl>
                  <a:tblPr firstRow="1" firstCol="1" bandRow="1">
                    <a:tableStyleId>{0505E3EF-67EA-436B-97B2-0124C06EBD24}</a:tableStyleId>
                  </a:tblPr>
                  <a:tblGrid>
                    <a:gridCol w="4455843">
                      <a:extLst>
                        <a:ext uri="{9D8B030D-6E8A-4147-A177-3AD203B41FA5}">
                          <a16:colId xmlns:a16="http://schemas.microsoft.com/office/drawing/2014/main" val="2275325373"/>
                        </a:ext>
                      </a:extLst>
                    </a:gridCol>
                    <a:gridCol w="4455843">
                      <a:extLst>
                        <a:ext uri="{9D8B030D-6E8A-4147-A177-3AD203B41FA5}">
                          <a16:colId xmlns:a16="http://schemas.microsoft.com/office/drawing/2014/main" val="2670583099"/>
                        </a:ext>
                      </a:extLst>
                    </a:gridCol>
                  </a:tblGrid>
                  <a:tr h="645181">
                    <a:tc>
                      <a:txBody>
                        <a:bodyPr/>
                        <a:lstStyle/>
                        <a:p>
                          <a:pPr marL="0" marR="0" algn="ctr">
                            <a:lnSpc>
                              <a:spcPct val="150000"/>
                            </a:lnSpc>
                            <a:spcBef>
                              <a:spcPts val="0"/>
                            </a:spcBef>
                            <a:spcAft>
                              <a:spcPts val="600"/>
                            </a:spcAft>
                          </a:pPr>
                          <a:r>
                            <a:rPr lang="en-US" sz="2000">
                              <a:effectLst/>
                            </a:rPr>
                            <a:t>Unit Weight, γ</a:t>
                          </a:r>
                          <a:r>
                            <a:rPr lang="en-US" sz="2000" baseline="-25000">
                              <a:effectLst/>
                            </a:rPr>
                            <a:t>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25 KN/m</a:t>
                          </a:r>
                          <a:r>
                            <a:rPr lang="en-US" sz="2000" b="1" baseline="30000" dirty="0">
                              <a:effectLst/>
                            </a:rPr>
                            <a:t>3</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71595177"/>
                      </a:ext>
                    </a:extLst>
                  </a:tr>
                  <a:tr h="783901">
                    <a:tc>
                      <a:txBody>
                        <a:bodyPr/>
                        <a:lstStyle/>
                        <a:p>
                          <a:pPr marL="0" marR="0" algn="ctr">
                            <a:lnSpc>
                              <a:spcPct val="150000"/>
                            </a:lnSpc>
                            <a:spcBef>
                              <a:spcPts val="0"/>
                            </a:spcBef>
                            <a:spcAft>
                              <a:spcPts val="600"/>
                            </a:spcAft>
                          </a:pPr>
                          <a:r>
                            <a:rPr lang="en-US" sz="2000" dirty="0">
                              <a:effectLst/>
                            </a:rPr>
                            <a:t>Modulus of Elasticity, </a:t>
                          </a:r>
                          <a:r>
                            <a:rPr lang="en-US" sz="2000" dirty="0" err="1">
                              <a:effectLst/>
                            </a:rPr>
                            <a:t>E</a:t>
                          </a:r>
                          <a:r>
                            <a:rPr lang="en-US" sz="2000" baseline="-25000" dirty="0" err="1">
                              <a:effectLst/>
                            </a:rPr>
                            <a:t>c</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274" t="-82946" r="-274" b="-365116"/>
                          </a:stretch>
                        </a:blipFill>
                      </a:tcPr>
                    </a:tc>
                    <a:extLst>
                      <a:ext uri="{0D108BD9-81ED-4DB2-BD59-A6C34878D82A}">
                        <a16:rowId xmlns:a16="http://schemas.microsoft.com/office/drawing/2014/main" val="3039207505"/>
                      </a:ext>
                    </a:extLst>
                  </a:tr>
                  <a:tr h="645516">
                    <a:tc>
                      <a:txBody>
                        <a:bodyPr/>
                        <a:lstStyle/>
                        <a:p>
                          <a:pPr marL="0" marR="0" algn="ctr">
                            <a:lnSpc>
                              <a:spcPct val="150000"/>
                            </a:lnSpc>
                            <a:spcBef>
                              <a:spcPts val="0"/>
                            </a:spcBef>
                            <a:spcAft>
                              <a:spcPts val="600"/>
                            </a:spcAft>
                          </a:pPr>
                          <a:r>
                            <a:rPr lang="en-US" sz="2000" dirty="0">
                              <a:effectLst/>
                            </a:rPr>
                            <a:t>Poisons Ratio, v</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0.2</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11688003"/>
                      </a:ext>
                    </a:extLst>
                  </a:tr>
                  <a:tr h="645516">
                    <a:tc>
                      <a:txBody>
                        <a:bodyPr/>
                        <a:lstStyle/>
                        <a:p>
                          <a:pPr marL="0" marR="0" algn="ctr">
                            <a:lnSpc>
                              <a:spcPct val="150000"/>
                            </a:lnSpc>
                            <a:spcBef>
                              <a:spcPts val="0"/>
                            </a:spcBef>
                            <a:spcAft>
                              <a:spcPts val="600"/>
                            </a:spcAft>
                          </a:pPr>
                          <a:r>
                            <a:rPr lang="en-US" sz="2000">
                              <a:effectLst/>
                            </a:rPr>
                            <a:t>Compressive Strength, f</a:t>
                          </a:r>
                          <a:r>
                            <a:rPr lang="en-US" sz="2000" baseline="-25000">
                              <a:effectLst/>
                            </a:rPr>
                            <a:t>c</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000" b="1" dirty="0">
                              <a:effectLst/>
                            </a:rPr>
                            <a:t>28 MPa</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55383279"/>
                      </a:ext>
                    </a:extLst>
                  </a:tr>
                  <a:tr h="783901">
                    <a:tc>
                      <a:txBody>
                        <a:bodyPr/>
                        <a:lstStyle/>
                        <a:p>
                          <a:pPr marL="0" marR="0" algn="ctr">
                            <a:lnSpc>
                              <a:spcPct val="150000"/>
                            </a:lnSpc>
                            <a:spcBef>
                              <a:spcPts val="0"/>
                            </a:spcBef>
                            <a:spcAft>
                              <a:spcPts val="600"/>
                            </a:spcAft>
                          </a:pPr>
                          <a:r>
                            <a:rPr lang="en-US" sz="2000">
                              <a:effectLst/>
                            </a:rPr>
                            <a:t>Flexure</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274" t="-350000" r="-274" b="-102344"/>
                          </a:stretch>
                        </a:blipFill>
                      </a:tcPr>
                    </a:tc>
                    <a:extLst>
                      <a:ext uri="{0D108BD9-81ED-4DB2-BD59-A6C34878D82A}">
                        <a16:rowId xmlns:a16="http://schemas.microsoft.com/office/drawing/2014/main" val="1706922238"/>
                      </a:ext>
                    </a:extLst>
                  </a:tr>
                  <a:tr h="783901">
                    <a:tc>
                      <a:txBody>
                        <a:bodyPr/>
                        <a:lstStyle/>
                        <a:p>
                          <a:pPr marL="0" marR="0" algn="ctr">
                            <a:lnSpc>
                              <a:spcPct val="150000"/>
                            </a:lnSpc>
                            <a:spcBef>
                              <a:spcPts val="0"/>
                            </a:spcBef>
                            <a:spcAft>
                              <a:spcPts val="600"/>
                            </a:spcAft>
                          </a:pPr>
                          <a:r>
                            <a:rPr lang="en-US" sz="2000" dirty="0">
                              <a:effectLst/>
                            </a:rPr>
                            <a:t>Tensile Strength, f</a:t>
                          </a:r>
                          <a:r>
                            <a:rPr lang="en-US" sz="2000" baseline="-25000" dirty="0">
                              <a:effectLst/>
                            </a:rPr>
                            <a:t>t</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00274" t="-446512" r="-274" b="-1550"/>
                          </a:stretch>
                        </a:blipFill>
                      </a:tcPr>
                    </a:tc>
                    <a:extLst>
                      <a:ext uri="{0D108BD9-81ED-4DB2-BD59-A6C34878D82A}">
                        <a16:rowId xmlns:a16="http://schemas.microsoft.com/office/drawing/2014/main" val="1264603929"/>
                      </a:ext>
                    </a:extLst>
                  </a:tr>
                </a:tbl>
              </a:graphicData>
            </a:graphic>
          </p:graphicFrame>
        </mc:Fallback>
      </mc:AlternateContent>
    </p:spTree>
    <p:extLst>
      <p:ext uri="{BB962C8B-B14F-4D97-AF65-F5344CB8AC3E}">
        <p14:creationId xmlns:p14="http://schemas.microsoft.com/office/powerpoint/2010/main" val="1976058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15EF1E-CF57-152B-C2F3-3902B7AD2BFE}"/>
              </a:ext>
            </a:extLst>
          </p:cNvPr>
          <p:cNvSpPr>
            <a:spLocks noGrp="1"/>
          </p:cNvSpPr>
          <p:nvPr>
            <p:ph type="title"/>
          </p:nvPr>
        </p:nvSpPr>
        <p:spPr>
          <a:xfrm>
            <a:off x="1640156" y="624110"/>
            <a:ext cx="8911687" cy="1280890"/>
          </a:xfrm>
        </p:spPr>
        <p:txBody>
          <a:bodyPr/>
          <a:lstStyle/>
          <a:p>
            <a:r>
              <a:rPr lang="en-US" sz="4000" b="1" i="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Reinforcing Steel:</a:t>
            </a:r>
            <a:r>
              <a:rPr lang="en-US" sz="18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8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pic>
        <p:nvPicPr>
          <p:cNvPr id="4" name="Picture 3">
            <a:extLst>
              <a:ext uri="{FF2B5EF4-FFF2-40B4-BE49-F238E27FC236}">
                <a16:creationId xmlns="" xmlns:a16="http://schemas.microsoft.com/office/drawing/2014/main" id="{F9A2EF6B-3AA1-A293-D37F-E7D82810166A}"/>
              </a:ext>
            </a:extLst>
          </p:cNvPr>
          <p:cNvPicPr>
            <a:picLocks noChangeAspect="1"/>
          </p:cNvPicPr>
          <p:nvPr/>
        </p:nvPicPr>
        <p:blipFill>
          <a:blip r:embed="rId2"/>
          <a:stretch>
            <a:fillRect/>
          </a:stretch>
        </p:blipFill>
        <p:spPr>
          <a:xfrm>
            <a:off x="2306740" y="2186060"/>
            <a:ext cx="8109270" cy="367172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63851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D3AD17-178D-C802-7111-FEE09D00CC46}"/>
              </a:ext>
            </a:extLst>
          </p:cNvPr>
          <p:cNvSpPr>
            <a:spLocks noGrp="1"/>
          </p:cNvSpPr>
          <p:nvPr>
            <p:ph type="title"/>
          </p:nvPr>
        </p:nvSpPr>
        <p:spPr>
          <a:xfrm>
            <a:off x="1640156" y="695132"/>
            <a:ext cx="8911687" cy="627641"/>
          </a:xfrm>
        </p:spPr>
        <p:txBody>
          <a:bodyPr>
            <a:normAutofit/>
          </a:bodyPr>
          <a:lstStyle/>
          <a:p>
            <a:r>
              <a:rPr lang="en-US" sz="3100" b="1" dirty="0"/>
              <a:t>Al-</a:t>
            </a:r>
            <a:r>
              <a:rPr lang="en-US" sz="3100" b="1" err="1"/>
              <a:t>Tajamo</a:t>
            </a:r>
            <a:r>
              <a:rPr lang="en-US" sz="3100" b="1" dirty="0"/>
              <a:t>’ Commercial Building</a:t>
            </a:r>
          </a:p>
        </p:txBody>
      </p:sp>
      <p:pic>
        <p:nvPicPr>
          <p:cNvPr id="5" name="Content Placeholder 4">
            <a:extLst>
              <a:ext uri="{FF2B5EF4-FFF2-40B4-BE49-F238E27FC236}">
                <a16:creationId xmlns="" xmlns:a16="http://schemas.microsoft.com/office/drawing/2014/main" id="{4D350270-04FF-620D-8E43-AC7083F079DD}"/>
              </a:ext>
            </a:extLst>
          </p:cNvPr>
          <p:cNvPicPr>
            <a:picLocks noGrp="1" noChangeAspect="1"/>
          </p:cNvPicPr>
          <p:nvPr>
            <p:ph idx="1"/>
          </p:nvPr>
        </p:nvPicPr>
        <p:blipFill>
          <a:blip r:embed="rId2"/>
          <a:stretch>
            <a:fillRect/>
          </a:stretch>
        </p:blipFill>
        <p:spPr>
          <a:xfrm>
            <a:off x="1757779" y="1654206"/>
            <a:ext cx="9046346" cy="4648940"/>
          </a:xfrm>
          <a:prstGeom prst="rect">
            <a:avLst/>
          </a:prstGeom>
          <a:ln>
            <a:noFill/>
          </a:ln>
          <a:effectLst>
            <a:softEdge rad="112500"/>
          </a:effectLst>
        </p:spPr>
      </p:pic>
    </p:spTree>
    <p:extLst>
      <p:ext uri="{BB962C8B-B14F-4D97-AF65-F5344CB8AC3E}">
        <p14:creationId xmlns:p14="http://schemas.microsoft.com/office/powerpoint/2010/main" val="2609317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 xmlns:a16="http://schemas.microsoft.com/office/drawing/2014/main" id="{51C21D89-2C79-D0BA-8267-5D0193F07702}"/>
              </a:ext>
            </a:extLst>
          </p:cNvPr>
          <p:cNvGraphicFramePr>
            <a:graphicFrameLocks noGrp="1"/>
          </p:cNvGraphicFramePr>
          <p:nvPr>
            <p:extLst>
              <p:ext uri="{D42A27DB-BD31-4B8C-83A1-F6EECF244321}">
                <p14:modId xmlns:p14="http://schemas.microsoft.com/office/powerpoint/2010/main" val="4064264803"/>
              </p:ext>
            </p:extLst>
          </p:nvPr>
        </p:nvGraphicFramePr>
        <p:xfrm>
          <a:off x="2529114" y="1239156"/>
          <a:ext cx="7835048" cy="5207000"/>
        </p:xfrm>
        <a:graphic>
          <a:graphicData uri="http://schemas.openxmlformats.org/drawingml/2006/table">
            <a:tbl>
              <a:tblPr firstRow="1" firstCol="1" bandRow="1">
                <a:tableStyleId>{F5AB1C69-6EDB-4FF4-983F-18BD219EF322}</a:tableStyleId>
              </a:tblPr>
              <a:tblGrid>
                <a:gridCol w="3917524">
                  <a:extLst>
                    <a:ext uri="{9D8B030D-6E8A-4147-A177-3AD203B41FA5}">
                      <a16:colId xmlns="" xmlns:a16="http://schemas.microsoft.com/office/drawing/2014/main" val="2145911140"/>
                    </a:ext>
                  </a:extLst>
                </a:gridCol>
                <a:gridCol w="3917524">
                  <a:extLst>
                    <a:ext uri="{9D8B030D-6E8A-4147-A177-3AD203B41FA5}">
                      <a16:colId xmlns="" xmlns:a16="http://schemas.microsoft.com/office/drawing/2014/main" val="930423644"/>
                    </a:ext>
                  </a:extLst>
                </a:gridCol>
              </a:tblGrid>
              <a:tr h="520700">
                <a:tc>
                  <a:txBody>
                    <a:bodyPr/>
                    <a:lstStyle/>
                    <a:p>
                      <a:pPr marL="0" marR="0" algn="ctr">
                        <a:lnSpc>
                          <a:spcPct val="150000"/>
                        </a:lnSpc>
                        <a:spcBef>
                          <a:spcPts val="0"/>
                        </a:spcBef>
                        <a:spcAft>
                          <a:spcPts val="600"/>
                        </a:spcAft>
                      </a:pPr>
                      <a:r>
                        <a:rPr lang="en-US" sz="2400" dirty="0">
                          <a:effectLst/>
                        </a:rPr>
                        <a:t>Material</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Unit Weight KN/m</a:t>
                      </a:r>
                      <a:r>
                        <a:rPr lang="en-US" sz="2400" b="1" baseline="30000">
                          <a:effectLst/>
                        </a:rPr>
                        <a:t>3</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45230113"/>
                  </a:ext>
                </a:extLst>
              </a:tr>
              <a:tr h="520700">
                <a:tc>
                  <a:txBody>
                    <a:bodyPr/>
                    <a:lstStyle/>
                    <a:p>
                      <a:pPr marL="0" marR="0" algn="ctr">
                        <a:lnSpc>
                          <a:spcPct val="150000"/>
                        </a:lnSpc>
                        <a:spcBef>
                          <a:spcPts val="0"/>
                        </a:spcBef>
                        <a:spcAft>
                          <a:spcPts val="600"/>
                        </a:spcAft>
                      </a:pPr>
                      <a:r>
                        <a:rPr lang="en-US" sz="2400" dirty="0">
                          <a:effectLst/>
                        </a:rPr>
                        <a:t>Gypsum</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dirty="0">
                          <a:effectLst/>
                        </a:rPr>
                        <a:t>8.08</a:t>
                      </a:r>
                      <a:endParaRPr lang="en-US" sz="24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946399298"/>
                  </a:ext>
                </a:extLst>
              </a:tr>
              <a:tr h="520700">
                <a:tc>
                  <a:txBody>
                    <a:bodyPr/>
                    <a:lstStyle/>
                    <a:p>
                      <a:pPr marL="0" marR="0" algn="ctr">
                        <a:lnSpc>
                          <a:spcPct val="150000"/>
                        </a:lnSpc>
                        <a:spcBef>
                          <a:spcPts val="0"/>
                        </a:spcBef>
                        <a:spcAft>
                          <a:spcPts val="600"/>
                        </a:spcAft>
                      </a:pPr>
                      <a:r>
                        <a:rPr lang="en-US" sz="2400" dirty="0">
                          <a:effectLst/>
                        </a:rPr>
                        <a:t>Stone</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26</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827969375"/>
                  </a:ext>
                </a:extLst>
              </a:tr>
              <a:tr h="520700">
                <a:tc>
                  <a:txBody>
                    <a:bodyPr/>
                    <a:lstStyle/>
                    <a:p>
                      <a:pPr marL="0" marR="0" algn="ctr">
                        <a:lnSpc>
                          <a:spcPct val="150000"/>
                        </a:lnSpc>
                        <a:spcBef>
                          <a:spcPts val="0"/>
                        </a:spcBef>
                        <a:spcAft>
                          <a:spcPts val="600"/>
                        </a:spcAft>
                      </a:pPr>
                      <a:r>
                        <a:rPr lang="en-US" sz="2400">
                          <a:effectLst/>
                        </a:rPr>
                        <a:t>Tiles</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27</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002738162"/>
                  </a:ext>
                </a:extLst>
              </a:tr>
              <a:tr h="520700">
                <a:tc>
                  <a:txBody>
                    <a:bodyPr/>
                    <a:lstStyle/>
                    <a:p>
                      <a:pPr marL="0" marR="0" algn="ctr">
                        <a:lnSpc>
                          <a:spcPct val="150000"/>
                        </a:lnSpc>
                        <a:spcBef>
                          <a:spcPts val="0"/>
                        </a:spcBef>
                        <a:spcAft>
                          <a:spcPts val="600"/>
                        </a:spcAft>
                      </a:pPr>
                      <a:r>
                        <a:rPr lang="en-US" sz="2400">
                          <a:effectLst/>
                        </a:rPr>
                        <a:t>Cement Mortar</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23</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633320851"/>
                  </a:ext>
                </a:extLst>
              </a:tr>
              <a:tr h="520700">
                <a:tc>
                  <a:txBody>
                    <a:bodyPr/>
                    <a:lstStyle/>
                    <a:p>
                      <a:pPr marL="0" marR="0" algn="ctr">
                        <a:lnSpc>
                          <a:spcPct val="150000"/>
                        </a:lnSpc>
                        <a:spcBef>
                          <a:spcPts val="0"/>
                        </a:spcBef>
                        <a:spcAft>
                          <a:spcPts val="600"/>
                        </a:spcAft>
                      </a:pPr>
                      <a:r>
                        <a:rPr lang="en-US" sz="2400">
                          <a:effectLst/>
                        </a:rPr>
                        <a:t>Sand</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17</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976950095"/>
                  </a:ext>
                </a:extLst>
              </a:tr>
              <a:tr h="520700">
                <a:tc>
                  <a:txBody>
                    <a:bodyPr/>
                    <a:lstStyle/>
                    <a:p>
                      <a:pPr marL="0" marR="0" algn="ctr">
                        <a:lnSpc>
                          <a:spcPct val="150000"/>
                        </a:lnSpc>
                        <a:spcBef>
                          <a:spcPts val="0"/>
                        </a:spcBef>
                        <a:spcAft>
                          <a:spcPts val="600"/>
                        </a:spcAft>
                      </a:pPr>
                      <a:r>
                        <a:rPr lang="en-US" sz="2400">
                          <a:effectLst/>
                        </a:rPr>
                        <a:t>Aggregate filling</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17</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90852357"/>
                  </a:ext>
                </a:extLst>
              </a:tr>
              <a:tr h="520700">
                <a:tc>
                  <a:txBody>
                    <a:bodyPr/>
                    <a:lstStyle/>
                    <a:p>
                      <a:pPr marL="0" marR="0" algn="ctr">
                        <a:lnSpc>
                          <a:spcPct val="150000"/>
                        </a:lnSpc>
                        <a:spcBef>
                          <a:spcPts val="0"/>
                        </a:spcBef>
                        <a:spcAft>
                          <a:spcPts val="600"/>
                        </a:spcAft>
                      </a:pPr>
                      <a:r>
                        <a:rPr lang="en-US" sz="2400">
                          <a:effectLst/>
                        </a:rPr>
                        <a:t>Concrete</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25</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914275143"/>
                  </a:ext>
                </a:extLst>
              </a:tr>
              <a:tr h="520700">
                <a:tc>
                  <a:txBody>
                    <a:bodyPr/>
                    <a:lstStyle/>
                    <a:p>
                      <a:pPr marL="0" marR="0" algn="ctr">
                        <a:lnSpc>
                          <a:spcPct val="150000"/>
                        </a:lnSpc>
                        <a:spcBef>
                          <a:spcPts val="0"/>
                        </a:spcBef>
                        <a:spcAft>
                          <a:spcPts val="600"/>
                        </a:spcAft>
                      </a:pPr>
                      <a:r>
                        <a:rPr lang="en-US" sz="2400">
                          <a:effectLst/>
                        </a:rPr>
                        <a:t>Glass</a:t>
                      </a:r>
                      <a:endParaRPr lang="en-US" sz="24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a:effectLst/>
                        </a:rPr>
                        <a:t>26</a:t>
                      </a:r>
                      <a:endParaRPr lang="en-US" sz="24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816354489"/>
                  </a:ext>
                </a:extLst>
              </a:tr>
              <a:tr h="520700">
                <a:tc>
                  <a:txBody>
                    <a:bodyPr/>
                    <a:lstStyle/>
                    <a:p>
                      <a:pPr marL="0" marR="0" algn="ctr">
                        <a:lnSpc>
                          <a:spcPct val="150000"/>
                        </a:lnSpc>
                        <a:spcBef>
                          <a:spcPts val="0"/>
                        </a:spcBef>
                        <a:spcAft>
                          <a:spcPts val="600"/>
                        </a:spcAft>
                      </a:pPr>
                      <a:r>
                        <a:rPr lang="en-US" sz="2400" dirty="0">
                          <a:effectLst/>
                        </a:rPr>
                        <a:t>Wood</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2400" b="1" dirty="0">
                          <a:effectLst/>
                        </a:rPr>
                        <a:t>6.6</a:t>
                      </a:r>
                      <a:endParaRPr lang="en-US" sz="24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897832481"/>
                  </a:ext>
                </a:extLst>
              </a:tr>
            </a:tbl>
          </a:graphicData>
        </a:graphic>
      </p:graphicFrame>
    </p:spTree>
    <p:extLst>
      <p:ext uri="{BB962C8B-B14F-4D97-AF65-F5344CB8AC3E}">
        <p14:creationId xmlns:p14="http://schemas.microsoft.com/office/powerpoint/2010/main" val="669224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587500" y="546100"/>
            <a:ext cx="7924800" cy="1600200"/>
          </a:xfrm>
        </p:spPr>
        <p:txBody>
          <a:bodyPr>
            <a:noAutofit/>
          </a:bodyPr>
          <a:lstStyle/>
          <a:p>
            <a:r>
              <a:rPr lang="en-US" sz="4800" b="1" dirty="0">
                <a:solidFill>
                  <a:schemeClr val="accent2">
                    <a:lumMod val="50000"/>
                  </a:schemeClr>
                </a:solidFill>
              </a:rPr>
              <a:t> </a:t>
            </a:r>
            <a:r>
              <a:rPr lang="en-US" sz="4800" b="1" dirty="0">
                <a:solidFill>
                  <a:schemeClr val="tx1"/>
                </a:solidFill>
              </a:rPr>
              <a:t>LOADS</a:t>
            </a:r>
            <a:r>
              <a:rPr lang="en-US" sz="4800" b="1" dirty="0">
                <a:solidFill>
                  <a:schemeClr val="accent2">
                    <a:lumMod val="50000"/>
                  </a:schemeClr>
                </a:solidFill>
              </a:rPr>
              <a:t/>
            </a:r>
            <a:br>
              <a:rPr lang="en-US" sz="4800" b="1" dirty="0">
                <a:solidFill>
                  <a:schemeClr val="accent2">
                    <a:lumMod val="50000"/>
                  </a:schemeClr>
                </a:solidFill>
              </a:rPr>
            </a:br>
            <a:endParaRPr lang="en-US" sz="4800" b="1" dirty="0">
              <a:solidFill>
                <a:schemeClr val="accent2">
                  <a:lumMod val="50000"/>
                </a:schemeClr>
              </a:solidFill>
            </a:endParaRPr>
          </a:p>
        </p:txBody>
      </p:sp>
      <p:pic>
        <p:nvPicPr>
          <p:cNvPr id="7"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a:xfrm>
            <a:off x="2565400" y="1587500"/>
            <a:ext cx="8686800" cy="5029200"/>
          </a:xfrm>
          <a:prstGeom prst="rect">
            <a:avLst/>
          </a:prstGeom>
          <a:noFill/>
          <a:ln>
            <a:noFill/>
          </a:ln>
        </p:spPr>
      </p:pic>
    </p:spTree>
    <p:extLst>
      <p:ext uri="{BB962C8B-B14F-4D97-AF65-F5344CB8AC3E}">
        <p14:creationId xmlns:p14="http://schemas.microsoft.com/office/powerpoint/2010/main" val="2382656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05892" y="787021"/>
            <a:ext cx="3787080" cy="523220"/>
          </a:xfrm>
          <a:prstGeom prst="rect">
            <a:avLst/>
          </a:prstGeom>
          <a:noFill/>
          <a:ln>
            <a:solidFill>
              <a:schemeClr val="bg1"/>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800" b="1" dirty="0"/>
              <a:t>A</a:t>
            </a:r>
            <a:r>
              <a:rPr lang="ar-JO" sz="2800" b="1" dirty="0"/>
              <a:t>(</a:t>
            </a:r>
            <a:r>
              <a:rPr lang="en-US" sz="2800" b="1" dirty="0"/>
              <a:t>GRAVITY LOADS:</a:t>
            </a:r>
          </a:p>
        </p:txBody>
      </p:sp>
      <p:sp>
        <p:nvSpPr>
          <p:cNvPr id="5" name="مربع نص 4"/>
          <p:cNvSpPr txBox="1"/>
          <p:nvPr/>
        </p:nvSpPr>
        <p:spPr>
          <a:xfrm>
            <a:off x="1705892" y="1518628"/>
            <a:ext cx="6352859" cy="738664"/>
          </a:xfrm>
          <a:prstGeom prst="rect">
            <a:avLst/>
          </a:prstGeom>
          <a:noFill/>
        </p:spPr>
        <p:txBody>
          <a:bodyPr wrap="square" rtlCol="0">
            <a:spAutoFit/>
          </a:bodyPr>
          <a:lstStyle/>
          <a:p>
            <a:r>
              <a:rPr lang="en-US" sz="240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1</a:t>
            </a:r>
            <a:r>
              <a:rPr lang="ar-JO" sz="240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a:t>
            </a:r>
            <a:r>
              <a:rPr lang="en-US" sz="240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 Dead load: </a:t>
            </a:r>
            <a:r>
              <a:rPr lang="en-US" sz="200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self weigh of the structure</a:t>
            </a:r>
            <a:endParaRPr lang="en-US" sz="2400" dirty="0">
              <a:solidFill>
                <a:srgbClr val="000000"/>
              </a:solidFill>
              <a:latin typeface="Times New Roman" panose="02020603050405020304" pitchFamily="18" charset="0"/>
              <a:ea typeface="Open Sans Light" panose="020B0604020202020204" charset="0"/>
              <a:cs typeface="Times New Roman" panose="02020603050405020304" pitchFamily="18" charset="0"/>
            </a:endParaRPr>
          </a:p>
          <a:p>
            <a:endParaRPr lang="en-US" dirty="0"/>
          </a:p>
        </p:txBody>
      </p:sp>
      <p:sp>
        <p:nvSpPr>
          <p:cNvPr id="6" name="مستطيل 5"/>
          <p:cNvSpPr/>
          <p:nvPr/>
        </p:nvSpPr>
        <p:spPr>
          <a:xfrm>
            <a:off x="1705892" y="2257292"/>
            <a:ext cx="5192704" cy="1763303"/>
          </a:xfrm>
          <a:prstGeom prst="rect">
            <a:avLst/>
          </a:prstGeom>
        </p:spPr>
        <p:txBody>
          <a:bodyPr wrap="none">
            <a:spAutoFit/>
          </a:bodyPr>
          <a:lstStyle/>
          <a:p>
            <a:pPr>
              <a:lnSpc>
                <a:spcPct val="150000"/>
              </a:lnSpc>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2</a:t>
            </a:r>
            <a:r>
              <a:rPr lang="ar-JO" sz="2400" dirty="0">
                <a:solidFill>
                  <a:schemeClr val="tx1">
                    <a:lumMod val="95000"/>
                    <a:lumOff val="5000"/>
                  </a:schemeClr>
                </a:solidFill>
                <a:latin typeface="Times New Roman" panose="02020603050405020304" pitchFamily="18" charset="0"/>
                <a:cs typeface="Times New Roman" panose="02020603050405020304" pitchFamily="18" charset="0"/>
              </a:rPr>
              <a:t>(</a:t>
            </a: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  Live load</a:t>
            </a:r>
            <a:r>
              <a:rPr lang="en-US" sz="2400" b="1" dirty="0">
                <a:solidFill>
                  <a:schemeClr val="tx1">
                    <a:lumMod val="95000"/>
                    <a:lumOff val="5000"/>
                  </a:schemeClr>
                </a:solidFill>
              </a:rPr>
              <a:t>: </a:t>
            </a:r>
            <a:r>
              <a:rPr lang="en-US" sz="2000" dirty="0">
                <a:latin typeface="Times New Roman" panose="02020603050405020304" pitchFamily="18" charset="0"/>
                <a:cs typeface="Times New Roman" panose="02020603050405020304" pitchFamily="18" charset="0"/>
              </a:rPr>
              <a:t>According to  ASCE 7-22 Code</a:t>
            </a:r>
          </a:p>
          <a:p>
            <a:pPr>
              <a:lnSpc>
                <a:spcPct val="150000"/>
              </a:lnSpc>
            </a:pPr>
            <a:endParaRPr lang="ar-JO" sz="2400" b="1" dirty="0">
              <a:solidFill>
                <a:schemeClr val="tx1">
                  <a:lumMod val="95000"/>
                  <a:lumOff val="5000"/>
                </a:schemeClr>
              </a:solidFill>
            </a:endParaRPr>
          </a:p>
          <a:p>
            <a:pPr>
              <a:lnSpc>
                <a:spcPct val="150000"/>
              </a:lnSpc>
            </a:pPr>
            <a:endParaRPr lang="en-US" sz="2800" b="1" dirty="0">
              <a:solidFill>
                <a:schemeClr val="tx1">
                  <a:lumMod val="95000"/>
                  <a:lumOff val="5000"/>
                </a:schemeClr>
              </a:solidFill>
            </a:endParaRPr>
          </a:p>
        </p:txBody>
      </p:sp>
      <p:graphicFrame>
        <p:nvGraphicFramePr>
          <p:cNvPr id="8" name="جدول 7"/>
          <p:cNvGraphicFramePr>
            <a:graphicFrameLocks noGrp="1"/>
          </p:cNvGraphicFramePr>
          <p:nvPr>
            <p:extLst>
              <p:ext uri="{D42A27DB-BD31-4B8C-83A1-F6EECF244321}">
                <p14:modId xmlns:p14="http://schemas.microsoft.com/office/powerpoint/2010/main" val="3741619682"/>
              </p:ext>
            </p:extLst>
          </p:nvPr>
        </p:nvGraphicFramePr>
        <p:xfrm>
          <a:off x="7069146" y="1767840"/>
          <a:ext cx="5008554" cy="4649331"/>
        </p:xfrm>
        <a:graphic>
          <a:graphicData uri="http://schemas.openxmlformats.org/drawingml/2006/table">
            <a:tbl>
              <a:tblPr firstRow="1" firstCol="1" bandRow="1">
                <a:tableStyleId>{F5AB1C69-6EDB-4FF4-983F-18BD219EF322}</a:tableStyleId>
              </a:tblPr>
              <a:tblGrid>
                <a:gridCol w="1453789">
                  <a:extLst>
                    <a:ext uri="{9D8B030D-6E8A-4147-A177-3AD203B41FA5}">
                      <a16:colId xmlns="" xmlns:a16="http://schemas.microsoft.com/office/drawing/2014/main" val="20000"/>
                    </a:ext>
                  </a:extLst>
                </a:gridCol>
                <a:gridCol w="2203846">
                  <a:extLst>
                    <a:ext uri="{9D8B030D-6E8A-4147-A177-3AD203B41FA5}">
                      <a16:colId xmlns="" xmlns:a16="http://schemas.microsoft.com/office/drawing/2014/main" val="20001"/>
                    </a:ext>
                  </a:extLst>
                </a:gridCol>
                <a:gridCol w="1350919">
                  <a:extLst>
                    <a:ext uri="{9D8B030D-6E8A-4147-A177-3AD203B41FA5}">
                      <a16:colId xmlns="" xmlns:a16="http://schemas.microsoft.com/office/drawing/2014/main" val="20002"/>
                    </a:ext>
                  </a:extLst>
                </a:gridCol>
              </a:tblGrid>
              <a:tr h="370040">
                <a:tc>
                  <a:txBody>
                    <a:bodyPr/>
                    <a:lstStyle/>
                    <a:p>
                      <a:pPr marL="0" marR="0" algn="ctr">
                        <a:lnSpc>
                          <a:spcPct val="150000"/>
                        </a:lnSpc>
                        <a:spcBef>
                          <a:spcPts val="0"/>
                        </a:spcBef>
                        <a:spcAft>
                          <a:spcPts val="600"/>
                        </a:spcAft>
                      </a:pPr>
                      <a:r>
                        <a:rPr lang="en-US" sz="1800" dirty="0">
                          <a:effectLst/>
                        </a:rPr>
                        <a:t>Floor</a:t>
                      </a:r>
                      <a:endParaRPr lang="en-US" sz="16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800" dirty="0">
                          <a:effectLst/>
                        </a:rPr>
                        <a:t>Uses for</a:t>
                      </a:r>
                      <a:endParaRPr lang="en-US" sz="18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800" dirty="0">
                          <a:effectLst/>
                        </a:rPr>
                        <a:t>Live Load</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0"/>
                  </a:ext>
                </a:extLst>
              </a:tr>
              <a:tr h="593464">
                <a:tc>
                  <a:txBody>
                    <a:bodyPr/>
                    <a:lstStyle/>
                    <a:p>
                      <a:pPr marL="0" marR="0" algn="ctr">
                        <a:lnSpc>
                          <a:spcPct val="150000"/>
                        </a:lnSpc>
                        <a:spcBef>
                          <a:spcPts val="0"/>
                        </a:spcBef>
                        <a:spcAft>
                          <a:spcPts val="600"/>
                        </a:spcAft>
                      </a:pPr>
                      <a:r>
                        <a:rPr lang="en-US" sz="1800" dirty="0">
                          <a:effectLst/>
                        </a:rPr>
                        <a:t>Basement </a:t>
                      </a:r>
                      <a:endParaRPr lang="en-US" sz="18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400" dirty="0">
                          <a:effectLst/>
                        </a:rPr>
                        <a:t>Garages for Passenger vehicles only</a:t>
                      </a:r>
                      <a:endParaRPr lang="en-US" sz="14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400" dirty="0">
                          <a:effectLst/>
                        </a:rPr>
                        <a:t>3 KN/m</a:t>
                      </a:r>
                      <a:r>
                        <a:rPr lang="en-US" sz="1400" baseline="30000" dirty="0">
                          <a:effectLst/>
                        </a:rPr>
                        <a:t>2</a:t>
                      </a:r>
                      <a:endParaRPr lang="en-US" sz="14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1"/>
                  </a:ext>
                </a:extLst>
              </a:tr>
              <a:tr h="763159">
                <a:tc>
                  <a:txBody>
                    <a:bodyPr/>
                    <a:lstStyle/>
                    <a:p>
                      <a:pPr marL="0" marR="0" algn="ctr">
                        <a:lnSpc>
                          <a:spcPct val="150000"/>
                        </a:lnSpc>
                        <a:spcBef>
                          <a:spcPts val="0"/>
                        </a:spcBef>
                        <a:spcAft>
                          <a:spcPts val="600"/>
                        </a:spcAft>
                      </a:pPr>
                      <a:r>
                        <a:rPr lang="en-US" sz="1800" dirty="0">
                          <a:effectLst/>
                        </a:rPr>
                        <a:t>Ground Floor</a:t>
                      </a:r>
                      <a:endParaRPr lang="en-US" sz="18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400" dirty="0">
                          <a:effectLst/>
                        </a:rPr>
                        <a:t>Storage warehouses, Light</a:t>
                      </a:r>
                      <a:endParaRPr lang="en-US" sz="1400" dirty="0">
                        <a:solidFill>
                          <a:srgbClr val="000000"/>
                        </a:solidFill>
                        <a:effectLst/>
                        <a:latin typeface="Calibri"/>
                        <a:ea typeface="Calibri"/>
                        <a:cs typeface="Arial"/>
                      </a:endParaRPr>
                    </a:p>
                  </a:txBody>
                  <a:tcPr marL="68580" marR="68580" marT="0" marB="0"/>
                </a:tc>
                <a:tc>
                  <a:txBody>
                    <a:bodyPr/>
                    <a:lstStyle/>
                    <a:p>
                      <a:pPr marL="457200" marR="0" lvl="0" algn="l">
                        <a:lnSpc>
                          <a:spcPct val="150000"/>
                        </a:lnSpc>
                        <a:spcBef>
                          <a:spcPts val="0"/>
                        </a:spcBef>
                        <a:spcAft>
                          <a:spcPts val="600"/>
                        </a:spcAft>
                      </a:pPr>
                      <a:r>
                        <a:rPr lang="en-US" sz="1400" dirty="0">
                          <a:effectLst/>
                        </a:rPr>
                        <a:t>6 KN/m</a:t>
                      </a:r>
                      <a:r>
                        <a:rPr lang="en-US" sz="1400" baseline="30000" dirty="0">
                          <a:effectLst/>
                        </a:rPr>
                        <a:t>2</a:t>
                      </a:r>
                      <a:endParaRPr lang="en-US" sz="14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2"/>
                  </a:ext>
                </a:extLst>
              </a:tr>
              <a:tr h="2476608">
                <a:tc>
                  <a:txBody>
                    <a:bodyPr/>
                    <a:lstStyle/>
                    <a:p>
                      <a:pPr marL="0" marR="0" algn="ctr">
                        <a:lnSpc>
                          <a:spcPct val="150000"/>
                        </a:lnSpc>
                        <a:spcBef>
                          <a:spcPts val="0"/>
                        </a:spcBef>
                        <a:spcAft>
                          <a:spcPts val="600"/>
                        </a:spcAft>
                      </a:pPr>
                      <a:r>
                        <a:rPr lang="en-US" sz="1800" dirty="0">
                          <a:effectLst/>
                        </a:rPr>
                        <a:t>First to Fifth Floors</a:t>
                      </a:r>
                      <a:endParaRPr lang="en-US" sz="1800" dirty="0">
                        <a:solidFill>
                          <a:srgbClr val="000000"/>
                        </a:solidFill>
                        <a:effectLst/>
                        <a:latin typeface="Calibri"/>
                        <a:ea typeface="Calibri"/>
                        <a:cs typeface="Arial"/>
                      </a:endParaRPr>
                    </a:p>
                  </a:txBody>
                  <a:tcPr marL="68580" marR="68580" marT="0" marB="0"/>
                </a:tc>
                <a:tc>
                  <a:txBody>
                    <a:bodyPr/>
                    <a:lstStyle/>
                    <a:p>
                      <a:pPr marL="342900" marR="0" lvl="0" indent="-342900" algn="ctr" rtl="0">
                        <a:lnSpc>
                          <a:spcPct val="150000"/>
                        </a:lnSpc>
                        <a:spcBef>
                          <a:spcPts val="0"/>
                        </a:spcBef>
                        <a:spcAft>
                          <a:spcPts val="0"/>
                        </a:spcAft>
                        <a:buFont typeface="+mj-lt"/>
                        <a:buAutoNum type="arabicPeriod"/>
                      </a:pPr>
                      <a:r>
                        <a:rPr lang="en-US" sz="1400" dirty="0">
                          <a:effectLst/>
                        </a:rPr>
                        <a:t>Residential, Private rooms and corridors serving.</a:t>
                      </a:r>
                    </a:p>
                    <a:p>
                      <a:pPr marL="342900" marR="0" lvl="0" indent="-342900" algn="ctr" rtl="0">
                        <a:lnSpc>
                          <a:spcPct val="150000"/>
                        </a:lnSpc>
                        <a:spcBef>
                          <a:spcPts val="0"/>
                        </a:spcBef>
                        <a:spcAft>
                          <a:spcPts val="0"/>
                        </a:spcAft>
                        <a:buFont typeface="+mj-lt"/>
                        <a:buAutoNum type="arabicPeriod"/>
                      </a:pPr>
                      <a:r>
                        <a:rPr lang="en-US" sz="1400" dirty="0">
                          <a:effectLst/>
                        </a:rPr>
                        <a:t>Public rooms and corridors serving them.</a:t>
                      </a:r>
                    </a:p>
                    <a:p>
                      <a:pPr marL="342900" marR="0" lvl="0" indent="-342900" algn="ctr" rtl="0">
                        <a:lnSpc>
                          <a:spcPct val="150000"/>
                        </a:lnSpc>
                        <a:spcBef>
                          <a:spcPts val="0"/>
                        </a:spcBef>
                        <a:spcAft>
                          <a:spcPts val="0"/>
                        </a:spcAft>
                        <a:buFont typeface="+mj-lt"/>
                        <a:buAutoNum type="arabicPeriod"/>
                      </a:pPr>
                      <a:r>
                        <a:rPr lang="en-US" sz="1400" dirty="0">
                          <a:effectLst/>
                        </a:rPr>
                        <a:t>Balcony</a:t>
                      </a:r>
                    </a:p>
                    <a:p>
                      <a:pPr marL="0" marR="0" algn="ctr">
                        <a:lnSpc>
                          <a:spcPct val="150000"/>
                        </a:lnSpc>
                        <a:spcBef>
                          <a:spcPts val="0"/>
                        </a:spcBef>
                        <a:spcAft>
                          <a:spcPts val="600"/>
                        </a:spcAft>
                      </a:pPr>
                      <a:r>
                        <a:rPr lang="en-US" sz="1400" dirty="0">
                          <a:effectLst/>
                        </a:rPr>
                        <a:t> </a:t>
                      </a:r>
                      <a:endParaRPr lang="en-US" sz="14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pPr>
                      <a:r>
                        <a:rPr lang="en-US" sz="1400" dirty="0">
                          <a:effectLst/>
                        </a:rPr>
                        <a:t>2 KN/m</a:t>
                      </a:r>
                      <a:r>
                        <a:rPr lang="en-US" sz="1400" baseline="30000" dirty="0">
                          <a:effectLst/>
                        </a:rPr>
                        <a:t>2</a:t>
                      </a:r>
                      <a:endParaRPr lang="ar-JO" sz="1400" baseline="30000" dirty="0">
                        <a:effectLst/>
                      </a:endParaRPr>
                    </a:p>
                    <a:p>
                      <a:pPr marL="0" marR="0" algn="ctr">
                        <a:lnSpc>
                          <a:spcPct val="150000"/>
                        </a:lnSpc>
                        <a:spcBef>
                          <a:spcPts val="0"/>
                        </a:spcBef>
                        <a:spcAft>
                          <a:spcPts val="600"/>
                        </a:spcAft>
                      </a:pPr>
                      <a:endParaRPr lang="ar-JO" sz="1400" baseline="30000" dirty="0">
                        <a:effectLst/>
                      </a:endParaRPr>
                    </a:p>
                    <a:p>
                      <a:pPr marL="0" marR="0" algn="ctr">
                        <a:lnSpc>
                          <a:spcPct val="150000"/>
                        </a:lnSpc>
                        <a:spcBef>
                          <a:spcPts val="0"/>
                        </a:spcBef>
                        <a:spcAft>
                          <a:spcPts val="600"/>
                        </a:spcAft>
                      </a:pPr>
                      <a:endParaRPr lang="ar-JO" sz="1400" baseline="30000" dirty="0">
                        <a:effectLst/>
                      </a:endParaRPr>
                    </a:p>
                    <a:p>
                      <a:pPr marL="0" marR="0" algn="ctr">
                        <a:lnSpc>
                          <a:spcPct val="150000"/>
                        </a:lnSpc>
                        <a:spcBef>
                          <a:spcPts val="0"/>
                        </a:spcBef>
                        <a:spcAft>
                          <a:spcPts val="600"/>
                        </a:spcAft>
                      </a:pPr>
                      <a:r>
                        <a:rPr lang="en-US" sz="1400" dirty="0">
                          <a:effectLst/>
                        </a:rPr>
                        <a:t>5 KN/m</a:t>
                      </a:r>
                      <a:r>
                        <a:rPr lang="en-US" sz="1400" baseline="30000" dirty="0">
                          <a:effectLst/>
                        </a:rPr>
                        <a:t>2</a:t>
                      </a:r>
                      <a:endParaRPr lang="ar-JO" sz="1400" baseline="30000" dirty="0">
                        <a:effectLst/>
                      </a:endParaRPr>
                    </a:p>
                    <a:p>
                      <a:pPr marL="0" marR="0" algn="ctr">
                        <a:lnSpc>
                          <a:spcPct val="150000"/>
                        </a:lnSpc>
                        <a:spcBef>
                          <a:spcPts val="0"/>
                        </a:spcBef>
                        <a:spcAft>
                          <a:spcPts val="600"/>
                        </a:spcAft>
                      </a:pPr>
                      <a:endParaRPr lang="ar-JO" sz="1400" baseline="30000" dirty="0">
                        <a:effectLst/>
                      </a:endParaRPr>
                    </a:p>
                    <a:p>
                      <a:pPr marL="0" marR="0" algn="ctr">
                        <a:lnSpc>
                          <a:spcPct val="150000"/>
                        </a:lnSpc>
                        <a:spcBef>
                          <a:spcPts val="0"/>
                        </a:spcBef>
                        <a:spcAft>
                          <a:spcPts val="600"/>
                        </a:spcAft>
                      </a:pPr>
                      <a:r>
                        <a:rPr lang="en-US" sz="1400" dirty="0">
                          <a:effectLst/>
                        </a:rPr>
                        <a:t>5 KN/m</a:t>
                      </a:r>
                      <a:r>
                        <a:rPr lang="en-US" sz="1400" baseline="30000" dirty="0">
                          <a:effectLst/>
                        </a:rPr>
                        <a:t>2</a:t>
                      </a:r>
                      <a:endParaRPr lang="en-US" sz="14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3"/>
                  </a:ext>
                </a:extLst>
              </a:tr>
              <a:tr h="370040">
                <a:tc>
                  <a:txBody>
                    <a:bodyPr/>
                    <a:lstStyle/>
                    <a:p>
                      <a:pPr marL="0" marR="0" algn="ctr">
                        <a:lnSpc>
                          <a:spcPct val="150000"/>
                        </a:lnSpc>
                        <a:spcBef>
                          <a:spcPts val="0"/>
                        </a:spcBef>
                        <a:spcAft>
                          <a:spcPts val="600"/>
                        </a:spcAft>
                      </a:pPr>
                      <a:r>
                        <a:rPr lang="en-US" sz="1800" dirty="0">
                          <a:effectLst/>
                        </a:rPr>
                        <a:t>Roof</a:t>
                      </a:r>
                      <a:endParaRPr lang="en-US" sz="18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0"/>
                        </a:spcBef>
                        <a:spcAft>
                          <a:spcPts val="600"/>
                        </a:spcAft>
                        <a:tabLst>
                          <a:tab pos="731520" algn="l"/>
                        </a:tabLst>
                      </a:pPr>
                      <a:r>
                        <a:rPr lang="en-US" sz="1400" dirty="0">
                          <a:effectLst/>
                        </a:rPr>
                        <a:t>inactive</a:t>
                      </a:r>
                      <a:endParaRPr lang="en-US" sz="1400" dirty="0">
                        <a:solidFill>
                          <a:srgbClr val="000000"/>
                        </a:solidFill>
                        <a:effectLst/>
                        <a:latin typeface="Calibri"/>
                        <a:ea typeface="Calibri"/>
                        <a:cs typeface="Arial"/>
                      </a:endParaRPr>
                    </a:p>
                  </a:txBody>
                  <a:tcPr marL="68580" marR="68580" marT="0" marB="0"/>
                </a:tc>
                <a:tc>
                  <a:txBody>
                    <a:bodyPr/>
                    <a:lstStyle/>
                    <a:p>
                      <a:pPr marL="0" marR="0" indent="457200" algn="ctr">
                        <a:lnSpc>
                          <a:spcPct val="150000"/>
                        </a:lnSpc>
                        <a:spcBef>
                          <a:spcPts val="0"/>
                        </a:spcBef>
                        <a:spcAft>
                          <a:spcPts val="600"/>
                        </a:spcAft>
                      </a:pPr>
                      <a:r>
                        <a:rPr lang="ar-SA" sz="1400" dirty="0">
                          <a:effectLst/>
                        </a:rPr>
                        <a:t>1</a:t>
                      </a:r>
                      <a:r>
                        <a:rPr lang="en-US" sz="1400" dirty="0">
                          <a:effectLst/>
                        </a:rPr>
                        <a:t> KN/m</a:t>
                      </a:r>
                      <a:r>
                        <a:rPr lang="en-US" sz="1400" baseline="30000" dirty="0">
                          <a:effectLst/>
                        </a:rPr>
                        <a:t>2</a:t>
                      </a:r>
                      <a:endParaRPr lang="en-US" sz="14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4"/>
                  </a:ext>
                </a:extLst>
              </a:tr>
            </a:tbl>
          </a:graphicData>
        </a:graphic>
      </p:graphicFrame>
      <p:sp>
        <p:nvSpPr>
          <p:cNvPr id="9" name="مستطيل 8"/>
          <p:cNvSpPr/>
          <p:nvPr/>
        </p:nvSpPr>
        <p:spPr>
          <a:xfrm>
            <a:off x="1705892" y="3137244"/>
            <a:ext cx="2013693" cy="461665"/>
          </a:xfrm>
          <a:prstGeom prst="rect">
            <a:avLst/>
          </a:prstGeom>
        </p:spPr>
        <p:txBody>
          <a:bodyPr wrap="none">
            <a:spAutoFit/>
          </a:bodyPr>
          <a:lstStyle/>
          <a:p>
            <a:pPr lvl="0" fontAlgn="base">
              <a:spcBef>
                <a:spcPct val="0"/>
              </a:spcBef>
              <a:spcAft>
                <a:spcPct val="0"/>
              </a:spcAft>
            </a:pPr>
            <a:r>
              <a:rPr kumimoji="0" lang="en-US" altLang="en-US" sz="2400" i="0" u="none" strike="noStrike" cap="none" normalizeH="0" baseline="0" dirty="0">
                <a:ln>
                  <a:noFill/>
                </a:ln>
                <a:solidFill>
                  <a:srgbClr val="000000"/>
                </a:solidFill>
                <a:effectLst/>
                <a:latin typeface="Times New Roman" panose="02020603050405020304" pitchFamily="18" charset="0"/>
                <a:ea typeface="Calibri" pitchFamily="34" charset="0"/>
                <a:cs typeface="Times New Roman" pitchFamily="18" charset="0"/>
              </a:rPr>
              <a:t>3) Snow Load:</a:t>
            </a:r>
          </a:p>
        </p:txBody>
      </p:sp>
      <p:sp>
        <p:nvSpPr>
          <p:cNvPr id="10" name="مستطيل 9"/>
          <p:cNvSpPr/>
          <p:nvPr/>
        </p:nvSpPr>
        <p:spPr>
          <a:xfrm>
            <a:off x="3617985" y="3137244"/>
            <a:ext cx="3420906" cy="707886"/>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The snow load will be ignored in the model.</a:t>
            </a:r>
          </a:p>
        </p:txBody>
      </p:sp>
    </p:spTree>
    <p:extLst>
      <p:ext uri="{BB962C8B-B14F-4D97-AF65-F5344CB8AC3E}">
        <p14:creationId xmlns:p14="http://schemas.microsoft.com/office/powerpoint/2010/main" val="617005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83822" y="711200"/>
            <a:ext cx="3787080" cy="523220"/>
          </a:xfrm>
          <a:prstGeom prst="rect">
            <a:avLst/>
          </a:prstGeom>
          <a:noFill/>
          <a:ln>
            <a:solidFill>
              <a:schemeClr val="bg1"/>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800" b="1" dirty="0"/>
              <a:t>A</a:t>
            </a:r>
            <a:r>
              <a:rPr lang="ar-JO" sz="2800" b="1" dirty="0"/>
              <a:t>(</a:t>
            </a:r>
            <a:r>
              <a:rPr lang="en-US" sz="2800" b="1" dirty="0"/>
              <a:t>GRAVITY LOADS:</a:t>
            </a:r>
          </a:p>
        </p:txBody>
      </p:sp>
      <p:sp>
        <p:nvSpPr>
          <p:cNvPr id="5" name="مستطيل 4"/>
          <p:cNvSpPr/>
          <p:nvPr/>
        </p:nvSpPr>
        <p:spPr>
          <a:xfrm>
            <a:off x="2159121" y="1349401"/>
            <a:ext cx="4624984" cy="579967"/>
          </a:xfrm>
          <a:prstGeom prst="rect">
            <a:avLst/>
          </a:prstGeom>
        </p:spPr>
        <p:txBody>
          <a:bodyPr wrap="none">
            <a:spAutoFit/>
          </a:bodyPr>
          <a:lstStyle/>
          <a:p>
            <a:pPr algn="l">
              <a:lnSpc>
                <a:spcPct val="150000"/>
              </a:lnSpc>
            </a:pPr>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3-  Superimposed dead load at Slab:</a:t>
            </a:r>
          </a:p>
        </p:txBody>
      </p:sp>
      <p:graphicFrame>
        <p:nvGraphicFramePr>
          <p:cNvPr id="6" name="جدول 5"/>
          <p:cNvGraphicFramePr>
            <a:graphicFrameLocks noGrp="1"/>
          </p:cNvGraphicFramePr>
          <p:nvPr>
            <p:extLst>
              <p:ext uri="{D42A27DB-BD31-4B8C-83A1-F6EECF244321}">
                <p14:modId xmlns:p14="http://schemas.microsoft.com/office/powerpoint/2010/main" val="2590296860"/>
              </p:ext>
            </p:extLst>
          </p:nvPr>
        </p:nvGraphicFramePr>
        <p:xfrm>
          <a:off x="2985036" y="2616200"/>
          <a:ext cx="6096000" cy="3180688"/>
        </p:xfrm>
        <a:graphic>
          <a:graphicData uri="http://schemas.openxmlformats.org/drawingml/2006/table">
            <a:tbl>
              <a:tblPr firstRow="1" firstCol="1" bandRow="1">
                <a:tableStyleId>{F5AB1C69-6EDB-4FF4-983F-18BD219EF322}</a:tableStyleId>
              </a:tblPr>
              <a:tblGrid>
                <a:gridCol w="3138393">
                  <a:extLst>
                    <a:ext uri="{9D8B030D-6E8A-4147-A177-3AD203B41FA5}">
                      <a16:colId xmlns="" xmlns:a16="http://schemas.microsoft.com/office/drawing/2014/main" val="20000"/>
                    </a:ext>
                  </a:extLst>
                </a:gridCol>
                <a:gridCol w="2957607">
                  <a:extLst>
                    <a:ext uri="{9D8B030D-6E8A-4147-A177-3AD203B41FA5}">
                      <a16:colId xmlns="" xmlns:a16="http://schemas.microsoft.com/office/drawing/2014/main" val="20001"/>
                    </a:ext>
                  </a:extLst>
                </a:gridCol>
              </a:tblGrid>
              <a:tr h="291275">
                <a:tc>
                  <a:txBody>
                    <a:bodyPr/>
                    <a:lstStyle/>
                    <a:p>
                      <a:pPr marL="0" marR="0" algn="ctr" rtl="0">
                        <a:lnSpc>
                          <a:spcPct val="150000"/>
                        </a:lnSpc>
                        <a:spcBef>
                          <a:spcPts val="100"/>
                        </a:spcBef>
                        <a:spcAft>
                          <a:spcPts val="100"/>
                        </a:spcAft>
                        <a:tabLst>
                          <a:tab pos="925195" algn="l"/>
                        </a:tabLst>
                      </a:pPr>
                      <a:r>
                        <a:rPr lang="en-US" sz="1800" dirty="0">
                          <a:effectLst/>
                        </a:rPr>
                        <a:t>Floor</a:t>
                      </a:r>
                      <a:endParaRPr lang="en-US" sz="1800" dirty="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925195" algn="l"/>
                        </a:tabLst>
                      </a:pPr>
                      <a:r>
                        <a:rPr lang="en-US" sz="1800" dirty="0">
                          <a:effectLst/>
                        </a:rPr>
                        <a:t>Total SD</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0"/>
                  </a:ext>
                </a:extLst>
              </a:tr>
              <a:tr h="404058">
                <a:tc>
                  <a:txBody>
                    <a:bodyPr/>
                    <a:lstStyle/>
                    <a:p>
                      <a:pPr marL="0" marR="0" algn="ctr" rtl="0">
                        <a:lnSpc>
                          <a:spcPct val="150000"/>
                        </a:lnSpc>
                        <a:spcBef>
                          <a:spcPts val="100"/>
                        </a:spcBef>
                        <a:spcAft>
                          <a:spcPts val="100"/>
                        </a:spcAft>
                      </a:pPr>
                      <a:r>
                        <a:rPr lang="en-US" sz="1800" dirty="0">
                          <a:effectLst/>
                        </a:rPr>
                        <a:t>Ground Floor</a:t>
                      </a:r>
                      <a:endParaRPr lang="en-US" sz="1800" dirty="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1"/>
                  </a:ext>
                </a:extLst>
              </a:tr>
              <a:tr h="404058">
                <a:tc>
                  <a:txBody>
                    <a:bodyPr/>
                    <a:lstStyle/>
                    <a:p>
                      <a:pPr marL="0" marR="0" algn="ctr" rtl="0">
                        <a:lnSpc>
                          <a:spcPct val="150000"/>
                        </a:lnSpc>
                        <a:spcBef>
                          <a:spcPts val="100"/>
                        </a:spcBef>
                        <a:spcAft>
                          <a:spcPts val="100"/>
                        </a:spcAft>
                      </a:pPr>
                      <a:r>
                        <a:rPr lang="en-US" sz="1800" dirty="0">
                          <a:effectLst/>
                        </a:rPr>
                        <a:t>First Floor</a:t>
                      </a:r>
                      <a:endParaRPr lang="en-US" sz="1800" dirty="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131445" algn="l"/>
                          <a:tab pos="817245" algn="ctr"/>
                        </a:tabLs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2"/>
                  </a:ext>
                </a:extLst>
              </a:tr>
              <a:tr h="404058">
                <a:tc>
                  <a:txBody>
                    <a:bodyPr/>
                    <a:lstStyle/>
                    <a:p>
                      <a:pPr marL="0" marR="0" algn="ctr" rtl="0">
                        <a:lnSpc>
                          <a:spcPct val="150000"/>
                        </a:lnSpc>
                        <a:spcBef>
                          <a:spcPts val="100"/>
                        </a:spcBef>
                        <a:spcAft>
                          <a:spcPts val="100"/>
                        </a:spcAft>
                      </a:pPr>
                      <a:r>
                        <a:rPr lang="en-US" sz="1800">
                          <a:effectLst/>
                        </a:rPr>
                        <a:t>Second Floor</a:t>
                      </a:r>
                      <a:endParaRPr lang="en-US" sz="180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817245" algn="ctr"/>
                        </a:tabLs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3"/>
                  </a:ext>
                </a:extLst>
              </a:tr>
              <a:tr h="389627">
                <a:tc>
                  <a:txBody>
                    <a:bodyPr/>
                    <a:lstStyle/>
                    <a:p>
                      <a:pPr marL="0" marR="0" algn="ctr" rtl="0">
                        <a:lnSpc>
                          <a:spcPct val="150000"/>
                        </a:lnSpc>
                        <a:spcBef>
                          <a:spcPts val="100"/>
                        </a:spcBef>
                        <a:spcAft>
                          <a:spcPts val="100"/>
                        </a:spcAft>
                      </a:pPr>
                      <a:r>
                        <a:rPr lang="en-US" sz="1800">
                          <a:effectLst/>
                        </a:rPr>
                        <a:t>Third Floor</a:t>
                      </a:r>
                      <a:endParaRPr lang="en-US" sz="180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817245" algn="ctr"/>
                        </a:tabLs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4"/>
                  </a:ext>
                </a:extLst>
              </a:tr>
              <a:tr h="404058">
                <a:tc>
                  <a:txBody>
                    <a:bodyPr/>
                    <a:lstStyle/>
                    <a:p>
                      <a:pPr marL="0" marR="0" algn="ctr" rtl="0">
                        <a:lnSpc>
                          <a:spcPct val="150000"/>
                        </a:lnSpc>
                        <a:spcBef>
                          <a:spcPts val="100"/>
                        </a:spcBef>
                        <a:spcAft>
                          <a:spcPts val="100"/>
                        </a:spcAft>
                      </a:pPr>
                      <a:r>
                        <a:rPr lang="en-US" sz="1800">
                          <a:effectLst/>
                        </a:rPr>
                        <a:t>fourth floor</a:t>
                      </a:r>
                      <a:endParaRPr lang="en-US" sz="180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817245" algn="ctr"/>
                        </a:tabLs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5"/>
                  </a:ext>
                </a:extLst>
              </a:tr>
              <a:tr h="404058">
                <a:tc>
                  <a:txBody>
                    <a:bodyPr/>
                    <a:lstStyle/>
                    <a:p>
                      <a:pPr marL="0" marR="0" algn="ctr" rtl="0">
                        <a:lnSpc>
                          <a:spcPct val="150000"/>
                        </a:lnSpc>
                        <a:spcBef>
                          <a:spcPts val="100"/>
                        </a:spcBef>
                        <a:spcAft>
                          <a:spcPts val="100"/>
                        </a:spcAft>
                      </a:pPr>
                      <a:r>
                        <a:rPr lang="en-US" sz="1800">
                          <a:effectLst/>
                        </a:rPr>
                        <a:t>Fifth Floor</a:t>
                      </a:r>
                      <a:endParaRPr lang="en-US" sz="1800">
                        <a:solidFill>
                          <a:srgbClr val="000000"/>
                        </a:solidFill>
                        <a:effectLst/>
                        <a:latin typeface="Calibri"/>
                        <a:ea typeface="Calibri"/>
                        <a:cs typeface="Arial"/>
                      </a:endParaRPr>
                    </a:p>
                  </a:txBody>
                  <a:tcPr marL="68580" marR="68580" marT="0" marB="0"/>
                </a:tc>
                <a:tc>
                  <a:txBody>
                    <a:bodyPr/>
                    <a:lstStyle/>
                    <a:p>
                      <a:pPr marL="0" marR="0" algn="ctr" rtl="0">
                        <a:lnSpc>
                          <a:spcPct val="150000"/>
                        </a:lnSpc>
                        <a:spcBef>
                          <a:spcPts val="100"/>
                        </a:spcBef>
                        <a:spcAft>
                          <a:spcPts val="100"/>
                        </a:spcAft>
                        <a:tabLst>
                          <a:tab pos="817245" algn="ctr"/>
                        </a:tabLst>
                      </a:pPr>
                      <a:r>
                        <a:rPr lang="en-US" sz="1800" dirty="0">
                          <a:effectLst/>
                        </a:rPr>
                        <a:t>4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6"/>
                  </a:ext>
                </a:extLst>
              </a:tr>
              <a:tr h="404058">
                <a:tc>
                  <a:txBody>
                    <a:bodyPr/>
                    <a:lstStyle/>
                    <a:p>
                      <a:pPr marL="0" marR="0" algn="ctr" rtl="0">
                        <a:lnSpc>
                          <a:spcPct val="150000"/>
                        </a:lnSpc>
                        <a:spcBef>
                          <a:spcPts val="100"/>
                        </a:spcBef>
                        <a:spcAft>
                          <a:spcPts val="100"/>
                        </a:spcAft>
                      </a:pPr>
                      <a:r>
                        <a:rPr lang="en-US" sz="1800" dirty="0">
                          <a:effectLst/>
                        </a:rPr>
                        <a:t>Roof Floor</a:t>
                      </a:r>
                      <a:endParaRPr lang="en-US" sz="1800" dirty="0">
                        <a:solidFill>
                          <a:srgbClr val="000000"/>
                        </a:solidFill>
                        <a:effectLst/>
                        <a:latin typeface="Calibri"/>
                        <a:ea typeface="Calibri"/>
                        <a:cs typeface="Arial"/>
                      </a:endParaRPr>
                    </a:p>
                  </a:txBody>
                  <a:tcPr marL="68580" marR="68580" marT="0" marB="0"/>
                </a:tc>
                <a:tc>
                  <a:txBody>
                    <a:bodyPr/>
                    <a:lstStyle/>
                    <a:p>
                      <a:pPr marL="0" marR="0" algn="ctr">
                        <a:lnSpc>
                          <a:spcPct val="150000"/>
                        </a:lnSpc>
                        <a:spcBef>
                          <a:spcPts val="100"/>
                        </a:spcBef>
                        <a:spcAft>
                          <a:spcPts val="100"/>
                        </a:spcAft>
                        <a:tabLst>
                          <a:tab pos="817245" algn="ctr"/>
                        </a:tabLst>
                      </a:pPr>
                      <a:r>
                        <a:rPr lang="en-US" sz="1800" dirty="0">
                          <a:effectLst/>
                        </a:rPr>
                        <a:t>    2.5 KN/m</a:t>
                      </a:r>
                      <a:r>
                        <a:rPr lang="en-US" sz="1800" baseline="30000" dirty="0">
                          <a:effectLst/>
                        </a:rPr>
                        <a:t>2</a:t>
                      </a:r>
                      <a:endParaRPr lang="en-US" sz="1800" dirty="0">
                        <a:solidFill>
                          <a:srgbClr val="000000"/>
                        </a:solidFill>
                        <a:effectLst/>
                        <a:latin typeface="Calibri"/>
                        <a:ea typeface="Calibri"/>
                        <a:cs typeface="Arial"/>
                      </a:endParaRPr>
                    </a:p>
                  </a:txBody>
                  <a:tcPr marL="68580" marR="68580" marT="0" marB="0"/>
                </a:tc>
                <a:extLst>
                  <a:ext uri="{0D108BD9-81ED-4DB2-BD59-A6C34878D82A}">
                    <a16:rowId xmlns="" xmlns:a16="http://schemas.microsoft.com/office/drawing/2014/main" val="10007"/>
                  </a:ext>
                </a:extLst>
              </a:tr>
            </a:tbl>
          </a:graphicData>
        </a:graphic>
      </p:graphicFrame>
      <p:sp>
        <p:nvSpPr>
          <p:cNvPr id="7" name="مستطيل 6"/>
          <p:cNvSpPr/>
          <p:nvPr/>
        </p:nvSpPr>
        <p:spPr>
          <a:xfrm>
            <a:off x="3015125" y="2020929"/>
            <a:ext cx="2912977" cy="400110"/>
          </a:xfrm>
          <a:prstGeom prst="rect">
            <a:avLst/>
          </a:prstGeom>
        </p:spPr>
        <p:txBody>
          <a:bodyPr wrap="none">
            <a:spAutoFit/>
          </a:bodyPr>
          <a:lstStyle/>
          <a:p>
            <a:r>
              <a:rPr kumimoji="0" lang="en-US"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Finishing materials weight</a:t>
            </a:r>
            <a:endParaRPr lang="en-US" sz="2000" dirty="0"/>
          </a:p>
        </p:txBody>
      </p:sp>
      <p:sp>
        <p:nvSpPr>
          <p:cNvPr id="8" name="زائد 7"/>
          <p:cNvSpPr/>
          <p:nvPr/>
        </p:nvSpPr>
        <p:spPr>
          <a:xfrm>
            <a:off x="5928102" y="1929368"/>
            <a:ext cx="549434" cy="521732"/>
          </a:xfrm>
          <a:prstGeom prst="mathPlus">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9" name="مستطيل 8"/>
          <p:cNvSpPr/>
          <p:nvPr/>
        </p:nvSpPr>
        <p:spPr>
          <a:xfrm>
            <a:off x="6613902" y="2005568"/>
            <a:ext cx="2337499" cy="400110"/>
          </a:xfrm>
          <a:prstGeom prst="rect">
            <a:avLst/>
          </a:prstGeom>
        </p:spPr>
        <p:txBody>
          <a:bodyPr wrap="none">
            <a:spAutoFit/>
          </a:bodyPr>
          <a:lstStyle/>
          <a:p>
            <a:r>
              <a:rPr lang="en-US" sz="2000" dirty="0"/>
              <a:t>SD from partitions</a:t>
            </a:r>
          </a:p>
        </p:txBody>
      </p:sp>
    </p:spTree>
    <p:extLst>
      <p:ext uri="{BB962C8B-B14F-4D97-AF65-F5344CB8AC3E}">
        <p14:creationId xmlns:p14="http://schemas.microsoft.com/office/powerpoint/2010/main" val="1361863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43501" y="707516"/>
            <a:ext cx="3787080" cy="584775"/>
          </a:xfrm>
          <a:prstGeom prst="rect">
            <a:avLst/>
          </a:prstGeom>
          <a:noFill/>
          <a:ln>
            <a:solidFill>
              <a:schemeClr val="bg1"/>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200" b="1" dirty="0"/>
              <a:t>B</a:t>
            </a:r>
            <a:r>
              <a:rPr lang="ar-JO" sz="3200" b="1" dirty="0"/>
              <a:t>(</a:t>
            </a:r>
            <a:r>
              <a:rPr lang="en-US" sz="3200" b="1" dirty="0"/>
              <a:t>Lateral LOADS:</a:t>
            </a:r>
          </a:p>
        </p:txBody>
      </p:sp>
      <p:sp>
        <p:nvSpPr>
          <p:cNvPr id="5" name="Content Placeholder 3">
            <a:extLst>
              <a:ext uri="{FF2B5EF4-FFF2-40B4-BE49-F238E27FC236}">
                <a16:creationId xmlns="" xmlns:a16="http://schemas.microsoft.com/office/drawing/2014/main" id="{DC8DB0AD-F969-4959-8C72-74DD9ABF9E65}"/>
              </a:ext>
            </a:extLst>
          </p:cNvPr>
          <p:cNvSpPr>
            <a:spLocks noGrp="1"/>
          </p:cNvSpPr>
          <p:nvPr>
            <p:ph idx="1"/>
          </p:nvPr>
        </p:nvSpPr>
        <p:spPr>
          <a:xfrm>
            <a:off x="2797601" y="1558991"/>
            <a:ext cx="8229600" cy="2362200"/>
          </a:xfrm>
        </p:spPr>
        <p:txBody>
          <a:bodyPr>
            <a:normAutofit/>
          </a:bodyPr>
          <a:lstStyle/>
          <a:p>
            <a:pPr marL="0" indent="0" algn="l">
              <a:buNone/>
            </a:pPr>
            <a:r>
              <a:rPr lang="en-US" sz="2400" dirty="0">
                <a:latin typeface="Times New Roman" panose="02020603050405020304" pitchFamily="18" charset="0"/>
                <a:cs typeface="Times New Roman" panose="02020603050405020304" pitchFamily="18" charset="0"/>
              </a:rPr>
              <a:t>1- Earth pressure (Soil load): </a:t>
            </a:r>
          </a:p>
          <a:p>
            <a:pPr marL="0" indent="0" algn="l" rtl="0">
              <a:buNone/>
            </a:pPr>
            <a:endParaRPr lang="en-US" b="1" dirty="0">
              <a:latin typeface="Times New Roman" panose="02020603050405020304" pitchFamily="18" charset="0"/>
              <a:cs typeface="Times New Roman" panose="02020603050405020304" pitchFamily="18" charset="0"/>
            </a:endParaRPr>
          </a:p>
          <a:p>
            <a:pPr marL="0" indent="0" algn="l" rtl="0">
              <a:buNone/>
            </a:pPr>
            <a:r>
              <a:rPr lang="fr-FR" sz="1800" dirty="0">
                <a:latin typeface="Times New Roman" panose="02020603050405020304" pitchFamily="18" charset="0"/>
                <a:cs typeface="Times New Roman" panose="02020603050405020304" pitchFamily="18" charset="0"/>
              </a:rPr>
              <a:t>* </a:t>
            </a:r>
            <a:r>
              <a:rPr lang="fr-FR" sz="1800" dirty="0" err="1">
                <a:latin typeface="Times New Roman" panose="02020603050405020304" pitchFamily="18" charset="0"/>
                <a:cs typeface="Times New Roman" panose="02020603050405020304" pitchFamily="18" charset="0"/>
              </a:rPr>
              <a:t>Soil</a:t>
            </a:r>
            <a:r>
              <a:rPr lang="fr-FR" sz="1800" dirty="0">
                <a:latin typeface="Times New Roman" panose="02020603050405020304" pitchFamily="18" charset="0"/>
                <a:cs typeface="Times New Roman" panose="02020603050405020304" pitchFamily="18" charset="0"/>
              </a:rPr>
              <a:t> pressure = y *K0*h </a:t>
            </a:r>
            <a:r>
              <a:rPr lang="en-US" sz="1600" dirty="0">
                <a:latin typeface="Times New Roman" panose="02020603050405020304" pitchFamily="18" charset="0"/>
                <a:cs typeface="Times New Roman" panose="02020603050405020304" pitchFamily="18" charset="0"/>
              </a:rPr>
              <a:t>=32 KN /m2</a:t>
            </a:r>
          </a:p>
          <a:p>
            <a:pPr marL="0" indent="0">
              <a:buNone/>
            </a:pPr>
            <a:r>
              <a:rPr lang="en-US" sz="2000" dirty="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Earth pressure caused by seismic force  =ΔP = 0.4× </a:t>
            </a:r>
            <a:r>
              <a:rPr lang="en-US" sz="1800" dirty="0" err="1">
                <a:latin typeface="Times New Roman" panose="02020603050405020304" pitchFamily="18" charset="0"/>
                <a:cs typeface="Times New Roman" panose="02020603050405020304" pitchFamily="18" charset="0"/>
              </a:rPr>
              <a:t>Kh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Ɣtotal</a:t>
            </a:r>
            <a:r>
              <a:rPr lang="en-US" sz="1800" dirty="0">
                <a:latin typeface="Times New Roman" panose="02020603050405020304" pitchFamily="18" charset="0"/>
                <a:cs typeface="Times New Roman" panose="02020603050405020304" pitchFamily="18" charset="0"/>
              </a:rPr>
              <a:t> ×Z</a:t>
            </a:r>
            <a:r>
              <a:rPr lang="en-US" sz="1600" dirty="0">
                <a:latin typeface="Times New Roman" panose="02020603050405020304" pitchFamily="18" charset="0"/>
                <a:cs typeface="Times New Roman" panose="02020603050405020304" pitchFamily="18" charset="0"/>
              </a:rPr>
              <a:t>= 7.762 KN /m2 </a:t>
            </a:r>
          </a:p>
          <a:p>
            <a:pPr marL="0" indent="0" algn="l" rtl="0">
              <a:buNone/>
            </a:pPr>
            <a:r>
              <a:rPr lang="en-US" sz="2000" dirty="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The surcharge load = 10 KN/m2</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7641" y="4114800"/>
            <a:ext cx="5486399" cy="2514600"/>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pic>
    </p:spTree>
    <p:extLst>
      <p:ext uri="{BB962C8B-B14F-4D97-AF65-F5344CB8AC3E}">
        <p14:creationId xmlns:p14="http://schemas.microsoft.com/office/powerpoint/2010/main" val="2350197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a:extLst>
              <a:ext uri="{FF2B5EF4-FFF2-40B4-BE49-F238E27FC236}">
                <a16:creationId xmlns="" xmlns:a16="http://schemas.microsoft.com/office/drawing/2014/main" id="{DC8DB0AD-F969-4959-8C72-74DD9ABF9E65}"/>
              </a:ext>
            </a:extLst>
          </p:cNvPr>
          <p:cNvSpPr>
            <a:spLocks noGrp="1"/>
          </p:cNvSpPr>
          <p:nvPr>
            <p:ph idx="1"/>
          </p:nvPr>
        </p:nvSpPr>
        <p:spPr>
          <a:xfrm>
            <a:off x="1750626" y="669154"/>
            <a:ext cx="4097724" cy="533400"/>
          </a:xfrm>
        </p:spPr>
        <p:txBody>
          <a:bodyPr>
            <a:noAutofit/>
          </a:bodyPr>
          <a:lstStyle/>
          <a:p>
            <a:pPr marL="0" indent="0">
              <a:buNone/>
            </a:pPr>
            <a:r>
              <a:rPr lang="en-US" sz="3200" b="1" dirty="0">
                <a:latin typeface="Times New Roman" panose="02020603050405020304" pitchFamily="18" charset="0"/>
                <a:cs typeface="Times New Roman" panose="02020603050405020304" pitchFamily="18" charset="0"/>
              </a:rPr>
              <a:t>2- </a:t>
            </a:r>
            <a:r>
              <a:rPr lang="en-US" sz="3200" b="1" dirty="0">
                <a:solidFill>
                  <a:srgbClr val="000000"/>
                </a:solidFill>
                <a:latin typeface="Times New Roman"/>
                <a:ea typeface="Calibri"/>
              </a:rPr>
              <a:t>Seismic loads</a:t>
            </a:r>
          </a:p>
        </p:txBody>
      </p:sp>
      <p:sp>
        <p:nvSpPr>
          <p:cNvPr id="6" name="مستطيل 5"/>
          <p:cNvSpPr/>
          <p:nvPr/>
        </p:nvSpPr>
        <p:spPr>
          <a:xfrm>
            <a:off x="2025452" y="1737420"/>
            <a:ext cx="184731" cy="369332"/>
          </a:xfrm>
          <a:prstGeom prst="rect">
            <a:avLst/>
          </a:prstGeom>
        </p:spPr>
        <p:txBody>
          <a:bodyPr wrap="none">
            <a:spAutoFit/>
          </a:bodyPr>
          <a:lstStyle/>
          <a:p>
            <a:pPr algn="l"/>
            <a:endParaRPr lang="ar-JO" dirty="0"/>
          </a:p>
        </p:txBody>
      </p:sp>
      <p:sp>
        <p:nvSpPr>
          <p:cNvPr id="7" name="عنصر نائب للمحتوى 3"/>
          <p:cNvSpPr txBox="1">
            <a:spLocks/>
          </p:cNvSpPr>
          <p:nvPr/>
        </p:nvSpPr>
        <p:spPr>
          <a:xfrm>
            <a:off x="2661314" y="1604568"/>
            <a:ext cx="8367403" cy="1955163"/>
          </a:xfrm>
          <a:prstGeom prst="rect">
            <a:avLst/>
          </a:prstGeom>
          <a:noFill/>
        </p:spPr>
        <p:txBody>
          <a:bodyPr vert="horz">
            <a:normAutofit fontScale="25000" lnSpcReduction="2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a:buNone/>
            </a:pPr>
            <a:r>
              <a:rPr lang="en-US" sz="8000" dirty="0">
                <a:ln w="11430"/>
                <a:latin typeface="Times New Roman" panose="02020603050405020304" pitchFamily="18" charset="0"/>
                <a:cs typeface="+mj-cs"/>
              </a:rPr>
              <a:t>According to ASCE 7-</a:t>
            </a:r>
            <a:r>
              <a:rPr lang="ar-JO" sz="8000" dirty="0">
                <a:ln w="11430"/>
                <a:latin typeface="Times New Roman" panose="02020603050405020304" pitchFamily="18" charset="0"/>
                <a:cs typeface="+mj-cs"/>
              </a:rPr>
              <a:t>22</a:t>
            </a:r>
            <a:r>
              <a:rPr lang="en-US" sz="8000" dirty="0">
                <a:ln w="11430"/>
                <a:latin typeface="Times New Roman" panose="02020603050405020304" pitchFamily="18" charset="0"/>
                <a:cs typeface="+mj-cs"/>
              </a:rPr>
              <a:t> code to seismic analysis for this structure:</a:t>
            </a:r>
            <a:endParaRPr lang="ar-JO" sz="8000" dirty="0">
              <a:ln w="11430"/>
              <a:latin typeface="Times New Roman" panose="02020603050405020304" pitchFamily="18" charset="0"/>
              <a:cs typeface="+mj-cs"/>
            </a:endParaRPr>
          </a:p>
          <a:p>
            <a:pPr marL="0" indent="0">
              <a:buFont typeface="Wingdings"/>
              <a:buNone/>
            </a:pPr>
            <a:r>
              <a:rPr lang="en-US" sz="6400" b="1" dirty="0">
                <a:ln w="11430"/>
                <a:effectLst>
                  <a:outerShdw blurRad="80000" dist="40000" dir="5040000" algn="tl">
                    <a:srgbClr val="000000">
                      <a:alpha val="30000"/>
                    </a:srgbClr>
                  </a:outerShdw>
                </a:effectLst>
                <a:cs typeface="+mj-cs"/>
              </a:rPr>
              <a:t>1</a:t>
            </a:r>
            <a:r>
              <a:rPr lang="en-US" sz="8000" b="1" dirty="0">
                <a:solidFill>
                  <a:prstClr val="black"/>
                </a:solidFill>
                <a:latin typeface="Times New Roman" panose="02020603050405020304" pitchFamily="18" charset="0"/>
                <a:cs typeface="+mj-cs"/>
              </a:rPr>
              <a:t>-</a:t>
            </a:r>
            <a:r>
              <a:rPr lang="en-US" sz="7200" b="1" dirty="0">
                <a:solidFill>
                  <a:prstClr val="black"/>
                </a:solidFill>
                <a:latin typeface="Times New Roman" panose="02020603050405020304" pitchFamily="18" charset="0"/>
                <a:cs typeface="+mj-cs"/>
              </a:rPr>
              <a:t>Mapped acceleration parameters S</a:t>
            </a:r>
            <a:r>
              <a:rPr lang="en-US" sz="6400" b="1" dirty="0">
                <a:solidFill>
                  <a:prstClr val="black"/>
                </a:solidFill>
                <a:latin typeface="Times New Roman" panose="02020603050405020304" pitchFamily="18" charset="0"/>
                <a:cs typeface="+mj-cs"/>
              </a:rPr>
              <a:t>s</a:t>
            </a:r>
            <a:r>
              <a:rPr lang="en-US" sz="7200" b="1" dirty="0">
                <a:solidFill>
                  <a:prstClr val="black"/>
                </a:solidFill>
                <a:latin typeface="Times New Roman" panose="02020603050405020304" pitchFamily="18" charset="0"/>
                <a:cs typeface="+mj-cs"/>
              </a:rPr>
              <a:t>&amp;S</a:t>
            </a:r>
            <a:r>
              <a:rPr lang="en-US" sz="4800" b="1" dirty="0">
                <a:solidFill>
                  <a:prstClr val="black"/>
                </a:solidFill>
                <a:latin typeface="Times New Roman" panose="02020603050405020304" pitchFamily="18" charset="0"/>
                <a:cs typeface="+mj-cs"/>
              </a:rPr>
              <a:t>1</a:t>
            </a:r>
            <a:r>
              <a:rPr lang="en-US" sz="7200" b="1" dirty="0">
                <a:solidFill>
                  <a:prstClr val="black"/>
                </a:solidFill>
                <a:latin typeface="Times New Roman" panose="02020603050405020304" pitchFamily="18" charset="0"/>
                <a:cs typeface="+mj-cs"/>
              </a:rPr>
              <a:t>: </a:t>
            </a:r>
          </a:p>
          <a:p>
            <a:pPr marL="365760" lvl="1" indent="0">
              <a:spcBef>
                <a:spcPts val="0"/>
              </a:spcBef>
              <a:buClrTx/>
              <a:buSzTx/>
              <a:buNone/>
            </a:pPr>
            <a:r>
              <a:rPr lang="en-US" sz="7200" dirty="0">
                <a:solidFill>
                  <a:prstClr val="black"/>
                </a:solidFill>
                <a:latin typeface="Times New Roman" panose="02020603050405020304" pitchFamily="18" charset="0"/>
                <a:cs typeface="+mj-cs"/>
              </a:rPr>
              <a:t>From Palestine seismic map:</a:t>
            </a:r>
          </a:p>
          <a:p>
            <a:pPr marL="365760" lvl="1" indent="0">
              <a:spcBef>
                <a:spcPts val="0"/>
              </a:spcBef>
              <a:buClrTx/>
              <a:buSzTx/>
              <a:buNone/>
            </a:pPr>
            <a:r>
              <a:rPr lang="en-US" sz="8000" dirty="0" err="1">
                <a:solidFill>
                  <a:prstClr val="black"/>
                </a:solidFill>
                <a:latin typeface="Times New Roman" panose="02020603050405020304" pitchFamily="18" charset="0"/>
                <a:cs typeface="+mj-cs"/>
              </a:rPr>
              <a:t>S</a:t>
            </a:r>
            <a:r>
              <a:rPr lang="en-US" sz="6400" dirty="0" err="1">
                <a:solidFill>
                  <a:prstClr val="black"/>
                </a:solidFill>
                <a:latin typeface="Times New Roman" panose="02020603050405020304" pitchFamily="18" charset="0"/>
                <a:cs typeface="+mj-cs"/>
              </a:rPr>
              <a:t>s</a:t>
            </a:r>
            <a:r>
              <a:rPr lang="en-US" sz="7200" dirty="0">
                <a:solidFill>
                  <a:prstClr val="black"/>
                </a:solidFill>
                <a:latin typeface="Times New Roman" panose="02020603050405020304" pitchFamily="18" charset="0"/>
                <a:cs typeface="+mj-cs"/>
              </a:rPr>
              <a:t>= 0.</a:t>
            </a:r>
            <a:r>
              <a:rPr lang="ar-JO" sz="7200" dirty="0">
                <a:solidFill>
                  <a:prstClr val="black"/>
                </a:solidFill>
                <a:latin typeface="Times New Roman" panose="02020603050405020304" pitchFamily="18" charset="0"/>
                <a:cs typeface="+mj-cs"/>
              </a:rPr>
              <a:t>67</a:t>
            </a:r>
            <a:endParaRPr lang="en-US" sz="7200" dirty="0">
              <a:solidFill>
                <a:prstClr val="black"/>
              </a:solidFill>
              <a:latin typeface="Times New Roman" panose="02020603050405020304" pitchFamily="18" charset="0"/>
              <a:cs typeface="+mj-cs"/>
            </a:endParaRPr>
          </a:p>
          <a:p>
            <a:pPr marL="365760" lvl="1" indent="0">
              <a:spcBef>
                <a:spcPts val="0"/>
              </a:spcBef>
              <a:buClrTx/>
              <a:buSzTx/>
              <a:buNone/>
            </a:pPr>
            <a:r>
              <a:rPr lang="en-US" sz="8000" dirty="0">
                <a:solidFill>
                  <a:prstClr val="black"/>
                </a:solidFill>
                <a:latin typeface="Times New Roman" panose="02020603050405020304" pitchFamily="18" charset="0"/>
                <a:cs typeface="+mj-cs"/>
              </a:rPr>
              <a:t>S</a:t>
            </a:r>
            <a:r>
              <a:rPr lang="en-US" sz="6400" dirty="0">
                <a:solidFill>
                  <a:prstClr val="black"/>
                </a:solidFill>
                <a:latin typeface="Times New Roman" panose="02020603050405020304" pitchFamily="18" charset="0"/>
                <a:cs typeface="+mj-cs"/>
              </a:rPr>
              <a:t>1</a:t>
            </a:r>
            <a:r>
              <a:rPr lang="en-US" sz="7200" dirty="0">
                <a:solidFill>
                  <a:prstClr val="black"/>
                </a:solidFill>
                <a:latin typeface="Times New Roman" panose="02020603050405020304" pitchFamily="18" charset="0"/>
                <a:cs typeface="+mj-cs"/>
              </a:rPr>
              <a:t> = 0.1</a:t>
            </a:r>
            <a:r>
              <a:rPr lang="ar-JO" sz="7200" dirty="0">
                <a:solidFill>
                  <a:prstClr val="black"/>
                </a:solidFill>
                <a:latin typeface="Times New Roman" panose="02020603050405020304" pitchFamily="18" charset="0"/>
                <a:cs typeface="+mj-cs"/>
              </a:rPr>
              <a:t>3</a:t>
            </a:r>
            <a:endParaRPr lang="en-US" sz="7200" dirty="0">
              <a:solidFill>
                <a:prstClr val="black"/>
              </a:solidFill>
              <a:latin typeface="Times New Roman" panose="02020603050405020304" pitchFamily="18" charset="0"/>
              <a:cs typeface="+mj-cs"/>
            </a:endParaRPr>
          </a:p>
          <a:p>
            <a:pPr marL="0" lvl="0" indent="0">
              <a:spcBef>
                <a:spcPts val="0"/>
              </a:spcBef>
              <a:buClrTx/>
              <a:buSzTx/>
              <a:buNone/>
            </a:pPr>
            <a:endParaRPr lang="en-US" sz="7200" b="1" dirty="0">
              <a:solidFill>
                <a:prstClr val="black"/>
              </a:solidFill>
              <a:latin typeface="Times New Roman" panose="02020603050405020304" pitchFamily="18" charset="0"/>
              <a:cs typeface="+mj-cs"/>
            </a:endParaRPr>
          </a:p>
          <a:p>
            <a:pPr marL="0" lvl="0" indent="0">
              <a:spcBef>
                <a:spcPts val="0"/>
              </a:spcBef>
              <a:buClrTx/>
              <a:buSzTx/>
              <a:buNone/>
            </a:pPr>
            <a:r>
              <a:rPr lang="en-US" sz="7200" b="1" dirty="0">
                <a:solidFill>
                  <a:prstClr val="black"/>
                </a:solidFill>
                <a:latin typeface="Times New Roman" panose="02020603050405020304" pitchFamily="18" charset="0"/>
                <a:cs typeface="+mj-cs"/>
              </a:rPr>
              <a:t>2- Site class</a:t>
            </a:r>
            <a:r>
              <a:rPr lang="en-US" sz="7200" dirty="0">
                <a:solidFill>
                  <a:prstClr val="black"/>
                </a:solidFill>
                <a:cs typeface="+mj-cs"/>
              </a:rPr>
              <a:t>: Site classification is </a:t>
            </a:r>
            <a:r>
              <a:rPr lang="en-US" sz="8000" b="1" dirty="0">
                <a:solidFill>
                  <a:prstClr val="black"/>
                </a:solidFill>
                <a:cs typeface="+mj-cs"/>
              </a:rPr>
              <a:t>C</a:t>
            </a:r>
            <a:r>
              <a:rPr lang="en-US" sz="7200" dirty="0">
                <a:solidFill>
                  <a:prstClr val="black"/>
                </a:solidFill>
                <a:cs typeface="+mj-cs"/>
              </a:rPr>
              <a:t> </a:t>
            </a:r>
          </a:p>
          <a:p>
            <a:pPr marL="0" indent="0">
              <a:buFont typeface="Wingdings"/>
              <a:buNone/>
            </a:pPr>
            <a:endParaRPr lang="ar-JO" sz="1800" dirty="0"/>
          </a:p>
          <a:p>
            <a:endParaRPr lang="ar-JO"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5800" y="3794234"/>
            <a:ext cx="5918200" cy="255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3765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433092" y="1383060"/>
            <a:ext cx="184731" cy="369332"/>
          </a:xfrm>
          <a:prstGeom prst="rect">
            <a:avLst/>
          </a:prstGeom>
        </p:spPr>
        <p:txBody>
          <a:bodyPr wrap="none">
            <a:spAutoFit/>
          </a:bodyPr>
          <a:lstStyle/>
          <a:p>
            <a:pPr algn="l"/>
            <a:endParaRPr lang="ar-JO" dirty="0"/>
          </a:p>
        </p:txBody>
      </p:sp>
      <p:sp>
        <p:nvSpPr>
          <p:cNvPr id="6" name="عنصر نائب للمحتوى 3"/>
          <p:cNvSpPr txBox="1">
            <a:spLocks/>
          </p:cNvSpPr>
          <p:nvPr/>
        </p:nvSpPr>
        <p:spPr>
          <a:xfrm>
            <a:off x="2433092" y="660192"/>
            <a:ext cx="8376312" cy="1219200"/>
          </a:xfrm>
          <a:prstGeom prst="rect">
            <a:avLst/>
          </a:prstGeom>
          <a:noFill/>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a:buNone/>
            </a:pPr>
            <a:r>
              <a:rPr lang="en-US" sz="2800" b="1" dirty="0">
                <a:ln w="11430"/>
                <a:latin typeface="Times New Roman" panose="02020603050405020304" pitchFamily="18" charset="0"/>
                <a:cs typeface="Times New Roman" panose="02020603050405020304" pitchFamily="18" charset="0"/>
              </a:rPr>
              <a:t>3- Risk category:</a:t>
            </a:r>
          </a:p>
          <a:p>
            <a:pPr marL="0" indent="0">
              <a:buFont typeface="Wingdings"/>
              <a:buNone/>
            </a:pPr>
            <a:r>
              <a:rPr lang="en-US" dirty="0">
                <a:ln w="11430"/>
              </a:rPr>
              <a:t>risk category of the building is </a:t>
            </a:r>
            <a:r>
              <a:rPr lang="en-US" sz="2800" b="1" dirty="0">
                <a:ln w="11430"/>
              </a:rPr>
              <a:t>III</a:t>
            </a:r>
          </a:p>
          <a:p>
            <a:pPr marL="0" indent="0">
              <a:buFont typeface="Wingdings"/>
              <a:buNone/>
            </a:pPr>
            <a:endParaRPr lang="ar-JO" sz="1800" dirty="0"/>
          </a:p>
          <a:p>
            <a:endParaRPr lang="ar-JO" dirty="0"/>
          </a:p>
        </p:txBody>
      </p:sp>
      <p:pic>
        <p:nvPicPr>
          <p:cNvPr id="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087339" y="2463799"/>
            <a:ext cx="5780889" cy="337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5272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3"/>
          <p:cNvSpPr txBox="1">
            <a:spLocks/>
          </p:cNvSpPr>
          <p:nvPr/>
        </p:nvSpPr>
        <p:spPr>
          <a:xfrm>
            <a:off x="2010343" y="469711"/>
            <a:ext cx="8458199" cy="1231900"/>
          </a:xfrm>
          <a:prstGeom prst="rect">
            <a:avLst/>
          </a:prstGeom>
          <a:noFill/>
          <a:ln>
            <a:solidFill>
              <a:schemeClr val="bg1"/>
            </a:solidFill>
          </a:ln>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lvl="0" indent="0">
              <a:buClr>
                <a:srgbClr val="FE8637"/>
              </a:buClr>
              <a:buNone/>
            </a:pPr>
            <a:r>
              <a:rPr lang="en-US" sz="2000" b="1" dirty="0"/>
              <a:t>4-</a:t>
            </a:r>
            <a:r>
              <a:rPr lang="en-US" sz="2000" b="1" dirty="0">
                <a:solidFill>
                  <a:prstClr val="black"/>
                </a:solidFill>
              </a:rPr>
              <a:t> Seismic Design Category :</a:t>
            </a:r>
            <a:r>
              <a:rPr lang="ar-JO" sz="2000" b="1" dirty="0">
                <a:solidFill>
                  <a:prstClr val="black"/>
                </a:solidFill>
              </a:rPr>
              <a:t>  </a:t>
            </a:r>
            <a:r>
              <a:rPr lang="en-US" sz="2000" b="1" dirty="0">
                <a:solidFill>
                  <a:prstClr val="black"/>
                </a:solidFill>
              </a:rPr>
              <a:t>D</a:t>
            </a:r>
          </a:p>
          <a:p>
            <a:pPr marL="0" lvl="0" indent="0">
              <a:buClr>
                <a:srgbClr val="FE8637"/>
              </a:buClr>
              <a:buNone/>
            </a:pPr>
            <a:endParaRPr lang="en-US" sz="1800" b="1" dirty="0">
              <a:solidFill>
                <a:prstClr val="black"/>
              </a:solidFill>
            </a:endParaRPr>
          </a:p>
          <a:p>
            <a:pPr marL="0" indent="0">
              <a:buClr>
                <a:srgbClr val="FE8637"/>
              </a:buClr>
              <a:buNone/>
            </a:pPr>
            <a:r>
              <a:rPr lang="en-US" sz="2000" b="1" dirty="0">
                <a:ln w="11430"/>
                <a:solidFill>
                  <a:prstClr val="black"/>
                </a:solidFill>
                <a:latin typeface="Times New Roman" panose="02020603050405020304" pitchFamily="18" charset="0"/>
                <a:cs typeface="Times New Roman" panose="02020603050405020304" pitchFamily="18" charset="0"/>
              </a:rPr>
              <a:t>5- Importance factor : </a:t>
            </a:r>
            <a:r>
              <a:rPr lang="en-US" sz="2000" b="1" dirty="0" err="1">
                <a:ln w="11430"/>
                <a:solidFill>
                  <a:prstClr val="black"/>
                </a:solidFill>
              </a:rPr>
              <a:t>Ie</a:t>
            </a:r>
            <a:r>
              <a:rPr lang="en-US" sz="2000" b="1" dirty="0">
                <a:ln w="11430"/>
                <a:solidFill>
                  <a:prstClr val="black"/>
                </a:solidFill>
              </a:rPr>
              <a:t> = 1.25</a:t>
            </a:r>
            <a:endParaRPr lang="ar-JO" sz="2000" b="1" dirty="0">
              <a:solidFill>
                <a:prstClr val="black"/>
              </a:solidFill>
            </a:endParaRPr>
          </a:p>
          <a:p>
            <a:pPr marL="0" lvl="0" indent="0">
              <a:buClr>
                <a:srgbClr val="FE8637"/>
              </a:buClr>
              <a:buNone/>
            </a:pPr>
            <a:endParaRPr lang="en-US" sz="1800" b="1" dirty="0">
              <a:solidFill>
                <a:prstClr val="black"/>
              </a:solidFill>
            </a:endParaRPr>
          </a:p>
          <a:p>
            <a:pPr marL="0" lvl="0" indent="0">
              <a:buClr>
                <a:srgbClr val="FE8637"/>
              </a:buClr>
              <a:buNone/>
            </a:pPr>
            <a:endParaRPr lang="en-US" sz="1800" b="1" dirty="0">
              <a:solidFill>
                <a:prstClr val="black"/>
              </a:solidFill>
            </a:endParaRPr>
          </a:p>
          <a:p>
            <a:pPr marL="0" indent="0">
              <a:buFont typeface="Wingdings"/>
              <a:buNone/>
            </a:pPr>
            <a:endParaRPr lang="en-US" sz="4800" dirty="0">
              <a:ln w="11430"/>
              <a:effectLst>
                <a:outerShdw blurRad="80000" dist="40000" dir="5040000" algn="tl">
                  <a:srgbClr val="000000">
                    <a:alpha val="30000"/>
                  </a:srgbClr>
                </a:outerShdw>
              </a:effectLst>
              <a:cs typeface="+mj-cs"/>
            </a:endParaRPr>
          </a:p>
          <a:p>
            <a:pPr marL="0" indent="0">
              <a:buFont typeface="Wingdings"/>
              <a:buNone/>
            </a:pPr>
            <a:endParaRPr lang="ar-JO" sz="1800" dirty="0"/>
          </a:p>
          <a:p>
            <a:endParaRPr lang="ar-JO" dirty="0"/>
          </a:p>
        </p:txBody>
      </p:sp>
      <p:sp>
        <p:nvSpPr>
          <p:cNvPr id="6" name="مستطيل 5"/>
          <p:cNvSpPr/>
          <p:nvPr/>
        </p:nvSpPr>
        <p:spPr>
          <a:xfrm>
            <a:off x="2904546" y="1293971"/>
            <a:ext cx="184731" cy="369332"/>
          </a:xfrm>
          <a:prstGeom prst="rect">
            <a:avLst/>
          </a:prstGeom>
        </p:spPr>
        <p:txBody>
          <a:bodyPr wrap="none">
            <a:spAutoFit/>
          </a:bodyPr>
          <a:lstStyle/>
          <a:p>
            <a:pPr algn="l"/>
            <a:endParaRPr lang="ar-JO"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5582" y="2758554"/>
            <a:ext cx="4462018" cy="3350146"/>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394" y="2758554"/>
            <a:ext cx="4992048" cy="3350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6877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3"/>
          <p:cNvSpPr txBox="1">
            <a:spLocks/>
          </p:cNvSpPr>
          <p:nvPr/>
        </p:nvSpPr>
        <p:spPr>
          <a:xfrm>
            <a:off x="2003860" y="761949"/>
            <a:ext cx="8458199" cy="541061"/>
          </a:xfrm>
          <a:prstGeom prst="rect">
            <a:avLst/>
          </a:prstGeom>
          <a:noFill/>
          <a:ln>
            <a:solidFill>
              <a:schemeClr val="bg1"/>
            </a:solidFill>
          </a:ln>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sz="2800" b="1" dirty="0"/>
              <a:t>6-</a:t>
            </a:r>
            <a:r>
              <a:rPr lang="en-US" sz="2800" dirty="0"/>
              <a:t> </a:t>
            </a:r>
            <a:r>
              <a:rPr lang="en-US" sz="2800" b="1" dirty="0">
                <a:latin typeface="Times New Roman" panose="02020603050405020304" pitchFamily="18" charset="0"/>
                <a:cs typeface="Times New Roman" panose="02020603050405020304" pitchFamily="18" charset="0"/>
              </a:rPr>
              <a:t>Site coefficients</a:t>
            </a:r>
            <a:r>
              <a:rPr lang="en-US" sz="1800" b="1" dirty="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values of Fa</a:t>
            </a:r>
            <a:r>
              <a:rPr lang="ar-JO" dirty="0">
                <a:latin typeface="Times New Roman" panose="02020603050405020304" pitchFamily="18" charset="0"/>
                <a:cs typeface="Times New Roman" panose="02020603050405020304" pitchFamily="18" charset="0"/>
              </a:rPr>
              <a:t> 1.132=</a:t>
            </a:r>
            <a:r>
              <a:rPr lang="en-US" dirty="0">
                <a:latin typeface="Times New Roman" panose="02020603050405020304" pitchFamily="18" charset="0"/>
                <a:cs typeface="Times New Roman" panose="02020603050405020304" pitchFamily="18" charset="0"/>
              </a:rPr>
              <a:t> and </a:t>
            </a:r>
            <a:r>
              <a:rPr lang="ar-JO"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Fv</a:t>
            </a:r>
            <a:r>
              <a:rPr lang="en-US" dirty="0">
                <a:latin typeface="Times New Roman" panose="02020603050405020304" pitchFamily="18" charset="0"/>
                <a:cs typeface="Times New Roman" panose="02020603050405020304" pitchFamily="18" charset="0"/>
              </a:rPr>
              <a:t> </a:t>
            </a:r>
            <a:r>
              <a:rPr lang="ar-J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1.6</a:t>
            </a:r>
            <a:r>
              <a:rPr lang="ar-JO" dirty="0">
                <a:latin typeface="Times New Roman" panose="02020603050405020304" pitchFamily="18" charset="0"/>
                <a:cs typeface="Times New Roman" panose="02020603050405020304" pitchFamily="18" charset="0"/>
              </a:rPr>
              <a:t>7</a:t>
            </a:r>
            <a:endParaRPr lang="ar-JO" sz="8000" dirty="0">
              <a:ln w="11430"/>
              <a:effectLst>
                <a:outerShdw blurRad="80000" dist="40000" dir="5040000" algn="tl">
                  <a:srgbClr val="000000">
                    <a:alpha val="30000"/>
                  </a:srgbClr>
                </a:outerShdw>
              </a:effectLst>
              <a:latin typeface="Times New Roman" panose="02020603050405020304" pitchFamily="18" charset="0"/>
              <a:cs typeface="+mj-cs"/>
            </a:endParaRPr>
          </a:p>
          <a:p>
            <a:pPr marL="0" indent="0">
              <a:buFont typeface="Wingdings"/>
              <a:buNone/>
            </a:pPr>
            <a:endParaRPr lang="en-US" sz="4800" dirty="0">
              <a:ln w="11430"/>
              <a:effectLst>
                <a:outerShdw blurRad="80000" dist="40000" dir="5040000" algn="tl">
                  <a:srgbClr val="000000">
                    <a:alpha val="30000"/>
                  </a:srgbClr>
                </a:outerShdw>
              </a:effectLst>
              <a:cs typeface="+mj-cs"/>
            </a:endParaRPr>
          </a:p>
          <a:p>
            <a:pPr marL="0" indent="0">
              <a:buFont typeface="Wingdings"/>
              <a:buNone/>
            </a:pPr>
            <a:endParaRPr lang="ar-JO" sz="1800" dirty="0"/>
          </a:p>
          <a:p>
            <a:endParaRPr lang="ar-JO" dirty="0"/>
          </a:p>
        </p:txBody>
      </p:sp>
      <p:sp>
        <p:nvSpPr>
          <p:cNvPr id="6" name="مستطيل 5"/>
          <p:cNvSpPr/>
          <p:nvPr/>
        </p:nvSpPr>
        <p:spPr>
          <a:xfrm>
            <a:off x="2433092" y="1530370"/>
            <a:ext cx="184731" cy="369332"/>
          </a:xfrm>
          <a:prstGeom prst="rect">
            <a:avLst/>
          </a:prstGeom>
        </p:spPr>
        <p:txBody>
          <a:bodyPr wrap="none">
            <a:spAutoFit/>
          </a:bodyPr>
          <a:lstStyle/>
          <a:p>
            <a:pPr algn="l"/>
            <a:endParaRPr lang="ar-JO"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457" y="2179310"/>
            <a:ext cx="7551601" cy="3662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54590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330252" y="1565950"/>
            <a:ext cx="184731" cy="369332"/>
          </a:xfrm>
          <a:prstGeom prst="rect">
            <a:avLst/>
          </a:prstGeom>
        </p:spPr>
        <p:txBody>
          <a:bodyPr wrap="none">
            <a:spAutoFit/>
          </a:bodyPr>
          <a:lstStyle/>
          <a:p>
            <a:pPr algn="l"/>
            <a:endParaRPr lang="ar-JO" dirty="0"/>
          </a:p>
        </p:txBody>
      </p:sp>
      <p:sp>
        <p:nvSpPr>
          <p:cNvPr id="6" name="عنصر نائب للمحتوى 2"/>
          <p:cNvSpPr>
            <a:spLocks noGrp="1"/>
          </p:cNvSpPr>
          <p:nvPr>
            <p:ph idx="1"/>
          </p:nvPr>
        </p:nvSpPr>
        <p:spPr>
          <a:xfrm>
            <a:off x="1892300" y="444500"/>
            <a:ext cx="10299700" cy="5638800"/>
          </a:xfrm>
        </p:spPr>
        <p:txBody>
          <a:bodyPr>
            <a:normAutofit fontScale="92500" lnSpcReduction="20000"/>
          </a:bodyPr>
          <a:lstStyle/>
          <a:p>
            <a:pPr marL="0" indent="0" algn="l" rtl="0">
              <a:buNone/>
            </a:pPr>
            <a:r>
              <a:rPr lang="ar-JO" sz="2400" b="1" dirty="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The maximum considered earthquake Spectral Response Acceleration Parameters SM</a:t>
            </a:r>
            <a:r>
              <a:rPr lang="en-US" sz="1900" b="1" dirty="0">
                <a:latin typeface="Times New Roman" panose="02020603050405020304" pitchFamily="18" charset="0"/>
                <a:cs typeface="Times New Roman" panose="02020603050405020304" pitchFamily="18" charset="0"/>
              </a:rPr>
              <a:t>S</a:t>
            </a:r>
            <a:r>
              <a:rPr lang="en-US" sz="2400" b="1" dirty="0">
                <a:latin typeface="Times New Roman" panose="02020603050405020304" pitchFamily="18" charset="0"/>
                <a:cs typeface="Times New Roman" panose="02020603050405020304" pitchFamily="18" charset="0"/>
              </a:rPr>
              <a:t> and </a:t>
            </a:r>
            <a:r>
              <a:rPr lang="en-US" sz="2400" b="1" dirty="0">
                <a:solidFill>
                  <a:prstClr val="black"/>
                </a:solidFill>
                <a:latin typeface="Times New Roman" panose="02020603050405020304" pitchFamily="18" charset="0"/>
                <a:cs typeface="Times New Roman" panose="02020603050405020304" pitchFamily="18" charset="0"/>
              </a:rPr>
              <a:t>SM</a:t>
            </a:r>
            <a:r>
              <a:rPr lang="en-US" sz="2100" b="1" dirty="0">
                <a:solidFill>
                  <a:prstClr val="black"/>
                </a:solidFill>
                <a:latin typeface="Times New Roman" panose="02020603050405020304" pitchFamily="18" charset="0"/>
                <a:cs typeface="Times New Roman" panose="02020603050405020304" pitchFamily="18" charset="0"/>
              </a:rPr>
              <a:t>1</a:t>
            </a:r>
            <a:r>
              <a:rPr lang="en-US" sz="3300" dirty="0">
                <a:solidFill>
                  <a:prstClr val="black"/>
                </a:solidFill>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a:t>
            </a:r>
          </a:p>
          <a:p>
            <a:pPr marL="1463040" lvl="5" indent="0" algn="l" rtl="0">
              <a:buNone/>
            </a:pPr>
            <a:r>
              <a:rPr lang="en-US" sz="2200" dirty="0">
                <a:latin typeface="Times New Roman" panose="02020603050405020304" pitchFamily="18" charset="0"/>
                <a:cs typeface="Times New Roman" panose="02020603050405020304" pitchFamily="18" charset="0"/>
              </a:rPr>
              <a:t>SM</a:t>
            </a:r>
            <a:r>
              <a:rPr lang="en-US" sz="1500" dirty="0">
                <a:latin typeface="Times New Roman" panose="02020603050405020304" pitchFamily="18" charset="0"/>
                <a:cs typeface="Times New Roman" panose="02020603050405020304" pitchFamily="18" charset="0"/>
              </a:rPr>
              <a:t>S</a:t>
            </a:r>
            <a:r>
              <a:rPr lang="en-US" sz="2200" dirty="0">
                <a:latin typeface="Times New Roman" panose="02020603050405020304" pitchFamily="18" charset="0"/>
                <a:cs typeface="Times New Roman" panose="02020603050405020304" pitchFamily="18" charset="0"/>
              </a:rPr>
              <a:t>=Fa * Ss= 1.104 * 0.74 = 0.817</a:t>
            </a:r>
          </a:p>
          <a:p>
            <a:pPr marL="1463040" lvl="5" indent="0" algn="l" rtl="0">
              <a:buNone/>
            </a:pPr>
            <a:r>
              <a:rPr lang="en-US" sz="2200" dirty="0">
                <a:latin typeface="Times New Roman" panose="02020603050405020304" pitchFamily="18" charset="0"/>
                <a:cs typeface="Times New Roman" panose="02020603050405020304" pitchFamily="18" charset="0"/>
              </a:rPr>
              <a:t>SM</a:t>
            </a:r>
            <a:r>
              <a:rPr lang="en-US" sz="1500" dirty="0">
                <a:latin typeface="Times New Roman" panose="02020603050405020304" pitchFamily="18" charset="0"/>
                <a:cs typeface="Times New Roman" panose="02020603050405020304" pitchFamily="18" charset="0"/>
              </a:rPr>
              <a:t>1</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Fv</a:t>
            </a:r>
            <a:r>
              <a:rPr lang="en-US" sz="2200" dirty="0">
                <a:latin typeface="Times New Roman" panose="02020603050405020304" pitchFamily="18" charset="0"/>
                <a:cs typeface="Times New Roman" panose="02020603050405020304" pitchFamily="18" charset="0"/>
              </a:rPr>
              <a:t> * S1 = 1.65 * 0.15 = 0.2475</a:t>
            </a:r>
          </a:p>
          <a:p>
            <a:pPr marL="0" indent="0" algn="l">
              <a:buNone/>
            </a:pPr>
            <a:endParaRPr lang="en-US" sz="2600" dirty="0">
              <a:latin typeface="Times New Roman" panose="02020603050405020304" pitchFamily="18" charset="0"/>
              <a:cs typeface="Times New Roman" panose="02020603050405020304" pitchFamily="18" charset="0"/>
            </a:endParaRP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rtl="0">
              <a:buNone/>
            </a:pPr>
            <a:r>
              <a:rPr lang="ar-JO" sz="2600" b="1" dirty="0">
                <a:latin typeface="Times New Roman" panose="02020603050405020304" pitchFamily="18" charset="0"/>
                <a:cs typeface="Times New Roman" panose="02020603050405020304" pitchFamily="18" charset="0"/>
              </a:rPr>
              <a:t>*</a:t>
            </a:r>
            <a:r>
              <a:rPr lang="en-US" sz="2600" b="1" dirty="0">
                <a:latin typeface="Times New Roman" panose="02020603050405020304" pitchFamily="18" charset="0"/>
                <a:cs typeface="Times New Roman" panose="02020603050405020304" pitchFamily="18" charset="0"/>
              </a:rPr>
              <a:t>Design spectral acceleration </a:t>
            </a:r>
            <a:r>
              <a:rPr lang="ar-JO" sz="2600" b="1" dirty="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SDS &amp; SD1</a:t>
            </a:r>
            <a:r>
              <a:rPr lang="ar-JO" sz="2200" dirty="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1463040" lvl="5" indent="0" algn="l" rtl="0">
              <a:buNone/>
            </a:pPr>
            <a:r>
              <a:rPr lang="en-US" sz="2200" dirty="0">
                <a:latin typeface="Times New Roman" panose="02020603050405020304" pitchFamily="18" charset="0"/>
                <a:cs typeface="Times New Roman" panose="02020603050405020304" pitchFamily="18" charset="0"/>
              </a:rPr>
              <a:t>SD</a:t>
            </a:r>
            <a:r>
              <a:rPr lang="en-US" sz="1500" dirty="0">
                <a:latin typeface="Times New Roman" panose="02020603050405020304" pitchFamily="18" charset="0"/>
                <a:cs typeface="Times New Roman" panose="02020603050405020304" pitchFamily="18" charset="0"/>
              </a:rPr>
              <a:t>S</a:t>
            </a:r>
            <a:r>
              <a:rPr lang="en-US" sz="2200" dirty="0">
                <a:latin typeface="Times New Roman" panose="02020603050405020304" pitchFamily="18" charset="0"/>
                <a:cs typeface="Times New Roman" panose="02020603050405020304" pitchFamily="18" charset="0"/>
              </a:rPr>
              <a:t> = SM</a:t>
            </a:r>
            <a:r>
              <a:rPr lang="en-US" sz="1500" dirty="0">
                <a:latin typeface="Times New Roman" panose="02020603050405020304" pitchFamily="18" charset="0"/>
                <a:cs typeface="Times New Roman" panose="02020603050405020304" pitchFamily="18" charset="0"/>
              </a:rPr>
              <a:t>S</a:t>
            </a:r>
            <a:r>
              <a:rPr lang="en-US" sz="2200" dirty="0">
                <a:latin typeface="Times New Roman" panose="02020603050405020304" pitchFamily="18" charset="0"/>
                <a:cs typeface="Times New Roman" panose="02020603050405020304" pitchFamily="18" charset="0"/>
              </a:rPr>
              <a:t> = 0.817</a:t>
            </a:r>
          </a:p>
          <a:p>
            <a:pPr marL="1463040" lvl="5" indent="0" algn="l" rtl="0">
              <a:buNone/>
            </a:pPr>
            <a:r>
              <a:rPr lang="en-US" sz="2200" dirty="0">
                <a:latin typeface="Times New Roman" panose="02020603050405020304" pitchFamily="18" charset="0"/>
                <a:cs typeface="Times New Roman" panose="02020603050405020304" pitchFamily="18" charset="0"/>
              </a:rPr>
              <a:t>SD</a:t>
            </a:r>
            <a:r>
              <a:rPr lang="en-US" sz="1500" dirty="0">
                <a:latin typeface="Times New Roman" panose="02020603050405020304" pitchFamily="18" charset="0"/>
                <a:cs typeface="Times New Roman" panose="02020603050405020304" pitchFamily="18" charset="0"/>
              </a:rPr>
              <a:t>1</a:t>
            </a:r>
            <a:r>
              <a:rPr lang="en-US" sz="2200" dirty="0">
                <a:latin typeface="Times New Roman" panose="02020603050405020304" pitchFamily="18" charset="0"/>
                <a:cs typeface="Times New Roman" panose="02020603050405020304" pitchFamily="18" charset="0"/>
              </a:rPr>
              <a:t> = SM</a:t>
            </a:r>
            <a:r>
              <a:rPr lang="en-US" sz="1500" dirty="0">
                <a:latin typeface="Times New Roman" panose="02020603050405020304" pitchFamily="18" charset="0"/>
                <a:cs typeface="Times New Roman" panose="02020603050405020304" pitchFamily="18" charset="0"/>
              </a:rPr>
              <a:t>1</a:t>
            </a:r>
            <a:r>
              <a:rPr lang="en-US" sz="2200" dirty="0">
                <a:latin typeface="Times New Roman" panose="02020603050405020304" pitchFamily="18" charset="0"/>
                <a:cs typeface="Times New Roman" panose="02020603050405020304" pitchFamily="18" charset="0"/>
              </a:rPr>
              <a:t> = 0.2475</a:t>
            </a: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a:buNone/>
            </a:pPr>
            <a:endParaRPr lang="en-US" sz="1600" dirty="0">
              <a:latin typeface="Times New Roman" panose="02020603050405020304" pitchFamily="18" charset="0"/>
              <a:cs typeface="Times New Roman" panose="02020603050405020304" pitchFamily="18" charset="0"/>
            </a:endParaRPr>
          </a:p>
          <a:p>
            <a:pPr marL="0" indent="0" algn="l">
              <a:buNone/>
            </a:pPr>
            <a:r>
              <a:rPr lang="en-US" sz="1600" dirty="0">
                <a:latin typeface="Times New Roman" panose="02020603050405020304" pitchFamily="18" charset="0"/>
                <a:cs typeface="Times New Roman" panose="02020603050405020304" pitchFamily="18" charset="0"/>
              </a:rPr>
              <a:t>                                                                  </a:t>
            </a:r>
          </a:p>
          <a:p>
            <a:pPr marL="0" indent="0" algn="l">
              <a:buNone/>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6945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A1A06F-3D48-7C5E-5A22-2C0CA2FBE643}"/>
              </a:ext>
            </a:extLst>
          </p:cNvPr>
          <p:cNvSpPr>
            <a:spLocks noGrp="1"/>
          </p:cNvSpPr>
          <p:nvPr>
            <p:ph type="title"/>
          </p:nvPr>
        </p:nvSpPr>
        <p:spPr>
          <a:xfrm>
            <a:off x="1640156" y="642692"/>
            <a:ext cx="8911687" cy="1280890"/>
          </a:xfrm>
        </p:spPr>
        <p:txBody>
          <a:bodyPr/>
          <a:lstStyle/>
          <a:p>
            <a:r>
              <a:rPr lang="en-US" b="1" dirty="0"/>
              <a:t>Outline project:</a:t>
            </a:r>
          </a:p>
        </p:txBody>
      </p:sp>
      <p:grpSp>
        <p:nvGrpSpPr>
          <p:cNvPr id="4" name="Group 3">
            <a:extLst>
              <a:ext uri="{FF2B5EF4-FFF2-40B4-BE49-F238E27FC236}">
                <a16:creationId xmlns="" xmlns:a16="http://schemas.microsoft.com/office/drawing/2014/main" id="{7570475A-F04E-B9CF-8E73-84098199747F}"/>
              </a:ext>
            </a:extLst>
          </p:cNvPr>
          <p:cNvGrpSpPr/>
          <p:nvPr/>
        </p:nvGrpSpPr>
        <p:grpSpPr>
          <a:xfrm>
            <a:off x="2903156" y="1923582"/>
            <a:ext cx="4369490" cy="838200"/>
            <a:chOff x="4113734" y="1462930"/>
            <a:chExt cx="7043108" cy="1122088"/>
          </a:xfrm>
        </p:grpSpPr>
        <p:sp>
          <p:nvSpPr>
            <p:cNvPr id="5" name="Rectangle 4">
              <a:extLst>
                <a:ext uri="{FF2B5EF4-FFF2-40B4-BE49-F238E27FC236}">
                  <a16:creationId xmlns="" xmlns:a16="http://schemas.microsoft.com/office/drawing/2014/main" id="{9D825D40-4EB8-2204-FE23-F9F5B164A8F0}"/>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6" name="TextBox 5">
              <a:extLst>
                <a:ext uri="{FF2B5EF4-FFF2-40B4-BE49-F238E27FC236}">
                  <a16:creationId xmlns="" xmlns:a16="http://schemas.microsoft.com/office/drawing/2014/main" id="{266777A3-6A96-6710-4BDA-077EF17CF5C5}"/>
                </a:ext>
              </a:extLst>
            </p:cNvPr>
            <p:cNvSpPr txBox="1"/>
            <p:nvPr/>
          </p:nvSpPr>
          <p:spPr>
            <a:xfrm>
              <a:off x="5247439" y="1849665"/>
              <a:ext cx="5736374" cy="618025"/>
            </a:xfrm>
            <a:prstGeom prst="rect">
              <a:avLst/>
            </a:prstGeom>
            <a:noFill/>
          </p:spPr>
          <p:txBody>
            <a:bodyPr wrap="square" rtlCol="0" anchor="ctr">
              <a:spAutoFit/>
            </a:bodyPr>
            <a:lstStyle/>
            <a:p>
              <a:pPr algn="l"/>
              <a:r>
                <a:rPr lang="en-US" sz="2399" b="1" dirty="0"/>
                <a:t>General Description</a:t>
              </a:r>
            </a:p>
          </p:txBody>
        </p:sp>
        <p:sp>
          <p:nvSpPr>
            <p:cNvPr id="7" name="Oval 6">
              <a:extLst>
                <a:ext uri="{FF2B5EF4-FFF2-40B4-BE49-F238E27FC236}">
                  <a16:creationId xmlns="" xmlns:a16="http://schemas.microsoft.com/office/drawing/2014/main" id="{AA675E11-918A-3E4D-EA70-0A1618F6E302}"/>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1</a:t>
              </a:r>
            </a:p>
          </p:txBody>
        </p:sp>
      </p:grpSp>
      <p:grpSp>
        <p:nvGrpSpPr>
          <p:cNvPr id="8" name="Group 7">
            <a:extLst>
              <a:ext uri="{FF2B5EF4-FFF2-40B4-BE49-F238E27FC236}">
                <a16:creationId xmlns="" xmlns:a16="http://schemas.microsoft.com/office/drawing/2014/main" id="{35BD28B4-D8F9-A671-F00E-147860BFF099}"/>
              </a:ext>
            </a:extLst>
          </p:cNvPr>
          <p:cNvGrpSpPr/>
          <p:nvPr/>
        </p:nvGrpSpPr>
        <p:grpSpPr>
          <a:xfrm>
            <a:off x="2903156" y="3204472"/>
            <a:ext cx="4369490" cy="838200"/>
            <a:chOff x="4113734" y="1462930"/>
            <a:chExt cx="7043108" cy="1122088"/>
          </a:xfrm>
        </p:grpSpPr>
        <p:sp>
          <p:nvSpPr>
            <p:cNvPr id="9" name="Rectangle 8">
              <a:extLst>
                <a:ext uri="{FF2B5EF4-FFF2-40B4-BE49-F238E27FC236}">
                  <a16:creationId xmlns="" xmlns:a16="http://schemas.microsoft.com/office/drawing/2014/main" id="{5B77499D-DB6D-341C-BCCC-F19E1D7F7ECF}"/>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0" name="Oval 9">
              <a:extLst>
                <a:ext uri="{FF2B5EF4-FFF2-40B4-BE49-F238E27FC236}">
                  <a16:creationId xmlns="" xmlns:a16="http://schemas.microsoft.com/office/drawing/2014/main" id="{1450E1A9-8964-9721-B3B8-C7FC342F7B0D}"/>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2</a:t>
              </a:r>
            </a:p>
          </p:txBody>
        </p:sp>
      </p:grpSp>
      <p:sp>
        <p:nvSpPr>
          <p:cNvPr id="11" name="مستطيل 7">
            <a:extLst>
              <a:ext uri="{FF2B5EF4-FFF2-40B4-BE49-F238E27FC236}">
                <a16:creationId xmlns="" xmlns:a16="http://schemas.microsoft.com/office/drawing/2014/main" id="{405A677B-50A9-FEBE-86D9-1EF2D6685906}"/>
              </a:ext>
            </a:extLst>
          </p:cNvPr>
          <p:cNvSpPr/>
          <p:nvPr/>
        </p:nvSpPr>
        <p:spPr>
          <a:xfrm>
            <a:off x="3599291" y="3329336"/>
            <a:ext cx="2587055" cy="461665"/>
          </a:xfrm>
          <a:prstGeom prst="rect">
            <a:avLst/>
          </a:prstGeom>
        </p:spPr>
        <p:txBody>
          <a:bodyPr wrap="none">
            <a:spAutoFit/>
          </a:bodyPr>
          <a:lstStyle/>
          <a:p>
            <a:pPr algn="l"/>
            <a:r>
              <a:rPr lang="en-US" sz="2400" b="1" dirty="0"/>
              <a:t>Preliminary Design</a:t>
            </a:r>
          </a:p>
        </p:txBody>
      </p:sp>
      <p:grpSp>
        <p:nvGrpSpPr>
          <p:cNvPr id="12" name="Group 11">
            <a:extLst>
              <a:ext uri="{FF2B5EF4-FFF2-40B4-BE49-F238E27FC236}">
                <a16:creationId xmlns="" xmlns:a16="http://schemas.microsoft.com/office/drawing/2014/main" id="{7C5BF105-12BD-4809-3947-486CEC699E81}"/>
              </a:ext>
            </a:extLst>
          </p:cNvPr>
          <p:cNvGrpSpPr/>
          <p:nvPr/>
        </p:nvGrpSpPr>
        <p:grpSpPr>
          <a:xfrm>
            <a:off x="2903155" y="4515319"/>
            <a:ext cx="7457085" cy="838200"/>
            <a:chOff x="4113734" y="1462930"/>
            <a:chExt cx="10698707" cy="1122088"/>
          </a:xfrm>
        </p:grpSpPr>
        <p:sp>
          <p:nvSpPr>
            <p:cNvPr id="13" name="Rectangle 12">
              <a:extLst>
                <a:ext uri="{FF2B5EF4-FFF2-40B4-BE49-F238E27FC236}">
                  <a16:creationId xmlns="" xmlns:a16="http://schemas.microsoft.com/office/drawing/2014/main" id="{8F7F8D4C-6DA7-3F4E-2B02-6EFC26645C50}"/>
                </a:ext>
              </a:extLst>
            </p:cNvPr>
            <p:cNvSpPr/>
            <p:nvPr/>
          </p:nvSpPr>
          <p:spPr>
            <a:xfrm>
              <a:off x="4690885" y="1471730"/>
              <a:ext cx="6465957" cy="1104489"/>
            </a:xfrm>
            <a:prstGeom prst="rect">
              <a:avLst/>
            </a:prstGeom>
            <a:gradFill>
              <a:gsLst>
                <a:gs pos="37000">
                  <a:schemeClr val="bg1">
                    <a:lumMod val="75000"/>
                    <a:alpha val="31000"/>
                  </a:schemeClr>
                </a:gs>
                <a:gs pos="5000">
                  <a:schemeClr val="bg1">
                    <a:lumMod val="75000"/>
                  </a:schemeClr>
                </a:gs>
                <a:gs pos="100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4" name="TextBox 13">
              <a:extLst>
                <a:ext uri="{FF2B5EF4-FFF2-40B4-BE49-F238E27FC236}">
                  <a16:creationId xmlns="" xmlns:a16="http://schemas.microsoft.com/office/drawing/2014/main" id="{7CFBE394-899F-67D0-6B82-403613E1B470}"/>
                </a:ext>
              </a:extLst>
            </p:cNvPr>
            <p:cNvSpPr txBox="1"/>
            <p:nvPr/>
          </p:nvSpPr>
          <p:spPr>
            <a:xfrm>
              <a:off x="5486398" y="1731903"/>
              <a:ext cx="9326043" cy="617854"/>
            </a:xfrm>
            <a:prstGeom prst="rect">
              <a:avLst/>
            </a:prstGeom>
            <a:noFill/>
          </p:spPr>
          <p:txBody>
            <a:bodyPr wrap="square" rtlCol="0" anchor="ctr">
              <a:spAutoFit/>
            </a:bodyPr>
            <a:lstStyle/>
            <a:p>
              <a:pPr algn="l"/>
              <a:r>
                <a:rPr lang="en-US" sz="2399" b="1" dirty="0"/>
                <a:t>Three-dimensional analysis and design.</a:t>
              </a:r>
            </a:p>
          </p:txBody>
        </p:sp>
        <p:sp>
          <p:nvSpPr>
            <p:cNvPr id="15" name="Oval 14">
              <a:extLst>
                <a:ext uri="{FF2B5EF4-FFF2-40B4-BE49-F238E27FC236}">
                  <a16:creationId xmlns="" xmlns:a16="http://schemas.microsoft.com/office/drawing/2014/main" id="{D338F734-66F9-C314-A554-71F79BAF9AE1}"/>
                </a:ext>
              </a:extLst>
            </p:cNvPr>
            <p:cNvSpPr>
              <a:spLocks noChangeAspect="1"/>
            </p:cNvSpPr>
            <p:nvPr/>
          </p:nvSpPr>
          <p:spPr>
            <a:xfrm>
              <a:off x="4113734" y="1462930"/>
              <a:ext cx="1122088" cy="1122088"/>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4399" kern="0" dirty="0">
                  <a:solidFill>
                    <a:schemeClr val="bg1"/>
                  </a:solidFill>
                  <a:latin typeface="Arial" pitchFamily="34" charset="0"/>
                  <a:cs typeface="Arial" pitchFamily="34" charset="0"/>
                </a:rPr>
                <a:t>3</a:t>
              </a:r>
            </a:p>
          </p:txBody>
        </p:sp>
      </p:grpSp>
    </p:spTree>
    <p:extLst>
      <p:ext uri="{BB962C8B-B14F-4D97-AF65-F5344CB8AC3E}">
        <p14:creationId xmlns:p14="http://schemas.microsoft.com/office/powerpoint/2010/main" val="2678765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3"/>
          <p:cNvSpPr txBox="1">
            <a:spLocks/>
          </p:cNvSpPr>
          <p:nvPr/>
        </p:nvSpPr>
        <p:spPr>
          <a:xfrm>
            <a:off x="1841501" y="682864"/>
            <a:ext cx="8458199" cy="996434"/>
          </a:xfrm>
          <a:prstGeom prst="rect">
            <a:avLst/>
          </a:prstGeom>
          <a:noFill/>
          <a:ln>
            <a:solidFill>
              <a:schemeClr val="bg1"/>
            </a:solidFill>
          </a:ln>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lvl="0" indent="0">
              <a:buClr>
                <a:srgbClr val="FE8637"/>
              </a:buClr>
              <a:buNone/>
            </a:pPr>
            <a:r>
              <a:rPr lang="en-US" sz="2800" b="1" dirty="0"/>
              <a:t>7-</a:t>
            </a:r>
            <a:r>
              <a:rPr lang="en-US" sz="2800" dirty="0"/>
              <a:t> </a:t>
            </a:r>
            <a:r>
              <a:rPr lang="en-US" sz="2800" b="1" dirty="0">
                <a:solidFill>
                  <a:prstClr val="black"/>
                </a:solidFill>
                <a:latin typeface="Times New Roman" panose="02020603050405020304" pitchFamily="18" charset="0"/>
                <a:cs typeface="Times New Roman" panose="02020603050405020304" pitchFamily="18" charset="0"/>
              </a:rPr>
              <a:t>Type of the lateral forces resisting system:</a:t>
            </a:r>
          </a:p>
          <a:p>
            <a:pPr marL="0" lvl="0" indent="0">
              <a:buClr>
                <a:srgbClr val="FE8637"/>
              </a:buClr>
              <a:buNone/>
            </a:pPr>
            <a:r>
              <a:rPr lang="en-US" sz="1800" b="1" dirty="0">
                <a:solidFill>
                  <a:prstClr val="black"/>
                </a:solidFill>
                <a:latin typeface="Times New Roman" panose="02020603050405020304" pitchFamily="18" charset="0"/>
                <a:cs typeface="Times New Roman" panose="02020603050405020304" pitchFamily="18" charset="0"/>
              </a:rPr>
              <a:t> </a:t>
            </a:r>
            <a:r>
              <a:rPr lang="en-US" sz="2000" dirty="0">
                <a:solidFill>
                  <a:prstClr val="black"/>
                </a:solidFill>
                <a:latin typeface="Times New Roman" panose="02020603050405020304" pitchFamily="18" charset="0"/>
                <a:cs typeface="Times New Roman" panose="02020603050405020304" pitchFamily="18" charset="0"/>
              </a:rPr>
              <a:t>building frame system: special shear walls</a:t>
            </a:r>
          </a:p>
          <a:p>
            <a:pPr marL="0" indent="0">
              <a:buFont typeface="Wingdings"/>
              <a:buNone/>
            </a:pPr>
            <a:endParaRPr lang="en-US" sz="4800" dirty="0">
              <a:ln w="11430"/>
              <a:effectLst>
                <a:outerShdw blurRad="80000" dist="40000" dir="5040000" algn="tl">
                  <a:srgbClr val="000000">
                    <a:alpha val="30000"/>
                  </a:srgbClr>
                </a:outerShdw>
              </a:effectLst>
              <a:cs typeface="+mj-cs"/>
            </a:endParaRPr>
          </a:p>
          <a:p>
            <a:pPr marL="0" indent="0">
              <a:buFont typeface="Wingdings"/>
              <a:buNone/>
            </a:pPr>
            <a:endParaRPr lang="ar-JO" sz="1800" dirty="0"/>
          </a:p>
          <a:p>
            <a:endParaRPr lang="ar-JO" dirty="0"/>
          </a:p>
        </p:txBody>
      </p:sp>
      <p:sp>
        <p:nvSpPr>
          <p:cNvPr id="6" name="مستطيل 5"/>
          <p:cNvSpPr/>
          <p:nvPr/>
        </p:nvSpPr>
        <p:spPr>
          <a:xfrm>
            <a:off x="3371652" y="1311950"/>
            <a:ext cx="184731" cy="369332"/>
          </a:xfrm>
          <a:prstGeom prst="rect">
            <a:avLst/>
          </a:prstGeom>
        </p:spPr>
        <p:txBody>
          <a:bodyPr wrap="none">
            <a:spAutoFit/>
          </a:bodyPr>
          <a:lstStyle/>
          <a:p>
            <a:pPr algn="l"/>
            <a:endParaRPr lang="ar-JO" dirty="0"/>
          </a:p>
        </p:txBody>
      </p:sp>
      <p:sp>
        <p:nvSpPr>
          <p:cNvPr id="7" name="TextBox 8">
            <a:extLst>
              <a:ext uri="{FF2B5EF4-FFF2-40B4-BE49-F238E27FC236}">
                <a16:creationId xmlns="" xmlns:a16="http://schemas.microsoft.com/office/drawing/2014/main" id="{EC9EE6B3-77EC-401D-BBE3-0C977C9A7B61}"/>
              </a:ext>
            </a:extLst>
          </p:cNvPr>
          <p:cNvSpPr txBox="1"/>
          <p:nvPr/>
        </p:nvSpPr>
        <p:spPr>
          <a:xfrm>
            <a:off x="1841500" y="5275590"/>
            <a:ext cx="4686299" cy="1323439"/>
          </a:xfrm>
          <a:prstGeom prst="rect">
            <a:avLst/>
          </a:prstGeom>
          <a:noFill/>
        </p:spPr>
        <p:txBody>
          <a:bodyPr wrap="square">
            <a:spAutoFit/>
          </a:bodyPr>
          <a:lstStyle/>
          <a:p>
            <a:pPr algn="l" rtl="0"/>
            <a:r>
              <a:rPr lang="en-US" sz="2000" dirty="0"/>
              <a:t>Response modification factor= 6 </a:t>
            </a:r>
          </a:p>
          <a:p>
            <a:pPr algn="l" rtl="0"/>
            <a:r>
              <a:rPr lang="en-US" sz="2000" dirty="0"/>
              <a:t>Overstrength factor </a:t>
            </a:r>
            <a:r>
              <a:rPr lang="el-GR" sz="2000" dirty="0"/>
              <a:t>Ω</a:t>
            </a:r>
            <a:r>
              <a:rPr lang="en-US" sz="2000" dirty="0"/>
              <a:t> = 2.5</a:t>
            </a:r>
          </a:p>
          <a:p>
            <a:pPr algn="l" rtl="0"/>
            <a:r>
              <a:rPr lang="en-US" sz="2000" dirty="0"/>
              <a:t>Deflection Amplification Factor = 5  </a:t>
            </a:r>
            <a:endParaRPr lang="el-GR" sz="2000" dirty="0"/>
          </a:p>
          <a:p>
            <a:pPr algn="l" rtl="0"/>
            <a:r>
              <a:rPr lang="en-US" sz="2000" dirty="0"/>
              <a:t> </a:t>
            </a:r>
          </a:p>
        </p:txBody>
      </p:sp>
      <p:pic>
        <p:nvPicPr>
          <p:cNvPr id="8" name="Picture 21"/>
          <p:cNvPicPr/>
          <p:nvPr/>
        </p:nvPicPr>
        <p:blipFill rotWithShape="1">
          <a:blip r:embed="rId2">
            <a:extLst>
              <a:ext uri="{28A0092B-C50C-407E-A947-70E740481C1C}">
                <a14:useLocalDpi xmlns:a14="http://schemas.microsoft.com/office/drawing/2010/main" val="0"/>
              </a:ext>
            </a:extLst>
          </a:blip>
          <a:srcRect t="43671"/>
          <a:stretch/>
        </p:blipFill>
        <p:spPr>
          <a:xfrm>
            <a:off x="2851150" y="2329190"/>
            <a:ext cx="6438900" cy="2128510"/>
          </a:xfrm>
          <a:prstGeom prst="rect">
            <a:avLst/>
          </a:prstGeom>
        </p:spPr>
      </p:pic>
    </p:spTree>
    <p:extLst>
      <p:ext uri="{BB962C8B-B14F-4D97-AF65-F5344CB8AC3E}">
        <p14:creationId xmlns:p14="http://schemas.microsoft.com/office/powerpoint/2010/main" val="3827345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896792" y="1306832"/>
            <a:ext cx="184731" cy="369332"/>
          </a:xfrm>
          <a:prstGeom prst="rect">
            <a:avLst/>
          </a:prstGeom>
        </p:spPr>
        <p:txBody>
          <a:bodyPr wrap="none">
            <a:spAutoFit/>
          </a:bodyPr>
          <a:lstStyle/>
          <a:p>
            <a:pPr algn="l"/>
            <a:endParaRPr lang="ar-JO" dirty="0"/>
          </a:p>
        </p:txBody>
      </p:sp>
      <p:sp>
        <p:nvSpPr>
          <p:cNvPr id="7" name="عنصر نائب للمحتوى 2"/>
          <p:cNvSpPr>
            <a:spLocks noGrp="1"/>
          </p:cNvSpPr>
          <p:nvPr>
            <p:ph idx="1"/>
          </p:nvPr>
        </p:nvSpPr>
        <p:spPr>
          <a:xfrm>
            <a:off x="2486594" y="592005"/>
            <a:ext cx="8229600" cy="2417440"/>
          </a:xfrm>
        </p:spPr>
        <p:txBody>
          <a:bodyPr>
            <a:normAutofit/>
          </a:bodyPr>
          <a:lstStyle/>
          <a:p>
            <a:pPr marL="0" indent="0" algn="l" rtl="0">
              <a:buNone/>
            </a:pPr>
            <a:r>
              <a:rPr lang="ar-SA" sz="2800" b="1" dirty="0"/>
              <a:t>8</a:t>
            </a:r>
            <a:r>
              <a:rPr lang="en-US" sz="2800" b="1" dirty="0"/>
              <a:t>-</a:t>
            </a:r>
            <a:r>
              <a:rPr lang="en-US" sz="2800" dirty="0"/>
              <a:t> </a:t>
            </a:r>
            <a:r>
              <a:rPr lang="en-US" sz="2800" b="1" dirty="0">
                <a:latin typeface="Times New Roman" panose="02020603050405020304" pitchFamily="18" charset="0"/>
              </a:rPr>
              <a:t>Seismic Base Shear</a:t>
            </a:r>
            <a:endParaRPr lang="en-US" sz="3200" dirty="0">
              <a:latin typeface="Times New Roman" panose="02020603050405020304" pitchFamily="18" charset="0"/>
            </a:endParaRPr>
          </a:p>
          <a:p>
            <a:pPr marL="0" indent="0" algn="r" rtl="0">
              <a:buNone/>
            </a:pPr>
            <a:endParaRPr lang="en-US" dirty="0">
              <a:latin typeface="Times New Roman" panose="02020603050405020304" pitchFamily="18" charset="0"/>
            </a:endParaRPr>
          </a:p>
          <a:p>
            <a:pPr marL="0" indent="0" algn="l" rtl="0">
              <a:buNone/>
            </a:pPr>
            <a:r>
              <a:rPr lang="en-US" sz="2000" dirty="0">
                <a:latin typeface="Times New Roman" panose="02020603050405020304" pitchFamily="18" charset="0"/>
              </a:rPr>
              <a:t> V = Cs W</a:t>
            </a:r>
          </a:p>
          <a:p>
            <a:pPr marL="0" indent="0" algn="l" rtl="0">
              <a:buNone/>
            </a:pPr>
            <a:r>
              <a:rPr lang="en-US" sz="2000" dirty="0">
                <a:latin typeface="Times New Roman" panose="02020603050405020304" pitchFamily="18" charset="0"/>
              </a:rPr>
              <a:t> Cs= 0.1</a:t>
            </a:r>
            <a:r>
              <a:rPr lang="ar-JO" sz="2000" dirty="0">
                <a:latin typeface="Times New Roman" panose="02020603050405020304" pitchFamily="18" charset="0"/>
              </a:rPr>
              <a:t>58</a:t>
            </a:r>
            <a:r>
              <a:rPr lang="en-US" sz="2000" dirty="0">
                <a:latin typeface="Times New Roman" panose="02020603050405020304" pitchFamily="18" charset="0"/>
              </a:rPr>
              <a:t> </a:t>
            </a:r>
          </a:p>
          <a:p>
            <a:pPr marL="0" indent="0" algn="l" rtl="0">
              <a:buNone/>
            </a:pPr>
            <a:r>
              <a:rPr lang="en-US" sz="2000" dirty="0">
                <a:solidFill>
                  <a:srgbClr val="000000"/>
                </a:solidFill>
                <a:latin typeface="Times New Roman"/>
                <a:ea typeface="Calibri"/>
              </a:rPr>
              <a:t> W= D+SD+0.3SL</a:t>
            </a:r>
            <a:endParaRPr lang="en-US" sz="2000" dirty="0">
              <a:latin typeface="Times New Roman" panose="02020603050405020304" pitchFamily="18" charset="0"/>
            </a:endParaRPr>
          </a:p>
          <a:p>
            <a:pPr marL="0" indent="0" algn="r" rtl="0">
              <a:buNone/>
            </a:pPr>
            <a:endParaRPr lang="en-US" sz="1600" dirty="0">
              <a:latin typeface="Times New Roman" panose="02020603050405020304" pitchFamily="18" charset="0"/>
              <a:cs typeface="Times New Roman" panose="02020603050405020304" pitchFamily="18" charset="0"/>
            </a:endParaRPr>
          </a:p>
          <a:p>
            <a:pPr marL="0" indent="0" algn="r" rtl="0">
              <a:buNone/>
            </a:pPr>
            <a:endParaRPr lang="en-US" sz="1600" dirty="0">
              <a:latin typeface="Times New Roman" panose="02020603050405020304" pitchFamily="18" charset="0"/>
              <a:cs typeface="Times New Roman" panose="02020603050405020304" pitchFamily="18" charset="0"/>
            </a:endParaRPr>
          </a:p>
          <a:p>
            <a:pPr marL="0" indent="0" algn="r" rtl="0">
              <a:buNone/>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1215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1268760"/>
            <a:ext cx="184731" cy="369332"/>
          </a:xfrm>
          <a:prstGeom prst="rect">
            <a:avLst/>
          </a:prstGeom>
        </p:spPr>
        <p:txBody>
          <a:bodyPr wrap="none">
            <a:spAutoFit/>
          </a:bodyPr>
          <a:lstStyle/>
          <a:p>
            <a:pPr algn="l"/>
            <a:endParaRPr lang="ar-JO" dirty="0"/>
          </a:p>
        </p:txBody>
      </p:sp>
      <p:sp>
        <p:nvSpPr>
          <p:cNvPr id="5" name="TextBox 11"/>
          <p:cNvSpPr txBox="1"/>
          <p:nvPr/>
        </p:nvSpPr>
        <p:spPr>
          <a:xfrm>
            <a:off x="1906170" y="300347"/>
            <a:ext cx="8001000" cy="1031501"/>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wrap="square" lIns="0" tIns="0" rIns="0" bIns="0" rtlCol="0" anchor="t">
            <a:spAutoFit/>
          </a:bodyPr>
          <a:lstStyle/>
          <a:p>
            <a:pPr>
              <a:lnSpc>
                <a:spcPts val="9600"/>
              </a:lnSpc>
            </a:pPr>
            <a:r>
              <a:rPr lang="en-US" sz="3600" b="1" dirty="0">
                <a:solidFill>
                  <a:srgbClr val="AB0D0B"/>
                </a:solidFill>
                <a:latin typeface="Times New Roman" panose="02020603050405020304" pitchFamily="18" charset="0"/>
                <a:ea typeface="Open Sans Light" panose="020B0604020202020204" charset="0"/>
                <a:cs typeface="Times New Roman" panose="02020603050405020304" pitchFamily="18" charset="0"/>
              </a:rPr>
              <a:t>CHAPTER 2: </a:t>
            </a:r>
            <a:r>
              <a:rPr lang="en-US" sz="3600" b="1" dirty="0">
                <a:solidFill>
                  <a:srgbClr val="000000"/>
                </a:solidFill>
                <a:latin typeface="Times New Roman" panose="02020603050405020304" pitchFamily="18" charset="0"/>
                <a:ea typeface="Open Sans Light" panose="020B0604020202020204" charset="0"/>
                <a:cs typeface="Times New Roman" panose="02020603050405020304" pitchFamily="18" charset="0"/>
              </a:rPr>
              <a:t>Preliminary Design.</a:t>
            </a:r>
          </a:p>
        </p:txBody>
      </p:sp>
      <p:sp>
        <p:nvSpPr>
          <p:cNvPr id="6" name="TextBox 12"/>
          <p:cNvSpPr txBox="1"/>
          <p:nvPr/>
        </p:nvSpPr>
        <p:spPr>
          <a:xfrm>
            <a:off x="2846915" y="1839514"/>
            <a:ext cx="4694824" cy="430374"/>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a:lnSpc>
                <a:spcPts val="3639"/>
              </a:lnSpc>
              <a:spcBef>
                <a:spcPct val="0"/>
              </a:spcBef>
            </a:pPr>
            <a:r>
              <a:rPr lang="en-US" sz="2800" spc="26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 1) Slab structural system.</a:t>
            </a:r>
          </a:p>
        </p:txBody>
      </p:sp>
      <p:sp>
        <p:nvSpPr>
          <p:cNvPr id="7" name="TextBox 13"/>
          <p:cNvSpPr txBox="1"/>
          <p:nvPr/>
        </p:nvSpPr>
        <p:spPr>
          <a:xfrm>
            <a:off x="2853454" y="2891493"/>
            <a:ext cx="5463231" cy="461665"/>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algn="ctr">
              <a:lnSpc>
                <a:spcPts val="3639"/>
              </a:lnSpc>
              <a:spcBef>
                <a:spcPct val="0"/>
              </a:spcBef>
            </a:pPr>
            <a:r>
              <a:rPr lang="en-US" sz="2800" spc="26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2)Preliminary slab thickness.</a:t>
            </a:r>
          </a:p>
        </p:txBody>
      </p:sp>
      <p:sp>
        <p:nvSpPr>
          <p:cNvPr id="8" name="TextBox 14"/>
          <p:cNvSpPr txBox="1"/>
          <p:nvPr/>
        </p:nvSpPr>
        <p:spPr>
          <a:xfrm>
            <a:off x="2846914" y="4788821"/>
            <a:ext cx="8430686" cy="461665"/>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algn="ctr">
              <a:lnSpc>
                <a:spcPts val="3639"/>
              </a:lnSpc>
              <a:spcBef>
                <a:spcPct val="0"/>
              </a:spcBef>
            </a:pPr>
            <a:r>
              <a:rPr lang="en-US" sz="2800" spc="26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4)Preliminary dimensions of columns and walls.</a:t>
            </a:r>
          </a:p>
        </p:txBody>
      </p:sp>
      <p:sp>
        <p:nvSpPr>
          <p:cNvPr id="10" name="TextBox 13"/>
          <p:cNvSpPr txBox="1"/>
          <p:nvPr/>
        </p:nvSpPr>
        <p:spPr>
          <a:xfrm>
            <a:off x="2846915" y="3879294"/>
            <a:ext cx="6837742" cy="430374"/>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a:lnSpc>
                <a:spcPts val="3639"/>
              </a:lnSpc>
              <a:spcBef>
                <a:spcPct val="0"/>
              </a:spcBef>
            </a:pPr>
            <a:r>
              <a:rPr lang="en-US" sz="2800" spc="260" dirty="0">
                <a:solidFill>
                  <a:srgbClr val="000000"/>
                </a:solidFill>
                <a:latin typeface="Times New Roman" panose="02020603050405020304" pitchFamily="18" charset="0"/>
                <a:ea typeface="Open Sans Light" panose="020B0604020202020204" charset="0"/>
                <a:cs typeface="Times New Roman" panose="02020603050405020304" pitchFamily="18" charset="0"/>
              </a:rPr>
              <a:t>  3)Preliminary dimensions of Beams .</a:t>
            </a:r>
          </a:p>
        </p:txBody>
      </p:sp>
    </p:spTree>
    <p:extLst>
      <p:ext uri="{BB962C8B-B14F-4D97-AF65-F5344CB8AC3E}">
        <p14:creationId xmlns:p14="http://schemas.microsoft.com/office/powerpoint/2010/main" val="23597439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2"/>
          <p:cNvSpPr txBox="1">
            <a:spLocks noGrp="1"/>
          </p:cNvSpPr>
          <p:nvPr>
            <p:ph type="title"/>
          </p:nvPr>
        </p:nvSpPr>
        <p:spPr>
          <a:xfrm>
            <a:off x="1772557" y="763815"/>
            <a:ext cx="7467600" cy="461665"/>
          </a:xfrm>
          <a:prstGeom prst="rect">
            <a:avLst/>
          </a:prstGeom>
          <a:noFill/>
          <a:ln>
            <a:solidFill>
              <a:schemeClr val="bg1"/>
            </a:solidFill>
          </a:ln>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a:lnSpc>
                <a:spcPts val="3639"/>
              </a:lnSpc>
              <a:spcBef>
                <a:spcPct val="0"/>
              </a:spcBef>
            </a:pPr>
            <a:r>
              <a:rPr lang="en-US" sz="3200" b="1" dirty="0">
                <a:solidFill>
                  <a:srgbClr val="000000"/>
                </a:solidFill>
                <a:latin typeface="Times New Roman" panose="02020603050405020304" pitchFamily="18" charset="0"/>
                <a:ea typeface="Open Sans Light" panose="020B0604020202020204" charset="0"/>
                <a:cs typeface="Times New Roman" panose="02020603050405020304" pitchFamily="18" charset="0"/>
              </a:rPr>
              <a:t> General Notes about dimension</a:t>
            </a:r>
          </a:p>
        </p:txBody>
      </p:sp>
      <p:sp>
        <p:nvSpPr>
          <p:cNvPr id="4" name="عنصر نائب للمحتوى 2"/>
          <p:cNvSpPr>
            <a:spLocks noGrp="1"/>
          </p:cNvSpPr>
          <p:nvPr>
            <p:ph idx="1"/>
          </p:nvPr>
        </p:nvSpPr>
        <p:spPr>
          <a:xfrm>
            <a:off x="2550885" y="1494973"/>
            <a:ext cx="7924800" cy="1066800"/>
          </a:xfrm>
        </p:spPr>
        <p:txBody>
          <a:bodyPr>
            <a:normAutofit/>
          </a:bodyPr>
          <a:lstStyle/>
          <a:p>
            <a:pPr marL="0" indent="0" algn="l" rtl="0">
              <a:buNone/>
            </a:pPr>
            <a:r>
              <a:rPr lang="en-US" sz="2800" dirty="0">
                <a:latin typeface="Times New Roman" panose="02020603050405020304" pitchFamily="18" charset="0"/>
                <a:cs typeface="Times New Roman" panose="02020603050405020304" pitchFamily="18" charset="0"/>
              </a:rPr>
              <a:t>1) The slab structural system used in this building is a          </a:t>
            </a:r>
            <a:r>
              <a:rPr lang="en-US" b="1" dirty="0">
                <a:latin typeface="Times New Roman" panose="02020603050405020304" pitchFamily="18" charset="0"/>
                <a:cs typeface="Times New Roman" panose="02020603050405020304" pitchFamily="18" charset="0"/>
              </a:rPr>
              <a:t>two-way flat plate solid slab</a:t>
            </a:r>
            <a:r>
              <a:rPr lang="en-US" dirty="0">
                <a:latin typeface="Times New Roman" panose="02020603050405020304" pitchFamily="18" charset="0"/>
                <a:cs typeface="Times New Roman" panose="02020603050405020304" pitchFamily="18" charset="0"/>
              </a:rPr>
              <a:t>.</a:t>
            </a:r>
          </a:p>
        </p:txBody>
      </p:sp>
      <p:pic>
        <p:nvPicPr>
          <p:cNvPr id="6" name="Picture 2"/>
          <p:cNvPicPr>
            <a:picLocks noChangeAspect="1" noChangeArrowheads="1"/>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8200571" y="2674125"/>
            <a:ext cx="3280228" cy="2468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2443129" y="3908497"/>
            <a:ext cx="5069016" cy="461665"/>
          </a:xfrm>
          <a:prstGeom prst="rect">
            <a:avLst/>
          </a:prstGeom>
        </p:spPr>
        <p:txBody>
          <a:bodyPr wrap="none">
            <a:spAutoFit/>
          </a:bodyPr>
          <a:lstStyle/>
          <a:p>
            <a:r>
              <a:rPr lang="en-US" sz="2400" dirty="0">
                <a:solidFill>
                  <a:srgbClr val="000000"/>
                </a:solidFill>
                <a:latin typeface="Times New Roman"/>
                <a:ea typeface="Calibri"/>
              </a:rPr>
              <a:t>3) </a:t>
            </a:r>
            <a:r>
              <a:rPr lang="en-US" sz="2400" dirty="0">
                <a:solidFill>
                  <a:srgbClr val="000000"/>
                </a:solidFill>
                <a:effectLst/>
                <a:latin typeface="Times New Roman"/>
                <a:ea typeface="Calibri"/>
              </a:rPr>
              <a:t>Use the longest span for calculation  </a:t>
            </a:r>
            <a:endParaRPr lang="en-US" sz="2400" dirty="0"/>
          </a:p>
        </p:txBody>
      </p:sp>
      <p:sp>
        <p:nvSpPr>
          <p:cNvPr id="8" name="مستطيل 7"/>
          <p:cNvSpPr/>
          <p:nvPr/>
        </p:nvSpPr>
        <p:spPr>
          <a:xfrm>
            <a:off x="2443129" y="4586516"/>
            <a:ext cx="6477000" cy="830997"/>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4) For Column dimension, </a:t>
            </a:r>
          </a:p>
          <a:p>
            <a:r>
              <a:rPr lang="en-US" sz="2400" dirty="0">
                <a:latin typeface="Times New Roman" panose="02020603050405020304" pitchFamily="18" charset="0"/>
                <a:cs typeface="Times New Roman" panose="02020603050405020304" pitchFamily="18" charset="0"/>
              </a:rPr>
              <a:t>assuming ρ = 0.02 → A</a:t>
            </a:r>
            <a:r>
              <a:rPr lang="en-US" sz="2400" baseline="-25000" dirty="0">
                <a:latin typeface="Times New Roman" panose="02020603050405020304" pitchFamily="18" charset="0"/>
                <a:cs typeface="Times New Roman" panose="02020603050405020304" pitchFamily="18" charset="0"/>
              </a:rPr>
              <a:t>s</a:t>
            </a:r>
            <a:r>
              <a:rPr lang="en-US" sz="2400" dirty="0">
                <a:latin typeface="Times New Roman" panose="02020603050405020304" pitchFamily="18" charset="0"/>
                <a:cs typeface="Times New Roman" panose="02020603050405020304" pitchFamily="18" charset="0"/>
              </a:rPr>
              <a:t> = 0.02 A</a:t>
            </a:r>
            <a:r>
              <a:rPr lang="en-US" sz="2400" baseline="-25000" dirty="0">
                <a:latin typeface="Times New Roman" panose="02020603050405020304" pitchFamily="18" charset="0"/>
                <a:cs typeface="Times New Roman" panose="02020603050405020304" pitchFamily="18" charset="0"/>
              </a:rPr>
              <a:t>g</a:t>
            </a:r>
            <a:endParaRPr lang="en-US" sz="2400" dirty="0">
              <a:latin typeface="Times New Roman" panose="02020603050405020304" pitchFamily="18" charset="0"/>
              <a:cs typeface="Times New Roman" panose="02020603050405020304" pitchFamily="18" charset="0"/>
            </a:endParaRPr>
          </a:p>
        </p:txBody>
      </p:sp>
      <p:sp>
        <p:nvSpPr>
          <p:cNvPr id="9" name="مستطيل 8"/>
          <p:cNvSpPr/>
          <p:nvPr/>
        </p:nvSpPr>
        <p:spPr>
          <a:xfrm>
            <a:off x="2443129" y="2730417"/>
            <a:ext cx="5339055" cy="830997"/>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2) preliminary dimensions were be chosen according to ACI 318-19</a:t>
            </a:r>
          </a:p>
        </p:txBody>
      </p:sp>
    </p:spTree>
    <p:extLst>
      <p:ext uri="{BB962C8B-B14F-4D97-AF65-F5344CB8AC3E}">
        <p14:creationId xmlns:p14="http://schemas.microsoft.com/office/powerpoint/2010/main" val="2881646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a:spLocks noGrp="1"/>
          </p:cNvSpPr>
          <p:nvPr>
            <p:ph type="title"/>
          </p:nvPr>
        </p:nvSpPr>
        <p:spPr>
          <a:xfrm>
            <a:off x="1560285" y="769257"/>
            <a:ext cx="9964058" cy="492443"/>
          </a:xfrm>
          <a:prstGeom prst="rect">
            <a:avLst/>
          </a:prstGeom>
          <a:noFill/>
          <a:ln>
            <a:solidFill>
              <a:schemeClr val="bg1"/>
            </a:solidFill>
          </a:ln>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lvl="0">
              <a:spcBef>
                <a:spcPts val="0"/>
              </a:spcBef>
            </a:pPr>
            <a:r>
              <a:rPr lang="en-US" sz="3200" b="1" cap="none" dirty="0">
                <a:solidFill>
                  <a:prstClr val="black"/>
                </a:solidFill>
              </a:rPr>
              <a:t>  Preliminary dimensions of the structural elements</a:t>
            </a:r>
          </a:p>
        </p:txBody>
      </p:sp>
      <p:graphicFrame>
        <p:nvGraphicFramePr>
          <p:cNvPr id="5" name="جدول 4"/>
          <p:cNvGraphicFramePr>
            <a:graphicFrameLocks noGrp="1"/>
          </p:cNvGraphicFramePr>
          <p:nvPr>
            <p:extLst>
              <p:ext uri="{D42A27DB-BD31-4B8C-83A1-F6EECF244321}">
                <p14:modId xmlns:p14="http://schemas.microsoft.com/office/powerpoint/2010/main" val="1745511022"/>
              </p:ext>
            </p:extLst>
          </p:nvPr>
        </p:nvGraphicFramePr>
        <p:xfrm>
          <a:off x="3628014" y="1990054"/>
          <a:ext cx="5638800" cy="3303553"/>
        </p:xfrm>
        <a:graphic>
          <a:graphicData uri="http://schemas.openxmlformats.org/drawingml/2006/table">
            <a:tbl>
              <a:tblPr firstRow="1" firstCol="1" bandRow="1">
                <a:tableStyleId>{F5AB1C69-6EDB-4FF4-983F-18BD219EF322}</a:tableStyleId>
              </a:tblPr>
              <a:tblGrid>
                <a:gridCol w="2225560">
                  <a:extLst>
                    <a:ext uri="{9D8B030D-6E8A-4147-A177-3AD203B41FA5}">
                      <a16:colId xmlns="" xmlns:a16="http://schemas.microsoft.com/office/drawing/2014/main" val="20000"/>
                    </a:ext>
                  </a:extLst>
                </a:gridCol>
                <a:gridCol w="3413240">
                  <a:extLst>
                    <a:ext uri="{9D8B030D-6E8A-4147-A177-3AD203B41FA5}">
                      <a16:colId xmlns="" xmlns:a16="http://schemas.microsoft.com/office/drawing/2014/main" val="20001"/>
                    </a:ext>
                  </a:extLst>
                </a:gridCol>
              </a:tblGrid>
              <a:tr h="751191">
                <a:tc>
                  <a:txBody>
                    <a:bodyPr/>
                    <a:lstStyle>
                      <a:lvl1pPr marL="0" algn="l" defTabSz="914400" rtl="0" eaLnBrk="1" latinLnBrk="0" hangingPunct="1">
                        <a:defRPr sz="1800" b="1" kern="1200">
                          <a:solidFill>
                            <a:schemeClr val="lt1"/>
                          </a:solidFill>
                          <a:latin typeface="Times New Roman"/>
                        </a:defRPr>
                      </a:lvl1pPr>
                      <a:lvl2pPr marL="457200" algn="l" defTabSz="914400" rtl="0" eaLnBrk="1" latinLnBrk="0" hangingPunct="1">
                        <a:defRPr sz="1800" b="1" kern="1200">
                          <a:solidFill>
                            <a:schemeClr val="lt1"/>
                          </a:solidFill>
                          <a:latin typeface="Times New Roman"/>
                        </a:defRPr>
                      </a:lvl2pPr>
                      <a:lvl3pPr marL="914400" algn="l" defTabSz="914400" rtl="0" eaLnBrk="1" latinLnBrk="0" hangingPunct="1">
                        <a:defRPr sz="1800" b="1" kern="1200">
                          <a:solidFill>
                            <a:schemeClr val="lt1"/>
                          </a:solidFill>
                          <a:latin typeface="Times New Roman"/>
                        </a:defRPr>
                      </a:lvl3pPr>
                      <a:lvl4pPr marL="1371600" algn="l" defTabSz="914400" rtl="0" eaLnBrk="1" latinLnBrk="0" hangingPunct="1">
                        <a:defRPr sz="1800" b="1" kern="1200">
                          <a:solidFill>
                            <a:schemeClr val="lt1"/>
                          </a:solidFill>
                          <a:latin typeface="Times New Roman"/>
                        </a:defRPr>
                      </a:lvl4pPr>
                      <a:lvl5pPr marL="1828800" algn="l" defTabSz="914400" rtl="0" eaLnBrk="1" latinLnBrk="0" hangingPunct="1">
                        <a:defRPr sz="1800" b="1" kern="1200">
                          <a:solidFill>
                            <a:schemeClr val="lt1"/>
                          </a:solidFill>
                          <a:latin typeface="Times New Roman"/>
                        </a:defRPr>
                      </a:lvl5pPr>
                      <a:lvl6pPr marL="2286000" algn="l" defTabSz="914400" rtl="0" eaLnBrk="1" latinLnBrk="0" hangingPunct="1">
                        <a:defRPr sz="1800" b="1" kern="1200">
                          <a:solidFill>
                            <a:schemeClr val="lt1"/>
                          </a:solidFill>
                          <a:latin typeface="Times New Roman"/>
                        </a:defRPr>
                      </a:lvl6pPr>
                      <a:lvl7pPr marL="2743200" algn="l" defTabSz="914400" rtl="0" eaLnBrk="1" latinLnBrk="0" hangingPunct="1">
                        <a:defRPr sz="1800" b="1" kern="1200">
                          <a:solidFill>
                            <a:schemeClr val="lt1"/>
                          </a:solidFill>
                          <a:latin typeface="Times New Roman"/>
                        </a:defRPr>
                      </a:lvl7pPr>
                      <a:lvl8pPr marL="3200400" algn="l" defTabSz="914400" rtl="0" eaLnBrk="1" latinLnBrk="0" hangingPunct="1">
                        <a:defRPr sz="1800" b="1" kern="1200">
                          <a:solidFill>
                            <a:schemeClr val="lt1"/>
                          </a:solidFill>
                          <a:latin typeface="Times New Roman"/>
                        </a:defRPr>
                      </a:lvl8pPr>
                      <a:lvl9pPr marL="3657600" algn="l" defTabSz="914400" rtl="0" eaLnBrk="1" latinLnBrk="0" hangingPunct="1">
                        <a:defRPr sz="1800" b="1" kern="1200">
                          <a:solidFill>
                            <a:schemeClr val="lt1"/>
                          </a:solidFill>
                          <a:latin typeface="Times New Roman"/>
                        </a:defRPr>
                      </a:lvl9pPr>
                    </a:lstStyle>
                    <a:p>
                      <a:pPr marL="0" marR="0" algn="ctr" rtl="1">
                        <a:lnSpc>
                          <a:spcPct val="115000"/>
                        </a:lnSpc>
                        <a:spcBef>
                          <a:spcPts val="0"/>
                        </a:spcBef>
                        <a:spcAft>
                          <a:spcPts val="0"/>
                        </a:spcAft>
                      </a:pPr>
                      <a:r>
                        <a:rPr lang="en-US" sz="2000" b="1" dirty="0">
                          <a:effectLst/>
                        </a:rPr>
                        <a:t>Structural element</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b="1" kern="1200">
                          <a:solidFill>
                            <a:schemeClr val="lt1"/>
                          </a:solidFill>
                          <a:latin typeface="Times New Roman"/>
                        </a:defRPr>
                      </a:lvl1pPr>
                      <a:lvl2pPr marL="457200" algn="l" defTabSz="914400" rtl="0" eaLnBrk="1" latinLnBrk="0" hangingPunct="1">
                        <a:defRPr sz="1800" b="1" kern="1200">
                          <a:solidFill>
                            <a:schemeClr val="lt1"/>
                          </a:solidFill>
                          <a:latin typeface="Times New Roman"/>
                        </a:defRPr>
                      </a:lvl2pPr>
                      <a:lvl3pPr marL="914400" algn="l" defTabSz="914400" rtl="0" eaLnBrk="1" latinLnBrk="0" hangingPunct="1">
                        <a:defRPr sz="1800" b="1" kern="1200">
                          <a:solidFill>
                            <a:schemeClr val="lt1"/>
                          </a:solidFill>
                          <a:latin typeface="Times New Roman"/>
                        </a:defRPr>
                      </a:lvl3pPr>
                      <a:lvl4pPr marL="1371600" algn="l" defTabSz="914400" rtl="0" eaLnBrk="1" latinLnBrk="0" hangingPunct="1">
                        <a:defRPr sz="1800" b="1" kern="1200">
                          <a:solidFill>
                            <a:schemeClr val="lt1"/>
                          </a:solidFill>
                          <a:latin typeface="Times New Roman"/>
                        </a:defRPr>
                      </a:lvl4pPr>
                      <a:lvl5pPr marL="1828800" algn="l" defTabSz="914400" rtl="0" eaLnBrk="1" latinLnBrk="0" hangingPunct="1">
                        <a:defRPr sz="1800" b="1" kern="1200">
                          <a:solidFill>
                            <a:schemeClr val="lt1"/>
                          </a:solidFill>
                          <a:latin typeface="Times New Roman"/>
                        </a:defRPr>
                      </a:lvl5pPr>
                      <a:lvl6pPr marL="2286000" algn="l" defTabSz="914400" rtl="0" eaLnBrk="1" latinLnBrk="0" hangingPunct="1">
                        <a:defRPr sz="1800" b="1" kern="1200">
                          <a:solidFill>
                            <a:schemeClr val="lt1"/>
                          </a:solidFill>
                          <a:latin typeface="Times New Roman"/>
                        </a:defRPr>
                      </a:lvl6pPr>
                      <a:lvl7pPr marL="2743200" algn="l" defTabSz="914400" rtl="0" eaLnBrk="1" latinLnBrk="0" hangingPunct="1">
                        <a:defRPr sz="1800" b="1" kern="1200">
                          <a:solidFill>
                            <a:schemeClr val="lt1"/>
                          </a:solidFill>
                          <a:latin typeface="Times New Roman"/>
                        </a:defRPr>
                      </a:lvl7pPr>
                      <a:lvl8pPr marL="3200400" algn="l" defTabSz="914400" rtl="0" eaLnBrk="1" latinLnBrk="0" hangingPunct="1">
                        <a:defRPr sz="1800" b="1" kern="1200">
                          <a:solidFill>
                            <a:schemeClr val="lt1"/>
                          </a:solidFill>
                          <a:latin typeface="Times New Roman"/>
                        </a:defRPr>
                      </a:lvl8pPr>
                      <a:lvl9pPr marL="3657600" algn="l" defTabSz="914400" rtl="0" eaLnBrk="1" latinLnBrk="0" hangingPunct="1">
                        <a:defRPr sz="1800" b="1" kern="1200">
                          <a:solidFill>
                            <a:schemeClr val="lt1"/>
                          </a:solidFill>
                          <a:latin typeface="Times New Roman"/>
                        </a:defRPr>
                      </a:lvl9pPr>
                    </a:lstStyle>
                    <a:p>
                      <a:pPr marL="0" marR="0" algn="ctr" rtl="1">
                        <a:lnSpc>
                          <a:spcPct val="115000"/>
                        </a:lnSpc>
                        <a:spcBef>
                          <a:spcPts val="0"/>
                        </a:spcBef>
                        <a:spcAft>
                          <a:spcPts val="0"/>
                        </a:spcAft>
                      </a:pPr>
                      <a:r>
                        <a:rPr lang="en-US" sz="2000" dirty="0">
                          <a:effectLst/>
                        </a:rPr>
                        <a:t>Preliminary dimensions</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600312">
                <a:tc>
                  <a:txBody>
                    <a:bodyPr/>
                    <a:lstStyle/>
                    <a:p>
                      <a:pPr marL="0" marR="0" algn="ctr" rtl="1">
                        <a:lnSpc>
                          <a:spcPct val="115000"/>
                        </a:lnSpc>
                        <a:spcBef>
                          <a:spcPts val="0"/>
                        </a:spcBef>
                        <a:spcAft>
                          <a:spcPts val="0"/>
                        </a:spcAft>
                      </a:pPr>
                      <a:r>
                        <a:rPr lang="en-US" sz="2000" b="1" dirty="0">
                          <a:effectLst/>
                        </a:rPr>
                        <a:t>Slab</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kumimoji="0" lang="en-US" sz="2000" kern="1200" dirty="0">
                          <a:solidFill>
                            <a:schemeClr val="dk1"/>
                          </a:solidFill>
                          <a:effectLst/>
                          <a:latin typeface="Times New Roman"/>
                          <a:ea typeface="+mn-ea"/>
                          <a:cs typeface="+mn-cs"/>
                        </a:rPr>
                        <a:t>Thickness = 180mm</a:t>
                      </a:r>
                    </a:p>
                  </a:txBody>
                  <a:tcPr marL="68580" marR="68580" marT="0" marB="0"/>
                </a:tc>
                <a:extLst>
                  <a:ext uri="{0D108BD9-81ED-4DB2-BD59-A6C34878D82A}">
                    <a16:rowId xmlns="" xmlns:a16="http://schemas.microsoft.com/office/drawing/2014/main" val="10002"/>
                  </a:ext>
                </a:extLst>
              </a:tr>
              <a:tr h="546779">
                <a:tc>
                  <a:txBody>
                    <a:bodyPr/>
                    <a:lstStyle>
                      <a:lvl1pPr marL="0" algn="l" defTabSz="914400" rtl="0" eaLnBrk="1" latinLnBrk="0" hangingPunct="1">
                        <a:defRPr sz="1800" b="1" kern="1200">
                          <a:solidFill>
                            <a:schemeClr val="dk1"/>
                          </a:solidFill>
                          <a:latin typeface="Times New Roman"/>
                        </a:defRPr>
                      </a:lvl1pPr>
                      <a:lvl2pPr marL="457200" algn="l" defTabSz="914400" rtl="0" eaLnBrk="1" latinLnBrk="0" hangingPunct="1">
                        <a:defRPr sz="1800" b="1" kern="1200">
                          <a:solidFill>
                            <a:schemeClr val="dk1"/>
                          </a:solidFill>
                          <a:latin typeface="Times New Roman"/>
                        </a:defRPr>
                      </a:lvl2pPr>
                      <a:lvl3pPr marL="914400" algn="l" defTabSz="914400" rtl="0" eaLnBrk="1" latinLnBrk="0" hangingPunct="1">
                        <a:defRPr sz="1800" b="1" kern="1200">
                          <a:solidFill>
                            <a:schemeClr val="dk1"/>
                          </a:solidFill>
                          <a:latin typeface="Times New Roman"/>
                        </a:defRPr>
                      </a:lvl3pPr>
                      <a:lvl4pPr marL="1371600" algn="l" defTabSz="914400" rtl="0" eaLnBrk="1" latinLnBrk="0" hangingPunct="1">
                        <a:defRPr sz="1800" b="1" kern="1200">
                          <a:solidFill>
                            <a:schemeClr val="dk1"/>
                          </a:solidFill>
                          <a:latin typeface="Times New Roman"/>
                        </a:defRPr>
                      </a:lvl4pPr>
                      <a:lvl5pPr marL="1828800" algn="l" defTabSz="914400" rtl="0" eaLnBrk="1" latinLnBrk="0" hangingPunct="1">
                        <a:defRPr sz="1800" b="1" kern="1200">
                          <a:solidFill>
                            <a:schemeClr val="dk1"/>
                          </a:solidFill>
                          <a:latin typeface="Times New Roman"/>
                        </a:defRPr>
                      </a:lvl5pPr>
                      <a:lvl6pPr marL="2286000" algn="l" defTabSz="914400" rtl="0" eaLnBrk="1" latinLnBrk="0" hangingPunct="1">
                        <a:defRPr sz="1800" b="1" kern="1200">
                          <a:solidFill>
                            <a:schemeClr val="dk1"/>
                          </a:solidFill>
                          <a:latin typeface="Times New Roman"/>
                        </a:defRPr>
                      </a:lvl6pPr>
                      <a:lvl7pPr marL="2743200" algn="l" defTabSz="914400" rtl="0" eaLnBrk="1" latinLnBrk="0" hangingPunct="1">
                        <a:defRPr sz="1800" b="1" kern="1200">
                          <a:solidFill>
                            <a:schemeClr val="dk1"/>
                          </a:solidFill>
                          <a:latin typeface="Times New Roman"/>
                        </a:defRPr>
                      </a:lvl7pPr>
                      <a:lvl8pPr marL="3200400" algn="l" defTabSz="914400" rtl="0" eaLnBrk="1" latinLnBrk="0" hangingPunct="1">
                        <a:defRPr sz="1800" b="1" kern="1200">
                          <a:solidFill>
                            <a:schemeClr val="dk1"/>
                          </a:solidFill>
                          <a:latin typeface="Times New Roman"/>
                        </a:defRPr>
                      </a:lvl8pPr>
                      <a:lvl9pPr marL="3657600" algn="l" defTabSz="914400" rtl="0" eaLnBrk="1" latinLnBrk="0" hangingPunct="1">
                        <a:defRPr sz="1800" b="1" kern="1200">
                          <a:solidFill>
                            <a:schemeClr val="dk1"/>
                          </a:solidFill>
                          <a:latin typeface="Times New Roman"/>
                        </a:defRPr>
                      </a:lvl9pPr>
                    </a:lstStyle>
                    <a:p>
                      <a:pPr marL="0" marR="0" algn="ctr" rtl="1">
                        <a:lnSpc>
                          <a:spcPct val="115000"/>
                        </a:lnSpc>
                        <a:spcBef>
                          <a:spcPts val="0"/>
                        </a:spcBef>
                        <a:spcAft>
                          <a:spcPts val="0"/>
                        </a:spcAft>
                      </a:pPr>
                      <a:r>
                        <a:rPr lang="en-US" sz="2000" b="1" dirty="0">
                          <a:solidFill>
                            <a:schemeClr val="bg1"/>
                          </a:solidFill>
                          <a:effectLst/>
                        </a:rPr>
                        <a:t>Walls</a:t>
                      </a:r>
                      <a:endParaRPr lang="en-US" sz="20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kern="1200">
                          <a:solidFill>
                            <a:schemeClr val="dk1"/>
                          </a:solidFill>
                          <a:latin typeface="Times New Roman"/>
                        </a:defRPr>
                      </a:lvl1pPr>
                      <a:lvl2pPr marL="457200" algn="l" defTabSz="914400" rtl="0" eaLnBrk="1" latinLnBrk="0" hangingPunct="1">
                        <a:defRPr sz="1800" kern="1200">
                          <a:solidFill>
                            <a:schemeClr val="dk1"/>
                          </a:solidFill>
                          <a:latin typeface="Times New Roman"/>
                        </a:defRPr>
                      </a:lvl2pPr>
                      <a:lvl3pPr marL="914400" algn="l" defTabSz="914400" rtl="0" eaLnBrk="1" latinLnBrk="0" hangingPunct="1">
                        <a:defRPr sz="1800" kern="1200">
                          <a:solidFill>
                            <a:schemeClr val="dk1"/>
                          </a:solidFill>
                          <a:latin typeface="Times New Roman"/>
                        </a:defRPr>
                      </a:lvl3pPr>
                      <a:lvl4pPr marL="1371600" algn="l" defTabSz="914400" rtl="0" eaLnBrk="1" latinLnBrk="0" hangingPunct="1">
                        <a:defRPr sz="1800" kern="1200">
                          <a:solidFill>
                            <a:schemeClr val="dk1"/>
                          </a:solidFill>
                          <a:latin typeface="Times New Roman"/>
                        </a:defRPr>
                      </a:lvl4pPr>
                      <a:lvl5pPr marL="1828800" algn="l" defTabSz="914400" rtl="0" eaLnBrk="1" latinLnBrk="0" hangingPunct="1">
                        <a:defRPr sz="1800" kern="1200">
                          <a:solidFill>
                            <a:schemeClr val="dk1"/>
                          </a:solidFill>
                          <a:latin typeface="Times New Roman"/>
                        </a:defRPr>
                      </a:lvl5pPr>
                      <a:lvl6pPr marL="2286000" algn="l" defTabSz="914400" rtl="0" eaLnBrk="1" latinLnBrk="0" hangingPunct="1">
                        <a:defRPr sz="1800" kern="1200">
                          <a:solidFill>
                            <a:schemeClr val="dk1"/>
                          </a:solidFill>
                          <a:latin typeface="Times New Roman"/>
                        </a:defRPr>
                      </a:lvl6pPr>
                      <a:lvl7pPr marL="2743200" algn="l" defTabSz="914400" rtl="0" eaLnBrk="1" latinLnBrk="0" hangingPunct="1">
                        <a:defRPr sz="1800" kern="1200">
                          <a:solidFill>
                            <a:schemeClr val="dk1"/>
                          </a:solidFill>
                          <a:latin typeface="Times New Roman"/>
                        </a:defRPr>
                      </a:lvl7pPr>
                      <a:lvl8pPr marL="3200400" algn="l" defTabSz="914400" rtl="0" eaLnBrk="1" latinLnBrk="0" hangingPunct="1">
                        <a:defRPr sz="1800" kern="1200">
                          <a:solidFill>
                            <a:schemeClr val="dk1"/>
                          </a:solidFill>
                          <a:latin typeface="Times New Roman"/>
                        </a:defRPr>
                      </a:lvl8pPr>
                      <a:lvl9pPr marL="3657600" algn="l" defTabSz="914400" rtl="0" eaLnBrk="1" latinLnBrk="0" hangingPunct="1">
                        <a:defRPr sz="1800" kern="1200">
                          <a:solidFill>
                            <a:schemeClr val="dk1"/>
                          </a:solidFill>
                          <a:latin typeface="Times New Roman"/>
                        </a:defRPr>
                      </a:lvl9pPr>
                    </a:lstStyle>
                    <a:p>
                      <a:pPr marL="0" marR="0" algn="ctr" rtl="1">
                        <a:lnSpc>
                          <a:spcPct val="115000"/>
                        </a:lnSpc>
                        <a:spcBef>
                          <a:spcPts val="0"/>
                        </a:spcBef>
                        <a:spcAft>
                          <a:spcPts val="0"/>
                        </a:spcAft>
                      </a:pPr>
                      <a:r>
                        <a:rPr lang="en-US" sz="2000" kern="1200" dirty="0">
                          <a:solidFill>
                            <a:schemeClr val="dk1"/>
                          </a:solidFill>
                          <a:effectLst/>
                          <a:latin typeface="Times New Roman" pitchFamily="18" charset="0"/>
                          <a:ea typeface="+mn-ea"/>
                          <a:cs typeface="Times New Roman" pitchFamily="18" charset="0"/>
                        </a:rPr>
                        <a:t>Thickness = 200mm</a:t>
                      </a:r>
                    </a:p>
                  </a:txBody>
                  <a:tcPr marL="68580" marR="68580" marT="0" marB="0"/>
                </a:tc>
                <a:extLst>
                  <a:ext uri="{0D108BD9-81ED-4DB2-BD59-A6C34878D82A}">
                    <a16:rowId xmlns="" xmlns:a16="http://schemas.microsoft.com/office/drawing/2014/main" val="10001"/>
                  </a:ext>
                </a:extLst>
              </a:tr>
              <a:tr h="564023">
                <a:tc>
                  <a:txBody>
                    <a:bodyPr/>
                    <a:lstStyle>
                      <a:lvl1pPr marL="0" algn="l" defTabSz="914400" rtl="0" eaLnBrk="1" latinLnBrk="0" hangingPunct="1">
                        <a:defRPr sz="1800" b="1" kern="1200">
                          <a:solidFill>
                            <a:schemeClr val="dk1"/>
                          </a:solidFill>
                          <a:latin typeface="Times New Roman"/>
                        </a:defRPr>
                      </a:lvl1pPr>
                      <a:lvl2pPr marL="457200" algn="l" defTabSz="914400" rtl="0" eaLnBrk="1" latinLnBrk="0" hangingPunct="1">
                        <a:defRPr sz="1800" b="1" kern="1200">
                          <a:solidFill>
                            <a:schemeClr val="dk1"/>
                          </a:solidFill>
                          <a:latin typeface="Times New Roman"/>
                        </a:defRPr>
                      </a:lvl2pPr>
                      <a:lvl3pPr marL="914400" algn="l" defTabSz="914400" rtl="0" eaLnBrk="1" latinLnBrk="0" hangingPunct="1">
                        <a:defRPr sz="1800" b="1" kern="1200">
                          <a:solidFill>
                            <a:schemeClr val="dk1"/>
                          </a:solidFill>
                          <a:latin typeface="Times New Roman"/>
                        </a:defRPr>
                      </a:lvl3pPr>
                      <a:lvl4pPr marL="1371600" algn="l" defTabSz="914400" rtl="0" eaLnBrk="1" latinLnBrk="0" hangingPunct="1">
                        <a:defRPr sz="1800" b="1" kern="1200">
                          <a:solidFill>
                            <a:schemeClr val="dk1"/>
                          </a:solidFill>
                          <a:latin typeface="Times New Roman"/>
                        </a:defRPr>
                      </a:lvl4pPr>
                      <a:lvl5pPr marL="1828800" algn="l" defTabSz="914400" rtl="0" eaLnBrk="1" latinLnBrk="0" hangingPunct="1">
                        <a:defRPr sz="1800" b="1" kern="1200">
                          <a:solidFill>
                            <a:schemeClr val="dk1"/>
                          </a:solidFill>
                          <a:latin typeface="Times New Roman"/>
                        </a:defRPr>
                      </a:lvl5pPr>
                      <a:lvl6pPr marL="2286000" algn="l" defTabSz="914400" rtl="0" eaLnBrk="1" latinLnBrk="0" hangingPunct="1">
                        <a:defRPr sz="1800" b="1" kern="1200">
                          <a:solidFill>
                            <a:schemeClr val="dk1"/>
                          </a:solidFill>
                          <a:latin typeface="Times New Roman"/>
                        </a:defRPr>
                      </a:lvl6pPr>
                      <a:lvl7pPr marL="2743200" algn="l" defTabSz="914400" rtl="0" eaLnBrk="1" latinLnBrk="0" hangingPunct="1">
                        <a:defRPr sz="1800" b="1" kern="1200">
                          <a:solidFill>
                            <a:schemeClr val="dk1"/>
                          </a:solidFill>
                          <a:latin typeface="Times New Roman"/>
                        </a:defRPr>
                      </a:lvl7pPr>
                      <a:lvl8pPr marL="3200400" algn="l" defTabSz="914400" rtl="0" eaLnBrk="1" latinLnBrk="0" hangingPunct="1">
                        <a:defRPr sz="1800" b="1" kern="1200">
                          <a:solidFill>
                            <a:schemeClr val="dk1"/>
                          </a:solidFill>
                          <a:latin typeface="Times New Roman"/>
                        </a:defRPr>
                      </a:lvl8pPr>
                      <a:lvl9pPr marL="3657600" algn="l" defTabSz="914400" rtl="0" eaLnBrk="1" latinLnBrk="0" hangingPunct="1">
                        <a:defRPr sz="1800" b="1" kern="1200">
                          <a:solidFill>
                            <a:schemeClr val="dk1"/>
                          </a:solidFill>
                          <a:latin typeface="Times New Roman"/>
                        </a:defRPr>
                      </a:lvl9pPr>
                    </a:lstStyle>
                    <a:p>
                      <a:pPr marL="0" marR="0" algn="ctr" rtl="1">
                        <a:lnSpc>
                          <a:spcPct val="115000"/>
                        </a:lnSpc>
                        <a:spcBef>
                          <a:spcPts val="0"/>
                        </a:spcBef>
                        <a:spcAft>
                          <a:spcPts val="0"/>
                        </a:spcAft>
                      </a:pPr>
                      <a:r>
                        <a:rPr lang="en-US" sz="2000" b="1" dirty="0">
                          <a:solidFill>
                            <a:schemeClr val="bg1"/>
                          </a:solidFill>
                          <a:effectLst/>
                        </a:rPr>
                        <a:t>columns</a:t>
                      </a:r>
                      <a:endParaRPr lang="en-US" sz="20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kern="1200">
                          <a:solidFill>
                            <a:schemeClr val="dk1"/>
                          </a:solidFill>
                          <a:latin typeface="Times New Roman"/>
                        </a:defRPr>
                      </a:lvl1pPr>
                      <a:lvl2pPr marL="457200" algn="l" defTabSz="914400" rtl="0" eaLnBrk="1" latinLnBrk="0" hangingPunct="1">
                        <a:defRPr sz="1800" kern="1200">
                          <a:solidFill>
                            <a:schemeClr val="dk1"/>
                          </a:solidFill>
                          <a:latin typeface="Times New Roman"/>
                        </a:defRPr>
                      </a:lvl2pPr>
                      <a:lvl3pPr marL="914400" algn="l" defTabSz="914400" rtl="0" eaLnBrk="1" latinLnBrk="0" hangingPunct="1">
                        <a:defRPr sz="1800" kern="1200">
                          <a:solidFill>
                            <a:schemeClr val="dk1"/>
                          </a:solidFill>
                          <a:latin typeface="Times New Roman"/>
                        </a:defRPr>
                      </a:lvl3pPr>
                      <a:lvl4pPr marL="1371600" algn="l" defTabSz="914400" rtl="0" eaLnBrk="1" latinLnBrk="0" hangingPunct="1">
                        <a:defRPr sz="1800" kern="1200">
                          <a:solidFill>
                            <a:schemeClr val="dk1"/>
                          </a:solidFill>
                          <a:latin typeface="Times New Roman"/>
                        </a:defRPr>
                      </a:lvl4pPr>
                      <a:lvl5pPr marL="1828800" algn="l" defTabSz="914400" rtl="0" eaLnBrk="1" latinLnBrk="0" hangingPunct="1">
                        <a:defRPr sz="1800" kern="1200">
                          <a:solidFill>
                            <a:schemeClr val="dk1"/>
                          </a:solidFill>
                          <a:latin typeface="Times New Roman"/>
                        </a:defRPr>
                      </a:lvl5pPr>
                      <a:lvl6pPr marL="2286000" algn="l" defTabSz="914400" rtl="0" eaLnBrk="1" latinLnBrk="0" hangingPunct="1">
                        <a:defRPr sz="1800" kern="1200">
                          <a:solidFill>
                            <a:schemeClr val="dk1"/>
                          </a:solidFill>
                          <a:latin typeface="Times New Roman"/>
                        </a:defRPr>
                      </a:lvl6pPr>
                      <a:lvl7pPr marL="2743200" algn="l" defTabSz="914400" rtl="0" eaLnBrk="1" latinLnBrk="0" hangingPunct="1">
                        <a:defRPr sz="1800" kern="1200">
                          <a:solidFill>
                            <a:schemeClr val="dk1"/>
                          </a:solidFill>
                          <a:latin typeface="Times New Roman"/>
                        </a:defRPr>
                      </a:lvl7pPr>
                      <a:lvl8pPr marL="3200400" algn="l" defTabSz="914400" rtl="0" eaLnBrk="1" latinLnBrk="0" hangingPunct="1">
                        <a:defRPr sz="1800" kern="1200">
                          <a:solidFill>
                            <a:schemeClr val="dk1"/>
                          </a:solidFill>
                          <a:latin typeface="Times New Roman"/>
                        </a:defRPr>
                      </a:lvl8pPr>
                      <a:lvl9pPr marL="3657600" algn="l" defTabSz="914400" rtl="0" eaLnBrk="1" latinLnBrk="0" hangingPunct="1">
                        <a:defRPr sz="1800" kern="1200">
                          <a:solidFill>
                            <a:schemeClr val="dk1"/>
                          </a:solidFill>
                          <a:latin typeface="Times New Roman"/>
                        </a:defRPr>
                      </a:lvl9pPr>
                    </a:lstStyle>
                    <a:p>
                      <a:pPr marL="0" marR="0" algn="ctr" rtl="1">
                        <a:lnSpc>
                          <a:spcPct val="115000"/>
                        </a:lnSpc>
                        <a:spcBef>
                          <a:spcPts val="0"/>
                        </a:spcBef>
                        <a:spcAft>
                          <a:spcPts val="0"/>
                        </a:spcAft>
                      </a:pPr>
                      <a:r>
                        <a:rPr kumimoji="0" lang="en-US" sz="2000" kern="1200" dirty="0">
                          <a:effectLst/>
                          <a:latin typeface="Times New Roman" pitchFamily="18" charset="0"/>
                          <a:cs typeface="Times New Roman" pitchFamily="18" charset="0"/>
                        </a:rPr>
                        <a:t>b = 300 mm &amp; h = 700 mm</a:t>
                      </a:r>
                      <a:endParaRPr lang="en-US" sz="28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3"/>
                  </a:ext>
                </a:extLst>
              </a:tr>
              <a:tr h="603065">
                <a:tc>
                  <a:txBody>
                    <a:bodyPr/>
                    <a:lstStyle/>
                    <a:p>
                      <a:pPr marL="0" marR="0" algn="ctr" rtl="1">
                        <a:lnSpc>
                          <a:spcPct val="115000"/>
                        </a:lnSpc>
                        <a:spcBef>
                          <a:spcPts val="0"/>
                        </a:spcBef>
                        <a:spcAft>
                          <a:spcPts val="0"/>
                        </a:spcAft>
                      </a:pPr>
                      <a:r>
                        <a:rPr lang="en-US" sz="2000" b="1" dirty="0">
                          <a:effectLst/>
                        </a:rPr>
                        <a:t>Beams</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lvl="0" indent="0" algn="ctr" defTabSz="914400" rtl="1" eaLnBrk="1" fontAlgn="auto" latinLnBrk="0" hangingPunct="1">
                        <a:lnSpc>
                          <a:spcPct val="115000"/>
                        </a:lnSpc>
                        <a:spcBef>
                          <a:spcPts val="0"/>
                        </a:spcBef>
                        <a:spcAft>
                          <a:spcPts val="0"/>
                        </a:spcAft>
                        <a:buClrTx/>
                        <a:buSzTx/>
                        <a:buFontTx/>
                        <a:buNone/>
                        <a:tabLst/>
                        <a:defRPr/>
                      </a:pPr>
                      <a:r>
                        <a:rPr kumimoji="0" lang="en-US" sz="2000" kern="1200" noProof="0" dirty="0">
                          <a:solidFill>
                            <a:schemeClr val="dk1"/>
                          </a:solidFill>
                          <a:effectLst/>
                          <a:latin typeface="Times New Roman"/>
                          <a:ea typeface="+mn-ea"/>
                          <a:cs typeface="+mn-cs"/>
                        </a:rPr>
                        <a:t>b = 300 mm &amp; h = 300 mm</a:t>
                      </a:r>
                    </a:p>
                    <a:p>
                      <a:pPr marL="0" marR="0" algn="l" rtl="1">
                        <a:lnSpc>
                          <a:spcPct val="115000"/>
                        </a:lnSpc>
                        <a:spcBef>
                          <a:spcPts val="0"/>
                        </a:spcBef>
                        <a:spcAft>
                          <a:spcPts val="0"/>
                        </a:spcAft>
                      </a:pPr>
                      <a:endParaRPr lang="en-US" sz="28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141802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a:spLocks noGrp="1"/>
          </p:cNvSpPr>
          <p:nvPr>
            <p:ph type="title"/>
          </p:nvPr>
        </p:nvSpPr>
        <p:spPr>
          <a:xfrm>
            <a:off x="1560285" y="769257"/>
            <a:ext cx="9964058" cy="492443"/>
          </a:xfrm>
          <a:prstGeom prst="rect">
            <a:avLst/>
          </a:prstGeom>
          <a:noFill/>
          <a:ln>
            <a:solidFill>
              <a:schemeClr val="bg1"/>
            </a:solidFill>
          </a:ln>
        </p:spPr>
        <p:style>
          <a:lnRef idx="1">
            <a:schemeClr val="dk1"/>
          </a:lnRef>
          <a:fillRef idx="2">
            <a:schemeClr val="dk1"/>
          </a:fillRef>
          <a:effectRef idx="1">
            <a:schemeClr val="dk1"/>
          </a:effectRef>
          <a:fontRef idx="minor">
            <a:schemeClr val="dk1"/>
          </a:fontRef>
        </p:style>
        <p:txBody>
          <a:bodyPr wrap="square" lIns="0" tIns="0" rIns="0" bIns="0" rtlCol="0" anchor="t">
            <a:spAutoFit/>
          </a:bodyPr>
          <a:lstStyle/>
          <a:p>
            <a:pPr lvl="0">
              <a:spcBef>
                <a:spcPts val="0"/>
              </a:spcBef>
            </a:pPr>
            <a:r>
              <a:rPr lang="en-US" sz="3200" b="1" cap="none" dirty="0">
                <a:solidFill>
                  <a:prstClr val="black"/>
                </a:solidFill>
              </a:rPr>
              <a:t>  Final dimensions of the structural elements</a:t>
            </a:r>
          </a:p>
        </p:txBody>
      </p:sp>
      <p:graphicFrame>
        <p:nvGraphicFramePr>
          <p:cNvPr id="5" name="جدول 4"/>
          <p:cNvGraphicFramePr>
            <a:graphicFrameLocks noGrp="1"/>
          </p:cNvGraphicFramePr>
          <p:nvPr>
            <p:extLst>
              <p:ext uri="{D42A27DB-BD31-4B8C-83A1-F6EECF244321}">
                <p14:modId xmlns:p14="http://schemas.microsoft.com/office/powerpoint/2010/main" val="1373238531"/>
              </p:ext>
            </p:extLst>
          </p:nvPr>
        </p:nvGraphicFramePr>
        <p:xfrm>
          <a:off x="3839030" y="1649756"/>
          <a:ext cx="5638800" cy="3692671"/>
        </p:xfrm>
        <a:graphic>
          <a:graphicData uri="http://schemas.openxmlformats.org/drawingml/2006/table">
            <a:tbl>
              <a:tblPr firstRow="1" firstCol="1" bandRow="1">
                <a:tableStyleId>{F5AB1C69-6EDB-4FF4-983F-18BD219EF322}</a:tableStyleId>
              </a:tblPr>
              <a:tblGrid>
                <a:gridCol w="2225560">
                  <a:extLst>
                    <a:ext uri="{9D8B030D-6E8A-4147-A177-3AD203B41FA5}">
                      <a16:colId xmlns="" xmlns:a16="http://schemas.microsoft.com/office/drawing/2014/main" val="20000"/>
                    </a:ext>
                  </a:extLst>
                </a:gridCol>
                <a:gridCol w="3413240">
                  <a:extLst>
                    <a:ext uri="{9D8B030D-6E8A-4147-A177-3AD203B41FA5}">
                      <a16:colId xmlns="" xmlns:a16="http://schemas.microsoft.com/office/drawing/2014/main" val="20001"/>
                    </a:ext>
                  </a:extLst>
                </a:gridCol>
              </a:tblGrid>
              <a:tr h="751191">
                <a:tc>
                  <a:txBody>
                    <a:bodyPr/>
                    <a:lstStyle>
                      <a:lvl1pPr marL="0" algn="l" defTabSz="914400" rtl="0" eaLnBrk="1" latinLnBrk="0" hangingPunct="1">
                        <a:defRPr sz="1800" b="1" kern="1200">
                          <a:solidFill>
                            <a:schemeClr val="lt1"/>
                          </a:solidFill>
                          <a:latin typeface="Times New Roman"/>
                        </a:defRPr>
                      </a:lvl1pPr>
                      <a:lvl2pPr marL="457200" algn="l" defTabSz="914400" rtl="0" eaLnBrk="1" latinLnBrk="0" hangingPunct="1">
                        <a:defRPr sz="1800" b="1" kern="1200">
                          <a:solidFill>
                            <a:schemeClr val="lt1"/>
                          </a:solidFill>
                          <a:latin typeface="Times New Roman"/>
                        </a:defRPr>
                      </a:lvl2pPr>
                      <a:lvl3pPr marL="914400" algn="l" defTabSz="914400" rtl="0" eaLnBrk="1" latinLnBrk="0" hangingPunct="1">
                        <a:defRPr sz="1800" b="1" kern="1200">
                          <a:solidFill>
                            <a:schemeClr val="lt1"/>
                          </a:solidFill>
                          <a:latin typeface="Times New Roman"/>
                        </a:defRPr>
                      </a:lvl3pPr>
                      <a:lvl4pPr marL="1371600" algn="l" defTabSz="914400" rtl="0" eaLnBrk="1" latinLnBrk="0" hangingPunct="1">
                        <a:defRPr sz="1800" b="1" kern="1200">
                          <a:solidFill>
                            <a:schemeClr val="lt1"/>
                          </a:solidFill>
                          <a:latin typeface="Times New Roman"/>
                        </a:defRPr>
                      </a:lvl4pPr>
                      <a:lvl5pPr marL="1828800" algn="l" defTabSz="914400" rtl="0" eaLnBrk="1" latinLnBrk="0" hangingPunct="1">
                        <a:defRPr sz="1800" b="1" kern="1200">
                          <a:solidFill>
                            <a:schemeClr val="lt1"/>
                          </a:solidFill>
                          <a:latin typeface="Times New Roman"/>
                        </a:defRPr>
                      </a:lvl5pPr>
                      <a:lvl6pPr marL="2286000" algn="l" defTabSz="914400" rtl="0" eaLnBrk="1" latinLnBrk="0" hangingPunct="1">
                        <a:defRPr sz="1800" b="1" kern="1200">
                          <a:solidFill>
                            <a:schemeClr val="lt1"/>
                          </a:solidFill>
                          <a:latin typeface="Times New Roman"/>
                        </a:defRPr>
                      </a:lvl6pPr>
                      <a:lvl7pPr marL="2743200" algn="l" defTabSz="914400" rtl="0" eaLnBrk="1" latinLnBrk="0" hangingPunct="1">
                        <a:defRPr sz="1800" b="1" kern="1200">
                          <a:solidFill>
                            <a:schemeClr val="lt1"/>
                          </a:solidFill>
                          <a:latin typeface="Times New Roman"/>
                        </a:defRPr>
                      </a:lvl7pPr>
                      <a:lvl8pPr marL="3200400" algn="l" defTabSz="914400" rtl="0" eaLnBrk="1" latinLnBrk="0" hangingPunct="1">
                        <a:defRPr sz="1800" b="1" kern="1200">
                          <a:solidFill>
                            <a:schemeClr val="lt1"/>
                          </a:solidFill>
                          <a:latin typeface="Times New Roman"/>
                        </a:defRPr>
                      </a:lvl8pPr>
                      <a:lvl9pPr marL="3657600" algn="l" defTabSz="914400" rtl="0" eaLnBrk="1" latinLnBrk="0" hangingPunct="1">
                        <a:defRPr sz="1800" b="1" kern="1200">
                          <a:solidFill>
                            <a:schemeClr val="lt1"/>
                          </a:solidFill>
                          <a:latin typeface="Times New Roman"/>
                        </a:defRPr>
                      </a:lvl9pPr>
                    </a:lstStyle>
                    <a:p>
                      <a:pPr marL="0" marR="0" algn="ctr" rtl="1">
                        <a:lnSpc>
                          <a:spcPct val="115000"/>
                        </a:lnSpc>
                        <a:spcBef>
                          <a:spcPts val="0"/>
                        </a:spcBef>
                        <a:spcAft>
                          <a:spcPts val="0"/>
                        </a:spcAft>
                      </a:pPr>
                      <a:r>
                        <a:rPr lang="en-US" sz="2000" b="1" dirty="0">
                          <a:effectLst/>
                        </a:rPr>
                        <a:t>Structural element</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b="1" kern="1200">
                          <a:solidFill>
                            <a:schemeClr val="lt1"/>
                          </a:solidFill>
                          <a:latin typeface="Times New Roman"/>
                        </a:defRPr>
                      </a:lvl1pPr>
                      <a:lvl2pPr marL="457200" algn="l" defTabSz="914400" rtl="0" eaLnBrk="1" latinLnBrk="0" hangingPunct="1">
                        <a:defRPr sz="1800" b="1" kern="1200">
                          <a:solidFill>
                            <a:schemeClr val="lt1"/>
                          </a:solidFill>
                          <a:latin typeface="Times New Roman"/>
                        </a:defRPr>
                      </a:lvl2pPr>
                      <a:lvl3pPr marL="914400" algn="l" defTabSz="914400" rtl="0" eaLnBrk="1" latinLnBrk="0" hangingPunct="1">
                        <a:defRPr sz="1800" b="1" kern="1200">
                          <a:solidFill>
                            <a:schemeClr val="lt1"/>
                          </a:solidFill>
                          <a:latin typeface="Times New Roman"/>
                        </a:defRPr>
                      </a:lvl3pPr>
                      <a:lvl4pPr marL="1371600" algn="l" defTabSz="914400" rtl="0" eaLnBrk="1" latinLnBrk="0" hangingPunct="1">
                        <a:defRPr sz="1800" b="1" kern="1200">
                          <a:solidFill>
                            <a:schemeClr val="lt1"/>
                          </a:solidFill>
                          <a:latin typeface="Times New Roman"/>
                        </a:defRPr>
                      </a:lvl4pPr>
                      <a:lvl5pPr marL="1828800" algn="l" defTabSz="914400" rtl="0" eaLnBrk="1" latinLnBrk="0" hangingPunct="1">
                        <a:defRPr sz="1800" b="1" kern="1200">
                          <a:solidFill>
                            <a:schemeClr val="lt1"/>
                          </a:solidFill>
                          <a:latin typeface="Times New Roman"/>
                        </a:defRPr>
                      </a:lvl5pPr>
                      <a:lvl6pPr marL="2286000" algn="l" defTabSz="914400" rtl="0" eaLnBrk="1" latinLnBrk="0" hangingPunct="1">
                        <a:defRPr sz="1800" b="1" kern="1200">
                          <a:solidFill>
                            <a:schemeClr val="lt1"/>
                          </a:solidFill>
                          <a:latin typeface="Times New Roman"/>
                        </a:defRPr>
                      </a:lvl6pPr>
                      <a:lvl7pPr marL="2743200" algn="l" defTabSz="914400" rtl="0" eaLnBrk="1" latinLnBrk="0" hangingPunct="1">
                        <a:defRPr sz="1800" b="1" kern="1200">
                          <a:solidFill>
                            <a:schemeClr val="lt1"/>
                          </a:solidFill>
                          <a:latin typeface="Times New Roman"/>
                        </a:defRPr>
                      </a:lvl7pPr>
                      <a:lvl8pPr marL="3200400" algn="l" defTabSz="914400" rtl="0" eaLnBrk="1" latinLnBrk="0" hangingPunct="1">
                        <a:defRPr sz="1800" b="1" kern="1200">
                          <a:solidFill>
                            <a:schemeClr val="lt1"/>
                          </a:solidFill>
                          <a:latin typeface="Times New Roman"/>
                        </a:defRPr>
                      </a:lvl8pPr>
                      <a:lvl9pPr marL="3657600" algn="l" defTabSz="914400" rtl="0" eaLnBrk="1" latinLnBrk="0" hangingPunct="1">
                        <a:defRPr sz="1800" b="1" kern="1200">
                          <a:solidFill>
                            <a:schemeClr val="lt1"/>
                          </a:solidFill>
                          <a:latin typeface="Times New Roman"/>
                        </a:defRPr>
                      </a:lvl9pPr>
                    </a:lstStyle>
                    <a:p>
                      <a:pPr marL="0" marR="0" algn="ctr" rtl="1">
                        <a:lnSpc>
                          <a:spcPct val="115000"/>
                        </a:lnSpc>
                        <a:spcBef>
                          <a:spcPts val="0"/>
                        </a:spcBef>
                        <a:spcAft>
                          <a:spcPts val="0"/>
                        </a:spcAft>
                      </a:pPr>
                      <a:r>
                        <a:rPr lang="en-US" sz="2000" dirty="0">
                          <a:effectLst/>
                        </a:rPr>
                        <a:t>Final dimensions</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735360">
                <a:tc>
                  <a:txBody>
                    <a:bodyPr/>
                    <a:lstStyle/>
                    <a:p>
                      <a:pPr marL="0" marR="0" algn="ctr" rtl="1">
                        <a:lnSpc>
                          <a:spcPct val="115000"/>
                        </a:lnSpc>
                        <a:spcBef>
                          <a:spcPts val="0"/>
                        </a:spcBef>
                        <a:spcAft>
                          <a:spcPts val="0"/>
                        </a:spcAft>
                      </a:pPr>
                      <a:r>
                        <a:rPr lang="en-US" sz="2000" b="1" dirty="0">
                          <a:effectLst/>
                        </a:rPr>
                        <a:t>Slab</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2000" kern="1200" dirty="0">
                          <a:solidFill>
                            <a:schemeClr val="dk1"/>
                          </a:solidFill>
                          <a:effectLst/>
                          <a:latin typeface="Times New Roman"/>
                          <a:ea typeface="+mn-ea"/>
                          <a:cs typeface="+mn-cs"/>
                        </a:rPr>
                        <a:t>Thickness =(180,210,220)mm</a:t>
                      </a:r>
                    </a:p>
                  </a:txBody>
                  <a:tcPr marL="68580" marR="68580" marT="0" marB="0"/>
                </a:tc>
                <a:extLst>
                  <a:ext uri="{0D108BD9-81ED-4DB2-BD59-A6C34878D82A}">
                    <a16:rowId xmlns="" xmlns:a16="http://schemas.microsoft.com/office/drawing/2014/main" val="10002"/>
                  </a:ext>
                </a:extLst>
              </a:tr>
              <a:tr h="664120">
                <a:tc>
                  <a:txBody>
                    <a:bodyPr/>
                    <a:lstStyle>
                      <a:lvl1pPr marL="0" algn="l" defTabSz="914400" rtl="0" eaLnBrk="1" latinLnBrk="0" hangingPunct="1">
                        <a:defRPr sz="1800" b="1" kern="1200">
                          <a:solidFill>
                            <a:schemeClr val="dk1"/>
                          </a:solidFill>
                          <a:latin typeface="Times New Roman"/>
                        </a:defRPr>
                      </a:lvl1pPr>
                      <a:lvl2pPr marL="457200" algn="l" defTabSz="914400" rtl="0" eaLnBrk="1" latinLnBrk="0" hangingPunct="1">
                        <a:defRPr sz="1800" b="1" kern="1200">
                          <a:solidFill>
                            <a:schemeClr val="dk1"/>
                          </a:solidFill>
                          <a:latin typeface="Times New Roman"/>
                        </a:defRPr>
                      </a:lvl2pPr>
                      <a:lvl3pPr marL="914400" algn="l" defTabSz="914400" rtl="0" eaLnBrk="1" latinLnBrk="0" hangingPunct="1">
                        <a:defRPr sz="1800" b="1" kern="1200">
                          <a:solidFill>
                            <a:schemeClr val="dk1"/>
                          </a:solidFill>
                          <a:latin typeface="Times New Roman"/>
                        </a:defRPr>
                      </a:lvl3pPr>
                      <a:lvl4pPr marL="1371600" algn="l" defTabSz="914400" rtl="0" eaLnBrk="1" latinLnBrk="0" hangingPunct="1">
                        <a:defRPr sz="1800" b="1" kern="1200">
                          <a:solidFill>
                            <a:schemeClr val="dk1"/>
                          </a:solidFill>
                          <a:latin typeface="Times New Roman"/>
                        </a:defRPr>
                      </a:lvl4pPr>
                      <a:lvl5pPr marL="1828800" algn="l" defTabSz="914400" rtl="0" eaLnBrk="1" latinLnBrk="0" hangingPunct="1">
                        <a:defRPr sz="1800" b="1" kern="1200">
                          <a:solidFill>
                            <a:schemeClr val="dk1"/>
                          </a:solidFill>
                          <a:latin typeface="Times New Roman"/>
                        </a:defRPr>
                      </a:lvl5pPr>
                      <a:lvl6pPr marL="2286000" algn="l" defTabSz="914400" rtl="0" eaLnBrk="1" latinLnBrk="0" hangingPunct="1">
                        <a:defRPr sz="1800" b="1" kern="1200">
                          <a:solidFill>
                            <a:schemeClr val="dk1"/>
                          </a:solidFill>
                          <a:latin typeface="Times New Roman"/>
                        </a:defRPr>
                      </a:lvl6pPr>
                      <a:lvl7pPr marL="2743200" algn="l" defTabSz="914400" rtl="0" eaLnBrk="1" latinLnBrk="0" hangingPunct="1">
                        <a:defRPr sz="1800" b="1" kern="1200">
                          <a:solidFill>
                            <a:schemeClr val="dk1"/>
                          </a:solidFill>
                          <a:latin typeface="Times New Roman"/>
                        </a:defRPr>
                      </a:lvl7pPr>
                      <a:lvl8pPr marL="3200400" algn="l" defTabSz="914400" rtl="0" eaLnBrk="1" latinLnBrk="0" hangingPunct="1">
                        <a:defRPr sz="1800" b="1" kern="1200">
                          <a:solidFill>
                            <a:schemeClr val="dk1"/>
                          </a:solidFill>
                          <a:latin typeface="Times New Roman"/>
                        </a:defRPr>
                      </a:lvl8pPr>
                      <a:lvl9pPr marL="3657600" algn="l" defTabSz="914400" rtl="0" eaLnBrk="1" latinLnBrk="0" hangingPunct="1">
                        <a:defRPr sz="1800" b="1" kern="1200">
                          <a:solidFill>
                            <a:schemeClr val="dk1"/>
                          </a:solidFill>
                          <a:latin typeface="Times New Roman"/>
                        </a:defRPr>
                      </a:lvl9pPr>
                    </a:lstStyle>
                    <a:p>
                      <a:pPr marL="0" marR="0" algn="ctr" rtl="1">
                        <a:lnSpc>
                          <a:spcPct val="115000"/>
                        </a:lnSpc>
                        <a:spcBef>
                          <a:spcPts val="0"/>
                        </a:spcBef>
                        <a:spcAft>
                          <a:spcPts val="0"/>
                        </a:spcAft>
                      </a:pPr>
                      <a:r>
                        <a:rPr lang="en-US" sz="2000" b="1" dirty="0">
                          <a:solidFill>
                            <a:schemeClr val="bg1"/>
                          </a:solidFill>
                          <a:effectLst/>
                        </a:rPr>
                        <a:t>Walls</a:t>
                      </a:r>
                      <a:endParaRPr lang="en-US" sz="20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kern="1200">
                          <a:solidFill>
                            <a:schemeClr val="dk1"/>
                          </a:solidFill>
                          <a:latin typeface="Times New Roman"/>
                        </a:defRPr>
                      </a:lvl1pPr>
                      <a:lvl2pPr marL="457200" algn="l" defTabSz="914400" rtl="0" eaLnBrk="1" latinLnBrk="0" hangingPunct="1">
                        <a:defRPr sz="1800" kern="1200">
                          <a:solidFill>
                            <a:schemeClr val="dk1"/>
                          </a:solidFill>
                          <a:latin typeface="Times New Roman"/>
                        </a:defRPr>
                      </a:lvl2pPr>
                      <a:lvl3pPr marL="914400" algn="l" defTabSz="914400" rtl="0" eaLnBrk="1" latinLnBrk="0" hangingPunct="1">
                        <a:defRPr sz="1800" kern="1200">
                          <a:solidFill>
                            <a:schemeClr val="dk1"/>
                          </a:solidFill>
                          <a:latin typeface="Times New Roman"/>
                        </a:defRPr>
                      </a:lvl3pPr>
                      <a:lvl4pPr marL="1371600" algn="l" defTabSz="914400" rtl="0" eaLnBrk="1" latinLnBrk="0" hangingPunct="1">
                        <a:defRPr sz="1800" kern="1200">
                          <a:solidFill>
                            <a:schemeClr val="dk1"/>
                          </a:solidFill>
                          <a:latin typeface="Times New Roman"/>
                        </a:defRPr>
                      </a:lvl4pPr>
                      <a:lvl5pPr marL="1828800" algn="l" defTabSz="914400" rtl="0" eaLnBrk="1" latinLnBrk="0" hangingPunct="1">
                        <a:defRPr sz="1800" kern="1200">
                          <a:solidFill>
                            <a:schemeClr val="dk1"/>
                          </a:solidFill>
                          <a:latin typeface="Times New Roman"/>
                        </a:defRPr>
                      </a:lvl5pPr>
                      <a:lvl6pPr marL="2286000" algn="l" defTabSz="914400" rtl="0" eaLnBrk="1" latinLnBrk="0" hangingPunct="1">
                        <a:defRPr sz="1800" kern="1200">
                          <a:solidFill>
                            <a:schemeClr val="dk1"/>
                          </a:solidFill>
                          <a:latin typeface="Times New Roman"/>
                        </a:defRPr>
                      </a:lvl6pPr>
                      <a:lvl7pPr marL="2743200" algn="l" defTabSz="914400" rtl="0" eaLnBrk="1" latinLnBrk="0" hangingPunct="1">
                        <a:defRPr sz="1800" kern="1200">
                          <a:solidFill>
                            <a:schemeClr val="dk1"/>
                          </a:solidFill>
                          <a:latin typeface="Times New Roman"/>
                        </a:defRPr>
                      </a:lvl7pPr>
                      <a:lvl8pPr marL="3200400" algn="l" defTabSz="914400" rtl="0" eaLnBrk="1" latinLnBrk="0" hangingPunct="1">
                        <a:defRPr sz="1800" kern="1200">
                          <a:solidFill>
                            <a:schemeClr val="dk1"/>
                          </a:solidFill>
                          <a:latin typeface="Times New Roman"/>
                        </a:defRPr>
                      </a:lvl8pPr>
                      <a:lvl9pPr marL="3657600" algn="l" defTabSz="914400" rtl="0" eaLnBrk="1" latinLnBrk="0" hangingPunct="1">
                        <a:defRPr sz="1800" kern="1200">
                          <a:solidFill>
                            <a:schemeClr val="dk1"/>
                          </a:solidFill>
                          <a:latin typeface="Times New Roman"/>
                        </a:defRPr>
                      </a:lvl9pPr>
                    </a:lstStyle>
                    <a:p>
                      <a:pPr marL="0" marR="0" algn="ctr" rtl="1">
                        <a:lnSpc>
                          <a:spcPct val="115000"/>
                        </a:lnSpc>
                        <a:spcBef>
                          <a:spcPts val="0"/>
                        </a:spcBef>
                        <a:spcAft>
                          <a:spcPts val="0"/>
                        </a:spcAft>
                      </a:pPr>
                      <a:r>
                        <a:rPr lang="en-US" sz="2000" kern="1200" dirty="0">
                          <a:solidFill>
                            <a:schemeClr val="dk1"/>
                          </a:solidFill>
                          <a:effectLst/>
                          <a:latin typeface="Times New Roman" pitchFamily="18" charset="0"/>
                          <a:ea typeface="+mn-ea"/>
                          <a:cs typeface="Times New Roman" pitchFamily="18" charset="0"/>
                        </a:rPr>
                        <a:t>Thickness = (</a:t>
                      </a:r>
                      <a:r>
                        <a:rPr lang="en-US" sz="2000" kern="1200" dirty="0" smtClean="0">
                          <a:solidFill>
                            <a:schemeClr val="dk1"/>
                          </a:solidFill>
                          <a:effectLst/>
                          <a:latin typeface="Times New Roman" pitchFamily="18" charset="0"/>
                          <a:ea typeface="+mn-ea"/>
                          <a:cs typeface="Times New Roman" pitchFamily="18" charset="0"/>
                        </a:rPr>
                        <a:t>300, 220 </a:t>
                      </a:r>
                      <a:r>
                        <a:rPr lang="en-US" sz="2000" dirty="0" smtClean="0">
                          <a:effectLst/>
                          <a:latin typeface="Times New Roman" pitchFamily="18" charset="0"/>
                          <a:cs typeface="Times New Roman" pitchFamily="18" charset="0"/>
                        </a:rPr>
                        <a:t>,200)mm</a:t>
                      </a:r>
                      <a:endParaRPr lang="en-US" sz="20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1"/>
                  </a:ext>
                </a:extLst>
              </a:tr>
              <a:tr h="700752">
                <a:tc>
                  <a:txBody>
                    <a:bodyPr/>
                    <a:lstStyle>
                      <a:lvl1pPr marL="0" algn="l" defTabSz="914400" rtl="0" eaLnBrk="1" latinLnBrk="0" hangingPunct="1">
                        <a:defRPr sz="1800" b="1" kern="1200">
                          <a:solidFill>
                            <a:schemeClr val="dk1"/>
                          </a:solidFill>
                          <a:latin typeface="Times New Roman"/>
                        </a:defRPr>
                      </a:lvl1pPr>
                      <a:lvl2pPr marL="457200" algn="l" defTabSz="914400" rtl="0" eaLnBrk="1" latinLnBrk="0" hangingPunct="1">
                        <a:defRPr sz="1800" b="1" kern="1200">
                          <a:solidFill>
                            <a:schemeClr val="dk1"/>
                          </a:solidFill>
                          <a:latin typeface="Times New Roman"/>
                        </a:defRPr>
                      </a:lvl2pPr>
                      <a:lvl3pPr marL="914400" algn="l" defTabSz="914400" rtl="0" eaLnBrk="1" latinLnBrk="0" hangingPunct="1">
                        <a:defRPr sz="1800" b="1" kern="1200">
                          <a:solidFill>
                            <a:schemeClr val="dk1"/>
                          </a:solidFill>
                          <a:latin typeface="Times New Roman"/>
                        </a:defRPr>
                      </a:lvl3pPr>
                      <a:lvl4pPr marL="1371600" algn="l" defTabSz="914400" rtl="0" eaLnBrk="1" latinLnBrk="0" hangingPunct="1">
                        <a:defRPr sz="1800" b="1" kern="1200">
                          <a:solidFill>
                            <a:schemeClr val="dk1"/>
                          </a:solidFill>
                          <a:latin typeface="Times New Roman"/>
                        </a:defRPr>
                      </a:lvl4pPr>
                      <a:lvl5pPr marL="1828800" algn="l" defTabSz="914400" rtl="0" eaLnBrk="1" latinLnBrk="0" hangingPunct="1">
                        <a:defRPr sz="1800" b="1" kern="1200">
                          <a:solidFill>
                            <a:schemeClr val="dk1"/>
                          </a:solidFill>
                          <a:latin typeface="Times New Roman"/>
                        </a:defRPr>
                      </a:lvl5pPr>
                      <a:lvl6pPr marL="2286000" algn="l" defTabSz="914400" rtl="0" eaLnBrk="1" latinLnBrk="0" hangingPunct="1">
                        <a:defRPr sz="1800" b="1" kern="1200">
                          <a:solidFill>
                            <a:schemeClr val="dk1"/>
                          </a:solidFill>
                          <a:latin typeface="Times New Roman"/>
                        </a:defRPr>
                      </a:lvl6pPr>
                      <a:lvl7pPr marL="2743200" algn="l" defTabSz="914400" rtl="0" eaLnBrk="1" latinLnBrk="0" hangingPunct="1">
                        <a:defRPr sz="1800" b="1" kern="1200">
                          <a:solidFill>
                            <a:schemeClr val="dk1"/>
                          </a:solidFill>
                          <a:latin typeface="Times New Roman"/>
                        </a:defRPr>
                      </a:lvl7pPr>
                      <a:lvl8pPr marL="3200400" algn="l" defTabSz="914400" rtl="0" eaLnBrk="1" latinLnBrk="0" hangingPunct="1">
                        <a:defRPr sz="1800" b="1" kern="1200">
                          <a:solidFill>
                            <a:schemeClr val="dk1"/>
                          </a:solidFill>
                          <a:latin typeface="Times New Roman"/>
                        </a:defRPr>
                      </a:lvl8pPr>
                      <a:lvl9pPr marL="3657600" algn="l" defTabSz="914400" rtl="0" eaLnBrk="1" latinLnBrk="0" hangingPunct="1">
                        <a:defRPr sz="1800" b="1" kern="1200">
                          <a:solidFill>
                            <a:schemeClr val="dk1"/>
                          </a:solidFill>
                          <a:latin typeface="Times New Roman"/>
                        </a:defRPr>
                      </a:lvl9pPr>
                    </a:lstStyle>
                    <a:p>
                      <a:pPr marL="0" marR="0" algn="ctr" rtl="1">
                        <a:lnSpc>
                          <a:spcPct val="115000"/>
                        </a:lnSpc>
                        <a:spcBef>
                          <a:spcPts val="0"/>
                        </a:spcBef>
                        <a:spcAft>
                          <a:spcPts val="0"/>
                        </a:spcAft>
                      </a:pPr>
                      <a:r>
                        <a:rPr lang="en-US" sz="2000" b="1" dirty="0">
                          <a:solidFill>
                            <a:schemeClr val="bg1"/>
                          </a:solidFill>
                          <a:effectLst/>
                        </a:rPr>
                        <a:t>columns</a:t>
                      </a:r>
                      <a:endParaRPr lang="en-US" sz="20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lvl1pPr marL="0" algn="l" defTabSz="914400" rtl="0" eaLnBrk="1" latinLnBrk="0" hangingPunct="1">
                        <a:defRPr sz="1800" kern="1200">
                          <a:solidFill>
                            <a:schemeClr val="dk1"/>
                          </a:solidFill>
                          <a:latin typeface="Times New Roman"/>
                        </a:defRPr>
                      </a:lvl1pPr>
                      <a:lvl2pPr marL="457200" algn="l" defTabSz="914400" rtl="0" eaLnBrk="1" latinLnBrk="0" hangingPunct="1">
                        <a:defRPr sz="1800" kern="1200">
                          <a:solidFill>
                            <a:schemeClr val="dk1"/>
                          </a:solidFill>
                          <a:latin typeface="Times New Roman"/>
                        </a:defRPr>
                      </a:lvl2pPr>
                      <a:lvl3pPr marL="914400" algn="l" defTabSz="914400" rtl="0" eaLnBrk="1" latinLnBrk="0" hangingPunct="1">
                        <a:defRPr sz="1800" kern="1200">
                          <a:solidFill>
                            <a:schemeClr val="dk1"/>
                          </a:solidFill>
                          <a:latin typeface="Times New Roman"/>
                        </a:defRPr>
                      </a:lvl3pPr>
                      <a:lvl4pPr marL="1371600" algn="l" defTabSz="914400" rtl="0" eaLnBrk="1" latinLnBrk="0" hangingPunct="1">
                        <a:defRPr sz="1800" kern="1200">
                          <a:solidFill>
                            <a:schemeClr val="dk1"/>
                          </a:solidFill>
                          <a:latin typeface="Times New Roman"/>
                        </a:defRPr>
                      </a:lvl4pPr>
                      <a:lvl5pPr marL="1828800" algn="l" defTabSz="914400" rtl="0" eaLnBrk="1" latinLnBrk="0" hangingPunct="1">
                        <a:defRPr sz="1800" kern="1200">
                          <a:solidFill>
                            <a:schemeClr val="dk1"/>
                          </a:solidFill>
                          <a:latin typeface="Times New Roman"/>
                        </a:defRPr>
                      </a:lvl5pPr>
                      <a:lvl6pPr marL="2286000" algn="l" defTabSz="914400" rtl="0" eaLnBrk="1" latinLnBrk="0" hangingPunct="1">
                        <a:defRPr sz="1800" kern="1200">
                          <a:solidFill>
                            <a:schemeClr val="dk1"/>
                          </a:solidFill>
                          <a:latin typeface="Times New Roman"/>
                        </a:defRPr>
                      </a:lvl6pPr>
                      <a:lvl7pPr marL="2743200" algn="l" defTabSz="914400" rtl="0" eaLnBrk="1" latinLnBrk="0" hangingPunct="1">
                        <a:defRPr sz="1800" kern="1200">
                          <a:solidFill>
                            <a:schemeClr val="dk1"/>
                          </a:solidFill>
                          <a:latin typeface="Times New Roman"/>
                        </a:defRPr>
                      </a:lvl7pPr>
                      <a:lvl8pPr marL="3200400" algn="l" defTabSz="914400" rtl="0" eaLnBrk="1" latinLnBrk="0" hangingPunct="1">
                        <a:defRPr sz="1800" kern="1200">
                          <a:solidFill>
                            <a:schemeClr val="dk1"/>
                          </a:solidFill>
                          <a:latin typeface="Times New Roman"/>
                        </a:defRPr>
                      </a:lvl8pPr>
                      <a:lvl9pPr marL="3657600" algn="l" defTabSz="914400" rtl="0" eaLnBrk="1" latinLnBrk="0" hangingPunct="1">
                        <a:defRPr sz="1800" kern="1200">
                          <a:solidFill>
                            <a:schemeClr val="dk1"/>
                          </a:solidFill>
                          <a:latin typeface="Times New Roman"/>
                        </a:defRPr>
                      </a:lvl9pPr>
                    </a:lstStyle>
                    <a:p>
                      <a:pPr marL="0" marR="0" algn="ctr" defTabSz="914400" rtl="1" eaLnBrk="1" latinLnBrk="0" hangingPunct="1">
                        <a:lnSpc>
                          <a:spcPct val="115000"/>
                        </a:lnSpc>
                        <a:spcBef>
                          <a:spcPts val="0"/>
                        </a:spcBef>
                        <a:spcAft>
                          <a:spcPts val="0"/>
                        </a:spcAft>
                      </a:pPr>
                      <a:r>
                        <a:rPr lang="en-US" sz="2000" kern="1200" dirty="0">
                          <a:solidFill>
                            <a:schemeClr val="dk1"/>
                          </a:solidFill>
                          <a:effectLst/>
                          <a:latin typeface="Times New Roman"/>
                          <a:ea typeface="+mn-ea"/>
                          <a:cs typeface="+mn-cs"/>
                        </a:rPr>
                        <a:t>b = 400 mm &amp; h = 700 mm</a:t>
                      </a:r>
                    </a:p>
                  </a:txBody>
                  <a:tcPr marL="68580" marR="68580" marT="0" marB="0"/>
                </a:tc>
                <a:extLst>
                  <a:ext uri="{0D108BD9-81ED-4DB2-BD59-A6C34878D82A}">
                    <a16:rowId xmlns="" xmlns:a16="http://schemas.microsoft.com/office/drawing/2014/main" val="10003"/>
                  </a:ext>
                </a:extLst>
              </a:tr>
              <a:tr h="468591">
                <a:tc>
                  <a:txBody>
                    <a:bodyPr/>
                    <a:lstStyle/>
                    <a:p>
                      <a:pPr marL="0" marR="0" algn="ctr" rtl="1">
                        <a:lnSpc>
                          <a:spcPct val="115000"/>
                        </a:lnSpc>
                        <a:spcBef>
                          <a:spcPts val="0"/>
                        </a:spcBef>
                        <a:spcAft>
                          <a:spcPts val="0"/>
                        </a:spcAft>
                      </a:pPr>
                      <a:r>
                        <a:rPr lang="en-US" sz="2000" b="1" dirty="0">
                          <a:effectLst/>
                        </a:rPr>
                        <a:t>Beams</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lvl="0" indent="0" algn="ctr" defTabSz="914400" rtl="1" eaLnBrk="1" fontAlgn="auto" latinLnBrk="0" hangingPunct="1">
                        <a:lnSpc>
                          <a:spcPct val="115000"/>
                        </a:lnSpc>
                        <a:spcBef>
                          <a:spcPts val="0"/>
                        </a:spcBef>
                        <a:spcAft>
                          <a:spcPts val="0"/>
                        </a:spcAft>
                        <a:buClrTx/>
                        <a:buSzTx/>
                        <a:buFontTx/>
                        <a:buNone/>
                        <a:tabLst/>
                        <a:defRPr/>
                      </a:pPr>
                      <a:r>
                        <a:rPr lang="en-US" sz="2000" kern="1200" noProof="0" dirty="0">
                          <a:solidFill>
                            <a:schemeClr val="dk1"/>
                          </a:solidFill>
                          <a:effectLst/>
                          <a:latin typeface="Times New Roman"/>
                          <a:ea typeface="+mn-ea"/>
                          <a:cs typeface="+mn-cs"/>
                        </a:rPr>
                        <a:t>b = 400 mm &amp; h = 550 mm</a:t>
                      </a:r>
                    </a:p>
                    <a:p>
                      <a:pPr marL="0" marR="0" algn="l" rtl="1">
                        <a:lnSpc>
                          <a:spcPct val="115000"/>
                        </a:lnSpc>
                        <a:spcBef>
                          <a:spcPts val="0"/>
                        </a:spcBef>
                        <a:spcAft>
                          <a:spcPts val="0"/>
                        </a:spcAft>
                      </a:pPr>
                      <a:endParaRPr lang="en-US" sz="28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0441891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3">
            <a:extLst>
              <a:ext uri="{FF2B5EF4-FFF2-40B4-BE49-F238E27FC236}">
                <a16:creationId xmlns="" xmlns:a16="http://schemas.microsoft.com/office/drawing/2014/main" id="{F074675F-39B8-999B-B153-FBFEB032EA20}"/>
              </a:ext>
            </a:extLst>
          </p:cNvPr>
          <p:cNvSpPr>
            <a:spLocks noGrp="1"/>
          </p:cNvSpPr>
          <p:nvPr>
            <p:ph idx="1"/>
          </p:nvPr>
        </p:nvSpPr>
        <p:spPr>
          <a:xfrm>
            <a:off x="1754711" y="1742983"/>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AutoCAD</a:t>
            </a:r>
            <a:br>
              <a:rPr lang="en-US" sz="2800" b="1" dirty="0">
                <a:solidFill>
                  <a:schemeClr val="tx1"/>
                </a:solidFill>
                <a:latin typeface="Times New Roman" panose="02020603050405020304" pitchFamily="18" charset="0"/>
                <a:cs typeface="Times New Roman" panose="02020603050405020304" pitchFamily="18" charset="0"/>
              </a:rPr>
            </a:br>
            <a:r>
              <a:rPr lang="en-US" sz="2800" b="1" dirty="0">
                <a:solidFill>
                  <a:schemeClr val="tx1"/>
                </a:solidFill>
                <a:latin typeface="Times New Roman" panose="02020603050405020304" pitchFamily="18" charset="0"/>
                <a:cs typeface="Times New Roman" panose="02020603050405020304" pitchFamily="18" charset="0"/>
              </a:rPr>
              <a:t/>
            </a:r>
            <a:br>
              <a:rPr lang="en-US" sz="2800" b="1" dirty="0">
                <a:solidFill>
                  <a:schemeClr val="tx1"/>
                </a:solidFill>
                <a:latin typeface="Times New Roman" panose="02020603050405020304" pitchFamily="18" charset="0"/>
                <a:cs typeface="Times New Roman" panose="02020603050405020304" pitchFamily="18" charset="0"/>
              </a:rPr>
            </a:br>
            <a:r>
              <a:rPr lang="en-US" sz="2800" b="1" dirty="0">
                <a:solidFill>
                  <a:schemeClr val="tx1"/>
                </a:solidFill>
                <a:latin typeface="Times New Roman" panose="02020603050405020304" pitchFamily="18" charset="0"/>
                <a:cs typeface="Times New Roman" panose="02020603050405020304" pitchFamily="18" charset="0"/>
              </a:rPr>
              <a:t/>
            </a:r>
            <a:br>
              <a:rPr lang="en-US" sz="2800" b="1" dirty="0">
                <a:solidFill>
                  <a:schemeClr val="tx1"/>
                </a:solidFill>
                <a:latin typeface="Times New Roman" panose="02020603050405020304" pitchFamily="18" charset="0"/>
                <a:cs typeface="Times New Roman" panose="02020603050405020304" pitchFamily="18" charset="0"/>
              </a:rPr>
            </a:br>
            <a:r>
              <a:rPr lang="en-US" sz="2800" b="1" dirty="0">
                <a:solidFill>
                  <a:schemeClr val="tx1"/>
                </a:solidFill>
                <a:latin typeface="Times New Roman" panose="02020603050405020304" pitchFamily="18" charset="0"/>
                <a:cs typeface="Times New Roman" panose="02020603050405020304" pitchFamily="18" charset="0"/>
              </a:rPr>
              <a:t/>
            </a:r>
            <a:br>
              <a:rPr lang="en-US" sz="2800" b="1" dirty="0">
                <a:solidFill>
                  <a:schemeClr val="tx1"/>
                </a:solidFill>
                <a:latin typeface="Times New Roman" panose="02020603050405020304" pitchFamily="18" charset="0"/>
                <a:cs typeface="Times New Roman" panose="02020603050405020304" pitchFamily="18" charset="0"/>
              </a:rPr>
            </a:br>
            <a:endParaRPr lang="en-US" sz="2800" b="1" dirty="0">
              <a:solidFill>
                <a:schemeClr val="tx1"/>
              </a:solidFill>
              <a:latin typeface="Times New Roman" panose="02020603050405020304" pitchFamily="18" charset="0"/>
              <a:cs typeface="Times New Roman" panose="02020603050405020304" pitchFamily="18" charset="0"/>
            </a:endParaRPr>
          </a:p>
          <a:p>
            <a:pPr algn="l" rtl="0"/>
            <a:r>
              <a:rPr lang="en-US" sz="2800" b="1" dirty="0">
                <a:solidFill>
                  <a:schemeClr val="tx1"/>
                </a:solidFill>
                <a:latin typeface="Times New Roman" panose="02020603050405020304" pitchFamily="18" charset="0"/>
                <a:cs typeface="Times New Roman" panose="02020603050405020304" pitchFamily="18" charset="0"/>
              </a:rPr>
              <a:t>ETABS</a:t>
            </a: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 xmlns:a16="http://schemas.microsoft.com/office/drawing/2014/main" id="{3AEE3883-7C53-3712-FEBA-8F83EB2942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9078" y="1066997"/>
            <a:ext cx="3386665" cy="19049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 xmlns:a16="http://schemas.microsoft.com/office/drawing/2014/main" id="{62E5B1CE-081D-9287-8071-88461B3712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9078" y="3782061"/>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 xmlns:a16="http://schemas.microsoft.com/office/drawing/2014/main" id="{16A64F5B-C6CF-CDCC-330F-EB53DF8F3E49}"/>
              </a:ext>
            </a:extLst>
          </p:cNvPr>
          <p:cNvSpPr txBox="1"/>
          <p:nvPr/>
        </p:nvSpPr>
        <p:spPr>
          <a:xfrm>
            <a:off x="1621545" y="752620"/>
            <a:ext cx="6094520"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Modeling Programs</a:t>
            </a:r>
            <a:endParaRPr lang="en-US" sz="3200" b="1" dirty="0"/>
          </a:p>
        </p:txBody>
      </p:sp>
    </p:spTree>
    <p:extLst>
      <p:ext uri="{BB962C8B-B14F-4D97-AF65-F5344CB8AC3E}">
        <p14:creationId xmlns:p14="http://schemas.microsoft.com/office/powerpoint/2010/main" val="31215219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8B494824-2620-D62D-97B1-46D05092B95E}"/>
              </a:ext>
            </a:extLst>
          </p:cNvPr>
          <p:cNvSpPr txBox="1"/>
          <p:nvPr/>
        </p:nvSpPr>
        <p:spPr>
          <a:xfrm>
            <a:off x="2097348" y="1967234"/>
            <a:ext cx="6718177" cy="3108543"/>
          </a:xfrm>
          <a:prstGeom prst="rect">
            <a:avLst/>
          </a:prstGeom>
          <a:noFill/>
        </p:spPr>
        <p:txBody>
          <a:bodyPr wrap="square">
            <a:spAutoFit/>
          </a:bodyPr>
          <a:lstStyle/>
          <a:p>
            <a:pPr marL="285750" indent="-285750">
              <a:buFont typeface="Wingdings" panose="05000000000000000000" pitchFamily="2" charset="2"/>
              <a:buChar char="Ø"/>
            </a:pPr>
            <a:r>
              <a:rPr lang="en-US" sz="2800" b="1" dirty="0">
                <a:latin typeface="Times New Roman" panose="02020603050405020304" pitchFamily="18" charset="0"/>
                <a:cs typeface="Times New Roman" panose="02020603050405020304" pitchFamily="18" charset="0"/>
              </a:rPr>
              <a:t>AutoCAD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1) Drawing Plans.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2) Drawing Detailed Sections.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3) Illustrate Shop Drawing.</a:t>
            </a:r>
          </a:p>
        </p:txBody>
      </p:sp>
      <p:pic>
        <p:nvPicPr>
          <p:cNvPr id="6" name="Picture 4">
            <a:extLst>
              <a:ext uri="{FF2B5EF4-FFF2-40B4-BE49-F238E27FC236}">
                <a16:creationId xmlns="" xmlns:a16="http://schemas.microsoft.com/office/drawing/2014/main" id="{B34C86F6-7FCB-174A-A014-0EF3B5BFE1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0620" y="1287231"/>
            <a:ext cx="3807589" cy="21417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 xmlns:a16="http://schemas.microsoft.com/office/drawing/2014/main" id="{0B870A06-0A7A-A978-8BC7-0520AB99DD23}"/>
              </a:ext>
            </a:extLst>
          </p:cNvPr>
          <p:cNvSpPr txBox="1"/>
          <p:nvPr/>
        </p:nvSpPr>
        <p:spPr>
          <a:xfrm>
            <a:off x="1646724" y="702456"/>
            <a:ext cx="6094520"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Modeling Programs</a:t>
            </a:r>
            <a:endParaRPr lang="en-US" sz="3200" b="1" dirty="0"/>
          </a:p>
        </p:txBody>
      </p:sp>
    </p:spTree>
    <p:extLst>
      <p:ext uri="{BB962C8B-B14F-4D97-AF65-F5344CB8AC3E}">
        <p14:creationId xmlns:p14="http://schemas.microsoft.com/office/powerpoint/2010/main" val="40786995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77E23170-A016-150C-8354-3FB4BEB39D8F}"/>
              </a:ext>
            </a:extLst>
          </p:cNvPr>
          <p:cNvSpPr txBox="1"/>
          <p:nvPr/>
        </p:nvSpPr>
        <p:spPr>
          <a:xfrm>
            <a:off x="1609078" y="614324"/>
            <a:ext cx="609452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AutoCAD (Outline)</a:t>
            </a:r>
            <a:endParaRPr lang="en-US" sz="3600" b="1" dirty="0"/>
          </a:p>
        </p:txBody>
      </p:sp>
      <p:pic>
        <p:nvPicPr>
          <p:cNvPr id="6" name="Content Placeholder 3">
            <a:extLst>
              <a:ext uri="{FF2B5EF4-FFF2-40B4-BE49-F238E27FC236}">
                <a16:creationId xmlns="" xmlns:a16="http://schemas.microsoft.com/office/drawing/2014/main" id="{79712A12-5E96-8EC9-99D5-A95642AA3C0C}"/>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saturation sat="400000"/>
                    </a14:imgEffect>
                  </a14:imgLayer>
                </a14:imgProps>
              </a:ext>
            </a:extLst>
          </a:blip>
          <a:srcRect l="22945" t="11753" r="25092" b="4827"/>
          <a:stretch/>
        </p:blipFill>
        <p:spPr bwMode="auto">
          <a:xfrm>
            <a:off x="3053918" y="1481069"/>
            <a:ext cx="6383045" cy="5251496"/>
          </a:xfrm>
          <a:prstGeom prst="rect">
            <a:avLst/>
          </a:prstGeom>
          <a:solidFill>
            <a:srgbClr val="FFFFFF">
              <a:shade val="85000"/>
            </a:srgbClr>
          </a:solidFill>
          <a:ln w="190500" cap="rnd">
            <a:solidFill>
              <a:srgbClr val="FFFFFF"/>
            </a:solidFill>
          </a:ln>
          <a:effectLst>
            <a:outerShdw blurRad="114300" algn="tl" rotWithShape="0">
              <a:srgbClr val="000000"/>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31172491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8AB4C490-C964-B6E8-2587-54491959D5A5}"/>
              </a:ext>
            </a:extLst>
          </p:cNvPr>
          <p:cNvSpPr txBox="1"/>
          <p:nvPr/>
        </p:nvSpPr>
        <p:spPr>
          <a:xfrm>
            <a:off x="1591322" y="685345"/>
            <a:ext cx="6094520"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AutoCAD (Structural Plan)</a:t>
            </a:r>
            <a:endParaRPr lang="en-US" sz="3200" b="1" dirty="0"/>
          </a:p>
        </p:txBody>
      </p:sp>
      <p:pic>
        <p:nvPicPr>
          <p:cNvPr id="6" name="Content Placeholder 7">
            <a:extLst>
              <a:ext uri="{FF2B5EF4-FFF2-40B4-BE49-F238E27FC236}">
                <a16:creationId xmlns="" xmlns:a16="http://schemas.microsoft.com/office/drawing/2014/main" id="{43C807AF-C607-A74D-00B7-A38411B819A1}"/>
              </a:ext>
            </a:extLst>
          </p:cNvPr>
          <p:cNvPicPr>
            <a:picLocks noGrp="1" noChangeAspect="1"/>
          </p:cNvPicPr>
          <p:nvPr>
            <p:ph idx="1"/>
          </p:nvPr>
        </p:nvPicPr>
        <p:blipFill rotWithShape="1">
          <a:blip r:embed="rId2"/>
          <a:srcRect l="26464" t="15973" r="23515" b="9035"/>
          <a:stretch/>
        </p:blipFill>
        <p:spPr>
          <a:xfrm>
            <a:off x="2955924" y="1381613"/>
            <a:ext cx="6280151" cy="52935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06528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a:extLst>
              <a:ext uri="{FF2B5EF4-FFF2-40B4-BE49-F238E27FC236}">
                <a16:creationId xmlns="" xmlns:a16="http://schemas.microsoft.com/office/drawing/2014/main" id="{ADAB7A62-4E34-E1B2-2EF4-323941918BEC}"/>
              </a:ext>
            </a:extLst>
          </p:cNvPr>
          <p:cNvSpPr>
            <a:spLocks noGrp="1"/>
          </p:cNvSpPr>
          <p:nvPr>
            <p:ph type="title"/>
          </p:nvPr>
        </p:nvSpPr>
        <p:spPr>
          <a:xfrm>
            <a:off x="1630531" y="618478"/>
            <a:ext cx="6347714" cy="1320800"/>
          </a:xfrm>
        </p:spPr>
        <p:txBody>
          <a:bodyPr/>
          <a:lstStyle/>
          <a:p>
            <a:r>
              <a:rPr lang="en-US" b="1" dirty="0">
                <a:latin typeface="Times New Roman" panose="02020603050405020304" pitchFamily="18" charset="0"/>
                <a:cs typeface="Times New Roman" panose="02020603050405020304" pitchFamily="18" charset="0"/>
              </a:rPr>
              <a:t>General Description:</a:t>
            </a:r>
            <a:endParaRPr lang="ar-JO" b="1" dirty="0">
              <a:latin typeface="Times New Roman" panose="02020603050405020304" pitchFamily="18" charset="0"/>
              <a:cs typeface="Times New Roman" panose="02020603050405020304" pitchFamily="18" charset="0"/>
            </a:endParaRPr>
          </a:p>
        </p:txBody>
      </p:sp>
      <p:sp>
        <p:nvSpPr>
          <p:cNvPr id="5" name="مستطيل 3">
            <a:extLst>
              <a:ext uri="{FF2B5EF4-FFF2-40B4-BE49-F238E27FC236}">
                <a16:creationId xmlns="" xmlns:a16="http://schemas.microsoft.com/office/drawing/2014/main" id="{6731D4EF-183D-1196-8897-6CDF2DD8E2B6}"/>
              </a:ext>
            </a:extLst>
          </p:cNvPr>
          <p:cNvSpPr/>
          <p:nvPr/>
        </p:nvSpPr>
        <p:spPr>
          <a:xfrm>
            <a:off x="1711405" y="1278878"/>
            <a:ext cx="3952548" cy="523220"/>
          </a:xfrm>
          <a:prstGeom prst="rect">
            <a:avLst/>
          </a:prstGeom>
        </p:spPr>
        <p:txBody>
          <a:bodyPr wrap="square">
            <a:spAutoFit/>
          </a:bodyPr>
          <a:lstStyle/>
          <a:p>
            <a:pPr marL="457200" indent="-457200" algn="l">
              <a:buFont typeface="Wingdings" panose="05000000000000000000" pitchFamily="2" charset="2"/>
              <a:buChar char="Ø"/>
            </a:pPr>
            <a:r>
              <a:rPr lang="en-US" sz="2800" b="1" dirty="0">
                <a:ln w="11430"/>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 Site Location:</a:t>
            </a:r>
            <a:endParaRPr lang="ar-JO" sz="280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 xmlns:a16="http://schemas.microsoft.com/office/drawing/2014/main" id="{4319A23C-72DD-2C72-6485-C418D5706AC0}"/>
              </a:ext>
            </a:extLst>
          </p:cNvPr>
          <p:cNvPicPr>
            <a:picLocks noChangeAspect="1"/>
          </p:cNvPicPr>
          <p:nvPr/>
        </p:nvPicPr>
        <p:blipFill>
          <a:blip r:embed="rId2"/>
          <a:stretch>
            <a:fillRect/>
          </a:stretch>
        </p:blipFill>
        <p:spPr>
          <a:xfrm>
            <a:off x="2680963" y="1939278"/>
            <a:ext cx="8176427" cy="4639075"/>
          </a:xfrm>
          <a:prstGeom prst="rect">
            <a:avLst/>
          </a:prstGeom>
          <a:ln>
            <a:noFill/>
          </a:ln>
          <a:effectLst>
            <a:softEdge rad="112500"/>
          </a:effectLst>
        </p:spPr>
      </p:pic>
    </p:spTree>
    <p:extLst>
      <p:ext uri="{BB962C8B-B14F-4D97-AF65-F5344CB8AC3E}">
        <p14:creationId xmlns:p14="http://schemas.microsoft.com/office/powerpoint/2010/main" val="41632547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06240A87-99F1-E5AB-F222-FACA92BF6DB5}"/>
              </a:ext>
            </a:extLst>
          </p:cNvPr>
          <p:cNvSpPr txBox="1"/>
          <p:nvPr/>
        </p:nvSpPr>
        <p:spPr>
          <a:xfrm>
            <a:off x="1715610" y="676468"/>
            <a:ext cx="6094520" cy="584775"/>
          </a:xfrm>
          <a:prstGeom prst="rect">
            <a:avLst/>
          </a:prstGeom>
          <a:noFill/>
        </p:spPr>
        <p:txBody>
          <a:bodyPr wrap="square">
            <a:spAutoFit/>
          </a:bodyPr>
          <a:lstStyle/>
          <a:p>
            <a:r>
              <a:rPr lang="en-US" sz="3200" b="1" dirty="0">
                <a:latin typeface="Times New Roman" panose="02020603050405020304" pitchFamily="18" charset="0"/>
                <a:cs typeface="Times New Roman" panose="02020603050405020304" pitchFamily="18" charset="0"/>
              </a:rPr>
              <a:t>AutoCAD (Detailed Section)</a:t>
            </a:r>
            <a:endParaRPr lang="en-US" sz="3200" b="1" dirty="0"/>
          </a:p>
        </p:txBody>
      </p:sp>
      <p:pic>
        <p:nvPicPr>
          <p:cNvPr id="3" name="Content Placeholder 4" descr="Diagram&#10;&#10;Description automatically generated">
            <a:extLst>
              <a:ext uri="{FF2B5EF4-FFF2-40B4-BE49-F238E27FC236}">
                <a16:creationId xmlns="" xmlns:a16="http://schemas.microsoft.com/office/drawing/2014/main" id="{B9D43FB9-C024-8F89-A5EE-CB0E2C6F512A}"/>
              </a:ext>
            </a:extLst>
          </p:cNvPr>
          <p:cNvPicPr>
            <a:picLocks noGrp="1" noChangeAspect="1"/>
          </p:cNvPicPr>
          <p:nvPr>
            <p:ph idx="1"/>
          </p:nvPr>
        </p:nvPicPr>
        <p:blipFill>
          <a:blip r:embed="rId2"/>
          <a:stretch>
            <a:fillRect/>
          </a:stretch>
        </p:blipFill>
        <p:spPr>
          <a:xfrm>
            <a:off x="4349554" y="2367961"/>
            <a:ext cx="7649643" cy="3362794"/>
          </a:xfrm>
        </p:spPr>
      </p:pic>
      <p:pic>
        <p:nvPicPr>
          <p:cNvPr id="7" name="Picture 6" descr="Diagram, engineering drawing&#10;&#10;Description automatically generated">
            <a:extLst>
              <a:ext uri="{FF2B5EF4-FFF2-40B4-BE49-F238E27FC236}">
                <a16:creationId xmlns="" xmlns:a16="http://schemas.microsoft.com/office/drawing/2014/main" id="{6EDBF127-829A-4A24-B066-E733A26E4932}"/>
              </a:ext>
            </a:extLst>
          </p:cNvPr>
          <p:cNvPicPr>
            <a:picLocks noChangeAspect="1"/>
          </p:cNvPicPr>
          <p:nvPr/>
        </p:nvPicPr>
        <p:blipFill>
          <a:blip r:embed="rId3"/>
          <a:stretch>
            <a:fillRect/>
          </a:stretch>
        </p:blipFill>
        <p:spPr>
          <a:xfrm>
            <a:off x="755530" y="2352287"/>
            <a:ext cx="3330229" cy="3414056"/>
          </a:xfrm>
          <a:prstGeom prst="rect">
            <a:avLst/>
          </a:prstGeom>
        </p:spPr>
      </p:pic>
    </p:spTree>
    <p:extLst>
      <p:ext uri="{BB962C8B-B14F-4D97-AF65-F5344CB8AC3E}">
        <p14:creationId xmlns:p14="http://schemas.microsoft.com/office/powerpoint/2010/main" val="1716578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E0E24A-42BC-7595-5C0A-DC7D56B5640A}"/>
              </a:ext>
            </a:extLst>
          </p:cNvPr>
          <p:cNvSpPr>
            <a:spLocks noGrp="1"/>
          </p:cNvSpPr>
          <p:nvPr>
            <p:ph type="title"/>
          </p:nvPr>
        </p:nvSpPr>
        <p:spPr>
          <a:xfrm>
            <a:off x="1640156" y="606354"/>
            <a:ext cx="8911687" cy="1280890"/>
          </a:xfrm>
        </p:spPr>
        <p:txBody>
          <a:bodyPr/>
          <a:lstStyle/>
          <a:p>
            <a:r>
              <a:rPr lang="en-US" sz="3600" dirty="0">
                <a:solidFill>
                  <a:schemeClr val="tx1"/>
                </a:solidFill>
                <a:latin typeface="Times New Roman" panose="02020603050405020304" pitchFamily="18" charset="0"/>
                <a:cs typeface="Times New Roman" panose="02020603050405020304" pitchFamily="18" charset="0"/>
              </a:rPr>
              <a:t>Modeling Programs</a:t>
            </a:r>
            <a:endParaRPr lang="en-US" dirty="0">
              <a:solidFill>
                <a:schemeClr val="tx1"/>
              </a:solidFill>
            </a:endParaRPr>
          </a:p>
        </p:txBody>
      </p:sp>
      <p:sp>
        <p:nvSpPr>
          <p:cNvPr id="5" name="TextBox 4">
            <a:extLst>
              <a:ext uri="{FF2B5EF4-FFF2-40B4-BE49-F238E27FC236}">
                <a16:creationId xmlns="" xmlns:a16="http://schemas.microsoft.com/office/drawing/2014/main" id="{339984C3-C345-B285-FD22-B10A47324A9B}"/>
              </a:ext>
            </a:extLst>
          </p:cNvPr>
          <p:cNvSpPr txBox="1"/>
          <p:nvPr/>
        </p:nvSpPr>
        <p:spPr>
          <a:xfrm>
            <a:off x="2461334" y="1718569"/>
            <a:ext cx="6094520" cy="3108543"/>
          </a:xfrm>
          <a:prstGeom prst="rect">
            <a:avLst/>
          </a:prstGeom>
          <a:noFill/>
        </p:spPr>
        <p:txBody>
          <a:bodyPr wrap="square">
            <a:spAutoFit/>
          </a:bodyPr>
          <a:lstStyle/>
          <a:p>
            <a:r>
              <a:rPr lang="en-US" sz="2800" b="1" dirty="0">
                <a:latin typeface="Times New Roman" panose="02020603050405020304" pitchFamily="18" charset="0"/>
                <a:cs typeface="Times New Roman" panose="02020603050405020304" pitchFamily="18" charset="0"/>
              </a:rPr>
              <a:t>ETABS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1) Modeling Structures.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2) Analyzing structures.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3) Design Structures</a:t>
            </a:r>
            <a:endParaRPr lang="en-US" sz="2800" b="1" dirty="0"/>
          </a:p>
        </p:txBody>
      </p:sp>
      <p:pic>
        <p:nvPicPr>
          <p:cNvPr id="6" name="Picture 6">
            <a:extLst>
              <a:ext uri="{FF2B5EF4-FFF2-40B4-BE49-F238E27FC236}">
                <a16:creationId xmlns="" xmlns:a16="http://schemas.microsoft.com/office/drawing/2014/main" id="{B323491F-AFB7-C86A-94AA-48693819B7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2087" y="1887244"/>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0143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340702-7493-53F0-BAD8-8789446022ED}"/>
              </a:ext>
            </a:extLst>
          </p:cNvPr>
          <p:cNvSpPr>
            <a:spLocks noGrp="1"/>
          </p:cNvSpPr>
          <p:nvPr>
            <p:ph type="title"/>
          </p:nvPr>
        </p:nvSpPr>
        <p:spPr>
          <a:xfrm>
            <a:off x="1640156" y="597477"/>
            <a:ext cx="8911687" cy="1280890"/>
          </a:xfrm>
        </p:spPr>
        <p:txBody>
          <a:bodyPr/>
          <a:lstStyle/>
          <a:p>
            <a:r>
              <a:rPr lang="en-US" sz="3600" dirty="0">
                <a:solidFill>
                  <a:schemeClr val="tx1"/>
                </a:solidFill>
                <a:latin typeface="Times New Roman" panose="02020603050405020304" pitchFamily="18" charset="0"/>
                <a:cs typeface="Times New Roman" panose="02020603050405020304" pitchFamily="18" charset="0"/>
              </a:rPr>
              <a:t>ETABS (3D Frame)</a:t>
            </a:r>
            <a:endParaRPr lang="en-US" dirty="0">
              <a:solidFill>
                <a:schemeClr val="tx1"/>
              </a:solidFill>
            </a:endParaRPr>
          </a:p>
        </p:txBody>
      </p:sp>
      <p:pic>
        <p:nvPicPr>
          <p:cNvPr id="4" name="Content Placeholder 5">
            <a:extLst>
              <a:ext uri="{FF2B5EF4-FFF2-40B4-BE49-F238E27FC236}">
                <a16:creationId xmlns="" xmlns:a16="http://schemas.microsoft.com/office/drawing/2014/main" id="{9C8BE1ED-B50F-F798-D3EE-09DF24A44D0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3196" t="3192" r="7430" b="2727"/>
          <a:stretch/>
        </p:blipFill>
        <p:spPr>
          <a:xfrm>
            <a:off x="3126976" y="1442985"/>
            <a:ext cx="6241279" cy="514162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082105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E3C89C-AB71-5C92-6CCC-8CBAA43A022C}"/>
              </a:ext>
            </a:extLst>
          </p:cNvPr>
          <p:cNvSpPr>
            <a:spLocks noGrp="1"/>
          </p:cNvSpPr>
          <p:nvPr>
            <p:ph type="title"/>
          </p:nvPr>
        </p:nvSpPr>
        <p:spPr>
          <a:xfrm>
            <a:off x="1640156" y="641866"/>
            <a:ext cx="8911687" cy="1280890"/>
          </a:xfrm>
        </p:spPr>
        <p:txBody>
          <a:bodyPr/>
          <a:lstStyle/>
          <a:p>
            <a:r>
              <a:rPr lang="en-US" sz="3600" dirty="0">
                <a:solidFill>
                  <a:schemeClr val="tx1"/>
                </a:solidFill>
                <a:latin typeface="Times New Roman" panose="02020603050405020304" pitchFamily="18" charset="0"/>
                <a:cs typeface="Times New Roman" panose="02020603050405020304" pitchFamily="18" charset="0"/>
              </a:rPr>
              <a:t>ETABS (3D Model)</a:t>
            </a:r>
            <a:endParaRPr lang="en-US" dirty="0">
              <a:solidFill>
                <a:schemeClr val="tx1"/>
              </a:solidFill>
            </a:endParaRPr>
          </a:p>
        </p:txBody>
      </p:sp>
      <p:pic>
        <p:nvPicPr>
          <p:cNvPr id="4" name="Content Placeholder 7">
            <a:extLst>
              <a:ext uri="{FF2B5EF4-FFF2-40B4-BE49-F238E27FC236}">
                <a16:creationId xmlns="" xmlns:a16="http://schemas.microsoft.com/office/drawing/2014/main" id="{3347F8A5-191E-C443-BF39-D8FAF3CB133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8437" t="4492" r="9446" b="4492"/>
          <a:stretch/>
        </p:blipFill>
        <p:spPr>
          <a:xfrm>
            <a:off x="3510011" y="1526231"/>
            <a:ext cx="5636302" cy="494972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246232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62BE39-32E0-8385-A55B-267098930286}"/>
              </a:ext>
            </a:extLst>
          </p:cNvPr>
          <p:cNvSpPr>
            <a:spLocks noGrp="1"/>
          </p:cNvSpPr>
          <p:nvPr>
            <p:ph type="title"/>
          </p:nvPr>
        </p:nvSpPr>
        <p:spPr>
          <a:xfrm>
            <a:off x="1640156" y="583526"/>
            <a:ext cx="8911687" cy="1280890"/>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Lateral Load Definition</a:t>
            </a:r>
          </a:p>
        </p:txBody>
      </p:sp>
      <p:sp>
        <p:nvSpPr>
          <p:cNvPr id="5" name="Content Placeholder 4">
            <a:extLst>
              <a:ext uri="{FF2B5EF4-FFF2-40B4-BE49-F238E27FC236}">
                <a16:creationId xmlns="" xmlns:a16="http://schemas.microsoft.com/office/drawing/2014/main" id="{76B6D3E4-B006-6F4B-5425-8B7641768B74}"/>
              </a:ext>
            </a:extLst>
          </p:cNvPr>
          <p:cNvSpPr>
            <a:spLocks noGrp="1"/>
          </p:cNvSpPr>
          <p:nvPr>
            <p:ph idx="1"/>
          </p:nvPr>
        </p:nvSpPr>
        <p:spPr>
          <a:xfrm>
            <a:off x="2173047" y="2166257"/>
            <a:ext cx="8915400" cy="3777622"/>
          </a:xfrm>
        </p:spPr>
        <p:txBody>
          <a:bodyPr vert="horz" lIns="91440" tIns="45720" rIns="91440" bIns="45720" rtlCol="0" anchor="t">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There are two main natural event that must be considered during the design of such a building:</a:t>
            </a:r>
            <a:br>
              <a:rPr lang="en-US" sz="2800" b="1" dirty="0">
                <a:solidFill>
                  <a:schemeClr val="tx1"/>
                </a:solidFill>
                <a:latin typeface="Times New Roman" panose="02020603050405020304" pitchFamily="18" charset="0"/>
                <a:cs typeface="Times New Roman" panose="02020603050405020304" pitchFamily="18" charset="0"/>
              </a:rPr>
            </a:br>
            <a:r>
              <a:rPr lang="en-US" sz="2800" b="1" dirty="0">
                <a:solidFill>
                  <a:schemeClr val="tx1"/>
                </a:solidFill>
                <a:latin typeface="Times New Roman" panose="02020603050405020304" pitchFamily="18" charset="0"/>
                <a:cs typeface="Times New Roman" panose="02020603050405020304" pitchFamily="18" charset="0"/>
              </a:rPr>
              <a:t/>
            </a:r>
            <a:br>
              <a:rPr lang="en-US" sz="2800" b="1" dirty="0">
                <a:solidFill>
                  <a:schemeClr val="tx1"/>
                </a:solidFill>
                <a:latin typeface="Times New Roman" panose="02020603050405020304" pitchFamily="18" charset="0"/>
                <a:cs typeface="Times New Roman" panose="02020603050405020304" pitchFamily="18" charset="0"/>
              </a:rPr>
            </a:br>
            <a:endParaRPr lang="en-US" sz="2800" b="1" dirty="0">
              <a:solidFill>
                <a:schemeClr val="tx1"/>
              </a:solidFill>
              <a:latin typeface="Times New Roman" panose="02020603050405020304" pitchFamily="18" charset="0"/>
              <a:cs typeface="Times New Roman" panose="02020603050405020304" pitchFamily="18" charset="0"/>
            </a:endParaRPr>
          </a:p>
          <a:p>
            <a:pPr algn="l" rtl="0">
              <a:buFont typeface="+mj-lt"/>
              <a:buAutoNum type="arabicParenR"/>
            </a:pPr>
            <a:r>
              <a:rPr lang="en-US" sz="2800" b="1" dirty="0">
                <a:solidFill>
                  <a:schemeClr val="tx1"/>
                </a:solidFill>
                <a:latin typeface="Times New Roman" panose="02020603050405020304" pitchFamily="18" charset="0"/>
                <a:cs typeface="Times New Roman" panose="02020603050405020304" pitchFamily="18" charset="0"/>
              </a:rPr>
              <a:t>Earthquakes</a:t>
            </a:r>
          </a:p>
          <a:p>
            <a:pPr algn="l" rtl="0">
              <a:buFont typeface="+mj-lt"/>
              <a:buAutoNum type="arabicParenR"/>
            </a:pPr>
            <a:r>
              <a:rPr lang="en-US" sz="2800" b="1" dirty="0">
                <a:solidFill>
                  <a:schemeClr val="tx1"/>
                </a:solidFill>
                <a:latin typeface="Times New Roman"/>
                <a:cs typeface="Times New Roman"/>
              </a:rPr>
              <a:t>Winds</a:t>
            </a:r>
          </a:p>
        </p:txBody>
      </p:sp>
    </p:spTree>
    <p:extLst>
      <p:ext uri="{BB962C8B-B14F-4D97-AF65-F5344CB8AC3E}">
        <p14:creationId xmlns:p14="http://schemas.microsoft.com/office/powerpoint/2010/main" val="6024333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6D569D-3904-19D6-FB8D-1ED9A225A5C9}"/>
              </a:ext>
            </a:extLst>
          </p:cNvPr>
          <p:cNvSpPr>
            <a:spLocks noGrp="1"/>
          </p:cNvSpPr>
          <p:nvPr>
            <p:ph type="title"/>
          </p:nvPr>
        </p:nvSpPr>
        <p:spPr>
          <a:xfrm>
            <a:off x="1640156" y="503893"/>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Cause of Earthquake</a:t>
            </a:r>
            <a:endParaRPr lang="en-US" sz="4400" b="1" dirty="0">
              <a:solidFill>
                <a:schemeClr val="tx1"/>
              </a:solidFill>
            </a:endParaRPr>
          </a:p>
        </p:txBody>
      </p:sp>
      <p:sp>
        <p:nvSpPr>
          <p:cNvPr id="3" name="Content Placeholder 2">
            <a:extLst>
              <a:ext uri="{FF2B5EF4-FFF2-40B4-BE49-F238E27FC236}">
                <a16:creationId xmlns="" xmlns:a16="http://schemas.microsoft.com/office/drawing/2014/main" id="{F0D4BB01-D69A-8591-6A1C-8A2129027B3F}"/>
              </a:ext>
            </a:extLst>
          </p:cNvPr>
          <p:cNvSpPr>
            <a:spLocks noGrp="1"/>
          </p:cNvSpPr>
          <p:nvPr>
            <p:ph idx="1"/>
          </p:nvPr>
        </p:nvSpPr>
        <p:spPr>
          <a:xfrm>
            <a:off x="2225319" y="1890280"/>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The random movements of the tectonic plates are the main natural cause of the earthquake</a:t>
            </a:r>
          </a:p>
        </p:txBody>
      </p:sp>
      <p:pic>
        <p:nvPicPr>
          <p:cNvPr id="6" name="Picture 2" descr="Tectonic Plates Map">
            <a:extLst>
              <a:ext uri="{FF2B5EF4-FFF2-40B4-BE49-F238E27FC236}">
                <a16:creationId xmlns="" xmlns:a16="http://schemas.microsoft.com/office/drawing/2014/main" id="{80519D5E-B753-0783-5669-B19172C872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906" b="5208"/>
          <a:stretch/>
        </p:blipFill>
        <p:spPr bwMode="auto">
          <a:xfrm>
            <a:off x="2631424" y="2950767"/>
            <a:ext cx="6925195" cy="3669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5802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EEF7E3-5543-3A68-9B3B-7227A516D1FB}"/>
              </a:ext>
            </a:extLst>
          </p:cNvPr>
          <p:cNvSpPr>
            <a:spLocks noGrp="1"/>
          </p:cNvSpPr>
          <p:nvPr>
            <p:ph type="title"/>
          </p:nvPr>
        </p:nvSpPr>
        <p:spPr>
          <a:xfrm>
            <a:off x="1640156" y="539172"/>
            <a:ext cx="8911687" cy="1280890"/>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History of Earthquake in Palestine</a:t>
            </a:r>
          </a:p>
        </p:txBody>
      </p:sp>
      <p:sp>
        <p:nvSpPr>
          <p:cNvPr id="3" name="Content Placeholder 2">
            <a:extLst>
              <a:ext uri="{FF2B5EF4-FFF2-40B4-BE49-F238E27FC236}">
                <a16:creationId xmlns="" xmlns:a16="http://schemas.microsoft.com/office/drawing/2014/main" id="{4F9AACCC-9C87-D0B6-7812-B88B749CB182}"/>
              </a:ext>
            </a:extLst>
          </p:cNvPr>
          <p:cNvSpPr>
            <a:spLocks noGrp="1"/>
          </p:cNvSpPr>
          <p:nvPr>
            <p:ph idx="1"/>
          </p:nvPr>
        </p:nvSpPr>
        <p:spPr>
          <a:xfrm>
            <a:off x="1549529" y="1758080"/>
            <a:ext cx="8915400" cy="3777622"/>
          </a:xfrm>
        </p:spPr>
        <p:txBody>
          <a:bodyPr>
            <a:normAutofit/>
          </a:bodyPr>
          <a:lstStyle/>
          <a:p>
            <a:pPr algn="l" rtl="0"/>
            <a:r>
              <a:rPr lang="en-US" sz="2800" b="1" dirty="0">
                <a:latin typeface="Times New Roman" panose="02020603050405020304" pitchFamily="18" charset="0"/>
                <a:cs typeface="Times New Roman" panose="02020603050405020304" pitchFamily="18" charset="0"/>
              </a:rPr>
              <a:t>In 1927, a strong earthquake hit Nablus with a volume of 6.2 on the Richter scale</a:t>
            </a:r>
            <a:r>
              <a:rPr lang="ar-JO" sz="28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which last for a duration of 90 secs. </a:t>
            </a:r>
          </a:p>
        </p:txBody>
      </p:sp>
      <p:pic>
        <p:nvPicPr>
          <p:cNvPr id="2052" name="Picture 4" descr="زلزال نابلس المدمر 1927... ماذا تعرف عنه وكم عدد الضحايا وحجم الدمار الذي خلفه؟">
            <a:extLst>
              <a:ext uri="{FF2B5EF4-FFF2-40B4-BE49-F238E27FC236}">
                <a16:creationId xmlns="" xmlns:a16="http://schemas.microsoft.com/office/drawing/2014/main" id="{8410CA35-1D1A-A1E7-3E18-A6255FC9FF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5091" y="3162933"/>
            <a:ext cx="6085308" cy="3422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526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A picture containing building, outdoor, old, pile&#10;&#10;Description automatically generated">
            <a:extLst>
              <a:ext uri="{FF2B5EF4-FFF2-40B4-BE49-F238E27FC236}">
                <a16:creationId xmlns="" xmlns:a16="http://schemas.microsoft.com/office/drawing/2014/main" id="{94BAE433-76ED-F5E4-A35D-455BFFA59DA9}"/>
              </a:ext>
            </a:extLst>
          </p:cNvPr>
          <p:cNvPicPr>
            <a:picLocks noChangeAspect="1"/>
          </p:cNvPicPr>
          <p:nvPr/>
        </p:nvPicPr>
        <p:blipFill>
          <a:blip r:embed="rId2"/>
          <a:stretch>
            <a:fillRect/>
          </a:stretch>
        </p:blipFill>
        <p:spPr>
          <a:xfrm>
            <a:off x="6966301" y="2248312"/>
            <a:ext cx="4938712" cy="3268663"/>
          </a:xfrm>
          <a:prstGeom prst="rect">
            <a:avLst/>
          </a:prstGeom>
        </p:spPr>
      </p:pic>
      <p:pic>
        <p:nvPicPr>
          <p:cNvPr id="5" name="Picture 8">
            <a:extLst>
              <a:ext uri="{FF2B5EF4-FFF2-40B4-BE49-F238E27FC236}">
                <a16:creationId xmlns="" xmlns:a16="http://schemas.microsoft.com/office/drawing/2014/main" id="{6EA3EDCE-DCEA-069A-ECCD-39D9D617B129}"/>
              </a:ext>
            </a:extLst>
          </p:cNvPr>
          <p:cNvPicPr>
            <a:picLocks noChangeAspect="1"/>
          </p:cNvPicPr>
          <p:nvPr/>
        </p:nvPicPr>
        <p:blipFill>
          <a:blip r:embed="rId3"/>
          <a:stretch>
            <a:fillRect/>
          </a:stretch>
        </p:blipFill>
        <p:spPr>
          <a:xfrm>
            <a:off x="998945" y="2245137"/>
            <a:ext cx="5791200" cy="3255197"/>
          </a:xfrm>
          <a:prstGeom prst="rect">
            <a:avLst/>
          </a:prstGeom>
        </p:spPr>
      </p:pic>
      <p:sp>
        <p:nvSpPr>
          <p:cNvPr id="7" name="Title 1">
            <a:extLst>
              <a:ext uri="{FF2B5EF4-FFF2-40B4-BE49-F238E27FC236}">
                <a16:creationId xmlns="" xmlns:a16="http://schemas.microsoft.com/office/drawing/2014/main" id="{E831B56C-1467-028A-5F2C-F5663CEA35FC}"/>
              </a:ext>
            </a:extLst>
          </p:cNvPr>
          <p:cNvSpPr txBox="1">
            <a:spLocks/>
          </p:cNvSpPr>
          <p:nvPr/>
        </p:nvSpPr>
        <p:spPr>
          <a:xfrm>
            <a:off x="1640156" y="539172"/>
            <a:ext cx="8911687" cy="1280890"/>
          </a:xfrm>
          <a:prstGeom prst="rect">
            <a:avLst/>
          </a:prstGeom>
        </p:spPr>
        <p:txBody>
          <a:bodyPr lIns="91440" tIns="45720" rIns="91440" bIns="4572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spcBef>
                <a:spcPts val="0"/>
              </a:spcBef>
            </a:pPr>
            <a:r>
              <a:rPr lang="en-US" sz="4000" b="1" dirty="0">
                <a:solidFill>
                  <a:srgbClr val="000000"/>
                </a:solidFill>
                <a:latin typeface="Times New Roman"/>
                <a:ea typeface="+mj-lt"/>
                <a:cs typeface="Times New Roman"/>
              </a:rPr>
              <a:t>Tragedy</a:t>
            </a:r>
            <a:r>
              <a:rPr lang="en-US" sz="4000" b="1" dirty="0">
                <a:solidFill>
                  <a:schemeClr val="tx1"/>
                </a:solidFill>
                <a:latin typeface="Times New Roman"/>
                <a:cs typeface="Times New Roman"/>
              </a:rPr>
              <a:t> of Earthquakes</a:t>
            </a:r>
            <a:endParaRPr lang="en-US" sz="4000" dirty="0">
              <a:solidFill>
                <a:schemeClr val="tx1"/>
              </a:solidFill>
              <a:latin typeface="Times New Roman"/>
              <a:cs typeface="Times New Roman"/>
            </a:endParaRPr>
          </a:p>
        </p:txBody>
      </p:sp>
    </p:spTree>
    <p:extLst>
      <p:ext uri="{BB962C8B-B14F-4D97-AF65-F5344CB8AC3E}">
        <p14:creationId xmlns:p14="http://schemas.microsoft.com/office/powerpoint/2010/main" val="31328230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59FC89-DED4-ACE7-55E3-E7AD8542B203}"/>
              </a:ext>
            </a:extLst>
          </p:cNvPr>
          <p:cNvSpPr>
            <a:spLocks noGrp="1"/>
          </p:cNvSpPr>
          <p:nvPr>
            <p:ph type="title"/>
          </p:nvPr>
        </p:nvSpPr>
        <p:spPr>
          <a:xfrm>
            <a:off x="1640156" y="630904"/>
            <a:ext cx="8911687" cy="1280890"/>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Provisions By the ASCE 7-22 Code</a:t>
            </a:r>
          </a:p>
        </p:txBody>
      </p:sp>
      <p:sp>
        <p:nvSpPr>
          <p:cNvPr id="3" name="Content Placeholder 2">
            <a:extLst>
              <a:ext uri="{FF2B5EF4-FFF2-40B4-BE49-F238E27FC236}">
                <a16:creationId xmlns="" xmlns:a16="http://schemas.microsoft.com/office/drawing/2014/main" id="{97F377E1-5CA2-1F57-9ACA-D998AA0726DF}"/>
              </a:ext>
            </a:extLst>
          </p:cNvPr>
          <p:cNvSpPr>
            <a:spLocks noGrp="1"/>
          </p:cNvSpPr>
          <p:nvPr>
            <p:ph idx="1"/>
          </p:nvPr>
        </p:nvSpPr>
        <p:spPr>
          <a:xfrm>
            <a:off x="2206657" y="2316309"/>
            <a:ext cx="8915400" cy="3777622"/>
          </a:xfrm>
        </p:spPr>
        <p:txBody>
          <a:bodyPr>
            <a:normAutofit/>
          </a:bodyPr>
          <a:lstStyle/>
          <a:p>
            <a:pPr algn="l" rtl="0"/>
            <a:r>
              <a:rPr lang="en-US" sz="2400" b="1" dirty="0">
                <a:solidFill>
                  <a:schemeClr val="tx1"/>
                </a:solidFill>
                <a:latin typeface="Times New Roman" panose="02020603050405020304" pitchFamily="18" charset="0"/>
                <a:cs typeface="Times New Roman" panose="02020603050405020304" pitchFamily="18" charset="0"/>
              </a:rPr>
              <a:t>The design earthquake has a probability of exceedance of 2% every 50 years.</a:t>
            </a:r>
          </a:p>
          <a:p>
            <a:pPr algn="l" rtl="0"/>
            <a:r>
              <a:rPr lang="en-US" sz="2400" b="1" dirty="0">
                <a:solidFill>
                  <a:schemeClr val="tx1"/>
                </a:solidFill>
                <a:latin typeface="Times New Roman" panose="02020603050405020304" pitchFamily="18" charset="0"/>
                <a:cs typeface="Times New Roman" panose="02020603050405020304" pitchFamily="18" charset="0"/>
              </a:rPr>
              <a:t>That means every the 2500 years, an earthquake large than the design earthquake will occur.</a:t>
            </a:r>
          </a:p>
        </p:txBody>
      </p:sp>
    </p:spTree>
    <p:extLst>
      <p:ext uri="{BB962C8B-B14F-4D97-AF65-F5344CB8AC3E}">
        <p14:creationId xmlns:p14="http://schemas.microsoft.com/office/powerpoint/2010/main" val="30013185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D095ED-1493-BE3E-1D82-9D38F92BC092}"/>
              </a:ext>
            </a:extLst>
          </p:cNvPr>
          <p:cNvSpPr>
            <a:spLocks noGrp="1"/>
          </p:cNvSpPr>
          <p:nvPr>
            <p:ph type="title"/>
          </p:nvPr>
        </p:nvSpPr>
        <p:spPr>
          <a:xfrm>
            <a:off x="1640156" y="559747"/>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Seismic Modeling Methods</a:t>
            </a:r>
          </a:p>
        </p:txBody>
      </p:sp>
      <p:sp>
        <p:nvSpPr>
          <p:cNvPr id="3" name="Content Placeholder 2">
            <a:extLst>
              <a:ext uri="{FF2B5EF4-FFF2-40B4-BE49-F238E27FC236}">
                <a16:creationId xmlns="" xmlns:a16="http://schemas.microsoft.com/office/drawing/2014/main" id="{7E50EA60-A953-B9A5-910C-DF16AA4D3D29}"/>
              </a:ext>
            </a:extLst>
          </p:cNvPr>
          <p:cNvSpPr>
            <a:spLocks noGrp="1"/>
          </p:cNvSpPr>
          <p:nvPr>
            <p:ph idx="1"/>
          </p:nvPr>
        </p:nvSpPr>
        <p:spPr>
          <a:xfrm>
            <a:off x="2201039" y="2439162"/>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Equivalent Static Method (Static).</a:t>
            </a:r>
          </a:p>
          <a:p>
            <a:pPr algn="l" rtl="0"/>
            <a:r>
              <a:rPr lang="en-US" sz="2800" b="1" dirty="0">
                <a:solidFill>
                  <a:schemeClr val="tx1"/>
                </a:solidFill>
                <a:latin typeface="Times New Roman" panose="02020603050405020304" pitchFamily="18" charset="0"/>
                <a:cs typeface="Times New Roman" panose="02020603050405020304" pitchFamily="18" charset="0"/>
              </a:rPr>
              <a:t>Response Spectrum Method (Dynamic).</a:t>
            </a:r>
          </a:p>
          <a:p>
            <a:pPr algn="l" rtl="0"/>
            <a:r>
              <a:rPr lang="en-US" sz="2800" b="1" dirty="0">
                <a:solidFill>
                  <a:schemeClr val="tx1"/>
                </a:solidFill>
                <a:latin typeface="Times New Roman" panose="02020603050405020304" pitchFamily="18" charset="0"/>
                <a:cs typeface="Times New Roman" panose="02020603050405020304" pitchFamily="18" charset="0"/>
              </a:rPr>
              <a:t>Time History Method (Dynamic).</a:t>
            </a:r>
          </a:p>
        </p:txBody>
      </p:sp>
    </p:spTree>
    <p:extLst>
      <p:ext uri="{BB962C8B-B14F-4D97-AF65-F5344CB8AC3E}">
        <p14:creationId xmlns:p14="http://schemas.microsoft.com/office/powerpoint/2010/main" val="3913254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C1A6AF2-50AF-328E-46E3-BA5D19819479}"/>
              </a:ext>
            </a:extLst>
          </p:cNvPr>
          <p:cNvSpPr>
            <a:spLocks noGrp="1"/>
          </p:cNvSpPr>
          <p:nvPr>
            <p:ph type="title"/>
          </p:nvPr>
        </p:nvSpPr>
        <p:spPr>
          <a:xfrm>
            <a:off x="2202307" y="1760452"/>
            <a:ext cx="8911687" cy="1843882"/>
          </a:xfrm>
        </p:spPr>
        <p:txBody>
          <a:bodyPr>
            <a:normAutofit fontScale="90000"/>
          </a:bodyPr>
          <a:lstStyle/>
          <a:p>
            <a:r>
              <a:rPr lang="en-US" sz="11500" dirty="0"/>
              <a:t>Project plans:</a:t>
            </a:r>
          </a:p>
        </p:txBody>
      </p:sp>
    </p:spTree>
    <p:extLst>
      <p:ext uri="{BB962C8B-B14F-4D97-AF65-F5344CB8AC3E}">
        <p14:creationId xmlns:p14="http://schemas.microsoft.com/office/powerpoint/2010/main" val="39467622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C2DE9A-0CDD-6409-9060-AD4960D8113E}"/>
              </a:ext>
            </a:extLst>
          </p:cNvPr>
          <p:cNvSpPr>
            <a:spLocks noGrp="1"/>
          </p:cNvSpPr>
          <p:nvPr>
            <p:ph type="title"/>
          </p:nvPr>
        </p:nvSpPr>
        <p:spPr>
          <a:xfrm>
            <a:off x="1640156" y="537771"/>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Equivalent Static Method</a:t>
            </a:r>
          </a:p>
        </p:txBody>
      </p:sp>
      <p:sp>
        <p:nvSpPr>
          <p:cNvPr id="3" name="Content Placeholder 2">
            <a:extLst>
              <a:ext uri="{FF2B5EF4-FFF2-40B4-BE49-F238E27FC236}">
                <a16:creationId xmlns="" xmlns:a16="http://schemas.microsoft.com/office/drawing/2014/main" id="{38F78D09-CC24-E58E-F8F6-367C5E66439D}"/>
              </a:ext>
            </a:extLst>
          </p:cNvPr>
          <p:cNvSpPr>
            <a:spLocks noGrp="1"/>
          </p:cNvSpPr>
          <p:nvPr>
            <p:ph idx="1"/>
          </p:nvPr>
        </p:nvSpPr>
        <p:spPr>
          <a:xfrm>
            <a:off x="1899652" y="1818661"/>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The main idea is to replace the dynamic forces to a static forces based on Newton’s second law. (F = a*m)</a:t>
            </a:r>
          </a:p>
        </p:txBody>
      </p:sp>
      <p:pic>
        <p:nvPicPr>
          <p:cNvPr id="5" name="Picture 4">
            <a:extLst>
              <a:ext uri="{FF2B5EF4-FFF2-40B4-BE49-F238E27FC236}">
                <a16:creationId xmlns="" xmlns:a16="http://schemas.microsoft.com/office/drawing/2014/main" id="{3F53FC20-7EB8-F8EB-91C5-2FDE4A8E92D3}"/>
              </a:ext>
            </a:extLst>
          </p:cNvPr>
          <p:cNvPicPr>
            <a:picLocks noChangeAspect="1"/>
          </p:cNvPicPr>
          <p:nvPr/>
        </p:nvPicPr>
        <p:blipFill>
          <a:blip r:embed="rId2"/>
          <a:stretch>
            <a:fillRect/>
          </a:stretch>
        </p:blipFill>
        <p:spPr>
          <a:xfrm>
            <a:off x="3507090" y="3006465"/>
            <a:ext cx="5571595" cy="3607415"/>
          </a:xfrm>
          <a:prstGeom prst="rect">
            <a:avLst/>
          </a:prstGeom>
        </p:spPr>
      </p:pic>
    </p:spTree>
    <p:extLst>
      <p:ext uri="{BB962C8B-B14F-4D97-AF65-F5344CB8AC3E}">
        <p14:creationId xmlns:p14="http://schemas.microsoft.com/office/powerpoint/2010/main" val="39824708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329C29-D35A-268B-D1CF-C501098DAC2A}"/>
              </a:ext>
            </a:extLst>
          </p:cNvPr>
          <p:cNvSpPr>
            <a:spLocks noGrp="1"/>
          </p:cNvSpPr>
          <p:nvPr>
            <p:ph type="title"/>
          </p:nvPr>
        </p:nvSpPr>
        <p:spPr>
          <a:xfrm>
            <a:off x="1640156" y="560200"/>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Response Spectrum Method</a:t>
            </a:r>
          </a:p>
        </p:txBody>
      </p:sp>
      <p:sp>
        <p:nvSpPr>
          <p:cNvPr id="3" name="Content Placeholder 2">
            <a:extLst>
              <a:ext uri="{FF2B5EF4-FFF2-40B4-BE49-F238E27FC236}">
                <a16:creationId xmlns="" xmlns:a16="http://schemas.microsoft.com/office/drawing/2014/main" id="{69F04A87-DC55-FC63-ADED-B5A6A9455E3F}"/>
              </a:ext>
            </a:extLst>
          </p:cNvPr>
          <p:cNvSpPr>
            <a:spLocks noGrp="1"/>
          </p:cNvSpPr>
          <p:nvPr>
            <p:ph idx="1"/>
          </p:nvPr>
        </p:nvSpPr>
        <p:spPr>
          <a:xfrm>
            <a:off x="1874432" y="1747785"/>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It perform multiple Equivalent Static Method in each mode of the structure and combined them in the end as one force.</a:t>
            </a:r>
          </a:p>
        </p:txBody>
      </p:sp>
      <p:pic>
        <p:nvPicPr>
          <p:cNvPr id="5" name="Picture 4">
            <a:extLst>
              <a:ext uri="{FF2B5EF4-FFF2-40B4-BE49-F238E27FC236}">
                <a16:creationId xmlns="" xmlns:a16="http://schemas.microsoft.com/office/drawing/2014/main" id="{C974BF79-B789-91C2-33D4-F482939D84EC}"/>
              </a:ext>
            </a:extLst>
          </p:cNvPr>
          <p:cNvPicPr>
            <a:picLocks noChangeAspect="1"/>
          </p:cNvPicPr>
          <p:nvPr/>
        </p:nvPicPr>
        <p:blipFill>
          <a:blip r:embed="rId2"/>
          <a:stretch>
            <a:fillRect/>
          </a:stretch>
        </p:blipFill>
        <p:spPr>
          <a:xfrm>
            <a:off x="3572406" y="2995126"/>
            <a:ext cx="5519453" cy="3573655"/>
          </a:xfrm>
          <a:prstGeom prst="rect">
            <a:avLst/>
          </a:prstGeom>
        </p:spPr>
      </p:pic>
    </p:spTree>
    <p:extLst>
      <p:ext uri="{BB962C8B-B14F-4D97-AF65-F5344CB8AC3E}">
        <p14:creationId xmlns:p14="http://schemas.microsoft.com/office/powerpoint/2010/main" val="29769482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235E52E-6CDF-0835-CECB-261BD7D6649B}"/>
              </a:ext>
            </a:extLst>
          </p:cNvPr>
          <p:cNvSpPr>
            <a:spLocks noGrp="1"/>
          </p:cNvSpPr>
          <p:nvPr>
            <p:ph type="title"/>
          </p:nvPr>
        </p:nvSpPr>
        <p:spPr>
          <a:xfrm>
            <a:off x="1640156" y="630828"/>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Time History Method</a:t>
            </a:r>
            <a:endParaRPr lang="en-US" sz="4400" b="1" dirty="0">
              <a:solidFill>
                <a:schemeClr val="tx1"/>
              </a:solidFill>
            </a:endParaRPr>
          </a:p>
        </p:txBody>
      </p:sp>
      <p:sp>
        <p:nvSpPr>
          <p:cNvPr id="3" name="Content Placeholder 2">
            <a:extLst>
              <a:ext uri="{FF2B5EF4-FFF2-40B4-BE49-F238E27FC236}">
                <a16:creationId xmlns="" xmlns:a16="http://schemas.microsoft.com/office/drawing/2014/main" id="{C611A389-2363-C934-CAD6-BBC7728ADAAE}"/>
              </a:ext>
            </a:extLst>
          </p:cNvPr>
          <p:cNvSpPr>
            <a:spLocks noGrp="1"/>
          </p:cNvSpPr>
          <p:nvPr>
            <p:ph idx="1"/>
          </p:nvPr>
        </p:nvSpPr>
        <p:spPr>
          <a:xfrm>
            <a:off x="1786687" y="1721604"/>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This applies the dynamic forces on the building as a function of time during the earthquake.</a:t>
            </a:r>
          </a:p>
        </p:txBody>
      </p:sp>
      <p:pic>
        <p:nvPicPr>
          <p:cNvPr id="5" name="Picture 4">
            <a:extLst>
              <a:ext uri="{FF2B5EF4-FFF2-40B4-BE49-F238E27FC236}">
                <a16:creationId xmlns="" xmlns:a16="http://schemas.microsoft.com/office/drawing/2014/main" id="{98D806E5-5F85-4EB7-E67D-E3EE8F8B53E0}"/>
              </a:ext>
            </a:extLst>
          </p:cNvPr>
          <p:cNvPicPr>
            <a:picLocks noChangeAspect="1"/>
          </p:cNvPicPr>
          <p:nvPr/>
        </p:nvPicPr>
        <p:blipFill>
          <a:blip r:embed="rId2"/>
          <a:stretch>
            <a:fillRect/>
          </a:stretch>
        </p:blipFill>
        <p:spPr>
          <a:xfrm>
            <a:off x="4267836" y="3009528"/>
            <a:ext cx="4101722" cy="3580474"/>
          </a:xfrm>
          <a:prstGeom prst="rect">
            <a:avLst/>
          </a:prstGeom>
        </p:spPr>
      </p:pic>
    </p:spTree>
    <p:extLst>
      <p:ext uri="{BB962C8B-B14F-4D97-AF65-F5344CB8AC3E}">
        <p14:creationId xmlns:p14="http://schemas.microsoft.com/office/powerpoint/2010/main" val="10820686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CDAD30D-7189-4A4E-2E2E-C0A9C563C5E1}"/>
              </a:ext>
            </a:extLst>
          </p:cNvPr>
          <p:cNvSpPr>
            <a:spLocks noGrp="1"/>
          </p:cNvSpPr>
          <p:nvPr>
            <p:ph type="title"/>
          </p:nvPr>
        </p:nvSpPr>
        <p:spPr>
          <a:xfrm>
            <a:off x="1640156" y="577502"/>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Structural Irregularity </a:t>
            </a:r>
          </a:p>
        </p:txBody>
      </p:sp>
      <p:sp>
        <p:nvSpPr>
          <p:cNvPr id="3" name="Content Placeholder 2">
            <a:extLst>
              <a:ext uri="{FF2B5EF4-FFF2-40B4-BE49-F238E27FC236}">
                <a16:creationId xmlns="" xmlns:a16="http://schemas.microsoft.com/office/drawing/2014/main" id="{001A6FA6-1696-3C08-7218-84C3DDDBE0AD}"/>
              </a:ext>
            </a:extLst>
          </p:cNvPr>
          <p:cNvSpPr>
            <a:spLocks noGrp="1"/>
          </p:cNvSpPr>
          <p:nvPr>
            <p:ph idx="1"/>
          </p:nvPr>
        </p:nvSpPr>
        <p:spPr>
          <a:xfrm>
            <a:off x="2228999" y="2404188"/>
            <a:ext cx="8915400" cy="3777622"/>
          </a:xfrm>
        </p:spPr>
        <p:txBody>
          <a:bodyPr>
            <a:normAutofit/>
          </a:bodyPr>
          <a:lstStyle/>
          <a:p>
            <a:pPr algn="l" rtl="0"/>
            <a:r>
              <a:rPr lang="en-US" sz="2800" b="1" dirty="0">
                <a:solidFill>
                  <a:schemeClr val="tx1"/>
                </a:solidFill>
                <a:latin typeface="Times New Roman" panose="02020603050405020304" pitchFamily="18" charset="0"/>
                <a:cs typeface="Times New Roman" panose="02020603050405020304" pitchFamily="18" charset="0"/>
              </a:rPr>
              <a:t>There are two types of Structural Irregularities:</a:t>
            </a:r>
            <a:br>
              <a:rPr lang="en-US" sz="2800" b="1" dirty="0">
                <a:solidFill>
                  <a:schemeClr val="tx1"/>
                </a:solidFill>
                <a:latin typeface="Times New Roman" panose="02020603050405020304" pitchFamily="18" charset="0"/>
                <a:cs typeface="Times New Roman" panose="02020603050405020304" pitchFamily="18" charset="0"/>
              </a:rPr>
            </a:br>
            <a:r>
              <a:rPr lang="en-US" sz="2800" b="1" dirty="0">
                <a:solidFill>
                  <a:schemeClr val="tx1"/>
                </a:solidFill>
                <a:latin typeface="Times New Roman" panose="02020603050405020304" pitchFamily="18" charset="0"/>
                <a:cs typeface="Times New Roman" panose="02020603050405020304" pitchFamily="18" charset="0"/>
              </a:rPr>
              <a:t> </a:t>
            </a:r>
          </a:p>
          <a:p>
            <a:pPr marL="457200" indent="-457200" algn="l" rtl="0">
              <a:buFont typeface="+mj-lt"/>
              <a:buAutoNum type="arabicParenR"/>
            </a:pPr>
            <a:r>
              <a:rPr lang="en-US" sz="2800" b="1" dirty="0">
                <a:solidFill>
                  <a:schemeClr val="tx1"/>
                </a:solidFill>
                <a:latin typeface="Times New Roman" panose="02020603050405020304" pitchFamily="18" charset="0"/>
                <a:cs typeface="Times New Roman" panose="02020603050405020304" pitchFamily="18" charset="0"/>
              </a:rPr>
              <a:t>Horizontal Structural Irregularity</a:t>
            </a:r>
          </a:p>
          <a:p>
            <a:pPr marL="457200" indent="-457200" algn="l" rtl="0">
              <a:buFont typeface="+mj-lt"/>
              <a:buAutoNum type="arabicParenR"/>
            </a:pPr>
            <a:r>
              <a:rPr lang="en-US" sz="2800" b="1" dirty="0">
                <a:solidFill>
                  <a:schemeClr val="tx1"/>
                </a:solidFill>
                <a:latin typeface="Times New Roman" panose="02020603050405020304" pitchFamily="18" charset="0"/>
                <a:cs typeface="Times New Roman" panose="02020603050405020304" pitchFamily="18" charset="0"/>
              </a:rPr>
              <a:t>Vertical Structural Irregularity</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26572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28C39B-A0BE-3C87-4405-F310EF98135B}"/>
              </a:ext>
            </a:extLst>
          </p:cNvPr>
          <p:cNvSpPr>
            <a:spLocks noGrp="1"/>
          </p:cNvSpPr>
          <p:nvPr>
            <p:ph type="title"/>
          </p:nvPr>
        </p:nvSpPr>
        <p:spPr>
          <a:xfrm>
            <a:off x="1660849" y="614681"/>
            <a:ext cx="8911687" cy="1280890"/>
          </a:xfrm>
        </p:spPr>
        <p:txBody>
          <a:bodyPr>
            <a:normAutofit fontScale="90000"/>
          </a:bodyPr>
          <a:lstStyle/>
          <a:p>
            <a:r>
              <a:rPr lang="en-US" sz="4400" b="1" dirty="0">
                <a:solidFill>
                  <a:schemeClr val="tx1"/>
                </a:solidFill>
                <a:latin typeface="Times New Roman" panose="02020603050405020304" pitchFamily="18" charset="0"/>
                <a:cs typeface="Times New Roman" panose="02020603050405020304" pitchFamily="18" charset="0"/>
              </a:rPr>
              <a:t>Horizontal Structural Irregularity</a:t>
            </a:r>
            <a:r>
              <a:rPr lang="en-US" sz="4000" b="1" dirty="0">
                <a:solidFill>
                  <a:schemeClr val="tx1"/>
                </a:solidFill>
                <a:latin typeface="Times New Roman" panose="02020603050405020304" pitchFamily="18" charset="0"/>
                <a:cs typeface="Times New Roman" panose="02020603050405020304" pitchFamily="18" charset="0"/>
              </a:rPr>
              <a:t/>
            </a:r>
            <a:br>
              <a:rPr lang="en-US" sz="4000" b="1" dirty="0">
                <a:solidFill>
                  <a:schemeClr val="tx1"/>
                </a:solidFill>
                <a:latin typeface="Times New Roman" panose="02020603050405020304" pitchFamily="18" charset="0"/>
                <a:cs typeface="Times New Roman" panose="02020603050405020304" pitchFamily="18" charset="0"/>
              </a:rPr>
            </a:br>
            <a:endParaRPr lang="en-US" sz="4000" b="1" dirty="0">
              <a:solidFill>
                <a:schemeClr val="tx1"/>
              </a:solidFill>
            </a:endParaRPr>
          </a:p>
        </p:txBody>
      </p:sp>
      <p:pic>
        <p:nvPicPr>
          <p:cNvPr id="9" name="Picture 8">
            <a:extLst>
              <a:ext uri="{FF2B5EF4-FFF2-40B4-BE49-F238E27FC236}">
                <a16:creationId xmlns="" xmlns:a16="http://schemas.microsoft.com/office/drawing/2014/main" id="{1633849D-3A2F-542B-B1D6-F01BCB897105}"/>
              </a:ext>
            </a:extLst>
          </p:cNvPr>
          <p:cNvPicPr>
            <a:picLocks noChangeAspect="1"/>
          </p:cNvPicPr>
          <p:nvPr/>
        </p:nvPicPr>
        <p:blipFill>
          <a:blip r:embed="rId2"/>
          <a:stretch>
            <a:fillRect/>
          </a:stretch>
        </p:blipFill>
        <p:spPr>
          <a:xfrm>
            <a:off x="4781431" y="2682613"/>
            <a:ext cx="2826957" cy="2093386"/>
          </a:xfrm>
          <a:prstGeom prst="rect">
            <a:avLst/>
          </a:prstGeom>
        </p:spPr>
      </p:pic>
      <p:pic>
        <p:nvPicPr>
          <p:cNvPr id="11" name="Picture 10">
            <a:extLst>
              <a:ext uri="{FF2B5EF4-FFF2-40B4-BE49-F238E27FC236}">
                <a16:creationId xmlns="" xmlns:a16="http://schemas.microsoft.com/office/drawing/2014/main" id="{124D9F8C-9B04-F9EC-3379-C23512BDDDB7}"/>
              </a:ext>
            </a:extLst>
          </p:cNvPr>
          <p:cNvPicPr>
            <a:picLocks noChangeAspect="1"/>
          </p:cNvPicPr>
          <p:nvPr/>
        </p:nvPicPr>
        <p:blipFill>
          <a:blip r:embed="rId3"/>
          <a:stretch>
            <a:fillRect/>
          </a:stretch>
        </p:blipFill>
        <p:spPr>
          <a:xfrm>
            <a:off x="1415176" y="2662504"/>
            <a:ext cx="2871230" cy="2093386"/>
          </a:xfrm>
          <a:prstGeom prst="rect">
            <a:avLst/>
          </a:prstGeom>
        </p:spPr>
      </p:pic>
      <p:pic>
        <p:nvPicPr>
          <p:cNvPr id="13" name="Picture 12">
            <a:extLst>
              <a:ext uri="{FF2B5EF4-FFF2-40B4-BE49-F238E27FC236}">
                <a16:creationId xmlns="" xmlns:a16="http://schemas.microsoft.com/office/drawing/2014/main" id="{7DF31ADC-EF4E-F54E-EF56-8339C17D37CF}"/>
              </a:ext>
            </a:extLst>
          </p:cNvPr>
          <p:cNvPicPr>
            <a:picLocks noChangeAspect="1"/>
          </p:cNvPicPr>
          <p:nvPr/>
        </p:nvPicPr>
        <p:blipFill>
          <a:blip r:embed="rId4"/>
          <a:stretch>
            <a:fillRect/>
          </a:stretch>
        </p:blipFill>
        <p:spPr>
          <a:xfrm>
            <a:off x="7905595" y="2663204"/>
            <a:ext cx="3216461" cy="2147769"/>
          </a:xfrm>
          <a:prstGeom prst="rect">
            <a:avLst/>
          </a:prstGeom>
        </p:spPr>
      </p:pic>
    </p:spTree>
    <p:extLst>
      <p:ext uri="{BB962C8B-B14F-4D97-AF65-F5344CB8AC3E}">
        <p14:creationId xmlns:p14="http://schemas.microsoft.com/office/powerpoint/2010/main" val="30480696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3437243-0678-23F8-2322-BC0EBA6CBA3B}"/>
              </a:ext>
            </a:extLst>
          </p:cNvPr>
          <p:cNvSpPr>
            <a:spLocks noGrp="1"/>
          </p:cNvSpPr>
          <p:nvPr>
            <p:ph type="title"/>
          </p:nvPr>
        </p:nvSpPr>
        <p:spPr>
          <a:xfrm>
            <a:off x="1737589" y="595845"/>
            <a:ext cx="8911687" cy="1280890"/>
          </a:xfrm>
        </p:spPr>
        <p:txBody>
          <a:bodyPr>
            <a:normAutofit/>
          </a:bodyPr>
          <a:lstStyle/>
          <a:p>
            <a:r>
              <a:rPr lang="en-US" sz="4400" b="1" dirty="0">
                <a:solidFill>
                  <a:schemeClr val="tx1"/>
                </a:solidFill>
                <a:latin typeface="Times New Roman" panose="02020603050405020304" pitchFamily="18" charset="0"/>
                <a:cs typeface="Times New Roman" panose="02020603050405020304" pitchFamily="18" charset="0"/>
              </a:rPr>
              <a:t>Vertical</a:t>
            </a:r>
            <a:r>
              <a:rPr lang="en-US" sz="4000" b="1" dirty="0">
                <a:solidFill>
                  <a:schemeClr val="tx1"/>
                </a:solidFill>
                <a:latin typeface="Times New Roman" panose="02020603050405020304" pitchFamily="18" charset="0"/>
                <a:cs typeface="Times New Roman" panose="02020603050405020304" pitchFamily="18" charset="0"/>
              </a:rPr>
              <a:t> Structural Irregularity</a:t>
            </a:r>
            <a:endParaRPr lang="en-US" sz="4000" b="1" dirty="0">
              <a:solidFill>
                <a:schemeClr val="tx1"/>
              </a:solidFill>
            </a:endParaRPr>
          </a:p>
        </p:txBody>
      </p:sp>
      <p:pic>
        <p:nvPicPr>
          <p:cNvPr id="5" name="Picture 4">
            <a:extLst>
              <a:ext uri="{FF2B5EF4-FFF2-40B4-BE49-F238E27FC236}">
                <a16:creationId xmlns="" xmlns:a16="http://schemas.microsoft.com/office/drawing/2014/main" id="{B6807DFC-9DCC-FC28-1A5F-B26DBAAA2861}"/>
              </a:ext>
            </a:extLst>
          </p:cNvPr>
          <p:cNvPicPr>
            <a:picLocks noChangeAspect="1"/>
          </p:cNvPicPr>
          <p:nvPr/>
        </p:nvPicPr>
        <p:blipFill>
          <a:blip r:embed="rId2"/>
          <a:stretch>
            <a:fillRect/>
          </a:stretch>
        </p:blipFill>
        <p:spPr>
          <a:xfrm>
            <a:off x="2163717" y="2138265"/>
            <a:ext cx="2977450" cy="3184595"/>
          </a:xfrm>
          <a:prstGeom prst="rect">
            <a:avLst/>
          </a:prstGeom>
        </p:spPr>
      </p:pic>
      <p:pic>
        <p:nvPicPr>
          <p:cNvPr id="7" name="Picture 6">
            <a:extLst>
              <a:ext uri="{FF2B5EF4-FFF2-40B4-BE49-F238E27FC236}">
                <a16:creationId xmlns="" xmlns:a16="http://schemas.microsoft.com/office/drawing/2014/main" id="{33E7C123-C4E7-79B3-7B31-808073F1A828}"/>
              </a:ext>
            </a:extLst>
          </p:cNvPr>
          <p:cNvPicPr>
            <a:picLocks noChangeAspect="1"/>
          </p:cNvPicPr>
          <p:nvPr/>
        </p:nvPicPr>
        <p:blipFill>
          <a:blip r:embed="rId3"/>
          <a:stretch>
            <a:fillRect/>
          </a:stretch>
        </p:blipFill>
        <p:spPr>
          <a:xfrm>
            <a:off x="6096000" y="1961009"/>
            <a:ext cx="3131976" cy="3361851"/>
          </a:xfrm>
          <a:prstGeom prst="rect">
            <a:avLst/>
          </a:prstGeom>
        </p:spPr>
      </p:pic>
    </p:spTree>
    <p:extLst>
      <p:ext uri="{BB962C8B-B14F-4D97-AF65-F5344CB8AC3E}">
        <p14:creationId xmlns:p14="http://schemas.microsoft.com/office/powerpoint/2010/main" val="20268731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DFEF61-0299-3116-AC06-C40D0AB9E183}"/>
              </a:ext>
            </a:extLst>
          </p:cNvPr>
          <p:cNvSpPr>
            <a:spLocks noGrp="1"/>
          </p:cNvSpPr>
          <p:nvPr>
            <p:ph type="title"/>
          </p:nvPr>
        </p:nvSpPr>
        <p:spPr>
          <a:xfrm>
            <a:off x="1852365" y="659621"/>
            <a:ext cx="8911687" cy="1280890"/>
          </a:xfrm>
        </p:spPr>
        <p:txBody>
          <a:bodyPr/>
          <a:lstStyle/>
          <a:p>
            <a:r>
              <a:rPr lang="en-US" sz="4000" b="1" dirty="0">
                <a:solidFill>
                  <a:schemeClr val="tx1"/>
                </a:solidFill>
                <a:latin typeface="Times New Roman" panose="02020603050405020304" pitchFamily="18" charset="0"/>
                <a:cs typeface="Times New Roman" panose="02020603050405020304" pitchFamily="18" charset="0"/>
              </a:rPr>
              <a:t>Seismic Checks</a:t>
            </a:r>
            <a:endParaRPr lang="en-US" dirty="0"/>
          </a:p>
        </p:txBody>
      </p:sp>
      <p:sp>
        <p:nvSpPr>
          <p:cNvPr id="3" name="Content Placeholder 2">
            <a:extLst>
              <a:ext uri="{FF2B5EF4-FFF2-40B4-BE49-F238E27FC236}">
                <a16:creationId xmlns="" xmlns:a16="http://schemas.microsoft.com/office/drawing/2014/main" id="{C3A00644-4CCF-3EEC-073B-0A1521C7684B}"/>
              </a:ext>
            </a:extLst>
          </p:cNvPr>
          <p:cNvSpPr>
            <a:spLocks noGrp="1"/>
          </p:cNvSpPr>
          <p:nvPr>
            <p:ph idx="1"/>
          </p:nvPr>
        </p:nvSpPr>
        <p:spPr>
          <a:xfrm>
            <a:off x="2092062" y="2320031"/>
            <a:ext cx="8915400" cy="3777622"/>
          </a:xfrm>
        </p:spPr>
        <p:txBody>
          <a:bodyPr>
            <a:normAutofit/>
          </a:bodyPr>
          <a:lstStyle/>
          <a:p>
            <a:pPr algn="l" rtl="0"/>
            <a:r>
              <a:rPr lang="en-US" sz="2800" dirty="0"/>
              <a:t>1- Base shear check</a:t>
            </a:r>
          </a:p>
          <a:p>
            <a:pPr algn="l" rtl="0"/>
            <a:r>
              <a:rPr lang="en-US" sz="2800" dirty="0"/>
              <a:t>2- Story drift check</a:t>
            </a:r>
          </a:p>
          <a:p>
            <a:pPr algn="l" rtl="0"/>
            <a:r>
              <a:rPr lang="en-US" sz="2800" dirty="0"/>
              <a:t>3- P-delta check</a:t>
            </a:r>
          </a:p>
          <a:p>
            <a:pPr algn="l" rtl="0"/>
            <a:r>
              <a:rPr lang="en-US" sz="2800" dirty="0"/>
              <a:t>4- Type of Lateral-resisting system</a:t>
            </a:r>
          </a:p>
        </p:txBody>
      </p:sp>
    </p:spTree>
    <p:extLst>
      <p:ext uri="{BB962C8B-B14F-4D97-AF65-F5344CB8AC3E}">
        <p14:creationId xmlns:p14="http://schemas.microsoft.com/office/powerpoint/2010/main" val="18803944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B577386F-789C-0758-46A1-0C187AC5A161}"/>
              </a:ext>
            </a:extLst>
          </p:cNvPr>
          <p:cNvSpPr>
            <a:spLocks noGrp="1"/>
          </p:cNvSpPr>
          <p:nvPr>
            <p:ph type="title"/>
          </p:nvPr>
        </p:nvSpPr>
        <p:spPr>
          <a:xfrm>
            <a:off x="1864957" y="659621"/>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Designs of Structural Elements</a:t>
            </a:r>
            <a:endParaRPr lang="en-US" dirty="0"/>
          </a:p>
        </p:txBody>
      </p:sp>
      <p:sp>
        <p:nvSpPr>
          <p:cNvPr id="5" name="Content Placeholder 2">
            <a:extLst>
              <a:ext uri="{FF2B5EF4-FFF2-40B4-BE49-F238E27FC236}">
                <a16:creationId xmlns="" xmlns:a16="http://schemas.microsoft.com/office/drawing/2014/main" id="{3750A7D5-E9CA-728A-6D9D-71E21AC36E68}"/>
              </a:ext>
            </a:extLst>
          </p:cNvPr>
          <p:cNvSpPr>
            <a:spLocks noGrp="1"/>
          </p:cNvSpPr>
          <p:nvPr>
            <p:ph idx="1"/>
          </p:nvPr>
        </p:nvSpPr>
        <p:spPr>
          <a:xfrm>
            <a:off x="1861244" y="2311153"/>
            <a:ext cx="8915400" cy="3777622"/>
          </a:xfrm>
        </p:spPr>
        <p:txBody>
          <a:bodyPr>
            <a:normAutofit/>
          </a:bodyPr>
          <a:lstStyle/>
          <a:p>
            <a:pPr algn="l" rtl="0"/>
            <a:r>
              <a:rPr lang="en-US" dirty="0"/>
              <a:t>Steel Reinforcement is used for multiple reasons: </a:t>
            </a:r>
          </a:p>
          <a:p>
            <a:pPr marL="0" indent="0" algn="l" rtl="0">
              <a:buNone/>
            </a:pPr>
            <a:r>
              <a:rPr lang="en-US" dirty="0"/>
              <a:t>     </a:t>
            </a:r>
          </a:p>
          <a:p>
            <a:pPr marL="0" indent="0" algn="l" rtl="0">
              <a:buNone/>
            </a:pPr>
            <a:r>
              <a:rPr lang="en-US" dirty="0"/>
              <a:t>     1- To support the concrete with resisting the tension forces mainly</a:t>
            </a:r>
          </a:p>
          <a:p>
            <a:pPr marL="0" indent="0" algn="l" rtl="0">
              <a:buNone/>
            </a:pPr>
            <a:r>
              <a:rPr lang="en-US" dirty="0"/>
              <a:t>         and compression forces.</a:t>
            </a:r>
          </a:p>
          <a:p>
            <a:pPr marL="0" indent="0" algn="l" rtl="0">
              <a:buNone/>
            </a:pPr>
            <a:r>
              <a:rPr lang="en-US" dirty="0"/>
              <a:t>     2- To prevent shrinkage of concrete.</a:t>
            </a:r>
          </a:p>
          <a:p>
            <a:pPr marL="0" indent="0" algn="l" rtl="0">
              <a:buNone/>
            </a:pPr>
            <a:r>
              <a:rPr lang="en-US" dirty="0"/>
              <a:t>     3- To make the concrete a ductile material.</a:t>
            </a:r>
          </a:p>
          <a:p>
            <a:pPr marL="0" indent="0" algn="l" rtl="0">
              <a:buNone/>
            </a:pPr>
            <a:endParaRPr lang="en-US" dirty="0"/>
          </a:p>
        </p:txBody>
      </p:sp>
    </p:spTree>
    <p:extLst>
      <p:ext uri="{BB962C8B-B14F-4D97-AF65-F5344CB8AC3E}">
        <p14:creationId xmlns:p14="http://schemas.microsoft.com/office/powerpoint/2010/main" val="37119276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A4CAAA3-C809-E043-ECD5-9EFAFAF41BBD}"/>
              </a:ext>
            </a:extLst>
          </p:cNvPr>
          <p:cNvSpPr>
            <a:spLocks noGrp="1"/>
          </p:cNvSpPr>
          <p:nvPr>
            <p:ph type="title"/>
          </p:nvPr>
        </p:nvSpPr>
        <p:spPr>
          <a:xfrm>
            <a:off x="1864957" y="659621"/>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Designs of Structural Elements</a:t>
            </a:r>
            <a:endParaRPr lang="en-US" dirty="0"/>
          </a:p>
        </p:txBody>
      </p:sp>
      <p:sp>
        <p:nvSpPr>
          <p:cNvPr id="3" name="Content Placeholder 2">
            <a:extLst>
              <a:ext uri="{FF2B5EF4-FFF2-40B4-BE49-F238E27FC236}">
                <a16:creationId xmlns="" xmlns:a16="http://schemas.microsoft.com/office/drawing/2014/main" id="{78E10171-230D-D452-72A0-B746358A7C26}"/>
              </a:ext>
            </a:extLst>
          </p:cNvPr>
          <p:cNvSpPr>
            <a:spLocks noGrp="1"/>
          </p:cNvSpPr>
          <p:nvPr>
            <p:ph idx="1"/>
          </p:nvPr>
        </p:nvSpPr>
        <p:spPr>
          <a:xfrm>
            <a:off x="1861244" y="2328909"/>
            <a:ext cx="8915400" cy="3777622"/>
          </a:xfrm>
        </p:spPr>
        <p:txBody>
          <a:bodyPr>
            <a:normAutofit/>
          </a:bodyPr>
          <a:lstStyle/>
          <a:p>
            <a:pPr algn="l" rtl="0"/>
            <a:r>
              <a:rPr lang="en-US" sz="2400" dirty="0"/>
              <a:t>1- Beams</a:t>
            </a:r>
          </a:p>
          <a:p>
            <a:pPr algn="l" rtl="0"/>
            <a:r>
              <a:rPr lang="en-US" sz="2400" dirty="0"/>
              <a:t>2- Columns</a:t>
            </a:r>
          </a:p>
          <a:p>
            <a:pPr algn="l" rtl="0"/>
            <a:r>
              <a:rPr lang="en-US" sz="2400" dirty="0"/>
              <a:t>3- Walls (Piers and Spandrels)</a:t>
            </a:r>
          </a:p>
          <a:p>
            <a:pPr algn="l" rtl="0"/>
            <a:r>
              <a:rPr lang="en-US" sz="2400" dirty="0"/>
              <a:t>4- Foundations</a:t>
            </a:r>
          </a:p>
          <a:p>
            <a:pPr algn="l" rtl="0"/>
            <a:r>
              <a:rPr lang="en-US" sz="2400" dirty="0"/>
              <a:t>5- Slabs (Diaphragms and Collectors)</a:t>
            </a:r>
            <a:endParaRPr lang="ar-SA" sz="2400" dirty="0"/>
          </a:p>
          <a:p>
            <a:pPr algn="l" rtl="0"/>
            <a:r>
              <a:rPr lang="en-US" sz="2400" dirty="0"/>
              <a:t>6- Stairs </a:t>
            </a:r>
          </a:p>
          <a:p>
            <a:pPr marL="0" indent="0" algn="l" rtl="0">
              <a:buNone/>
            </a:pPr>
            <a:endParaRPr lang="en-US" sz="2400" dirty="0"/>
          </a:p>
        </p:txBody>
      </p:sp>
    </p:spTree>
    <p:extLst>
      <p:ext uri="{BB962C8B-B14F-4D97-AF65-F5344CB8AC3E}">
        <p14:creationId xmlns:p14="http://schemas.microsoft.com/office/powerpoint/2010/main" val="9985064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59EE7B9-CC44-8DD4-4591-7F21D593D698}"/>
              </a:ext>
            </a:extLst>
          </p:cNvPr>
          <p:cNvSpPr>
            <a:spLocks noGrp="1"/>
          </p:cNvSpPr>
          <p:nvPr>
            <p:ph type="title"/>
          </p:nvPr>
        </p:nvSpPr>
        <p:spPr>
          <a:xfrm>
            <a:off x="2592925" y="686254"/>
            <a:ext cx="8911687" cy="1280890"/>
          </a:xfrm>
        </p:spPr>
        <p:txBody>
          <a:bodyPr>
            <a:normAutofit fontScale="90000"/>
          </a:bodyPr>
          <a:lstStyle/>
          <a:p>
            <a:r>
              <a:rPr lang="en-US" b="1" dirty="0">
                <a:solidFill>
                  <a:srgbClr val="000000"/>
                </a:solidFill>
                <a:effectLst/>
                <a:ea typeface="Times New Roman" panose="02020603050405020304" pitchFamily="18" charset="0"/>
                <a:cs typeface="Times New Roman" panose="02020603050405020304" pitchFamily="18" charset="0"/>
              </a:rPr>
              <a:t>Design of Beams </a:t>
            </a:r>
            <a:r>
              <a:rPr lang="en-US" sz="1800" b="1" dirty="0">
                <a:solidFill>
                  <a:srgbClr val="000000"/>
                </a:solidFill>
                <a:effectLst/>
                <a:latin typeface="+mn-lt"/>
                <a:ea typeface="Times New Roman" panose="02020603050405020304" pitchFamily="18" charset="0"/>
                <a:cs typeface="Times New Roman" panose="02020603050405020304" pitchFamily="18" charset="0"/>
              </a:rPr>
              <a:t/>
            </a:r>
            <a:br>
              <a:rPr lang="en-US" sz="1800" b="1" dirty="0">
                <a:solidFill>
                  <a:srgbClr val="000000"/>
                </a:solidFill>
                <a:effectLst/>
                <a:latin typeface="+mn-lt"/>
                <a:ea typeface="Times New Roman" panose="02020603050405020304" pitchFamily="18" charset="0"/>
                <a:cs typeface="Times New Roman" panose="02020603050405020304" pitchFamily="18" charset="0"/>
              </a:rPr>
            </a:br>
            <a:r>
              <a:rPr lang="en-US" sz="1800" b="1" dirty="0">
                <a:solidFill>
                  <a:srgbClr val="000000"/>
                </a:solidFill>
                <a:effectLst/>
                <a:latin typeface="+mn-lt"/>
                <a:ea typeface="Times New Roman" panose="02020603050405020304" pitchFamily="18" charset="0"/>
                <a:cs typeface="Times New Roman" panose="02020603050405020304" pitchFamily="18" charset="0"/>
              </a:rPr>
              <a:t/>
            </a:r>
            <a:br>
              <a:rPr lang="en-US" sz="1800" b="1" dirty="0">
                <a:solidFill>
                  <a:srgbClr val="000000"/>
                </a:solidFill>
                <a:effectLst/>
                <a:latin typeface="+mn-lt"/>
                <a:ea typeface="Times New Roman" panose="02020603050405020304" pitchFamily="18" charset="0"/>
                <a:cs typeface="Times New Roman" panose="02020603050405020304" pitchFamily="18" charset="0"/>
              </a:rPr>
            </a:br>
            <a:endParaRPr lang="en-US" dirty="0">
              <a:latin typeface="+mn-lt"/>
            </a:endParaRPr>
          </a:p>
        </p:txBody>
      </p:sp>
      <p:pic>
        <p:nvPicPr>
          <p:cNvPr id="5" name="Content Placeholder 4">
            <a:extLst>
              <a:ext uri="{FF2B5EF4-FFF2-40B4-BE49-F238E27FC236}">
                <a16:creationId xmlns="" xmlns:a16="http://schemas.microsoft.com/office/drawing/2014/main" id="{92FCB36F-64E8-28AF-B2AC-FBF28BBCAF3F}"/>
              </a:ext>
            </a:extLst>
          </p:cNvPr>
          <p:cNvPicPr>
            <a:picLocks noGrp="1" noChangeAspect="1"/>
          </p:cNvPicPr>
          <p:nvPr>
            <p:ph idx="1"/>
          </p:nvPr>
        </p:nvPicPr>
        <p:blipFill>
          <a:blip r:embed="rId2"/>
          <a:stretch>
            <a:fillRect/>
          </a:stretch>
        </p:blipFill>
        <p:spPr>
          <a:xfrm>
            <a:off x="4349554" y="2367961"/>
            <a:ext cx="7649643" cy="3362794"/>
          </a:xfrm>
        </p:spPr>
      </p:pic>
      <p:pic>
        <p:nvPicPr>
          <p:cNvPr id="7" name="Picture 6">
            <a:extLst>
              <a:ext uri="{FF2B5EF4-FFF2-40B4-BE49-F238E27FC236}">
                <a16:creationId xmlns="" xmlns:a16="http://schemas.microsoft.com/office/drawing/2014/main" id="{6F4E33EA-0BD4-C2CC-898B-97D9E37946B0}"/>
              </a:ext>
            </a:extLst>
          </p:cNvPr>
          <p:cNvPicPr>
            <a:picLocks noChangeAspect="1"/>
          </p:cNvPicPr>
          <p:nvPr/>
        </p:nvPicPr>
        <p:blipFill>
          <a:blip r:embed="rId3"/>
          <a:stretch>
            <a:fillRect/>
          </a:stretch>
        </p:blipFill>
        <p:spPr>
          <a:xfrm>
            <a:off x="755530" y="2352287"/>
            <a:ext cx="3330229" cy="3414056"/>
          </a:xfrm>
          <a:prstGeom prst="rect">
            <a:avLst/>
          </a:prstGeom>
        </p:spPr>
      </p:pic>
    </p:spTree>
    <p:extLst>
      <p:ext uri="{BB962C8B-B14F-4D97-AF65-F5344CB8AC3E}">
        <p14:creationId xmlns:p14="http://schemas.microsoft.com/office/powerpoint/2010/main" val="4208051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C9DF594D-6D30-0D8A-516C-158CCF62CDA4}"/>
              </a:ext>
            </a:extLst>
          </p:cNvPr>
          <p:cNvPicPr>
            <a:picLocks noChangeAspect="1"/>
          </p:cNvPicPr>
          <p:nvPr/>
        </p:nvPicPr>
        <p:blipFill rotWithShape="1">
          <a:blip r:embed="rId2"/>
          <a:srcRect l="20753" t="21100" r="32500" b="14305"/>
          <a:stretch/>
        </p:blipFill>
        <p:spPr>
          <a:xfrm>
            <a:off x="0" y="0"/>
            <a:ext cx="12192000" cy="6858000"/>
          </a:xfrm>
          <a:prstGeom prst="rect">
            <a:avLst/>
          </a:prstGeom>
        </p:spPr>
      </p:pic>
      <p:sp>
        <p:nvSpPr>
          <p:cNvPr id="9" name="TextBox 8">
            <a:extLst>
              <a:ext uri="{FF2B5EF4-FFF2-40B4-BE49-F238E27FC236}">
                <a16:creationId xmlns="" xmlns:a16="http://schemas.microsoft.com/office/drawing/2014/main" id="{523D79EA-D2AA-077C-C295-4F8FAC96E3E9}"/>
              </a:ext>
            </a:extLst>
          </p:cNvPr>
          <p:cNvSpPr txBox="1"/>
          <p:nvPr/>
        </p:nvSpPr>
        <p:spPr>
          <a:xfrm>
            <a:off x="9144740" y="478762"/>
            <a:ext cx="6094520" cy="707886"/>
          </a:xfrm>
          <a:prstGeom prst="rect">
            <a:avLst/>
          </a:prstGeom>
          <a:noFill/>
        </p:spPr>
        <p:txBody>
          <a:bodyPr wrap="square">
            <a:spAutoFit/>
          </a:bodyPr>
          <a:lstStyle/>
          <a:p>
            <a:r>
              <a:rPr lang="en-US" sz="4000" b="1" dirty="0"/>
              <a:t>Garage</a:t>
            </a:r>
          </a:p>
        </p:txBody>
      </p:sp>
    </p:spTree>
    <p:extLst>
      <p:ext uri="{BB962C8B-B14F-4D97-AF65-F5344CB8AC3E}">
        <p14:creationId xmlns:p14="http://schemas.microsoft.com/office/powerpoint/2010/main" val="1355996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6203B03-A770-D7BB-1B4C-44E7A5D3CA8B}"/>
              </a:ext>
            </a:extLst>
          </p:cNvPr>
          <p:cNvSpPr>
            <a:spLocks noGrp="1"/>
          </p:cNvSpPr>
          <p:nvPr>
            <p:ph type="title"/>
          </p:nvPr>
        </p:nvSpPr>
        <p:spPr>
          <a:xfrm>
            <a:off x="2548537" y="686254"/>
            <a:ext cx="8911687" cy="1280890"/>
          </a:xfrm>
        </p:spPr>
        <p:txBody>
          <a:bodyPr/>
          <a:lstStyle/>
          <a:p>
            <a:r>
              <a:rPr lang="en-US" sz="3200" b="1" dirty="0">
                <a:solidFill>
                  <a:srgbClr val="000000"/>
                </a:solidFill>
                <a:effectLst/>
                <a:ea typeface="Times New Roman" panose="02020603050405020304" pitchFamily="18" charset="0"/>
                <a:cs typeface="Times New Roman" panose="02020603050405020304" pitchFamily="18" charset="0"/>
              </a:rPr>
              <a:t>Design of Column</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pic>
        <p:nvPicPr>
          <p:cNvPr id="9" name="Picture 8">
            <a:extLst>
              <a:ext uri="{FF2B5EF4-FFF2-40B4-BE49-F238E27FC236}">
                <a16:creationId xmlns="" xmlns:a16="http://schemas.microsoft.com/office/drawing/2014/main" id="{96F6AE0C-7A60-7780-6D8A-BFC76C797F77}"/>
              </a:ext>
            </a:extLst>
          </p:cNvPr>
          <p:cNvPicPr>
            <a:picLocks noChangeAspect="1"/>
          </p:cNvPicPr>
          <p:nvPr/>
        </p:nvPicPr>
        <p:blipFill>
          <a:blip r:embed="rId2"/>
          <a:stretch>
            <a:fillRect/>
          </a:stretch>
        </p:blipFill>
        <p:spPr>
          <a:xfrm>
            <a:off x="8424908" y="1258172"/>
            <a:ext cx="2089893" cy="4663841"/>
          </a:xfrm>
          <a:prstGeom prst="rect">
            <a:avLst/>
          </a:prstGeom>
        </p:spPr>
      </p:pic>
      <p:pic>
        <p:nvPicPr>
          <p:cNvPr id="11" name="Picture 10">
            <a:extLst>
              <a:ext uri="{FF2B5EF4-FFF2-40B4-BE49-F238E27FC236}">
                <a16:creationId xmlns="" xmlns:a16="http://schemas.microsoft.com/office/drawing/2014/main" id="{67477F67-6AC4-714F-5AF6-E18467718EB5}"/>
              </a:ext>
            </a:extLst>
          </p:cNvPr>
          <p:cNvPicPr>
            <a:picLocks noChangeAspect="1"/>
          </p:cNvPicPr>
          <p:nvPr/>
        </p:nvPicPr>
        <p:blipFill>
          <a:blip r:embed="rId3"/>
          <a:stretch>
            <a:fillRect/>
          </a:stretch>
        </p:blipFill>
        <p:spPr>
          <a:xfrm>
            <a:off x="2992075" y="1735995"/>
            <a:ext cx="3114379" cy="4194288"/>
          </a:xfrm>
          <a:prstGeom prst="rect">
            <a:avLst/>
          </a:prstGeom>
        </p:spPr>
      </p:pic>
    </p:spTree>
    <p:extLst>
      <p:ext uri="{BB962C8B-B14F-4D97-AF65-F5344CB8AC3E}">
        <p14:creationId xmlns:p14="http://schemas.microsoft.com/office/powerpoint/2010/main" val="3823040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8D65527-2470-1C5B-E8D7-080409A9F062}"/>
              </a:ext>
            </a:extLst>
          </p:cNvPr>
          <p:cNvSpPr txBox="1"/>
          <p:nvPr/>
        </p:nvSpPr>
        <p:spPr>
          <a:xfrm>
            <a:off x="1955307" y="720857"/>
            <a:ext cx="6094520" cy="584775"/>
          </a:xfrm>
          <a:prstGeom prst="rect">
            <a:avLst/>
          </a:prstGeom>
          <a:noFill/>
        </p:spPr>
        <p:txBody>
          <a:bodyPr wrap="square">
            <a:spAutoFit/>
          </a:bodyPr>
          <a:lstStyle/>
          <a:p>
            <a:pPr marR="0" lvl="1">
              <a:spcBef>
                <a:spcPts val="1800"/>
              </a:spcBef>
              <a:spcAft>
                <a:spcPts val="600"/>
              </a:spcAft>
              <a:buSzPts val="1400"/>
            </a:pPr>
            <a:r>
              <a:rPr lang="en-US" sz="3200" b="1" dirty="0">
                <a:solidFill>
                  <a:srgbClr val="000000"/>
                </a:solidFill>
                <a:effectLst/>
                <a:latin typeface="+mj-lt"/>
                <a:ea typeface="Times New Roman" panose="02020603050405020304" pitchFamily="18" charset="0"/>
                <a:cs typeface="Times New Roman" panose="02020603050405020304" pitchFamily="18" charset="0"/>
              </a:rPr>
              <a:t>Design of Walls</a:t>
            </a:r>
          </a:p>
        </p:txBody>
      </p:sp>
      <p:pic>
        <p:nvPicPr>
          <p:cNvPr id="5" name="Picture 4">
            <a:extLst>
              <a:ext uri="{FF2B5EF4-FFF2-40B4-BE49-F238E27FC236}">
                <a16:creationId xmlns="" xmlns:a16="http://schemas.microsoft.com/office/drawing/2014/main" id="{C8CE06E4-C583-FF71-A6EA-D905B03C130E}"/>
              </a:ext>
            </a:extLst>
          </p:cNvPr>
          <p:cNvPicPr>
            <a:picLocks noChangeAspect="1"/>
          </p:cNvPicPr>
          <p:nvPr/>
        </p:nvPicPr>
        <p:blipFill rotWithShape="1">
          <a:blip r:embed="rId2"/>
          <a:srcRect l="5729" t="13277" r="17187" b="9222"/>
          <a:stretch/>
        </p:blipFill>
        <p:spPr bwMode="auto">
          <a:xfrm>
            <a:off x="5335480" y="2641985"/>
            <a:ext cx="6649375" cy="3716439"/>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 xmlns:a16="http://schemas.microsoft.com/office/drawing/2014/main" id="{3AB2747C-81B4-D102-E311-86A80EA3A89B}"/>
              </a:ext>
            </a:extLst>
          </p:cNvPr>
          <p:cNvSpPr txBox="1"/>
          <p:nvPr/>
        </p:nvSpPr>
        <p:spPr>
          <a:xfrm>
            <a:off x="2239392" y="2091561"/>
            <a:ext cx="2616693" cy="1323439"/>
          </a:xfrm>
          <a:prstGeom prst="rect">
            <a:avLst/>
          </a:prstGeom>
          <a:noFill/>
        </p:spPr>
        <p:txBody>
          <a:bodyPr wrap="square">
            <a:spAutoFit/>
          </a:bodyPr>
          <a:lstStyle/>
          <a:p>
            <a:pPr marL="285750" indent="-285750">
              <a:buFont typeface="Wingdings" panose="05000000000000000000" pitchFamily="2" charset="2"/>
              <a:buChar char="Ø"/>
            </a:pPr>
            <a:r>
              <a:rPr lang="en-US" sz="2000" dirty="0">
                <a:latin typeface="Andalus" panose="02020603050405020304" pitchFamily="18" charset="-78"/>
                <a:cs typeface="Andalus" panose="02020603050405020304" pitchFamily="18" charset="-78"/>
              </a:rPr>
              <a:t>We have two sections on the wall, the first pier and the second spandrel.</a:t>
            </a:r>
          </a:p>
        </p:txBody>
      </p:sp>
    </p:spTree>
    <p:extLst>
      <p:ext uri="{BB962C8B-B14F-4D97-AF65-F5344CB8AC3E}">
        <p14:creationId xmlns:p14="http://schemas.microsoft.com/office/powerpoint/2010/main" val="16197085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A849F6-5834-9C09-A58D-BB371CEAEFBE}"/>
              </a:ext>
            </a:extLst>
          </p:cNvPr>
          <p:cNvSpPr>
            <a:spLocks noGrp="1"/>
          </p:cNvSpPr>
          <p:nvPr>
            <p:ph type="title"/>
          </p:nvPr>
        </p:nvSpPr>
        <p:spPr/>
        <p:txBody>
          <a:bodyPr/>
          <a:lstStyle/>
          <a:p>
            <a:r>
              <a:rPr lang="ar-SA" sz="18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6D994200-F944-2658-9EC3-07D7784B4DF0}"/>
              </a:ext>
            </a:extLst>
          </p:cNvPr>
          <p:cNvSpPr>
            <a:spLocks noGrp="1"/>
          </p:cNvSpPr>
          <p:nvPr>
            <p:ph idx="1"/>
          </p:nvPr>
        </p:nvSpPr>
        <p:spPr>
          <a:xfrm>
            <a:off x="2385026" y="1432263"/>
            <a:ext cx="8915400" cy="3777622"/>
          </a:xfrm>
        </p:spPr>
        <p:txBody>
          <a:bodyPr/>
          <a:lstStyle/>
          <a:p>
            <a:pPr algn="l" rtl="0"/>
            <a:r>
              <a:rPr lang="en-US" sz="2000" b="1" dirty="0">
                <a:solidFill>
                  <a:schemeClr val="bg2">
                    <a:lumMod val="50000"/>
                  </a:schemeClr>
                </a:solidFill>
                <a:effectLst/>
                <a:latin typeface="Times New Roman" panose="02020603050405020304" pitchFamily="18" charset="0"/>
                <a:ea typeface="Calibri" panose="020F0502020204030204" pitchFamily="34" charset="0"/>
              </a:rPr>
              <a:t>Pier Sample</a:t>
            </a:r>
          </a:p>
          <a:p>
            <a:endParaRPr lang="en-US" dirty="0"/>
          </a:p>
        </p:txBody>
      </p:sp>
      <p:sp>
        <p:nvSpPr>
          <p:cNvPr id="7" name="TextBox 6">
            <a:extLst>
              <a:ext uri="{FF2B5EF4-FFF2-40B4-BE49-F238E27FC236}">
                <a16:creationId xmlns="" xmlns:a16="http://schemas.microsoft.com/office/drawing/2014/main" id="{CFCE129F-61E2-DF67-C4DF-1126AACA54D4}"/>
              </a:ext>
            </a:extLst>
          </p:cNvPr>
          <p:cNvSpPr txBox="1"/>
          <p:nvPr/>
        </p:nvSpPr>
        <p:spPr>
          <a:xfrm>
            <a:off x="1955307" y="720857"/>
            <a:ext cx="6094520" cy="584775"/>
          </a:xfrm>
          <a:prstGeom prst="rect">
            <a:avLst/>
          </a:prstGeom>
          <a:noFill/>
        </p:spPr>
        <p:txBody>
          <a:bodyPr wrap="square">
            <a:spAutoFit/>
          </a:bodyPr>
          <a:lstStyle/>
          <a:p>
            <a:pPr marR="0" lvl="1">
              <a:spcBef>
                <a:spcPts val="1800"/>
              </a:spcBef>
              <a:spcAft>
                <a:spcPts val="600"/>
              </a:spcAft>
              <a:buSzPts val="1400"/>
            </a:pPr>
            <a:r>
              <a:rPr lang="en-US" sz="3200" b="1" dirty="0">
                <a:solidFill>
                  <a:srgbClr val="000000"/>
                </a:solidFill>
                <a:effectLst/>
                <a:latin typeface="+mj-lt"/>
                <a:ea typeface="Times New Roman" panose="02020603050405020304" pitchFamily="18" charset="0"/>
                <a:cs typeface="Times New Roman" panose="02020603050405020304" pitchFamily="18" charset="0"/>
              </a:rPr>
              <a:t>Design of Walls</a:t>
            </a:r>
          </a:p>
        </p:txBody>
      </p:sp>
      <p:pic>
        <p:nvPicPr>
          <p:cNvPr id="9" name="Picture 8">
            <a:extLst>
              <a:ext uri="{FF2B5EF4-FFF2-40B4-BE49-F238E27FC236}">
                <a16:creationId xmlns="" xmlns:a16="http://schemas.microsoft.com/office/drawing/2014/main" id="{BFE3BC45-99C4-1E7F-61E7-16E99DB0353B}"/>
              </a:ext>
            </a:extLst>
          </p:cNvPr>
          <p:cNvPicPr>
            <a:picLocks noChangeAspect="1"/>
          </p:cNvPicPr>
          <p:nvPr/>
        </p:nvPicPr>
        <p:blipFill>
          <a:blip r:embed="rId2"/>
          <a:stretch>
            <a:fillRect/>
          </a:stretch>
        </p:blipFill>
        <p:spPr>
          <a:xfrm>
            <a:off x="1482571" y="2197327"/>
            <a:ext cx="9786151" cy="4722817"/>
          </a:xfrm>
          <a:prstGeom prst="rect">
            <a:avLst/>
          </a:prstGeom>
        </p:spPr>
      </p:pic>
    </p:spTree>
    <p:extLst>
      <p:ext uri="{BB962C8B-B14F-4D97-AF65-F5344CB8AC3E}">
        <p14:creationId xmlns:p14="http://schemas.microsoft.com/office/powerpoint/2010/main" val="14797620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9A5294-D0AA-E951-F47D-3CC84F8084D4}"/>
              </a:ext>
            </a:extLst>
          </p:cNvPr>
          <p:cNvSpPr>
            <a:spLocks noGrp="1"/>
          </p:cNvSpPr>
          <p:nvPr>
            <p:ph type="title"/>
          </p:nvPr>
        </p:nvSpPr>
        <p:spPr>
          <a:xfrm>
            <a:off x="2424249" y="624110"/>
            <a:ext cx="8911687" cy="1280890"/>
          </a:xfrm>
        </p:spPr>
        <p:txBody>
          <a:bodyPr/>
          <a:lstStyle/>
          <a:p>
            <a:r>
              <a:rPr lang="en-US" sz="3600" b="1" dirty="0">
                <a:solidFill>
                  <a:srgbClr val="000000"/>
                </a:solidFill>
                <a:effectLst/>
                <a:latin typeface="+mj-lt"/>
                <a:ea typeface="Times New Roman" panose="02020603050405020304" pitchFamily="18" charset="0"/>
                <a:cs typeface="Times New Roman" panose="02020603050405020304" pitchFamily="18" charset="0"/>
              </a:rPr>
              <a:t>Design of Walls</a:t>
            </a:r>
            <a:br>
              <a:rPr lang="en-US" sz="3600" b="1" dirty="0">
                <a:solidFill>
                  <a:srgbClr val="000000"/>
                </a:solidFill>
                <a:effectLst/>
                <a:latin typeface="+mj-lt"/>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54F61881-C0C2-D954-5289-08A19DCFD4EF}"/>
              </a:ext>
            </a:extLst>
          </p:cNvPr>
          <p:cNvSpPr>
            <a:spLocks noGrp="1"/>
          </p:cNvSpPr>
          <p:nvPr>
            <p:ph idx="1"/>
          </p:nvPr>
        </p:nvSpPr>
        <p:spPr/>
        <p:txBody>
          <a:bodyPr/>
          <a:lstStyle/>
          <a:p>
            <a:endParaRPr lang="en-US" dirty="0"/>
          </a:p>
        </p:txBody>
      </p:sp>
      <p:pic>
        <p:nvPicPr>
          <p:cNvPr id="5" name="Picture 4">
            <a:extLst>
              <a:ext uri="{FF2B5EF4-FFF2-40B4-BE49-F238E27FC236}">
                <a16:creationId xmlns="" xmlns:a16="http://schemas.microsoft.com/office/drawing/2014/main" id="{4BE5AE2C-5C35-3BDB-920F-B5B12755A344}"/>
              </a:ext>
            </a:extLst>
          </p:cNvPr>
          <p:cNvPicPr>
            <a:picLocks noChangeAspect="1"/>
          </p:cNvPicPr>
          <p:nvPr/>
        </p:nvPicPr>
        <p:blipFill>
          <a:blip r:embed="rId2"/>
          <a:stretch>
            <a:fillRect/>
          </a:stretch>
        </p:blipFill>
        <p:spPr>
          <a:xfrm>
            <a:off x="1819923" y="2120473"/>
            <a:ext cx="9943181" cy="4271450"/>
          </a:xfrm>
          <a:prstGeom prst="rect">
            <a:avLst/>
          </a:prstGeom>
        </p:spPr>
      </p:pic>
      <p:sp>
        <p:nvSpPr>
          <p:cNvPr id="6" name="Content Placeholder 2">
            <a:extLst>
              <a:ext uri="{FF2B5EF4-FFF2-40B4-BE49-F238E27FC236}">
                <a16:creationId xmlns="" xmlns:a16="http://schemas.microsoft.com/office/drawing/2014/main" id="{D57B9C22-B75B-58D8-85C4-2226112AE2A6}"/>
              </a:ext>
            </a:extLst>
          </p:cNvPr>
          <p:cNvSpPr txBox="1">
            <a:spLocks/>
          </p:cNvSpPr>
          <p:nvPr/>
        </p:nvSpPr>
        <p:spPr>
          <a:xfrm>
            <a:off x="2385026" y="1432263"/>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b="1" dirty="0">
                <a:solidFill>
                  <a:schemeClr val="bg2">
                    <a:lumMod val="50000"/>
                  </a:schemeClr>
                </a:solidFill>
                <a:latin typeface="Times New Roman" panose="02020603050405020304" pitchFamily="18" charset="0"/>
                <a:ea typeface="Calibri" panose="020F0502020204030204" pitchFamily="34" charset="0"/>
              </a:rPr>
              <a:t>Pier Sample</a:t>
            </a:r>
          </a:p>
          <a:p>
            <a:endParaRPr lang="en-US" dirty="0"/>
          </a:p>
        </p:txBody>
      </p:sp>
    </p:spTree>
    <p:extLst>
      <p:ext uri="{BB962C8B-B14F-4D97-AF65-F5344CB8AC3E}">
        <p14:creationId xmlns:p14="http://schemas.microsoft.com/office/powerpoint/2010/main" val="37498921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6FEC1F81-1AC5-0FBE-BC60-EFAE08532DFA}"/>
              </a:ext>
            </a:extLst>
          </p:cNvPr>
          <p:cNvPicPr>
            <a:picLocks noChangeAspect="1"/>
          </p:cNvPicPr>
          <p:nvPr/>
        </p:nvPicPr>
        <p:blipFill>
          <a:blip r:embed="rId2"/>
          <a:stretch>
            <a:fillRect/>
          </a:stretch>
        </p:blipFill>
        <p:spPr>
          <a:xfrm>
            <a:off x="1776548" y="2220378"/>
            <a:ext cx="10415451" cy="4637622"/>
          </a:xfrm>
          <a:prstGeom prst="rect">
            <a:avLst/>
          </a:prstGeom>
        </p:spPr>
      </p:pic>
      <p:sp>
        <p:nvSpPr>
          <p:cNvPr id="6" name="Title 1">
            <a:extLst>
              <a:ext uri="{FF2B5EF4-FFF2-40B4-BE49-F238E27FC236}">
                <a16:creationId xmlns="" xmlns:a16="http://schemas.microsoft.com/office/drawing/2014/main" id="{88B67A5E-FAC7-F277-37BD-B5B147753A1E}"/>
              </a:ext>
            </a:extLst>
          </p:cNvPr>
          <p:cNvSpPr txBox="1">
            <a:spLocks/>
          </p:cNvSpPr>
          <p:nvPr/>
        </p:nvSpPr>
        <p:spPr>
          <a:xfrm>
            <a:off x="2388738" y="615232"/>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rgbClr val="000000"/>
                </a:solidFill>
                <a:ea typeface="Times New Roman" panose="02020603050405020304" pitchFamily="18" charset="0"/>
                <a:cs typeface="Times New Roman" panose="02020603050405020304" pitchFamily="18" charset="0"/>
              </a:rPr>
              <a:t>Design of Walls</a:t>
            </a:r>
            <a:br>
              <a:rPr lang="en-US" b="1" dirty="0">
                <a:solidFill>
                  <a:srgbClr val="000000"/>
                </a:solidFill>
                <a:ea typeface="Times New Roman" panose="02020603050405020304" pitchFamily="18" charset="0"/>
                <a:cs typeface="Times New Roman" panose="02020603050405020304" pitchFamily="18" charset="0"/>
              </a:rPr>
            </a:br>
            <a:endParaRPr lang="en-US" dirty="0"/>
          </a:p>
        </p:txBody>
      </p:sp>
      <p:sp>
        <p:nvSpPr>
          <p:cNvPr id="7" name="Content Placeholder 2">
            <a:extLst>
              <a:ext uri="{FF2B5EF4-FFF2-40B4-BE49-F238E27FC236}">
                <a16:creationId xmlns="" xmlns:a16="http://schemas.microsoft.com/office/drawing/2014/main" id="{979F29F3-0AA1-C2A2-9B93-293128ADC6DD}"/>
              </a:ext>
            </a:extLst>
          </p:cNvPr>
          <p:cNvSpPr txBox="1">
            <a:spLocks/>
          </p:cNvSpPr>
          <p:nvPr/>
        </p:nvSpPr>
        <p:spPr>
          <a:xfrm>
            <a:off x="2385026" y="1334608"/>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rtl="0">
              <a:lnSpc>
                <a:spcPct val="150000"/>
              </a:lnSpc>
              <a:spcBef>
                <a:spcPts val="0"/>
              </a:spcBef>
              <a:spcAft>
                <a:spcPts val="800"/>
              </a:spcAft>
              <a:buFont typeface="Wingdings" panose="05000000000000000000" pitchFamily="2" charset="2"/>
              <a:buChar char=""/>
            </a:pPr>
            <a:r>
              <a:rPr lang="en-US" sz="1800" b="1" dirty="0">
                <a:solidFill>
                  <a:schemeClr val="bg2">
                    <a:lumMod val="50000"/>
                  </a:schemeClr>
                </a:solidFill>
                <a:effectLst/>
                <a:latin typeface="Times New Roman" panose="02020603050405020304" pitchFamily="18" charset="0"/>
                <a:ea typeface="Calibri" panose="020F0502020204030204" pitchFamily="34" charset="0"/>
                <a:cs typeface="Arial" panose="020B0604020202020204" pitchFamily="34" charset="0"/>
              </a:rPr>
              <a:t>Spandrel sample</a:t>
            </a:r>
            <a:endParaRPr lang="en-US" sz="1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4738533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5BA6619A-F77A-7D30-047A-22945E8D7088}"/>
              </a:ext>
            </a:extLst>
          </p:cNvPr>
          <p:cNvSpPr txBox="1">
            <a:spLocks noGrp="1"/>
          </p:cNvSpPr>
          <p:nvPr>
            <p:ph type="title"/>
          </p:nvPr>
        </p:nvSpPr>
        <p:spPr>
          <a:xfrm>
            <a:off x="2592388" y="623888"/>
            <a:ext cx="8912225" cy="128111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rgbClr val="000000"/>
                </a:solidFill>
                <a:ea typeface="Times New Roman" panose="02020603050405020304" pitchFamily="18" charset="0"/>
                <a:cs typeface="Times New Roman" panose="02020603050405020304" pitchFamily="18" charset="0"/>
              </a:rPr>
              <a:t>Design of Walls</a:t>
            </a:r>
            <a:br>
              <a:rPr lang="en-US" b="1" dirty="0">
                <a:solidFill>
                  <a:srgbClr val="000000"/>
                </a:solidFill>
                <a:ea typeface="Times New Roman" panose="02020603050405020304" pitchFamily="18" charset="0"/>
                <a:cs typeface="Times New Roman" panose="02020603050405020304" pitchFamily="18" charset="0"/>
              </a:rPr>
            </a:br>
            <a:endParaRPr lang="en-US" dirty="0"/>
          </a:p>
        </p:txBody>
      </p:sp>
      <p:sp>
        <p:nvSpPr>
          <p:cNvPr id="5" name="Content Placeholder 2">
            <a:extLst>
              <a:ext uri="{FF2B5EF4-FFF2-40B4-BE49-F238E27FC236}">
                <a16:creationId xmlns="" xmlns:a16="http://schemas.microsoft.com/office/drawing/2014/main" id="{E0BFEAE7-FC5A-7467-9786-DB996CD2FD07}"/>
              </a:ext>
            </a:extLst>
          </p:cNvPr>
          <p:cNvSpPr txBox="1">
            <a:spLocks/>
          </p:cNvSpPr>
          <p:nvPr/>
        </p:nvSpPr>
        <p:spPr>
          <a:xfrm>
            <a:off x="2385026" y="1334608"/>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rtl="0">
              <a:lnSpc>
                <a:spcPct val="150000"/>
              </a:lnSpc>
              <a:spcBef>
                <a:spcPts val="0"/>
              </a:spcBef>
              <a:spcAft>
                <a:spcPts val="800"/>
              </a:spcAft>
              <a:buFont typeface="Wingdings" panose="05000000000000000000" pitchFamily="2" charset="2"/>
              <a:buChar char=""/>
            </a:pPr>
            <a:r>
              <a:rPr lang="en-US" sz="1800" b="1" dirty="0">
                <a:solidFill>
                  <a:schemeClr val="bg2">
                    <a:lumMod val="50000"/>
                  </a:schemeClr>
                </a:solidFill>
                <a:effectLst/>
                <a:latin typeface="Times New Roman" panose="02020603050405020304" pitchFamily="18" charset="0"/>
                <a:ea typeface="Calibri" panose="020F0502020204030204" pitchFamily="34" charset="0"/>
                <a:cs typeface="Arial" panose="020B0604020202020204" pitchFamily="34" charset="0"/>
              </a:rPr>
              <a:t>Spandrel sample</a:t>
            </a:r>
            <a:endParaRPr lang="en-US" sz="1800" dirty="0">
              <a:solidFill>
                <a:schemeClr val="bg2">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7" name="Picture 6">
            <a:extLst>
              <a:ext uri="{FF2B5EF4-FFF2-40B4-BE49-F238E27FC236}">
                <a16:creationId xmlns="" xmlns:a16="http://schemas.microsoft.com/office/drawing/2014/main" id="{0D1A1676-E85E-2B1E-D668-996D40C0CF49}"/>
              </a:ext>
            </a:extLst>
          </p:cNvPr>
          <p:cNvPicPr>
            <a:picLocks noChangeAspect="1"/>
          </p:cNvPicPr>
          <p:nvPr/>
        </p:nvPicPr>
        <p:blipFill>
          <a:blip r:embed="rId2"/>
          <a:stretch>
            <a:fillRect/>
          </a:stretch>
        </p:blipFill>
        <p:spPr>
          <a:xfrm>
            <a:off x="3668505" y="1974591"/>
            <a:ext cx="5281118" cy="4808637"/>
          </a:xfrm>
          <a:prstGeom prst="rect">
            <a:avLst/>
          </a:prstGeom>
        </p:spPr>
      </p:pic>
    </p:spTree>
    <p:extLst>
      <p:ext uri="{BB962C8B-B14F-4D97-AF65-F5344CB8AC3E}">
        <p14:creationId xmlns:p14="http://schemas.microsoft.com/office/powerpoint/2010/main" val="4244571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220835-D84A-55DC-926B-0CF5808BB18C}"/>
              </a:ext>
            </a:extLst>
          </p:cNvPr>
          <p:cNvSpPr>
            <a:spLocks noGrp="1"/>
          </p:cNvSpPr>
          <p:nvPr>
            <p:ph type="title"/>
          </p:nvPr>
        </p:nvSpPr>
        <p:spPr>
          <a:xfrm>
            <a:off x="2291085" y="695132"/>
            <a:ext cx="8911687" cy="1280890"/>
          </a:xfrm>
        </p:spPr>
        <p:txBody>
          <a:bodyPr/>
          <a:lstStyle/>
          <a:p>
            <a:r>
              <a:rPr lang="en-US" b="1" dirty="0">
                <a:solidFill>
                  <a:srgbClr val="000000"/>
                </a:solidFill>
                <a:ea typeface="Times New Roman" panose="02020603050405020304" pitchFamily="18" charset="0"/>
                <a:cs typeface="Times New Roman" panose="02020603050405020304" pitchFamily="18" charset="0"/>
              </a:rPr>
              <a:t>Design of footing</a:t>
            </a:r>
            <a:br>
              <a:rPr lang="en-US" b="1" dirty="0">
                <a:solidFill>
                  <a:srgbClr val="000000"/>
                </a:solidFill>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4F9AB5E9-B673-FD0F-C755-2E7DFCB1C313}"/>
              </a:ext>
            </a:extLst>
          </p:cNvPr>
          <p:cNvSpPr>
            <a:spLocks noGrp="1"/>
          </p:cNvSpPr>
          <p:nvPr>
            <p:ph idx="1"/>
          </p:nvPr>
        </p:nvSpPr>
        <p:spPr>
          <a:xfrm>
            <a:off x="2234105" y="1973802"/>
            <a:ext cx="4362004" cy="3777622"/>
          </a:xfrm>
        </p:spPr>
        <p:txBody>
          <a:bodyPr/>
          <a:lstStyle/>
          <a:p>
            <a:pPr algn="l" rtl="0"/>
            <a:r>
              <a:rPr lang="en-US" dirty="0">
                <a:latin typeface="Andalus" panose="02020603050405020304" pitchFamily="18" charset="-78"/>
                <a:cs typeface="Andalus" panose="02020603050405020304" pitchFamily="18" charset="-78"/>
              </a:rPr>
              <a:t>The base is the most important structural element responsible for bearing all the forces of the building. </a:t>
            </a:r>
            <a:endParaRPr lang="ar-SA" dirty="0">
              <a:latin typeface="Andalus" panose="02020603050405020304" pitchFamily="18" charset="-78"/>
              <a:cs typeface="Andalus" panose="02020603050405020304" pitchFamily="18" charset="-78"/>
            </a:endParaRPr>
          </a:p>
          <a:p>
            <a:pPr algn="l" rtl="0"/>
            <a:r>
              <a:rPr lang="en-US" dirty="0">
                <a:latin typeface="Andalus" panose="02020603050405020304" pitchFamily="18" charset="-78"/>
                <a:cs typeface="Andalus" panose="02020603050405020304" pitchFamily="18" charset="-78"/>
              </a:rPr>
              <a:t>Its thickness was 80 cm</a:t>
            </a:r>
            <a:r>
              <a:rPr lang="ar-SA" dirty="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p:txBody>
      </p:sp>
      <p:pic>
        <p:nvPicPr>
          <p:cNvPr id="7" name="Picture 6">
            <a:extLst>
              <a:ext uri="{FF2B5EF4-FFF2-40B4-BE49-F238E27FC236}">
                <a16:creationId xmlns="" xmlns:a16="http://schemas.microsoft.com/office/drawing/2014/main" id="{BE8F4EB5-7D9E-5F30-A943-D47B7000C047}"/>
              </a:ext>
            </a:extLst>
          </p:cNvPr>
          <p:cNvPicPr>
            <a:picLocks noChangeAspect="1"/>
          </p:cNvPicPr>
          <p:nvPr/>
        </p:nvPicPr>
        <p:blipFill>
          <a:blip r:embed="rId2"/>
          <a:stretch>
            <a:fillRect/>
          </a:stretch>
        </p:blipFill>
        <p:spPr>
          <a:xfrm>
            <a:off x="1763499" y="4197782"/>
            <a:ext cx="5729188" cy="2176385"/>
          </a:xfrm>
          <a:prstGeom prst="rect">
            <a:avLst/>
          </a:prstGeom>
        </p:spPr>
      </p:pic>
      <p:pic>
        <p:nvPicPr>
          <p:cNvPr id="9" name="Picture 8">
            <a:extLst>
              <a:ext uri="{FF2B5EF4-FFF2-40B4-BE49-F238E27FC236}">
                <a16:creationId xmlns="" xmlns:a16="http://schemas.microsoft.com/office/drawing/2014/main" id="{68986600-A412-C074-1BC6-996BC9E21B02}"/>
              </a:ext>
            </a:extLst>
          </p:cNvPr>
          <p:cNvPicPr>
            <a:picLocks noChangeAspect="1"/>
          </p:cNvPicPr>
          <p:nvPr/>
        </p:nvPicPr>
        <p:blipFill>
          <a:blip r:embed="rId3"/>
          <a:stretch>
            <a:fillRect/>
          </a:stretch>
        </p:blipFill>
        <p:spPr>
          <a:xfrm>
            <a:off x="8062245" y="2401977"/>
            <a:ext cx="3918019" cy="4345052"/>
          </a:xfrm>
          <a:prstGeom prst="rect">
            <a:avLst/>
          </a:prstGeom>
        </p:spPr>
      </p:pic>
    </p:spTree>
    <p:extLst>
      <p:ext uri="{BB962C8B-B14F-4D97-AF65-F5344CB8AC3E}">
        <p14:creationId xmlns:p14="http://schemas.microsoft.com/office/powerpoint/2010/main" val="30595245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C195C6-4E65-999E-F753-C618C4B01350}"/>
              </a:ext>
            </a:extLst>
          </p:cNvPr>
          <p:cNvSpPr>
            <a:spLocks noGrp="1"/>
          </p:cNvSpPr>
          <p:nvPr>
            <p:ph type="title"/>
          </p:nvPr>
        </p:nvSpPr>
        <p:spPr/>
        <p:txBody>
          <a:bodyPr/>
          <a:lstStyle/>
          <a:p>
            <a:r>
              <a:rPr lang="en-US" b="1" dirty="0">
                <a:solidFill>
                  <a:srgbClr val="000000"/>
                </a:solidFill>
                <a:ea typeface="Times New Roman" panose="02020603050405020304" pitchFamily="18" charset="0"/>
                <a:cs typeface="Times New Roman" panose="02020603050405020304" pitchFamily="18" charset="0"/>
              </a:rPr>
              <a:t>Design of footing</a:t>
            </a:r>
            <a:br>
              <a:rPr lang="en-US" b="1" dirty="0">
                <a:solidFill>
                  <a:srgbClr val="000000"/>
                </a:solidFill>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B0EF2D26-11DF-304C-B5D4-2AA41033B3F0}"/>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56A9CFC5-AD8A-C438-D046-629B0F248B16}"/>
              </a:ext>
            </a:extLst>
          </p:cNvPr>
          <p:cNvPicPr>
            <a:picLocks noChangeAspect="1"/>
          </p:cNvPicPr>
          <p:nvPr/>
        </p:nvPicPr>
        <p:blipFill>
          <a:blip r:embed="rId2"/>
          <a:stretch>
            <a:fillRect/>
          </a:stretch>
        </p:blipFill>
        <p:spPr>
          <a:xfrm>
            <a:off x="5717219" y="2239118"/>
            <a:ext cx="6272903" cy="4383623"/>
          </a:xfrm>
          <a:prstGeom prst="rect">
            <a:avLst/>
          </a:prstGeom>
        </p:spPr>
      </p:pic>
      <p:pic>
        <p:nvPicPr>
          <p:cNvPr id="7" name="Picture 6">
            <a:extLst>
              <a:ext uri="{FF2B5EF4-FFF2-40B4-BE49-F238E27FC236}">
                <a16:creationId xmlns="" xmlns:a16="http://schemas.microsoft.com/office/drawing/2014/main" id="{42085697-5191-6390-E99C-2016678C6832}"/>
              </a:ext>
            </a:extLst>
          </p:cNvPr>
          <p:cNvPicPr>
            <a:picLocks noChangeAspect="1"/>
          </p:cNvPicPr>
          <p:nvPr/>
        </p:nvPicPr>
        <p:blipFill>
          <a:blip r:embed="rId3"/>
          <a:stretch>
            <a:fillRect/>
          </a:stretch>
        </p:blipFill>
        <p:spPr>
          <a:xfrm>
            <a:off x="1562469" y="2223717"/>
            <a:ext cx="3591163" cy="4350204"/>
          </a:xfrm>
          <a:prstGeom prst="rect">
            <a:avLst/>
          </a:prstGeom>
        </p:spPr>
      </p:pic>
    </p:spTree>
    <p:extLst>
      <p:ext uri="{BB962C8B-B14F-4D97-AF65-F5344CB8AC3E}">
        <p14:creationId xmlns:p14="http://schemas.microsoft.com/office/powerpoint/2010/main" val="7582573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8138A2E-D8C5-8F40-2252-92BB1E68EE5C}"/>
              </a:ext>
            </a:extLst>
          </p:cNvPr>
          <p:cNvSpPr>
            <a:spLocks noGrp="1"/>
          </p:cNvSpPr>
          <p:nvPr>
            <p:ph type="title"/>
          </p:nvPr>
        </p:nvSpPr>
        <p:spPr>
          <a:xfrm>
            <a:off x="2513026" y="801663"/>
            <a:ext cx="8911687" cy="1280890"/>
          </a:xfrm>
        </p:spPr>
        <p:txBody>
          <a:bodyPr/>
          <a:lstStyle/>
          <a:p>
            <a:r>
              <a:rPr lang="en-US" sz="3200" b="1" dirty="0">
                <a:solidFill>
                  <a:srgbClr val="000000"/>
                </a:solidFill>
                <a:effectLst/>
                <a:ea typeface="Times New Roman" panose="02020603050405020304" pitchFamily="18" charset="0"/>
                <a:cs typeface="Times New Roman" panose="02020603050405020304" pitchFamily="18" charset="0"/>
              </a:rPr>
              <a:t>Design of Stairs</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9CCF649A-2326-E81E-B3F8-851ECCD3D8CE}"/>
              </a:ext>
            </a:extLst>
          </p:cNvPr>
          <p:cNvSpPr>
            <a:spLocks noGrp="1"/>
          </p:cNvSpPr>
          <p:nvPr>
            <p:ph idx="1"/>
          </p:nvPr>
        </p:nvSpPr>
        <p:spPr>
          <a:xfrm>
            <a:off x="2473803" y="2124723"/>
            <a:ext cx="4148939" cy="3777622"/>
          </a:xfrm>
        </p:spPr>
        <p:txBody>
          <a:bodyPr/>
          <a:lstStyle/>
          <a:p>
            <a:pPr algn="l" rtl="0"/>
            <a:r>
              <a:rPr lang="en-US" dirty="0">
                <a:latin typeface="Andalus" panose="02020603050405020304" pitchFamily="18" charset="-78"/>
                <a:cs typeface="Andalus" panose="02020603050405020304" pitchFamily="18" charset="-78"/>
              </a:rPr>
              <a:t>The staircase is an important element in the structural elements that connect from one floor to another</a:t>
            </a:r>
            <a:r>
              <a:rPr lang="ar-SA" dirty="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p:txBody>
      </p:sp>
      <p:pic>
        <p:nvPicPr>
          <p:cNvPr id="4" name="Picture 3">
            <a:extLst>
              <a:ext uri="{FF2B5EF4-FFF2-40B4-BE49-F238E27FC236}">
                <a16:creationId xmlns="" xmlns:a16="http://schemas.microsoft.com/office/drawing/2014/main" id="{D48E44B8-D3F0-FC18-7545-31DDE1BE4E7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14695" y="1847824"/>
            <a:ext cx="4272415" cy="4895300"/>
          </a:xfrm>
          <a:prstGeom prst="rect">
            <a:avLst/>
          </a:prstGeom>
          <a:noFill/>
          <a:ln>
            <a:noFill/>
          </a:ln>
        </p:spPr>
      </p:pic>
    </p:spTree>
    <p:extLst>
      <p:ext uri="{BB962C8B-B14F-4D97-AF65-F5344CB8AC3E}">
        <p14:creationId xmlns:p14="http://schemas.microsoft.com/office/powerpoint/2010/main" val="28971761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BD922FB-D759-3AF9-C973-C73A1EF311FD}"/>
              </a:ext>
            </a:extLst>
          </p:cNvPr>
          <p:cNvSpPr>
            <a:spLocks noGrp="1"/>
          </p:cNvSpPr>
          <p:nvPr>
            <p:ph type="title"/>
          </p:nvPr>
        </p:nvSpPr>
        <p:spPr/>
        <p:txBody>
          <a:bodyPr/>
          <a:lstStyle/>
          <a:p>
            <a:r>
              <a:rPr lang="en-US" sz="3600" b="1" dirty="0">
                <a:solidFill>
                  <a:srgbClr val="000000"/>
                </a:solidFill>
                <a:effectLst/>
                <a:ea typeface="Times New Roman" panose="02020603050405020304" pitchFamily="18" charset="0"/>
                <a:cs typeface="Times New Roman" panose="02020603050405020304" pitchFamily="18" charset="0"/>
              </a:rPr>
              <a:t>Design of Stairs</a:t>
            </a: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pic>
        <p:nvPicPr>
          <p:cNvPr id="7" name="Picture 6">
            <a:extLst>
              <a:ext uri="{FF2B5EF4-FFF2-40B4-BE49-F238E27FC236}">
                <a16:creationId xmlns="" xmlns:a16="http://schemas.microsoft.com/office/drawing/2014/main" id="{FDA34E21-3C8A-1896-CABD-BF8195F8F58E}"/>
              </a:ext>
            </a:extLst>
          </p:cNvPr>
          <p:cNvPicPr>
            <a:picLocks noChangeAspect="1"/>
          </p:cNvPicPr>
          <p:nvPr/>
        </p:nvPicPr>
        <p:blipFill>
          <a:blip r:embed="rId2"/>
          <a:stretch>
            <a:fillRect/>
          </a:stretch>
        </p:blipFill>
        <p:spPr>
          <a:xfrm>
            <a:off x="5379867" y="2106457"/>
            <a:ext cx="6549982" cy="4312120"/>
          </a:xfrm>
          <a:prstGeom prst="rect">
            <a:avLst/>
          </a:prstGeom>
        </p:spPr>
      </p:pic>
      <p:pic>
        <p:nvPicPr>
          <p:cNvPr id="9" name="Picture 8">
            <a:extLst>
              <a:ext uri="{FF2B5EF4-FFF2-40B4-BE49-F238E27FC236}">
                <a16:creationId xmlns="" xmlns:a16="http://schemas.microsoft.com/office/drawing/2014/main" id="{028AA49D-6AC6-B548-5090-E83AC59E0C7A}"/>
              </a:ext>
            </a:extLst>
          </p:cNvPr>
          <p:cNvPicPr>
            <a:picLocks noChangeAspect="1"/>
          </p:cNvPicPr>
          <p:nvPr/>
        </p:nvPicPr>
        <p:blipFill>
          <a:blip r:embed="rId3"/>
          <a:stretch>
            <a:fillRect/>
          </a:stretch>
        </p:blipFill>
        <p:spPr>
          <a:xfrm>
            <a:off x="740760" y="3164987"/>
            <a:ext cx="4442845" cy="2019475"/>
          </a:xfrm>
          <a:prstGeom prst="rect">
            <a:avLst/>
          </a:prstGeom>
        </p:spPr>
      </p:pic>
    </p:spTree>
    <p:extLst>
      <p:ext uri="{BB962C8B-B14F-4D97-AF65-F5344CB8AC3E}">
        <p14:creationId xmlns:p14="http://schemas.microsoft.com/office/powerpoint/2010/main" val="4110083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2EA778D-5118-123F-756A-6354FB81DEDC}"/>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2E70FD27-EDD5-E265-71CA-0D228121B368}"/>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EC4DCA26-5933-85C1-98CC-6C03FBBA5599}"/>
              </a:ext>
            </a:extLst>
          </p:cNvPr>
          <p:cNvPicPr>
            <a:picLocks noChangeAspect="1"/>
          </p:cNvPicPr>
          <p:nvPr/>
        </p:nvPicPr>
        <p:blipFill rotWithShape="1">
          <a:blip r:embed="rId2"/>
          <a:srcRect l="20024" t="19029" r="17937" b="13805"/>
          <a:stretch/>
        </p:blipFill>
        <p:spPr>
          <a:xfrm>
            <a:off x="0" y="0"/>
            <a:ext cx="12192000" cy="6858000"/>
          </a:xfrm>
          <a:prstGeom prst="rect">
            <a:avLst/>
          </a:prstGeom>
        </p:spPr>
      </p:pic>
      <p:sp>
        <p:nvSpPr>
          <p:cNvPr id="7" name="TextBox 6">
            <a:extLst>
              <a:ext uri="{FF2B5EF4-FFF2-40B4-BE49-F238E27FC236}">
                <a16:creationId xmlns="" xmlns:a16="http://schemas.microsoft.com/office/drawing/2014/main" id="{31D98A05-06DD-8976-8285-F6AE28A67CEB}"/>
              </a:ext>
            </a:extLst>
          </p:cNvPr>
          <p:cNvSpPr txBox="1"/>
          <p:nvPr/>
        </p:nvSpPr>
        <p:spPr>
          <a:xfrm>
            <a:off x="6642716" y="910612"/>
            <a:ext cx="6094520" cy="707886"/>
          </a:xfrm>
          <a:prstGeom prst="rect">
            <a:avLst/>
          </a:prstGeom>
          <a:noFill/>
        </p:spPr>
        <p:txBody>
          <a:bodyPr wrap="square">
            <a:spAutoFit/>
          </a:bodyPr>
          <a:lstStyle/>
          <a:p>
            <a:r>
              <a:rPr lang="en-US" sz="4000" b="1" dirty="0"/>
              <a:t>Commercial</a:t>
            </a:r>
            <a:endParaRPr lang="en-US" sz="3200" b="1" dirty="0"/>
          </a:p>
        </p:txBody>
      </p:sp>
    </p:spTree>
    <p:extLst>
      <p:ext uri="{BB962C8B-B14F-4D97-AF65-F5344CB8AC3E}">
        <p14:creationId xmlns:p14="http://schemas.microsoft.com/office/powerpoint/2010/main" val="106533439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7BA656-0B24-2F3A-99DB-B0FAD8777452}"/>
              </a:ext>
            </a:extLst>
          </p:cNvPr>
          <p:cNvSpPr>
            <a:spLocks noGrp="1"/>
          </p:cNvSpPr>
          <p:nvPr>
            <p:ph type="title"/>
          </p:nvPr>
        </p:nvSpPr>
        <p:spPr>
          <a:xfrm>
            <a:off x="2477516" y="686253"/>
            <a:ext cx="8911687" cy="1280890"/>
          </a:xfrm>
        </p:spPr>
        <p:txBody>
          <a:bodyPr/>
          <a:lstStyle/>
          <a:p>
            <a:r>
              <a:rPr lang="en-US" b="1" dirty="0">
                <a:solidFill>
                  <a:schemeClr val="tx1">
                    <a:lumMod val="95000"/>
                    <a:lumOff val="5000"/>
                  </a:schemeClr>
                </a:solidFill>
              </a:rPr>
              <a:t>Design of Slabs</a:t>
            </a:r>
          </a:p>
        </p:txBody>
      </p:sp>
      <p:pic>
        <p:nvPicPr>
          <p:cNvPr id="4" name="Content Placeholder 3">
            <a:extLst>
              <a:ext uri="{FF2B5EF4-FFF2-40B4-BE49-F238E27FC236}">
                <a16:creationId xmlns="" xmlns:a16="http://schemas.microsoft.com/office/drawing/2014/main" id="{DFB3B970-85E6-C7BD-0D48-3DDB9EDD701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43448" y="1721498"/>
            <a:ext cx="5715278" cy="4741509"/>
          </a:xfrm>
          <a:prstGeom prst="rect">
            <a:avLst/>
          </a:prstGeom>
        </p:spPr>
      </p:pic>
      <p:sp>
        <p:nvSpPr>
          <p:cNvPr id="6" name="TextBox 5">
            <a:extLst>
              <a:ext uri="{FF2B5EF4-FFF2-40B4-BE49-F238E27FC236}">
                <a16:creationId xmlns="" xmlns:a16="http://schemas.microsoft.com/office/drawing/2014/main" id="{D7DCE98E-7EAE-3683-9BB8-FA2E83F78A61}"/>
              </a:ext>
            </a:extLst>
          </p:cNvPr>
          <p:cNvSpPr txBox="1"/>
          <p:nvPr/>
        </p:nvSpPr>
        <p:spPr>
          <a:xfrm>
            <a:off x="2310413" y="2112006"/>
            <a:ext cx="2918535" cy="1294393"/>
          </a:xfrm>
          <a:prstGeom prst="rect">
            <a:avLst/>
          </a:prstGeom>
          <a:noFill/>
        </p:spPr>
        <p:txBody>
          <a:bodyPr wrap="square">
            <a:spAutoFit/>
          </a:bodyPr>
          <a:lstStyle/>
          <a:p>
            <a:pPr marL="285750" marR="0" lvl="0" indent="-285750" algn="l" rtl="0">
              <a:lnSpc>
                <a:spcPct val="150000"/>
              </a:lnSpc>
              <a:spcBef>
                <a:spcPts val="0"/>
              </a:spcBef>
              <a:spcAft>
                <a:spcPts val="600"/>
              </a:spcAft>
              <a:buFont typeface="Wingdings" panose="05000000000000000000" pitchFamily="2" charset="2"/>
              <a:buChar char="Ø"/>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all slabs have ratios less than 0.9 for punching shear. </a:t>
            </a:r>
            <a:r>
              <a:rPr lang="en-US" sz="18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OK</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370920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83A7DC-1477-4E35-5527-8FBDA073363E}"/>
              </a:ext>
            </a:extLst>
          </p:cNvPr>
          <p:cNvSpPr>
            <a:spLocks noGrp="1"/>
          </p:cNvSpPr>
          <p:nvPr>
            <p:ph type="title"/>
          </p:nvPr>
        </p:nvSpPr>
        <p:spPr/>
        <p:txBody>
          <a:bodyPr/>
          <a:lstStyle/>
          <a:p>
            <a:r>
              <a:rPr lang="en-US" b="1" dirty="0">
                <a:solidFill>
                  <a:schemeClr val="tx1">
                    <a:lumMod val="95000"/>
                    <a:lumOff val="5000"/>
                  </a:schemeClr>
                </a:solidFill>
              </a:rPr>
              <a:t>Design of Slabs</a:t>
            </a:r>
            <a:endParaRPr lang="en-US" dirty="0"/>
          </a:p>
        </p:txBody>
      </p:sp>
      <p:graphicFrame>
        <p:nvGraphicFramePr>
          <p:cNvPr id="4" name="Content Placeholder 3">
            <a:extLst>
              <a:ext uri="{FF2B5EF4-FFF2-40B4-BE49-F238E27FC236}">
                <a16:creationId xmlns="" xmlns:a16="http://schemas.microsoft.com/office/drawing/2014/main" id="{ED4DE8AB-3BBA-DEC6-A159-691B4E6D2386}"/>
              </a:ext>
            </a:extLst>
          </p:cNvPr>
          <p:cNvGraphicFramePr>
            <a:graphicFrameLocks noGrp="1"/>
          </p:cNvGraphicFramePr>
          <p:nvPr>
            <p:ph idx="1"/>
            <p:extLst>
              <p:ext uri="{D42A27DB-BD31-4B8C-83A1-F6EECF244321}">
                <p14:modId xmlns:p14="http://schemas.microsoft.com/office/powerpoint/2010/main" val="1816309692"/>
              </p:ext>
            </p:extLst>
          </p:nvPr>
        </p:nvGraphicFramePr>
        <p:xfrm>
          <a:off x="3284737" y="1775534"/>
          <a:ext cx="5122413" cy="4714040"/>
        </p:xfrm>
        <a:graphic>
          <a:graphicData uri="http://schemas.openxmlformats.org/drawingml/2006/table">
            <a:tbl>
              <a:tblPr firstRow="1" firstCol="1" bandRow="1">
                <a:tableStyleId>{5C22544A-7EE6-4342-B048-85BDC9FD1C3A}</a:tableStyleId>
              </a:tblPr>
              <a:tblGrid>
                <a:gridCol w="1009305">
                  <a:extLst>
                    <a:ext uri="{9D8B030D-6E8A-4147-A177-3AD203B41FA5}">
                      <a16:colId xmlns="" xmlns:a16="http://schemas.microsoft.com/office/drawing/2014/main" val="477712445"/>
                    </a:ext>
                  </a:extLst>
                </a:gridCol>
                <a:gridCol w="1028277">
                  <a:extLst>
                    <a:ext uri="{9D8B030D-6E8A-4147-A177-3AD203B41FA5}">
                      <a16:colId xmlns="" xmlns:a16="http://schemas.microsoft.com/office/drawing/2014/main" val="1049086567"/>
                    </a:ext>
                  </a:extLst>
                </a:gridCol>
                <a:gridCol w="1028277">
                  <a:extLst>
                    <a:ext uri="{9D8B030D-6E8A-4147-A177-3AD203B41FA5}">
                      <a16:colId xmlns="" xmlns:a16="http://schemas.microsoft.com/office/drawing/2014/main" val="3641642047"/>
                    </a:ext>
                  </a:extLst>
                </a:gridCol>
                <a:gridCol w="1028277">
                  <a:extLst>
                    <a:ext uri="{9D8B030D-6E8A-4147-A177-3AD203B41FA5}">
                      <a16:colId xmlns="" xmlns:a16="http://schemas.microsoft.com/office/drawing/2014/main" val="519757044"/>
                    </a:ext>
                  </a:extLst>
                </a:gridCol>
                <a:gridCol w="1028277">
                  <a:extLst>
                    <a:ext uri="{9D8B030D-6E8A-4147-A177-3AD203B41FA5}">
                      <a16:colId xmlns="" xmlns:a16="http://schemas.microsoft.com/office/drawing/2014/main" val="2359273197"/>
                    </a:ext>
                  </a:extLst>
                </a:gridCol>
              </a:tblGrid>
              <a:tr h="756192">
                <a:tc>
                  <a:txBody>
                    <a:bodyPr/>
                    <a:lstStyle/>
                    <a:p>
                      <a:pPr marL="0" marR="0" algn="ctr">
                        <a:lnSpc>
                          <a:spcPct val="150000"/>
                        </a:lnSpc>
                        <a:spcBef>
                          <a:spcPts val="0"/>
                        </a:spcBef>
                        <a:spcAft>
                          <a:spcPts val="600"/>
                        </a:spcAft>
                      </a:pPr>
                      <a:r>
                        <a:rPr lang="en-US" sz="1100" dirty="0">
                          <a:effectLst/>
                        </a:rPr>
                        <a:t>No. Floor</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gn="ctr">
                        <a:lnSpc>
                          <a:spcPct val="150000"/>
                        </a:lnSpc>
                        <a:spcBef>
                          <a:spcPts val="0"/>
                        </a:spcBef>
                        <a:spcAft>
                          <a:spcPts val="600"/>
                        </a:spcAft>
                      </a:pPr>
                      <a:r>
                        <a:rPr lang="en-US" sz="1000" dirty="0">
                          <a:effectLst/>
                        </a:rPr>
                        <a:t>Bottom steel in direction 1</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gn="ctr">
                        <a:lnSpc>
                          <a:spcPct val="150000"/>
                        </a:lnSpc>
                        <a:spcBef>
                          <a:spcPts val="0"/>
                        </a:spcBef>
                        <a:spcAft>
                          <a:spcPts val="600"/>
                        </a:spcAft>
                      </a:pPr>
                      <a:r>
                        <a:rPr lang="en-US" sz="1000" dirty="0">
                          <a:effectLst/>
                        </a:rPr>
                        <a:t>Top steel in direction 1</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gn="ctr">
                        <a:lnSpc>
                          <a:spcPct val="150000"/>
                        </a:lnSpc>
                        <a:spcBef>
                          <a:spcPts val="0"/>
                        </a:spcBef>
                        <a:spcAft>
                          <a:spcPts val="600"/>
                        </a:spcAft>
                      </a:pPr>
                      <a:r>
                        <a:rPr lang="en-US" sz="1000" dirty="0">
                          <a:effectLst/>
                        </a:rPr>
                        <a:t>Bottom steel in direction 2</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gn="ctr">
                        <a:lnSpc>
                          <a:spcPct val="150000"/>
                        </a:lnSpc>
                        <a:spcBef>
                          <a:spcPts val="0"/>
                        </a:spcBef>
                        <a:spcAft>
                          <a:spcPts val="600"/>
                        </a:spcAft>
                      </a:pPr>
                      <a:r>
                        <a:rPr lang="en-US" sz="1000" dirty="0">
                          <a:effectLst/>
                        </a:rPr>
                        <a:t>Top steel in direction 2</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1750057539"/>
                  </a:ext>
                </a:extLst>
              </a:tr>
              <a:tr h="494731">
                <a:tc>
                  <a:txBody>
                    <a:bodyPr/>
                    <a:lstStyle/>
                    <a:p>
                      <a:pPr marL="0" marR="0">
                        <a:lnSpc>
                          <a:spcPct val="150000"/>
                        </a:lnSpc>
                        <a:spcBef>
                          <a:spcPts val="0"/>
                        </a:spcBef>
                        <a:spcAft>
                          <a:spcPts val="600"/>
                        </a:spcAft>
                      </a:pPr>
                      <a:r>
                        <a:rPr lang="en-US" sz="1000" dirty="0">
                          <a:effectLst/>
                        </a:rPr>
                        <a:t>Basement</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505296803"/>
                  </a:ext>
                </a:extLst>
              </a:tr>
              <a:tr h="494731">
                <a:tc>
                  <a:txBody>
                    <a:bodyPr/>
                    <a:lstStyle/>
                    <a:p>
                      <a:pPr marL="0" marR="0">
                        <a:lnSpc>
                          <a:spcPct val="150000"/>
                        </a:lnSpc>
                        <a:spcBef>
                          <a:spcPts val="0"/>
                        </a:spcBef>
                        <a:spcAft>
                          <a:spcPts val="600"/>
                        </a:spcAft>
                      </a:pPr>
                      <a:r>
                        <a:rPr lang="en-US" sz="1000" dirty="0">
                          <a:effectLst/>
                        </a:rPr>
                        <a:t>Ground</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3550826570"/>
                  </a:ext>
                </a:extLst>
              </a:tr>
              <a:tr h="494731">
                <a:tc>
                  <a:txBody>
                    <a:bodyPr/>
                    <a:lstStyle/>
                    <a:p>
                      <a:pPr marL="0" marR="0">
                        <a:lnSpc>
                          <a:spcPct val="150000"/>
                        </a:lnSpc>
                        <a:spcBef>
                          <a:spcPts val="0"/>
                        </a:spcBef>
                        <a:spcAft>
                          <a:spcPts val="600"/>
                        </a:spcAft>
                      </a:pPr>
                      <a:r>
                        <a:rPr lang="en-US" sz="1000" dirty="0">
                          <a:effectLst/>
                        </a:rPr>
                        <a:t>1</a:t>
                      </a:r>
                      <a:r>
                        <a:rPr lang="en-US" sz="1000" baseline="30000" dirty="0">
                          <a:effectLst/>
                        </a:rPr>
                        <a:t>st</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3908956341"/>
                  </a:ext>
                </a:extLst>
              </a:tr>
              <a:tr h="494731">
                <a:tc>
                  <a:txBody>
                    <a:bodyPr/>
                    <a:lstStyle/>
                    <a:p>
                      <a:pPr marL="0" marR="0">
                        <a:lnSpc>
                          <a:spcPct val="150000"/>
                        </a:lnSpc>
                        <a:spcBef>
                          <a:spcPts val="0"/>
                        </a:spcBef>
                        <a:spcAft>
                          <a:spcPts val="600"/>
                        </a:spcAft>
                      </a:pPr>
                      <a:r>
                        <a:rPr lang="en-US" sz="1000" dirty="0">
                          <a:effectLst/>
                        </a:rPr>
                        <a:t>2</a:t>
                      </a:r>
                      <a:r>
                        <a:rPr lang="en-US" sz="1000" baseline="30000" dirty="0">
                          <a:effectLst/>
                        </a:rPr>
                        <a:t>nd</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1914856815"/>
                  </a:ext>
                </a:extLst>
              </a:tr>
              <a:tr h="494731">
                <a:tc>
                  <a:txBody>
                    <a:bodyPr/>
                    <a:lstStyle/>
                    <a:p>
                      <a:pPr marL="0" marR="0">
                        <a:lnSpc>
                          <a:spcPct val="150000"/>
                        </a:lnSpc>
                        <a:spcBef>
                          <a:spcPts val="0"/>
                        </a:spcBef>
                        <a:spcAft>
                          <a:spcPts val="600"/>
                        </a:spcAft>
                      </a:pPr>
                      <a:r>
                        <a:rPr lang="en-US" sz="1000" dirty="0">
                          <a:effectLst/>
                        </a:rPr>
                        <a:t>3</a:t>
                      </a:r>
                      <a:r>
                        <a:rPr lang="en-US" sz="1000" baseline="30000" dirty="0">
                          <a:effectLst/>
                        </a:rPr>
                        <a:t>rd</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3990692814"/>
                  </a:ext>
                </a:extLst>
              </a:tr>
              <a:tr h="494731">
                <a:tc>
                  <a:txBody>
                    <a:bodyPr/>
                    <a:lstStyle/>
                    <a:p>
                      <a:pPr marL="0" marR="0">
                        <a:lnSpc>
                          <a:spcPct val="150000"/>
                        </a:lnSpc>
                        <a:spcBef>
                          <a:spcPts val="0"/>
                        </a:spcBef>
                        <a:spcAft>
                          <a:spcPts val="600"/>
                        </a:spcAft>
                      </a:pPr>
                      <a:r>
                        <a:rPr lang="en-US" sz="1000" dirty="0">
                          <a:effectLst/>
                        </a:rPr>
                        <a:t>4</a:t>
                      </a:r>
                      <a:r>
                        <a:rPr lang="en-US" sz="1000" baseline="30000" dirty="0">
                          <a:effectLst/>
                        </a:rPr>
                        <a:t>th</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12 / 250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4194682132"/>
                  </a:ext>
                </a:extLst>
              </a:tr>
              <a:tr h="494731">
                <a:tc>
                  <a:txBody>
                    <a:bodyPr/>
                    <a:lstStyle/>
                    <a:p>
                      <a:pPr marL="0" marR="0">
                        <a:lnSpc>
                          <a:spcPct val="150000"/>
                        </a:lnSpc>
                        <a:spcBef>
                          <a:spcPts val="0"/>
                        </a:spcBef>
                        <a:spcAft>
                          <a:spcPts val="600"/>
                        </a:spcAft>
                      </a:pPr>
                      <a:r>
                        <a:rPr lang="en-US" sz="1000" dirty="0">
                          <a:effectLst/>
                        </a:rPr>
                        <a:t>5</a:t>
                      </a:r>
                      <a:r>
                        <a:rPr lang="en-US" sz="1000" baseline="30000" dirty="0">
                          <a:effectLst/>
                        </a:rPr>
                        <a:t>th</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4138532456"/>
                  </a:ext>
                </a:extLst>
              </a:tr>
              <a:tr h="494731">
                <a:tc>
                  <a:txBody>
                    <a:bodyPr/>
                    <a:lstStyle/>
                    <a:p>
                      <a:pPr marL="0" marR="0">
                        <a:lnSpc>
                          <a:spcPct val="150000"/>
                        </a:lnSpc>
                        <a:spcBef>
                          <a:spcPts val="0"/>
                        </a:spcBef>
                        <a:spcAft>
                          <a:spcPts val="600"/>
                        </a:spcAft>
                      </a:pPr>
                      <a:r>
                        <a:rPr lang="en-US" sz="1000" dirty="0">
                          <a:effectLst/>
                        </a:rPr>
                        <a:t>Roof</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tc>
                  <a:txBody>
                    <a:bodyPr/>
                    <a:lstStyle/>
                    <a:p>
                      <a:pPr marL="0" marR="0">
                        <a:lnSpc>
                          <a:spcPct val="150000"/>
                        </a:lnSpc>
                        <a:spcBef>
                          <a:spcPts val="0"/>
                        </a:spcBef>
                        <a:spcAft>
                          <a:spcPts val="600"/>
                        </a:spcAft>
                      </a:pPr>
                      <a:r>
                        <a:rPr lang="en-US" sz="1000" dirty="0">
                          <a:effectLst/>
                        </a:rPr>
                        <a:t>∅ 10 / 200 mm.</a:t>
                      </a:r>
                      <a:endParaRPr lang="en-US" sz="1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55433" marR="55433" marT="0" marB="0"/>
                </a:tc>
                <a:extLst>
                  <a:ext uri="{0D108BD9-81ED-4DB2-BD59-A6C34878D82A}">
                    <a16:rowId xmlns="" xmlns:a16="http://schemas.microsoft.com/office/drawing/2014/main" val="620012423"/>
                  </a:ext>
                </a:extLst>
              </a:tr>
            </a:tbl>
          </a:graphicData>
        </a:graphic>
      </p:graphicFrame>
    </p:spTree>
    <p:extLst>
      <p:ext uri="{BB962C8B-B14F-4D97-AF65-F5344CB8AC3E}">
        <p14:creationId xmlns:p14="http://schemas.microsoft.com/office/powerpoint/2010/main" val="5327900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A3B911-3A9A-5FD3-A4CF-0673BC1B376B}"/>
              </a:ext>
            </a:extLst>
          </p:cNvPr>
          <p:cNvSpPr>
            <a:spLocks noGrp="1"/>
          </p:cNvSpPr>
          <p:nvPr>
            <p:ph type="title"/>
          </p:nvPr>
        </p:nvSpPr>
        <p:spPr>
          <a:xfrm>
            <a:off x="2415372" y="704009"/>
            <a:ext cx="8911687" cy="1280890"/>
          </a:xfrm>
        </p:spPr>
        <p:txBody>
          <a:bodyPr/>
          <a:lstStyle/>
          <a:p>
            <a:r>
              <a:rPr lang="en-US" b="1" dirty="0">
                <a:solidFill>
                  <a:schemeClr val="tx1">
                    <a:lumMod val="95000"/>
                    <a:lumOff val="5000"/>
                  </a:schemeClr>
                </a:solidFill>
              </a:rPr>
              <a:t>Design of Slabs</a:t>
            </a:r>
            <a:endParaRPr lang="en-US" dirty="0"/>
          </a:p>
        </p:txBody>
      </p:sp>
      <p:pic>
        <p:nvPicPr>
          <p:cNvPr id="5" name="Picture 4">
            <a:extLst>
              <a:ext uri="{FF2B5EF4-FFF2-40B4-BE49-F238E27FC236}">
                <a16:creationId xmlns="" xmlns:a16="http://schemas.microsoft.com/office/drawing/2014/main" id="{EF477238-708A-683D-5312-B311F2102A78}"/>
              </a:ext>
            </a:extLst>
          </p:cNvPr>
          <p:cNvPicPr>
            <a:picLocks noChangeAspect="1"/>
          </p:cNvPicPr>
          <p:nvPr/>
        </p:nvPicPr>
        <p:blipFill>
          <a:blip r:embed="rId2"/>
          <a:stretch>
            <a:fillRect/>
          </a:stretch>
        </p:blipFill>
        <p:spPr>
          <a:xfrm>
            <a:off x="2498339" y="1894772"/>
            <a:ext cx="8154107" cy="4701947"/>
          </a:xfrm>
          <a:prstGeom prst="rect">
            <a:avLst/>
          </a:prstGeom>
        </p:spPr>
      </p:pic>
    </p:spTree>
    <p:extLst>
      <p:ext uri="{BB962C8B-B14F-4D97-AF65-F5344CB8AC3E}">
        <p14:creationId xmlns:p14="http://schemas.microsoft.com/office/powerpoint/2010/main" val="39756467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07AD09-145E-70C5-7125-C063DE69D343}"/>
              </a:ext>
            </a:extLst>
          </p:cNvPr>
          <p:cNvSpPr>
            <a:spLocks noGrp="1"/>
          </p:cNvSpPr>
          <p:nvPr>
            <p:ph type="title"/>
          </p:nvPr>
        </p:nvSpPr>
        <p:spPr/>
        <p:txBody>
          <a:bodyPr/>
          <a:lstStyle/>
          <a:p>
            <a:r>
              <a:rPr lang="en-US" b="1" dirty="0">
                <a:solidFill>
                  <a:schemeClr val="tx1">
                    <a:lumMod val="95000"/>
                    <a:lumOff val="5000"/>
                  </a:schemeClr>
                </a:solidFill>
              </a:rPr>
              <a:t>Design of Slabs</a:t>
            </a:r>
            <a:endParaRPr lang="en-US" dirty="0"/>
          </a:p>
        </p:txBody>
      </p:sp>
      <p:sp>
        <p:nvSpPr>
          <p:cNvPr id="3" name="Content Placeholder 2">
            <a:extLst>
              <a:ext uri="{FF2B5EF4-FFF2-40B4-BE49-F238E27FC236}">
                <a16:creationId xmlns="" xmlns:a16="http://schemas.microsoft.com/office/drawing/2014/main" id="{19F37DD9-0367-09BC-7C80-666B3AE76831}"/>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ADFB3A97-1AE6-9467-CD06-016DB3AA6474}"/>
              </a:ext>
            </a:extLst>
          </p:cNvPr>
          <p:cNvPicPr>
            <a:picLocks noChangeAspect="1"/>
          </p:cNvPicPr>
          <p:nvPr/>
        </p:nvPicPr>
        <p:blipFill>
          <a:blip r:embed="rId2"/>
          <a:stretch>
            <a:fillRect/>
          </a:stretch>
        </p:blipFill>
        <p:spPr>
          <a:xfrm>
            <a:off x="2333357" y="2166152"/>
            <a:ext cx="8806940" cy="4140747"/>
          </a:xfrm>
          <a:prstGeom prst="rect">
            <a:avLst/>
          </a:prstGeom>
        </p:spPr>
      </p:pic>
    </p:spTree>
    <p:extLst>
      <p:ext uri="{BB962C8B-B14F-4D97-AF65-F5344CB8AC3E}">
        <p14:creationId xmlns:p14="http://schemas.microsoft.com/office/powerpoint/2010/main" val="75309864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953EBB-DDF8-57C1-0510-8DEFDD97AA84}"/>
              </a:ext>
            </a:extLst>
          </p:cNvPr>
          <p:cNvSpPr>
            <a:spLocks noGrp="1"/>
          </p:cNvSpPr>
          <p:nvPr>
            <p:ph type="title"/>
          </p:nvPr>
        </p:nvSpPr>
        <p:spPr/>
        <p:txBody>
          <a:bodyPr>
            <a:normAutofit/>
          </a:bodyPr>
          <a:lstStyle/>
          <a:p>
            <a:r>
              <a:rPr lang="en-US" sz="3200" b="1" dirty="0">
                <a:solidFill>
                  <a:srgbClr val="000000"/>
                </a:solidFill>
                <a:effectLst/>
                <a:ea typeface="Times New Roman" panose="02020603050405020304" pitchFamily="18" charset="0"/>
                <a:cs typeface="Times New Roman" panose="02020603050405020304" pitchFamily="18" charset="0"/>
              </a:rPr>
              <a:t>Diaphragms and Collectors</a:t>
            </a:r>
            <a:br>
              <a:rPr lang="en-US" sz="3200" b="1" dirty="0">
                <a:solidFill>
                  <a:srgbClr val="000000"/>
                </a:solidFill>
                <a:effectLst/>
                <a:ea typeface="Times New Roman" panose="02020603050405020304" pitchFamily="18" charset="0"/>
                <a:cs typeface="Times New Roman" panose="02020603050405020304" pitchFamily="18" charset="0"/>
              </a:rPr>
            </a:br>
            <a:endParaRPr lang="en-US" sz="3200" dirty="0"/>
          </a:p>
        </p:txBody>
      </p:sp>
      <p:sp>
        <p:nvSpPr>
          <p:cNvPr id="3" name="Content Placeholder 2">
            <a:extLst>
              <a:ext uri="{FF2B5EF4-FFF2-40B4-BE49-F238E27FC236}">
                <a16:creationId xmlns="" xmlns:a16="http://schemas.microsoft.com/office/drawing/2014/main" id="{D97EBB57-FC97-6B1E-886F-7B047AE13534}"/>
              </a:ext>
            </a:extLst>
          </p:cNvPr>
          <p:cNvSpPr>
            <a:spLocks noGrp="1"/>
          </p:cNvSpPr>
          <p:nvPr>
            <p:ph idx="1"/>
          </p:nvPr>
        </p:nvSpPr>
        <p:spPr>
          <a:xfrm>
            <a:off x="2589212" y="2133600"/>
            <a:ext cx="2817289" cy="3777622"/>
          </a:xfrm>
        </p:spPr>
        <p:txBody>
          <a:bodyPr/>
          <a:lstStyle/>
          <a:p>
            <a:pPr algn="l" rtl="0"/>
            <a:r>
              <a:rPr lang="en-US" sz="1800" b="1"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rPr>
              <a:t>Diaphragms </a:t>
            </a:r>
            <a:r>
              <a:rPr lang="en-US" dirty="0">
                <a:latin typeface="Andalus" panose="02020603050405020304" pitchFamily="18" charset="-78"/>
                <a:cs typeface="Andalus" panose="02020603050405020304" pitchFamily="18" charset="-78"/>
              </a:rPr>
              <a:t>It works like a depth of beam with very great depth</a:t>
            </a:r>
          </a:p>
          <a:p>
            <a:pPr marL="0" indent="0" algn="l" rtl="0">
              <a:buNone/>
            </a:pPr>
            <a:r>
              <a:rPr lang="ar-SA" dirty="0">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a:p>
            <a:pPr algn="l" rtl="0"/>
            <a:r>
              <a:rPr lang="en-US" sz="1800" b="1"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rPr>
              <a:t>Collectors</a:t>
            </a:r>
            <a:r>
              <a:rPr lang="en-US" sz="1800" b="1" dirty="0">
                <a:solidFill>
                  <a:srgbClr val="000000"/>
                </a:solidFill>
                <a:effectLst/>
                <a:ea typeface="Times New Roman" panose="02020603050405020304" pitchFamily="18" charset="0"/>
                <a:cs typeface="Times New Roman" panose="02020603050405020304" pitchFamily="18" charset="0"/>
              </a:rPr>
              <a:t> </a:t>
            </a:r>
            <a:r>
              <a:rPr lang="en-US" sz="1800" dirty="0">
                <a:solidFill>
                  <a:srgbClr val="000000"/>
                </a:solidFill>
                <a:effectLst/>
                <a:latin typeface="Andalus" panose="02020603050405020304" pitchFamily="18" charset="-78"/>
                <a:ea typeface="Times New Roman" panose="02020603050405020304" pitchFamily="18" charset="0"/>
                <a:cs typeface="Andalus" panose="02020603050405020304" pitchFamily="18" charset="-78"/>
              </a:rPr>
              <a:t>They are reinforced in some areas and are usually along the shear wall</a:t>
            </a:r>
            <a:endParaRPr lang="en-US" dirty="0">
              <a:latin typeface="Andalus" panose="02020603050405020304" pitchFamily="18" charset="-78"/>
              <a:cs typeface="Andalus" panose="02020603050405020304" pitchFamily="18" charset="-78"/>
            </a:endParaRPr>
          </a:p>
        </p:txBody>
      </p:sp>
      <p:pic>
        <p:nvPicPr>
          <p:cNvPr id="4" name="Picture 3">
            <a:extLst>
              <a:ext uri="{FF2B5EF4-FFF2-40B4-BE49-F238E27FC236}">
                <a16:creationId xmlns="" xmlns:a16="http://schemas.microsoft.com/office/drawing/2014/main" id="{64A03D15-18E7-8CD1-EF47-5A32F48828F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58222" y="1970844"/>
            <a:ext cx="5888249" cy="4802739"/>
          </a:xfrm>
          <a:prstGeom prst="rect">
            <a:avLst/>
          </a:prstGeom>
          <a:noFill/>
          <a:ln>
            <a:noFill/>
          </a:ln>
        </p:spPr>
      </p:pic>
    </p:spTree>
    <p:extLst>
      <p:ext uri="{BB962C8B-B14F-4D97-AF65-F5344CB8AC3E}">
        <p14:creationId xmlns:p14="http://schemas.microsoft.com/office/powerpoint/2010/main" val="15859806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D94AD3-42B5-2F14-05BD-7DEDE634DAD6}"/>
              </a:ext>
            </a:extLst>
          </p:cNvPr>
          <p:cNvSpPr>
            <a:spLocks noGrp="1"/>
          </p:cNvSpPr>
          <p:nvPr>
            <p:ph type="title"/>
          </p:nvPr>
        </p:nvSpPr>
        <p:spPr>
          <a:xfrm>
            <a:off x="2592925" y="686254"/>
            <a:ext cx="8911687" cy="1280890"/>
          </a:xfrm>
        </p:spPr>
        <p:txBody>
          <a:bodyPr/>
          <a:lstStyle/>
          <a:p>
            <a:r>
              <a:rPr lang="en-US" sz="3200" b="1" dirty="0">
                <a:solidFill>
                  <a:srgbClr val="000000"/>
                </a:solidFill>
                <a:effectLst/>
                <a:ea typeface="Times New Roman" panose="02020603050405020304" pitchFamily="18" charset="0"/>
                <a:cs typeface="Times New Roman" panose="02020603050405020304" pitchFamily="18" charset="0"/>
              </a:rPr>
              <a:t>Non-structural elements</a:t>
            </a: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EF04ED21-C78C-6967-14D5-8E4762BA218E}"/>
              </a:ext>
            </a:extLst>
          </p:cNvPr>
          <p:cNvSpPr>
            <a:spLocks noGrp="1"/>
          </p:cNvSpPr>
          <p:nvPr>
            <p:ph idx="1"/>
          </p:nvPr>
        </p:nvSpPr>
        <p:spPr>
          <a:xfrm>
            <a:off x="2562579" y="1734105"/>
            <a:ext cx="8915400" cy="3777622"/>
          </a:xfrm>
        </p:spPr>
        <p:txBody>
          <a:bodyPr/>
          <a:lstStyle/>
          <a:p>
            <a:pPr marL="0" marR="0" algn="just" rtl="0">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Examples on the non-structural elements: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Stones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Gypsum and wood partitions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Aluminum and glass curtains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Doors and windows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l" rtl="0"/>
            <a:endParaRPr lang="en-US" dirty="0"/>
          </a:p>
        </p:txBody>
      </p:sp>
      <p:pic>
        <p:nvPicPr>
          <p:cNvPr id="4" name="صورة 24">
            <a:extLst>
              <a:ext uri="{FF2B5EF4-FFF2-40B4-BE49-F238E27FC236}">
                <a16:creationId xmlns="" xmlns:a16="http://schemas.microsoft.com/office/drawing/2014/main" id="{C070E3B8-326D-7699-A111-3D18B4637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5560" y="2826385"/>
            <a:ext cx="5806440" cy="4031615"/>
          </a:xfrm>
          <a:prstGeom prst="rect">
            <a:avLst/>
          </a:prstGeom>
        </p:spPr>
      </p:pic>
    </p:spTree>
    <p:extLst>
      <p:ext uri="{BB962C8B-B14F-4D97-AF65-F5344CB8AC3E}">
        <p14:creationId xmlns:p14="http://schemas.microsoft.com/office/powerpoint/2010/main" val="22904856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AAAC636-444B-58B3-FA97-4126D6B13875}"/>
              </a:ext>
            </a:extLst>
          </p:cNvPr>
          <p:cNvSpPr>
            <a:spLocks noGrp="1"/>
          </p:cNvSpPr>
          <p:nvPr>
            <p:ph idx="1"/>
          </p:nvPr>
        </p:nvSpPr>
        <p:spPr>
          <a:xfrm>
            <a:off x="2092063" y="3154532"/>
            <a:ext cx="9617584" cy="3777622"/>
          </a:xfrm>
        </p:spPr>
        <p:txBody>
          <a:bodyPr>
            <a:normAutofit/>
          </a:bodyPr>
          <a:lstStyle/>
          <a:p>
            <a:pPr marL="0" indent="0" algn="ctr">
              <a:buNone/>
            </a:pPr>
            <a:r>
              <a:rPr lang="ar-SA" sz="6600" b="1" dirty="0">
                <a:latin typeface="Arabic Typesetting" panose="03020402040406030203" pitchFamily="66" charset="-78"/>
                <a:cs typeface="Arabic Typesetting" panose="03020402040406030203" pitchFamily="66" charset="-78"/>
              </a:rPr>
              <a:t>شكراً لحسن استماعكم و دمتم لنا ذخراً نفتخر بكم دائماً</a:t>
            </a:r>
            <a:endParaRPr lang="en-US" sz="66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782183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33A272-15CB-6913-FB9C-713D4D76CA19}"/>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D9ECA416-68EB-87A3-E49B-04BB7C5630FB}"/>
              </a:ext>
            </a:extLst>
          </p:cNvPr>
          <p:cNvSpPr>
            <a:spLocks noGrp="1"/>
          </p:cNvSpPr>
          <p:nvPr>
            <p:ph idx="1"/>
          </p:nvPr>
        </p:nvSpPr>
        <p:spPr/>
        <p:txBody>
          <a:bodyPr/>
          <a:lstStyle/>
          <a:p>
            <a:endParaRPr lang="en-US"/>
          </a:p>
        </p:txBody>
      </p:sp>
      <p:pic>
        <p:nvPicPr>
          <p:cNvPr id="7" name="Picture 6">
            <a:extLst>
              <a:ext uri="{FF2B5EF4-FFF2-40B4-BE49-F238E27FC236}">
                <a16:creationId xmlns="" xmlns:a16="http://schemas.microsoft.com/office/drawing/2014/main" id="{EFD19478-AEB2-A4C7-4A92-C2BA30F495D1}"/>
              </a:ext>
            </a:extLst>
          </p:cNvPr>
          <p:cNvPicPr>
            <a:picLocks noChangeAspect="1"/>
          </p:cNvPicPr>
          <p:nvPr/>
        </p:nvPicPr>
        <p:blipFill rotWithShape="1">
          <a:blip r:embed="rId2"/>
          <a:srcRect l="16821" t="19029" r="23980" b="11586"/>
          <a:stretch/>
        </p:blipFill>
        <p:spPr>
          <a:xfrm>
            <a:off x="0" y="0"/>
            <a:ext cx="12192000" cy="6858000"/>
          </a:xfrm>
          <a:prstGeom prst="rect">
            <a:avLst/>
          </a:prstGeom>
        </p:spPr>
      </p:pic>
      <p:sp>
        <p:nvSpPr>
          <p:cNvPr id="9" name="TextBox 8">
            <a:extLst>
              <a:ext uri="{FF2B5EF4-FFF2-40B4-BE49-F238E27FC236}">
                <a16:creationId xmlns="" xmlns:a16="http://schemas.microsoft.com/office/drawing/2014/main" id="{736B477F-5A10-55F6-C7C0-D4BBF227AABE}"/>
              </a:ext>
            </a:extLst>
          </p:cNvPr>
          <p:cNvSpPr txBox="1"/>
          <p:nvPr/>
        </p:nvSpPr>
        <p:spPr>
          <a:xfrm>
            <a:off x="6607207" y="1110195"/>
            <a:ext cx="6165540" cy="707886"/>
          </a:xfrm>
          <a:prstGeom prst="rect">
            <a:avLst/>
          </a:prstGeom>
          <a:noFill/>
        </p:spPr>
        <p:txBody>
          <a:bodyPr wrap="square">
            <a:spAutoFit/>
          </a:bodyPr>
          <a:lstStyle/>
          <a:p>
            <a:r>
              <a:rPr lang="en-US" sz="4000" b="1" dirty="0"/>
              <a:t>Apartments</a:t>
            </a:r>
          </a:p>
        </p:txBody>
      </p:sp>
    </p:spTree>
    <p:extLst>
      <p:ext uri="{BB962C8B-B14F-4D97-AF65-F5344CB8AC3E}">
        <p14:creationId xmlns:p14="http://schemas.microsoft.com/office/powerpoint/2010/main" val="2512561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136C7FD-7464-E33D-62C2-B7EB2AE03B31}"/>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99A6F0D2-61A4-E561-FC42-910C25FA3102}"/>
              </a:ext>
            </a:extLst>
          </p:cNvPr>
          <p:cNvSpPr>
            <a:spLocks noGrp="1"/>
          </p:cNvSpPr>
          <p:nvPr>
            <p:ph idx="1"/>
          </p:nvPr>
        </p:nvSpPr>
        <p:spPr/>
        <p:txBody>
          <a:bodyPr/>
          <a:lstStyle/>
          <a:p>
            <a:endParaRPr lang="en-US"/>
          </a:p>
        </p:txBody>
      </p:sp>
      <p:pic>
        <p:nvPicPr>
          <p:cNvPr id="5" name="Picture 4">
            <a:extLst>
              <a:ext uri="{FF2B5EF4-FFF2-40B4-BE49-F238E27FC236}">
                <a16:creationId xmlns="" xmlns:a16="http://schemas.microsoft.com/office/drawing/2014/main" id="{6258638B-3261-4B46-541C-FA49852B702B}"/>
              </a:ext>
            </a:extLst>
          </p:cNvPr>
          <p:cNvPicPr>
            <a:picLocks noChangeAspect="1"/>
          </p:cNvPicPr>
          <p:nvPr/>
        </p:nvPicPr>
        <p:blipFill rotWithShape="1">
          <a:blip r:embed="rId2"/>
          <a:srcRect l="23738" t="19806" r="19830" b="11845"/>
          <a:stretch/>
        </p:blipFill>
        <p:spPr>
          <a:xfrm>
            <a:off x="0" y="0"/>
            <a:ext cx="12192000" cy="6858000"/>
          </a:xfrm>
          <a:prstGeom prst="rect">
            <a:avLst/>
          </a:prstGeom>
        </p:spPr>
      </p:pic>
      <p:sp>
        <p:nvSpPr>
          <p:cNvPr id="7" name="TextBox 6">
            <a:extLst>
              <a:ext uri="{FF2B5EF4-FFF2-40B4-BE49-F238E27FC236}">
                <a16:creationId xmlns="" xmlns:a16="http://schemas.microsoft.com/office/drawing/2014/main" id="{1BE0B288-284C-9D8C-C0E1-A173E9DC130B}"/>
              </a:ext>
            </a:extLst>
          </p:cNvPr>
          <p:cNvSpPr txBox="1"/>
          <p:nvPr/>
        </p:nvSpPr>
        <p:spPr>
          <a:xfrm>
            <a:off x="7046912" y="1264555"/>
            <a:ext cx="6094520" cy="707886"/>
          </a:xfrm>
          <a:prstGeom prst="rect">
            <a:avLst/>
          </a:prstGeom>
          <a:noFill/>
        </p:spPr>
        <p:txBody>
          <a:bodyPr wrap="square">
            <a:spAutoFit/>
          </a:bodyPr>
          <a:lstStyle/>
          <a:p>
            <a:r>
              <a:rPr lang="en-US" sz="4000" b="1" dirty="0"/>
              <a:t>Services</a:t>
            </a:r>
          </a:p>
        </p:txBody>
      </p:sp>
    </p:spTree>
    <p:extLst>
      <p:ext uri="{BB962C8B-B14F-4D97-AF65-F5344CB8AC3E}">
        <p14:creationId xmlns:p14="http://schemas.microsoft.com/office/powerpoint/2010/main" val="4030344684"/>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856</TotalTime>
  <Words>1659</Words>
  <Application>Microsoft Office PowerPoint</Application>
  <PresentationFormat>مخصص</PresentationFormat>
  <Paragraphs>353</Paragraphs>
  <Slides>76</Slides>
  <Notes>0</Notes>
  <HiddenSlides>0</HiddenSlides>
  <MMClips>0</MMClips>
  <ScaleCrop>false</ScaleCrop>
  <HeadingPairs>
    <vt:vector size="4" baseType="variant">
      <vt:variant>
        <vt:lpstr>نسق</vt:lpstr>
      </vt:variant>
      <vt:variant>
        <vt:i4>1</vt:i4>
      </vt:variant>
      <vt:variant>
        <vt:lpstr>عناوين الشرائح</vt:lpstr>
      </vt:variant>
      <vt:variant>
        <vt:i4>76</vt:i4>
      </vt:variant>
    </vt:vector>
  </HeadingPairs>
  <TitlesOfParts>
    <vt:vector size="77" baseType="lpstr">
      <vt:lpstr>Wisp</vt:lpstr>
      <vt:lpstr>عرض تقديمي في PowerPoint</vt:lpstr>
      <vt:lpstr>Al-Tajamo’ Commercial Building</vt:lpstr>
      <vt:lpstr>Outline project:</vt:lpstr>
      <vt:lpstr>General Description:</vt:lpstr>
      <vt:lpstr>Project plans: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An inside brief about the project:</vt:lpstr>
      <vt:lpstr> Height and Area for each floor: </vt:lpstr>
      <vt:lpstr>Codes and Standards:</vt:lpstr>
      <vt:lpstr>Construction Materials: </vt:lpstr>
      <vt:lpstr>Reinforcing Steel: </vt:lpstr>
      <vt:lpstr>عرض تقديمي في PowerPoint</vt:lpstr>
      <vt:lpstr> LOADS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General Notes about dimension</vt:lpstr>
      <vt:lpstr>  Preliminary dimensions of the structural elements</vt:lpstr>
      <vt:lpstr>  Final dimensions of the structural elements</vt:lpstr>
      <vt:lpstr>عرض تقديمي في PowerPoint</vt:lpstr>
      <vt:lpstr>عرض تقديمي في PowerPoint</vt:lpstr>
      <vt:lpstr>عرض تقديمي في PowerPoint</vt:lpstr>
      <vt:lpstr>عرض تقديمي في PowerPoint</vt:lpstr>
      <vt:lpstr>عرض تقديمي في PowerPoint</vt:lpstr>
      <vt:lpstr>Modeling Programs</vt:lpstr>
      <vt:lpstr>ETABS (3D Frame)</vt:lpstr>
      <vt:lpstr>ETABS (3D Model)</vt:lpstr>
      <vt:lpstr>Lateral Load Definition</vt:lpstr>
      <vt:lpstr>Cause of Earthquake</vt:lpstr>
      <vt:lpstr>History of Earthquake in Palestine</vt:lpstr>
      <vt:lpstr>عرض تقديمي في PowerPoint</vt:lpstr>
      <vt:lpstr>Provisions By the ASCE 7-22 Code</vt:lpstr>
      <vt:lpstr>Seismic Modeling Methods</vt:lpstr>
      <vt:lpstr>Equivalent Static Method</vt:lpstr>
      <vt:lpstr>Response Spectrum Method</vt:lpstr>
      <vt:lpstr>Time History Method</vt:lpstr>
      <vt:lpstr>Structural Irregularity </vt:lpstr>
      <vt:lpstr>Horizontal Structural Irregularity </vt:lpstr>
      <vt:lpstr>Vertical Structural Irregularity</vt:lpstr>
      <vt:lpstr>Seismic Checks</vt:lpstr>
      <vt:lpstr>Designs of Structural Elements</vt:lpstr>
      <vt:lpstr>Designs of Structural Elements</vt:lpstr>
      <vt:lpstr>Design of Beams   </vt:lpstr>
      <vt:lpstr>Design of Column </vt:lpstr>
      <vt:lpstr>عرض تقديمي في PowerPoint</vt:lpstr>
      <vt:lpstr>  </vt:lpstr>
      <vt:lpstr>Design of Walls </vt:lpstr>
      <vt:lpstr>عرض تقديمي في PowerPoint</vt:lpstr>
      <vt:lpstr>Design of Walls </vt:lpstr>
      <vt:lpstr>Design of footing </vt:lpstr>
      <vt:lpstr>Design of footing </vt:lpstr>
      <vt:lpstr>Design of Stairs </vt:lpstr>
      <vt:lpstr>Design of Stairs </vt:lpstr>
      <vt:lpstr>Design of Slabs</vt:lpstr>
      <vt:lpstr>Design of Slabs</vt:lpstr>
      <vt:lpstr>Design of Slabs</vt:lpstr>
      <vt:lpstr>Design of Slabs</vt:lpstr>
      <vt:lpstr>Diaphragms and Collectors </vt:lpstr>
      <vt:lpstr>Non-structural elements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 Amer</dc:creator>
  <cp:lastModifiedBy>علا ربايعة</cp:lastModifiedBy>
  <cp:revision>112</cp:revision>
  <dcterms:created xsi:type="dcterms:W3CDTF">2023-01-06T06:59:36Z</dcterms:created>
  <dcterms:modified xsi:type="dcterms:W3CDTF">2023-06-12T20:58:37Z</dcterms:modified>
</cp:coreProperties>
</file>