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2"/>
  </p:notesMasterIdLst>
  <p:sldIdLst>
    <p:sldId id="367" r:id="rId2"/>
    <p:sldId id="353" r:id="rId3"/>
    <p:sldId id="415" r:id="rId4"/>
    <p:sldId id="358" r:id="rId5"/>
    <p:sldId id="359" r:id="rId6"/>
    <p:sldId id="360" r:id="rId7"/>
    <p:sldId id="301" r:id="rId8"/>
    <p:sldId id="368" r:id="rId9"/>
    <p:sldId id="369" r:id="rId10"/>
    <p:sldId id="370" r:id="rId11"/>
    <p:sldId id="371" r:id="rId12"/>
    <p:sldId id="374" r:id="rId13"/>
    <p:sldId id="376" r:id="rId14"/>
    <p:sldId id="375" r:id="rId15"/>
    <p:sldId id="377" r:id="rId16"/>
    <p:sldId id="378" r:id="rId17"/>
    <p:sldId id="379" r:id="rId18"/>
    <p:sldId id="440" r:id="rId19"/>
    <p:sldId id="380" r:id="rId20"/>
    <p:sldId id="381" r:id="rId21"/>
    <p:sldId id="372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91" r:id="rId30"/>
    <p:sldId id="392" r:id="rId31"/>
    <p:sldId id="390" r:id="rId32"/>
    <p:sldId id="393" r:id="rId33"/>
    <p:sldId id="389" r:id="rId34"/>
    <p:sldId id="446" r:id="rId35"/>
    <p:sldId id="447" r:id="rId36"/>
    <p:sldId id="448" r:id="rId37"/>
    <p:sldId id="449" r:id="rId38"/>
    <p:sldId id="450" r:id="rId39"/>
    <p:sldId id="451" r:id="rId40"/>
    <p:sldId id="452" r:id="rId41"/>
    <p:sldId id="453" r:id="rId42"/>
    <p:sldId id="454" r:id="rId43"/>
    <p:sldId id="455" r:id="rId44"/>
    <p:sldId id="456" r:id="rId45"/>
    <p:sldId id="457" r:id="rId46"/>
    <p:sldId id="458" r:id="rId47"/>
    <p:sldId id="459" r:id="rId48"/>
    <p:sldId id="460" r:id="rId49"/>
    <p:sldId id="461" r:id="rId50"/>
    <p:sldId id="462" r:id="rId51"/>
    <p:sldId id="463" r:id="rId52"/>
    <p:sldId id="464" r:id="rId53"/>
    <p:sldId id="468" r:id="rId54"/>
    <p:sldId id="469" r:id="rId55"/>
    <p:sldId id="470" r:id="rId56"/>
    <p:sldId id="471" r:id="rId57"/>
    <p:sldId id="472" r:id="rId58"/>
    <p:sldId id="473" r:id="rId59"/>
    <p:sldId id="474" r:id="rId60"/>
    <p:sldId id="475" r:id="rId61"/>
    <p:sldId id="476" r:id="rId62"/>
    <p:sldId id="477" r:id="rId63"/>
    <p:sldId id="478" r:id="rId64"/>
    <p:sldId id="479" r:id="rId65"/>
    <p:sldId id="291" r:id="rId66"/>
    <p:sldId id="430" r:id="rId67"/>
    <p:sldId id="431" r:id="rId68"/>
    <p:sldId id="432" r:id="rId69"/>
    <p:sldId id="433" r:id="rId70"/>
    <p:sldId id="434" r:id="rId71"/>
    <p:sldId id="435" r:id="rId72"/>
    <p:sldId id="436" r:id="rId73"/>
    <p:sldId id="437" r:id="rId74"/>
    <p:sldId id="438" r:id="rId75"/>
    <p:sldId id="439" r:id="rId76"/>
    <p:sldId id="297" r:id="rId77"/>
    <p:sldId id="394" r:id="rId78"/>
    <p:sldId id="395" r:id="rId79"/>
    <p:sldId id="396" r:id="rId80"/>
    <p:sldId id="397" r:id="rId81"/>
    <p:sldId id="398" r:id="rId82"/>
    <p:sldId id="399" r:id="rId83"/>
    <p:sldId id="465" r:id="rId84"/>
    <p:sldId id="466" r:id="rId85"/>
    <p:sldId id="404" r:id="rId86"/>
    <p:sldId id="405" r:id="rId87"/>
    <p:sldId id="406" r:id="rId88"/>
    <p:sldId id="407" r:id="rId89"/>
    <p:sldId id="408" r:id="rId90"/>
    <p:sldId id="409" r:id="rId91"/>
    <p:sldId id="410" r:id="rId92"/>
    <p:sldId id="411" r:id="rId93"/>
    <p:sldId id="467" r:id="rId94"/>
    <p:sldId id="414" r:id="rId95"/>
    <p:sldId id="441" r:id="rId96"/>
    <p:sldId id="442" r:id="rId97"/>
    <p:sldId id="443" r:id="rId98"/>
    <p:sldId id="444" r:id="rId99"/>
    <p:sldId id="445" r:id="rId100"/>
    <p:sldId id="350" r:id="rId10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64" d="100"/>
          <a:sy n="64" d="100"/>
        </p:scale>
        <p:origin x="-156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91309-FB0E-4B2B-8EA5-AE2D0FEBDE0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8AADB6-D63F-40D8-8BE8-68C0994CC6F9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A4C1240B-9CA1-4353-ACB6-E032B8BF96D2}" type="parTrans" cxnId="{4A9F961F-F103-4FA0-A75C-36327E66F659}">
      <dgm:prSet/>
      <dgm:spPr/>
      <dgm:t>
        <a:bodyPr/>
        <a:lstStyle/>
        <a:p>
          <a:endParaRPr lang="en-US"/>
        </a:p>
      </dgm:t>
    </dgm:pt>
    <dgm:pt modelId="{36E012D7-00DE-46BF-913E-6B5114F5EB0F}" type="sibTrans" cxnId="{4A9F961F-F103-4FA0-A75C-36327E66F659}">
      <dgm:prSet/>
      <dgm:spPr/>
      <dgm:t>
        <a:bodyPr/>
        <a:lstStyle/>
        <a:p>
          <a:endParaRPr lang="en-US"/>
        </a:p>
      </dgm:t>
    </dgm:pt>
    <dgm:pt modelId="{A62B68DB-9516-405E-A07F-E92B947001B1}">
      <dgm:prSet phldrT="[Text]"/>
      <dgm:spPr/>
      <dgm:t>
        <a:bodyPr/>
        <a:lstStyle/>
        <a:p>
          <a:r>
            <a:rPr lang="en-US" dirty="0" smtClean="0"/>
            <a:t>Structural Design </a:t>
          </a:r>
          <a:endParaRPr lang="en-US" dirty="0"/>
        </a:p>
      </dgm:t>
    </dgm:pt>
    <dgm:pt modelId="{B3DF0765-E30C-4B3A-94C1-4E14ACD445F7}" type="parTrans" cxnId="{722E53EA-1AB1-4A7A-9519-5C1833A0A1D3}">
      <dgm:prSet/>
      <dgm:spPr/>
      <dgm:t>
        <a:bodyPr/>
        <a:lstStyle/>
        <a:p>
          <a:endParaRPr lang="en-US"/>
        </a:p>
      </dgm:t>
    </dgm:pt>
    <dgm:pt modelId="{15195E9B-0AED-4C75-8A93-01290AC1B0DF}" type="sibTrans" cxnId="{722E53EA-1AB1-4A7A-9519-5C1833A0A1D3}">
      <dgm:prSet/>
      <dgm:spPr/>
      <dgm:t>
        <a:bodyPr/>
        <a:lstStyle/>
        <a:p>
          <a:endParaRPr lang="en-US"/>
        </a:p>
      </dgm:t>
    </dgm:pt>
    <dgm:pt modelId="{76C76AB6-A221-4391-9E5E-A0A2A4837EDF}">
      <dgm:prSet/>
      <dgm:spPr/>
      <dgm:t>
        <a:bodyPr/>
        <a:lstStyle/>
        <a:p>
          <a:r>
            <a:rPr lang="en-US" dirty="0" smtClean="0"/>
            <a:t>Environmental Design</a:t>
          </a:r>
          <a:endParaRPr lang="en-US" dirty="0"/>
        </a:p>
      </dgm:t>
    </dgm:pt>
    <dgm:pt modelId="{EE689B0C-7276-43DC-B263-B477B50FE479}" type="sibTrans" cxnId="{C752D496-2594-4AF1-9D04-7EB0496A7505}">
      <dgm:prSet/>
      <dgm:spPr/>
      <dgm:t>
        <a:bodyPr/>
        <a:lstStyle/>
        <a:p>
          <a:endParaRPr lang="en-US"/>
        </a:p>
      </dgm:t>
    </dgm:pt>
    <dgm:pt modelId="{E4D6BA23-5EF8-4A7B-AE61-648670F55D18}" type="parTrans" cxnId="{C752D496-2594-4AF1-9D04-7EB0496A7505}">
      <dgm:prSet/>
      <dgm:spPr/>
      <dgm:t>
        <a:bodyPr/>
        <a:lstStyle/>
        <a:p>
          <a:endParaRPr lang="en-US"/>
        </a:p>
      </dgm:t>
    </dgm:pt>
    <dgm:pt modelId="{C09A351D-8011-43FE-B050-B1CC0D043AF4}">
      <dgm:prSet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9B76039F-5E1B-45EC-AE5A-F4B9893FC678}" type="parTrans" cxnId="{241FCFD3-AEAF-496D-90A1-FA409EEBD579}">
      <dgm:prSet/>
      <dgm:spPr/>
      <dgm:t>
        <a:bodyPr/>
        <a:lstStyle/>
        <a:p>
          <a:endParaRPr lang="en-US"/>
        </a:p>
      </dgm:t>
    </dgm:pt>
    <dgm:pt modelId="{19FC9AB9-D0EC-4C60-A7AB-86D37A214CF8}" type="sibTrans" cxnId="{241FCFD3-AEAF-496D-90A1-FA409EEBD579}">
      <dgm:prSet/>
      <dgm:spPr/>
      <dgm:t>
        <a:bodyPr/>
        <a:lstStyle/>
        <a:p>
          <a:endParaRPr lang="en-US"/>
        </a:p>
      </dgm:t>
    </dgm:pt>
    <dgm:pt modelId="{A758AD78-5218-4B8D-B405-807D50B2A21B}">
      <dgm:prSet phldrT="[Text]"/>
      <dgm:spPr/>
      <dgm:t>
        <a:bodyPr/>
        <a:lstStyle/>
        <a:p>
          <a:r>
            <a:rPr lang="en-US" dirty="0" smtClean="0"/>
            <a:t>Architectural Design</a:t>
          </a:r>
          <a:endParaRPr lang="en-US" dirty="0"/>
        </a:p>
      </dgm:t>
    </dgm:pt>
    <dgm:pt modelId="{32337F9B-C614-4520-BA97-181B7896E578}" type="sibTrans" cxnId="{DCCAB06D-CFD7-48B7-8785-6C802D3A9732}">
      <dgm:prSet/>
      <dgm:spPr/>
      <dgm:t>
        <a:bodyPr/>
        <a:lstStyle/>
        <a:p>
          <a:endParaRPr lang="en-US"/>
        </a:p>
      </dgm:t>
    </dgm:pt>
    <dgm:pt modelId="{0F42BEBD-0E37-49D0-B1CA-61A977CC32E9}" type="parTrans" cxnId="{DCCAB06D-CFD7-48B7-8785-6C802D3A9732}">
      <dgm:prSet/>
      <dgm:spPr/>
      <dgm:t>
        <a:bodyPr/>
        <a:lstStyle/>
        <a:p>
          <a:endParaRPr lang="en-US"/>
        </a:p>
      </dgm:t>
    </dgm:pt>
    <dgm:pt modelId="{1EF80461-44B9-41BE-AC74-864773E30929}">
      <dgm:prSet/>
      <dgm:spPr/>
      <dgm:t>
        <a:bodyPr/>
        <a:lstStyle/>
        <a:p>
          <a:r>
            <a:rPr lang="en-US" dirty="0" smtClean="0"/>
            <a:t>Electrical Design</a:t>
          </a:r>
          <a:endParaRPr lang="en-US" dirty="0"/>
        </a:p>
      </dgm:t>
    </dgm:pt>
    <dgm:pt modelId="{B38FE205-2C14-485A-8E56-BD2916E53292}" type="sibTrans" cxnId="{033ACF89-5E36-427D-B6DE-21130E3AFF0C}">
      <dgm:prSet/>
      <dgm:spPr/>
      <dgm:t>
        <a:bodyPr/>
        <a:lstStyle/>
        <a:p>
          <a:endParaRPr lang="en-US"/>
        </a:p>
      </dgm:t>
    </dgm:pt>
    <dgm:pt modelId="{EC2FD33C-AD48-4B2F-BC75-B30D1005149B}" type="parTrans" cxnId="{033ACF89-5E36-427D-B6DE-21130E3AFF0C}">
      <dgm:prSet/>
      <dgm:spPr/>
      <dgm:t>
        <a:bodyPr/>
        <a:lstStyle/>
        <a:p>
          <a:endParaRPr lang="en-US"/>
        </a:p>
      </dgm:t>
    </dgm:pt>
    <dgm:pt modelId="{0ED9C3EB-7C67-4CF0-BF59-DE3135681435}" type="pres">
      <dgm:prSet presAssocID="{AA291309-FB0E-4B2B-8EA5-AE2D0FEBDE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A4FEB2-FA61-48E5-AEF3-DC9044104B96}" type="pres">
      <dgm:prSet presAssocID="{7B8AADB6-D63F-40D8-8BE8-68C0994CC6F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61803-1AFE-49E5-907C-54CCAEC15283}" type="pres">
      <dgm:prSet presAssocID="{36E012D7-00DE-46BF-913E-6B5114F5EB0F}" presName="spacer" presStyleCnt="0"/>
      <dgm:spPr/>
      <dgm:t>
        <a:bodyPr/>
        <a:lstStyle/>
        <a:p>
          <a:endParaRPr lang="en-US"/>
        </a:p>
      </dgm:t>
    </dgm:pt>
    <dgm:pt modelId="{2AB2D2D6-487A-42D1-B9EB-6D4A225F700C}" type="pres">
      <dgm:prSet presAssocID="{A758AD78-5218-4B8D-B405-807D50B2A21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3D847D-EDD6-4968-BC75-C8A0E38039E8}" type="pres">
      <dgm:prSet presAssocID="{32337F9B-C614-4520-BA97-181B7896E578}" presName="spacer" presStyleCnt="0"/>
      <dgm:spPr/>
      <dgm:t>
        <a:bodyPr/>
        <a:lstStyle/>
        <a:p>
          <a:endParaRPr lang="en-US"/>
        </a:p>
      </dgm:t>
    </dgm:pt>
    <dgm:pt modelId="{B4A0CF96-84ED-4E2A-92B4-90B4E835CBB6}" type="pres">
      <dgm:prSet presAssocID="{A62B68DB-9516-405E-A07F-E92B947001B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8E13C-23C9-4799-AE4B-9C9384B424A7}" type="pres">
      <dgm:prSet presAssocID="{15195E9B-0AED-4C75-8A93-01290AC1B0DF}" presName="spacer" presStyleCnt="0"/>
      <dgm:spPr/>
      <dgm:t>
        <a:bodyPr/>
        <a:lstStyle/>
        <a:p>
          <a:endParaRPr lang="en-US"/>
        </a:p>
      </dgm:t>
    </dgm:pt>
    <dgm:pt modelId="{6789C1F8-081D-4BA3-9E11-0D42C246FF85}" type="pres">
      <dgm:prSet presAssocID="{76C76AB6-A221-4391-9E5E-A0A2A4837ED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A25E7-8397-474C-8FF0-D2138B1B22EE}" type="pres">
      <dgm:prSet presAssocID="{EE689B0C-7276-43DC-B263-B477B50FE479}" presName="spacer" presStyleCnt="0"/>
      <dgm:spPr/>
      <dgm:t>
        <a:bodyPr/>
        <a:lstStyle/>
        <a:p>
          <a:endParaRPr lang="en-US"/>
        </a:p>
      </dgm:t>
    </dgm:pt>
    <dgm:pt modelId="{3933A982-5BB8-40D0-BD0A-94A97F4112D8}" type="pres">
      <dgm:prSet presAssocID="{C09A351D-8011-43FE-B050-B1CC0D043AF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E4C551-8C37-473C-A800-46B7B14B1B08}" type="pres">
      <dgm:prSet presAssocID="{19FC9AB9-D0EC-4C60-A7AB-86D37A214CF8}" presName="spacer" presStyleCnt="0"/>
      <dgm:spPr/>
      <dgm:t>
        <a:bodyPr/>
        <a:lstStyle/>
        <a:p>
          <a:endParaRPr lang="en-US"/>
        </a:p>
      </dgm:t>
    </dgm:pt>
    <dgm:pt modelId="{09A2EE6E-3E21-4BDD-A533-16B5A7BB8411}" type="pres">
      <dgm:prSet presAssocID="{1EF80461-44B9-41BE-AC74-864773E3092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CAB06D-CFD7-48B7-8785-6C802D3A9732}" srcId="{AA291309-FB0E-4B2B-8EA5-AE2D0FEBDE0C}" destId="{A758AD78-5218-4B8D-B405-807D50B2A21B}" srcOrd="1" destOrd="0" parTransId="{0F42BEBD-0E37-49D0-B1CA-61A977CC32E9}" sibTransId="{32337F9B-C614-4520-BA97-181B7896E578}"/>
    <dgm:cxn modelId="{C752D496-2594-4AF1-9D04-7EB0496A7505}" srcId="{AA291309-FB0E-4B2B-8EA5-AE2D0FEBDE0C}" destId="{76C76AB6-A221-4391-9E5E-A0A2A4837EDF}" srcOrd="3" destOrd="0" parTransId="{E4D6BA23-5EF8-4A7B-AE61-648670F55D18}" sibTransId="{EE689B0C-7276-43DC-B263-B477B50FE479}"/>
    <dgm:cxn modelId="{646E9E01-FC00-40AB-B0B2-2C90DD616FAC}" type="presOf" srcId="{A758AD78-5218-4B8D-B405-807D50B2A21B}" destId="{2AB2D2D6-487A-42D1-B9EB-6D4A225F700C}" srcOrd="0" destOrd="0" presId="urn:microsoft.com/office/officeart/2005/8/layout/vList2"/>
    <dgm:cxn modelId="{033ACF89-5E36-427D-B6DE-21130E3AFF0C}" srcId="{AA291309-FB0E-4B2B-8EA5-AE2D0FEBDE0C}" destId="{1EF80461-44B9-41BE-AC74-864773E30929}" srcOrd="5" destOrd="0" parTransId="{EC2FD33C-AD48-4B2F-BC75-B30D1005149B}" sibTransId="{B38FE205-2C14-485A-8E56-BD2916E53292}"/>
    <dgm:cxn modelId="{A3C34349-2414-410B-B666-C8FF4C5E3F94}" type="presOf" srcId="{76C76AB6-A221-4391-9E5E-A0A2A4837EDF}" destId="{6789C1F8-081D-4BA3-9E11-0D42C246FF85}" srcOrd="0" destOrd="0" presId="urn:microsoft.com/office/officeart/2005/8/layout/vList2"/>
    <dgm:cxn modelId="{B457D84F-1214-4A97-BC89-39B3350FD056}" type="presOf" srcId="{AA291309-FB0E-4B2B-8EA5-AE2D0FEBDE0C}" destId="{0ED9C3EB-7C67-4CF0-BF59-DE3135681435}" srcOrd="0" destOrd="0" presId="urn:microsoft.com/office/officeart/2005/8/layout/vList2"/>
    <dgm:cxn modelId="{241FCFD3-AEAF-496D-90A1-FA409EEBD579}" srcId="{AA291309-FB0E-4B2B-8EA5-AE2D0FEBDE0C}" destId="{C09A351D-8011-43FE-B050-B1CC0D043AF4}" srcOrd="4" destOrd="0" parTransId="{9B76039F-5E1B-45EC-AE5A-F4B9893FC678}" sibTransId="{19FC9AB9-D0EC-4C60-A7AB-86D37A214CF8}"/>
    <dgm:cxn modelId="{6F12C8D2-7FD4-420E-8879-83B66C8F876A}" type="presOf" srcId="{1EF80461-44B9-41BE-AC74-864773E30929}" destId="{09A2EE6E-3E21-4BDD-A533-16B5A7BB8411}" srcOrd="0" destOrd="0" presId="urn:microsoft.com/office/officeart/2005/8/layout/vList2"/>
    <dgm:cxn modelId="{7D1CDB3F-9FD2-4589-ABDC-0E78EDC9DE3D}" type="presOf" srcId="{7B8AADB6-D63F-40D8-8BE8-68C0994CC6F9}" destId="{E8A4FEB2-FA61-48E5-AEF3-DC9044104B96}" srcOrd="0" destOrd="0" presId="urn:microsoft.com/office/officeart/2005/8/layout/vList2"/>
    <dgm:cxn modelId="{722E53EA-1AB1-4A7A-9519-5C1833A0A1D3}" srcId="{AA291309-FB0E-4B2B-8EA5-AE2D0FEBDE0C}" destId="{A62B68DB-9516-405E-A07F-E92B947001B1}" srcOrd="2" destOrd="0" parTransId="{B3DF0765-E30C-4B3A-94C1-4E14ACD445F7}" sibTransId="{15195E9B-0AED-4C75-8A93-01290AC1B0DF}"/>
    <dgm:cxn modelId="{4A9F961F-F103-4FA0-A75C-36327E66F659}" srcId="{AA291309-FB0E-4B2B-8EA5-AE2D0FEBDE0C}" destId="{7B8AADB6-D63F-40D8-8BE8-68C0994CC6F9}" srcOrd="0" destOrd="0" parTransId="{A4C1240B-9CA1-4353-ACB6-E032B8BF96D2}" sibTransId="{36E012D7-00DE-46BF-913E-6B5114F5EB0F}"/>
    <dgm:cxn modelId="{71D88804-8832-481B-882C-0E9179C01952}" type="presOf" srcId="{C09A351D-8011-43FE-B050-B1CC0D043AF4}" destId="{3933A982-5BB8-40D0-BD0A-94A97F4112D8}" srcOrd="0" destOrd="0" presId="urn:microsoft.com/office/officeart/2005/8/layout/vList2"/>
    <dgm:cxn modelId="{47EE7B72-030C-40B4-8304-16A69A41DDCC}" type="presOf" srcId="{A62B68DB-9516-405E-A07F-E92B947001B1}" destId="{B4A0CF96-84ED-4E2A-92B4-90B4E835CBB6}" srcOrd="0" destOrd="0" presId="urn:microsoft.com/office/officeart/2005/8/layout/vList2"/>
    <dgm:cxn modelId="{EA7E2514-0333-4A1E-9ADB-063ADBBFD2CF}" type="presParOf" srcId="{0ED9C3EB-7C67-4CF0-BF59-DE3135681435}" destId="{E8A4FEB2-FA61-48E5-AEF3-DC9044104B96}" srcOrd="0" destOrd="0" presId="urn:microsoft.com/office/officeart/2005/8/layout/vList2"/>
    <dgm:cxn modelId="{325A0798-E339-442F-ABEF-DF81A8BAA9DE}" type="presParOf" srcId="{0ED9C3EB-7C67-4CF0-BF59-DE3135681435}" destId="{4B561803-1AFE-49E5-907C-54CCAEC15283}" srcOrd="1" destOrd="0" presId="urn:microsoft.com/office/officeart/2005/8/layout/vList2"/>
    <dgm:cxn modelId="{F22CB5AB-05B7-4687-8459-12A39B8A4E0E}" type="presParOf" srcId="{0ED9C3EB-7C67-4CF0-BF59-DE3135681435}" destId="{2AB2D2D6-487A-42D1-B9EB-6D4A225F700C}" srcOrd="2" destOrd="0" presId="urn:microsoft.com/office/officeart/2005/8/layout/vList2"/>
    <dgm:cxn modelId="{E4F38034-866E-435C-BD9F-142D0A6B5872}" type="presParOf" srcId="{0ED9C3EB-7C67-4CF0-BF59-DE3135681435}" destId="{EA3D847D-EDD6-4968-BC75-C8A0E38039E8}" srcOrd="3" destOrd="0" presId="urn:microsoft.com/office/officeart/2005/8/layout/vList2"/>
    <dgm:cxn modelId="{B169133A-4709-4466-A5F2-4D0DEE944161}" type="presParOf" srcId="{0ED9C3EB-7C67-4CF0-BF59-DE3135681435}" destId="{B4A0CF96-84ED-4E2A-92B4-90B4E835CBB6}" srcOrd="4" destOrd="0" presId="urn:microsoft.com/office/officeart/2005/8/layout/vList2"/>
    <dgm:cxn modelId="{752FD739-B826-4834-87FE-FFF730FF4137}" type="presParOf" srcId="{0ED9C3EB-7C67-4CF0-BF59-DE3135681435}" destId="{8348E13C-23C9-4799-AE4B-9C9384B424A7}" srcOrd="5" destOrd="0" presId="urn:microsoft.com/office/officeart/2005/8/layout/vList2"/>
    <dgm:cxn modelId="{418B952D-CDFD-4CB8-8B0B-41B062485301}" type="presParOf" srcId="{0ED9C3EB-7C67-4CF0-BF59-DE3135681435}" destId="{6789C1F8-081D-4BA3-9E11-0D42C246FF85}" srcOrd="6" destOrd="0" presId="urn:microsoft.com/office/officeart/2005/8/layout/vList2"/>
    <dgm:cxn modelId="{9235ACC7-304C-4ACA-B4C3-055A251732C7}" type="presParOf" srcId="{0ED9C3EB-7C67-4CF0-BF59-DE3135681435}" destId="{CC4A25E7-8397-474C-8FF0-D2138B1B22EE}" srcOrd="7" destOrd="0" presId="urn:microsoft.com/office/officeart/2005/8/layout/vList2"/>
    <dgm:cxn modelId="{DA73579F-D300-4F70-B191-98C8B1FA7895}" type="presParOf" srcId="{0ED9C3EB-7C67-4CF0-BF59-DE3135681435}" destId="{3933A982-5BB8-40D0-BD0A-94A97F4112D8}" srcOrd="8" destOrd="0" presId="urn:microsoft.com/office/officeart/2005/8/layout/vList2"/>
    <dgm:cxn modelId="{EE885DD7-6277-418E-9C87-52788F55DBD5}" type="presParOf" srcId="{0ED9C3EB-7C67-4CF0-BF59-DE3135681435}" destId="{24E4C551-8C37-473C-A800-46B7B14B1B08}" srcOrd="9" destOrd="0" presId="urn:microsoft.com/office/officeart/2005/8/layout/vList2"/>
    <dgm:cxn modelId="{D5C8F307-A766-4F2C-B4B2-0E043ABD76D5}" type="presParOf" srcId="{0ED9C3EB-7C67-4CF0-BF59-DE3135681435}" destId="{09A2EE6E-3E21-4BDD-A533-16B5A7BB841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D65367-62B4-4AF4-A6CD-BAA43284B85E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C085A58-B5F1-49B4-8939-D5360EAAE4D5}">
      <dgm:prSet phldrT="[نص]"/>
      <dgm:spPr/>
      <dgm:t>
        <a:bodyPr/>
        <a:lstStyle/>
        <a:p>
          <a:pPr rtl="1"/>
          <a:r>
            <a:rPr lang="en-US" dirty="0" smtClean="0"/>
            <a:t>project</a:t>
          </a:r>
          <a:endParaRPr lang="ar-SA" dirty="0"/>
        </a:p>
      </dgm:t>
    </dgm:pt>
    <dgm:pt modelId="{B33C82B6-D0CA-4953-BEB6-587B7B045433}" type="parTrans" cxnId="{F3E3C8DD-3001-4140-B86B-E4004C364A2D}">
      <dgm:prSet/>
      <dgm:spPr/>
      <dgm:t>
        <a:bodyPr/>
        <a:lstStyle/>
        <a:p>
          <a:pPr rtl="1"/>
          <a:endParaRPr lang="ar-SA"/>
        </a:p>
      </dgm:t>
    </dgm:pt>
    <dgm:pt modelId="{A61C3657-CFEC-4352-862F-C668A77BF2F3}" type="sibTrans" cxnId="{F3E3C8DD-3001-4140-B86B-E4004C364A2D}">
      <dgm:prSet/>
      <dgm:spPr/>
      <dgm:t>
        <a:bodyPr/>
        <a:lstStyle/>
        <a:p>
          <a:pPr rtl="1"/>
          <a:endParaRPr lang="ar-SA"/>
        </a:p>
      </dgm:t>
    </dgm:pt>
    <dgm:pt modelId="{9D7DD252-CE67-4891-863A-549A461CE379}">
      <dgm:prSet phldrT="[نص]"/>
      <dgm:spPr/>
      <dgm:t>
        <a:bodyPr/>
        <a:lstStyle/>
        <a:p>
          <a:pPr rtl="1"/>
          <a:r>
            <a:rPr lang="en-US" dirty="0" smtClean="0"/>
            <a:t>Parking </a:t>
          </a:r>
        </a:p>
        <a:p>
          <a:pPr rtl="1"/>
          <a:r>
            <a:rPr lang="en-US" dirty="0" smtClean="0"/>
            <a:t>4 floors </a:t>
          </a:r>
          <a:endParaRPr lang="ar-SA" dirty="0"/>
        </a:p>
      </dgm:t>
    </dgm:pt>
    <dgm:pt modelId="{39965423-FC30-4DC2-9277-DD092000228E}" type="parTrans" cxnId="{11111E47-0E4F-4F14-8024-856DCB023BC5}">
      <dgm:prSet/>
      <dgm:spPr/>
      <dgm:t>
        <a:bodyPr/>
        <a:lstStyle/>
        <a:p>
          <a:pPr rtl="1"/>
          <a:endParaRPr lang="ar-SA"/>
        </a:p>
      </dgm:t>
    </dgm:pt>
    <dgm:pt modelId="{CA2644C5-82E1-4673-95CF-634E634CEDBB}" type="sibTrans" cxnId="{11111E47-0E4F-4F14-8024-856DCB023BC5}">
      <dgm:prSet/>
      <dgm:spPr/>
      <dgm:t>
        <a:bodyPr/>
        <a:lstStyle/>
        <a:p>
          <a:pPr rtl="1"/>
          <a:endParaRPr lang="ar-SA"/>
        </a:p>
      </dgm:t>
    </dgm:pt>
    <dgm:pt modelId="{8135BCA3-DA2E-45DB-80C7-BC0EA3706C0D}">
      <dgm:prSet phldrT="[نص]"/>
      <dgm:spPr/>
      <dgm:t>
        <a:bodyPr/>
        <a:lstStyle/>
        <a:p>
          <a:pPr rtl="1"/>
          <a:r>
            <a:rPr lang="en-US" dirty="0" smtClean="0"/>
            <a:t>B2 , B1 , </a:t>
          </a:r>
          <a:r>
            <a:rPr lang="en-US" dirty="0" err="1" smtClean="0"/>
            <a:t>Gf</a:t>
          </a:r>
          <a:r>
            <a:rPr lang="en-US" dirty="0" smtClean="0"/>
            <a:t> , F1</a:t>
          </a:r>
          <a:endParaRPr lang="ar-SA" dirty="0"/>
        </a:p>
      </dgm:t>
    </dgm:pt>
    <dgm:pt modelId="{C652A38F-56AC-46B0-8C77-885475276415}" type="parTrans" cxnId="{B5C467DB-E364-42D4-A26E-C2089E800499}">
      <dgm:prSet/>
      <dgm:spPr/>
      <dgm:t>
        <a:bodyPr/>
        <a:lstStyle/>
        <a:p>
          <a:pPr rtl="1"/>
          <a:endParaRPr lang="ar-SA"/>
        </a:p>
      </dgm:t>
    </dgm:pt>
    <dgm:pt modelId="{B8D5666F-AA08-4A5A-9D56-AB7CAE47694E}" type="sibTrans" cxnId="{B5C467DB-E364-42D4-A26E-C2089E800499}">
      <dgm:prSet/>
      <dgm:spPr/>
      <dgm:t>
        <a:bodyPr/>
        <a:lstStyle/>
        <a:p>
          <a:pPr rtl="1"/>
          <a:endParaRPr lang="ar-SA"/>
        </a:p>
      </dgm:t>
    </dgm:pt>
    <dgm:pt modelId="{DF4BC60E-5581-4EC1-85A4-F0A3009A08B2}">
      <dgm:prSet phldrT="[نص]"/>
      <dgm:spPr/>
      <dgm:t>
        <a:bodyPr/>
        <a:lstStyle/>
        <a:p>
          <a:pPr rtl="1"/>
          <a:r>
            <a:rPr lang="en-US" dirty="0" smtClean="0"/>
            <a:t>Offices and drawing room</a:t>
          </a:r>
        </a:p>
        <a:p>
          <a:pPr rtl="1"/>
          <a:r>
            <a:rPr lang="en-US" dirty="0" smtClean="0"/>
            <a:t>1 floor</a:t>
          </a:r>
          <a:endParaRPr lang="ar-SA" dirty="0"/>
        </a:p>
      </dgm:t>
    </dgm:pt>
    <dgm:pt modelId="{177BC539-F89C-45CB-B1A6-9BC56EF6AFB3}" type="parTrans" cxnId="{B1AB285C-CD98-4036-9C95-B82BCDAA0E53}">
      <dgm:prSet/>
      <dgm:spPr/>
      <dgm:t>
        <a:bodyPr/>
        <a:lstStyle/>
        <a:p>
          <a:pPr rtl="1"/>
          <a:endParaRPr lang="ar-SA"/>
        </a:p>
      </dgm:t>
    </dgm:pt>
    <dgm:pt modelId="{F750D2BE-373F-4225-AA98-6A147C4932CE}" type="sibTrans" cxnId="{B1AB285C-CD98-4036-9C95-B82BCDAA0E53}">
      <dgm:prSet/>
      <dgm:spPr/>
      <dgm:t>
        <a:bodyPr/>
        <a:lstStyle/>
        <a:p>
          <a:pPr rtl="1"/>
          <a:endParaRPr lang="ar-SA"/>
        </a:p>
      </dgm:t>
    </dgm:pt>
    <dgm:pt modelId="{3775EE6A-AFC2-40DB-BB4E-104CFE13AFE9}">
      <dgm:prSet phldrT="[نص]"/>
      <dgm:spPr/>
      <dgm:t>
        <a:bodyPr/>
        <a:lstStyle/>
        <a:p>
          <a:pPr rtl="1"/>
          <a:r>
            <a:rPr lang="en-US" dirty="0" smtClean="0"/>
            <a:t>F2</a:t>
          </a:r>
          <a:endParaRPr lang="ar-SA" dirty="0"/>
        </a:p>
      </dgm:t>
    </dgm:pt>
    <dgm:pt modelId="{E520EE93-5BE9-4161-8028-C98721F776E0}" type="parTrans" cxnId="{9B0CE66B-912D-4DAF-9304-451C2B98C743}">
      <dgm:prSet/>
      <dgm:spPr/>
      <dgm:t>
        <a:bodyPr/>
        <a:lstStyle/>
        <a:p>
          <a:pPr rtl="1"/>
          <a:endParaRPr lang="ar-SA"/>
        </a:p>
      </dgm:t>
    </dgm:pt>
    <dgm:pt modelId="{AA7422AF-A5DE-4B14-BE32-DD922E8CC8D8}" type="sibTrans" cxnId="{9B0CE66B-912D-4DAF-9304-451C2B98C743}">
      <dgm:prSet/>
      <dgm:spPr/>
      <dgm:t>
        <a:bodyPr/>
        <a:lstStyle/>
        <a:p>
          <a:pPr rtl="1"/>
          <a:endParaRPr lang="ar-SA"/>
        </a:p>
      </dgm:t>
    </dgm:pt>
    <dgm:pt modelId="{114E932E-044F-471C-BA34-C403110641A5}" type="pres">
      <dgm:prSet presAssocID="{45D65367-62B4-4AF4-A6CD-BAA43284B85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D6A265F-3E8D-4F45-AE05-E9A2AD7DA6D0}" type="pres">
      <dgm:prSet presAssocID="{CC085A58-B5F1-49B4-8939-D5360EAAE4D5}" presName="vertOne" presStyleCnt="0"/>
      <dgm:spPr/>
    </dgm:pt>
    <dgm:pt modelId="{3C878287-19E7-4535-87A1-6AE06B502256}" type="pres">
      <dgm:prSet presAssocID="{CC085A58-B5F1-49B4-8939-D5360EAAE4D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8BEFB9F-D04C-4A38-B632-A6755EFCC8C7}" type="pres">
      <dgm:prSet presAssocID="{CC085A58-B5F1-49B4-8939-D5360EAAE4D5}" presName="parTransOne" presStyleCnt="0"/>
      <dgm:spPr/>
    </dgm:pt>
    <dgm:pt modelId="{E5D74ACD-F581-4956-92E5-3C4A7B2A3DB2}" type="pres">
      <dgm:prSet presAssocID="{CC085A58-B5F1-49B4-8939-D5360EAAE4D5}" presName="horzOne" presStyleCnt="0"/>
      <dgm:spPr/>
    </dgm:pt>
    <dgm:pt modelId="{97BE6D07-CD2D-4BC4-BF4E-5B0943C6E657}" type="pres">
      <dgm:prSet presAssocID="{9D7DD252-CE67-4891-863A-549A461CE379}" presName="vertTwo" presStyleCnt="0"/>
      <dgm:spPr/>
    </dgm:pt>
    <dgm:pt modelId="{CF1D9E59-E617-4FA0-8326-FF3DC0322C5E}" type="pres">
      <dgm:prSet presAssocID="{9D7DD252-CE67-4891-863A-549A461CE379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B0BB53B-832A-47F9-AD98-8F7321429345}" type="pres">
      <dgm:prSet presAssocID="{9D7DD252-CE67-4891-863A-549A461CE379}" presName="parTransTwo" presStyleCnt="0"/>
      <dgm:spPr/>
    </dgm:pt>
    <dgm:pt modelId="{B51DDC06-9F44-4B69-97C3-B1873F2D1CEB}" type="pres">
      <dgm:prSet presAssocID="{9D7DD252-CE67-4891-863A-549A461CE379}" presName="horzTwo" presStyleCnt="0"/>
      <dgm:spPr/>
    </dgm:pt>
    <dgm:pt modelId="{33D5166B-6142-457E-98CB-E4D85AF80629}" type="pres">
      <dgm:prSet presAssocID="{8135BCA3-DA2E-45DB-80C7-BC0EA3706C0D}" presName="vertThree" presStyleCnt="0"/>
      <dgm:spPr/>
    </dgm:pt>
    <dgm:pt modelId="{90FF1724-129B-4BFC-9AB5-FB20E4B0B514}" type="pres">
      <dgm:prSet presAssocID="{8135BCA3-DA2E-45DB-80C7-BC0EA3706C0D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676CD80-7D77-445A-97CC-17A0E6037377}" type="pres">
      <dgm:prSet presAssocID="{8135BCA3-DA2E-45DB-80C7-BC0EA3706C0D}" presName="horzThree" presStyleCnt="0"/>
      <dgm:spPr/>
    </dgm:pt>
    <dgm:pt modelId="{5579D7FF-574D-4491-986D-89A8ECA7E31A}" type="pres">
      <dgm:prSet presAssocID="{CA2644C5-82E1-4673-95CF-634E634CEDBB}" presName="sibSpaceTwo" presStyleCnt="0"/>
      <dgm:spPr/>
    </dgm:pt>
    <dgm:pt modelId="{B4C12E0D-57BA-4CC4-A1E1-1BF9522DBE41}" type="pres">
      <dgm:prSet presAssocID="{DF4BC60E-5581-4EC1-85A4-F0A3009A08B2}" presName="vertTwo" presStyleCnt="0"/>
      <dgm:spPr/>
    </dgm:pt>
    <dgm:pt modelId="{B96D020E-6019-42CD-8729-92E15F890D72}" type="pres">
      <dgm:prSet presAssocID="{DF4BC60E-5581-4EC1-85A4-F0A3009A08B2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AC0B5B1-FBF9-4F0A-965F-CF6318E190A3}" type="pres">
      <dgm:prSet presAssocID="{DF4BC60E-5581-4EC1-85A4-F0A3009A08B2}" presName="parTransTwo" presStyleCnt="0"/>
      <dgm:spPr/>
    </dgm:pt>
    <dgm:pt modelId="{8F46BF23-7959-46AF-AD95-D4D735E8EED1}" type="pres">
      <dgm:prSet presAssocID="{DF4BC60E-5581-4EC1-85A4-F0A3009A08B2}" presName="horzTwo" presStyleCnt="0"/>
      <dgm:spPr/>
    </dgm:pt>
    <dgm:pt modelId="{A1E1869D-BC50-473A-9DFA-4617DA2DF7F5}" type="pres">
      <dgm:prSet presAssocID="{3775EE6A-AFC2-40DB-BB4E-104CFE13AFE9}" presName="vertThree" presStyleCnt="0"/>
      <dgm:spPr/>
    </dgm:pt>
    <dgm:pt modelId="{5623726D-909B-439C-8B4F-B3924FEDFACB}" type="pres">
      <dgm:prSet presAssocID="{3775EE6A-AFC2-40DB-BB4E-104CFE13AFE9}" presName="txThree" presStyleLbl="node3" presStyleIdx="1" presStyleCnt="2">
        <dgm:presLayoutVars>
          <dgm:chPref val="3"/>
        </dgm:presLayoutVars>
      </dgm:prSet>
      <dgm:spPr/>
    </dgm:pt>
    <dgm:pt modelId="{3A21A350-E7E6-414A-8617-BBBE2F4995D5}" type="pres">
      <dgm:prSet presAssocID="{3775EE6A-AFC2-40DB-BB4E-104CFE13AFE9}" presName="horzThree" presStyleCnt="0"/>
      <dgm:spPr/>
    </dgm:pt>
  </dgm:ptLst>
  <dgm:cxnLst>
    <dgm:cxn modelId="{85D2965E-6575-4235-B774-95FF8B67C236}" type="presOf" srcId="{8135BCA3-DA2E-45DB-80C7-BC0EA3706C0D}" destId="{90FF1724-129B-4BFC-9AB5-FB20E4B0B514}" srcOrd="0" destOrd="0" presId="urn:microsoft.com/office/officeart/2005/8/layout/hierarchy4"/>
    <dgm:cxn modelId="{9B0CE66B-912D-4DAF-9304-451C2B98C743}" srcId="{DF4BC60E-5581-4EC1-85A4-F0A3009A08B2}" destId="{3775EE6A-AFC2-40DB-BB4E-104CFE13AFE9}" srcOrd="0" destOrd="0" parTransId="{E520EE93-5BE9-4161-8028-C98721F776E0}" sibTransId="{AA7422AF-A5DE-4B14-BE32-DD922E8CC8D8}"/>
    <dgm:cxn modelId="{B1AB285C-CD98-4036-9C95-B82BCDAA0E53}" srcId="{CC085A58-B5F1-49B4-8939-D5360EAAE4D5}" destId="{DF4BC60E-5581-4EC1-85A4-F0A3009A08B2}" srcOrd="1" destOrd="0" parTransId="{177BC539-F89C-45CB-B1A6-9BC56EF6AFB3}" sibTransId="{F750D2BE-373F-4225-AA98-6A147C4932CE}"/>
    <dgm:cxn modelId="{094D28F9-272A-4033-B0D4-1FAF0E1BA641}" type="presOf" srcId="{DF4BC60E-5581-4EC1-85A4-F0A3009A08B2}" destId="{B96D020E-6019-42CD-8729-92E15F890D72}" srcOrd="0" destOrd="0" presId="urn:microsoft.com/office/officeart/2005/8/layout/hierarchy4"/>
    <dgm:cxn modelId="{225BFBD9-6711-4E48-BB37-F108E13ACCBB}" type="presOf" srcId="{CC085A58-B5F1-49B4-8939-D5360EAAE4D5}" destId="{3C878287-19E7-4535-87A1-6AE06B502256}" srcOrd="0" destOrd="0" presId="urn:microsoft.com/office/officeart/2005/8/layout/hierarchy4"/>
    <dgm:cxn modelId="{11111E47-0E4F-4F14-8024-856DCB023BC5}" srcId="{CC085A58-B5F1-49B4-8939-D5360EAAE4D5}" destId="{9D7DD252-CE67-4891-863A-549A461CE379}" srcOrd="0" destOrd="0" parTransId="{39965423-FC30-4DC2-9277-DD092000228E}" sibTransId="{CA2644C5-82E1-4673-95CF-634E634CEDBB}"/>
    <dgm:cxn modelId="{F3E3C8DD-3001-4140-B86B-E4004C364A2D}" srcId="{45D65367-62B4-4AF4-A6CD-BAA43284B85E}" destId="{CC085A58-B5F1-49B4-8939-D5360EAAE4D5}" srcOrd="0" destOrd="0" parTransId="{B33C82B6-D0CA-4953-BEB6-587B7B045433}" sibTransId="{A61C3657-CFEC-4352-862F-C668A77BF2F3}"/>
    <dgm:cxn modelId="{E434B6FC-A4B7-4484-9289-C29F88985B42}" type="presOf" srcId="{45D65367-62B4-4AF4-A6CD-BAA43284B85E}" destId="{114E932E-044F-471C-BA34-C403110641A5}" srcOrd="0" destOrd="0" presId="urn:microsoft.com/office/officeart/2005/8/layout/hierarchy4"/>
    <dgm:cxn modelId="{B5C467DB-E364-42D4-A26E-C2089E800499}" srcId="{9D7DD252-CE67-4891-863A-549A461CE379}" destId="{8135BCA3-DA2E-45DB-80C7-BC0EA3706C0D}" srcOrd="0" destOrd="0" parTransId="{C652A38F-56AC-46B0-8C77-885475276415}" sibTransId="{B8D5666F-AA08-4A5A-9D56-AB7CAE47694E}"/>
    <dgm:cxn modelId="{9AB67F19-0BFE-4493-BA63-E253813F9E4D}" type="presOf" srcId="{9D7DD252-CE67-4891-863A-549A461CE379}" destId="{CF1D9E59-E617-4FA0-8326-FF3DC0322C5E}" srcOrd="0" destOrd="0" presId="urn:microsoft.com/office/officeart/2005/8/layout/hierarchy4"/>
    <dgm:cxn modelId="{C4839EF0-BC57-446E-95E6-6482E772B195}" type="presOf" srcId="{3775EE6A-AFC2-40DB-BB4E-104CFE13AFE9}" destId="{5623726D-909B-439C-8B4F-B3924FEDFACB}" srcOrd="0" destOrd="0" presId="urn:microsoft.com/office/officeart/2005/8/layout/hierarchy4"/>
    <dgm:cxn modelId="{E5274BA2-6FA1-4E96-814A-7BBED1BC48A3}" type="presParOf" srcId="{114E932E-044F-471C-BA34-C403110641A5}" destId="{2D6A265F-3E8D-4F45-AE05-E9A2AD7DA6D0}" srcOrd="0" destOrd="0" presId="urn:microsoft.com/office/officeart/2005/8/layout/hierarchy4"/>
    <dgm:cxn modelId="{D604BF0E-8B9D-4505-BEC6-2AE395007676}" type="presParOf" srcId="{2D6A265F-3E8D-4F45-AE05-E9A2AD7DA6D0}" destId="{3C878287-19E7-4535-87A1-6AE06B502256}" srcOrd="0" destOrd="0" presId="urn:microsoft.com/office/officeart/2005/8/layout/hierarchy4"/>
    <dgm:cxn modelId="{0988016C-B91B-44C3-AC63-79118F016D12}" type="presParOf" srcId="{2D6A265F-3E8D-4F45-AE05-E9A2AD7DA6D0}" destId="{18BEFB9F-D04C-4A38-B632-A6755EFCC8C7}" srcOrd="1" destOrd="0" presId="urn:microsoft.com/office/officeart/2005/8/layout/hierarchy4"/>
    <dgm:cxn modelId="{68264828-B5D1-4464-902D-6B25C6903E27}" type="presParOf" srcId="{2D6A265F-3E8D-4F45-AE05-E9A2AD7DA6D0}" destId="{E5D74ACD-F581-4956-92E5-3C4A7B2A3DB2}" srcOrd="2" destOrd="0" presId="urn:microsoft.com/office/officeart/2005/8/layout/hierarchy4"/>
    <dgm:cxn modelId="{6EE1E03C-6C14-48A1-97CC-86C4DFCA242E}" type="presParOf" srcId="{E5D74ACD-F581-4956-92E5-3C4A7B2A3DB2}" destId="{97BE6D07-CD2D-4BC4-BF4E-5B0943C6E657}" srcOrd="0" destOrd="0" presId="urn:microsoft.com/office/officeart/2005/8/layout/hierarchy4"/>
    <dgm:cxn modelId="{F57B2724-C29F-4F9D-9B7B-DD92EEBE0367}" type="presParOf" srcId="{97BE6D07-CD2D-4BC4-BF4E-5B0943C6E657}" destId="{CF1D9E59-E617-4FA0-8326-FF3DC0322C5E}" srcOrd="0" destOrd="0" presId="urn:microsoft.com/office/officeart/2005/8/layout/hierarchy4"/>
    <dgm:cxn modelId="{669C7915-9C53-45E7-A61D-255B6CF02470}" type="presParOf" srcId="{97BE6D07-CD2D-4BC4-BF4E-5B0943C6E657}" destId="{AB0BB53B-832A-47F9-AD98-8F7321429345}" srcOrd="1" destOrd="0" presId="urn:microsoft.com/office/officeart/2005/8/layout/hierarchy4"/>
    <dgm:cxn modelId="{0366ED9A-DDEA-4DFC-A983-D4A03472BE3A}" type="presParOf" srcId="{97BE6D07-CD2D-4BC4-BF4E-5B0943C6E657}" destId="{B51DDC06-9F44-4B69-97C3-B1873F2D1CEB}" srcOrd="2" destOrd="0" presId="urn:microsoft.com/office/officeart/2005/8/layout/hierarchy4"/>
    <dgm:cxn modelId="{4BD1B081-BEC0-4EFB-8BCF-EC067803F1E2}" type="presParOf" srcId="{B51DDC06-9F44-4B69-97C3-B1873F2D1CEB}" destId="{33D5166B-6142-457E-98CB-E4D85AF80629}" srcOrd="0" destOrd="0" presId="urn:microsoft.com/office/officeart/2005/8/layout/hierarchy4"/>
    <dgm:cxn modelId="{2DC1A663-7C64-4729-8125-00F945FA7DB5}" type="presParOf" srcId="{33D5166B-6142-457E-98CB-E4D85AF80629}" destId="{90FF1724-129B-4BFC-9AB5-FB20E4B0B514}" srcOrd="0" destOrd="0" presId="urn:microsoft.com/office/officeart/2005/8/layout/hierarchy4"/>
    <dgm:cxn modelId="{51BDF57D-4B74-4F35-ACC4-BA34E9DE85A1}" type="presParOf" srcId="{33D5166B-6142-457E-98CB-E4D85AF80629}" destId="{D676CD80-7D77-445A-97CC-17A0E6037377}" srcOrd="1" destOrd="0" presId="urn:microsoft.com/office/officeart/2005/8/layout/hierarchy4"/>
    <dgm:cxn modelId="{553E8554-3ECD-4B93-A1D6-140AAB4860AA}" type="presParOf" srcId="{E5D74ACD-F581-4956-92E5-3C4A7B2A3DB2}" destId="{5579D7FF-574D-4491-986D-89A8ECA7E31A}" srcOrd="1" destOrd="0" presId="urn:microsoft.com/office/officeart/2005/8/layout/hierarchy4"/>
    <dgm:cxn modelId="{2BC76C18-73C1-4F53-AC02-694238B98089}" type="presParOf" srcId="{E5D74ACD-F581-4956-92E5-3C4A7B2A3DB2}" destId="{B4C12E0D-57BA-4CC4-A1E1-1BF9522DBE41}" srcOrd="2" destOrd="0" presId="urn:microsoft.com/office/officeart/2005/8/layout/hierarchy4"/>
    <dgm:cxn modelId="{2ABCD412-47AA-45C3-9AA1-22B3FDDEA303}" type="presParOf" srcId="{B4C12E0D-57BA-4CC4-A1E1-1BF9522DBE41}" destId="{B96D020E-6019-42CD-8729-92E15F890D72}" srcOrd="0" destOrd="0" presId="urn:microsoft.com/office/officeart/2005/8/layout/hierarchy4"/>
    <dgm:cxn modelId="{8BADDDF3-B6BC-47DF-B514-76B38511CCC1}" type="presParOf" srcId="{B4C12E0D-57BA-4CC4-A1E1-1BF9522DBE41}" destId="{DAC0B5B1-FBF9-4F0A-965F-CF6318E190A3}" srcOrd="1" destOrd="0" presId="urn:microsoft.com/office/officeart/2005/8/layout/hierarchy4"/>
    <dgm:cxn modelId="{3F59FB51-7657-4A00-B996-1D6422C4484E}" type="presParOf" srcId="{B4C12E0D-57BA-4CC4-A1E1-1BF9522DBE41}" destId="{8F46BF23-7959-46AF-AD95-D4D735E8EED1}" srcOrd="2" destOrd="0" presId="urn:microsoft.com/office/officeart/2005/8/layout/hierarchy4"/>
    <dgm:cxn modelId="{64022CD9-CB89-4AE3-8F31-0D2783EFD619}" type="presParOf" srcId="{8F46BF23-7959-46AF-AD95-D4D735E8EED1}" destId="{A1E1869D-BC50-473A-9DFA-4617DA2DF7F5}" srcOrd="0" destOrd="0" presId="urn:microsoft.com/office/officeart/2005/8/layout/hierarchy4"/>
    <dgm:cxn modelId="{D1DBA908-2FDF-406B-BD0D-F6F84D0CB263}" type="presParOf" srcId="{A1E1869D-BC50-473A-9DFA-4617DA2DF7F5}" destId="{5623726D-909B-439C-8B4F-B3924FEDFACB}" srcOrd="0" destOrd="0" presId="urn:microsoft.com/office/officeart/2005/8/layout/hierarchy4"/>
    <dgm:cxn modelId="{14052DDA-8D7F-49B4-A625-5D860499E1FB}" type="presParOf" srcId="{A1E1869D-BC50-473A-9DFA-4617DA2DF7F5}" destId="{3A21A350-E7E6-414A-8617-BBBE2F4995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4FEB2-FA61-48E5-AEF3-DC9044104B96}">
      <dsp:nvSpPr>
        <dsp:cNvPr id="0" name=""/>
        <dsp:cNvSpPr/>
      </dsp:nvSpPr>
      <dsp:spPr>
        <a:xfrm>
          <a:off x="0" y="54884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Introduction</a:t>
          </a:r>
          <a:endParaRPr lang="en-US" sz="3300" kern="1200" dirty="0"/>
        </a:p>
      </dsp:txBody>
      <dsp:txXfrm>
        <a:off x="38638" y="93522"/>
        <a:ext cx="6780724" cy="714229"/>
      </dsp:txXfrm>
    </dsp:sp>
    <dsp:sp modelId="{2AB2D2D6-487A-42D1-B9EB-6D4A225F700C}">
      <dsp:nvSpPr>
        <dsp:cNvPr id="0" name=""/>
        <dsp:cNvSpPr/>
      </dsp:nvSpPr>
      <dsp:spPr>
        <a:xfrm>
          <a:off x="0" y="941429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Architectural Design</a:t>
          </a:r>
          <a:endParaRPr lang="en-US" sz="3300" kern="1200" dirty="0"/>
        </a:p>
      </dsp:txBody>
      <dsp:txXfrm>
        <a:off x="38638" y="980067"/>
        <a:ext cx="6780724" cy="714229"/>
      </dsp:txXfrm>
    </dsp:sp>
    <dsp:sp modelId="{B4A0CF96-84ED-4E2A-92B4-90B4E835CBB6}">
      <dsp:nvSpPr>
        <dsp:cNvPr id="0" name=""/>
        <dsp:cNvSpPr/>
      </dsp:nvSpPr>
      <dsp:spPr>
        <a:xfrm>
          <a:off x="0" y="1827975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Structural Design </a:t>
          </a:r>
          <a:endParaRPr lang="en-US" sz="3300" kern="1200" dirty="0"/>
        </a:p>
      </dsp:txBody>
      <dsp:txXfrm>
        <a:off x="38638" y="1866613"/>
        <a:ext cx="6780724" cy="714229"/>
      </dsp:txXfrm>
    </dsp:sp>
    <dsp:sp modelId="{6789C1F8-081D-4BA3-9E11-0D42C246FF85}">
      <dsp:nvSpPr>
        <dsp:cNvPr id="0" name=""/>
        <dsp:cNvSpPr/>
      </dsp:nvSpPr>
      <dsp:spPr>
        <a:xfrm>
          <a:off x="0" y="2714520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Environmental Design</a:t>
          </a:r>
          <a:endParaRPr lang="en-US" sz="3300" kern="1200" dirty="0"/>
        </a:p>
      </dsp:txBody>
      <dsp:txXfrm>
        <a:off x="38638" y="2753158"/>
        <a:ext cx="6780724" cy="714229"/>
      </dsp:txXfrm>
    </dsp:sp>
    <dsp:sp modelId="{3933A982-5BB8-40D0-BD0A-94A97F4112D8}">
      <dsp:nvSpPr>
        <dsp:cNvPr id="0" name=""/>
        <dsp:cNvSpPr/>
      </dsp:nvSpPr>
      <dsp:spPr>
        <a:xfrm>
          <a:off x="0" y="3601065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Mechanical Design</a:t>
          </a:r>
          <a:endParaRPr lang="en-US" sz="3300" kern="1200" dirty="0"/>
        </a:p>
      </dsp:txBody>
      <dsp:txXfrm>
        <a:off x="38638" y="3639703"/>
        <a:ext cx="6780724" cy="714229"/>
      </dsp:txXfrm>
    </dsp:sp>
    <dsp:sp modelId="{09A2EE6E-3E21-4BDD-A533-16B5A7BB8411}">
      <dsp:nvSpPr>
        <dsp:cNvPr id="0" name=""/>
        <dsp:cNvSpPr/>
      </dsp:nvSpPr>
      <dsp:spPr>
        <a:xfrm>
          <a:off x="0" y="4487610"/>
          <a:ext cx="6858000" cy="7915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Electrical Design</a:t>
          </a:r>
          <a:endParaRPr lang="en-US" sz="3300" kern="1200" dirty="0"/>
        </a:p>
      </dsp:txBody>
      <dsp:txXfrm>
        <a:off x="38638" y="4526248"/>
        <a:ext cx="6780724" cy="714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78287-19E7-4535-87A1-6AE06B502256}">
      <dsp:nvSpPr>
        <dsp:cNvPr id="0" name=""/>
        <dsp:cNvSpPr/>
      </dsp:nvSpPr>
      <dsp:spPr>
        <a:xfrm>
          <a:off x="3037" y="31"/>
          <a:ext cx="8223524" cy="1367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project</a:t>
          </a:r>
          <a:endParaRPr lang="ar-SA" sz="5900" kern="1200" dirty="0"/>
        </a:p>
      </dsp:txBody>
      <dsp:txXfrm>
        <a:off x="43087" y="40081"/>
        <a:ext cx="8143424" cy="1287312"/>
      </dsp:txXfrm>
    </dsp:sp>
    <dsp:sp modelId="{CF1D9E59-E617-4FA0-8326-FF3DC0322C5E}">
      <dsp:nvSpPr>
        <dsp:cNvPr id="0" name=""/>
        <dsp:cNvSpPr/>
      </dsp:nvSpPr>
      <dsp:spPr>
        <a:xfrm>
          <a:off x="3037" y="1511012"/>
          <a:ext cx="3946028" cy="1367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Parking 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4 floors </a:t>
          </a:r>
          <a:endParaRPr lang="ar-SA" sz="2500" kern="1200" dirty="0"/>
        </a:p>
      </dsp:txBody>
      <dsp:txXfrm>
        <a:off x="43087" y="1551062"/>
        <a:ext cx="3865928" cy="1287312"/>
      </dsp:txXfrm>
    </dsp:sp>
    <dsp:sp modelId="{90FF1724-129B-4BFC-9AB5-FB20E4B0B514}">
      <dsp:nvSpPr>
        <dsp:cNvPr id="0" name=""/>
        <dsp:cNvSpPr/>
      </dsp:nvSpPr>
      <dsp:spPr>
        <a:xfrm>
          <a:off x="3037" y="3021992"/>
          <a:ext cx="3946028" cy="1367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B2 , B1 , </a:t>
          </a:r>
          <a:r>
            <a:rPr lang="en-US" sz="2500" kern="1200" dirty="0" err="1" smtClean="0"/>
            <a:t>Gf</a:t>
          </a:r>
          <a:r>
            <a:rPr lang="en-US" sz="2500" kern="1200" dirty="0" smtClean="0"/>
            <a:t> , F1</a:t>
          </a:r>
          <a:endParaRPr lang="ar-SA" sz="2500" kern="1200" dirty="0"/>
        </a:p>
      </dsp:txBody>
      <dsp:txXfrm>
        <a:off x="43087" y="3062042"/>
        <a:ext cx="3865928" cy="1287312"/>
      </dsp:txXfrm>
    </dsp:sp>
    <dsp:sp modelId="{B96D020E-6019-42CD-8729-92E15F890D72}">
      <dsp:nvSpPr>
        <dsp:cNvPr id="0" name=""/>
        <dsp:cNvSpPr/>
      </dsp:nvSpPr>
      <dsp:spPr>
        <a:xfrm>
          <a:off x="4280533" y="1511012"/>
          <a:ext cx="3946028" cy="1367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Offices and drawing room</a:t>
          </a:r>
        </a:p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 floor</a:t>
          </a:r>
          <a:endParaRPr lang="ar-SA" sz="2500" kern="1200" dirty="0"/>
        </a:p>
      </dsp:txBody>
      <dsp:txXfrm>
        <a:off x="4320583" y="1551062"/>
        <a:ext cx="3865928" cy="1287312"/>
      </dsp:txXfrm>
    </dsp:sp>
    <dsp:sp modelId="{5623726D-909B-439C-8B4F-B3924FEDFACB}">
      <dsp:nvSpPr>
        <dsp:cNvPr id="0" name=""/>
        <dsp:cNvSpPr/>
      </dsp:nvSpPr>
      <dsp:spPr>
        <a:xfrm>
          <a:off x="4280533" y="3021992"/>
          <a:ext cx="3946028" cy="1367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F2</a:t>
          </a:r>
          <a:endParaRPr lang="ar-SA" sz="2500" kern="1200" dirty="0"/>
        </a:p>
      </dsp:txBody>
      <dsp:txXfrm>
        <a:off x="4320583" y="3062042"/>
        <a:ext cx="3865928" cy="1287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68CAC-95C5-4DDB-A20F-3F3B0B2AA2AD}" type="datetimeFigureOut">
              <a:rPr lang="en-US" smtClean="0"/>
              <a:pPr/>
              <a:t>12/17/2015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BFFA3-F5B2-4037-858F-DDD30224A4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611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FFA3-F5B2-4037-858F-DDD30224A43E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91C82B-4718-4811-A7DA-1766E6CDE6F7}" type="datetime1">
              <a:rPr lang="en-US" smtClean="0"/>
              <a:pPr/>
              <a:t>12/17/2015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8C1E0C-25EE-4529-ACBB-9B4036EA22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مستطيل 2"/>
          <p:cNvSpPr/>
          <p:nvPr/>
        </p:nvSpPr>
        <p:spPr>
          <a:xfrm>
            <a:off x="2318948" y="685800"/>
            <a:ext cx="45061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/>
              <a:t>Green parking 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0" y="1981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Lucida Calligraphy" pitchFamily="66" charset="0"/>
              </a:rPr>
              <a:t>Graduation Project 2</a:t>
            </a:r>
            <a:endParaRPr lang="en-US" sz="3200" b="1" dirty="0">
              <a:latin typeface="Lucida Calligraphy" pitchFamily="66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52400" y="2819400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Lucida Calligraphy" pitchFamily="66" charset="0"/>
              </a:rPr>
              <a:t>Prepared  by</a:t>
            </a:r>
            <a:r>
              <a:rPr lang="en-US" sz="3200" b="1" dirty="0" smtClean="0">
                <a:latin typeface="Lucida Calligraphy" pitchFamily="66" charset="0"/>
              </a:rPr>
              <a:t>:</a:t>
            </a:r>
            <a:endParaRPr lang="en-US" sz="3200" b="1" dirty="0" smtClean="0">
              <a:latin typeface="Lucida Calligraphy" pitchFamily="66" charset="0"/>
            </a:endParaRPr>
          </a:p>
          <a:p>
            <a:pPr algn="ctr"/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Saja M. Sawafta</a:t>
            </a: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Ayat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daher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Ameera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mousa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Maisa </a:t>
            </a:r>
            <a:r>
              <a:rPr lang="en-US" sz="2800" b="1" dirty="0" err="1" smtClean="0">
                <a:latin typeface="Chaparral Pro Light" pitchFamily="18" charset="0"/>
                <a:cs typeface="Times New Roman" pitchFamily="18" charset="0"/>
              </a:rPr>
              <a:t>sawafta</a:t>
            </a:r>
            <a:r>
              <a:rPr lang="en-US" sz="2800" b="1" dirty="0" smtClean="0">
                <a:latin typeface="Chaparral Pro Light" pitchFamily="18" charset="0"/>
                <a:cs typeface="Times New Roman" pitchFamily="18" charset="0"/>
              </a:rPr>
              <a:t> </a:t>
            </a:r>
          </a:p>
          <a:p>
            <a:pPr algn="ctr"/>
            <a:endParaRPr lang="en-US" sz="2800" b="1" dirty="0">
              <a:latin typeface="Chaparral Pro Light" pitchFamily="18" charset="0"/>
              <a:cs typeface="Times New Roman" pitchFamily="18" charset="0"/>
            </a:endParaRPr>
          </a:p>
          <a:p>
            <a:pPr algn="ctr"/>
            <a:endParaRPr lang="en-US" sz="2400" b="1" dirty="0" smtClean="0">
              <a:latin typeface="Lucida Calligraphy" pitchFamily="66" charset="0"/>
            </a:endParaRPr>
          </a:p>
          <a:p>
            <a:pPr algn="ctr"/>
            <a:r>
              <a:rPr lang="en-US" sz="3200" b="1" dirty="0" smtClean="0">
                <a:latin typeface="Lucida Calligraphy" pitchFamily="66" charset="0"/>
              </a:rPr>
              <a:t>Supervisor : Dr. Muhannad Haj </a:t>
            </a:r>
            <a:r>
              <a:rPr lang="en-US" sz="3200" b="1" dirty="0" err="1" smtClean="0">
                <a:latin typeface="Lucida Calligraphy" pitchFamily="66" charset="0"/>
              </a:rPr>
              <a:t>Hussien</a:t>
            </a:r>
            <a:r>
              <a:rPr lang="en-US" sz="3200" b="1" dirty="0" smtClean="0">
                <a:latin typeface="Lucida Calligraphy" pitchFamily="66" charset="0"/>
              </a:rPr>
              <a:t> </a:t>
            </a:r>
            <a:endParaRPr lang="en-US" sz="3200" b="1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19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Offices </a:t>
            </a:r>
            <a:r>
              <a:rPr lang="en-US" dirty="0"/>
              <a:t>level Programming </a:t>
            </a:r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917052"/>
              </p:ext>
            </p:extLst>
          </p:nvPr>
        </p:nvGraphicFramePr>
        <p:xfrm>
          <a:off x="1066800" y="2057400"/>
          <a:ext cx="6781800" cy="40227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7597"/>
                <a:gridCol w="948887"/>
                <a:gridCol w="2352613"/>
                <a:gridCol w="1712703"/>
              </a:tblGrid>
              <a:tr h="679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Item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number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dimensions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Estimated total Area (m</a:t>
                      </a:r>
                      <a:r>
                        <a:rPr lang="en-US" sz="1600" baseline="30000">
                          <a:effectLst/>
                          <a:latin typeface="+mj-lt"/>
                        </a:rPr>
                        <a:t>2</a:t>
                      </a:r>
                      <a:r>
                        <a:rPr lang="en-US" sz="1600">
                          <a:effectLst/>
                          <a:latin typeface="+mj-lt"/>
                        </a:rPr>
                        <a:t>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99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Class room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5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10*13.5  &amp; 7.5*13.5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7*13.5 &amp; 7.1*13.5</a:t>
                      </a:r>
                      <a:endParaRPr lang="en-US" sz="1400" dirty="0">
                        <a:effectLst/>
                        <a:latin typeface="+mj-lt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7*13.5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531.8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296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Offices (Privet)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4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2.4 *4.2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40.32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141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Offices (General)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3.36*5.58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18.7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4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W.Cs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3.9*4.9 &amp;5.3*7.6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59.39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79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Circulation and corridors.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Percentage = 21% 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228.3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44668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j-lt"/>
                        </a:rPr>
                        <a:t>Total estimated  area</a:t>
                      </a:r>
                      <a:endParaRPr lang="en-US" sz="140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j-lt"/>
                        </a:rPr>
                        <a:t>878.51</a:t>
                      </a:r>
                      <a:endParaRPr lang="en-US" sz="1400" dirty="0"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952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INDOWS 7\Desktop\Grout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788" y="1752600"/>
            <a:ext cx="5306484" cy="39798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Parking plan</a:t>
            </a:r>
            <a:endParaRPr lang="ar-SA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10811"/>
            <a:ext cx="6705600" cy="501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4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transportation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dirty="0" smtClean="0"/>
              <a:t>Stairs: The parking has one staircase which could be used by both students and employees.</a:t>
            </a:r>
          </a:p>
          <a:p>
            <a:pPr lvl="0" algn="l" rtl="0"/>
            <a:r>
              <a:rPr lang="en-US" dirty="0" smtClean="0"/>
              <a:t>Elevators: We use two elevators for both doctors and student.</a:t>
            </a:r>
          </a:p>
          <a:p>
            <a:pPr lvl="0" algn="l" rtl="0"/>
            <a:r>
              <a:rPr lang="en-US" dirty="0" smtClean="0"/>
              <a:t>Ramps</a:t>
            </a:r>
            <a:r>
              <a:rPr lang="en-US" dirty="0"/>
              <a:t>: After trying different scenarios with different types of </a:t>
            </a:r>
            <a:r>
              <a:rPr lang="en-US" dirty="0" smtClean="0"/>
              <a:t>ramps, </a:t>
            </a:r>
            <a:r>
              <a:rPr lang="en-US" dirty="0"/>
              <a:t>we find that type B is the very appropriate type from the circulation, movement and size capacity. This ramp is designed for two way traffic movements with slope17</a:t>
            </a:r>
            <a:r>
              <a:rPr lang="en-US" dirty="0" smtClean="0"/>
              <a:t>%.</a:t>
            </a:r>
          </a:p>
          <a:p>
            <a:pPr marL="0" lvl="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3711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14400" y="1143000"/>
            <a:ext cx="2585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type </a:t>
            </a:r>
            <a:r>
              <a:rPr lang="en-US" sz="3600" dirty="0" smtClean="0"/>
              <a:t>B ramp</a:t>
            </a:r>
            <a:endParaRPr lang="ar-SA" sz="3600" dirty="0"/>
          </a:p>
        </p:txBody>
      </p:sp>
      <p:pic>
        <p:nvPicPr>
          <p:cNvPr id="3" name="صورة 2" descr="ssssssssssssssssssssssssssssssssssssssssssssss.jpg"/>
          <p:cNvPicPr/>
          <p:nvPr/>
        </p:nvPicPr>
        <p:blipFill rotWithShape="1">
          <a:blip r:embed="rId2" cstate="print"/>
          <a:srcRect l="56225" t="21600" r="8017" b="8202"/>
          <a:stretch/>
        </p:blipFill>
        <p:spPr bwMode="auto">
          <a:xfrm>
            <a:off x="1524000" y="1789331"/>
            <a:ext cx="6172200" cy="43828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59759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parking layout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307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t="3686" r="6706" b="8405"/>
          <a:stretch>
            <a:fillRect/>
          </a:stretch>
        </p:blipFill>
        <p:spPr>
          <a:xfrm>
            <a:off x="1066800" y="1219200"/>
            <a:ext cx="6096000" cy="40386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048000" y="5715000"/>
            <a:ext cx="2772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Perpendicular (90 degree)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7380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99589" y="6034585"/>
            <a:ext cx="1935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Angled 75 Degree</a:t>
            </a:r>
            <a:endParaRPr lang="ar-SA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94644"/>
            <a:ext cx="6274806" cy="544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536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Parking specification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1- </a:t>
            </a:r>
            <a:r>
              <a:rPr lang="en-US" dirty="0"/>
              <a:t>Access and </a:t>
            </a:r>
            <a:r>
              <a:rPr lang="en-US" dirty="0" smtClean="0"/>
              <a:t>exit for </a:t>
            </a:r>
            <a:r>
              <a:rPr lang="en-US" dirty="0"/>
              <a:t>pedestrian</a:t>
            </a:r>
            <a:r>
              <a:rPr lang="en-US" dirty="0" smtClean="0"/>
              <a:t> </a:t>
            </a:r>
          </a:p>
          <a:p>
            <a:endParaRPr lang="ar-SA" dirty="0"/>
          </a:p>
        </p:txBody>
      </p:sp>
      <p:pic>
        <p:nvPicPr>
          <p:cNvPr id="4" name="Picture 24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499" y="2514600"/>
            <a:ext cx="65532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9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" y="3962400"/>
            <a:ext cx="9093961" cy="292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SAMSUNG\AppData\Local\Temp\Rar$DRa0.734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414" y="0"/>
            <a:ext cx="423960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475" y="0"/>
            <a:ext cx="5029249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117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Parking dimensions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004668"/>
              </p:ext>
            </p:extLst>
          </p:nvPr>
        </p:nvGraphicFramePr>
        <p:xfrm>
          <a:off x="457200" y="2209800"/>
          <a:ext cx="7467600" cy="4191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1732"/>
                <a:gridCol w="3925868"/>
              </a:tblGrid>
              <a:tr h="1047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Type of  vehicles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dimensions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7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Car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2.4 meters x 4.8 meters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7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Light Vans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2.4 meters x 5.5 meters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47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Articulated Vehicles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3.5 meters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381000" y="609600"/>
            <a:ext cx="3637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Standard dimensions of </a:t>
            </a:r>
            <a:r>
              <a:rPr lang="en-US" dirty="0" smtClean="0"/>
              <a:t>vehicles :-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008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922295"/>
              </p:ext>
            </p:extLst>
          </p:nvPr>
        </p:nvGraphicFramePr>
        <p:xfrm>
          <a:off x="1295400" y="986051"/>
          <a:ext cx="6858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9642" y="488989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Outline: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51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066800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used this 2.5 *5.5 m for each car park with 75 angled and 2.5*6 with angled 90 degree</a:t>
            </a:r>
            <a:endParaRPr lang="ar-SA" dirty="0"/>
          </a:p>
        </p:txBody>
      </p:sp>
      <p:pic>
        <p:nvPicPr>
          <p:cNvPr id="3" name="Picture 24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5000"/>
            <a:ext cx="7239000" cy="372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532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offices and drawing classes level </a:t>
            </a:r>
            <a:r>
              <a:rPr lang="en-US" sz="4000" dirty="0"/>
              <a:t>plan</a:t>
            </a:r>
            <a:endParaRPr lang="ar-SA" sz="4000" dirty="0"/>
          </a:p>
        </p:txBody>
      </p:sp>
      <p:pic>
        <p:nvPicPr>
          <p:cNvPr id="4" name="Picture 23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57400"/>
            <a:ext cx="7086599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09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Elevations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3281732" y="5486400"/>
            <a:ext cx="2545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west elevation</a:t>
            </a:r>
            <a:endParaRPr lang="ar-SA" sz="32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990725"/>
            <a:ext cx="89439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1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29000" y="5638800"/>
            <a:ext cx="2432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east elevation</a:t>
            </a:r>
            <a:endParaRPr lang="ar-SA" sz="32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576388"/>
            <a:ext cx="84772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604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32913" y="5410200"/>
            <a:ext cx="2749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South elevation</a:t>
            </a:r>
            <a:endParaRPr lang="ar-SA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115300" cy="308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926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71800" y="5791200"/>
            <a:ext cx="28167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North </a:t>
            </a:r>
            <a:r>
              <a:rPr lang="en-US" sz="3200" dirty="0" smtClean="0"/>
              <a:t>Elevation</a:t>
            </a:r>
            <a:endParaRPr lang="ar-SA" sz="32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66874"/>
            <a:ext cx="875128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565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2209800"/>
            <a:ext cx="6753225" cy="3581400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4267200" y="6019800"/>
            <a:ext cx="1400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section A-A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3051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85850" y="5943600"/>
            <a:ext cx="1372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section B-B </a:t>
            </a:r>
            <a:endParaRPr lang="ar-SA" dirty="0"/>
          </a:p>
        </p:txBody>
      </p:sp>
      <p:pic>
        <p:nvPicPr>
          <p:cNvPr id="3" name="Picture 11" descr="sec b-b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85800" y="1623814"/>
            <a:ext cx="7467600" cy="431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95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Three dimension views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94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AMSUNG\AppData\Local\Temp\Rar$DRa0.734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581400" y="5835134"/>
            <a:ext cx="2276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south –east elevation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17566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Introduction and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0"/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 dirty="0"/>
              <a:t>1. Prepare and finalize the architectural design considering all other aspects of design.</a:t>
            </a:r>
          </a:p>
          <a:p>
            <a:pPr algn="just" rtl="0"/>
            <a:r>
              <a:rPr lang="en-US" dirty="0"/>
              <a:t>2. Conduct an environmentally friendly structure as much as possible.</a:t>
            </a:r>
          </a:p>
          <a:p>
            <a:pPr algn="just" rtl="0"/>
            <a:r>
              <a:rPr lang="en-US" dirty="0"/>
              <a:t>3. The design will respect the recommended value and standard for the different aspects </a:t>
            </a:r>
          </a:p>
          <a:p>
            <a:pPr algn="just" rtl="0"/>
            <a:r>
              <a:rPr lang="en-US" dirty="0"/>
              <a:t>4. Solve most common problems in the existing parking.</a:t>
            </a:r>
          </a:p>
          <a:p>
            <a:pPr algn="just" rtl="0"/>
            <a:r>
              <a:rPr lang="en-US" dirty="0"/>
              <a:t>5. Design a bridge to connect our parking to the engineering faculty.</a:t>
            </a:r>
          </a:p>
          <a:p>
            <a:pPr algn="just" rtl="0"/>
            <a:r>
              <a:rPr lang="en-US" dirty="0"/>
              <a:t>6. Well integration for our proposed parking in the university campus</a:t>
            </a:r>
          </a:p>
          <a:p>
            <a:pPr marL="0" indent="0" algn="just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5424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AMSUNG\AppData\Local\Temp\Rar$DRa0.747\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581400" y="5836271"/>
            <a:ext cx="2242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west-south elevation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703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MSUNG\AppData\Local\Temp\Rar$DRa0.671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962400" y="5836271"/>
            <a:ext cx="1709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north elevation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5037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AppData\Local\Temp\Rar$DRa0.379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757314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4191000" y="5813946"/>
            <a:ext cx="1083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roof shot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295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AMSUNG\AppData\Local\Temp\Rar$DRa0.748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429000" y="5715000"/>
            <a:ext cx="3366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Garden- offices level </a:t>
            </a:r>
            <a:r>
              <a:rPr lang="en-US" dirty="0"/>
              <a:t>shot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6102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Structural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3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23622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015" y="3657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Design Codes: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2672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ACI -318-08 (American Concrete Institution) for reinforced concrete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structural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UBC-97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(Uniform Building Code) for earthquake load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computations.</a:t>
            </a:r>
          </a:p>
        </p:txBody>
      </p:sp>
    </p:spTree>
    <p:extLst>
      <p:ext uri="{BB962C8B-B14F-4D97-AF65-F5344CB8AC3E}">
        <p14:creationId xmlns:p14="http://schemas.microsoft.com/office/powerpoint/2010/main" val="125603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Building Description: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t="7740" r="9210" b="15480"/>
          <a:stretch/>
        </p:blipFill>
        <p:spPr bwMode="auto">
          <a:xfrm>
            <a:off x="2133600" y="2590800"/>
            <a:ext cx="4572000" cy="34887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104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28800" y="3276600"/>
          <a:ext cx="5097780" cy="1342327"/>
        </p:xfrm>
        <a:graphic>
          <a:graphicData uri="http://schemas.openxmlformats.org/drawingml/2006/table">
            <a:tbl>
              <a:tblPr/>
              <a:tblGrid>
                <a:gridCol w="2697480"/>
                <a:gridCol w="2400300"/>
              </a:tblGrid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Property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Value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Compressive strength of concrete, (f’c)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Modulus of elasticity, (Ec)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Unit weight of plain concrete, 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Unit weight of reinforced concrete,  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05000" y="4953000"/>
          <a:ext cx="4926330" cy="793687"/>
        </p:xfrm>
        <a:graphic>
          <a:graphicData uri="http://schemas.openxmlformats.org/drawingml/2006/table">
            <a:tbl>
              <a:tblPr/>
              <a:tblGrid>
                <a:gridCol w="2640330"/>
                <a:gridCol w="2286000"/>
              </a:tblGrid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Property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Value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Yield strength (fy)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Modulus of elasticity, (Ec)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Low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581400"/>
            <a:ext cx="504825" cy="20955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3886200"/>
            <a:ext cx="1047750" cy="20955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114800"/>
            <a:ext cx="676275" cy="20955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4114800"/>
            <a:ext cx="95250" cy="20955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419600"/>
            <a:ext cx="676275" cy="20955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5334000"/>
            <a:ext cx="590550" cy="209550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5562600"/>
            <a:ext cx="1009650" cy="20955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09600" y="1752600"/>
            <a:ext cx="7906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Material :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04800" y="2819400"/>
            <a:ext cx="147989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1143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Reinforcement steel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304800" y="2500699"/>
            <a:ext cx="7088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concrete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629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Types of loads: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514600"/>
          <a:ext cx="6858000" cy="1534887"/>
        </p:xfrm>
        <a:graphic>
          <a:graphicData uri="http://schemas.openxmlformats.org/drawingml/2006/table">
            <a:tbl>
              <a:tblPr/>
              <a:tblGrid>
                <a:gridCol w="3429000"/>
                <a:gridCol w="3429000"/>
              </a:tblGrid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Type of load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Load KN/m</a:t>
                      </a:r>
                      <a:r>
                        <a:rPr lang="en-US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Live load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4 KN/m</a:t>
                      </a:r>
                      <a:r>
                        <a:rPr lang="en-US" sz="12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6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Super imposed dead load</a:t>
                      </a:r>
                      <a:endParaRPr lang="en-US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KN/m</a:t>
                      </a:r>
                      <a:r>
                        <a:rPr lang="en-US" sz="12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436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Structural System: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590800"/>
            <a:ext cx="830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system of the slab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way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slab(35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cm thickness) with Drop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beams 65 cm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17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location: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6002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Location: </a:t>
            </a:r>
            <a:r>
              <a:rPr lang="en-US" sz="2000" dirty="0" smtClean="0"/>
              <a:t>Site </a:t>
            </a:r>
            <a:r>
              <a:rPr lang="en-US" sz="2000" dirty="0"/>
              <a:t>is located to the southern-west of Nablus city, the area of the site is 724m</a:t>
            </a:r>
            <a:r>
              <a:rPr lang="en-US" sz="2000" baseline="30000" dirty="0"/>
              <a:t>2</a:t>
            </a:r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02258"/>
            <a:ext cx="8153400" cy="48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ETABS model: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t="7740" r="9210" b="15480"/>
          <a:stretch/>
        </p:blipFill>
        <p:spPr bwMode="auto">
          <a:xfrm>
            <a:off x="1828800" y="2590800"/>
            <a:ext cx="4876800" cy="381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950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89" name="Picture 1" descr="G:\ \المشروع\صور\deform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397745"/>
            <a:ext cx="5105400" cy="40275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3400" y="1905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Compatibility check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3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533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1" name="Picture 1" descr="G:\ \المشروع\صور\MAX moment story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721636"/>
            <a:ext cx="5257800" cy="51363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15240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Deflection check: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55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75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Equilibrium check: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5105400"/>
          <a:ext cx="6080760" cy="1043116"/>
        </p:xfrm>
        <a:graphic>
          <a:graphicData uri="http://schemas.openxmlformats.org/drawingml/2006/table">
            <a:tbl>
              <a:tblPr/>
              <a:tblGrid>
                <a:gridCol w="1500505"/>
                <a:gridCol w="1518920"/>
                <a:gridCol w="1526540"/>
                <a:gridCol w="1534795"/>
              </a:tblGrid>
              <a:tr h="3079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Load type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Hand results KN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SAP results KN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Difference %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Dead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74977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71767.2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4.28%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Super imposed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18345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18320.5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0.13%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Live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18169.13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17628.2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-114300" algn="l"/>
                          <a:tab pos="511810" algn="l"/>
                          <a:tab pos="698500" algn="ctr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2.98%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209800"/>
            <a:ext cx="6629399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9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223394"/>
            <a:ext cx="4800600" cy="430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Slab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825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EAM.png"/>
          <p:cNvPicPr/>
          <p:nvPr/>
        </p:nvPicPr>
        <p:blipFill>
          <a:blip r:embed="rId3" cstate="print"/>
          <a:srcRect b="4726"/>
          <a:stretch>
            <a:fillRect/>
          </a:stretch>
        </p:blipFill>
        <p:spPr>
          <a:xfrm>
            <a:off x="3429000" y="0"/>
            <a:ext cx="5715000" cy="3575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9144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6764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Beam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 \المشروع\presentation\beam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5143"/>
            <a:ext cx="9144000" cy="1385561"/>
          </a:xfrm>
          <a:prstGeom prst="rect">
            <a:avLst/>
          </a:prstGeom>
          <a:noFill/>
        </p:spPr>
      </p:pic>
      <p:pic>
        <p:nvPicPr>
          <p:cNvPr id="1027" name="Picture 3" descr="G:\ \المشروع\presentation\bea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76800"/>
            <a:ext cx="914400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7986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grouping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2362200"/>
          <a:ext cx="6094730" cy="2509016"/>
        </p:xfrm>
        <a:graphic>
          <a:graphicData uri="http://schemas.openxmlformats.org/drawingml/2006/table">
            <a:tbl>
              <a:tblPr/>
              <a:tblGrid>
                <a:gridCol w="1322070"/>
                <a:gridCol w="1569085"/>
                <a:gridCol w="2213610"/>
                <a:gridCol w="98996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Group number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Section dimension</a:t>
                      </a:r>
                      <a:b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</a:b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(m)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Column number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Axial force rang (kN)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1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600X400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C1,C5, C6, C28,C29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Less than 1000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2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600X400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C2,C3, C12, C24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1000-1999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3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600X400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C4,C7,C13, C18, C19,C26, C27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2000-2999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4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600X400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C25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3000-3999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5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600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C9,C15,C16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3000-3999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700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C21, C22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4000-5000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800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C8,C10, C11,C14,C17,C20, C23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6000-7000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180975"/>
          </a:xfrm>
          <a:prstGeom prst="rect">
            <a:avLst/>
          </a:prstGeom>
          <a:noFill/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180975"/>
          </a:xfrm>
          <a:prstGeom prst="rect">
            <a:avLst/>
          </a:prstGeom>
          <a:noFill/>
        </p:spPr>
      </p:pic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180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7180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Column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 l="7307" r="12315" b="-369"/>
          <a:stretch>
            <a:fillRect/>
          </a:stretch>
        </p:blipFill>
        <p:spPr bwMode="auto">
          <a:xfrm>
            <a:off x="6028901" y="0"/>
            <a:ext cx="3254188" cy="689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G:\ \المشروع\presentation\colum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38400"/>
            <a:ext cx="6028901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7047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shear wall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shearwall detail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0" y="1596788"/>
            <a:ext cx="5334000" cy="526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5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 \المشروع\presentation\footing layout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334" y="2362200"/>
            <a:ext cx="9163334" cy="4495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Footing layout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1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location: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AMSUNG\Desktop\files\graduation project\000_0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6" y="1513820"/>
            <a:ext cx="8600364" cy="50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 \المشروع\presentation\footing layout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0073"/>
            <a:ext cx="9144000" cy="69665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1694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 \المشروع\presentation\foot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97" y="2362200"/>
            <a:ext cx="9125803" cy="44821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Footing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72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Structural Design: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bridge reinforcement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0"/>
            <a:ext cx="8305800" cy="212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609600"/>
            <a:ext cx="28575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09689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Environmental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07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363" y="692128"/>
            <a:ext cx="7288637" cy="1325563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Environmental</a:t>
            </a:r>
            <a:b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ar-SA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661" y="2017690"/>
            <a:ext cx="6686550" cy="377762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Solar analysis</a:t>
            </a:r>
          </a:p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Solar shading</a:t>
            </a:r>
          </a:p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Thermal insulation</a:t>
            </a:r>
          </a:p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Acoustical design</a:t>
            </a:r>
          </a:p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Heating and cooling</a:t>
            </a:r>
          </a:p>
          <a:p>
            <a:pPr marL="0" indent="0" algn="l">
              <a:buNone/>
            </a:pP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Daylight</a:t>
            </a:r>
            <a:endParaRPr lang="ar-SA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79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122" y="1683501"/>
            <a:ext cx="6061631" cy="650898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3200" b="1" dirty="0">
                <a:solidFill>
                  <a:schemeClr val="tx1"/>
                </a:solidFill>
                <a:latin typeface="Vijaya" pitchFamily="34" charset="0"/>
              </a:rPr>
              <a:t> </a:t>
            </a:r>
            <a:r>
              <a:rPr lang="en-US" sz="3200" b="1" dirty="0">
                <a:solidFill>
                  <a:schemeClr val="tx1"/>
                </a:solidFill>
                <a:latin typeface="Vijaya" pitchFamily="34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sz="3200" b="1" dirty="0">
                <a:solidFill>
                  <a:srgbClr val="002060"/>
                </a:solidFill>
                <a:latin typeface="Vijaya" pitchFamily="34" charset="0"/>
              </a:rPr>
              <a:t/>
            </a:r>
            <a:br>
              <a:rPr lang="en-US" sz="3200" b="1" dirty="0">
                <a:solidFill>
                  <a:srgbClr val="002060"/>
                </a:solidFill>
                <a:latin typeface="Vijaya" pitchFamily="34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Vijaya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Vijaya" pitchFamily="34" charset="0"/>
              </a:rPr>
            </a:br>
            <a:r>
              <a:rPr lang="ar-SA" sz="3200" dirty="0"/>
              <a:t/>
            </a:r>
            <a:br>
              <a:rPr lang="ar-SA" sz="3200" dirty="0"/>
            </a:br>
            <a:r>
              <a:rPr lang="en-US" sz="1600" dirty="0" smtClean="0"/>
              <a:t>solar analysis</a:t>
            </a:r>
            <a:endParaRPr lang="ar-SA" sz="3200" dirty="0"/>
          </a:p>
        </p:txBody>
      </p:sp>
      <p:sp>
        <p:nvSpPr>
          <p:cNvPr id="5" name="Rectangle 4"/>
          <p:cNvSpPr/>
          <p:nvPr/>
        </p:nvSpPr>
        <p:spPr>
          <a:xfrm>
            <a:off x="1524508" y="6294673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Summer day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0303" y="2514600"/>
            <a:ext cx="3746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>
              <a:spcAft>
                <a:spcPts val="1000"/>
              </a:spcAft>
            </a:pPr>
            <a:r>
              <a:rPr lang="en-US" sz="1400" b="1" dirty="0" smtClean="0">
                <a:solidFill>
                  <a:srgbClr val="4F81B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our building on 21-6 at 12:00 pm in </a:t>
            </a:r>
            <a:endParaRPr lang="en-US" sz="1400" b="1" dirty="0"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88" y="2970403"/>
            <a:ext cx="3581400" cy="2872932"/>
          </a:xfr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933" y="2951328"/>
            <a:ext cx="3517639" cy="285263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65522" y="251523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400" b="1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shadow in our building on </a:t>
            </a:r>
            <a:r>
              <a:rPr lang="en-US" sz="14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21-12 </a:t>
            </a:r>
            <a:r>
              <a:rPr lang="en-US" sz="1400" b="1" dirty="0">
                <a:solidFill>
                  <a:srgbClr val="4F81B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12:00 pm in </a:t>
            </a:r>
            <a:endParaRPr lang="en-US" sz="1400" b="1" dirty="0">
              <a:solidFill>
                <a:srgbClr val="4F81BD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47638" y="6274201"/>
            <a:ext cx="1207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Winter day</a:t>
            </a:r>
          </a:p>
        </p:txBody>
      </p:sp>
    </p:spTree>
    <p:extLst>
      <p:ext uri="{BB962C8B-B14F-4D97-AF65-F5344CB8AC3E}">
        <p14:creationId xmlns:p14="http://schemas.microsoft.com/office/powerpoint/2010/main" val="154485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6171830" cy="818324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0158" y="1195370"/>
            <a:ext cx="7899042" cy="3438659"/>
          </a:xfrm>
        </p:spPr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Solar Shading </a:t>
            </a:r>
          </a:p>
          <a:p>
            <a:pPr marL="0" indent="0"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 we know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sun is concentrated on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elevation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morning so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heating gain is huge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defTabSz="914400" rtl="0" fontAlgn="base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2244725" algn="l"/>
              </a:tabLst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Solution: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l" defTabSz="914400" rtl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2244725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Using vertical louvers to prevent sun exposure, in order to reduce heat gain..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675" y="4362718"/>
            <a:ext cx="3573887" cy="23825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58" y="4343400"/>
            <a:ext cx="3631842" cy="242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93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041" y="381000"/>
            <a:ext cx="5994744" cy="779687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67238"/>
            <a:ext cx="5807985" cy="55379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   Value of thermal coefficient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96319"/>
              </p:ext>
            </p:extLst>
          </p:nvPr>
        </p:nvGraphicFramePr>
        <p:xfrm>
          <a:off x="1219200" y="3429000"/>
          <a:ext cx="5922479" cy="245195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77812"/>
                <a:gridCol w="2477723"/>
                <a:gridCol w="1466944"/>
              </a:tblGrid>
              <a:tr h="62720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value (W/m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2.k)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structure element of the building</a:t>
                      </a:r>
                      <a:r>
                        <a:rPr lang="ar-SA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45296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xternal wall </a:t>
                      </a:r>
                      <a:endParaRPr lang="ar-SA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ar-SA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452968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ar-SA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Exposed horizontal roof</a:t>
                      </a:r>
                      <a:endParaRPr lang="ar-SA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ar-SA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45296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Exposed leaning roof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  <a:tr h="45296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2.46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External window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ar-SA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43000" y="1066800"/>
            <a:ext cx="682902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Thermal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Insulation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/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goal: The achieved thermal coefficient U for all new and air-conditioned buildings should be not more than the U-value of the specified code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39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1"/>
            <a:ext cx="6683765" cy="947113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ar-SA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Environmental</a:t>
            </a:r>
            <a:endParaRPr lang="ar-SA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9329" y="1571224"/>
            <a:ext cx="7017477" cy="490685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Thermal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Insulation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l" rtl="0">
              <a:buFont typeface="Wingdings" pitchFamily="2" charset="2"/>
              <a:buChar char="v"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Exterior wall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U value from design builder</a:t>
            </a:r>
          </a:p>
          <a:p>
            <a:pPr algn="l" rtl="0">
              <a:buFont typeface="Wingdings" pitchFamily="2" charset="2"/>
              <a:buChar char="v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251" y="3644852"/>
            <a:ext cx="2961488" cy="160972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594" y="1571224"/>
            <a:ext cx="2843213" cy="476059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944694" y="5607144"/>
            <a:ext cx="2325290" cy="5183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buFont typeface="Wingdings" pitchFamily="2" charset="2"/>
              <a:buChar char="v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 = 0.34 </a:t>
            </a:r>
            <a:r>
              <a:rPr lang="ar-SA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0.5   ok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510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728" y="685800"/>
            <a:ext cx="8195439" cy="3644721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Acoustical Design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goal of acoustical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is to reduce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unwanted noise, which is referred to as 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noise control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2667000" y="2209800"/>
            <a:ext cx="4935828" cy="79849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According to specifications of the offices, the required RT60  is ( 0.6– 0.8) 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00136" y="3374923"/>
            <a:ext cx="1637614" cy="80278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RT60=2.12 s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608416" y="3374923"/>
            <a:ext cx="2331879" cy="802782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After modification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217017" y="3374923"/>
            <a:ext cx="1723839" cy="80278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RT60=0.62 s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927" y="4241991"/>
            <a:ext cx="2833082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19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906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Site advantages: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33528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1- </a:t>
            </a:r>
            <a:r>
              <a:rPr lang="en-US" sz="3200" dirty="0"/>
              <a:t>Easily access for cars.</a:t>
            </a:r>
          </a:p>
          <a:p>
            <a:r>
              <a:rPr lang="en-US" sz="3200" dirty="0"/>
              <a:t>2- The slope of the land is moderate.</a:t>
            </a:r>
          </a:p>
          <a:p>
            <a:r>
              <a:rPr lang="en-US" sz="3200" dirty="0"/>
              <a:t>3- No surroundings of high building that prevent sun and wind.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413815" cy="3777622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 for parking floor is also very high and need to modify it by using an absorption material such as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Heraklith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a fire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resistance, acoustic performance, ease of installation, and attractive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appearance for underground garages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65" y="2996483"/>
            <a:ext cx="2892743" cy="333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52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325" y="435935"/>
            <a:ext cx="7848600" cy="419100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STC Calculations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buFont typeface="Wingdings" pitchFamily="2" charset="2"/>
              <a:buChar char="v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inner wall ( between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classroom):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  For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external wall (for classroom 1)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4" name="Rounded Rectangle 3"/>
          <p:cNvSpPr/>
          <p:nvPr/>
        </p:nvSpPr>
        <p:spPr>
          <a:xfrm>
            <a:off x="784746" y="2261852"/>
            <a:ext cx="3419879" cy="73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/>
              <a:t>-STC for classroom must be  &gt;42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878523" y="2237704"/>
            <a:ext cx="1371600" cy="73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STC=43</a:t>
            </a:r>
            <a:endParaRPr lang="ar-SA" dirty="0"/>
          </a:p>
        </p:txBody>
      </p:sp>
      <p:sp>
        <p:nvSpPr>
          <p:cNvPr id="6" name="Right Arrow 5"/>
          <p:cNvSpPr/>
          <p:nvPr/>
        </p:nvSpPr>
        <p:spPr>
          <a:xfrm>
            <a:off x="4524801" y="2448596"/>
            <a:ext cx="1014212" cy="36060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ounded Rectangle 6"/>
          <p:cNvSpPr/>
          <p:nvPr/>
        </p:nvSpPr>
        <p:spPr>
          <a:xfrm>
            <a:off x="781334" y="4224246"/>
            <a:ext cx="3399407" cy="74380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Required STC level (50-55)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878523" y="4285822"/>
            <a:ext cx="1361941" cy="68222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STC=54</a:t>
            </a:r>
            <a:endParaRPr lang="ar-SA" dirty="0"/>
          </a:p>
        </p:txBody>
      </p:sp>
      <p:sp>
        <p:nvSpPr>
          <p:cNvPr id="9" name="Right Arrow 8"/>
          <p:cNvSpPr/>
          <p:nvPr/>
        </p:nvSpPr>
        <p:spPr>
          <a:xfrm>
            <a:off x="4529350" y="4446631"/>
            <a:ext cx="1014212" cy="360608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9" r="3265" b="16168"/>
          <a:stretch>
            <a:fillRect/>
          </a:stretch>
        </p:blipFill>
        <p:spPr>
          <a:xfrm>
            <a:off x="5066353" y="5057904"/>
            <a:ext cx="3900488" cy="161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90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22098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b="1" i="1" dirty="0"/>
              <a:t>Heating and cooling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endParaRPr lang="ar-SA" dirty="0"/>
          </a:p>
        </p:txBody>
      </p:sp>
      <p:pic>
        <p:nvPicPr>
          <p:cNvPr id="4" name="صورة 58" descr="C:\Users\SAMSUNG\Desktop\2-12\simu - summery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0"/>
            <a:ext cx="4863465" cy="2860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>
          <a:xfrm>
            <a:off x="731314" y="5012367"/>
            <a:ext cx="1472192" cy="179771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cooling  capacity=97KW/m2 </a:t>
            </a:r>
            <a:endParaRPr lang="ar-SA" dirty="0"/>
          </a:p>
        </p:txBody>
      </p:sp>
      <p:sp>
        <p:nvSpPr>
          <p:cNvPr id="7" name="Oval 6"/>
          <p:cNvSpPr/>
          <p:nvPr/>
        </p:nvSpPr>
        <p:spPr>
          <a:xfrm>
            <a:off x="7225665" y="5012367"/>
            <a:ext cx="1472192" cy="179771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heating  capacity=45KW/m2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8020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41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940172"/>
            <a:ext cx="5116602" cy="4351338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02609" y="3858831"/>
            <a:ext cx="2703506" cy="10914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Daylight Factor = 0.726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447800"/>
            <a:ext cx="31607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rtl="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Daylight</a:t>
            </a:r>
            <a:endParaRPr lang="ar-SA" sz="2400" b="1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232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848600" cy="3777622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</a:t>
            </a:r>
            <a:endParaRPr lang="ar-SA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notice that the daylight factor is less than required so we solved this problem by using skylight tubes in class rooms and parking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floors</a:t>
            </a:r>
          </a:p>
          <a:p>
            <a:pPr algn="l" rtl="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Lux of the classrooms and offices is 500 lux so we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6 skylight tubes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distribute as a grid.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226" descr="https://fbcdn-sphotos-b-a.akamaihd.net/hphotos-ak-xtp1/v/t34.0-12/12312298_852053131579291_2126447217_n.jpg?oh=9269c3603fc3d92db50addd1e63424a9&amp;oe=566170F2&amp;__gda__=1449207645_88c38b93f756c4cedd3ef3990b1b6f0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0"/>
            <a:ext cx="3291447" cy="2678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1496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Mechanical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ar-SA" b="1" smtClean="0">
                <a:solidFill>
                  <a:schemeClr val="accent2"/>
                </a:solidFill>
                <a:latin typeface="Times New Roman" pitchFamily="18" charset="0"/>
              </a:rPr>
              <a:t>Mechanical Design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-26158" y="1905000"/>
            <a:ext cx="8229600" cy="4389437"/>
          </a:xfrm>
        </p:spPr>
        <p:txBody>
          <a:bodyPr/>
          <a:lstStyle/>
          <a:p>
            <a:pPr eaLnBrk="1" hangingPunct="1"/>
            <a:r>
              <a:rPr lang="en-GB" altLang="ar-SA" sz="2800" dirty="0" smtClean="0">
                <a:latin typeface="Times New Roman" pitchFamily="18" charset="0"/>
                <a:cs typeface="Times New Roman" pitchFamily="18" charset="0"/>
              </a:rPr>
              <a:t>Mechanical design involves many aspects including :</a:t>
            </a:r>
          </a:p>
          <a:p>
            <a:pPr eaLnBrk="1" hangingPunct="1">
              <a:buFont typeface="Wingdings" pitchFamily="2" charset="2"/>
              <a:buChar char="§"/>
            </a:pPr>
            <a:endParaRPr lang="en-US" altLang="ar-SA" dirty="0" smtClean="0"/>
          </a:p>
          <a:p>
            <a:pPr eaLnBrk="1" hangingPunct="1">
              <a:buFont typeface="Wingdings" pitchFamily="2" charset="2"/>
              <a:buChar char="§"/>
            </a:pPr>
            <a:endParaRPr lang="en-US" altLang="ar-SA" dirty="0" smtClean="0"/>
          </a:p>
        </p:txBody>
      </p:sp>
      <p:sp>
        <p:nvSpPr>
          <p:cNvPr id="3076" name="Content Placeholder 4"/>
          <p:cNvSpPr txBox="1">
            <a:spLocks/>
          </p:cNvSpPr>
          <p:nvPr/>
        </p:nvSpPr>
        <p:spPr bwMode="auto">
          <a:xfrm>
            <a:off x="291437" y="2468562"/>
            <a:ext cx="82296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187450" indent="-2095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GB" altLang="ar-SA" sz="2400" dirty="0">
                <a:latin typeface="Times New Roman" pitchFamily="18" charset="0"/>
                <a:cs typeface="Times New Roman" pitchFamily="18" charset="0"/>
              </a:rPr>
              <a:t>Water Supply System.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 dirty="0">
              <a:latin typeface="Times New Roman" pitchFamily="18" charset="0"/>
              <a:cs typeface="Times New Roman" pitchFamily="18" charset="0"/>
            </a:endParaRP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GB" altLang="ar-SA" sz="2400" dirty="0">
                <a:latin typeface="Times New Roman" pitchFamily="18" charset="0"/>
                <a:cs typeface="Times New Roman" pitchFamily="18" charset="0"/>
              </a:rPr>
              <a:t>Drainage Water System.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GB" altLang="ar-SA" sz="2400" dirty="0">
              <a:latin typeface="Times New Roman" pitchFamily="18" charset="0"/>
              <a:cs typeface="Times New Roman" pitchFamily="18" charset="0"/>
            </a:endParaRP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US" altLang="ar-SA" sz="2400" dirty="0">
                <a:latin typeface="Times New Roman" pitchFamily="18" charset="0"/>
                <a:cs typeface="Times New Roman" pitchFamily="18" charset="0"/>
              </a:rPr>
              <a:t>HVAC system.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 dirty="0">
              <a:latin typeface="Times New Roman" pitchFamily="18" charset="0"/>
              <a:cs typeface="Times New Roman" pitchFamily="18" charset="0"/>
            </a:endParaRP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US" altLang="ar-SA" sz="2400" dirty="0">
                <a:latin typeface="Times New Roman" pitchFamily="18" charset="0"/>
                <a:cs typeface="Times New Roman" pitchFamily="18" charset="0"/>
              </a:rPr>
              <a:t>Fire fighting &amp; emergency exits.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 dirty="0">
              <a:latin typeface="Times New Roman" pitchFamily="18" charset="0"/>
              <a:cs typeface="Times New Roman" pitchFamily="18" charset="0"/>
            </a:endParaRP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 dirty="0">
              <a:latin typeface="Times New Roman" pitchFamily="18" charset="0"/>
              <a:cs typeface="Times New Roman" pitchFamily="18" charset="0"/>
            </a:endParaRP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 dirty="0">
              <a:latin typeface="Calibri" pitchFamily="34" charset="0"/>
            </a:endParaRPr>
          </a:p>
          <a:p>
            <a:pPr algn="l" rtl="0" eaLnBrk="1" hangingPunct="1">
              <a:spcBef>
                <a:spcPct val="20000"/>
              </a:spcBef>
              <a:buClr>
                <a:srgbClr val="9BBB59"/>
              </a:buClr>
              <a:buSzPct val="95000"/>
              <a:buFont typeface="Wingdings 2" pitchFamily="18" charset="2"/>
              <a:buNone/>
            </a:pPr>
            <a:endParaRPr lang="en-US" altLang="ar-SA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524000"/>
            <a:ext cx="4381500" cy="4525963"/>
          </a:xfrm>
          <a:noFill/>
        </p:spPr>
      </p:pic>
      <p:sp>
        <p:nvSpPr>
          <p:cNvPr id="4100" name="مستطيل 5"/>
          <p:cNvSpPr>
            <a:spLocks noChangeArrowheads="1"/>
          </p:cNvSpPr>
          <p:nvPr/>
        </p:nvSpPr>
        <p:spPr bwMode="auto">
          <a:xfrm>
            <a:off x="35257" y="609600"/>
            <a:ext cx="3284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altLang="ar-SA" sz="2800" dirty="0">
                <a:latin typeface="Times New Roman" pitchFamily="18" charset="0"/>
                <a:cs typeface="Times New Roman" pitchFamily="18" charset="0"/>
              </a:rPr>
              <a:t>Water Supply System</a:t>
            </a:r>
            <a:endParaRPr lang="ar-SY" altLang="ar-SA" sz="2800" dirty="0"/>
          </a:p>
        </p:txBody>
      </p:sp>
    </p:spTree>
    <p:extLst>
      <p:ext uri="{BB962C8B-B14F-4D97-AF65-F5344CB8AC3E}">
        <p14:creationId xmlns:p14="http://schemas.microsoft.com/office/powerpoint/2010/main" val="2357740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ar-SA" b="1" smtClean="0">
                <a:solidFill>
                  <a:schemeClr val="accent2"/>
                </a:solidFill>
                <a:latin typeface="Times New Roman" pitchFamily="18" charset="0"/>
              </a:rPr>
              <a:t>Mechanical Design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algn="l" rtl="0" eaLnBrk="1" hangingPunct="1"/>
            <a:r>
              <a:rPr lang="en-US" altLang="ar-SA" smtClean="0"/>
              <a:t>Drainage system                                                      </a:t>
            </a:r>
          </a:p>
        </p:txBody>
      </p:sp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1418230" y="4572000"/>
            <a:ext cx="72390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Pipe size for W.CS=4”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Pipe size for Lavatory = 2’’.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5125" name="Content Placeholder 4"/>
          <p:cNvSpPr txBox="1">
            <a:spLocks/>
          </p:cNvSpPr>
          <p:nvPr/>
        </p:nvSpPr>
        <p:spPr bwMode="auto">
          <a:xfrm>
            <a:off x="381000" y="2528888"/>
            <a:ext cx="8229600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187450" indent="-2095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Black water: W.CS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Grey water: Lavatory.</a:t>
            </a:r>
          </a:p>
          <a:p>
            <a:pPr lvl="3" algn="l" rtl="0" eaLnBrk="1" hangingPunct="1">
              <a:spcBef>
                <a:spcPct val="20000"/>
              </a:spcBef>
              <a:buClr>
                <a:srgbClr val="9BBB59"/>
              </a:buClr>
              <a:buSzPct val="65000"/>
              <a:buFont typeface="Wingdings" pitchFamily="2" charset="2"/>
              <a:buChar char="Ø"/>
            </a:pPr>
            <a:endParaRPr lang="en-US" altLang="ar-SA" sz="2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0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en-US" altLang="ar-SA" b="1" smtClean="0">
                <a:solidFill>
                  <a:schemeClr val="accent2"/>
                </a:solidFill>
                <a:latin typeface="Times New Roman" pitchFamily="18" charset="0"/>
              </a:rPr>
              <a:t>Mechanical Design</a:t>
            </a:r>
            <a:endParaRPr lang="ar-SY" altLang="ar-SA" smtClean="0"/>
          </a:p>
        </p:txBody>
      </p:sp>
      <p:pic>
        <p:nvPicPr>
          <p:cNvPr id="6148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25" y="2139156"/>
            <a:ext cx="3257550" cy="3981450"/>
          </a:xfrm>
          <a:noFill/>
        </p:spPr>
      </p:pic>
      <p:sp>
        <p:nvSpPr>
          <p:cNvPr id="5" name="مستطيل 4"/>
          <p:cNvSpPr/>
          <p:nvPr/>
        </p:nvSpPr>
        <p:spPr>
          <a:xfrm>
            <a:off x="642938" y="1500188"/>
            <a:ext cx="74295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  <a:cs typeface="+mj-cs"/>
              </a:rPr>
              <a:t>Drainage system for the offices floor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1952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5400" y="2971800"/>
            <a:ext cx="845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Architectural </a:t>
            </a:r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219200"/>
            <a:ext cx="5643562" cy="4429125"/>
          </a:xfrm>
          <a:noFill/>
        </p:spPr>
      </p:pic>
      <p:sp>
        <p:nvSpPr>
          <p:cNvPr id="7172" name="مستطيل 5"/>
          <p:cNvSpPr>
            <a:spLocks noChangeArrowheads="1"/>
          </p:cNvSpPr>
          <p:nvPr/>
        </p:nvSpPr>
        <p:spPr bwMode="auto">
          <a:xfrm>
            <a:off x="458195" y="457200"/>
            <a:ext cx="11630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SA" sz="2800" dirty="0"/>
              <a:t>Drainage system for the parking floors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92780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367756"/>
            <a:ext cx="3505200" cy="3524250"/>
          </a:xfrm>
          <a:noFill/>
        </p:spPr>
      </p:pic>
      <p:sp>
        <p:nvSpPr>
          <p:cNvPr id="6" name="مستطيل 5"/>
          <p:cNvSpPr/>
          <p:nvPr/>
        </p:nvSpPr>
        <p:spPr>
          <a:xfrm>
            <a:off x="785813" y="857250"/>
            <a:ext cx="2928937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j-cs"/>
              </a:rPr>
              <a:t>HVAC system</a:t>
            </a:r>
          </a:p>
        </p:txBody>
      </p:sp>
    </p:spTree>
    <p:extLst>
      <p:ext uri="{BB962C8B-B14F-4D97-AF65-F5344CB8AC3E}">
        <p14:creationId xmlns:p14="http://schemas.microsoft.com/office/powerpoint/2010/main" val="426265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156" y="1935163"/>
            <a:ext cx="4397687" cy="4389437"/>
          </a:xfrm>
          <a:noFill/>
        </p:spPr>
      </p:pic>
      <p:sp>
        <p:nvSpPr>
          <p:cNvPr id="7" name="مستطيل 6"/>
          <p:cNvSpPr/>
          <p:nvPr/>
        </p:nvSpPr>
        <p:spPr>
          <a:xfrm>
            <a:off x="764204" y="629361"/>
            <a:ext cx="30670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j-cs"/>
              </a:rPr>
              <a:t>Ventilation  system</a:t>
            </a:r>
          </a:p>
        </p:txBody>
      </p:sp>
    </p:spTree>
    <p:extLst>
      <p:ext uri="{BB962C8B-B14F-4D97-AF65-F5344CB8AC3E}">
        <p14:creationId xmlns:p14="http://schemas.microsoft.com/office/powerpoint/2010/main" val="2740001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وان 1"/>
          <p:cNvSpPr>
            <a:spLocks noGrp="1"/>
          </p:cNvSpPr>
          <p:nvPr>
            <p:ph type="title"/>
          </p:nvPr>
        </p:nvSpPr>
        <p:spPr>
          <a:xfrm>
            <a:off x="423507" y="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SA" b="1" dirty="0" smtClean="0">
                <a:solidFill>
                  <a:schemeClr val="accent2"/>
                </a:solidFill>
                <a:latin typeface="Times New Roman" pitchFamily="18" charset="0"/>
              </a:rPr>
              <a:t>Fire System and Safety</a:t>
            </a:r>
            <a:endParaRPr lang="ar-SY" altLang="ar-SA" dirty="0" smtClean="0"/>
          </a:p>
        </p:txBody>
      </p:sp>
      <p:sp>
        <p:nvSpPr>
          <p:cNvPr id="1024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911725"/>
          </a:xfrm>
        </p:spPr>
        <p:txBody>
          <a:bodyPr/>
          <a:lstStyle/>
          <a:p>
            <a:pPr algn="l" rtl="0" eaLnBrk="1" hangingPunct="1"/>
            <a:r>
              <a:rPr lang="en-US" altLang="ar-SA" dirty="0" smtClean="0"/>
              <a:t>Sprinkler fire system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507206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" descr="C:\Users\Al-Rashid\Desktop\التسليم النهائي\splinkl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57" y="1752600"/>
            <a:ext cx="25717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233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0425" y="1905000"/>
            <a:ext cx="4425950" cy="4240212"/>
          </a:xfrm>
          <a:noFill/>
        </p:spPr>
      </p:pic>
      <p:sp>
        <p:nvSpPr>
          <p:cNvPr id="11268" name="مستطيل 4"/>
          <p:cNvSpPr>
            <a:spLocks noChangeArrowheads="1"/>
          </p:cNvSpPr>
          <p:nvPr/>
        </p:nvSpPr>
        <p:spPr bwMode="auto">
          <a:xfrm>
            <a:off x="321931" y="474662"/>
            <a:ext cx="7715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buFont typeface="Wingdings" pitchFamily="2" charset="2"/>
              <a:buChar char="Ø"/>
            </a:pPr>
            <a:r>
              <a:rPr lang="en-US" altLang="ar-SA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Fire system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altLang="ar-SA" sz="2800" dirty="0">
                <a:latin typeface="Times New Roman" pitchFamily="18" charset="0"/>
                <a:cs typeface="Times New Roman" pitchFamily="18" charset="0"/>
              </a:rPr>
              <a:t>Dry powder Portable Fire Extinguisher(in labs</a:t>
            </a:r>
            <a:r>
              <a:rPr lang="en-US" altLang="ar-SA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11269" name="Picture 2" descr="C:\Users\Al-Rashid\Desktop\التسليم النهائي\d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714625"/>
            <a:ext cx="3092450" cy="325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767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ar-SA" b="1" smtClean="0">
                <a:solidFill>
                  <a:schemeClr val="accent2"/>
                </a:solidFill>
                <a:latin typeface="Times New Roman" pitchFamily="18" charset="0"/>
              </a:rPr>
              <a:t>Fire System and Safety</a:t>
            </a:r>
            <a:endParaRPr lang="ar-SY" altLang="ar-SA" smtClean="0"/>
          </a:p>
        </p:txBody>
      </p:sp>
      <p:sp>
        <p:nvSpPr>
          <p:cNvPr id="1229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smtClean="0">
                <a:latin typeface="Times New Roman" pitchFamily="18" charset="0"/>
                <a:cs typeface="Times New Roman" pitchFamily="18" charset="0"/>
              </a:rPr>
              <a:t>Fire-hose-system</a:t>
            </a:r>
            <a:endParaRPr lang="ar-SY" altLang="ar-SA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4425950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عنصر نائب للمحتوى 3" descr="fscabinet1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672556"/>
            <a:ext cx="307181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97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9718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Electrical Design</a:t>
            </a:r>
            <a:endParaRPr lang="en-US" sz="5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/>
              <a:t>Indoor lighting</a:t>
            </a:r>
          </a:p>
          <a:p>
            <a:pPr lvl="0" algn="l" rtl="0"/>
            <a:r>
              <a:rPr lang="en-US" dirty="0" smtClean="0"/>
              <a:t>1- Offices </a:t>
            </a:r>
            <a:r>
              <a:rPr lang="en-US" dirty="0"/>
              <a:t>and class rooms floor : </a:t>
            </a:r>
          </a:p>
          <a:p>
            <a:pPr algn="l" rtl="0"/>
            <a:r>
              <a:rPr lang="en-US" dirty="0"/>
              <a:t>We used LED for corridors , bathrooms and classrooms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2257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tretch>
            <a:fillRect/>
          </a:stretch>
        </p:blipFill>
        <p:spPr>
          <a:xfrm>
            <a:off x="990600" y="990600"/>
            <a:ext cx="6705600" cy="41148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016340" y="5638800"/>
            <a:ext cx="3138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lamp type used in class rooms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10916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371600"/>
            <a:ext cx="4038600" cy="3124200"/>
          </a:xfrm>
          <a:prstGeom prst="rect">
            <a:avLst/>
          </a:prstGeom>
        </p:spPr>
      </p:pic>
      <p:pic>
        <p:nvPicPr>
          <p:cNvPr id="3" name="صورة 2"/>
          <p:cNvPicPr/>
          <p:nvPr/>
        </p:nvPicPr>
        <p:blipFill>
          <a:blip r:embed="rId3"/>
          <a:stretch>
            <a:fillRect/>
          </a:stretch>
        </p:blipFill>
        <p:spPr>
          <a:xfrm>
            <a:off x="4800600" y="1371600"/>
            <a:ext cx="3810000" cy="31242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228600" y="50292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lamp type used in storage areas and corridors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493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903819"/>
              </p:ext>
            </p:extLst>
          </p:nvPr>
        </p:nvGraphicFramePr>
        <p:xfrm>
          <a:off x="381000" y="129540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5893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8534400" cy="388620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031193" y="5715000"/>
            <a:ext cx="3081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lamp type used in bathrooms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509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066800"/>
            <a:ext cx="4114800" cy="3429000"/>
          </a:xfrm>
          <a:prstGeom prst="rect">
            <a:avLst/>
          </a:prstGeom>
        </p:spPr>
      </p:pic>
      <p:pic>
        <p:nvPicPr>
          <p:cNvPr id="3" name="صورة 2"/>
          <p:cNvPicPr/>
          <p:nvPr/>
        </p:nvPicPr>
        <p:blipFill>
          <a:blip r:embed="rId3"/>
          <a:stretch>
            <a:fillRect/>
          </a:stretch>
        </p:blipFill>
        <p:spPr>
          <a:xfrm>
            <a:off x="4114799" y="1066800"/>
            <a:ext cx="5029201" cy="35814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352800" y="5410200"/>
            <a:ext cx="2639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lamp type used in offices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7431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10668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2- parking  </a:t>
            </a:r>
            <a:r>
              <a:rPr lang="en-US" sz="2800" dirty="0"/>
              <a:t>: we used florescent lamp in the parking floors</a:t>
            </a:r>
            <a:endParaRPr lang="ar-SA" sz="2800" dirty="0"/>
          </a:p>
        </p:txBody>
      </p:sp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2020906"/>
            <a:ext cx="6705600" cy="42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8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lighting requirements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75479"/>
              </p:ext>
            </p:extLst>
          </p:nvPr>
        </p:nvGraphicFramePr>
        <p:xfrm>
          <a:off x="772236" y="1935163"/>
          <a:ext cx="7914564" cy="3408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488402"/>
                <a:gridCol w="148840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U0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Glare rating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Lux (</a:t>
                      </a:r>
                      <a:r>
                        <a:rPr lang="en-US" dirty="0" err="1" smtClean="0"/>
                        <a:t>avg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Type of area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500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Drawing</a:t>
                      </a:r>
                      <a:r>
                        <a:rPr lang="en-US" baseline="0" dirty="0" smtClean="0"/>
                        <a:t> room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Circulation and corridors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Ramps during the day</a:t>
                      </a:r>
                      <a:endParaRPr lang="ar-SA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indoor Car park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 rtl="0"/>
                      <a:endParaRPr lang="ar-SA" dirty="0"/>
                    </a:p>
                  </a:txBody>
                  <a:tcPr/>
                </a:tc>
              </a:tr>
              <a:tr h="268605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Parking areas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300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bathroom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500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Offices 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700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971800"/>
            <a:ext cx="8305800" cy="1143000"/>
          </a:xfrm>
        </p:spPr>
        <p:txBody>
          <a:bodyPr/>
          <a:lstStyle/>
          <a:p>
            <a:pPr algn="ctr"/>
            <a:r>
              <a:rPr lang="en-US" dirty="0" err="1"/>
              <a:t>Dialux</a:t>
            </a:r>
            <a:r>
              <a:rPr lang="en-US" dirty="0"/>
              <a:t> –values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958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4267200" y="1143000"/>
            <a:ext cx="7543800" cy="3886200"/>
          </a:xfrm>
        </p:spPr>
        <p:txBody>
          <a:bodyPr/>
          <a:lstStyle/>
          <a:p>
            <a:r>
              <a:rPr lang="en-US" dirty="0" smtClean="0"/>
              <a:t>1- </a:t>
            </a:r>
            <a:r>
              <a:rPr lang="en-US" dirty="0"/>
              <a:t>class rooms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3439" y="1828800"/>
            <a:ext cx="1936750" cy="295275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2362721" y="2250459"/>
            <a:ext cx="4311650" cy="30480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/>
          <a:stretch>
            <a:fillRect/>
          </a:stretch>
        </p:blipFill>
        <p:spPr>
          <a:xfrm>
            <a:off x="6553200" y="2070763"/>
            <a:ext cx="2209800" cy="3200400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5"/>
          <a:stretch>
            <a:fillRect/>
          </a:stretch>
        </p:blipFill>
        <p:spPr>
          <a:xfrm>
            <a:off x="479946" y="5410200"/>
            <a:ext cx="80772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5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1" y="990600"/>
            <a:ext cx="2281450" cy="574130"/>
          </a:xfrm>
        </p:spPr>
        <p:txBody>
          <a:bodyPr/>
          <a:lstStyle/>
          <a:p>
            <a:r>
              <a:rPr lang="en-US" dirty="0" smtClean="0"/>
              <a:t>2- </a:t>
            </a:r>
            <a:r>
              <a:rPr lang="en-US" dirty="0"/>
              <a:t> corridor </a:t>
            </a:r>
            <a:endParaRPr lang="en-US" dirty="0" smtClean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424074" y="1564730"/>
            <a:ext cx="4804515" cy="2428875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" y="3993605"/>
            <a:ext cx="4618990" cy="2164308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4"/>
          <a:stretch>
            <a:fillRect/>
          </a:stretch>
        </p:blipFill>
        <p:spPr>
          <a:xfrm>
            <a:off x="5228590" y="1676399"/>
            <a:ext cx="3453765" cy="448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1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3581400" cy="609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3-bathrooms</a:t>
            </a:r>
            <a:endParaRPr lang="ar-SA" dirty="0"/>
          </a:p>
        </p:txBody>
      </p:sp>
      <p:pic>
        <p:nvPicPr>
          <p:cNvPr id="5" name="صورة 4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1550224"/>
            <a:ext cx="4495800" cy="2869376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3"/>
          <a:stretch>
            <a:fillRect/>
          </a:stretch>
        </p:blipFill>
        <p:spPr>
          <a:xfrm>
            <a:off x="4495800" y="1550224"/>
            <a:ext cx="3886200" cy="2869376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4"/>
          <a:stretch>
            <a:fillRect/>
          </a:stretch>
        </p:blipFill>
        <p:spPr>
          <a:xfrm>
            <a:off x="533400" y="4495800"/>
            <a:ext cx="70104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5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2743200" cy="5334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4- offices 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3396615" cy="2324100"/>
          </a:xfrm>
          <a:prstGeom prst="rect">
            <a:avLst/>
          </a:prstGeom>
        </p:spPr>
      </p:pic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4038600" y="1295400"/>
            <a:ext cx="4114800" cy="2324100"/>
          </a:xfrm>
          <a:prstGeom prst="rect">
            <a:avLst/>
          </a:prstGeom>
        </p:spPr>
      </p:pic>
      <p:pic>
        <p:nvPicPr>
          <p:cNvPr id="6" name="صورة 5"/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" y="3608696"/>
            <a:ext cx="7391399" cy="1141095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5"/>
          <a:stretch>
            <a:fillRect/>
          </a:stretch>
        </p:blipFill>
        <p:spPr>
          <a:xfrm>
            <a:off x="1752600" y="4648200"/>
            <a:ext cx="5274310" cy="199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8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3581400" cy="381000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5- parking 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4038600" y="640556"/>
            <a:ext cx="4572000" cy="4376737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472" y="5181600"/>
            <a:ext cx="56483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صورة 5"/>
          <p:cNvPicPr/>
          <p:nvPr/>
        </p:nvPicPr>
        <p:blipFill>
          <a:blip r:embed="rId4"/>
          <a:stretch>
            <a:fillRect/>
          </a:stretch>
        </p:blipFill>
        <p:spPr>
          <a:xfrm>
            <a:off x="239144" y="1587690"/>
            <a:ext cx="3598128" cy="3089654"/>
          </a:xfrm>
          <a:prstGeom prst="rect">
            <a:avLst/>
          </a:prstGeom>
        </p:spPr>
      </p:pic>
      <p:pic>
        <p:nvPicPr>
          <p:cNvPr id="7" name="صورة 6"/>
          <p:cNvPicPr/>
          <p:nvPr/>
        </p:nvPicPr>
        <p:blipFill>
          <a:blip r:embed="rId5"/>
          <a:stretch>
            <a:fillRect/>
          </a:stretch>
        </p:blipFill>
        <p:spPr>
          <a:xfrm>
            <a:off x="171308" y="4689854"/>
            <a:ext cx="3733800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Parking level Programming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526699"/>
              </p:ext>
            </p:extLst>
          </p:nvPr>
        </p:nvGraphicFramePr>
        <p:xfrm>
          <a:off x="609600" y="2057400"/>
          <a:ext cx="7467597" cy="4114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657"/>
                <a:gridCol w="1872536"/>
                <a:gridCol w="1872536"/>
                <a:gridCol w="2197868"/>
              </a:tblGrid>
              <a:tr h="1158210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dimensions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Estimated Area (m2)</a:t>
                      </a:r>
                    </a:p>
                  </a:txBody>
                  <a:tcPr marL="68580" marR="68580" marT="0" marB="0"/>
                </a:tc>
              </a:tr>
              <a:tr h="561633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5.5*2.5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1375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33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Elevators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3*2.5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15 *4 = 60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5844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Staircase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2.5*5.5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13.75* 4 = 55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5844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kumimoji="0"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Ramps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The percentage </a:t>
                      </a:r>
                      <a:r>
                        <a:rPr lang="en-US" sz="2000" dirty="0" smtClean="0">
                          <a:effectLst/>
                        </a:rPr>
                        <a:t>46 %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2011.1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61633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 estimated  area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3501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54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Elevators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023" y="1935163"/>
            <a:ext cx="7149953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b="1" dirty="0" smtClean="0"/>
              <a:t>Occupancy </a:t>
            </a:r>
            <a:r>
              <a:rPr lang="en-US" b="1" dirty="0"/>
              <a:t>sensors</a:t>
            </a:r>
            <a:endParaRPr lang="ar-SA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66771"/>
            <a:ext cx="6790061" cy="354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57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42"/>
          <p:cNvPicPr/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7391400" cy="4510088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752600" y="890671"/>
            <a:ext cx="5181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sensors plan</a:t>
            </a:r>
            <a:endParaRPr lang="ar-SA" sz="5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3224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91016"/>
              </p:ext>
            </p:extLst>
          </p:nvPr>
        </p:nvGraphicFramePr>
        <p:xfrm>
          <a:off x="685800" y="1847088"/>
          <a:ext cx="7543800" cy="40965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Load (</a:t>
                      </a:r>
                      <a:r>
                        <a:rPr lang="en-US" dirty="0" err="1" smtClean="0"/>
                        <a:t>KW.h</a:t>
                      </a:r>
                      <a:r>
                        <a:rPr lang="en-US" dirty="0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Electrical equipment 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22.4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 elevators 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 0.05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sensors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 197.581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light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0.4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electrical gate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35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LCD projectors 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85.32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Electricity Socket 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61.536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fan coil unit </a:t>
                      </a:r>
                      <a:endParaRPr lang="ar-SA" dirty="0"/>
                    </a:p>
                  </a:txBody>
                  <a:tcPr/>
                </a:tc>
              </a:tr>
              <a:tr h="455168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402.287 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Total load </a:t>
                      </a:r>
                      <a:endParaRPr lang="ar-SA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عنوان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electrical loads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6863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cells</a:t>
            </a:r>
            <a:endParaRPr lang="ar-SA" dirty="0"/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3225421" y="17060"/>
            <a:ext cx="5918579" cy="4724400"/>
          </a:xfrm>
          <a:prstGeom prst="rect">
            <a:avLst/>
          </a:prstGeom>
        </p:spPr>
      </p:pic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685369"/>
              </p:ext>
            </p:extLst>
          </p:nvPr>
        </p:nvGraphicFramePr>
        <p:xfrm>
          <a:off x="381000" y="4876800"/>
          <a:ext cx="6096000" cy="1752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8045.74 KWh/month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Total demand /month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5470  KWh/ month 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From solar cells avg. value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67.9 %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Percentage</a:t>
                      </a:r>
                      <a:r>
                        <a:rPr lang="en-US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2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47195"/>
            <a:ext cx="5943600" cy="551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Parking -Lamp distribution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185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173" y="1371600"/>
            <a:ext cx="5867400" cy="533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435591" y="533400"/>
            <a:ext cx="8229600" cy="114300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Offices -Lamp distribution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834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982" y="1595274"/>
            <a:ext cx="5438775" cy="524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وان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offices -socket distribution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916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046" y="533400"/>
            <a:ext cx="9220201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191" y="4181475"/>
            <a:ext cx="4724400" cy="25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531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251" y="609600"/>
            <a:ext cx="7086600" cy="561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5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6298</TotalTime>
  <Words>1397</Words>
  <Application>Microsoft Office PowerPoint</Application>
  <PresentationFormat>عرض على الشاشة (3:4)‏</PresentationFormat>
  <Paragraphs>436</Paragraphs>
  <Slides>100</Slides>
  <Notes>14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100</vt:i4>
      </vt:variant>
    </vt:vector>
  </HeadingPairs>
  <TitlesOfParts>
    <vt:vector size="101" baseType="lpstr">
      <vt:lpstr>تدفق</vt:lpstr>
      <vt:lpstr>عرض تقديمي في PowerPoint</vt:lpstr>
      <vt:lpstr>عرض تقديمي في PowerPoint</vt:lpstr>
      <vt:lpstr>Introduction and objectives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Parking level Programming </vt:lpstr>
      <vt:lpstr>Offices level Programming </vt:lpstr>
      <vt:lpstr>Parking plan</vt:lpstr>
      <vt:lpstr>Vertical transportation</vt:lpstr>
      <vt:lpstr>عرض تقديمي في PowerPoint</vt:lpstr>
      <vt:lpstr>parking layout</vt:lpstr>
      <vt:lpstr>عرض تقديمي في PowerPoint</vt:lpstr>
      <vt:lpstr>عرض تقديمي في PowerPoint</vt:lpstr>
      <vt:lpstr>Parking specification</vt:lpstr>
      <vt:lpstr>عرض تقديمي في PowerPoint</vt:lpstr>
      <vt:lpstr>Parking dimensions</vt:lpstr>
      <vt:lpstr>عرض تقديمي في PowerPoint</vt:lpstr>
      <vt:lpstr>offices and drawing classes level plan</vt:lpstr>
      <vt:lpstr>Elevations</vt:lpstr>
      <vt:lpstr>عرض تقديمي في PowerPoint</vt:lpstr>
      <vt:lpstr>عرض تقديمي في PowerPoint</vt:lpstr>
      <vt:lpstr>عرض تقديمي في PowerPoint</vt:lpstr>
      <vt:lpstr>Sections</vt:lpstr>
      <vt:lpstr>عرض تقديمي في PowerPoint</vt:lpstr>
      <vt:lpstr>Three dimension views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Column grouping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Design  Environmental </vt:lpstr>
      <vt:lpstr>Design  Environmental   solar analysis</vt:lpstr>
      <vt:lpstr>Design Environmental</vt:lpstr>
      <vt:lpstr>Design  Environmental</vt:lpstr>
      <vt:lpstr>Design  Environmental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Mechanical Design</vt:lpstr>
      <vt:lpstr>عرض تقديمي في PowerPoint</vt:lpstr>
      <vt:lpstr>Mechanical Design</vt:lpstr>
      <vt:lpstr>Mechanical Design</vt:lpstr>
      <vt:lpstr>عرض تقديمي في PowerPoint</vt:lpstr>
      <vt:lpstr>عرض تقديمي في PowerPoint</vt:lpstr>
      <vt:lpstr>عرض تقديمي في PowerPoint</vt:lpstr>
      <vt:lpstr>Fire System and Safety</vt:lpstr>
      <vt:lpstr>عرض تقديمي في PowerPoint</vt:lpstr>
      <vt:lpstr>Fire System and Safety</vt:lpstr>
      <vt:lpstr>عرض تقديمي في PowerPoint</vt:lpstr>
      <vt:lpstr>Lighting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lighting requirements</vt:lpstr>
      <vt:lpstr>Dialux –values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Elevators</vt:lpstr>
      <vt:lpstr>Occupancy sensors</vt:lpstr>
      <vt:lpstr>عرض تقديمي في PowerPoint</vt:lpstr>
      <vt:lpstr>عرض تقديمي في PowerPoint</vt:lpstr>
      <vt:lpstr>Solar cells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7</dc:creator>
  <cp:lastModifiedBy>SAMSUNG</cp:lastModifiedBy>
  <cp:revision>239</cp:revision>
  <dcterms:created xsi:type="dcterms:W3CDTF">2014-12-20T11:11:43Z</dcterms:created>
  <dcterms:modified xsi:type="dcterms:W3CDTF">2015-12-19T20:56:05Z</dcterms:modified>
</cp:coreProperties>
</file>