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102"/>
  </p:notesMasterIdLst>
  <p:sldIdLst>
    <p:sldId id="367" r:id="rId2"/>
    <p:sldId id="353" r:id="rId3"/>
    <p:sldId id="415" r:id="rId4"/>
    <p:sldId id="358" r:id="rId5"/>
    <p:sldId id="359" r:id="rId6"/>
    <p:sldId id="360" r:id="rId7"/>
    <p:sldId id="301" r:id="rId8"/>
    <p:sldId id="368" r:id="rId9"/>
    <p:sldId id="369" r:id="rId10"/>
    <p:sldId id="370" r:id="rId11"/>
    <p:sldId id="371" r:id="rId12"/>
    <p:sldId id="374" r:id="rId13"/>
    <p:sldId id="376" r:id="rId14"/>
    <p:sldId id="375" r:id="rId15"/>
    <p:sldId id="377" r:id="rId16"/>
    <p:sldId id="378" r:id="rId17"/>
    <p:sldId id="379" r:id="rId18"/>
    <p:sldId id="440" r:id="rId19"/>
    <p:sldId id="380" r:id="rId20"/>
    <p:sldId id="381" r:id="rId21"/>
    <p:sldId id="372" r:id="rId22"/>
    <p:sldId id="382" r:id="rId23"/>
    <p:sldId id="383" r:id="rId24"/>
    <p:sldId id="384" r:id="rId25"/>
    <p:sldId id="385" r:id="rId26"/>
    <p:sldId id="386" r:id="rId27"/>
    <p:sldId id="387" r:id="rId28"/>
    <p:sldId id="388" r:id="rId29"/>
    <p:sldId id="391" r:id="rId30"/>
    <p:sldId id="392" r:id="rId31"/>
    <p:sldId id="390" r:id="rId32"/>
    <p:sldId id="393" r:id="rId33"/>
    <p:sldId id="389" r:id="rId34"/>
    <p:sldId id="446" r:id="rId35"/>
    <p:sldId id="447" r:id="rId36"/>
    <p:sldId id="448" r:id="rId37"/>
    <p:sldId id="449" r:id="rId38"/>
    <p:sldId id="450" r:id="rId39"/>
    <p:sldId id="451" r:id="rId40"/>
    <p:sldId id="452" r:id="rId41"/>
    <p:sldId id="453" r:id="rId42"/>
    <p:sldId id="454" r:id="rId43"/>
    <p:sldId id="455" r:id="rId44"/>
    <p:sldId id="456" r:id="rId45"/>
    <p:sldId id="457" r:id="rId46"/>
    <p:sldId id="458" r:id="rId47"/>
    <p:sldId id="459" r:id="rId48"/>
    <p:sldId id="460" r:id="rId49"/>
    <p:sldId id="461" r:id="rId50"/>
    <p:sldId id="462" r:id="rId51"/>
    <p:sldId id="463" r:id="rId52"/>
    <p:sldId id="464" r:id="rId53"/>
    <p:sldId id="468" r:id="rId54"/>
    <p:sldId id="469" r:id="rId55"/>
    <p:sldId id="470" r:id="rId56"/>
    <p:sldId id="471" r:id="rId57"/>
    <p:sldId id="472" r:id="rId58"/>
    <p:sldId id="473" r:id="rId59"/>
    <p:sldId id="474" r:id="rId60"/>
    <p:sldId id="475" r:id="rId61"/>
    <p:sldId id="476" r:id="rId62"/>
    <p:sldId id="477" r:id="rId63"/>
    <p:sldId id="478" r:id="rId64"/>
    <p:sldId id="479" r:id="rId65"/>
    <p:sldId id="291" r:id="rId66"/>
    <p:sldId id="430" r:id="rId67"/>
    <p:sldId id="431" r:id="rId68"/>
    <p:sldId id="432" r:id="rId69"/>
    <p:sldId id="433" r:id="rId70"/>
    <p:sldId id="434" r:id="rId71"/>
    <p:sldId id="435" r:id="rId72"/>
    <p:sldId id="436" r:id="rId73"/>
    <p:sldId id="437" r:id="rId74"/>
    <p:sldId id="438" r:id="rId75"/>
    <p:sldId id="439" r:id="rId76"/>
    <p:sldId id="297" r:id="rId77"/>
    <p:sldId id="394" r:id="rId78"/>
    <p:sldId id="395" r:id="rId79"/>
    <p:sldId id="396" r:id="rId80"/>
    <p:sldId id="397" r:id="rId81"/>
    <p:sldId id="398" r:id="rId82"/>
    <p:sldId id="399" r:id="rId83"/>
    <p:sldId id="465" r:id="rId84"/>
    <p:sldId id="466" r:id="rId85"/>
    <p:sldId id="404" r:id="rId86"/>
    <p:sldId id="405" r:id="rId87"/>
    <p:sldId id="406" r:id="rId88"/>
    <p:sldId id="407" r:id="rId89"/>
    <p:sldId id="408" r:id="rId90"/>
    <p:sldId id="409" r:id="rId91"/>
    <p:sldId id="410" r:id="rId92"/>
    <p:sldId id="411" r:id="rId93"/>
    <p:sldId id="467" r:id="rId94"/>
    <p:sldId id="414" r:id="rId95"/>
    <p:sldId id="441" r:id="rId96"/>
    <p:sldId id="442" r:id="rId97"/>
    <p:sldId id="443" r:id="rId98"/>
    <p:sldId id="444" r:id="rId99"/>
    <p:sldId id="445" r:id="rId100"/>
    <p:sldId id="350" r:id="rId10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4C1A8A3-306A-4EB7-A6B1-4F7E0EB9C5D6}" styleName="Medium Style 3 - Acc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EB9631B5-78F2-41C9-869B-9F39066F8104}" styleName="Medium Style 3 - 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FD4443E-F989-4FC4-A0C8-D5A2AF1F390B}" styleName="Dark Style 1 - Accent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91EBBBCC-DAD2-459C-BE2E-F6DE35CF9A28}" styleName="Dark Style 2 -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06799F8-075E-4A3A-A7F6-7FBC6576F1A4}" styleName="Themed Style 2 - Accent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E269D01E-BC32-4049-B463-5C60D7B0CCD2}" styleName="Themed Style 2 - Accent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27F97BB-C833-4FB7-BDE5-3F7075034690}" styleName="Themed Style 2 - Accent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671" autoAdjust="0"/>
  </p:normalViewPr>
  <p:slideViewPr>
    <p:cSldViewPr>
      <p:cViewPr>
        <p:scale>
          <a:sx n="64" d="100"/>
          <a:sy n="64" d="100"/>
        </p:scale>
        <p:origin x="-1566" y="-22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10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103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tableStyles" Target="tableStyle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A291309-FB0E-4B2B-8EA5-AE2D0FEBDE0C}" type="doc">
      <dgm:prSet loTypeId="urn:microsoft.com/office/officeart/2005/8/layout/vList2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B8AADB6-D63F-40D8-8BE8-68C0994CC6F9}">
      <dgm:prSet phldrT="[Text]"/>
      <dgm:spPr/>
      <dgm:t>
        <a:bodyPr/>
        <a:lstStyle/>
        <a:p>
          <a:r>
            <a:rPr lang="en-US" dirty="0" smtClean="0"/>
            <a:t>Introduction</a:t>
          </a:r>
          <a:endParaRPr lang="en-US" dirty="0"/>
        </a:p>
      </dgm:t>
    </dgm:pt>
    <dgm:pt modelId="{A4C1240B-9CA1-4353-ACB6-E032B8BF96D2}" type="parTrans" cxnId="{4A9F961F-F103-4FA0-A75C-36327E66F659}">
      <dgm:prSet/>
      <dgm:spPr/>
      <dgm:t>
        <a:bodyPr/>
        <a:lstStyle/>
        <a:p>
          <a:endParaRPr lang="en-US"/>
        </a:p>
      </dgm:t>
    </dgm:pt>
    <dgm:pt modelId="{36E012D7-00DE-46BF-913E-6B5114F5EB0F}" type="sibTrans" cxnId="{4A9F961F-F103-4FA0-A75C-36327E66F659}">
      <dgm:prSet/>
      <dgm:spPr/>
      <dgm:t>
        <a:bodyPr/>
        <a:lstStyle/>
        <a:p>
          <a:endParaRPr lang="en-US"/>
        </a:p>
      </dgm:t>
    </dgm:pt>
    <dgm:pt modelId="{A62B68DB-9516-405E-A07F-E92B947001B1}">
      <dgm:prSet phldrT="[Text]"/>
      <dgm:spPr/>
      <dgm:t>
        <a:bodyPr/>
        <a:lstStyle/>
        <a:p>
          <a:r>
            <a:rPr lang="en-US" dirty="0" smtClean="0"/>
            <a:t>Structural Design </a:t>
          </a:r>
          <a:endParaRPr lang="en-US" dirty="0"/>
        </a:p>
      </dgm:t>
    </dgm:pt>
    <dgm:pt modelId="{B3DF0765-E30C-4B3A-94C1-4E14ACD445F7}" type="parTrans" cxnId="{722E53EA-1AB1-4A7A-9519-5C1833A0A1D3}">
      <dgm:prSet/>
      <dgm:spPr/>
      <dgm:t>
        <a:bodyPr/>
        <a:lstStyle/>
        <a:p>
          <a:endParaRPr lang="en-US"/>
        </a:p>
      </dgm:t>
    </dgm:pt>
    <dgm:pt modelId="{15195E9B-0AED-4C75-8A93-01290AC1B0DF}" type="sibTrans" cxnId="{722E53EA-1AB1-4A7A-9519-5C1833A0A1D3}">
      <dgm:prSet/>
      <dgm:spPr/>
      <dgm:t>
        <a:bodyPr/>
        <a:lstStyle/>
        <a:p>
          <a:endParaRPr lang="en-US"/>
        </a:p>
      </dgm:t>
    </dgm:pt>
    <dgm:pt modelId="{76C76AB6-A221-4391-9E5E-A0A2A4837EDF}">
      <dgm:prSet/>
      <dgm:spPr/>
      <dgm:t>
        <a:bodyPr/>
        <a:lstStyle/>
        <a:p>
          <a:r>
            <a:rPr lang="en-US" dirty="0" smtClean="0"/>
            <a:t>Environmental Design</a:t>
          </a:r>
          <a:endParaRPr lang="en-US" dirty="0"/>
        </a:p>
      </dgm:t>
    </dgm:pt>
    <dgm:pt modelId="{EE689B0C-7276-43DC-B263-B477B50FE479}" type="sibTrans" cxnId="{C752D496-2594-4AF1-9D04-7EB0496A7505}">
      <dgm:prSet/>
      <dgm:spPr/>
      <dgm:t>
        <a:bodyPr/>
        <a:lstStyle/>
        <a:p>
          <a:endParaRPr lang="en-US"/>
        </a:p>
      </dgm:t>
    </dgm:pt>
    <dgm:pt modelId="{E4D6BA23-5EF8-4A7B-AE61-648670F55D18}" type="parTrans" cxnId="{C752D496-2594-4AF1-9D04-7EB0496A7505}">
      <dgm:prSet/>
      <dgm:spPr/>
      <dgm:t>
        <a:bodyPr/>
        <a:lstStyle/>
        <a:p>
          <a:endParaRPr lang="en-US"/>
        </a:p>
      </dgm:t>
    </dgm:pt>
    <dgm:pt modelId="{C09A351D-8011-43FE-B050-B1CC0D043AF4}">
      <dgm:prSet/>
      <dgm:spPr/>
      <dgm:t>
        <a:bodyPr/>
        <a:lstStyle/>
        <a:p>
          <a:r>
            <a:rPr lang="en-US" dirty="0" smtClean="0"/>
            <a:t>Mechanical Design</a:t>
          </a:r>
          <a:endParaRPr lang="en-US" dirty="0"/>
        </a:p>
      </dgm:t>
    </dgm:pt>
    <dgm:pt modelId="{9B76039F-5E1B-45EC-AE5A-F4B9893FC678}" type="parTrans" cxnId="{241FCFD3-AEAF-496D-90A1-FA409EEBD579}">
      <dgm:prSet/>
      <dgm:spPr/>
      <dgm:t>
        <a:bodyPr/>
        <a:lstStyle/>
        <a:p>
          <a:endParaRPr lang="en-US"/>
        </a:p>
      </dgm:t>
    </dgm:pt>
    <dgm:pt modelId="{19FC9AB9-D0EC-4C60-A7AB-86D37A214CF8}" type="sibTrans" cxnId="{241FCFD3-AEAF-496D-90A1-FA409EEBD579}">
      <dgm:prSet/>
      <dgm:spPr/>
      <dgm:t>
        <a:bodyPr/>
        <a:lstStyle/>
        <a:p>
          <a:endParaRPr lang="en-US"/>
        </a:p>
      </dgm:t>
    </dgm:pt>
    <dgm:pt modelId="{A758AD78-5218-4B8D-B405-807D50B2A21B}">
      <dgm:prSet phldrT="[Text]"/>
      <dgm:spPr/>
      <dgm:t>
        <a:bodyPr/>
        <a:lstStyle/>
        <a:p>
          <a:r>
            <a:rPr lang="en-US" dirty="0" smtClean="0"/>
            <a:t>Architectural Design</a:t>
          </a:r>
          <a:endParaRPr lang="en-US" dirty="0"/>
        </a:p>
      </dgm:t>
    </dgm:pt>
    <dgm:pt modelId="{32337F9B-C614-4520-BA97-181B7896E578}" type="sibTrans" cxnId="{DCCAB06D-CFD7-48B7-8785-6C802D3A9732}">
      <dgm:prSet/>
      <dgm:spPr/>
      <dgm:t>
        <a:bodyPr/>
        <a:lstStyle/>
        <a:p>
          <a:endParaRPr lang="en-US"/>
        </a:p>
      </dgm:t>
    </dgm:pt>
    <dgm:pt modelId="{0F42BEBD-0E37-49D0-B1CA-61A977CC32E9}" type="parTrans" cxnId="{DCCAB06D-CFD7-48B7-8785-6C802D3A9732}">
      <dgm:prSet/>
      <dgm:spPr/>
      <dgm:t>
        <a:bodyPr/>
        <a:lstStyle/>
        <a:p>
          <a:endParaRPr lang="en-US"/>
        </a:p>
      </dgm:t>
    </dgm:pt>
    <dgm:pt modelId="{1EF80461-44B9-41BE-AC74-864773E30929}">
      <dgm:prSet/>
      <dgm:spPr/>
      <dgm:t>
        <a:bodyPr/>
        <a:lstStyle/>
        <a:p>
          <a:r>
            <a:rPr lang="en-US" dirty="0" smtClean="0"/>
            <a:t>Electrical Design</a:t>
          </a:r>
          <a:endParaRPr lang="en-US" dirty="0"/>
        </a:p>
      </dgm:t>
    </dgm:pt>
    <dgm:pt modelId="{B38FE205-2C14-485A-8E56-BD2916E53292}" type="sibTrans" cxnId="{033ACF89-5E36-427D-B6DE-21130E3AFF0C}">
      <dgm:prSet/>
      <dgm:spPr/>
      <dgm:t>
        <a:bodyPr/>
        <a:lstStyle/>
        <a:p>
          <a:endParaRPr lang="en-US"/>
        </a:p>
      </dgm:t>
    </dgm:pt>
    <dgm:pt modelId="{EC2FD33C-AD48-4B2F-BC75-B30D1005149B}" type="parTrans" cxnId="{033ACF89-5E36-427D-B6DE-21130E3AFF0C}">
      <dgm:prSet/>
      <dgm:spPr/>
      <dgm:t>
        <a:bodyPr/>
        <a:lstStyle/>
        <a:p>
          <a:endParaRPr lang="en-US"/>
        </a:p>
      </dgm:t>
    </dgm:pt>
    <dgm:pt modelId="{0ED9C3EB-7C67-4CF0-BF59-DE3135681435}" type="pres">
      <dgm:prSet presAssocID="{AA291309-FB0E-4B2B-8EA5-AE2D0FEBDE0C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E8A4FEB2-FA61-48E5-AEF3-DC9044104B96}" type="pres">
      <dgm:prSet presAssocID="{7B8AADB6-D63F-40D8-8BE8-68C0994CC6F9}" presName="parentText" presStyleLbl="node1" presStyleIdx="0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B561803-1AFE-49E5-907C-54CCAEC15283}" type="pres">
      <dgm:prSet presAssocID="{36E012D7-00DE-46BF-913E-6B5114F5EB0F}" presName="spacer" presStyleCnt="0"/>
      <dgm:spPr/>
      <dgm:t>
        <a:bodyPr/>
        <a:lstStyle/>
        <a:p>
          <a:endParaRPr lang="en-US"/>
        </a:p>
      </dgm:t>
    </dgm:pt>
    <dgm:pt modelId="{2AB2D2D6-487A-42D1-B9EB-6D4A225F700C}" type="pres">
      <dgm:prSet presAssocID="{A758AD78-5218-4B8D-B405-807D50B2A21B}" presName="parentText" presStyleLbl="node1" presStyleIdx="1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A3D847D-EDD6-4968-BC75-C8A0E38039E8}" type="pres">
      <dgm:prSet presAssocID="{32337F9B-C614-4520-BA97-181B7896E578}" presName="spacer" presStyleCnt="0"/>
      <dgm:spPr/>
      <dgm:t>
        <a:bodyPr/>
        <a:lstStyle/>
        <a:p>
          <a:endParaRPr lang="en-US"/>
        </a:p>
      </dgm:t>
    </dgm:pt>
    <dgm:pt modelId="{B4A0CF96-84ED-4E2A-92B4-90B4E835CBB6}" type="pres">
      <dgm:prSet presAssocID="{A62B68DB-9516-405E-A07F-E92B947001B1}" presName="parentText" presStyleLbl="node1" presStyleIdx="2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348E13C-23C9-4799-AE4B-9C9384B424A7}" type="pres">
      <dgm:prSet presAssocID="{15195E9B-0AED-4C75-8A93-01290AC1B0DF}" presName="spacer" presStyleCnt="0"/>
      <dgm:spPr/>
      <dgm:t>
        <a:bodyPr/>
        <a:lstStyle/>
        <a:p>
          <a:endParaRPr lang="en-US"/>
        </a:p>
      </dgm:t>
    </dgm:pt>
    <dgm:pt modelId="{6789C1F8-081D-4BA3-9E11-0D42C246FF85}" type="pres">
      <dgm:prSet presAssocID="{76C76AB6-A221-4391-9E5E-A0A2A4837EDF}" presName="parentText" presStyleLbl="node1" presStyleIdx="3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C4A25E7-8397-474C-8FF0-D2138B1B22EE}" type="pres">
      <dgm:prSet presAssocID="{EE689B0C-7276-43DC-B263-B477B50FE479}" presName="spacer" presStyleCnt="0"/>
      <dgm:spPr/>
      <dgm:t>
        <a:bodyPr/>
        <a:lstStyle/>
        <a:p>
          <a:endParaRPr lang="en-US"/>
        </a:p>
      </dgm:t>
    </dgm:pt>
    <dgm:pt modelId="{3933A982-5BB8-40D0-BD0A-94A97F4112D8}" type="pres">
      <dgm:prSet presAssocID="{C09A351D-8011-43FE-B050-B1CC0D043AF4}" presName="parentText" presStyleLbl="node1" presStyleIdx="4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4E4C551-8C37-473C-A800-46B7B14B1B08}" type="pres">
      <dgm:prSet presAssocID="{19FC9AB9-D0EC-4C60-A7AB-86D37A214CF8}" presName="spacer" presStyleCnt="0"/>
      <dgm:spPr/>
      <dgm:t>
        <a:bodyPr/>
        <a:lstStyle/>
        <a:p>
          <a:endParaRPr lang="en-US"/>
        </a:p>
      </dgm:t>
    </dgm:pt>
    <dgm:pt modelId="{09A2EE6E-3E21-4BDD-A533-16B5A7BB8411}" type="pres">
      <dgm:prSet presAssocID="{1EF80461-44B9-41BE-AC74-864773E30929}" presName="parentText" presStyleLbl="node1" presStyleIdx="5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DCCAB06D-CFD7-48B7-8785-6C802D3A9732}" srcId="{AA291309-FB0E-4B2B-8EA5-AE2D0FEBDE0C}" destId="{A758AD78-5218-4B8D-B405-807D50B2A21B}" srcOrd="1" destOrd="0" parTransId="{0F42BEBD-0E37-49D0-B1CA-61A977CC32E9}" sibTransId="{32337F9B-C614-4520-BA97-181B7896E578}"/>
    <dgm:cxn modelId="{C752D496-2594-4AF1-9D04-7EB0496A7505}" srcId="{AA291309-FB0E-4B2B-8EA5-AE2D0FEBDE0C}" destId="{76C76AB6-A221-4391-9E5E-A0A2A4837EDF}" srcOrd="3" destOrd="0" parTransId="{E4D6BA23-5EF8-4A7B-AE61-648670F55D18}" sibTransId="{EE689B0C-7276-43DC-B263-B477B50FE479}"/>
    <dgm:cxn modelId="{646E9E01-FC00-40AB-B0B2-2C90DD616FAC}" type="presOf" srcId="{A758AD78-5218-4B8D-B405-807D50B2A21B}" destId="{2AB2D2D6-487A-42D1-B9EB-6D4A225F700C}" srcOrd="0" destOrd="0" presId="urn:microsoft.com/office/officeart/2005/8/layout/vList2"/>
    <dgm:cxn modelId="{033ACF89-5E36-427D-B6DE-21130E3AFF0C}" srcId="{AA291309-FB0E-4B2B-8EA5-AE2D0FEBDE0C}" destId="{1EF80461-44B9-41BE-AC74-864773E30929}" srcOrd="5" destOrd="0" parTransId="{EC2FD33C-AD48-4B2F-BC75-B30D1005149B}" sibTransId="{B38FE205-2C14-485A-8E56-BD2916E53292}"/>
    <dgm:cxn modelId="{A3C34349-2414-410B-B666-C8FF4C5E3F94}" type="presOf" srcId="{76C76AB6-A221-4391-9E5E-A0A2A4837EDF}" destId="{6789C1F8-081D-4BA3-9E11-0D42C246FF85}" srcOrd="0" destOrd="0" presId="urn:microsoft.com/office/officeart/2005/8/layout/vList2"/>
    <dgm:cxn modelId="{B457D84F-1214-4A97-BC89-39B3350FD056}" type="presOf" srcId="{AA291309-FB0E-4B2B-8EA5-AE2D0FEBDE0C}" destId="{0ED9C3EB-7C67-4CF0-BF59-DE3135681435}" srcOrd="0" destOrd="0" presId="urn:microsoft.com/office/officeart/2005/8/layout/vList2"/>
    <dgm:cxn modelId="{241FCFD3-AEAF-496D-90A1-FA409EEBD579}" srcId="{AA291309-FB0E-4B2B-8EA5-AE2D0FEBDE0C}" destId="{C09A351D-8011-43FE-B050-B1CC0D043AF4}" srcOrd="4" destOrd="0" parTransId="{9B76039F-5E1B-45EC-AE5A-F4B9893FC678}" sibTransId="{19FC9AB9-D0EC-4C60-A7AB-86D37A214CF8}"/>
    <dgm:cxn modelId="{6F12C8D2-7FD4-420E-8879-83B66C8F876A}" type="presOf" srcId="{1EF80461-44B9-41BE-AC74-864773E30929}" destId="{09A2EE6E-3E21-4BDD-A533-16B5A7BB8411}" srcOrd="0" destOrd="0" presId="urn:microsoft.com/office/officeart/2005/8/layout/vList2"/>
    <dgm:cxn modelId="{7D1CDB3F-9FD2-4589-ABDC-0E78EDC9DE3D}" type="presOf" srcId="{7B8AADB6-D63F-40D8-8BE8-68C0994CC6F9}" destId="{E8A4FEB2-FA61-48E5-AEF3-DC9044104B96}" srcOrd="0" destOrd="0" presId="urn:microsoft.com/office/officeart/2005/8/layout/vList2"/>
    <dgm:cxn modelId="{722E53EA-1AB1-4A7A-9519-5C1833A0A1D3}" srcId="{AA291309-FB0E-4B2B-8EA5-AE2D0FEBDE0C}" destId="{A62B68DB-9516-405E-A07F-E92B947001B1}" srcOrd="2" destOrd="0" parTransId="{B3DF0765-E30C-4B3A-94C1-4E14ACD445F7}" sibTransId="{15195E9B-0AED-4C75-8A93-01290AC1B0DF}"/>
    <dgm:cxn modelId="{4A9F961F-F103-4FA0-A75C-36327E66F659}" srcId="{AA291309-FB0E-4B2B-8EA5-AE2D0FEBDE0C}" destId="{7B8AADB6-D63F-40D8-8BE8-68C0994CC6F9}" srcOrd="0" destOrd="0" parTransId="{A4C1240B-9CA1-4353-ACB6-E032B8BF96D2}" sibTransId="{36E012D7-00DE-46BF-913E-6B5114F5EB0F}"/>
    <dgm:cxn modelId="{71D88804-8832-481B-882C-0E9179C01952}" type="presOf" srcId="{C09A351D-8011-43FE-B050-B1CC0D043AF4}" destId="{3933A982-5BB8-40D0-BD0A-94A97F4112D8}" srcOrd="0" destOrd="0" presId="urn:microsoft.com/office/officeart/2005/8/layout/vList2"/>
    <dgm:cxn modelId="{47EE7B72-030C-40B4-8304-16A69A41DDCC}" type="presOf" srcId="{A62B68DB-9516-405E-A07F-E92B947001B1}" destId="{B4A0CF96-84ED-4E2A-92B4-90B4E835CBB6}" srcOrd="0" destOrd="0" presId="urn:microsoft.com/office/officeart/2005/8/layout/vList2"/>
    <dgm:cxn modelId="{EA7E2514-0333-4A1E-9ADB-063ADBBFD2CF}" type="presParOf" srcId="{0ED9C3EB-7C67-4CF0-BF59-DE3135681435}" destId="{E8A4FEB2-FA61-48E5-AEF3-DC9044104B96}" srcOrd="0" destOrd="0" presId="urn:microsoft.com/office/officeart/2005/8/layout/vList2"/>
    <dgm:cxn modelId="{325A0798-E339-442F-ABEF-DF81A8BAA9DE}" type="presParOf" srcId="{0ED9C3EB-7C67-4CF0-BF59-DE3135681435}" destId="{4B561803-1AFE-49E5-907C-54CCAEC15283}" srcOrd="1" destOrd="0" presId="urn:microsoft.com/office/officeart/2005/8/layout/vList2"/>
    <dgm:cxn modelId="{F22CB5AB-05B7-4687-8459-12A39B8A4E0E}" type="presParOf" srcId="{0ED9C3EB-7C67-4CF0-BF59-DE3135681435}" destId="{2AB2D2D6-487A-42D1-B9EB-6D4A225F700C}" srcOrd="2" destOrd="0" presId="urn:microsoft.com/office/officeart/2005/8/layout/vList2"/>
    <dgm:cxn modelId="{E4F38034-866E-435C-BD9F-142D0A6B5872}" type="presParOf" srcId="{0ED9C3EB-7C67-4CF0-BF59-DE3135681435}" destId="{EA3D847D-EDD6-4968-BC75-C8A0E38039E8}" srcOrd="3" destOrd="0" presId="urn:microsoft.com/office/officeart/2005/8/layout/vList2"/>
    <dgm:cxn modelId="{B169133A-4709-4466-A5F2-4D0DEE944161}" type="presParOf" srcId="{0ED9C3EB-7C67-4CF0-BF59-DE3135681435}" destId="{B4A0CF96-84ED-4E2A-92B4-90B4E835CBB6}" srcOrd="4" destOrd="0" presId="urn:microsoft.com/office/officeart/2005/8/layout/vList2"/>
    <dgm:cxn modelId="{752FD739-B826-4834-87FE-FFF730FF4137}" type="presParOf" srcId="{0ED9C3EB-7C67-4CF0-BF59-DE3135681435}" destId="{8348E13C-23C9-4799-AE4B-9C9384B424A7}" srcOrd="5" destOrd="0" presId="urn:microsoft.com/office/officeart/2005/8/layout/vList2"/>
    <dgm:cxn modelId="{418B952D-CDFD-4CB8-8B0B-41B062485301}" type="presParOf" srcId="{0ED9C3EB-7C67-4CF0-BF59-DE3135681435}" destId="{6789C1F8-081D-4BA3-9E11-0D42C246FF85}" srcOrd="6" destOrd="0" presId="urn:microsoft.com/office/officeart/2005/8/layout/vList2"/>
    <dgm:cxn modelId="{9235ACC7-304C-4ACA-B4C3-055A251732C7}" type="presParOf" srcId="{0ED9C3EB-7C67-4CF0-BF59-DE3135681435}" destId="{CC4A25E7-8397-474C-8FF0-D2138B1B22EE}" srcOrd="7" destOrd="0" presId="urn:microsoft.com/office/officeart/2005/8/layout/vList2"/>
    <dgm:cxn modelId="{DA73579F-D300-4F70-B191-98C8B1FA7895}" type="presParOf" srcId="{0ED9C3EB-7C67-4CF0-BF59-DE3135681435}" destId="{3933A982-5BB8-40D0-BD0A-94A97F4112D8}" srcOrd="8" destOrd="0" presId="urn:microsoft.com/office/officeart/2005/8/layout/vList2"/>
    <dgm:cxn modelId="{EE885DD7-6277-418E-9C87-52788F55DBD5}" type="presParOf" srcId="{0ED9C3EB-7C67-4CF0-BF59-DE3135681435}" destId="{24E4C551-8C37-473C-A800-46B7B14B1B08}" srcOrd="9" destOrd="0" presId="urn:microsoft.com/office/officeart/2005/8/layout/vList2"/>
    <dgm:cxn modelId="{D5C8F307-A766-4F2C-B4B2-0E043ABD76D5}" type="presParOf" srcId="{0ED9C3EB-7C67-4CF0-BF59-DE3135681435}" destId="{09A2EE6E-3E21-4BDD-A533-16B5A7BB8411}" srcOrd="1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5D65367-62B4-4AF4-A6CD-BAA43284B85E}" type="doc">
      <dgm:prSet loTypeId="urn:microsoft.com/office/officeart/2005/8/layout/hierarchy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pPr rtl="1"/>
          <a:endParaRPr lang="ar-SA"/>
        </a:p>
      </dgm:t>
    </dgm:pt>
    <dgm:pt modelId="{CC085A58-B5F1-49B4-8939-D5360EAAE4D5}">
      <dgm:prSet phldrT="[نص]"/>
      <dgm:spPr/>
      <dgm:t>
        <a:bodyPr/>
        <a:lstStyle/>
        <a:p>
          <a:pPr rtl="1"/>
          <a:r>
            <a:rPr lang="en-US" dirty="0" smtClean="0"/>
            <a:t>project</a:t>
          </a:r>
          <a:endParaRPr lang="ar-SA" dirty="0"/>
        </a:p>
      </dgm:t>
    </dgm:pt>
    <dgm:pt modelId="{B33C82B6-D0CA-4953-BEB6-587B7B045433}" type="parTrans" cxnId="{F3E3C8DD-3001-4140-B86B-E4004C364A2D}">
      <dgm:prSet/>
      <dgm:spPr/>
      <dgm:t>
        <a:bodyPr/>
        <a:lstStyle/>
        <a:p>
          <a:pPr rtl="1"/>
          <a:endParaRPr lang="ar-SA"/>
        </a:p>
      </dgm:t>
    </dgm:pt>
    <dgm:pt modelId="{A61C3657-CFEC-4352-862F-C668A77BF2F3}" type="sibTrans" cxnId="{F3E3C8DD-3001-4140-B86B-E4004C364A2D}">
      <dgm:prSet/>
      <dgm:spPr/>
      <dgm:t>
        <a:bodyPr/>
        <a:lstStyle/>
        <a:p>
          <a:pPr rtl="1"/>
          <a:endParaRPr lang="ar-SA"/>
        </a:p>
      </dgm:t>
    </dgm:pt>
    <dgm:pt modelId="{9D7DD252-CE67-4891-863A-549A461CE379}">
      <dgm:prSet phldrT="[نص]"/>
      <dgm:spPr/>
      <dgm:t>
        <a:bodyPr/>
        <a:lstStyle/>
        <a:p>
          <a:pPr rtl="1"/>
          <a:r>
            <a:rPr lang="en-US" dirty="0" smtClean="0"/>
            <a:t>Parking </a:t>
          </a:r>
        </a:p>
        <a:p>
          <a:pPr rtl="1"/>
          <a:r>
            <a:rPr lang="en-US" dirty="0" smtClean="0"/>
            <a:t>4 floors </a:t>
          </a:r>
          <a:endParaRPr lang="ar-SA" dirty="0"/>
        </a:p>
      </dgm:t>
    </dgm:pt>
    <dgm:pt modelId="{39965423-FC30-4DC2-9277-DD092000228E}" type="parTrans" cxnId="{11111E47-0E4F-4F14-8024-856DCB023BC5}">
      <dgm:prSet/>
      <dgm:spPr/>
      <dgm:t>
        <a:bodyPr/>
        <a:lstStyle/>
        <a:p>
          <a:pPr rtl="1"/>
          <a:endParaRPr lang="ar-SA"/>
        </a:p>
      </dgm:t>
    </dgm:pt>
    <dgm:pt modelId="{CA2644C5-82E1-4673-95CF-634E634CEDBB}" type="sibTrans" cxnId="{11111E47-0E4F-4F14-8024-856DCB023BC5}">
      <dgm:prSet/>
      <dgm:spPr/>
      <dgm:t>
        <a:bodyPr/>
        <a:lstStyle/>
        <a:p>
          <a:pPr rtl="1"/>
          <a:endParaRPr lang="ar-SA"/>
        </a:p>
      </dgm:t>
    </dgm:pt>
    <dgm:pt modelId="{8135BCA3-DA2E-45DB-80C7-BC0EA3706C0D}">
      <dgm:prSet phldrT="[نص]"/>
      <dgm:spPr/>
      <dgm:t>
        <a:bodyPr/>
        <a:lstStyle/>
        <a:p>
          <a:pPr rtl="1"/>
          <a:r>
            <a:rPr lang="en-US" dirty="0" smtClean="0"/>
            <a:t>B2 , B1 , </a:t>
          </a:r>
          <a:r>
            <a:rPr lang="en-US" dirty="0" err="1" smtClean="0"/>
            <a:t>Gf</a:t>
          </a:r>
          <a:r>
            <a:rPr lang="en-US" dirty="0" smtClean="0"/>
            <a:t> , F1</a:t>
          </a:r>
          <a:endParaRPr lang="ar-SA" dirty="0"/>
        </a:p>
      </dgm:t>
    </dgm:pt>
    <dgm:pt modelId="{C652A38F-56AC-46B0-8C77-885475276415}" type="parTrans" cxnId="{B5C467DB-E364-42D4-A26E-C2089E800499}">
      <dgm:prSet/>
      <dgm:spPr/>
      <dgm:t>
        <a:bodyPr/>
        <a:lstStyle/>
        <a:p>
          <a:pPr rtl="1"/>
          <a:endParaRPr lang="ar-SA"/>
        </a:p>
      </dgm:t>
    </dgm:pt>
    <dgm:pt modelId="{B8D5666F-AA08-4A5A-9D56-AB7CAE47694E}" type="sibTrans" cxnId="{B5C467DB-E364-42D4-A26E-C2089E800499}">
      <dgm:prSet/>
      <dgm:spPr/>
      <dgm:t>
        <a:bodyPr/>
        <a:lstStyle/>
        <a:p>
          <a:pPr rtl="1"/>
          <a:endParaRPr lang="ar-SA"/>
        </a:p>
      </dgm:t>
    </dgm:pt>
    <dgm:pt modelId="{DF4BC60E-5581-4EC1-85A4-F0A3009A08B2}">
      <dgm:prSet phldrT="[نص]"/>
      <dgm:spPr/>
      <dgm:t>
        <a:bodyPr/>
        <a:lstStyle/>
        <a:p>
          <a:pPr rtl="1"/>
          <a:r>
            <a:rPr lang="en-US" dirty="0" smtClean="0"/>
            <a:t>Offices and drawing room</a:t>
          </a:r>
        </a:p>
        <a:p>
          <a:pPr rtl="1"/>
          <a:r>
            <a:rPr lang="en-US" dirty="0" smtClean="0"/>
            <a:t>1 floor</a:t>
          </a:r>
          <a:endParaRPr lang="ar-SA" dirty="0"/>
        </a:p>
      </dgm:t>
    </dgm:pt>
    <dgm:pt modelId="{177BC539-F89C-45CB-B1A6-9BC56EF6AFB3}" type="parTrans" cxnId="{B1AB285C-CD98-4036-9C95-B82BCDAA0E53}">
      <dgm:prSet/>
      <dgm:spPr/>
      <dgm:t>
        <a:bodyPr/>
        <a:lstStyle/>
        <a:p>
          <a:pPr rtl="1"/>
          <a:endParaRPr lang="ar-SA"/>
        </a:p>
      </dgm:t>
    </dgm:pt>
    <dgm:pt modelId="{F750D2BE-373F-4225-AA98-6A147C4932CE}" type="sibTrans" cxnId="{B1AB285C-CD98-4036-9C95-B82BCDAA0E53}">
      <dgm:prSet/>
      <dgm:spPr/>
      <dgm:t>
        <a:bodyPr/>
        <a:lstStyle/>
        <a:p>
          <a:pPr rtl="1"/>
          <a:endParaRPr lang="ar-SA"/>
        </a:p>
      </dgm:t>
    </dgm:pt>
    <dgm:pt modelId="{3775EE6A-AFC2-40DB-BB4E-104CFE13AFE9}">
      <dgm:prSet phldrT="[نص]"/>
      <dgm:spPr/>
      <dgm:t>
        <a:bodyPr/>
        <a:lstStyle/>
        <a:p>
          <a:pPr rtl="1"/>
          <a:r>
            <a:rPr lang="en-US" dirty="0" smtClean="0"/>
            <a:t>F2</a:t>
          </a:r>
          <a:endParaRPr lang="ar-SA" dirty="0"/>
        </a:p>
      </dgm:t>
    </dgm:pt>
    <dgm:pt modelId="{E520EE93-5BE9-4161-8028-C98721F776E0}" type="parTrans" cxnId="{9B0CE66B-912D-4DAF-9304-451C2B98C743}">
      <dgm:prSet/>
      <dgm:spPr/>
      <dgm:t>
        <a:bodyPr/>
        <a:lstStyle/>
        <a:p>
          <a:pPr rtl="1"/>
          <a:endParaRPr lang="ar-SA"/>
        </a:p>
      </dgm:t>
    </dgm:pt>
    <dgm:pt modelId="{AA7422AF-A5DE-4B14-BE32-DD922E8CC8D8}" type="sibTrans" cxnId="{9B0CE66B-912D-4DAF-9304-451C2B98C743}">
      <dgm:prSet/>
      <dgm:spPr/>
      <dgm:t>
        <a:bodyPr/>
        <a:lstStyle/>
        <a:p>
          <a:pPr rtl="1"/>
          <a:endParaRPr lang="ar-SA"/>
        </a:p>
      </dgm:t>
    </dgm:pt>
    <dgm:pt modelId="{114E932E-044F-471C-BA34-C403110641A5}" type="pres">
      <dgm:prSet presAssocID="{45D65367-62B4-4AF4-A6CD-BAA43284B85E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2D6A265F-3E8D-4F45-AE05-E9A2AD7DA6D0}" type="pres">
      <dgm:prSet presAssocID="{CC085A58-B5F1-49B4-8939-D5360EAAE4D5}" presName="vertOne" presStyleCnt="0"/>
      <dgm:spPr/>
    </dgm:pt>
    <dgm:pt modelId="{3C878287-19E7-4535-87A1-6AE06B502256}" type="pres">
      <dgm:prSet presAssocID="{CC085A58-B5F1-49B4-8939-D5360EAAE4D5}" presName="txOne" presStyleLbl="node0" presStyleIdx="0" presStyleCnt="1">
        <dgm:presLayoutVars>
          <dgm:chPref val="3"/>
        </dgm:presLayoutVars>
      </dgm:prSet>
      <dgm:spPr/>
      <dgm:t>
        <a:bodyPr/>
        <a:lstStyle/>
        <a:p>
          <a:pPr rtl="1"/>
          <a:endParaRPr lang="ar-SA"/>
        </a:p>
      </dgm:t>
    </dgm:pt>
    <dgm:pt modelId="{18BEFB9F-D04C-4A38-B632-A6755EFCC8C7}" type="pres">
      <dgm:prSet presAssocID="{CC085A58-B5F1-49B4-8939-D5360EAAE4D5}" presName="parTransOne" presStyleCnt="0"/>
      <dgm:spPr/>
    </dgm:pt>
    <dgm:pt modelId="{E5D74ACD-F581-4956-92E5-3C4A7B2A3DB2}" type="pres">
      <dgm:prSet presAssocID="{CC085A58-B5F1-49B4-8939-D5360EAAE4D5}" presName="horzOne" presStyleCnt="0"/>
      <dgm:spPr/>
    </dgm:pt>
    <dgm:pt modelId="{97BE6D07-CD2D-4BC4-BF4E-5B0943C6E657}" type="pres">
      <dgm:prSet presAssocID="{9D7DD252-CE67-4891-863A-549A461CE379}" presName="vertTwo" presStyleCnt="0"/>
      <dgm:spPr/>
    </dgm:pt>
    <dgm:pt modelId="{CF1D9E59-E617-4FA0-8326-FF3DC0322C5E}" type="pres">
      <dgm:prSet presAssocID="{9D7DD252-CE67-4891-863A-549A461CE379}" presName="txTwo" presStyleLbl="node2" presStyleIdx="0" presStyleCnt="2">
        <dgm:presLayoutVars>
          <dgm:chPref val="3"/>
        </dgm:presLayoutVars>
      </dgm:prSet>
      <dgm:spPr/>
      <dgm:t>
        <a:bodyPr/>
        <a:lstStyle/>
        <a:p>
          <a:pPr rtl="1"/>
          <a:endParaRPr lang="ar-SA"/>
        </a:p>
      </dgm:t>
    </dgm:pt>
    <dgm:pt modelId="{AB0BB53B-832A-47F9-AD98-8F7321429345}" type="pres">
      <dgm:prSet presAssocID="{9D7DD252-CE67-4891-863A-549A461CE379}" presName="parTransTwo" presStyleCnt="0"/>
      <dgm:spPr/>
    </dgm:pt>
    <dgm:pt modelId="{B51DDC06-9F44-4B69-97C3-B1873F2D1CEB}" type="pres">
      <dgm:prSet presAssocID="{9D7DD252-CE67-4891-863A-549A461CE379}" presName="horzTwo" presStyleCnt="0"/>
      <dgm:spPr/>
    </dgm:pt>
    <dgm:pt modelId="{33D5166B-6142-457E-98CB-E4D85AF80629}" type="pres">
      <dgm:prSet presAssocID="{8135BCA3-DA2E-45DB-80C7-BC0EA3706C0D}" presName="vertThree" presStyleCnt="0"/>
      <dgm:spPr/>
    </dgm:pt>
    <dgm:pt modelId="{90FF1724-129B-4BFC-9AB5-FB20E4B0B514}" type="pres">
      <dgm:prSet presAssocID="{8135BCA3-DA2E-45DB-80C7-BC0EA3706C0D}" presName="txThree" presStyleLbl="node3" presStyleIdx="0" presStyleCnt="2">
        <dgm:presLayoutVars>
          <dgm:chPref val="3"/>
        </dgm:presLayoutVars>
      </dgm:prSet>
      <dgm:spPr/>
      <dgm:t>
        <a:bodyPr/>
        <a:lstStyle/>
        <a:p>
          <a:pPr rtl="1"/>
          <a:endParaRPr lang="ar-SA"/>
        </a:p>
      </dgm:t>
    </dgm:pt>
    <dgm:pt modelId="{D676CD80-7D77-445A-97CC-17A0E6037377}" type="pres">
      <dgm:prSet presAssocID="{8135BCA3-DA2E-45DB-80C7-BC0EA3706C0D}" presName="horzThree" presStyleCnt="0"/>
      <dgm:spPr/>
    </dgm:pt>
    <dgm:pt modelId="{5579D7FF-574D-4491-986D-89A8ECA7E31A}" type="pres">
      <dgm:prSet presAssocID="{CA2644C5-82E1-4673-95CF-634E634CEDBB}" presName="sibSpaceTwo" presStyleCnt="0"/>
      <dgm:spPr/>
    </dgm:pt>
    <dgm:pt modelId="{B4C12E0D-57BA-4CC4-A1E1-1BF9522DBE41}" type="pres">
      <dgm:prSet presAssocID="{DF4BC60E-5581-4EC1-85A4-F0A3009A08B2}" presName="vertTwo" presStyleCnt="0"/>
      <dgm:spPr/>
    </dgm:pt>
    <dgm:pt modelId="{B96D020E-6019-42CD-8729-92E15F890D72}" type="pres">
      <dgm:prSet presAssocID="{DF4BC60E-5581-4EC1-85A4-F0A3009A08B2}" presName="txTwo" presStyleLbl="node2" presStyleIdx="1" presStyleCnt="2">
        <dgm:presLayoutVars>
          <dgm:chPref val="3"/>
        </dgm:presLayoutVars>
      </dgm:prSet>
      <dgm:spPr/>
      <dgm:t>
        <a:bodyPr/>
        <a:lstStyle/>
        <a:p>
          <a:pPr rtl="1"/>
          <a:endParaRPr lang="ar-SA"/>
        </a:p>
      </dgm:t>
    </dgm:pt>
    <dgm:pt modelId="{DAC0B5B1-FBF9-4F0A-965F-CF6318E190A3}" type="pres">
      <dgm:prSet presAssocID="{DF4BC60E-5581-4EC1-85A4-F0A3009A08B2}" presName="parTransTwo" presStyleCnt="0"/>
      <dgm:spPr/>
    </dgm:pt>
    <dgm:pt modelId="{8F46BF23-7959-46AF-AD95-D4D735E8EED1}" type="pres">
      <dgm:prSet presAssocID="{DF4BC60E-5581-4EC1-85A4-F0A3009A08B2}" presName="horzTwo" presStyleCnt="0"/>
      <dgm:spPr/>
    </dgm:pt>
    <dgm:pt modelId="{A1E1869D-BC50-473A-9DFA-4617DA2DF7F5}" type="pres">
      <dgm:prSet presAssocID="{3775EE6A-AFC2-40DB-BB4E-104CFE13AFE9}" presName="vertThree" presStyleCnt="0"/>
      <dgm:spPr/>
    </dgm:pt>
    <dgm:pt modelId="{5623726D-909B-439C-8B4F-B3924FEDFACB}" type="pres">
      <dgm:prSet presAssocID="{3775EE6A-AFC2-40DB-BB4E-104CFE13AFE9}" presName="txThree" presStyleLbl="node3" presStyleIdx="1" presStyleCnt="2">
        <dgm:presLayoutVars>
          <dgm:chPref val="3"/>
        </dgm:presLayoutVars>
      </dgm:prSet>
      <dgm:spPr/>
    </dgm:pt>
    <dgm:pt modelId="{3A21A350-E7E6-414A-8617-BBBE2F4995D5}" type="pres">
      <dgm:prSet presAssocID="{3775EE6A-AFC2-40DB-BB4E-104CFE13AFE9}" presName="horzThree" presStyleCnt="0"/>
      <dgm:spPr/>
    </dgm:pt>
  </dgm:ptLst>
  <dgm:cxnLst>
    <dgm:cxn modelId="{85D2965E-6575-4235-B774-95FF8B67C236}" type="presOf" srcId="{8135BCA3-DA2E-45DB-80C7-BC0EA3706C0D}" destId="{90FF1724-129B-4BFC-9AB5-FB20E4B0B514}" srcOrd="0" destOrd="0" presId="urn:microsoft.com/office/officeart/2005/8/layout/hierarchy4"/>
    <dgm:cxn modelId="{9B0CE66B-912D-4DAF-9304-451C2B98C743}" srcId="{DF4BC60E-5581-4EC1-85A4-F0A3009A08B2}" destId="{3775EE6A-AFC2-40DB-BB4E-104CFE13AFE9}" srcOrd="0" destOrd="0" parTransId="{E520EE93-5BE9-4161-8028-C98721F776E0}" sibTransId="{AA7422AF-A5DE-4B14-BE32-DD922E8CC8D8}"/>
    <dgm:cxn modelId="{B1AB285C-CD98-4036-9C95-B82BCDAA0E53}" srcId="{CC085A58-B5F1-49B4-8939-D5360EAAE4D5}" destId="{DF4BC60E-5581-4EC1-85A4-F0A3009A08B2}" srcOrd="1" destOrd="0" parTransId="{177BC539-F89C-45CB-B1A6-9BC56EF6AFB3}" sibTransId="{F750D2BE-373F-4225-AA98-6A147C4932CE}"/>
    <dgm:cxn modelId="{094D28F9-272A-4033-B0D4-1FAF0E1BA641}" type="presOf" srcId="{DF4BC60E-5581-4EC1-85A4-F0A3009A08B2}" destId="{B96D020E-6019-42CD-8729-92E15F890D72}" srcOrd="0" destOrd="0" presId="urn:microsoft.com/office/officeart/2005/8/layout/hierarchy4"/>
    <dgm:cxn modelId="{225BFBD9-6711-4E48-BB37-F108E13ACCBB}" type="presOf" srcId="{CC085A58-B5F1-49B4-8939-D5360EAAE4D5}" destId="{3C878287-19E7-4535-87A1-6AE06B502256}" srcOrd="0" destOrd="0" presId="urn:microsoft.com/office/officeart/2005/8/layout/hierarchy4"/>
    <dgm:cxn modelId="{11111E47-0E4F-4F14-8024-856DCB023BC5}" srcId="{CC085A58-B5F1-49B4-8939-D5360EAAE4D5}" destId="{9D7DD252-CE67-4891-863A-549A461CE379}" srcOrd="0" destOrd="0" parTransId="{39965423-FC30-4DC2-9277-DD092000228E}" sibTransId="{CA2644C5-82E1-4673-95CF-634E634CEDBB}"/>
    <dgm:cxn modelId="{F3E3C8DD-3001-4140-B86B-E4004C364A2D}" srcId="{45D65367-62B4-4AF4-A6CD-BAA43284B85E}" destId="{CC085A58-B5F1-49B4-8939-D5360EAAE4D5}" srcOrd="0" destOrd="0" parTransId="{B33C82B6-D0CA-4953-BEB6-587B7B045433}" sibTransId="{A61C3657-CFEC-4352-862F-C668A77BF2F3}"/>
    <dgm:cxn modelId="{E434B6FC-A4B7-4484-9289-C29F88985B42}" type="presOf" srcId="{45D65367-62B4-4AF4-A6CD-BAA43284B85E}" destId="{114E932E-044F-471C-BA34-C403110641A5}" srcOrd="0" destOrd="0" presId="urn:microsoft.com/office/officeart/2005/8/layout/hierarchy4"/>
    <dgm:cxn modelId="{B5C467DB-E364-42D4-A26E-C2089E800499}" srcId="{9D7DD252-CE67-4891-863A-549A461CE379}" destId="{8135BCA3-DA2E-45DB-80C7-BC0EA3706C0D}" srcOrd="0" destOrd="0" parTransId="{C652A38F-56AC-46B0-8C77-885475276415}" sibTransId="{B8D5666F-AA08-4A5A-9D56-AB7CAE47694E}"/>
    <dgm:cxn modelId="{9AB67F19-0BFE-4493-BA63-E253813F9E4D}" type="presOf" srcId="{9D7DD252-CE67-4891-863A-549A461CE379}" destId="{CF1D9E59-E617-4FA0-8326-FF3DC0322C5E}" srcOrd="0" destOrd="0" presId="urn:microsoft.com/office/officeart/2005/8/layout/hierarchy4"/>
    <dgm:cxn modelId="{C4839EF0-BC57-446E-95E6-6482E772B195}" type="presOf" srcId="{3775EE6A-AFC2-40DB-BB4E-104CFE13AFE9}" destId="{5623726D-909B-439C-8B4F-B3924FEDFACB}" srcOrd="0" destOrd="0" presId="urn:microsoft.com/office/officeart/2005/8/layout/hierarchy4"/>
    <dgm:cxn modelId="{E5274BA2-6FA1-4E96-814A-7BBED1BC48A3}" type="presParOf" srcId="{114E932E-044F-471C-BA34-C403110641A5}" destId="{2D6A265F-3E8D-4F45-AE05-E9A2AD7DA6D0}" srcOrd="0" destOrd="0" presId="urn:microsoft.com/office/officeart/2005/8/layout/hierarchy4"/>
    <dgm:cxn modelId="{D604BF0E-8B9D-4505-BEC6-2AE395007676}" type="presParOf" srcId="{2D6A265F-3E8D-4F45-AE05-E9A2AD7DA6D0}" destId="{3C878287-19E7-4535-87A1-6AE06B502256}" srcOrd="0" destOrd="0" presId="urn:microsoft.com/office/officeart/2005/8/layout/hierarchy4"/>
    <dgm:cxn modelId="{0988016C-B91B-44C3-AC63-79118F016D12}" type="presParOf" srcId="{2D6A265F-3E8D-4F45-AE05-E9A2AD7DA6D0}" destId="{18BEFB9F-D04C-4A38-B632-A6755EFCC8C7}" srcOrd="1" destOrd="0" presId="urn:microsoft.com/office/officeart/2005/8/layout/hierarchy4"/>
    <dgm:cxn modelId="{68264828-B5D1-4464-902D-6B25C6903E27}" type="presParOf" srcId="{2D6A265F-3E8D-4F45-AE05-E9A2AD7DA6D0}" destId="{E5D74ACD-F581-4956-92E5-3C4A7B2A3DB2}" srcOrd="2" destOrd="0" presId="urn:microsoft.com/office/officeart/2005/8/layout/hierarchy4"/>
    <dgm:cxn modelId="{6EE1E03C-6C14-48A1-97CC-86C4DFCA242E}" type="presParOf" srcId="{E5D74ACD-F581-4956-92E5-3C4A7B2A3DB2}" destId="{97BE6D07-CD2D-4BC4-BF4E-5B0943C6E657}" srcOrd="0" destOrd="0" presId="urn:microsoft.com/office/officeart/2005/8/layout/hierarchy4"/>
    <dgm:cxn modelId="{F57B2724-C29F-4F9D-9B7B-DD92EEBE0367}" type="presParOf" srcId="{97BE6D07-CD2D-4BC4-BF4E-5B0943C6E657}" destId="{CF1D9E59-E617-4FA0-8326-FF3DC0322C5E}" srcOrd="0" destOrd="0" presId="urn:microsoft.com/office/officeart/2005/8/layout/hierarchy4"/>
    <dgm:cxn modelId="{669C7915-9C53-45E7-A61D-255B6CF02470}" type="presParOf" srcId="{97BE6D07-CD2D-4BC4-BF4E-5B0943C6E657}" destId="{AB0BB53B-832A-47F9-AD98-8F7321429345}" srcOrd="1" destOrd="0" presId="urn:microsoft.com/office/officeart/2005/8/layout/hierarchy4"/>
    <dgm:cxn modelId="{0366ED9A-DDEA-4DFC-A983-D4A03472BE3A}" type="presParOf" srcId="{97BE6D07-CD2D-4BC4-BF4E-5B0943C6E657}" destId="{B51DDC06-9F44-4B69-97C3-B1873F2D1CEB}" srcOrd="2" destOrd="0" presId="urn:microsoft.com/office/officeart/2005/8/layout/hierarchy4"/>
    <dgm:cxn modelId="{4BD1B081-BEC0-4EFB-8BCF-EC067803F1E2}" type="presParOf" srcId="{B51DDC06-9F44-4B69-97C3-B1873F2D1CEB}" destId="{33D5166B-6142-457E-98CB-E4D85AF80629}" srcOrd="0" destOrd="0" presId="urn:microsoft.com/office/officeart/2005/8/layout/hierarchy4"/>
    <dgm:cxn modelId="{2DC1A663-7C64-4729-8125-00F945FA7DB5}" type="presParOf" srcId="{33D5166B-6142-457E-98CB-E4D85AF80629}" destId="{90FF1724-129B-4BFC-9AB5-FB20E4B0B514}" srcOrd="0" destOrd="0" presId="urn:microsoft.com/office/officeart/2005/8/layout/hierarchy4"/>
    <dgm:cxn modelId="{51BDF57D-4B74-4F35-ACC4-BA34E9DE85A1}" type="presParOf" srcId="{33D5166B-6142-457E-98CB-E4D85AF80629}" destId="{D676CD80-7D77-445A-97CC-17A0E6037377}" srcOrd="1" destOrd="0" presId="urn:microsoft.com/office/officeart/2005/8/layout/hierarchy4"/>
    <dgm:cxn modelId="{553E8554-3ECD-4B93-A1D6-140AAB4860AA}" type="presParOf" srcId="{E5D74ACD-F581-4956-92E5-3C4A7B2A3DB2}" destId="{5579D7FF-574D-4491-986D-89A8ECA7E31A}" srcOrd="1" destOrd="0" presId="urn:microsoft.com/office/officeart/2005/8/layout/hierarchy4"/>
    <dgm:cxn modelId="{2BC76C18-73C1-4F53-AC02-694238B98089}" type="presParOf" srcId="{E5D74ACD-F581-4956-92E5-3C4A7B2A3DB2}" destId="{B4C12E0D-57BA-4CC4-A1E1-1BF9522DBE41}" srcOrd="2" destOrd="0" presId="urn:microsoft.com/office/officeart/2005/8/layout/hierarchy4"/>
    <dgm:cxn modelId="{2ABCD412-47AA-45C3-9AA1-22B3FDDEA303}" type="presParOf" srcId="{B4C12E0D-57BA-4CC4-A1E1-1BF9522DBE41}" destId="{B96D020E-6019-42CD-8729-92E15F890D72}" srcOrd="0" destOrd="0" presId="urn:microsoft.com/office/officeart/2005/8/layout/hierarchy4"/>
    <dgm:cxn modelId="{8BADDDF3-B6BC-47DF-B514-76B38511CCC1}" type="presParOf" srcId="{B4C12E0D-57BA-4CC4-A1E1-1BF9522DBE41}" destId="{DAC0B5B1-FBF9-4F0A-965F-CF6318E190A3}" srcOrd="1" destOrd="0" presId="urn:microsoft.com/office/officeart/2005/8/layout/hierarchy4"/>
    <dgm:cxn modelId="{3F59FB51-7657-4A00-B996-1D6422C4484E}" type="presParOf" srcId="{B4C12E0D-57BA-4CC4-A1E1-1BF9522DBE41}" destId="{8F46BF23-7959-46AF-AD95-D4D735E8EED1}" srcOrd="2" destOrd="0" presId="urn:microsoft.com/office/officeart/2005/8/layout/hierarchy4"/>
    <dgm:cxn modelId="{64022CD9-CB89-4AE3-8F31-0D2783EFD619}" type="presParOf" srcId="{8F46BF23-7959-46AF-AD95-D4D735E8EED1}" destId="{A1E1869D-BC50-473A-9DFA-4617DA2DF7F5}" srcOrd="0" destOrd="0" presId="urn:microsoft.com/office/officeart/2005/8/layout/hierarchy4"/>
    <dgm:cxn modelId="{D1DBA908-2FDF-406B-BD0D-F6F84D0CB263}" type="presParOf" srcId="{A1E1869D-BC50-473A-9DFA-4617DA2DF7F5}" destId="{5623726D-909B-439C-8B4F-B3924FEDFACB}" srcOrd="0" destOrd="0" presId="urn:microsoft.com/office/officeart/2005/8/layout/hierarchy4"/>
    <dgm:cxn modelId="{14052DDA-8D7F-49B4-A625-5D860499E1FB}" type="presParOf" srcId="{A1E1869D-BC50-473A-9DFA-4617DA2DF7F5}" destId="{3A21A350-E7E6-414A-8617-BBBE2F4995D5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8A4FEB2-FA61-48E5-AEF3-DC9044104B96}">
      <dsp:nvSpPr>
        <dsp:cNvPr id="0" name=""/>
        <dsp:cNvSpPr/>
      </dsp:nvSpPr>
      <dsp:spPr>
        <a:xfrm>
          <a:off x="0" y="54884"/>
          <a:ext cx="6858000" cy="791505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70000"/>
                <a:satMod val="130000"/>
              </a:schemeClr>
            </a:gs>
            <a:gs pos="43000">
              <a:schemeClr val="accent1">
                <a:hueOff val="0"/>
                <a:satOff val="0"/>
                <a:lumOff val="0"/>
                <a:alphaOff val="0"/>
                <a:tint val="44000"/>
                <a:satMod val="165000"/>
              </a:schemeClr>
            </a:gs>
            <a:gs pos="93000">
              <a:schemeClr val="accent1">
                <a:hueOff val="0"/>
                <a:satOff val="0"/>
                <a:lumOff val="0"/>
                <a:alphaOff val="0"/>
                <a:tint val="15000"/>
                <a:satMod val="16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ln>
          <a:noFill/>
        </a:ln>
        <a:effectLst>
          <a:outerShdw blurRad="57150" dist="38100" dir="5400000" algn="ctr" rotWithShape="0">
            <a:schemeClr val="accent1">
              <a:hueOff val="0"/>
              <a:satOff val="0"/>
              <a:lumOff val="0"/>
              <a:alphaOff val="0"/>
              <a:shade val="9000"/>
              <a:alpha val="48000"/>
              <a:satMod val="105000"/>
            </a:scheme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lvl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300" kern="1200" dirty="0" smtClean="0"/>
            <a:t>Introduction</a:t>
          </a:r>
          <a:endParaRPr lang="en-US" sz="3300" kern="1200" dirty="0"/>
        </a:p>
      </dsp:txBody>
      <dsp:txXfrm>
        <a:off x="38638" y="93522"/>
        <a:ext cx="6780724" cy="714229"/>
      </dsp:txXfrm>
    </dsp:sp>
    <dsp:sp modelId="{2AB2D2D6-487A-42D1-B9EB-6D4A225F700C}">
      <dsp:nvSpPr>
        <dsp:cNvPr id="0" name=""/>
        <dsp:cNvSpPr/>
      </dsp:nvSpPr>
      <dsp:spPr>
        <a:xfrm>
          <a:off x="0" y="941429"/>
          <a:ext cx="6858000" cy="791505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70000"/>
                <a:satMod val="130000"/>
              </a:schemeClr>
            </a:gs>
            <a:gs pos="43000">
              <a:schemeClr val="accent1">
                <a:hueOff val="0"/>
                <a:satOff val="0"/>
                <a:lumOff val="0"/>
                <a:alphaOff val="0"/>
                <a:tint val="44000"/>
                <a:satMod val="165000"/>
              </a:schemeClr>
            </a:gs>
            <a:gs pos="93000">
              <a:schemeClr val="accent1">
                <a:hueOff val="0"/>
                <a:satOff val="0"/>
                <a:lumOff val="0"/>
                <a:alphaOff val="0"/>
                <a:tint val="15000"/>
                <a:satMod val="16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ln>
          <a:noFill/>
        </a:ln>
        <a:effectLst>
          <a:outerShdw blurRad="57150" dist="38100" dir="5400000" algn="ctr" rotWithShape="0">
            <a:schemeClr val="accent1">
              <a:hueOff val="0"/>
              <a:satOff val="0"/>
              <a:lumOff val="0"/>
              <a:alphaOff val="0"/>
              <a:shade val="9000"/>
              <a:alpha val="48000"/>
              <a:satMod val="105000"/>
            </a:scheme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lvl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300" kern="1200" dirty="0" smtClean="0"/>
            <a:t>Architectural Design</a:t>
          </a:r>
          <a:endParaRPr lang="en-US" sz="3300" kern="1200" dirty="0"/>
        </a:p>
      </dsp:txBody>
      <dsp:txXfrm>
        <a:off x="38638" y="980067"/>
        <a:ext cx="6780724" cy="714229"/>
      </dsp:txXfrm>
    </dsp:sp>
    <dsp:sp modelId="{B4A0CF96-84ED-4E2A-92B4-90B4E835CBB6}">
      <dsp:nvSpPr>
        <dsp:cNvPr id="0" name=""/>
        <dsp:cNvSpPr/>
      </dsp:nvSpPr>
      <dsp:spPr>
        <a:xfrm>
          <a:off x="0" y="1827975"/>
          <a:ext cx="6858000" cy="791505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70000"/>
                <a:satMod val="130000"/>
              </a:schemeClr>
            </a:gs>
            <a:gs pos="43000">
              <a:schemeClr val="accent1">
                <a:hueOff val="0"/>
                <a:satOff val="0"/>
                <a:lumOff val="0"/>
                <a:alphaOff val="0"/>
                <a:tint val="44000"/>
                <a:satMod val="165000"/>
              </a:schemeClr>
            </a:gs>
            <a:gs pos="93000">
              <a:schemeClr val="accent1">
                <a:hueOff val="0"/>
                <a:satOff val="0"/>
                <a:lumOff val="0"/>
                <a:alphaOff val="0"/>
                <a:tint val="15000"/>
                <a:satMod val="16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ln>
          <a:noFill/>
        </a:ln>
        <a:effectLst>
          <a:outerShdw blurRad="57150" dist="38100" dir="5400000" algn="ctr" rotWithShape="0">
            <a:schemeClr val="accent1">
              <a:hueOff val="0"/>
              <a:satOff val="0"/>
              <a:lumOff val="0"/>
              <a:alphaOff val="0"/>
              <a:shade val="9000"/>
              <a:alpha val="48000"/>
              <a:satMod val="105000"/>
            </a:scheme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lvl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300" kern="1200" dirty="0" smtClean="0"/>
            <a:t>Structural Design </a:t>
          </a:r>
          <a:endParaRPr lang="en-US" sz="3300" kern="1200" dirty="0"/>
        </a:p>
      </dsp:txBody>
      <dsp:txXfrm>
        <a:off x="38638" y="1866613"/>
        <a:ext cx="6780724" cy="714229"/>
      </dsp:txXfrm>
    </dsp:sp>
    <dsp:sp modelId="{6789C1F8-081D-4BA3-9E11-0D42C246FF85}">
      <dsp:nvSpPr>
        <dsp:cNvPr id="0" name=""/>
        <dsp:cNvSpPr/>
      </dsp:nvSpPr>
      <dsp:spPr>
        <a:xfrm>
          <a:off x="0" y="2714520"/>
          <a:ext cx="6858000" cy="791505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70000"/>
                <a:satMod val="130000"/>
              </a:schemeClr>
            </a:gs>
            <a:gs pos="43000">
              <a:schemeClr val="accent1">
                <a:hueOff val="0"/>
                <a:satOff val="0"/>
                <a:lumOff val="0"/>
                <a:alphaOff val="0"/>
                <a:tint val="44000"/>
                <a:satMod val="165000"/>
              </a:schemeClr>
            </a:gs>
            <a:gs pos="93000">
              <a:schemeClr val="accent1">
                <a:hueOff val="0"/>
                <a:satOff val="0"/>
                <a:lumOff val="0"/>
                <a:alphaOff val="0"/>
                <a:tint val="15000"/>
                <a:satMod val="16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ln>
          <a:noFill/>
        </a:ln>
        <a:effectLst>
          <a:outerShdw blurRad="57150" dist="38100" dir="5400000" algn="ctr" rotWithShape="0">
            <a:schemeClr val="accent1">
              <a:hueOff val="0"/>
              <a:satOff val="0"/>
              <a:lumOff val="0"/>
              <a:alphaOff val="0"/>
              <a:shade val="9000"/>
              <a:alpha val="48000"/>
              <a:satMod val="105000"/>
            </a:scheme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lvl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300" kern="1200" dirty="0" smtClean="0"/>
            <a:t>Environmental Design</a:t>
          </a:r>
          <a:endParaRPr lang="en-US" sz="3300" kern="1200" dirty="0"/>
        </a:p>
      </dsp:txBody>
      <dsp:txXfrm>
        <a:off x="38638" y="2753158"/>
        <a:ext cx="6780724" cy="714229"/>
      </dsp:txXfrm>
    </dsp:sp>
    <dsp:sp modelId="{3933A982-5BB8-40D0-BD0A-94A97F4112D8}">
      <dsp:nvSpPr>
        <dsp:cNvPr id="0" name=""/>
        <dsp:cNvSpPr/>
      </dsp:nvSpPr>
      <dsp:spPr>
        <a:xfrm>
          <a:off x="0" y="3601065"/>
          <a:ext cx="6858000" cy="791505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70000"/>
                <a:satMod val="130000"/>
              </a:schemeClr>
            </a:gs>
            <a:gs pos="43000">
              <a:schemeClr val="accent1">
                <a:hueOff val="0"/>
                <a:satOff val="0"/>
                <a:lumOff val="0"/>
                <a:alphaOff val="0"/>
                <a:tint val="44000"/>
                <a:satMod val="165000"/>
              </a:schemeClr>
            </a:gs>
            <a:gs pos="93000">
              <a:schemeClr val="accent1">
                <a:hueOff val="0"/>
                <a:satOff val="0"/>
                <a:lumOff val="0"/>
                <a:alphaOff val="0"/>
                <a:tint val="15000"/>
                <a:satMod val="16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ln>
          <a:noFill/>
        </a:ln>
        <a:effectLst>
          <a:outerShdw blurRad="57150" dist="38100" dir="5400000" algn="ctr" rotWithShape="0">
            <a:schemeClr val="accent1">
              <a:hueOff val="0"/>
              <a:satOff val="0"/>
              <a:lumOff val="0"/>
              <a:alphaOff val="0"/>
              <a:shade val="9000"/>
              <a:alpha val="48000"/>
              <a:satMod val="105000"/>
            </a:scheme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lvl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300" kern="1200" dirty="0" smtClean="0"/>
            <a:t>Mechanical Design</a:t>
          </a:r>
          <a:endParaRPr lang="en-US" sz="3300" kern="1200" dirty="0"/>
        </a:p>
      </dsp:txBody>
      <dsp:txXfrm>
        <a:off x="38638" y="3639703"/>
        <a:ext cx="6780724" cy="714229"/>
      </dsp:txXfrm>
    </dsp:sp>
    <dsp:sp modelId="{09A2EE6E-3E21-4BDD-A533-16B5A7BB8411}">
      <dsp:nvSpPr>
        <dsp:cNvPr id="0" name=""/>
        <dsp:cNvSpPr/>
      </dsp:nvSpPr>
      <dsp:spPr>
        <a:xfrm>
          <a:off x="0" y="4487610"/>
          <a:ext cx="6858000" cy="791505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70000"/>
                <a:satMod val="130000"/>
              </a:schemeClr>
            </a:gs>
            <a:gs pos="43000">
              <a:schemeClr val="accent1">
                <a:hueOff val="0"/>
                <a:satOff val="0"/>
                <a:lumOff val="0"/>
                <a:alphaOff val="0"/>
                <a:tint val="44000"/>
                <a:satMod val="165000"/>
              </a:schemeClr>
            </a:gs>
            <a:gs pos="93000">
              <a:schemeClr val="accent1">
                <a:hueOff val="0"/>
                <a:satOff val="0"/>
                <a:lumOff val="0"/>
                <a:alphaOff val="0"/>
                <a:tint val="15000"/>
                <a:satMod val="16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ln>
          <a:noFill/>
        </a:ln>
        <a:effectLst>
          <a:outerShdw blurRad="57150" dist="38100" dir="5400000" algn="ctr" rotWithShape="0">
            <a:schemeClr val="accent1">
              <a:hueOff val="0"/>
              <a:satOff val="0"/>
              <a:lumOff val="0"/>
              <a:alphaOff val="0"/>
              <a:shade val="9000"/>
              <a:alpha val="48000"/>
              <a:satMod val="105000"/>
            </a:scheme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lvl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300" kern="1200" dirty="0" smtClean="0"/>
            <a:t>Electrical Design</a:t>
          </a:r>
          <a:endParaRPr lang="en-US" sz="3300" kern="1200" dirty="0"/>
        </a:p>
      </dsp:txBody>
      <dsp:txXfrm>
        <a:off x="38638" y="4526248"/>
        <a:ext cx="6780724" cy="71422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C878287-19E7-4535-87A1-6AE06B502256}">
      <dsp:nvSpPr>
        <dsp:cNvPr id="0" name=""/>
        <dsp:cNvSpPr/>
      </dsp:nvSpPr>
      <dsp:spPr>
        <a:xfrm>
          <a:off x="3037" y="31"/>
          <a:ext cx="8223524" cy="136741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4790" tIns="224790" rIns="224790" bIns="224790" numCol="1" spcCol="1270" anchor="ctr" anchorCtr="0">
          <a:noAutofit/>
        </a:bodyPr>
        <a:lstStyle/>
        <a:p>
          <a:pPr lvl="0" algn="ctr" defTabSz="26225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5900" kern="1200" dirty="0" smtClean="0"/>
            <a:t>project</a:t>
          </a:r>
          <a:endParaRPr lang="ar-SA" sz="5900" kern="1200" dirty="0"/>
        </a:p>
      </dsp:txBody>
      <dsp:txXfrm>
        <a:off x="43087" y="40081"/>
        <a:ext cx="8143424" cy="1287312"/>
      </dsp:txXfrm>
    </dsp:sp>
    <dsp:sp modelId="{CF1D9E59-E617-4FA0-8326-FF3DC0322C5E}">
      <dsp:nvSpPr>
        <dsp:cNvPr id="0" name=""/>
        <dsp:cNvSpPr/>
      </dsp:nvSpPr>
      <dsp:spPr>
        <a:xfrm>
          <a:off x="3037" y="1511012"/>
          <a:ext cx="3946028" cy="136741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kern="1200" dirty="0" smtClean="0"/>
            <a:t>Parking </a:t>
          </a:r>
        </a:p>
        <a:p>
          <a:pPr lvl="0" algn="ctr" defTabSz="11112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kern="1200" dirty="0" smtClean="0"/>
            <a:t>4 floors </a:t>
          </a:r>
          <a:endParaRPr lang="ar-SA" sz="2500" kern="1200" dirty="0"/>
        </a:p>
      </dsp:txBody>
      <dsp:txXfrm>
        <a:off x="43087" y="1551062"/>
        <a:ext cx="3865928" cy="1287312"/>
      </dsp:txXfrm>
    </dsp:sp>
    <dsp:sp modelId="{90FF1724-129B-4BFC-9AB5-FB20E4B0B514}">
      <dsp:nvSpPr>
        <dsp:cNvPr id="0" name=""/>
        <dsp:cNvSpPr/>
      </dsp:nvSpPr>
      <dsp:spPr>
        <a:xfrm>
          <a:off x="3037" y="3021992"/>
          <a:ext cx="3946028" cy="136741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kern="1200" dirty="0" smtClean="0"/>
            <a:t>B2 , B1 , </a:t>
          </a:r>
          <a:r>
            <a:rPr lang="en-US" sz="2500" kern="1200" dirty="0" err="1" smtClean="0"/>
            <a:t>Gf</a:t>
          </a:r>
          <a:r>
            <a:rPr lang="en-US" sz="2500" kern="1200" dirty="0" smtClean="0"/>
            <a:t> , F1</a:t>
          </a:r>
          <a:endParaRPr lang="ar-SA" sz="2500" kern="1200" dirty="0"/>
        </a:p>
      </dsp:txBody>
      <dsp:txXfrm>
        <a:off x="43087" y="3062042"/>
        <a:ext cx="3865928" cy="1287312"/>
      </dsp:txXfrm>
    </dsp:sp>
    <dsp:sp modelId="{B96D020E-6019-42CD-8729-92E15F890D72}">
      <dsp:nvSpPr>
        <dsp:cNvPr id="0" name=""/>
        <dsp:cNvSpPr/>
      </dsp:nvSpPr>
      <dsp:spPr>
        <a:xfrm>
          <a:off x="4280533" y="1511012"/>
          <a:ext cx="3946028" cy="136741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kern="1200" dirty="0" smtClean="0"/>
            <a:t>Offices and drawing room</a:t>
          </a:r>
        </a:p>
        <a:p>
          <a:pPr lvl="0" algn="ctr" defTabSz="11112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kern="1200" dirty="0" smtClean="0"/>
            <a:t>1 floor</a:t>
          </a:r>
          <a:endParaRPr lang="ar-SA" sz="2500" kern="1200" dirty="0"/>
        </a:p>
      </dsp:txBody>
      <dsp:txXfrm>
        <a:off x="4320583" y="1551062"/>
        <a:ext cx="3865928" cy="1287312"/>
      </dsp:txXfrm>
    </dsp:sp>
    <dsp:sp modelId="{5623726D-909B-439C-8B4F-B3924FEDFACB}">
      <dsp:nvSpPr>
        <dsp:cNvPr id="0" name=""/>
        <dsp:cNvSpPr/>
      </dsp:nvSpPr>
      <dsp:spPr>
        <a:xfrm>
          <a:off x="4280533" y="3021992"/>
          <a:ext cx="3946028" cy="136741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kern="1200" dirty="0" smtClean="0"/>
            <a:t>F2</a:t>
          </a:r>
          <a:endParaRPr lang="ar-SA" sz="2500" kern="1200" dirty="0"/>
        </a:p>
      </dsp:txBody>
      <dsp:txXfrm>
        <a:off x="4320583" y="3062042"/>
        <a:ext cx="3865928" cy="128731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068CAC-95C5-4DDB-A20F-3F3B0B2AA2AD}" type="datetimeFigureOut">
              <a:rPr lang="en-US" smtClean="0"/>
              <a:pPr/>
              <a:t>12/17/2015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1BFFA3-F5B2-4037-858F-DDD30224A43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66115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1BFFA3-F5B2-4037-858F-DDD30224A43E}" type="slidenum">
              <a:rPr lang="en-US" smtClean="0"/>
              <a:pPr/>
              <a:t>38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1BFFA3-F5B2-4037-858F-DDD30224A43E}" type="slidenum">
              <a:rPr lang="en-US" smtClean="0"/>
              <a:pPr/>
              <a:t>48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1BFFA3-F5B2-4037-858F-DDD30224A43E}" type="slidenum">
              <a:rPr lang="en-US" smtClean="0"/>
              <a:pPr/>
              <a:t>49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1BFFA3-F5B2-4037-858F-DDD30224A43E}" type="slidenum">
              <a:rPr lang="en-US" smtClean="0"/>
              <a:pPr/>
              <a:t>51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1BFFA3-F5B2-4037-858F-DDD30224A43E}" type="slidenum">
              <a:rPr lang="en-US" smtClean="0"/>
              <a:pPr/>
              <a:t>52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1BFFA3-F5B2-4037-858F-DDD30224A43E}" type="slidenum">
              <a:rPr lang="en-US" smtClean="0"/>
              <a:pPr/>
              <a:t>100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1BFFA3-F5B2-4037-858F-DDD30224A43E}" type="slidenum">
              <a:rPr lang="en-US" smtClean="0"/>
              <a:pPr/>
              <a:t>39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1BFFA3-F5B2-4037-858F-DDD30224A43E}" type="slidenum">
              <a:rPr lang="en-US" smtClean="0"/>
              <a:pPr/>
              <a:t>40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1BFFA3-F5B2-4037-858F-DDD30224A43E}" type="slidenum">
              <a:rPr lang="en-US" smtClean="0"/>
              <a:pPr/>
              <a:t>41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1BFFA3-F5B2-4037-858F-DDD30224A43E}" type="slidenum">
              <a:rPr lang="en-US" smtClean="0"/>
              <a:pPr/>
              <a:t>42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1BFFA3-F5B2-4037-858F-DDD30224A43E}" type="slidenum">
              <a:rPr lang="en-US" smtClean="0"/>
              <a:pPr/>
              <a:t>43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1BFFA3-F5B2-4037-858F-DDD30224A43E}" type="slidenum">
              <a:rPr lang="en-US" smtClean="0"/>
              <a:pPr/>
              <a:t>44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1BFFA3-F5B2-4037-858F-DDD30224A43E}" type="slidenum">
              <a:rPr lang="en-US" smtClean="0"/>
              <a:pPr/>
              <a:t>45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1BFFA3-F5B2-4037-858F-DDD30224A43E}" type="slidenum">
              <a:rPr lang="en-US" smtClean="0"/>
              <a:pPr/>
              <a:t>47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ar-SA" smtClean="0"/>
              <a:t>انقر لتحرير نمط العنوان الثانوي الرئيسي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91C82B-4718-4811-A7DA-1766E6CDE6F7}" type="datetime1">
              <a:rPr lang="en-US" smtClean="0"/>
              <a:pPr/>
              <a:t>12/17/2015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8C1E0C-25EE-4529-ACBB-9B4036EA22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Requires="p14">
      <p:transition spd="slow" p14:dur="1300">
        <p14:pan dir="u"/>
      </p:transition>
    </mc:Choice>
    <mc:Fallback>
      <p:transition spd="slow">
        <p:fade/>
      </p:transition>
    </mc:Fallback>
  </mc:AlternateContent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91C82B-4718-4811-A7DA-1766E6CDE6F7}" type="datetime1">
              <a:rPr lang="en-US" smtClean="0"/>
              <a:pPr/>
              <a:t>12/17/2015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8C1E0C-25EE-4529-ACBB-9B4036EA22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300">
        <p14:pan dir="u"/>
      </p:transition>
    </mc:Choice>
    <mc:Fallback>
      <p:transition spd="slow">
        <p:fade/>
      </p:transition>
    </mc:Fallback>
  </mc:AlternateContent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91C82B-4718-4811-A7DA-1766E6CDE6F7}" type="datetime1">
              <a:rPr lang="en-US" smtClean="0"/>
              <a:pPr/>
              <a:t>12/17/2015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8C1E0C-25EE-4529-ACBB-9B4036EA22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300">
        <p14:pan dir="u"/>
      </p:transition>
    </mc:Choice>
    <mc:Fallback>
      <p:transition spd="slow">
        <p:fade/>
      </p:transition>
    </mc:Fallback>
  </mc:AlternateContent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91C82B-4718-4811-A7DA-1766E6CDE6F7}" type="datetime1">
              <a:rPr lang="en-US" smtClean="0"/>
              <a:pPr/>
              <a:t>12/17/2015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8C1E0C-25EE-4529-ACBB-9B4036EA22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300">
        <p14:pan dir="u"/>
      </p:transition>
    </mc:Choice>
    <mc:Fallback>
      <p:transition spd="slow">
        <p:fade/>
      </p:transition>
    </mc:Fallback>
  </mc:AlternateContent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91C82B-4718-4811-A7DA-1766E6CDE6F7}" type="datetime1">
              <a:rPr lang="en-US" smtClean="0"/>
              <a:pPr/>
              <a:t>12/17/2015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8C1E0C-25EE-4529-ACBB-9B4036EA22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Requires="p14">
      <p:transition spd="slow" p14:dur="1300">
        <p14:pan dir="u"/>
      </p:transition>
    </mc:Choice>
    <mc:Fallback>
      <p:transition spd="slow">
        <p:fade/>
      </p:transition>
    </mc:Fallback>
  </mc:AlternateContent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91C82B-4718-4811-A7DA-1766E6CDE6F7}" type="datetime1">
              <a:rPr lang="en-US" smtClean="0"/>
              <a:pPr/>
              <a:t>12/17/2015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8C1E0C-25EE-4529-ACBB-9B4036EA22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300">
        <p14:pan dir="u"/>
      </p:transition>
    </mc:Choice>
    <mc:Fallback>
      <p:transition spd="slow">
        <p:fade/>
      </p:transition>
    </mc:Fallback>
  </mc:AlternateContent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91C82B-4718-4811-A7DA-1766E6CDE6F7}" type="datetime1">
              <a:rPr lang="en-US" smtClean="0"/>
              <a:pPr/>
              <a:t>12/17/2015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8C1E0C-25EE-4529-ACBB-9B4036EA22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300">
        <p14:pan dir="u"/>
      </p:transition>
    </mc:Choice>
    <mc:Fallback>
      <p:transition spd="slow">
        <p:fade/>
      </p:transition>
    </mc:Fallback>
  </mc:AlternateContent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91C82B-4718-4811-A7DA-1766E6CDE6F7}" type="datetime1">
              <a:rPr lang="en-US" smtClean="0"/>
              <a:pPr/>
              <a:t>12/17/2015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8C1E0C-25EE-4529-ACBB-9B4036EA22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300">
        <p14:pan dir="u"/>
      </p:transition>
    </mc:Choice>
    <mc:Fallback>
      <p:transition spd="slow">
        <p:fade/>
      </p:transition>
    </mc:Fallback>
  </mc:AlternateContent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91C82B-4718-4811-A7DA-1766E6CDE6F7}" type="datetime1">
              <a:rPr lang="en-US" smtClean="0"/>
              <a:pPr/>
              <a:t>12/17/2015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8C1E0C-25EE-4529-ACBB-9B4036EA22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300">
        <p14:pan dir="u"/>
      </p:transition>
    </mc:Choice>
    <mc:Fallback>
      <p:transition spd="slow">
        <p:fade/>
      </p:transition>
    </mc:Fallback>
  </mc:AlternateContent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91C82B-4718-4811-A7DA-1766E6CDE6F7}" type="datetime1">
              <a:rPr lang="en-US" smtClean="0"/>
              <a:pPr/>
              <a:t>12/17/2015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8C1E0C-25EE-4529-ACBB-9B4036EA22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300">
        <p14:pan dir="u"/>
      </p:transition>
    </mc:Choice>
    <mc:Fallback>
      <p:transition spd="slow">
        <p:fade/>
      </p:transition>
    </mc:Fallback>
  </mc:AlternateContent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91C82B-4718-4811-A7DA-1766E6CDE6F7}" type="datetime1">
              <a:rPr lang="en-US" smtClean="0"/>
              <a:pPr/>
              <a:t>12/17/2015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3F8C1E0C-25EE-4529-ACBB-9B4036EA229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ar-SA" smtClean="0"/>
              <a:t>انقر فوق الأيقونة لإضافة صورة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300">
        <p14:pan dir="u"/>
      </p:transition>
    </mc:Choice>
    <mc:Fallback>
      <p:transition spd="slow">
        <p:fade/>
      </p:transition>
    </mc:Fallback>
  </mc:AlternateContent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  <a:p>
            <a:pPr lvl="1" eaLnBrk="1" latinLnBrk="0" hangingPunct="1"/>
            <a:r>
              <a:rPr kumimoji="0" lang="ar-SA" smtClean="0"/>
              <a:t>المستوى الثاني</a:t>
            </a:r>
          </a:p>
          <a:p>
            <a:pPr lvl="2" eaLnBrk="1" latinLnBrk="0" hangingPunct="1"/>
            <a:r>
              <a:rPr kumimoji="0" lang="ar-SA" smtClean="0"/>
              <a:t>المستوى الثالث</a:t>
            </a:r>
          </a:p>
          <a:p>
            <a:pPr lvl="3" eaLnBrk="1" latinLnBrk="0" hangingPunct="1"/>
            <a:r>
              <a:rPr kumimoji="0" lang="ar-SA" smtClean="0"/>
              <a:t>المستوى الرابع</a:t>
            </a:r>
          </a:p>
          <a:p>
            <a:pPr lvl="4" eaLnBrk="1" latinLnBrk="0" hangingPunct="1"/>
            <a:r>
              <a:rPr kumimoji="0" lang="ar-SA" smtClean="0"/>
              <a:t>المستوى الخامس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3191C82B-4718-4811-A7DA-1766E6CDE6F7}" type="datetime1">
              <a:rPr lang="en-US" smtClean="0"/>
              <a:pPr/>
              <a:t>12/17/2015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3F8C1E0C-25EE-4529-ACBB-9B4036EA2291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mc:AlternateContent xmlns:mc="http://schemas.openxmlformats.org/markup-compatibility/2006">
    <mc:Choice xmlns:p14="http://schemas.microsoft.com/office/powerpoint/2010/main" Requires="p14">
      <p:transition spd="slow" p14:dur="1300">
        <p14:pan dir="u"/>
      </p:transition>
    </mc:Choice>
    <mc:Fallback>
      <p:transition spd="slow">
        <p:fade/>
      </p:transition>
    </mc:Fallback>
  </mc:AlternateContent>
  <p:hf sldNum="0" hdr="0" ftr="0" dt="0"/>
  <p:txStyles>
    <p:titleStyle>
      <a:lvl1pPr algn="l" rtl="1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r" rtl="1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r" rtl="1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r" rtl="1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r" rtl="1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r" rtl="1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r" rtl="1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r" rtl="1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r" rtl="1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r" rtl="1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1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7.jpeg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7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7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7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7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8.png"/><Relationship Id="rId4" Type="http://schemas.openxmlformats.org/officeDocument/2006/relationships/image" Target="../media/image77.png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1.png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4.png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8.png"/><Relationship Id="rId4" Type="http://schemas.openxmlformats.org/officeDocument/2006/relationships/image" Target="../media/image87.png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2.png"/><Relationship Id="rId4" Type="http://schemas.openxmlformats.org/officeDocument/2006/relationships/image" Target="../media/image91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7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7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7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7.xml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png"/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7.xml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3" name="مستطيل 2"/>
          <p:cNvSpPr/>
          <p:nvPr/>
        </p:nvSpPr>
        <p:spPr>
          <a:xfrm>
            <a:off x="2318948" y="685800"/>
            <a:ext cx="4506105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800" b="1" dirty="0"/>
              <a:t>Green parking </a:t>
            </a:r>
          </a:p>
        </p:txBody>
      </p:sp>
      <p:sp>
        <p:nvSpPr>
          <p:cNvPr id="5" name="TextBox 7"/>
          <p:cNvSpPr txBox="1"/>
          <p:nvPr/>
        </p:nvSpPr>
        <p:spPr>
          <a:xfrm>
            <a:off x="0" y="1981200"/>
            <a:ext cx="914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latin typeface="Lucida Calligraphy" pitchFamily="66" charset="0"/>
              </a:rPr>
              <a:t>Graduation Project 2</a:t>
            </a:r>
            <a:endParaRPr lang="en-US" sz="3200" b="1" dirty="0">
              <a:latin typeface="Lucida Calligraphy" pitchFamily="66" charset="0"/>
            </a:endParaRPr>
          </a:p>
        </p:txBody>
      </p:sp>
      <p:sp>
        <p:nvSpPr>
          <p:cNvPr id="6" name="TextBox 8"/>
          <p:cNvSpPr txBox="1"/>
          <p:nvPr/>
        </p:nvSpPr>
        <p:spPr>
          <a:xfrm>
            <a:off x="152400" y="2819400"/>
            <a:ext cx="9144000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latin typeface="Lucida Calligraphy" pitchFamily="66" charset="0"/>
              </a:rPr>
              <a:t>Prepared  by</a:t>
            </a:r>
            <a:r>
              <a:rPr lang="en-US" sz="3200" b="1" dirty="0" smtClean="0">
                <a:latin typeface="Lucida Calligraphy" pitchFamily="66" charset="0"/>
              </a:rPr>
              <a:t>:</a:t>
            </a:r>
            <a:endParaRPr lang="en-US" sz="3200" b="1" dirty="0" smtClean="0">
              <a:latin typeface="Lucida Calligraphy" pitchFamily="66" charset="0"/>
            </a:endParaRPr>
          </a:p>
          <a:p>
            <a:pPr algn="ctr"/>
            <a:r>
              <a:rPr lang="en-US" sz="2800" b="1" dirty="0" smtClean="0">
                <a:latin typeface="Chaparral Pro Light" pitchFamily="18" charset="0"/>
                <a:cs typeface="Times New Roman" pitchFamily="18" charset="0"/>
              </a:rPr>
              <a:t>Saja M. Sawafta</a:t>
            </a:r>
          </a:p>
          <a:p>
            <a:pPr algn="ctr"/>
            <a:r>
              <a:rPr lang="en-US" sz="2800" b="1" dirty="0" err="1" smtClean="0">
                <a:latin typeface="Chaparral Pro Light" pitchFamily="18" charset="0"/>
                <a:cs typeface="Times New Roman" pitchFamily="18" charset="0"/>
              </a:rPr>
              <a:t>Ayat</a:t>
            </a:r>
            <a:r>
              <a:rPr lang="en-US" sz="2800" b="1" dirty="0" smtClean="0">
                <a:latin typeface="Chaparral Pro Light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Chaparral Pro Light" pitchFamily="18" charset="0"/>
                <a:cs typeface="Times New Roman" pitchFamily="18" charset="0"/>
              </a:rPr>
              <a:t>daher</a:t>
            </a:r>
            <a:r>
              <a:rPr lang="en-US" sz="2800" b="1" dirty="0" smtClean="0">
                <a:latin typeface="Chaparral Pro Light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en-US" sz="2800" b="1" dirty="0" err="1" smtClean="0">
                <a:latin typeface="Chaparral Pro Light" pitchFamily="18" charset="0"/>
                <a:cs typeface="Times New Roman" pitchFamily="18" charset="0"/>
              </a:rPr>
              <a:t>Ameera</a:t>
            </a:r>
            <a:r>
              <a:rPr lang="en-US" sz="2800" b="1" dirty="0" smtClean="0">
                <a:latin typeface="Chaparral Pro Light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Chaparral Pro Light" pitchFamily="18" charset="0"/>
                <a:cs typeface="Times New Roman" pitchFamily="18" charset="0"/>
              </a:rPr>
              <a:t>mousa</a:t>
            </a:r>
            <a:r>
              <a:rPr lang="en-US" sz="2800" b="1" dirty="0" smtClean="0">
                <a:latin typeface="Chaparral Pro Light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en-US" sz="2800" b="1" dirty="0" smtClean="0">
                <a:latin typeface="Chaparral Pro Light" pitchFamily="18" charset="0"/>
                <a:cs typeface="Times New Roman" pitchFamily="18" charset="0"/>
              </a:rPr>
              <a:t>Maisa </a:t>
            </a:r>
            <a:r>
              <a:rPr lang="en-US" sz="2800" b="1" dirty="0" err="1" smtClean="0">
                <a:latin typeface="Chaparral Pro Light" pitchFamily="18" charset="0"/>
                <a:cs typeface="Times New Roman" pitchFamily="18" charset="0"/>
              </a:rPr>
              <a:t>sawafta</a:t>
            </a:r>
            <a:r>
              <a:rPr lang="en-US" sz="2800" b="1" dirty="0" smtClean="0">
                <a:latin typeface="Chaparral Pro Light" pitchFamily="18" charset="0"/>
                <a:cs typeface="Times New Roman" pitchFamily="18" charset="0"/>
              </a:rPr>
              <a:t> </a:t>
            </a:r>
          </a:p>
          <a:p>
            <a:pPr algn="ctr"/>
            <a:endParaRPr lang="en-US" sz="2800" b="1" dirty="0">
              <a:latin typeface="Chaparral Pro Light" pitchFamily="18" charset="0"/>
              <a:cs typeface="Times New Roman" pitchFamily="18" charset="0"/>
            </a:endParaRPr>
          </a:p>
          <a:p>
            <a:pPr algn="ctr"/>
            <a:endParaRPr lang="en-US" sz="2400" b="1" dirty="0" smtClean="0">
              <a:latin typeface="Lucida Calligraphy" pitchFamily="66" charset="0"/>
            </a:endParaRPr>
          </a:p>
          <a:p>
            <a:pPr algn="ctr"/>
            <a:r>
              <a:rPr lang="en-US" sz="3200" b="1" dirty="0" smtClean="0">
                <a:latin typeface="Lucida Calligraphy" pitchFamily="66" charset="0"/>
              </a:rPr>
              <a:t>Supervisor : Dr. Muhannad Haj </a:t>
            </a:r>
            <a:r>
              <a:rPr lang="en-US" sz="3200" b="1" dirty="0" err="1" smtClean="0">
                <a:latin typeface="Lucida Calligraphy" pitchFamily="66" charset="0"/>
              </a:rPr>
              <a:t>Hussien</a:t>
            </a:r>
            <a:r>
              <a:rPr lang="en-US" sz="3200" b="1" dirty="0" smtClean="0">
                <a:latin typeface="Lucida Calligraphy" pitchFamily="66" charset="0"/>
              </a:rPr>
              <a:t> </a:t>
            </a:r>
            <a:endParaRPr lang="en-US" sz="3200" b="1" dirty="0">
              <a:latin typeface="Lucida Calligraphy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11997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300">
        <p14:pan dir="u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Offices </a:t>
            </a:r>
            <a:r>
              <a:rPr lang="en-US" dirty="0"/>
              <a:t>level Programming </a:t>
            </a:r>
            <a:endParaRPr lang="ar-SA" dirty="0"/>
          </a:p>
        </p:txBody>
      </p:sp>
      <p:graphicFrame>
        <p:nvGraphicFramePr>
          <p:cNvPr id="6" name="جدول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12917052"/>
              </p:ext>
            </p:extLst>
          </p:nvPr>
        </p:nvGraphicFramePr>
        <p:xfrm>
          <a:off x="1066800" y="2057400"/>
          <a:ext cx="6781800" cy="402273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767597"/>
                <a:gridCol w="948887"/>
                <a:gridCol w="2352613"/>
                <a:gridCol w="1712703"/>
              </a:tblGrid>
              <a:tr h="67981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+mj-lt"/>
                        </a:rPr>
                        <a:t>Item</a:t>
                      </a:r>
                      <a:endParaRPr lang="en-US" sz="1400">
                        <a:effectLst/>
                        <a:latin typeface="+mj-lt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+mj-lt"/>
                        </a:rPr>
                        <a:t>number</a:t>
                      </a:r>
                      <a:endParaRPr lang="en-US" sz="1400">
                        <a:effectLst/>
                        <a:latin typeface="+mj-lt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+mj-lt"/>
                        </a:rPr>
                        <a:t>dimensions</a:t>
                      </a:r>
                      <a:endParaRPr lang="en-US" sz="1400">
                        <a:effectLst/>
                        <a:latin typeface="+mj-lt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+mj-lt"/>
                        </a:rPr>
                        <a:t>Estimated total Area (m</a:t>
                      </a:r>
                      <a:r>
                        <a:rPr lang="en-US" sz="1600" baseline="30000">
                          <a:effectLst/>
                          <a:latin typeface="+mj-lt"/>
                        </a:rPr>
                        <a:t>2</a:t>
                      </a:r>
                      <a:r>
                        <a:rPr lang="en-US" sz="1600">
                          <a:effectLst/>
                          <a:latin typeface="+mj-lt"/>
                        </a:rPr>
                        <a:t>)</a:t>
                      </a:r>
                      <a:endParaRPr lang="en-US" sz="1400">
                        <a:effectLst/>
                        <a:latin typeface="+mj-lt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102998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+mj-lt"/>
                        </a:rPr>
                        <a:t>Class room</a:t>
                      </a:r>
                      <a:endParaRPr lang="en-US" sz="1400">
                        <a:effectLst/>
                        <a:latin typeface="+mj-lt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+mj-lt"/>
                        </a:rPr>
                        <a:t>5</a:t>
                      </a:r>
                      <a:endParaRPr lang="en-US" sz="1400">
                        <a:effectLst/>
                        <a:latin typeface="+mj-lt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+mj-lt"/>
                        </a:rPr>
                        <a:t>10*13.5  &amp; 7.5*13.5</a:t>
                      </a:r>
                      <a:endParaRPr lang="en-US" sz="1400" dirty="0">
                        <a:effectLst/>
                        <a:latin typeface="+mj-lt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+mj-lt"/>
                        </a:rPr>
                        <a:t>7*13.5 &amp; 7.1*13.5</a:t>
                      </a:r>
                      <a:endParaRPr lang="en-US" sz="1400" dirty="0">
                        <a:effectLst/>
                        <a:latin typeface="+mj-lt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+mj-lt"/>
                        </a:rPr>
                        <a:t>7*13.5</a:t>
                      </a:r>
                      <a:endParaRPr lang="en-US" sz="1400" dirty="0">
                        <a:effectLst/>
                        <a:latin typeface="+mj-lt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+mj-lt"/>
                        </a:rPr>
                        <a:t>531.8</a:t>
                      </a:r>
                      <a:endParaRPr lang="en-US" sz="1400">
                        <a:effectLst/>
                        <a:latin typeface="+mj-lt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32965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+mj-lt"/>
                        </a:rPr>
                        <a:t>Offices (Privet)</a:t>
                      </a:r>
                      <a:endParaRPr lang="en-US" sz="1400">
                        <a:effectLst/>
                        <a:latin typeface="+mj-lt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+mj-lt"/>
                        </a:rPr>
                        <a:t>4</a:t>
                      </a:r>
                      <a:endParaRPr lang="en-US" sz="1400">
                        <a:effectLst/>
                        <a:latin typeface="+mj-lt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+mj-lt"/>
                        </a:rPr>
                        <a:t>2.4 *4.2</a:t>
                      </a:r>
                      <a:endParaRPr lang="en-US" sz="1400">
                        <a:effectLst/>
                        <a:latin typeface="+mj-lt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+mj-lt"/>
                        </a:rPr>
                        <a:t>40.32</a:t>
                      </a:r>
                      <a:endParaRPr lang="en-US" sz="1400">
                        <a:effectLst/>
                        <a:latin typeface="+mj-lt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61411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+mj-lt"/>
                        </a:rPr>
                        <a:t>Offices (General)</a:t>
                      </a:r>
                      <a:endParaRPr lang="en-US" sz="1400">
                        <a:effectLst/>
                        <a:latin typeface="+mj-lt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+mj-lt"/>
                        </a:rPr>
                        <a:t>1</a:t>
                      </a:r>
                      <a:endParaRPr lang="en-US" sz="1400">
                        <a:effectLst/>
                        <a:latin typeface="+mj-lt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+mj-lt"/>
                        </a:rPr>
                        <a:t>3.36*5.58</a:t>
                      </a:r>
                      <a:endParaRPr lang="en-US" sz="1400">
                        <a:effectLst/>
                        <a:latin typeface="+mj-lt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+mj-lt"/>
                        </a:rPr>
                        <a:t>18.7</a:t>
                      </a:r>
                      <a:endParaRPr lang="en-US" sz="1400">
                        <a:effectLst/>
                        <a:latin typeface="+mj-lt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34466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+mj-lt"/>
                        </a:rPr>
                        <a:t>W.Cs</a:t>
                      </a:r>
                      <a:endParaRPr lang="en-US" sz="1400">
                        <a:effectLst/>
                        <a:latin typeface="+mj-lt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+mj-lt"/>
                        </a:rPr>
                        <a:t>2</a:t>
                      </a:r>
                      <a:endParaRPr lang="en-US" sz="1400">
                        <a:effectLst/>
                        <a:latin typeface="+mj-lt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+mj-lt"/>
                        </a:rPr>
                        <a:t>3.9*4.9 &amp;5.3*7.6</a:t>
                      </a:r>
                      <a:endParaRPr lang="en-US" sz="1400">
                        <a:effectLst/>
                        <a:latin typeface="+mj-lt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+mj-lt"/>
                        </a:rPr>
                        <a:t>59.39</a:t>
                      </a:r>
                      <a:endParaRPr lang="en-US" sz="1400">
                        <a:effectLst/>
                        <a:latin typeface="+mj-lt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67981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+mj-lt"/>
                        </a:rPr>
                        <a:t>Circulation and corridors.</a:t>
                      </a:r>
                      <a:endParaRPr lang="en-US" sz="1400">
                        <a:effectLst/>
                        <a:latin typeface="+mj-lt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+mj-lt"/>
                        </a:rPr>
                        <a:t>Percentage = 21% </a:t>
                      </a:r>
                      <a:endParaRPr lang="en-US" sz="1400" dirty="0">
                        <a:effectLst/>
                        <a:latin typeface="+mj-lt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+mj-lt"/>
                        </a:rPr>
                        <a:t>228.3</a:t>
                      </a:r>
                      <a:endParaRPr lang="en-US" sz="1400">
                        <a:effectLst/>
                        <a:latin typeface="+mj-lt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344668">
                <a:tc gridSpan="3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+mj-lt"/>
                        </a:rPr>
                        <a:t>Total estimated  area</a:t>
                      </a:r>
                      <a:endParaRPr lang="en-US" sz="1400">
                        <a:effectLst/>
                        <a:latin typeface="+mj-lt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+mj-lt"/>
                        </a:rPr>
                        <a:t>878.51</a:t>
                      </a:r>
                      <a:endParaRPr lang="en-US" sz="1400" dirty="0">
                        <a:effectLst/>
                        <a:latin typeface="+mj-lt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689529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300">
        <p14:pan dir="u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WINDOWS 7\Desktop\Grout-14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82788" y="1752600"/>
            <a:ext cx="5306484" cy="3979863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300">
        <p14:pan dir="u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Parking plan</a:t>
            </a:r>
            <a:endParaRPr lang="ar-SA" dirty="0"/>
          </a:p>
        </p:txBody>
      </p:sp>
      <p:pic>
        <p:nvPicPr>
          <p:cNvPr id="3584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810811"/>
            <a:ext cx="6705600" cy="50147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83442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300">
        <p14:pan dir="u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Vertical transportation</a:t>
            </a:r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 algn="l" rtl="0"/>
            <a:r>
              <a:rPr lang="en-US" dirty="0" smtClean="0"/>
              <a:t>Stairs: The parking has one staircase which could be used by both students and employees.</a:t>
            </a:r>
          </a:p>
          <a:p>
            <a:pPr lvl="0" algn="l" rtl="0"/>
            <a:r>
              <a:rPr lang="en-US" dirty="0" smtClean="0"/>
              <a:t>Elevators: We use two elevators for both doctors and student.</a:t>
            </a:r>
          </a:p>
          <a:p>
            <a:pPr lvl="0" algn="l" rtl="0"/>
            <a:r>
              <a:rPr lang="en-US" dirty="0" smtClean="0"/>
              <a:t>Ramps</a:t>
            </a:r>
            <a:r>
              <a:rPr lang="en-US" dirty="0"/>
              <a:t>: After trying different scenarios with different types of </a:t>
            </a:r>
            <a:r>
              <a:rPr lang="en-US" dirty="0" smtClean="0"/>
              <a:t>ramps, </a:t>
            </a:r>
            <a:r>
              <a:rPr lang="en-US" dirty="0"/>
              <a:t>we find that type B is the very appropriate type from the circulation, movement and size capacity. This ramp is designed for two way traffic movements with slope17</a:t>
            </a:r>
            <a:r>
              <a:rPr lang="en-US" dirty="0" smtClean="0"/>
              <a:t>%.</a:t>
            </a:r>
          </a:p>
          <a:p>
            <a:pPr marL="0" lvl="0" indent="0" algn="l" rtl="0">
              <a:buNone/>
            </a:pPr>
            <a:endParaRPr lang="en-US" dirty="0"/>
          </a:p>
          <a:p>
            <a:pPr algn="l" rtl="0"/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15437114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300">
        <p14:pan dir="u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914400" y="1143000"/>
            <a:ext cx="258570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/>
              <a:t>type </a:t>
            </a:r>
            <a:r>
              <a:rPr lang="en-US" sz="3600" dirty="0" smtClean="0"/>
              <a:t>B ramp</a:t>
            </a:r>
            <a:endParaRPr lang="ar-SA" sz="3600" dirty="0"/>
          </a:p>
        </p:txBody>
      </p:sp>
      <p:pic>
        <p:nvPicPr>
          <p:cNvPr id="3" name="صورة 2" descr="ssssssssssssssssssssssssssssssssssssssssssssss.jpg"/>
          <p:cNvPicPr/>
          <p:nvPr/>
        </p:nvPicPr>
        <p:blipFill rotWithShape="1">
          <a:blip r:embed="rId2" cstate="print"/>
          <a:srcRect l="56225" t="21600" r="8017" b="8202"/>
          <a:stretch/>
        </p:blipFill>
        <p:spPr bwMode="auto">
          <a:xfrm>
            <a:off x="1524000" y="1789331"/>
            <a:ext cx="6172200" cy="438286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597592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300">
        <p14:pan dir="u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533400" y="2743200"/>
            <a:ext cx="8229600" cy="1143000"/>
          </a:xfrm>
        </p:spPr>
        <p:txBody>
          <a:bodyPr/>
          <a:lstStyle/>
          <a:p>
            <a:pPr algn="ctr"/>
            <a:r>
              <a:rPr lang="en-US" dirty="0"/>
              <a:t>parking layout</a:t>
            </a:r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13230738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300">
        <p14:pan dir="u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21" t="3686" r="6706" b="8405"/>
          <a:stretch>
            <a:fillRect/>
          </a:stretch>
        </p:blipFill>
        <p:spPr>
          <a:xfrm>
            <a:off x="1066800" y="1219200"/>
            <a:ext cx="6096000" cy="4038600"/>
          </a:xfrm>
          <a:prstGeom prst="rect">
            <a:avLst/>
          </a:prstGeom>
        </p:spPr>
      </p:pic>
      <p:sp>
        <p:nvSpPr>
          <p:cNvPr id="3" name="مستطيل 2"/>
          <p:cNvSpPr/>
          <p:nvPr/>
        </p:nvSpPr>
        <p:spPr>
          <a:xfrm>
            <a:off x="3048000" y="5715000"/>
            <a:ext cx="277229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Perpendicular (90 degree)</a:t>
            </a:r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29738088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300">
        <p14:pan dir="u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ستطيل 2"/>
          <p:cNvSpPr/>
          <p:nvPr/>
        </p:nvSpPr>
        <p:spPr>
          <a:xfrm>
            <a:off x="3599589" y="6034585"/>
            <a:ext cx="193572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Angled 75 Degree</a:t>
            </a:r>
            <a:endParaRPr lang="ar-SA" dirty="0"/>
          </a:p>
        </p:txBody>
      </p:sp>
      <p:pic>
        <p:nvPicPr>
          <p:cNvPr id="368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594644"/>
            <a:ext cx="6274806" cy="54428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815369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300">
        <p14:pan dir="u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Parking specification</a:t>
            </a:r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 rtl="0"/>
            <a:r>
              <a:rPr lang="en-US" dirty="0" smtClean="0"/>
              <a:t>1- </a:t>
            </a:r>
            <a:r>
              <a:rPr lang="en-US" dirty="0"/>
              <a:t>Access and </a:t>
            </a:r>
            <a:r>
              <a:rPr lang="en-US" dirty="0" smtClean="0"/>
              <a:t>exit for </a:t>
            </a:r>
            <a:r>
              <a:rPr lang="en-US" dirty="0"/>
              <a:t>pedestrian</a:t>
            </a:r>
            <a:r>
              <a:rPr lang="en-US" dirty="0" smtClean="0"/>
              <a:t> </a:t>
            </a:r>
          </a:p>
          <a:p>
            <a:endParaRPr lang="ar-SA" dirty="0"/>
          </a:p>
        </p:txBody>
      </p:sp>
      <p:pic>
        <p:nvPicPr>
          <p:cNvPr id="4" name="Picture 247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5499" y="2514600"/>
            <a:ext cx="6553200" cy="4038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9399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300">
        <p14:pan dir="u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38" y="3962400"/>
            <a:ext cx="9093961" cy="29228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2" descr="C:\Users\SAMSUNG\AppData\Local\Temp\Rar$DRa0.734\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5414" y="0"/>
            <a:ext cx="4239602" cy="411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3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7475" y="0"/>
            <a:ext cx="5029249" cy="436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661170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300">
        <p14:pan dir="u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Parking dimensions</a:t>
            </a:r>
            <a:endParaRPr lang="ar-SA" dirty="0"/>
          </a:p>
        </p:txBody>
      </p:sp>
      <p:graphicFrame>
        <p:nvGraphicFramePr>
          <p:cNvPr id="4" name="عنصر نائب للمحتوى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10004668"/>
              </p:ext>
            </p:extLst>
          </p:nvPr>
        </p:nvGraphicFramePr>
        <p:xfrm>
          <a:off x="457200" y="2209800"/>
          <a:ext cx="7467600" cy="41910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541732"/>
                <a:gridCol w="3925868"/>
              </a:tblGrid>
              <a:tr h="104775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Type of  vehicles</a:t>
                      </a:r>
                      <a:endParaRPr lang="en-US" sz="20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dimensions</a:t>
                      </a:r>
                      <a:endParaRPr lang="en-US" sz="20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104775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Car </a:t>
                      </a:r>
                      <a:endParaRPr lang="en-US" sz="20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2.4 meters x 4.8 meters</a:t>
                      </a:r>
                      <a:endParaRPr lang="en-US" sz="20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104775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Light Vans </a:t>
                      </a:r>
                      <a:endParaRPr lang="en-US" sz="20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2.4 meters x 5.5 meters</a:t>
                      </a:r>
                      <a:endParaRPr lang="en-US" sz="20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104775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Articulated Vehicles</a:t>
                      </a:r>
                      <a:endParaRPr lang="en-US" sz="20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3.5 meters</a:t>
                      </a:r>
                      <a:endParaRPr lang="en-US" sz="20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5" name="مستطيل 4"/>
          <p:cNvSpPr/>
          <p:nvPr/>
        </p:nvSpPr>
        <p:spPr>
          <a:xfrm>
            <a:off x="381000" y="609600"/>
            <a:ext cx="363759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Standard dimensions of </a:t>
            </a:r>
            <a:r>
              <a:rPr lang="en-US" dirty="0" smtClean="0"/>
              <a:t>vehicles :- </a:t>
            </a:r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16500890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300">
        <p14:pan dir="u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51922295"/>
              </p:ext>
            </p:extLst>
          </p:nvPr>
        </p:nvGraphicFramePr>
        <p:xfrm>
          <a:off x="1295400" y="986051"/>
          <a:ext cx="6858000" cy="533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659642" y="488989"/>
            <a:ext cx="487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Outline:</a:t>
            </a:r>
            <a:endParaRPr lang="en-US" sz="28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17519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300">
        <p14:pan dir="u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304800" y="1066800"/>
            <a:ext cx="8001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We used this 2.5 *5.5 m for each car park with 75 angled and 2.5*6 with angled 90 degree</a:t>
            </a:r>
            <a:endParaRPr lang="ar-SA" dirty="0"/>
          </a:p>
        </p:txBody>
      </p:sp>
      <p:pic>
        <p:nvPicPr>
          <p:cNvPr id="3" name="Picture 249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1905000"/>
            <a:ext cx="7239000" cy="3727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65321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300">
        <p14:pan dir="u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000" dirty="0" smtClean="0"/>
              <a:t>offices and drawing classes level </a:t>
            </a:r>
            <a:r>
              <a:rPr lang="en-US" sz="4000" dirty="0"/>
              <a:t>plan</a:t>
            </a:r>
            <a:endParaRPr lang="ar-SA" sz="4000" dirty="0"/>
          </a:p>
        </p:txBody>
      </p:sp>
      <p:pic>
        <p:nvPicPr>
          <p:cNvPr id="4" name="Picture 236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057400"/>
            <a:ext cx="7086599" cy="419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16095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300">
        <p14:pan dir="u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Elevations</a:t>
            </a:r>
            <a:endParaRPr lang="ar-SA" dirty="0"/>
          </a:p>
        </p:txBody>
      </p:sp>
      <p:sp>
        <p:nvSpPr>
          <p:cNvPr id="5" name="مستطيل 4"/>
          <p:cNvSpPr/>
          <p:nvPr/>
        </p:nvSpPr>
        <p:spPr>
          <a:xfrm>
            <a:off x="3281732" y="5486400"/>
            <a:ext cx="254589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/>
              <a:t>west elevation</a:t>
            </a:r>
            <a:endParaRPr lang="ar-SA" sz="3200" dirty="0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013" y="1990725"/>
            <a:ext cx="8943975" cy="287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60169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300">
        <p14:pan dir="u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3429000" y="5638800"/>
            <a:ext cx="243207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/>
              <a:t>east elevation</a:t>
            </a:r>
            <a:endParaRPr lang="ar-SA" sz="3200" dirty="0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375" y="1576388"/>
            <a:ext cx="8477250" cy="3705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036049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300">
        <p14:pan dir="u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3332913" y="5410200"/>
            <a:ext cx="274947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/>
              <a:t>South elevation</a:t>
            </a:r>
            <a:endParaRPr lang="ar-SA" sz="3200" dirty="0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981200"/>
            <a:ext cx="8115300" cy="30898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249261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300">
        <p14:pan dir="u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2971800" y="5791200"/>
            <a:ext cx="281679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/>
              <a:t>North </a:t>
            </a:r>
            <a:r>
              <a:rPr lang="en-US" sz="3200" dirty="0" smtClean="0"/>
              <a:t>Elevation</a:t>
            </a:r>
            <a:endParaRPr lang="ar-SA" sz="3200" dirty="0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666874"/>
            <a:ext cx="8751287" cy="3743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005657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300">
        <p14:pan dir="u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Sections</a:t>
            </a:r>
            <a:endParaRPr lang="ar-SA" dirty="0"/>
          </a:p>
        </p:txBody>
      </p:sp>
      <p:pic>
        <p:nvPicPr>
          <p:cNvPr id="4" name="عنصر نائب للمحتوى 3"/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90600" y="2209800"/>
            <a:ext cx="6753225" cy="3581400"/>
          </a:xfrm>
          <a:prstGeom prst="rect">
            <a:avLst/>
          </a:prstGeom>
        </p:spPr>
      </p:pic>
      <p:sp>
        <p:nvSpPr>
          <p:cNvPr id="5" name="مستطيل 4"/>
          <p:cNvSpPr/>
          <p:nvPr/>
        </p:nvSpPr>
        <p:spPr>
          <a:xfrm>
            <a:off x="4267200" y="6019800"/>
            <a:ext cx="140076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section A-A </a:t>
            </a:r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40130518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300">
        <p14:pan dir="u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3885850" y="5943600"/>
            <a:ext cx="137229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section B-B </a:t>
            </a:r>
            <a:endParaRPr lang="ar-SA" dirty="0"/>
          </a:p>
        </p:txBody>
      </p:sp>
      <p:pic>
        <p:nvPicPr>
          <p:cNvPr id="3" name="Picture 11" descr="sec b-b.png"/>
          <p:cNvPicPr/>
          <p:nvPr/>
        </p:nvPicPr>
        <p:blipFill>
          <a:blip r:embed="rId2"/>
          <a:stretch>
            <a:fillRect/>
          </a:stretch>
        </p:blipFill>
        <p:spPr>
          <a:xfrm>
            <a:off x="685800" y="1623814"/>
            <a:ext cx="7467600" cy="4319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94959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300">
        <p14:pan dir="u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609600" y="2971800"/>
            <a:ext cx="8229600" cy="1143000"/>
          </a:xfrm>
        </p:spPr>
        <p:txBody>
          <a:bodyPr/>
          <a:lstStyle/>
          <a:p>
            <a:pPr algn="ctr"/>
            <a:r>
              <a:rPr lang="en-US" dirty="0"/>
              <a:t>Three dimension views</a:t>
            </a:r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1229410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300">
        <p14:pan dir="u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SAMSUNG\AppData\Local\Temp\Rar$DRa0.734\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43000"/>
            <a:ext cx="9144000" cy="45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مستطيل 1"/>
          <p:cNvSpPr/>
          <p:nvPr/>
        </p:nvSpPr>
        <p:spPr>
          <a:xfrm>
            <a:off x="3581400" y="5835134"/>
            <a:ext cx="227632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south –east elevation</a:t>
            </a:r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12175661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300">
        <p14:pan dir="u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Introduction and </a:t>
            </a:r>
            <a:r>
              <a:rPr lang="en-US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objectives</a:t>
            </a:r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 rtl="0"/>
            <a:endParaRPr lang="en-US" sz="4800" b="1" dirty="0">
              <a:latin typeface="Times New Roman" pitchFamily="18" charset="0"/>
              <a:cs typeface="Times New Roman" pitchFamily="18" charset="0"/>
            </a:endParaRPr>
          </a:p>
          <a:p>
            <a:pPr algn="just" rtl="0"/>
            <a:r>
              <a:rPr lang="en-US" dirty="0"/>
              <a:t>1. Prepare and finalize the architectural design considering all other aspects of design.</a:t>
            </a:r>
          </a:p>
          <a:p>
            <a:pPr algn="just" rtl="0"/>
            <a:r>
              <a:rPr lang="en-US" dirty="0"/>
              <a:t>2. Conduct an environmentally friendly structure as much as possible.</a:t>
            </a:r>
          </a:p>
          <a:p>
            <a:pPr algn="just" rtl="0"/>
            <a:r>
              <a:rPr lang="en-US" dirty="0"/>
              <a:t>3. The design will respect the recommended value and standard for the different aspects </a:t>
            </a:r>
          </a:p>
          <a:p>
            <a:pPr algn="just" rtl="0"/>
            <a:r>
              <a:rPr lang="en-US" dirty="0"/>
              <a:t>4. Solve most common problems in the existing parking.</a:t>
            </a:r>
          </a:p>
          <a:p>
            <a:pPr algn="just" rtl="0"/>
            <a:r>
              <a:rPr lang="en-US" dirty="0"/>
              <a:t>5. Design a bridge to connect our parking to the engineering faculty.</a:t>
            </a:r>
          </a:p>
          <a:p>
            <a:pPr algn="just" rtl="0"/>
            <a:r>
              <a:rPr lang="en-US" dirty="0"/>
              <a:t>6. Well integration for our proposed parking in the university campus</a:t>
            </a:r>
          </a:p>
          <a:p>
            <a:pPr marL="0" indent="0" algn="just" rtl="0">
              <a:buNone/>
            </a:pPr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4654243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300">
        <p14:pan dir="u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SAMSUNG\AppData\Local\Temp\Rar$DRa0.747\1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43000"/>
            <a:ext cx="9144000" cy="45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مستطيل 1"/>
          <p:cNvSpPr/>
          <p:nvPr/>
        </p:nvSpPr>
        <p:spPr>
          <a:xfrm>
            <a:off x="3581400" y="5836271"/>
            <a:ext cx="224202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west-south elevation</a:t>
            </a:r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31170350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300">
        <p14:pan dir="u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SAMSUNG\AppData\Local\Temp\Rar$DRa0.671\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43000"/>
            <a:ext cx="9144000" cy="45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مستطيل 1"/>
          <p:cNvSpPr/>
          <p:nvPr/>
        </p:nvSpPr>
        <p:spPr>
          <a:xfrm>
            <a:off x="3962400" y="5836271"/>
            <a:ext cx="170905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north elevation</a:t>
            </a:r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7450370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300">
        <p14:pan dir="u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SAMSUNG\AppData\Local\Temp\Rar$DRa0.379\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371600"/>
            <a:ext cx="8757314" cy="441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مستطيل 2"/>
          <p:cNvSpPr/>
          <p:nvPr/>
        </p:nvSpPr>
        <p:spPr>
          <a:xfrm>
            <a:off x="4191000" y="5813946"/>
            <a:ext cx="108331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roof shot</a:t>
            </a:r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36029597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300">
        <p14:pan dir="u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SAMSUNG\AppData\Local\Temp\Rar$DRa0.748\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43000"/>
            <a:ext cx="9144000" cy="45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مستطيل 1"/>
          <p:cNvSpPr/>
          <p:nvPr/>
        </p:nvSpPr>
        <p:spPr>
          <a:xfrm>
            <a:off x="3429000" y="5715000"/>
            <a:ext cx="336646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Garden- offices level </a:t>
            </a:r>
            <a:r>
              <a:rPr lang="en-US" dirty="0"/>
              <a:t>shot</a:t>
            </a:r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5861021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300">
        <p14:pan dir="u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2971800"/>
            <a:ext cx="91440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000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Structural Design</a:t>
            </a:r>
            <a:endParaRPr lang="en-US" sz="5000" b="1" dirty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32357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300">
        <p14:pan dir="u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914400" y="2362200"/>
            <a:ext cx="3124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Structural Design:</a:t>
            </a:r>
            <a:endParaRPr lang="en-US" sz="28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71015" y="3657600"/>
            <a:ext cx="3124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i="1" dirty="0" smtClean="0">
                <a:latin typeface="Times New Roman" pitchFamily="18" charset="0"/>
                <a:cs typeface="Times New Roman" pitchFamily="18" charset="0"/>
              </a:rPr>
              <a:t>Design Codes:</a:t>
            </a:r>
            <a:endParaRPr lang="en-US" sz="24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57200" y="4267200"/>
            <a:ext cx="83058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v"/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ACI -318-08 (American Concrete Institution) for reinforced concrete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        structural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design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lnSpc>
                <a:spcPct val="150000"/>
              </a:lnSpc>
              <a:buFont typeface="Wingdings" pitchFamily="2" charset="2"/>
              <a:buChar char="v"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UBC-97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(Uniform Building Code) for earthquake load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computations.</a:t>
            </a:r>
          </a:p>
        </p:txBody>
      </p:sp>
    </p:spTree>
    <p:extLst>
      <p:ext uri="{BB962C8B-B14F-4D97-AF65-F5344CB8AC3E}">
        <p14:creationId xmlns:p14="http://schemas.microsoft.com/office/powerpoint/2010/main" val="12560301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300">
        <p14:pan dir="u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85800" y="990600"/>
            <a:ext cx="3124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Structural Design:</a:t>
            </a:r>
            <a:endParaRPr lang="en-US" sz="28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14400" y="1752600"/>
            <a:ext cx="3124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i="1" dirty="0" smtClean="0">
                <a:latin typeface="Times New Roman" pitchFamily="18" charset="0"/>
                <a:cs typeface="Times New Roman" pitchFamily="18" charset="0"/>
              </a:rPr>
              <a:t>Building Description:</a:t>
            </a:r>
            <a:endParaRPr lang="en-US" sz="2400" b="1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5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49" t="7740" r="9210" b="15480"/>
          <a:stretch/>
        </p:blipFill>
        <p:spPr bwMode="auto">
          <a:xfrm>
            <a:off x="2133600" y="2590800"/>
            <a:ext cx="4572000" cy="348878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6410468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300">
        <p14:pan dir="u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/>
          <p:cNvGraphicFramePr>
            <a:graphicFrameLocks noGrp="1"/>
          </p:cNvGraphicFramePr>
          <p:nvPr>
            <p:ph idx="1"/>
          </p:nvPr>
        </p:nvGraphicFramePr>
        <p:xfrm>
          <a:off x="1828800" y="3276600"/>
          <a:ext cx="5097780" cy="1342327"/>
        </p:xfrm>
        <a:graphic>
          <a:graphicData uri="http://schemas.openxmlformats.org/drawingml/2006/table">
            <a:tbl>
              <a:tblPr/>
              <a:tblGrid>
                <a:gridCol w="2697480"/>
                <a:gridCol w="2400300"/>
              </a:tblGrid>
              <a:tr h="0">
                <a:tc>
                  <a:txBody>
                    <a:bodyPr/>
                    <a:lstStyle/>
                    <a:p>
                      <a:pPr marL="0" marR="0" algn="justLow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tabLst>
                          <a:tab pos="-114300" algn="l"/>
                        </a:tabLs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Arial"/>
                        </a:rPr>
                        <a:t>Property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Low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tabLst>
                          <a:tab pos="-114300" algn="l"/>
                        </a:tabLs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Arial"/>
                        </a:rPr>
                        <a:t>Value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algn="justLow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tabLst>
                          <a:tab pos="-114300" algn="l"/>
                        </a:tabLs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Arial"/>
                        </a:rPr>
                        <a:t>Compressive strength of concrete, (f’c)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Low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tabLst>
                          <a:tab pos="-114300" algn="l"/>
                        </a:tabLst>
                      </a:pPr>
                      <a:endParaRPr lang="en-US" sz="1200">
                        <a:solidFill>
                          <a:srgbClr val="000000"/>
                        </a:solidFill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algn="justLow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tabLst>
                          <a:tab pos="-114300" algn="l"/>
                        </a:tabLs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Arial"/>
                        </a:rPr>
                        <a:t>Modulus of elasticity, (Ec)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Low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tabLst>
                          <a:tab pos="-114300" algn="l"/>
                        </a:tabLst>
                      </a:pPr>
                      <a:endParaRPr lang="en-US" sz="1200">
                        <a:solidFill>
                          <a:srgbClr val="000000"/>
                        </a:solidFill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algn="justLow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tabLst>
                          <a:tab pos="-114300" algn="l"/>
                        </a:tabLs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Arial"/>
                        </a:rPr>
                        <a:t>Unit weight of plain concrete,  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Low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tabLst>
                          <a:tab pos="-114300" algn="l"/>
                        </a:tabLst>
                      </a:pPr>
                      <a:endParaRPr lang="en-US" sz="1200">
                        <a:solidFill>
                          <a:srgbClr val="000000"/>
                        </a:solidFill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algn="justLow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tabLst>
                          <a:tab pos="-114300" algn="l"/>
                        </a:tabLs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Arial"/>
                        </a:rPr>
                        <a:t>Unit weight of reinforced concrete,  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Low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tabLst>
                          <a:tab pos="-114300" algn="l"/>
                        </a:tabLst>
                      </a:pPr>
                      <a:endParaRPr lang="en-US" sz="1200" dirty="0">
                        <a:solidFill>
                          <a:srgbClr val="000000"/>
                        </a:solidFill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1905000" y="4953000"/>
          <a:ext cx="4926330" cy="793687"/>
        </p:xfrm>
        <a:graphic>
          <a:graphicData uri="http://schemas.openxmlformats.org/drawingml/2006/table">
            <a:tbl>
              <a:tblPr/>
              <a:tblGrid>
                <a:gridCol w="2640330"/>
                <a:gridCol w="2286000"/>
              </a:tblGrid>
              <a:tr h="0">
                <a:tc>
                  <a:txBody>
                    <a:bodyPr/>
                    <a:lstStyle/>
                    <a:p>
                      <a:pPr marL="0" marR="0" algn="justLow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tabLst>
                          <a:tab pos="-114300" algn="l"/>
                        </a:tabLst>
                      </a:pPr>
                      <a:r>
                        <a:rPr lang="en-US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Arial"/>
                        </a:rPr>
                        <a:t>Property</a:t>
                      </a:r>
                      <a:endParaRPr lang="en-US" sz="11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Low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tabLst>
                          <a:tab pos="-114300" algn="l"/>
                        </a:tabLs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Arial"/>
                        </a:rPr>
                        <a:t>Value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algn="justLow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tabLst>
                          <a:tab pos="-114300" algn="l"/>
                        </a:tabLs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Arial"/>
                        </a:rPr>
                        <a:t>Yield strength (fy)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Low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tabLst>
                          <a:tab pos="-114300" algn="l"/>
                        </a:tabLst>
                      </a:pPr>
                      <a:endParaRPr lang="en-US" sz="1200">
                        <a:solidFill>
                          <a:srgbClr val="000000"/>
                        </a:solidFill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algn="justLow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tabLst>
                          <a:tab pos="-114300" algn="l"/>
                        </a:tabLs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Arial"/>
                        </a:rPr>
                        <a:t>Modulus of elasticity, (Ec)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Low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tabLst>
                          <a:tab pos="-114300" algn="l"/>
                        </a:tabLst>
                      </a:pPr>
                      <a:endParaRPr lang="en-US" sz="1200" dirty="0">
                        <a:solidFill>
                          <a:srgbClr val="000000"/>
                        </a:solidFill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105400" y="3581400"/>
            <a:ext cx="504825" cy="209550"/>
          </a:xfrm>
          <a:prstGeom prst="rect">
            <a:avLst/>
          </a:prstGeom>
          <a:noFill/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876800" y="3886200"/>
            <a:ext cx="1047750" cy="209550"/>
          </a:xfrm>
          <a:prstGeom prst="rect">
            <a:avLst/>
          </a:prstGeom>
          <a:noFill/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029200" y="4114800"/>
            <a:ext cx="676275" cy="209550"/>
          </a:xfrm>
          <a:prstGeom prst="rect">
            <a:avLst/>
          </a:prstGeom>
          <a:noFill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810000" y="4114800"/>
            <a:ext cx="95250" cy="209550"/>
          </a:xfrm>
          <a:prstGeom prst="rect">
            <a:avLst/>
          </a:prstGeom>
          <a:noFill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029200" y="4419600"/>
            <a:ext cx="676275" cy="209550"/>
          </a:xfrm>
          <a:prstGeom prst="rect">
            <a:avLst/>
          </a:prstGeom>
          <a:noFill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724400" y="5334000"/>
            <a:ext cx="590550" cy="209550"/>
          </a:xfrm>
          <a:prstGeom prst="rect">
            <a:avLst/>
          </a:prstGeom>
          <a:noFill/>
        </p:spPr>
      </p:pic>
      <p:pic>
        <p:nvPicPr>
          <p:cNvPr id="1025" name="Picture 1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724400" y="5562600"/>
            <a:ext cx="1009650" cy="209550"/>
          </a:xfrm>
          <a:prstGeom prst="rect">
            <a:avLst/>
          </a:prstGeom>
          <a:noFill/>
        </p:spPr>
      </p:pic>
      <p:sp>
        <p:nvSpPr>
          <p:cNvPr id="1033" name="Rectangle 9"/>
          <p:cNvSpPr>
            <a:spLocks noChangeArrowheads="1"/>
          </p:cNvSpPr>
          <p:nvPr/>
        </p:nvSpPr>
        <p:spPr bwMode="auto">
          <a:xfrm>
            <a:off x="609600" y="1752600"/>
            <a:ext cx="790601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-114300" algn="l"/>
              </a:tabLst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Material :</a:t>
            </a:r>
          </a:p>
        </p:txBody>
      </p:sp>
      <p:sp>
        <p:nvSpPr>
          <p:cNvPr id="1034" name="Rectangle 10"/>
          <p:cNvSpPr>
            <a:spLocks noChangeArrowheads="1"/>
          </p:cNvSpPr>
          <p:nvPr/>
        </p:nvSpPr>
        <p:spPr bwMode="auto">
          <a:xfrm>
            <a:off x="304800" y="2819400"/>
            <a:ext cx="1479892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-114300" algn="l"/>
              </a:tabLst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Reinforcement steel</a:t>
            </a:r>
            <a:endParaRPr kumimoji="0" 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-114300" algn="l"/>
              </a:tabLst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85800" y="990600"/>
            <a:ext cx="3124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Structural Design:</a:t>
            </a:r>
            <a:endParaRPr lang="en-US" sz="28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Rectangle 10"/>
          <p:cNvSpPr>
            <a:spLocks noChangeArrowheads="1"/>
          </p:cNvSpPr>
          <p:nvPr/>
        </p:nvSpPr>
        <p:spPr bwMode="auto">
          <a:xfrm>
            <a:off x="304800" y="2500699"/>
            <a:ext cx="708848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-114300" algn="l"/>
              </a:tabLst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concrete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56290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300">
        <p14:pan dir="u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85800" y="990600"/>
            <a:ext cx="3124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Structural Design:</a:t>
            </a:r>
            <a:endParaRPr lang="en-US" sz="28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14400" y="1752600"/>
            <a:ext cx="3124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i="1" dirty="0" smtClean="0">
                <a:latin typeface="Times New Roman" pitchFamily="18" charset="0"/>
                <a:cs typeface="Times New Roman" pitchFamily="18" charset="0"/>
              </a:rPr>
              <a:t>Types of loads:</a:t>
            </a:r>
            <a:endParaRPr lang="en-US" sz="2400" b="1" i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990600" y="2514600"/>
          <a:ext cx="6858000" cy="1534887"/>
        </p:xfrm>
        <a:graphic>
          <a:graphicData uri="http://schemas.openxmlformats.org/drawingml/2006/table">
            <a:tbl>
              <a:tblPr/>
              <a:tblGrid>
                <a:gridCol w="3429000"/>
                <a:gridCol w="3429000"/>
              </a:tblGrid>
              <a:tr h="51162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600" dirty="0">
                          <a:latin typeface="Times New Roman"/>
                          <a:ea typeface="Times New Roman"/>
                          <a:cs typeface="Times New Roman"/>
                        </a:rPr>
                        <a:t>Type of load</a:t>
                      </a:r>
                      <a:endParaRPr lang="en-US" sz="1600" dirty="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3E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600" dirty="0">
                          <a:latin typeface="Times New Roman"/>
                          <a:ea typeface="Times New Roman"/>
                          <a:cs typeface="Times New Roman"/>
                        </a:rPr>
                        <a:t>Load KN/m</a:t>
                      </a:r>
                      <a:r>
                        <a:rPr lang="en-US" sz="1600" baseline="30000" dirty="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en-US" sz="1600" dirty="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3E2"/>
                    </a:solidFill>
                  </a:tcPr>
                </a:tc>
              </a:tr>
              <a:tr h="51162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200">
                          <a:latin typeface="Times New Roman"/>
                          <a:ea typeface="Times New Roman"/>
                          <a:cs typeface="Times New Roman"/>
                        </a:rPr>
                        <a:t>Live load</a:t>
                      </a:r>
                      <a:endParaRPr lang="en-US" sz="120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200">
                          <a:latin typeface="Times New Roman"/>
                          <a:ea typeface="Times New Roman"/>
                          <a:cs typeface="Times New Roman"/>
                        </a:rPr>
                        <a:t>4 KN/m</a:t>
                      </a:r>
                      <a:r>
                        <a:rPr lang="en-US" sz="1200" baseline="3000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en-US" sz="120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162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200">
                          <a:latin typeface="Times New Roman"/>
                          <a:ea typeface="Times New Roman"/>
                          <a:cs typeface="Times New Roman"/>
                        </a:rPr>
                        <a:t>Super imposed dead load</a:t>
                      </a:r>
                      <a:endParaRPr lang="en-US" sz="120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200" dirty="0" smtClean="0">
                          <a:latin typeface="Times New Roman"/>
                          <a:ea typeface="Times New Roman"/>
                          <a:cs typeface="Times New Roman"/>
                        </a:rPr>
                        <a:t>3 </a:t>
                      </a:r>
                      <a:r>
                        <a:rPr lang="en-US" sz="1200" dirty="0">
                          <a:latin typeface="Times New Roman"/>
                          <a:ea typeface="Times New Roman"/>
                          <a:cs typeface="Times New Roman"/>
                        </a:rPr>
                        <a:t>KN/m</a:t>
                      </a:r>
                      <a:r>
                        <a:rPr lang="en-US" sz="1200" baseline="30000" dirty="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en-US" sz="1200" dirty="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134363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300">
        <p14:pan dir="u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85800" y="990600"/>
            <a:ext cx="3124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Structural Design:</a:t>
            </a:r>
            <a:endParaRPr lang="en-US" sz="28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14400" y="1752600"/>
            <a:ext cx="3124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i="1" dirty="0" smtClean="0">
                <a:latin typeface="Times New Roman" pitchFamily="18" charset="0"/>
                <a:cs typeface="Times New Roman" pitchFamily="18" charset="0"/>
              </a:rPr>
              <a:t>Structural System:</a:t>
            </a:r>
            <a:endParaRPr lang="en-US" sz="24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57200" y="2590800"/>
            <a:ext cx="83058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v"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 The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system of the slab is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two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way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slab(35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cm thickness) with Drop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beams 65 cm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31783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300">
        <p14:pan dir="u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85800" y="990600"/>
            <a:ext cx="487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Site location:</a:t>
            </a:r>
            <a:endParaRPr lang="en-US" sz="28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838200" y="1600200"/>
            <a:ext cx="62484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2000" b="1" i="1" dirty="0" smtClean="0">
                <a:latin typeface="Times New Roman" pitchFamily="18" charset="0"/>
                <a:cs typeface="Times New Roman" pitchFamily="18" charset="0"/>
              </a:rPr>
              <a:t>Location: </a:t>
            </a:r>
            <a:r>
              <a:rPr lang="en-US" sz="2000" dirty="0" smtClean="0"/>
              <a:t>Site </a:t>
            </a:r>
            <a:r>
              <a:rPr lang="en-US" sz="2000" dirty="0"/>
              <a:t>is located to the southern-west of Nablus city, the area of the site is 724m</a:t>
            </a:r>
            <a:r>
              <a:rPr lang="en-US" sz="2000" baseline="30000" dirty="0"/>
              <a:t>2</a:t>
            </a:r>
            <a:endParaRPr lang="en-US" sz="2000" b="1" i="1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2002258"/>
            <a:ext cx="8153400" cy="482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300">
        <p14:pan dir="u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85800" y="990600"/>
            <a:ext cx="3124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Structural Design:</a:t>
            </a:r>
            <a:endParaRPr lang="en-US" sz="28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14400" y="1752600"/>
            <a:ext cx="3124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i="1" dirty="0" smtClean="0">
                <a:latin typeface="Times New Roman" pitchFamily="18" charset="0"/>
                <a:cs typeface="Times New Roman" pitchFamily="18" charset="0"/>
              </a:rPr>
              <a:t>ETABS model:</a:t>
            </a:r>
            <a:endParaRPr lang="en-US" sz="2400" b="1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5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49" t="7740" r="9210" b="15480"/>
          <a:stretch/>
        </p:blipFill>
        <p:spPr bwMode="auto">
          <a:xfrm>
            <a:off x="1828800" y="2590800"/>
            <a:ext cx="4876800" cy="38100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5495035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300">
        <p14:pan dir="u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85800" y="990600"/>
            <a:ext cx="3124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Structural Design:</a:t>
            </a:r>
            <a:endParaRPr lang="en-US" sz="28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7889" name="Picture 1" descr="G:\ \المشروع\صور\deformation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71800" y="2397745"/>
            <a:ext cx="5105400" cy="4027508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533400" y="1905000"/>
            <a:ext cx="3124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Compatibility check</a:t>
            </a:r>
            <a:endParaRPr lang="en-US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75329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300">
        <p14:pan dir="u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04800" y="533400"/>
            <a:ext cx="3124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Structural Design:</a:t>
            </a:r>
            <a:endParaRPr lang="en-US" sz="28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5841" name="Picture 1" descr="G:\ \المشروع\صور\MAX moment story 4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57600" y="1721636"/>
            <a:ext cx="5257800" cy="5136364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381000" y="1524000"/>
            <a:ext cx="3124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i="1" dirty="0"/>
              <a:t>Deflection check:</a:t>
            </a:r>
            <a:endParaRPr lang="en-US" sz="2400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05585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300">
        <p14:pan dir="u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85800" y="990600"/>
            <a:ext cx="3124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Structural Design:</a:t>
            </a:r>
            <a:endParaRPr lang="en-US" sz="28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14400" y="1752600"/>
            <a:ext cx="3124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i="1" dirty="0"/>
              <a:t>Equilibrium check: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1371600" y="5105400"/>
          <a:ext cx="6080760" cy="1043116"/>
        </p:xfrm>
        <a:graphic>
          <a:graphicData uri="http://schemas.openxmlformats.org/drawingml/2006/table">
            <a:tbl>
              <a:tblPr/>
              <a:tblGrid>
                <a:gridCol w="1500505"/>
                <a:gridCol w="1518920"/>
                <a:gridCol w="1526540"/>
                <a:gridCol w="1534795"/>
              </a:tblGrid>
              <a:tr h="30797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Calibri"/>
                        </a:rPr>
                        <a:t>Load type</a:t>
                      </a:r>
                      <a:endParaRPr lang="en-US" sz="12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Calibri"/>
                        </a:rPr>
                        <a:t>Hand results KN</a:t>
                      </a:r>
                      <a:endParaRPr lang="en-US" sz="12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Calibri"/>
                        </a:rPr>
                        <a:t>SAP results KN</a:t>
                      </a:r>
                      <a:endParaRPr lang="en-US" sz="12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Calibri"/>
                        </a:rPr>
                        <a:t>Difference %</a:t>
                      </a:r>
                      <a:endParaRPr lang="en-US" sz="12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tabLst>
                          <a:tab pos="-114300" algn="l"/>
                        </a:tabLs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Dead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tabLst>
                          <a:tab pos="-114300" algn="l"/>
                        </a:tabLs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Arial"/>
                        </a:rPr>
                        <a:t>74977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tabLst>
                          <a:tab pos="-114300" algn="l"/>
                        </a:tabLs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71767.2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tabLst>
                          <a:tab pos="-114300" algn="l"/>
                        </a:tabLs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4.28%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tabLst>
                          <a:tab pos="-114300" algn="l"/>
                        </a:tabLs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Super imposed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tabLst>
                          <a:tab pos="-114300" algn="l"/>
                        </a:tabLs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18345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tabLst>
                          <a:tab pos="-114300" algn="l"/>
                        </a:tabLs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18320.5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tabLst>
                          <a:tab pos="-114300" algn="l"/>
                        </a:tabLs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0.13%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tabLst>
                          <a:tab pos="-114300" algn="l"/>
                        </a:tabLs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Live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Arial"/>
                        </a:rPr>
                        <a:t>18169.13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17628.2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tabLst>
                          <a:tab pos="-114300" algn="l"/>
                          <a:tab pos="511810" algn="l"/>
                          <a:tab pos="698500" algn="ctr"/>
                        </a:tabLs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2.98%</a:t>
                      </a:r>
                      <a:endParaRPr lang="en-US" sz="11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9" name="Picture 8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400" y="2209800"/>
            <a:ext cx="6629399" cy="2362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15932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300">
        <p14:pan dir="u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5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24200" y="2223394"/>
            <a:ext cx="4800600" cy="43075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685800" y="990600"/>
            <a:ext cx="3124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Structural Design:</a:t>
            </a:r>
            <a:endParaRPr lang="en-US" sz="28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62000" y="1752600"/>
            <a:ext cx="3505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i="1" dirty="0" smtClean="0"/>
              <a:t>Slab reinforcement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88258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300">
        <p14:pan dir="u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BEAM.png"/>
          <p:cNvPicPr/>
          <p:nvPr/>
        </p:nvPicPr>
        <p:blipFill>
          <a:blip r:embed="rId3" cstate="print"/>
          <a:srcRect b="4726"/>
          <a:stretch>
            <a:fillRect/>
          </a:stretch>
        </p:blipFill>
        <p:spPr>
          <a:xfrm>
            <a:off x="3429000" y="0"/>
            <a:ext cx="5715000" cy="357514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04800" y="914400"/>
            <a:ext cx="3124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Structural Design:</a:t>
            </a:r>
            <a:endParaRPr lang="en-US" sz="28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28600" y="1676400"/>
            <a:ext cx="3505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i="1" dirty="0" smtClean="0"/>
              <a:t>Beam reinforcement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G:\ \المشروع\presentation\beam11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3575143"/>
            <a:ext cx="9144000" cy="1385561"/>
          </a:xfrm>
          <a:prstGeom prst="rect">
            <a:avLst/>
          </a:prstGeom>
          <a:noFill/>
        </p:spPr>
      </p:pic>
      <p:pic>
        <p:nvPicPr>
          <p:cNvPr id="1027" name="Picture 3" descr="G:\ \المشروع\presentation\beam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4876800"/>
            <a:ext cx="9144000" cy="19812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9879868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300">
        <p14:pan dir="u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Column grouping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1447800" y="2362200"/>
          <a:ext cx="6094730" cy="2509016"/>
        </p:xfrm>
        <a:graphic>
          <a:graphicData uri="http://schemas.openxmlformats.org/drawingml/2006/table">
            <a:tbl>
              <a:tblPr/>
              <a:tblGrid>
                <a:gridCol w="1322070"/>
                <a:gridCol w="1569085"/>
                <a:gridCol w="2213610"/>
                <a:gridCol w="989965"/>
              </a:tblGrid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Calibri"/>
                        </a:rPr>
                        <a:t>Group number</a:t>
                      </a:r>
                      <a:endParaRPr lang="en-US" sz="1200" dirty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Calibri"/>
                        </a:rPr>
                        <a:t>Section dimension</a:t>
                      </a:r>
                      <a:br>
                        <a:rPr lang="en-US" sz="12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Calibri"/>
                        </a:rPr>
                      </a:br>
                      <a:r>
                        <a:rPr lang="en-US" sz="12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Calibri"/>
                        </a:rPr>
                        <a:t>(m)</a:t>
                      </a:r>
                      <a:endParaRPr lang="en-US" sz="12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Calibri"/>
                        </a:rPr>
                        <a:t>Column number</a:t>
                      </a:r>
                      <a:endParaRPr lang="en-US" sz="12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Calibri"/>
                        </a:rPr>
                        <a:t>Axial force rang (kN)</a:t>
                      </a:r>
                      <a:endParaRPr lang="en-US" sz="12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099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Calibri"/>
                        </a:rPr>
                        <a:t>1</a:t>
                      </a:r>
                      <a:endParaRPr lang="en-US" sz="12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600X400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Arial"/>
                        </a:rPr>
                        <a:t>C1,C5, C6, C28,C29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Arial"/>
                        </a:rPr>
                        <a:t>Less than 1000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Calibri"/>
                        </a:rPr>
                        <a:t>2</a:t>
                      </a:r>
                      <a:endParaRPr lang="en-US" sz="12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600X400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Calibri"/>
                        </a:rPr>
                        <a:t>C2,C3, C12, C24</a:t>
                      </a:r>
                      <a:endParaRPr lang="en-US" sz="12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Calibri"/>
                        </a:rPr>
                        <a:t>1000-1999</a:t>
                      </a:r>
                      <a:endParaRPr lang="en-US" sz="12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Calibri"/>
                        </a:rPr>
                        <a:t>3</a:t>
                      </a:r>
                      <a:endParaRPr lang="en-US" sz="12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600X400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Calibri"/>
                        </a:rPr>
                        <a:t>C4,C7,C13, C18, C19,C26, C27</a:t>
                      </a:r>
                      <a:endParaRPr lang="en-US" sz="12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Calibri"/>
                        </a:rPr>
                        <a:t>2000-2999</a:t>
                      </a:r>
                      <a:endParaRPr lang="en-US" sz="12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Calibri"/>
                        </a:rPr>
                        <a:t>4</a:t>
                      </a:r>
                      <a:endParaRPr lang="en-US" sz="12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600X400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Calibri"/>
                        </a:rPr>
                        <a:t>C25</a:t>
                      </a:r>
                      <a:endParaRPr lang="en-US" sz="12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Calibri"/>
                        </a:rPr>
                        <a:t>3000-3999</a:t>
                      </a:r>
                      <a:endParaRPr lang="en-US" sz="12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Calibri"/>
                        </a:rPr>
                        <a:t>5</a:t>
                      </a:r>
                      <a:endParaRPr lang="en-US" sz="12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Calibri"/>
                        </a:rPr>
                        <a:t> 600</a:t>
                      </a:r>
                      <a:endParaRPr lang="en-US" sz="12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Arial"/>
                        </a:rPr>
                        <a:t>C9,C15,C16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Arial"/>
                        </a:rPr>
                        <a:t>3000-3999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Calibri"/>
                        </a:rPr>
                        <a:t>6</a:t>
                      </a:r>
                      <a:endParaRPr lang="en-US" sz="12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Calibri"/>
                        </a:rPr>
                        <a:t> 700</a:t>
                      </a:r>
                      <a:endParaRPr lang="en-US" sz="12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Calibri"/>
                        </a:rPr>
                        <a:t>C21, C22</a:t>
                      </a:r>
                      <a:endParaRPr lang="en-US" sz="1200" dirty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Calibri"/>
                        </a:rPr>
                        <a:t>4000-5000</a:t>
                      </a:r>
                      <a:endParaRPr lang="en-US" sz="12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Calibri"/>
                        </a:rPr>
                        <a:t>7</a:t>
                      </a:r>
                      <a:endParaRPr lang="en-US" sz="12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Calibri"/>
                        </a:rPr>
                        <a:t>800</a:t>
                      </a:r>
                      <a:endParaRPr lang="en-US" sz="12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Calibri"/>
                        </a:rPr>
                        <a:t>C8,C10, C11,C14,C17,C20, C23</a:t>
                      </a:r>
                      <a:endParaRPr lang="en-US" sz="1200" dirty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Calibri"/>
                        </a:rPr>
                        <a:t>6000-7000</a:t>
                      </a:r>
                      <a:endParaRPr lang="en-US" sz="1200" dirty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62467" name="Picture 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95250" cy="180975"/>
          </a:xfrm>
          <a:prstGeom prst="rect">
            <a:avLst/>
          </a:prstGeom>
          <a:noFill/>
        </p:spPr>
      </p:pic>
      <p:pic>
        <p:nvPicPr>
          <p:cNvPr id="62466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95250" cy="180975"/>
          </a:xfrm>
          <a:prstGeom prst="rect">
            <a:avLst/>
          </a:prstGeom>
          <a:noFill/>
        </p:spPr>
      </p:pic>
      <p:pic>
        <p:nvPicPr>
          <p:cNvPr id="62465" name="Picture 1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133350" cy="18097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7671801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300">
        <p14:pan dir="u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85800" y="990600"/>
            <a:ext cx="3124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Structural Design:</a:t>
            </a:r>
            <a:endParaRPr lang="en-US" sz="28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09600" y="1752600"/>
            <a:ext cx="3505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i="1" dirty="0" smtClean="0"/>
              <a:t>Column reinforcement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9699" name="Picture 3"/>
          <p:cNvPicPr>
            <a:picLocks noChangeAspect="1" noChangeArrowheads="1"/>
          </p:cNvPicPr>
          <p:nvPr/>
        </p:nvPicPr>
        <p:blipFill>
          <a:blip r:embed="rId3" cstate="print"/>
          <a:srcRect l="7307" r="12315" b="-369"/>
          <a:stretch>
            <a:fillRect/>
          </a:stretch>
        </p:blipFill>
        <p:spPr bwMode="auto">
          <a:xfrm>
            <a:off x="6028901" y="0"/>
            <a:ext cx="3254188" cy="68955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0" name="Picture 2" descr="G:\ \المشروع\presentation\column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2438400"/>
            <a:ext cx="6028901" cy="44196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2870470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300">
        <p14:pan dir="u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85800" y="990600"/>
            <a:ext cx="3124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Structural Design:</a:t>
            </a:r>
            <a:endParaRPr lang="en-US" sz="28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85800" y="1752600"/>
            <a:ext cx="3505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i="1" dirty="0" smtClean="0"/>
              <a:t>shear wall reinforcement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5" descr="shearwall detail.pn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810000" y="1596788"/>
            <a:ext cx="5334000" cy="5261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45574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300">
        <p14:pan dir="u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G:\ \المشروع\presentation\footing layout2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9334" y="2362200"/>
            <a:ext cx="9163334" cy="44958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685800" y="990600"/>
            <a:ext cx="3124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Structural Design:</a:t>
            </a:r>
            <a:endParaRPr lang="en-US" sz="28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85800" y="1752600"/>
            <a:ext cx="3505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i="1" dirty="0" smtClean="0"/>
              <a:t>Footing layout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71251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300">
        <p14:pan dir="u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85800" y="990600"/>
            <a:ext cx="487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Site location:</a:t>
            </a:r>
            <a:endParaRPr lang="en-US" sz="28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Users\SAMSUNG\Desktop\files\graduation project\000_001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436" y="1513820"/>
            <a:ext cx="8600364" cy="50393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300">
        <p14:pan dir="u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G:\ \المشروع\presentation\footing layout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80073"/>
            <a:ext cx="9144000" cy="696650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4316946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300">
        <p14:pan dir="u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G:\ \المشروع\presentation\footing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197" y="2362200"/>
            <a:ext cx="9125803" cy="448218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685800" y="990600"/>
            <a:ext cx="3124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Structural Design:</a:t>
            </a:r>
            <a:endParaRPr lang="en-US" sz="28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52400" y="1752600"/>
            <a:ext cx="3505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i="1" dirty="0" smtClean="0"/>
              <a:t>Footing reinforcement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947290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300">
        <p14:pan dir="u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85800" y="990600"/>
            <a:ext cx="3124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Structural Design:</a:t>
            </a:r>
            <a:endParaRPr lang="en-US" sz="28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85800" y="1752600"/>
            <a:ext cx="3505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i="1" dirty="0" smtClean="0"/>
              <a:t>bridge reinforcement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349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1000" y="3810000"/>
            <a:ext cx="8305800" cy="2128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349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53000" y="609600"/>
            <a:ext cx="2857500" cy="2789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5096893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300">
        <p14:pan dir="u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2971800"/>
            <a:ext cx="91440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000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Environmental Design</a:t>
            </a:r>
            <a:endParaRPr lang="en-US" sz="5000" b="1" dirty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67076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300">
        <p14:pan dir="u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55363" y="692128"/>
            <a:ext cx="7288637" cy="1325563"/>
          </a:xfrm>
        </p:spPr>
        <p:txBody>
          <a:bodyPr>
            <a:normAutofit/>
          </a:bodyPr>
          <a:lstStyle/>
          <a:p>
            <a:r>
              <a:rPr lang="en-US" sz="28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Design</a:t>
            </a:r>
            <a:r>
              <a:rPr lang="ar-SA" sz="28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Environmental</a:t>
            </a:r>
            <a:br>
              <a:rPr lang="en-US" sz="28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ar-SA" sz="28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60661" y="2017690"/>
            <a:ext cx="6686550" cy="3777622"/>
          </a:xfrm>
        </p:spPr>
        <p:txBody>
          <a:bodyPr>
            <a:normAutofit/>
          </a:bodyPr>
          <a:lstStyle/>
          <a:p>
            <a:pPr marL="0" indent="0" algn="l">
              <a:buNone/>
            </a:pPr>
            <a:r>
              <a:rPr lang="en-US" sz="20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Solar analysis</a:t>
            </a:r>
          </a:p>
          <a:p>
            <a:pPr marL="0" indent="0" algn="l">
              <a:buNone/>
            </a:pPr>
            <a:r>
              <a:rPr lang="en-US" sz="20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Solar shading</a:t>
            </a:r>
          </a:p>
          <a:p>
            <a:pPr marL="0" indent="0" algn="l">
              <a:buNone/>
            </a:pPr>
            <a:r>
              <a:rPr lang="en-US" sz="20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Thermal insulation</a:t>
            </a:r>
          </a:p>
          <a:p>
            <a:pPr marL="0" indent="0" algn="l">
              <a:buNone/>
            </a:pPr>
            <a:r>
              <a:rPr lang="en-US" sz="20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Acoustical design</a:t>
            </a:r>
          </a:p>
          <a:p>
            <a:pPr marL="0" indent="0" algn="l">
              <a:buNone/>
            </a:pPr>
            <a:r>
              <a:rPr lang="en-US" sz="20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Heating and cooling</a:t>
            </a:r>
          </a:p>
          <a:p>
            <a:pPr marL="0" indent="0" algn="l">
              <a:buNone/>
            </a:pPr>
            <a:r>
              <a:rPr lang="en-US" sz="20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 Daylight</a:t>
            </a:r>
            <a:endParaRPr lang="ar-SA" sz="2000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54794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300">
        <p14:pan dir="u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4122" y="1683501"/>
            <a:ext cx="6061631" cy="650898"/>
          </a:xfrm>
        </p:spPr>
        <p:txBody>
          <a:bodyPr>
            <a:noAutofit/>
          </a:bodyPr>
          <a:lstStyle/>
          <a:p>
            <a:r>
              <a:rPr lang="en-US" sz="28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Design</a:t>
            </a:r>
            <a:r>
              <a:rPr lang="ar-SA" sz="3200" b="1" dirty="0">
                <a:solidFill>
                  <a:schemeClr val="tx1"/>
                </a:solidFill>
                <a:latin typeface="Vijaya" pitchFamily="34" charset="0"/>
              </a:rPr>
              <a:t> </a:t>
            </a:r>
            <a:r>
              <a:rPr lang="en-US" sz="3200" b="1" dirty="0">
                <a:solidFill>
                  <a:schemeClr val="tx1"/>
                </a:solidFill>
                <a:latin typeface="Vijaya" pitchFamily="34" charset="0"/>
              </a:rPr>
              <a:t> </a:t>
            </a:r>
            <a:r>
              <a:rPr lang="en-US" sz="28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Environmental</a:t>
            </a:r>
            <a:r>
              <a:rPr lang="en-US" sz="3200" b="1" dirty="0">
                <a:solidFill>
                  <a:srgbClr val="002060"/>
                </a:solidFill>
                <a:latin typeface="Vijaya" pitchFamily="34" charset="0"/>
              </a:rPr>
              <a:t/>
            </a:r>
            <a:br>
              <a:rPr lang="en-US" sz="3200" b="1" dirty="0">
                <a:solidFill>
                  <a:srgbClr val="002060"/>
                </a:solidFill>
                <a:latin typeface="Vijaya" pitchFamily="34" charset="0"/>
              </a:rPr>
            </a:br>
            <a:r>
              <a:rPr lang="en-US" sz="3200" b="1" dirty="0" smtClean="0">
                <a:solidFill>
                  <a:srgbClr val="002060"/>
                </a:solidFill>
                <a:latin typeface="Vijaya" pitchFamily="34" charset="0"/>
              </a:rPr>
              <a:t/>
            </a:r>
            <a:br>
              <a:rPr lang="en-US" sz="3200" b="1" dirty="0" smtClean="0">
                <a:solidFill>
                  <a:srgbClr val="002060"/>
                </a:solidFill>
                <a:latin typeface="Vijaya" pitchFamily="34" charset="0"/>
              </a:rPr>
            </a:br>
            <a:r>
              <a:rPr lang="ar-SA" sz="3200" dirty="0"/>
              <a:t/>
            </a:r>
            <a:br>
              <a:rPr lang="ar-SA" sz="3200" dirty="0"/>
            </a:br>
            <a:r>
              <a:rPr lang="en-US" sz="1600" dirty="0" smtClean="0"/>
              <a:t>solar analysis</a:t>
            </a:r>
            <a:endParaRPr lang="ar-SA" sz="3200" dirty="0"/>
          </a:p>
        </p:txBody>
      </p:sp>
      <p:sp>
        <p:nvSpPr>
          <p:cNvPr id="5" name="Rectangle 4"/>
          <p:cNvSpPr/>
          <p:nvPr/>
        </p:nvSpPr>
        <p:spPr>
          <a:xfrm>
            <a:off x="1524508" y="6294673"/>
            <a:ext cx="135806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 smtClean="0"/>
              <a:t>Summer day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330303" y="2514600"/>
            <a:ext cx="374647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rtl="0">
              <a:spcAft>
                <a:spcPts val="1000"/>
              </a:spcAft>
            </a:pPr>
            <a:r>
              <a:rPr lang="en-US" sz="1400" b="1" dirty="0" smtClean="0">
                <a:solidFill>
                  <a:srgbClr val="4F81B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shadow in our building on 21-6 at 12:00 pm in </a:t>
            </a:r>
            <a:endParaRPr lang="en-US" sz="1400" b="1" dirty="0">
              <a:solidFill>
                <a:srgbClr val="4F81BD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888" y="2970403"/>
            <a:ext cx="3581400" cy="2872932"/>
          </a:xfrm>
        </p:spPr>
      </p:pic>
      <p:pic>
        <p:nvPicPr>
          <p:cNvPr id="7" name="Content Placeholder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6933" y="2951328"/>
            <a:ext cx="3517639" cy="2852638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4165522" y="2515232"/>
            <a:ext cx="4572000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spcAft>
                <a:spcPts val="1000"/>
              </a:spcAft>
            </a:pPr>
            <a:r>
              <a:rPr lang="en-US" sz="1400" b="1" dirty="0">
                <a:solidFill>
                  <a:srgbClr val="4F81BD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shadow in our building on </a:t>
            </a:r>
            <a:r>
              <a:rPr lang="en-US" sz="1400" b="1" dirty="0" smtClean="0">
                <a:solidFill>
                  <a:srgbClr val="4F81BD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21-12 </a:t>
            </a:r>
            <a:r>
              <a:rPr lang="en-US" sz="1400" b="1" dirty="0">
                <a:solidFill>
                  <a:srgbClr val="4F81BD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at 12:00 pm in </a:t>
            </a:r>
            <a:endParaRPr lang="en-US" sz="1400" b="1" dirty="0">
              <a:solidFill>
                <a:srgbClr val="4F81BD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847638" y="6274201"/>
            <a:ext cx="12077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/>
              <a:t>Winter day</a:t>
            </a:r>
          </a:p>
        </p:txBody>
      </p:sp>
    </p:spTree>
    <p:extLst>
      <p:ext uri="{BB962C8B-B14F-4D97-AF65-F5344CB8AC3E}">
        <p14:creationId xmlns:p14="http://schemas.microsoft.com/office/powerpoint/2010/main" val="15448560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300">
        <p14:pan dir="u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6400" y="304800"/>
            <a:ext cx="6171830" cy="818324"/>
          </a:xfrm>
        </p:spPr>
        <p:txBody>
          <a:bodyPr>
            <a:normAutofit/>
          </a:bodyPr>
          <a:lstStyle/>
          <a:p>
            <a:r>
              <a:rPr lang="en-US" sz="28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Design</a:t>
            </a:r>
            <a:r>
              <a:rPr lang="ar-SA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Environmental</a:t>
            </a:r>
            <a:endParaRPr lang="ar-SA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0158" y="1195370"/>
            <a:ext cx="7899042" cy="3438659"/>
          </a:xfrm>
        </p:spPr>
        <p:txBody>
          <a:bodyPr>
            <a:normAutofit/>
          </a:bodyPr>
          <a:lstStyle/>
          <a:p>
            <a:pPr algn="l" rtl="0">
              <a:buFont typeface="Wingdings" panose="05000000000000000000" pitchFamily="2" charset="2"/>
              <a:buChar char="Ø"/>
            </a:pPr>
            <a:r>
              <a:rPr lang="en-US" sz="2400" b="1" dirty="0">
                <a:solidFill>
                  <a:schemeClr val="tx2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Solar Shading </a:t>
            </a:r>
          </a:p>
          <a:p>
            <a:pPr marL="0" indent="0" algn="l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As  we know the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sun is concentrated on the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east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elevation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in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morning so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the heating gain is huge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marL="0" indent="0" algn="l">
              <a:buNone/>
            </a:pPr>
            <a:endParaRPr lang="ar-SA" dirty="0">
              <a:latin typeface="Times New Roman" pitchFamily="18" charset="0"/>
              <a:cs typeface="Times New Roman" pitchFamily="18" charset="0"/>
            </a:endParaRPr>
          </a:p>
          <a:p>
            <a:pPr marL="0" lvl="0" indent="0" algn="l" defTabSz="914400" rtl="0" fontAlgn="base">
              <a:spcBef>
                <a:spcPct val="0"/>
              </a:spcBef>
              <a:spcAft>
                <a:spcPct val="0"/>
              </a:spcAft>
              <a:buClrTx/>
              <a:buNone/>
              <a:tabLst>
                <a:tab pos="2244725" algn="l"/>
              </a:tabLst>
            </a:pPr>
            <a:r>
              <a:rPr lang="en-US" b="1" dirty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Solution:</a:t>
            </a:r>
            <a:endParaRPr lang="en-US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0" algn="l" defTabSz="914400" rtl="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  <a:tabLst>
                <a:tab pos="2244725" algn="l"/>
              </a:tabLst>
            </a:pP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Using vertical louvers to prevent sun exposure, in order to reduce heat gain..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ar-S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9675" y="4362718"/>
            <a:ext cx="3573887" cy="238259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158" y="4343400"/>
            <a:ext cx="3631842" cy="2421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19932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300">
        <p14:pan dir="u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50041" y="381000"/>
            <a:ext cx="5994744" cy="779687"/>
          </a:xfrm>
        </p:spPr>
        <p:txBody>
          <a:bodyPr>
            <a:normAutofit/>
          </a:bodyPr>
          <a:lstStyle/>
          <a:p>
            <a:r>
              <a:rPr lang="en-US" sz="28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Design</a:t>
            </a:r>
            <a:r>
              <a:rPr lang="ar-SA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Environmental</a:t>
            </a:r>
            <a:endParaRPr lang="ar-SA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667238"/>
            <a:ext cx="5807985" cy="553792"/>
          </a:xfrm>
        </p:spPr>
        <p:txBody>
          <a:bodyPr/>
          <a:lstStyle/>
          <a:p>
            <a:pPr marL="0" indent="0" algn="l">
              <a:buNone/>
            </a:pPr>
            <a:r>
              <a:rPr lang="en-US" dirty="0" smtClean="0"/>
              <a:t>   Value of thermal coefficient 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05796319"/>
              </p:ext>
            </p:extLst>
          </p:nvPr>
        </p:nvGraphicFramePr>
        <p:xfrm>
          <a:off x="1219200" y="3429000"/>
          <a:ext cx="5922479" cy="2451952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1977812"/>
                <a:gridCol w="2477723"/>
                <a:gridCol w="1466944"/>
              </a:tblGrid>
              <a:tr h="627202">
                <a:tc>
                  <a:txBody>
                    <a:bodyPr/>
                    <a:lstStyle/>
                    <a:p>
                      <a:pPr algn="ctr" rtl="1"/>
                      <a:r>
                        <a:rPr lang="en-US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 value (W/m</a:t>
                      </a:r>
                      <a:r>
                        <a:rPr lang="en-US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2.k)</a:t>
                      </a:r>
                      <a:endParaRPr lang="ar-SA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outer structure element of the building</a:t>
                      </a:r>
                      <a:r>
                        <a:rPr lang="ar-SA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ar-SA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number</a:t>
                      </a:r>
                      <a:endParaRPr lang="ar-SA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/>
                </a:tc>
              </a:tr>
              <a:tr h="452968">
                <a:tc>
                  <a:txBody>
                    <a:bodyPr/>
                    <a:lstStyle/>
                    <a:p>
                      <a:pPr algn="ctr" rtl="1"/>
                      <a:r>
                        <a:rPr lang="en-US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0.5</a:t>
                      </a:r>
                      <a:endParaRPr lang="ar-SA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The</a:t>
                      </a:r>
                      <a:r>
                        <a:rPr lang="en-US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e</a:t>
                      </a:r>
                      <a:r>
                        <a:rPr lang="en-US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xternal wall </a:t>
                      </a:r>
                      <a:endParaRPr lang="ar-SA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ar-SA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/>
                </a:tc>
              </a:tr>
              <a:tr h="452968"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0.39</a:t>
                      </a:r>
                      <a:endParaRPr lang="ar-SA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Exposed horizontal roof</a:t>
                      </a:r>
                      <a:endParaRPr lang="ar-SA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ar-SA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/>
                </a:tc>
              </a:tr>
              <a:tr h="452968">
                <a:tc>
                  <a:txBody>
                    <a:bodyPr/>
                    <a:lstStyle/>
                    <a:p>
                      <a:pPr algn="ctr" rtl="1"/>
                      <a:r>
                        <a:rPr lang="en-US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0.39</a:t>
                      </a:r>
                      <a:endParaRPr lang="ar-SA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Exposed leaning roof</a:t>
                      </a: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ar-SA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/>
                </a:tc>
              </a:tr>
              <a:tr h="452968">
                <a:tc>
                  <a:txBody>
                    <a:bodyPr/>
                    <a:lstStyle/>
                    <a:p>
                      <a:pPr algn="ctr" rtl="1"/>
                      <a:r>
                        <a:rPr lang="en-US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2.46</a:t>
                      </a:r>
                      <a:endParaRPr lang="ar-SA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External window</a:t>
                      </a: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ar-SA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/>
                </a:tc>
              </a:tr>
            </a:tbl>
          </a:graphicData>
        </a:graphic>
      </p:graphicFrame>
      <p:sp>
        <p:nvSpPr>
          <p:cNvPr id="5" name="Rectangle 4"/>
          <p:cNvSpPr/>
          <p:nvPr/>
        </p:nvSpPr>
        <p:spPr>
          <a:xfrm>
            <a:off x="1143000" y="1066800"/>
            <a:ext cx="6829022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l" rtl="0">
              <a:buFont typeface="Wingdings" panose="05000000000000000000" pitchFamily="2" charset="2"/>
              <a:buChar char="Ø"/>
            </a:pPr>
            <a:r>
              <a:rPr lang="en-US" sz="2400" b="1" dirty="0">
                <a:solidFill>
                  <a:schemeClr val="tx2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Thermal</a:t>
            </a:r>
            <a:r>
              <a:rPr lang="en-US" sz="20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>
                <a:solidFill>
                  <a:schemeClr val="tx2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Insulation</a:t>
            </a:r>
            <a:r>
              <a:rPr lang="en-US" sz="2000" b="1" i="1" dirty="0" smtClean="0"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pPr algn="l"/>
            <a:endParaRPr lang="en-US" sz="2000" b="1" i="1" dirty="0" smtClean="0"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The goal: The achieved thermal coefficient U for all new and air-conditioned buildings should be not more than the U-value of the specified code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53971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300">
        <p14:pan dir="u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4694" y="624111"/>
            <a:ext cx="6683765" cy="947113"/>
          </a:xfrm>
        </p:spPr>
        <p:txBody>
          <a:bodyPr>
            <a:normAutofit/>
          </a:bodyPr>
          <a:lstStyle/>
          <a:p>
            <a:r>
              <a:rPr lang="en-US" sz="28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Design</a:t>
            </a:r>
            <a:r>
              <a:rPr lang="ar-SA" sz="28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Environmental</a:t>
            </a:r>
            <a:endParaRPr lang="ar-SA" sz="2800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19329" y="1571224"/>
            <a:ext cx="7017477" cy="4906851"/>
          </a:xfrm>
        </p:spPr>
        <p:txBody>
          <a:bodyPr/>
          <a:lstStyle/>
          <a:p>
            <a:pPr algn="l" rtl="0">
              <a:buFont typeface="Wingdings" panose="05000000000000000000" pitchFamily="2" charset="2"/>
              <a:buChar char="Ø"/>
            </a:pPr>
            <a:r>
              <a:rPr lang="en-US" sz="2400" b="1" dirty="0">
                <a:solidFill>
                  <a:schemeClr val="tx2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Thermal</a:t>
            </a:r>
            <a:r>
              <a:rPr lang="en-US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>
                <a:solidFill>
                  <a:schemeClr val="tx2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Insulation</a:t>
            </a:r>
            <a:r>
              <a:rPr lang="en-US" b="1" i="1" dirty="0"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pPr algn="l" rtl="0">
              <a:buFont typeface="Wingdings" pitchFamily="2" charset="2"/>
              <a:buChar char="v"/>
            </a:pPr>
            <a:endParaRPr lang="en-US" sz="1600" b="1" dirty="0" smtClean="0">
              <a:latin typeface="Times New Roman" pitchFamily="18" charset="0"/>
              <a:cs typeface="Times New Roman" pitchFamily="18" charset="0"/>
            </a:endParaRPr>
          </a:p>
          <a:p>
            <a:pPr algn="l" rtl="0">
              <a:buFont typeface="Wingdings" pitchFamily="2" charset="2"/>
              <a:buChar char="v"/>
            </a:pPr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Exterior wall</a:t>
            </a:r>
          </a:p>
          <a:p>
            <a:pPr algn="l" rtl="0">
              <a:buFont typeface="Wingdings" pitchFamily="2" charset="2"/>
              <a:buChar char="v"/>
            </a:pPr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U value from design builder</a:t>
            </a:r>
          </a:p>
          <a:p>
            <a:pPr algn="l" rtl="0">
              <a:buFont typeface="Wingdings" pitchFamily="2" charset="2"/>
              <a:buChar char="v"/>
            </a:pPr>
            <a:endParaRPr lang="en-US" sz="1600" b="1" dirty="0">
              <a:latin typeface="Times New Roman" pitchFamily="18" charset="0"/>
              <a:cs typeface="Times New Roman" pitchFamily="18" charset="0"/>
            </a:endParaRPr>
          </a:p>
          <a:p>
            <a:pPr algn="l" rtl="0">
              <a:buFont typeface="Wingdings" pitchFamily="2" charset="2"/>
              <a:buChar char="v"/>
            </a:pPr>
            <a:endParaRPr lang="en-US" sz="1600" b="1" dirty="0" smtClean="0">
              <a:latin typeface="Times New Roman" pitchFamily="18" charset="0"/>
              <a:cs typeface="Times New Roman" pitchFamily="18" charset="0"/>
            </a:endParaRPr>
          </a:p>
          <a:p>
            <a:pPr algn="l" rtl="0">
              <a:buFont typeface="Wingdings" pitchFamily="2" charset="2"/>
              <a:buChar char="v"/>
            </a:pPr>
            <a:endParaRPr lang="en-US" sz="1600" b="1" dirty="0">
              <a:latin typeface="Times New Roman" pitchFamily="18" charset="0"/>
              <a:cs typeface="Times New Roman" pitchFamily="18" charset="0"/>
            </a:endParaRPr>
          </a:p>
          <a:p>
            <a:pPr algn="l" rtl="0">
              <a:buFont typeface="Wingdings" pitchFamily="2" charset="2"/>
              <a:buChar char="v"/>
            </a:pPr>
            <a:endParaRPr lang="en-US" sz="1600" b="1" dirty="0" smtClean="0">
              <a:latin typeface="Times New Roman" pitchFamily="18" charset="0"/>
              <a:cs typeface="Times New Roman" pitchFamily="18" charset="0"/>
            </a:endParaRPr>
          </a:p>
          <a:p>
            <a:pPr algn="l" rtl="0">
              <a:buFont typeface="Wingdings" pitchFamily="2" charset="2"/>
              <a:buChar char="v"/>
            </a:pPr>
            <a:endParaRPr lang="en-US" sz="1600" b="1" dirty="0">
              <a:latin typeface="Times New Roman" pitchFamily="18" charset="0"/>
              <a:cs typeface="Times New Roman" pitchFamily="18" charset="0"/>
            </a:endParaRPr>
          </a:p>
          <a:p>
            <a:pPr algn="l" rtl="0">
              <a:buFont typeface="Wingdings" pitchFamily="2" charset="2"/>
              <a:buChar char="v"/>
            </a:pPr>
            <a:endParaRPr lang="en-US" sz="1600" b="1" dirty="0" smtClean="0">
              <a:latin typeface="Times New Roman" pitchFamily="18" charset="0"/>
              <a:cs typeface="Times New Roman" pitchFamily="18" charset="0"/>
            </a:endParaRPr>
          </a:p>
          <a:p>
            <a:pPr algn="l" rtl="0">
              <a:buFont typeface="Wingdings" pitchFamily="2" charset="2"/>
              <a:buChar char="v"/>
            </a:pPr>
            <a:endParaRPr lang="en-US" sz="1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4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0251" y="3644852"/>
            <a:ext cx="2961488" cy="1609728"/>
          </a:xfrm>
          <a:prstGeom prst="rect">
            <a:avLst/>
          </a:prstGeom>
        </p:spPr>
      </p:pic>
      <p:pic>
        <p:nvPicPr>
          <p:cNvPr id="6" name="Picture 5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3594" y="1571224"/>
            <a:ext cx="2843213" cy="4760595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1944694" y="5607144"/>
            <a:ext cx="2325290" cy="518367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l" rtl="0">
              <a:buFont typeface="Wingdings" pitchFamily="2" charset="2"/>
              <a:buChar char="v"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U = 0.34 </a:t>
            </a:r>
            <a:r>
              <a:rPr lang="ar-SA" b="1" dirty="0" smtClean="0">
                <a:latin typeface="Times New Roman" pitchFamily="18" charset="0"/>
                <a:cs typeface="Times New Roman" pitchFamily="18" charset="0"/>
              </a:rPr>
              <a:t>&gt;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0.5   ok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65107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300">
        <p14:pan dir="u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33728" y="685800"/>
            <a:ext cx="8195439" cy="3644721"/>
          </a:xfrm>
        </p:spPr>
        <p:txBody>
          <a:bodyPr/>
          <a:lstStyle/>
          <a:p>
            <a:pPr algn="l" rtl="0">
              <a:buFont typeface="Wingdings" panose="05000000000000000000" pitchFamily="2" charset="2"/>
              <a:buChar char="Ø"/>
            </a:pPr>
            <a:r>
              <a:rPr lang="en-US" b="1" i="1" dirty="0">
                <a:latin typeface="Times New Roman" pitchFamily="18" charset="0"/>
                <a:cs typeface="Times New Roman" pitchFamily="18" charset="0"/>
              </a:rPr>
              <a:t>Acoustical Design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b="1" i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b="1" i="1" dirty="0">
                <a:latin typeface="Times New Roman" pitchFamily="18" charset="0"/>
                <a:cs typeface="Times New Roman" pitchFamily="18" charset="0"/>
              </a:rPr>
            </a:b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The 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goal of acoustical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design is to reduce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of unwanted noise, which is referred to as 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noise control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 algn="l" rtl="0">
              <a:buNone/>
            </a:pPr>
            <a:endParaRPr lang="en-US" b="1" dirty="0">
              <a:latin typeface="Times New Roman" pitchFamily="18" charset="0"/>
              <a:cs typeface="Times New Roman" pitchFamily="18" charset="0"/>
            </a:endParaRPr>
          </a:p>
          <a:p>
            <a:pPr marL="0" indent="0" algn="l" rtl="0">
              <a:buNone/>
            </a:pPr>
            <a:endParaRPr lang="ar-SA" dirty="0"/>
          </a:p>
        </p:txBody>
      </p:sp>
      <p:sp>
        <p:nvSpPr>
          <p:cNvPr id="6" name="Rounded Rectangle 5"/>
          <p:cNvSpPr/>
          <p:nvPr/>
        </p:nvSpPr>
        <p:spPr>
          <a:xfrm>
            <a:off x="2667000" y="2209800"/>
            <a:ext cx="4935828" cy="798490"/>
          </a:xfrm>
          <a:prstGeom prst="round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dirty="0" smtClean="0"/>
              <a:t>According to specifications of the offices, the required RT60  is ( 0.6– 0.8) s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1700136" y="3374923"/>
            <a:ext cx="1637614" cy="802782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RT60=2.12 s  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Right Arrow 7"/>
          <p:cNvSpPr/>
          <p:nvPr/>
        </p:nvSpPr>
        <p:spPr>
          <a:xfrm>
            <a:off x="3608416" y="3374923"/>
            <a:ext cx="2331879" cy="802782"/>
          </a:xfrm>
          <a:prstGeom prst="rightArrow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dirty="0" smtClean="0"/>
              <a:t>After modification</a:t>
            </a:r>
            <a:endParaRPr lang="en-US" dirty="0"/>
          </a:p>
        </p:txBody>
      </p:sp>
      <p:sp>
        <p:nvSpPr>
          <p:cNvPr id="9" name="Rounded Rectangle 8"/>
          <p:cNvSpPr/>
          <p:nvPr/>
        </p:nvSpPr>
        <p:spPr>
          <a:xfrm>
            <a:off x="6217017" y="3374923"/>
            <a:ext cx="1723839" cy="802782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RT60=0.62 s  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5927" y="4241991"/>
            <a:ext cx="2833082" cy="2400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56198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300">
        <p14:pan dir="u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85800" y="990600"/>
            <a:ext cx="487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Site advantages:</a:t>
            </a:r>
            <a:endParaRPr lang="en-US" sz="28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838200" y="3352800"/>
            <a:ext cx="716280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/>
              <a:t>1- </a:t>
            </a:r>
            <a:r>
              <a:rPr lang="en-US" sz="3200" dirty="0"/>
              <a:t>Easily access for cars.</a:t>
            </a:r>
          </a:p>
          <a:p>
            <a:r>
              <a:rPr lang="en-US" sz="3200" dirty="0"/>
              <a:t>2- The slope of the land is moderate.</a:t>
            </a:r>
          </a:p>
          <a:p>
            <a:r>
              <a:rPr lang="en-US" sz="3200" dirty="0"/>
              <a:t>3- No surroundings of high building that prevent sun and wind.</a:t>
            </a:r>
          </a:p>
          <a:p>
            <a:endParaRPr lang="en-US" sz="3200" b="1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300">
        <p14:pan dir="u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4413815" cy="3777622"/>
          </a:xfrm>
        </p:spPr>
        <p:txBody>
          <a:bodyPr>
            <a:normAutofit fontScale="92500" lnSpcReduction="20000"/>
          </a:bodyPr>
          <a:lstStyle/>
          <a:p>
            <a:pPr algn="l" rtl="0">
              <a:buFont typeface="Wingdings" panose="05000000000000000000" pitchFamily="2" charset="2"/>
              <a:buChar char="Ø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RT for parking floor is also very high and need to modify it by using an absorption material such as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Heraklith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l" rtl="0">
              <a:buFont typeface="Wingdings" panose="05000000000000000000" pitchFamily="2" charset="2"/>
              <a:buChar char="Ø"/>
            </a:pP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l" rtl="0">
              <a:buNone/>
            </a:pP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 rtl="0">
              <a:buFont typeface="Wingdings" panose="05000000000000000000" pitchFamily="2" charset="2"/>
              <a:buChar char="Ø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it is a fire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resistance, acoustic performance, ease of installation, and attractive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appearance for underground garages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4265" y="2996483"/>
            <a:ext cx="2892743" cy="3338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38522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300">
        <p14:pan dir="u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0325" y="435935"/>
            <a:ext cx="7848600" cy="4191000"/>
          </a:xfrm>
        </p:spPr>
        <p:txBody>
          <a:bodyPr/>
          <a:lstStyle/>
          <a:p>
            <a:pPr algn="l" rtl="0">
              <a:buFont typeface="Wingdings" pitchFamily="2" charset="2"/>
              <a:buChar char="v"/>
            </a:pPr>
            <a:r>
              <a:rPr lang="en-US" b="1" dirty="0">
                <a:latin typeface="Times New Roman" pitchFamily="18" charset="0"/>
                <a:cs typeface="Times New Roman" pitchFamily="18" charset="0"/>
              </a:rPr>
              <a:t>STC Calculations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l" rtl="0">
              <a:buFont typeface="Wingdings" pitchFamily="2" charset="2"/>
              <a:buChar char="v"/>
            </a:pPr>
            <a:endParaRPr lang="en-US" b="1" dirty="0">
              <a:latin typeface="Times New Roman" pitchFamily="18" charset="0"/>
              <a:cs typeface="Times New Roman" pitchFamily="18" charset="0"/>
            </a:endParaRPr>
          </a:p>
          <a:p>
            <a:pPr algn="l" rtl="0">
              <a:buFont typeface="Wingdings" panose="05000000000000000000" pitchFamily="2" charset="2"/>
              <a:buChar char="Ø"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For inner wall ( between the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classroom):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algn="l" rtl="0"/>
            <a:endParaRPr lang="en-US" b="1" dirty="0" smtClean="0">
              <a:latin typeface="Times New Roman" pitchFamily="18" charset="0"/>
              <a:cs typeface="Times New Roman" pitchFamily="18" charset="0"/>
            </a:endParaRPr>
          </a:p>
          <a:p>
            <a:pPr algn="l" rtl="0"/>
            <a:endParaRPr lang="en-US" b="1" dirty="0">
              <a:latin typeface="Times New Roman" pitchFamily="18" charset="0"/>
              <a:cs typeface="Times New Roman" pitchFamily="18" charset="0"/>
            </a:endParaRPr>
          </a:p>
          <a:p>
            <a:pPr algn="l" rtl="0"/>
            <a:endParaRPr lang="en-US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l" rtl="0">
              <a:buNone/>
            </a:pPr>
            <a:endParaRPr lang="en-US" b="1" dirty="0" smtClean="0">
              <a:latin typeface="Times New Roman" pitchFamily="18" charset="0"/>
              <a:cs typeface="Times New Roman" pitchFamily="18" charset="0"/>
            </a:endParaRPr>
          </a:p>
          <a:p>
            <a:pPr algn="l" rtl="0">
              <a:buFont typeface="Wingdings" panose="05000000000000000000" pitchFamily="2" charset="2"/>
              <a:buChar char="Ø"/>
            </a:pPr>
            <a:r>
              <a:rPr lang="en-US" b="1" dirty="0">
                <a:latin typeface="Times New Roman" pitchFamily="18" charset="0"/>
                <a:cs typeface="Times New Roman" pitchFamily="18" charset="0"/>
              </a:rPr>
              <a:t>  For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external wall (for classroom 1)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  <a:p>
            <a:pPr marL="0" indent="0" algn="l" rtl="0">
              <a:buNone/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endParaRPr lang="ar-SA" dirty="0"/>
          </a:p>
        </p:txBody>
      </p:sp>
      <p:sp>
        <p:nvSpPr>
          <p:cNvPr id="4" name="Rounded Rectangle 3"/>
          <p:cNvSpPr/>
          <p:nvPr/>
        </p:nvSpPr>
        <p:spPr>
          <a:xfrm>
            <a:off x="784746" y="2261852"/>
            <a:ext cx="3419879" cy="734096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r>
              <a:rPr lang="en-US" dirty="0"/>
              <a:t>-STC for classroom must be  &gt;42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878523" y="2237704"/>
            <a:ext cx="1371600" cy="734096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dirty="0" smtClean="0"/>
              <a:t>STC=43</a:t>
            </a:r>
            <a:endParaRPr lang="ar-SA" dirty="0"/>
          </a:p>
        </p:txBody>
      </p:sp>
      <p:sp>
        <p:nvSpPr>
          <p:cNvPr id="6" name="Right Arrow 5"/>
          <p:cNvSpPr/>
          <p:nvPr/>
        </p:nvSpPr>
        <p:spPr>
          <a:xfrm>
            <a:off x="4524801" y="2448596"/>
            <a:ext cx="1014212" cy="360608"/>
          </a:xfrm>
          <a:prstGeom prst="rightArrow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" name="Rounded Rectangle 6"/>
          <p:cNvSpPr/>
          <p:nvPr/>
        </p:nvSpPr>
        <p:spPr>
          <a:xfrm>
            <a:off x="781334" y="4224246"/>
            <a:ext cx="3399407" cy="743803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Required STC level (50-55)  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5878523" y="4285822"/>
            <a:ext cx="1361941" cy="682227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dirty="0" smtClean="0"/>
              <a:t>STC=54</a:t>
            </a:r>
            <a:endParaRPr lang="ar-SA" dirty="0"/>
          </a:p>
        </p:txBody>
      </p:sp>
      <p:sp>
        <p:nvSpPr>
          <p:cNvPr id="9" name="Right Arrow 8"/>
          <p:cNvSpPr/>
          <p:nvPr/>
        </p:nvSpPr>
        <p:spPr>
          <a:xfrm>
            <a:off x="4529350" y="4446631"/>
            <a:ext cx="1014212" cy="360608"/>
          </a:xfrm>
          <a:prstGeom prst="rightArrow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10" name="Picture 9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109" r="3265" b="16168"/>
          <a:stretch>
            <a:fillRect/>
          </a:stretch>
        </p:blipFill>
        <p:spPr>
          <a:xfrm>
            <a:off x="5066353" y="5057904"/>
            <a:ext cx="3900488" cy="1616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78901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300">
        <p14:pan dir="u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685800"/>
            <a:ext cx="7543800" cy="2209800"/>
          </a:xfrm>
        </p:spPr>
        <p:txBody>
          <a:bodyPr/>
          <a:lstStyle/>
          <a:p>
            <a:pPr algn="l" rtl="0">
              <a:buFont typeface="Wingdings" panose="05000000000000000000" pitchFamily="2" charset="2"/>
              <a:buChar char="Ø"/>
            </a:pPr>
            <a:r>
              <a:rPr lang="en-US" b="1" i="1" dirty="0"/>
              <a:t>Heating and cooling</a:t>
            </a:r>
            <a:r>
              <a:rPr lang="en-US" b="1" i="1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l"/>
            <a:endParaRPr lang="ar-SA" dirty="0"/>
          </a:p>
        </p:txBody>
      </p:sp>
      <p:pic>
        <p:nvPicPr>
          <p:cNvPr id="4" name="صورة 58" descr="C:\Users\SAMSUNG\Desktop\2-12\simu - summery.PN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2200" y="2286000"/>
            <a:ext cx="4863465" cy="286004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Oval 4"/>
          <p:cNvSpPr/>
          <p:nvPr/>
        </p:nvSpPr>
        <p:spPr>
          <a:xfrm>
            <a:off x="731314" y="5012367"/>
            <a:ext cx="1472192" cy="1797710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dirty="0" smtClean="0"/>
              <a:t>cooling  capacity=97KW/m2 </a:t>
            </a:r>
            <a:endParaRPr lang="ar-SA" dirty="0"/>
          </a:p>
        </p:txBody>
      </p:sp>
      <p:sp>
        <p:nvSpPr>
          <p:cNvPr id="7" name="Oval 6"/>
          <p:cNvSpPr/>
          <p:nvPr/>
        </p:nvSpPr>
        <p:spPr>
          <a:xfrm>
            <a:off x="7225665" y="5012367"/>
            <a:ext cx="1472192" cy="1797710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dirty="0" smtClean="0"/>
              <a:t>heating  capacity=45KW/m2 </a:t>
            </a:r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28802004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300">
        <p14:pan dir="u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241"/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810000" y="1940172"/>
            <a:ext cx="5116602" cy="4351338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402609" y="3858831"/>
            <a:ext cx="2703506" cy="1091485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Daylight Factor = 0.726</a:t>
            </a:r>
            <a:endParaRPr lang="ar-SA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81000" y="1447800"/>
            <a:ext cx="316070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ctr" rtl="0">
              <a:buFont typeface="Wingdings" panose="05000000000000000000" pitchFamily="2" charset="2"/>
              <a:buChar char="Ø"/>
            </a:pPr>
            <a:r>
              <a:rPr lang="en-US" sz="2400" b="1" dirty="0">
                <a:solidFill>
                  <a:schemeClr val="tx2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Daylight</a:t>
            </a:r>
            <a:endParaRPr lang="ar-SA" sz="2400" b="1" dirty="0">
              <a:solidFill>
                <a:schemeClr val="tx2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82322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300">
        <p14:pan dir="u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533400"/>
            <a:ext cx="7848600" cy="3777622"/>
          </a:xfrm>
        </p:spPr>
        <p:txBody>
          <a:bodyPr/>
          <a:lstStyle/>
          <a:p>
            <a:pPr algn="l" rtl="0"/>
            <a:r>
              <a:rPr lang="en-US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Daylight</a:t>
            </a:r>
            <a:endParaRPr lang="ar-SA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 rtl="0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We notice that the daylight factor is less than required so we solved this problem by using skylight tubes in class rooms and parking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floors</a:t>
            </a:r>
          </a:p>
          <a:p>
            <a:pPr algn="l" rtl="0"/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 rtl="0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Required Lux of the classrooms and offices is 500 lux so we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need 6 skylight tubes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and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we distribute as a grid.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 rtl="0"/>
            <a:endParaRPr lang="ar-S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صورة 226" descr="https://fbcdn-sphotos-b-a.akamaihd.net/hphotos-ak-xtp1/v/t34.0-12/12312298_852053131579291_2126447217_n.jpg?oh=9269c3603fc3d92db50addd1e63424a9&amp;oe=566170F2&amp;__gda__=1449207645_88c38b93f756c4cedd3ef3990b1b6f0b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0" y="3810000"/>
            <a:ext cx="3291447" cy="267880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814966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300">
        <p14:pan dir="u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2971800"/>
            <a:ext cx="91440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000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Mechanical Design</a:t>
            </a:r>
            <a:endParaRPr lang="en-US" sz="5000" b="1" dirty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300">
        <p14:pan dir="u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1"/>
          <p:cNvSpPr>
            <a:spLocks noGrp="1"/>
          </p:cNvSpPr>
          <p:nvPr>
            <p:ph type="title"/>
          </p:nvPr>
        </p:nvSpPr>
        <p:spPr>
          <a:xfrm>
            <a:off x="457200" y="704850"/>
            <a:ext cx="8229600" cy="971550"/>
          </a:xfrm>
        </p:spPr>
        <p:txBody>
          <a:bodyPr/>
          <a:lstStyle/>
          <a:p>
            <a:pPr eaLnBrk="1" hangingPunct="1"/>
            <a:r>
              <a:rPr lang="en-US" altLang="ar-SA" b="1" smtClean="0">
                <a:solidFill>
                  <a:schemeClr val="accent2"/>
                </a:solidFill>
                <a:latin typeface="Times New Roman" pitchFamily="18" charset="0"/>
              </a:rPr>
              <a:t>Mechanical Design</a:t>
            </a:r>
          </a:p>
        </p:txBody>
      </p:sp>
      <p:sp>
        <p:nvSpPr>
          <p:cNvPr id="3075" name="Content Placeholder 2"/>
          <p:cNvSpPr>
            <a:spLocks noGrp="1"/>
          </p:cNvSpPr>
          <p:nvPr>
            <p:ph idx="1"/>
          </p:nvPr>
        </p:nvSpPr>
        <p:spPr>
          <a:xfrm>
            <a:off x="-26158" y="1905000"/>
            <a:ext cx="8229600" cy="4389437"/>
          </a:xfrm>
        </p:spPr>
        <p:txBody>
          <a:bodyPr/>
          <a:lstStyle/>
          <a:p>
            <a:pPr eaLnBrk="1" hangingPunct="1"/>
            <a:r>
              <a:rPr lang="en-GB" altLang="ar-SA" sz="2800" dirty="0" smtClean="0">
                <a:latin typeface="Times New Roman" pitchFamily="18" charset="0"/>
                <a:cs typeface="Times New Roman" pitchFamily="18" charset="0"/>
              </a:rPr>
              <a:t>Mechanical design involves many aspects including :</a:t>
            </a:r>
          </a:p>
          <a:p>
            <a:pPr eaLnBrk="1" hangingPunct="1">
              <a:buFont typeface="Wingdings" pitchFamily="2" charset="2"/>
              <a:buChar char="§"/>
            </a:pPr>
            <a:endParaRPr lang="en-US" altLang="ar-SA" dirty="0" smtClean="0"/>
          </a:p>
          <a:p>
            <a:pPr eaLnBrk="1" hangingPunct="1">
              <a:buFont typeface="Wingdings" pitchFamily="2" charset="2"/>
              <a:buChar char="§"/>
            </a:pPr>
            <a:endParaRPr lang="en-US" altLang="ar-SA" dirty="0" smtClean="0"/>
          </a:p>
        </p:txBody>
      </p:sp>
      <p:sp>
        <p:nvSpPr>
          <p:cNvPr id="3076" name="Content Placeholder 4"/>
          <p:cNvSpPr txBox="1">
            <a:spLocks/>
          </p:cNvSpPr>
          <p:nvPr/>
        </p:nvSpPr>
        <p:spPr bwMode="auto">
          <a:xfrm>
            <a:off x="291437" y="2468562"/>
            <a:ext cx="8229600" cy="438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187450" indent="-2095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lvl="3" algn="l" rtl="0" eaLnBrk="1" hangingPunct="1">
              <a:spcBef>
                <a:spcPct val="20000"/>
              </a:spcBef>
              <a:buClr>
                <a:srgbClr val="9BBB59"/>
              </a:buClr>
              <a:buSzPct val="65000"/>
              <a:buFont typeface="Wingdings" pitchFamily="2" charset="2"/>
              <a:buChar char="Ø"/>
            </a:pPr>
            <a:r>
              <a:rPr lang="en-GB" altLang="ar-SA" sz="2400" dirty="0">
                <a:latin typeface="Times New Roman" pitchFamily="18" charset="0"/>
                <a:cs typeface="Times New Roman" pitchFamily="18" charset="0"/>
              </a:rPr>
              <a:t>Water Supply System.</a:t>
            </a:r>
          </a:p>
          <a:p>
            <a:pPr lvl="3" algn="l" rtl="0" eaLnBrk="1" hangingPunct="1">
              <a:spcBef>
                <a:spcPct val="20000"/>
              </a:spcBef>
              <a:buClr>
                <a:srgbClr val="9BBB59"/>
              </a:buClr>
              <a:buSzPct val="65000"/>
              <a:buFont typeface="Wingdings" pitchFamily="2" charset="2"/>
              <a:buChar char="Ø"/>
            </a:pPr>
            <a:endParaRPr lang="en-US" altLang="ar-SA" sz="2400" dirty="0">
              <a:latin typeface="Times New Roman" pitchFamily="18" charset="0"/>
              <a:cs typeface="Times New Roman" pitchFamily="18" charset="0"/>
            </a:endParaRPr>
          </a:p>
          <a:p>
            <a:pPr lvl="3" algn="l" rtl="0" eaLnBrk="1" hangingPunct="1">
              <a:spcBef>
                <a:spcPct val="20000"/>
              </a:spcBef>
              <a:buClr>
                <a:srgbClr val="9BBB59"/>
              </a:buClr>
              <a:buSzPct val="65000"/>
              <a:buFont typeface="Wingdings" pitchFamily="2" charset="2"/>
              <a:buChar char="Ø"/>
            </a:pPr>
            <a:r>
              <a:rPr lang="en-GB" altLang="ar-SA" sz="2400" dirty="0">
                <a:latin typeface="Times New Roman" pitchFamily="18" charset="0"/>
                <a:cs typeface="Times New Roman" pitchFamily="18" charset="0"/>
              </a:rPr>
              <a:t>Drainage Water System.</a:t>
            </a:r>
          </a:p>
          <a:p>
            <a:pPr lvl="3" algn="l" rtl="0" eaLnBrk="1" hangingPunct="1">
              <a:spcBef>
                <a:spcPct val="20000"/>
              </a:spcBef>
              <a:buClr>
                <a:srgbClr val="9BBB59"/>
              </a:buClr>
              <a:buSzPct val="65000"/>
              <a:buFont typeface="Wingdings" pitchFamily="2" charset="2"/>
              <a:buChar char="Ø"/>
            </a:pPr>
            <a:endParaRPr lang="en-GB" altLang="ar-SA" sz="2400" dirty="0">
              <a:latin typeface="Times New Roman" pitchFamily="18" charset="0"/>
              <a:cs typeface="Times New Roman" pitchFamily="18" charset="0"/>
            </a:endParaRPr>
          </a:p>
          <a:p>
            <a:pPr lvl="3" algn="l" rtl="0" eaLnBrk="1" hangingPunct="1">
              <a:spcBef>
                <a:spcPct val="20000"/>
              </a:spcBef>
              <a:buClr>
                <a:srgbClr val="9BBB59"/>
              </a:buClr>
              <a:buSzPct val="65000"/>
              <a:buFont typeface="Wingdings" pitchFamily="2" charset="2"/>
              <a:buChar char="Ø"/>
            </a:pPr>
            <a:r>
              <a:rPr lang="en-US" altLang="ar-SA" sz="2400" dirty="0">
                <a:latin typeface="Times New Roman" pitchFamily="18" charset="0"/>
                <a:cs typeface="Times New Roman" pitchFamily="18" charset="0"/>
              </a:rPr>
              <a:t>HVAC system.</a:t>
            </a:r>
          </a:p>
          <a:p>
            <a:pPr lvl="3" algn="l" rtl="0" eaLnBrk="1" hangingPunct="1">
              <a:spcBef>
                <a:spcPct val="20000"/>
              </a:spcBef>
              <a:buClr>
                <a:srgbClr val="9BBB59"/>
              </a:buClr>
              <a:buSzPct val="65000"/>
              <a:buFont typeface="Wingdings" pitchFamily="2" charset="2"/>
              <a:buChar char="Ø"/>
            </a:pPr>
            <a:endParaRPr lang="en-US" altLang="ar-SA" sz="2400" dirty="0">
              <a:latin typeface="Times New Roman" pitchFamily="18" charset="0"/>
              <a:cs typeface="Times New Roman" pitchFamily="18" charset="0"/>
            </a:endParaRPr>
          </a:p>
          <a:p>
            <a:pPr lvl="3" algn="l" rtl="0" eaLnBrk="1" hangingPunct="1">
              <a:spcBef>
                <a:spcPct val="20000"/>
              </a:spcBef>
              <a:buClr>
                <a:srgbClr val="9BBB59"/>
              </a:buClr>
              <a:buSzPct val="65000"/>
              <a:buFont typeface="Wingdings" pitchFamily="2" charset="2"/>
              <a:buChar char="Ø"/>
            </a:pPr>
            <a:r>
              <a:rPr lang="en-US" altLang="ar-SA" sz="2400" dirty="0">
                <a:latin typeface="Times New Roman" pitchFamily="18" charset="0"/>
                <a:cs typeface="Times New Roman" pitchFamily="18" charset="0"/>
              </a:rPr>
              <a:t>Fire fighting &amp; emergency exits.</a:t>
            </a:r>
          </a:p>
          <a:p>
            <a:pPr lvl="3" algn="l" rtl="0" eaLnBrk="1" hangingPunct="1">
              <a:spcBef>
                <a:spcPct val="20000"/>
              </a:spcBef>
              <a:buClr>
                <a:srgbClr val="9BBB59"/>
              </a:buClr>
              <a:buSzPct val="65000"/>
              <a:buFont typeface="Wingdings" pitchFamily="2" charset="2"/>
              <a:buChar char="Ø"/>
            </a:pPr>
            <a:endParaRPr lang="en-US" altLang="ar-SA" sz="2400" dirty="0">
              <a:latin typeface="Times New Roman" pitchFamily="18" charset="0"/>
              <a:cs typeface="Times New Roman" pitchFamily="18" charset="0"/>
            </a:endParaRPr>
          </a:p>
          <a:p>
            <a:pPr lvl="3" algn="l" rtl="0" eaLnBrk="1" hangingPunct="1">
              <a:spcBef>
                <a:spcPct val="20000"/>
              </a:spcBef>
              <a:buClr>
                <a:srgbClr val="9BBB59"/>
              </a:buClr>
              <a:buSzPct val="65000"/>
              <a:buFont typeface="Wingdings" pitchFamily="2" charset="2"/>
              <a:buChar char="Ø"/>
            </a:pPr>
            <a:endParaRPr lang="en-US" altLang="ar-SA" sz="2400" dirty="0">
              <a:latin typeface="Times New Roman" pitchFamily="18" charset="0"/>
              <a:cs typeface="Times New Roman" pitchFamily="18" charset="0"/>
            </a:endParaRPr>
          </a:p>
          <a:p>
            <a:pPr lvl="3" algn="l" rtl="0" eaLnBrk="1" hangingPunct="1">
              <a:spcBef>
                <a:spcPct val="20000"/>
              </a:spcBef>
              <a:buClr>
                <a:srgbClr val="9BBB59"/>
              </a:buClr>
              <a:buSzPct val="65000"/>
              <a:buFont typeface="Wingdings" pitchFamily="2" charset="2"/>
              <a:buChar char="Ø"/>
            </a:pPr>
            <a:endParaRPr lang="en-US" altLang="ar-SA" sz="2400" dirty="0">
              <a:latin typeface="Calibri" pitchFamily="34" charset="0"/>
            </a:endParaRPr>
          </a:p>
          <a:p>
            <a:pPr algn="l" rtl="0" eaLnBrk="1" hangingPunct="1">
              <a:spcBef>
                <a:spcPct val="20000"/>
              </a:spcBef>
              <a:buClr>
                <a:srgbClr val="9BBB59"/>
              </a:buClr>
              <a:buSzPct val="95000"/>
              <a:buFont typeface="Wingdings 2" pitchFamily="18" charset="2"/>
              <a:buNone/>
            </a:pPr>
            <a:endParaRPr lang="en-US" altLang="ar-SA" sz="2800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8874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300">
        <p14:pan dir="u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5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24000" y="1524000"/>
            <a:ext cx="4381500" cy="4525963"/>
          </a:xfrm>
          <a:noFill/>
        </p:spPr>
      </p:pic>
      <p:sp>
        <p:nvSpPr>
          <p:cNvPr id="4100" name="مستطيل 5"/>
          <p:cNvSpPr>
            <a:spLocks noChangeArrowheads="1"/>
          </p:cNvSpPr>
          <p:nvPr/>
        </p:nvSpPr>
        <p:spPr bwMode="auto">
          <a:xfrm>
            <a:off x="35257" y="609600"/>
            <a:ext cx="328453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GB" altLang="ar-SA" sz="2800" dirty="0">
                <a:latin typeface="Times New Roman" pitchFamily="18" charset="0"/>
                <a:cs typeface="Times New Roman" pitchFamily="18" charset="0"/>
              </a:rPr>
              <a:t>Water Supply System</a:t>
            </a:r>
            <a:endParaRPr lang="ar-SY" altLang="ar-SA" sz="2800" dirty="0"/>
          </a:p>
        </p:txBody>
      </p:sp>
    </p:spTree>
    <p:extLst>
      <p:ext uri="{BB962C8B-B14F-4D97-AF65-F5344CB8AC3E}">
        <p14:creationId xmlns:p14="http://schemas.microsoft.com/office/powerpoint/2010/main" val="23577402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300">
        <p14:pan dir="u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>
          <a:xfrm>
            <a:off x="457200" y="704850"/>
            <a:ext cx="8229600" cy="971550"/>
          </a:xfrm>
        </p:spPr>
        <p:txBody>
          <a:bodyPr/>
          <a:lstStyle/>
          <a:p>
            <a:pPr eaLnBrk="1" hangingPunct="1"/>
            <a:r>
              <a:rPr lang="en-US" altLang="ar-SA" b="1" smtClean="0">
                <a:solidFill>
                  <a:schemeClr val="accent2"/>
                </a:solidFill>
                <a:latin typeface="Times New Roman" pitchFamily="18" charset="0"/>
              </a:rPr>
              <a:t>Mechanical Design</a:t>
            </a:r>
          </a:p>
        </p:txBody>
      </p:sp>
      <p:sp>
        <p:nvSpPr>
          <p:cNvPr id="5123" name="Content Placeholder 2"/>
          <p:cNvSpPr>
            <a:spLocks noGrp="1"/>
          </p:cNvSpPr>
          <p:nvPr>
            <p:ph idx="1"/>
          </p:nvPr>
        </p:nvSpPr>
        <p:spPr>
          <a:xfrm>
            <a:off x="457200" y="1935163"/>
            <a:ext cx="8229600" cy="4389437"/>
          </a:xfrm>
        </p:spPr>
        <p:txBody>
          <a:bodyPr/>
          <a:lstStyle/>
          <a:p>
            <a:pPr algn="l" rtl="0" eaLnBrk="1" hangingPunct="1"/>
            <a:r>
              <a:rPr lang="en-US" altLang="ar-SA" smtClean="0"/>
              <a:t>Drainage system                                                      </a:t>
            </a:r>
          </a:p>
        </p:txBody>
      </p:sp>
      <p:sp>
        <p:nvSpPr>
          <p:cNvPr id="5" name="TextBox 13"/>
          <p:cNvSpPr txBox="1">
            <a:spLocks noChangeArrowheads="1"/>
          </p:cNvSpPr>
          <p:nvPr/>
        </p:nvSpPr>
        <p:spPr bwMode="auto">
          <a:xfrm>
            <a:off x="1418230" y="4572000"/>
            <a:ext cx="7239000" cy="2492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defRPr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Pipe size for W.CS=4”</a:t>
            </a:r>
          </a:p>
          <a:p>
            <a:pPr algn="l" rtl="0" fontAlgn="auto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defRPr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Pipe size for Lavatory = 2’’.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2400" dirty="0">
              <a:latin typeface="Times New Roman" pitchFamily="18" charset="0"/>
              <a:cs typeface="Times New Roman" pitchFamily="18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2400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400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400" dirty="0">
              <a:latin typeface="+mn-lt"/>
              <a:cs typeface="+mn-cs"/>
            </a:endParaRPr>
          </a:p>
        </p:txBody>
      </p:sp>
      <p:sp>
        <p:nvSpPr>
          <p:cNvPr id="5125" name="Content Placeholder 4"/>
          <p:cNvSpPr txBox="1">
            <a:spLocks/>
          </p:cNvSpPr>
          <p:nvPr/>
        </p:nvSpPr>
        <p:spPr bwMode="auto">
          <a:xfrm>
            <a:off x="381000" y="2528888"/>
            <a:ext cx="8229600" cy="900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187450" indent="-2095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lvl="3" algn="l" rtl="0" eaLnBrk="1" hangingPunct="1">
              <a:spcBef>
                <a:spcPct val="20000"/>
              </a:spcBef>
              <a:buClr>
                <a:srgbClr val="9BBB59"/>
              </a:buClr>
              <a:buSzPct val="65000"/>
              <a:buFont typeface="Wingdings" pitchFamily="2" charset="2"/>
              <a:buChar char="Ø"/>
            </a:pPr>
            <a:r>
              <a:rPr lang="en-US" altLang="ar-SA" sz="2400">
                <a:latin typeface="Times New Roman" pitchFamily="18" charset="0"/>
                <a:cs typeface="Times New Roman" pitchFamily="18" charset="0"/>
              </a:rPr>
              <a:t>Black water: W.CS</a:t>
            </a:r>
          </a:p>
          <a:p>
            <a:pPr lvl="3" algn="l" rtl="0" eaLnBrk="1" hangingPunct="1">
              <a:spcBef>
                <a:spcPct val="20000"/>
              </a:spcBef>
              <a:buClr>
                <a:srgbClr val="9BBB59"/>
              </a:buClr>
              <a:buSzPct val="65000"/>
              <a:buFont typeface="Wingdings" pitchFamily="2" charset="2"/>
              <a:buChar char="Ø"/>
            </a:pPr>
            <a:r>
              <a:rPr lang="en-US" altLang="ar-SA" sz="2400">
                <a:latin typeface="Times New Roman" pitchFamily="18" charset="0"/>
                <a:cs typeface="Times New Roman" pitchFamily="18" charset="0"/>
              </a:rPr>
              <a:t>Grey water: Lavatory.</a:t>
            </a:r>
          </a:p>
          <a:p>
            <a:pPr lvl="3" algn="l" rtl="0" eaLnBrk="1" hangingPunct="1">
              <a:spcBef>
                <a:spcPct val="20000"/>
              </a:spcBef>
              <a:buClr>
                <a:srgbClr val="9BBB59"/>
              </a:buClr>
              <a:buSzPct val="65000"/>
              <a:buFont typeface="Wingdings" pitchFamily="2" charset="2"/>
              <a:buChar char="Ø"/>
            </a:pPr>
            <a:endParaRPr lang="en-US" altLang="ar-SA" sz="240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60046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300">
        <p14:pan dir="u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39800"/>
          </a:xfrm>
        </p:spPr>
        <p:txBody>
          <a:bodyPr/>
          <a:lstStyle/>
          <a:p>
            <a:pPr eaLnBrk="1" hangingPunct="1"/>
            <a:r>
              <a:rPr lang="en-US" altLang="ar-SA" b="1" smtClean="0">
                <a:solidFill>
                  <a:schemeClr val="accent2"/>
                </a:solidFill>
                <a:latin typeface="Times New Roman" pitchFamily="18" charset="0"/>
              </a:rPr>
              <a:t>Mechanical Design</a:t>
            </a:r>
            <a:endParaRPr lang="ar-SY" altLang="ar-SA" smtClean="0"/>
          </a:p>
        </p:txBody>
      </p:sp>
      <p:pic>
        <p:nvPicPr>
          <p:cNvPr id="6148" name="Picture 7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3225" y="2139156"/>
            <a:ext cx="3257550" cy="3981450"/>
          </a:xfrm>
          <a:noFill/>
        </p:spPr>
      </p:pic>
      <p:sp>
        <p:nvSpPr>
          <p:cNvPr id="5" name="مستطيل 4"/>
          <p:cNvSpPr/>
          <p:nvPr/>
        </p:nvSpPr>
        <p:spPr>
          <a:xfrm>
            <a:off x="642938" y="1500188"/>
            <a:ext cx="7429500" cy="523875"/>
          </a:xfrm>
          <a:prstGeom prst="rect">
            <a:avLst/>
          </a:prstGeom>
        </p:spPr>
        <p:txBody>
          <a:bodyPr>
            <a:spAutoFit/>
          </a:bodyPr>
          <a:lstStyle/>
          <a:p>
            <a:pPr algn="l" rt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dirty="0">
                <a:latin typeface="+mn-lt"/>
                <a:cs typeface="+mj-cs"/>
              </a:rPr>
              <a:t>Drainage system for the offices floor                                                      </a:t>
            </a:r>
          </a:p>
        </p:txBody>
      </p:sp>
    </p:spTree>
    <p:extLst>
      <p:ext uri="{BB962C8B-B14F-4D97-AF65-F5344CB8AC3E}">
        <p14:creationId xmlns:p14="http://schemas.microsoft.com/office/powerpoint/2010/main" val="18195275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300">
        <p14:pan dir="u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295400" y="2971800"/>
            <a:ext cx="84582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000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Architectural </a:t>
            </a:r>
            <a:r>
              <a:rPr lang="en-US" sz="5000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Design</a:t>
            </a:r>
            <a:endParaRPr lang="en-US" sz="5000" b="1" dirty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300">
        <p14:pan dir="u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5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24000" y="1219200"/>
            <a:ext cx="5643562" cy="4429125"/>
          </a:xfrm>
          <a:noFill/>
        </p:spPr>
      </p:pic>
      <p:sp>
        <p:nvSpPr>
          <p:cNvPr id="7172" name="مستطيل 5"/>
          <p:cNvSpPr>
            <a:spLocks noChangeArrowheads="1"/>
          </p:cNvSpPr>
          <p:nvPr/>
        </p:nvSpPr>
        <p:spPr bwMode="auto">
          <a:xfrm>
            <a:off x="458195" y="457200"/>
            <a:ext cx="116300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l" rtl="0" eaLnBrk="1" hangingPunct="1"/>
            <a:r>
              <a:rPr lang="en-US" altLang="ar-SA" sz="2800" dirty="0"/>
              <a:t>Drainage system for the parking floors                                                      </a:t>
            </a:r>
          </a:p>
        </p:txBody>
      </p:sp>
    </p:spTree>
    <p:extLst>
      <p:ext uri="{BB962C8B-B14F-4D97-AF65-F5344CB8AC3E}">
        <p14:creationId xmlns:p14="http://schemas.microsoft.com/office/powerpoint/2010/main" val="10927806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300">
        <p14:pan dir="u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5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9400" y="2367756"/>
            <a:ext cx="3505200" cy="3524250"/>
          </a:xfrm>
          <a:noFill/>
        </p:spPr>
      </p:pic>
      <p:sp>
        <p:nvSpPr>
          <p:cNvPr id="6" name="مستطيل 5"/>
          <p:cNvSpPr/>
          <p:nvPr/>
        </p:nvSpPr>
        <p:spPr>
          <a:xfrm>
            <a:off x="785813" y="857250"/>
            <a:ext cx="2928937" cy="523875"/>
          </a:xfrm>
          <a:prstGeom prst="rect">
            <a:avLst/>
          </a:prstGeom>
        </p:spPr>
        <p:txBody>
          <a:bodyPr>
            <a:spAutoFit/>
          </a:bodyPr>
          <a:lstStyle/>
          <a:p>
            <a:pPr algn="l" rtl="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800" dirty="0">
                <a:latin typeface="+mn-lt"/>
                <a:cs typeface="+mj-cs"/>
              </a:rPr>
              <a:t>HVAC system</a:t>
            </a:r>
          </a:p>
        </p:txBody>
      </p:sp>
    </p:spTree>
    <p:extLst>
      <p:ext uri="{BB962C8B-B14F-4D97-AF65-F5344CB8AC3E}">
        <p14:creationId xmlns:p14="http://schemas.microsoft.com/office/powerpoint/2010/main" val="4262650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300">
        <p14:pan dir="u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9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3156" y="1935163"/>
            <a:ext cx="4397687" cy="4389437"/>
          </a:xfrm>
          <a:noFill/>
        </p:spPr>
      </p:pic>
      <p:sp>
        <p:nvSpPr>
          <p:cNvPr id="7" name="مستطيل 6"/>
          <p:cNvSpPr/>
          <p:nvPr/>
        </p:nvSpPr>
        <p:spPr>
          <a:xfrm>
            <a:off x="764204" y="629361"/>
            <a:ext cx="3067050" cy="5238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rtl="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800" dirty="0">
                <a:latin typeface="+mn-lt"/>
                <a:cs typeface="+mj-cs"/>
              </a:rPr>
              <a:t>Ventilation  system</a:t>
            </a:r>
          </a:p>
        </p:txBody>
      </p:sp>
    </p:spTree>
    <p:extLst>
      <p:ext uri="{BB962C8B-B14F-4D97-AF65-F5344CB8AC3E}">
        <p14:creationId xmlns:p14="http://schemas.microsoft.com/office/powerpoint/2010/main" val="27400016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300">
        <p14:pan dir="u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عنوان 1"/>
          <p:cNvSpPr>
            <a:spLocks noGrp="1"/>
          </p:cNvSpPr>
          <p:nvPr>
            <p:ph type="title"/>
          </p:nvPr>
        </p:nvSpPr>
        <p:spPr>
          <a:xfrm>
            <a:off x="423507" y="152400"/>
            <a:ext cx="8229600" cy="1143000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ar-SA" b="1" dirty="0" smtClean="0">
                <a:solidFill>
                  <a:schemeClr val="accent2"/>
                </a:solidFill>
                <a:latin typeface="Times New Roman" pitchFamily="18" charset="0"/>
              </a:rPr>
              <a:t>Fire System and Safety</a:t>
            </a:r>
            <a:endParaRPr lang="ar-SY" altLang="ar-SA" dirty="0" smtClean="0"/>
          </a:p>
        </p:txBody>
      </p:sp>
      <p:sp>
        <p:nvSpPr>
          <p:cNvPr id="10243" name="عنصر نائب للمحتوى 2"/>
          <p:cNvSpPr>
            <a:spLocks noGrp="1"/>
          </p:cNvSpPr>
          <p:nvPr>
            <p:ph idx="1"/>
          </p:nvPr>
        </p:nvSpPr>
        <p:spPr>
          <a:xfrm>
            <a:off x="304800" y="1219200"/>
            <a:ext cx="8229600" cy="4911725"/>
          </a:xfrm>
        </p:spPr>
        <p:txBody>
          <a:bodyPr/>
          <a:lstStyle/>
          <a:p>
            <a:pPr algn="l" rtl="0" eaLnBrk="1" hangingPunct="1"/>
            <a:r>
              <a:rPr lang="en-US" altLang="ar-SA" dirty="0" smtClean="0"/>
              <a:t>Sprinkler fire system</a:t>
            </a:r>
          </a:p>
        </p:txBody>
      </p:sp>
      <p:pic>
        <p:nvPicPr>
          <p:cNvPr id="1024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1828800"/>
            <a:ext cx="5072062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5" name="Picture 2" descr="C:\Users\Al-Rashid\Desktop\التسليم النهائي\splinklar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1357" y="1752600"/>
            <a:ext cx="2571750" cy="2647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702333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300">
        <p14:pan dir="u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7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60425" y="1905000"/>
            <a:ext cx="4425950" cy="4240212"/>
          </a:xfrm>
          <a:noFill/>
        </p:spPr>
      </p:pic>
      <p:sp>
        <p:nvSpPr>
          <p:cNvPr id="11268" name="مستطيل 4"/>
          <p:cNvSpPr>
            <a:spLocks noChangeArrowheads="1"/>
          </p:cNvSpPr>
          <p:nvPr/>
        </p:nvSpPr>
        <p:spPr bwMode="auto">
          <a:xfrm>
            <a:off x="321931" y="474662"/>
            <a:ext cx="7715250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l" rtl="0">
              <a:buFont typeface="Wingdings" pitchFamily="2" charset="2"/>
              <a:buChar char="Ø"/>
            </a:pPr>
            <a:r>
              <a:rPr lang="en-US" altLang="ar-SA" sz="2800" b="1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Fire system</a:t>
            </a:r>
          </a:p>
          <a:p>
            <a:pPr algn="l" rtl="0">
              <a:buFont typeface="Wingdings" pitchFamily="2" charset="2"/>
              <a:buChar char="§"/>
            </a:pPr>
            <a:r>
              <a:rPr lang="en-US" altLang="ar-SA" sz="2800" dirty="0">
                <a:latin typeface="Times New Roman" pitchFamily="18" charset="0"/>
                <a:cs typeface="Times New Roman" pitchFamily="18" charset="0"/>
              </a:rPr>
              <a:t>Dry powder Portable Fire Extinguisher(in labs</a:t>
            </a:r>
            <a:r>
              <a:rPr lang="en-US" altLang="ar-SA" dirty="0"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  <p:pic>
        <p:nvPicPr>
          <p:cNvPr id="11269" name="Picture 2" descr="C:\Users\Al-Rashid\Desktop\التسليم النهائي\dr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6375" y="2714625"/>
            <a:ext cx="3092450" cy="325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287670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300">
        <p14:pan dir="u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altLang="ar-SA" b="1" smtClean="0">
                <a:solidFill>
                  <a:schemeClr val="accent2"/>
                </a:solidFill>
                <a:latin typeface="Times New Roman" pitchFamily="18" charset="0"/>
              </a:rPr>
              <a:t>Fire System and Safety</a:t>
            </a:r>
            <a:endParaRPr lang="ar-SY" altLang="ar-SA" smtClean="0"/>
          </a:p>
        </p:txBody>
      </p:sp>
      <p:sp>
        <p:nvSpPr>
          <p:cNvPr id="12291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 rtl="0" eaLnBrk="1" hangingPunct="1"/>
            <a:r>
              <a:rPr lang="en-US" altLang="ar-SA" smtClean="0">
                <a:latin typeface="Times New Roman" pitchFamily="18" charset="0"/>
                <a:cs typeface="Times New Roman" pitchFamily="18" charset="0"/>
              </a:rPr>
              <a:t>Fire-hose-system</a:t>
            </a:r>
            <a:endParaRPr lang="ar-SY" altLang="ar-SA" smtClean="0"/>
          </a:p>
        </p:txBody>
      </p:sp>
      <p:pic>
        <p:nvPicPr>
          <p:cNvPr id="1229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981200"/>
            <a:ext cx="4425950" cy="4240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3" name="عنصر نائب للمحتوى 3" descr="fscabinet1.jpg"/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2672556"/>
            <a:ext cx="3071813" cy="285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519777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300">
        <p14:pan dir="u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2971800"/>
            <a:ext cx="91440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000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Electrical Design</a:t>
            </a:r>
            <a:endParaRPr lang="en-US" sz="5000" b="1" dirty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300">
        <p14:pan dir="u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Lighting</a:t>
            </a:r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 rtl="0"/>
            <a:r>
              <a:rPr lang="en-US" b="1" dirty="0"/>
              <a:t>Indoor lighting</a:t>
            </a:r>
          </a:p>
          <a:p>
            <a:pPr lvl="0" algn="l" rtl="0"/>
            <a:r>
              <a:rPr lang="en-US" dirty="0" smtClean="0"/>
              <a:t>1- Offices </a:t>
            </a:r>
            <a:r>
              <a:rPr lang="en-US" dirty="0"/>
              <a:t>and class rooms floor : </a:t>
            </a:r>
          </a:p>
          <a:p>
            <a:pPr algn="l" rtl="0"/>
            <a:r>
              <a:rPr lang="en-US" dirty="0"/>
              <a:t>We used LED for corridors , bathrooms and classrooms </a:t>
            </a:r>
          </a:p>
          <a:p>
            <a:pPr marL="0" indent="0">
              <a:buNone/>
            </a:pPr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15322570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300">
        <p14:pan dir="u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/>
          <p:nvPr/>
        </p:nvPicPr>
        <p:blipFill>
          <a:blip r:embed="rId2"/>
          <a:stretch>
            <a:fillRect/>
          </a:stretch>
        </p:blipFill>
        <p:spPr>
          <a:xfrm>
            <a:off x="990600" y="990600"/>
            <a:ext cx="6705600" cy="4114800"/>
          </a:xfrm>
          <a:prstGeom prst="rect">
            <a:avLst/>
          </a:prstGeom>
        </p:spPr>
      </p:pic>
      <p:sp>
        <p:nvSpPr>
          <p:cNvPr id="3" name="مستطيل 2"/>
          <p:cNvSpPr/>
          <p:nvPr/>
        </p:nvSpPr>
        <p:spPr>
          <a:xfrm>
            <a:off x="3016340" y="5638800"/>
            <a:ext cx="313861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lamp type used in class rooms</a:t>
            </a:r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16109169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300">
        <p14:pan dir="u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/>
          <p:nvPr/>
        </p:nvPicPr>
        <p:blipFill>
          <a:blip r:embed="rId2"/>
          <a:stretch>
            <a:fillRect/>
          </a:stretch>
        </p:blipFill>
        <p:spPr>
          <a:xfrm>
            <a:off x="381000" y="1371600"/>
            <a:ext cx="4038600" cy="3124200"/>
          </a:xfrm>
          <a:prstGeom prst="rect">
            <a:avLst/>
          </a:prstGeom>
        </p:spPr>
      </p:pic>
      <p:pic>
        <p:nvPicPr>
          <p:cNvPr id="3" name="صورة 2"/>
          <p:cNvPicPr/>
          <p:nvPr/>
        </p:nvPicPr>
        <p:blipFill>
          <a:blip r:embed="rId3"/>
          <a:stretch>
            <a:fillRect/>
          </a:stretch>
        </p:blipFill>
        <p:spPr>
          <a:xfrm>
            <a:off x="4800600" y="1371600"/>
            <a:ext cx="3810000" cy="3124200"/>
          </a:xfrm>
          <a:prstGeom prst="rect">
            <a:avLst/>
          </a:prstGeom>
        </p:spPr>
      </p:pic>
      <p:sp>
        <p:nvSpPr>
          <p:cNvPr id="4" name="مستطيل 3"/>
          <p:cNvSpPr/>
          <p:nvPr/>
        </p:nvSpPr>
        <p:spPr>
          <a:xfrm>
            <a:off x="228600" y="5029200"/>
            <a:ext cx="8458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/>
              <a:t>lamp type used in storage areas and corridors</a:t>
            </a:r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1734932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300">
        <p14:pan dir="u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عنصر نائب للمحتوى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42903819"/>
              </p:ext>
            </p:extLst>
          </p:nvPr>
        </p:nvGraphicFramePr>
        <p:xfrm>
          <a:off x="381000" y="1295400"/>
          <a:ext cx="8229600" cy="43894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4358932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300">
        <p14:pan dir="u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/>
          <p:nvPr/>
        </p:nvPicPr>
        <p:blipFill>
          <a:blip r:embed="rId2"/>
          <a:stretch>
            <a:fillRect/>
          </a:stretch>
        </p:blipFill>
        <p:spPr>
          <a:xfrm>
            <a:off x="381000" y="990600"/>
            <a:ext cx="8534400" cy="3886200"/>
          </a:xfrm>
          <a:prstGeom prst="rect">
            <a:avLst/>
          </a:prstGeom>
        </p:spPr>
      </p:pic>
      <p:sp>
        <p:nvSpPr>
          <p:cNvPr id="3" name="مستطيل 2"/>
          <p:cNvSpPr/>
          <p:nvPr/>
        </p:nvSpPr>
        <p:spPr>
          <a:xfrm>
            <a:off x="3031193" y="5715000"/>
            <a:ext cx="308161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lamp type used in bathrooms</a:t>
            </a:r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16550909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300">
        <p14:pan dir="u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/>
          <p:nvPr/>
        </p:nvPicPr>
        <p:blipFill>
          <a:blip r:embed="rId2"/>
          <a:stretch>
            <a:fillRect/>
          </a:stretch>
        </p:blipFill>
        <p:spPr>
          <a:xfrm>
            <a:off x="304800" y="1066800"/>
            <a:ext cx="4114800" cy="3429000"/>
          </a:xfrm>
          <a:prstGeom prst="rect">
            <a:avLst/>
          </a:prstGeom>
        </p:spPr>
      </p:pic>
      <p:pic>
        <p:nvPicPr>
          <p:cNvPr id="3" name="صورة 2"/>
          <p:cNvPicPr/>
          <p:nvPr/>
        </p:nvPicPr>
        <p:blipFill>
          <a:blip r:embed="rId3"/>
          <a:stretch>
            <a:fillRect/>
          </a:stretch>
        </p:blipFill>
        <p:spPr>
          <a:xfrm>
            <a:off x="4114799" y="1066800"/>
            <a:ext cx="5029201" cy="3581400"/>
          </a:xfrm>
          <a:prstGeom prst="rect">
            <a:avLst/>
          </a:prstGeom>
        </p:spPr>
      </p:pic>
      <p:sp>
        <p:nvSpPr>
          <p:cNvPr id="4" name="مستطيل 3"/>
          <p:cNvSpPr/>
          <p:nvPr/>
        </p:nvSpPr>
        <p:spPr>
          <a:xfrm>
            <a:off x="3352800" y="5410200"/>
            <a:ext cx="263969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lamp type used in offices</a:t>
            </a:r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8574316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300">
        <p14:pan dir="u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381000" y="1066800"/>
            <a:ext cx="86106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/>
              <a:t>2- parking  </a:t>
            </a:r>
            <a:r>
              <a:rPr lang="en-US" sz="2800" dirty="0"/>
              <a:t>: we used florescent lamp in the parking floors</a:t>
            </a:r>
            <a:endParaRPr lang="ar-SA" sz="2800" dirty="0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1066800" y="2020906"/>
            <a:ext cx="6705600" cy="4227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89872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300">
        <p14:pan dir="u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lighting requirements</a:t>
            </a:r>
            <a:endParaRPr lang="ar-SA" dirty="0"/>
          </a:p>
        </p:txBody>
      </p:sp>
      <p:graphicFrame>
        <p:nvGraphicFramePr>
          <p:cNvPr id="4" name="عنصر نائب للمحتوى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7475479"/>
              </p:ext>
            </p:extLst>
          </p:nvPr>
        </p:nvGraphicFramePr>
        <p:xfrm>
          <a:off x="772236" y="1935163"/>
          <a:ext cx="7914564" cy="340868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1645920"/>
                <a:gridCol w="1645920"/>
                <a:gridCol w="1645920"/>
                <a:gridCol w="1488402"/>
                <a:gridCol w="1488402"/>
              </a:tblGrid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en-US" dirty="0" smtClean="0"/>
                        <a:t>U0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 smtClean="0"/>
                        <a:t>Glare rating 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 smtClean="0"/>
                        <a:t>Lux (</a:t>
                      </a:r>
                      <a:r>
                        <a:rPr lang="en-US" dirty="0" err="1" smtClean="0"/>
                        <a:t>avg</a:t>
                      </a:r>
                      <a:r>
                        <a:rPr lang="en-US" dirty="0" smtClean="0"/>
                        <a:t>)</a:t>
                      </a:r>
                      <a:endParaRPr lang="ar-SA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rtl="1"/>
                      <a:r>
                        <a:rPr lang="en-US" dirty="0" smtClean="0"/>
                        <a:t>Type of area </a:t>
                      </a:r>
                      <a:endParaRPr lang="ar-S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en-US" dirty="0" smtClean="0"/>
                        <a:t>0.6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 smtClean="0"/>
                        <a:t>19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 smtClean="0"/>
                        <a:t>500</a:t>
                      </a:r>
                      <a:endParaRPr lang="ar-SA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rtl="1"/>
                      <a:r>
                        <a:rPr lang="en-US" dirty="0" smtClean="0"/>
                        <a:t>Drawing</a:t>
                      </a:r>
                      <a:r>
                        <a:rPr lang="en-US" baseline="0" dirty="0" smtClean="0"/>
                        <a:t> room </a:t>
                      </a:r>
                      <a:endParaRPr lang="ar-S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en-US" dirty="0" smtClean="0"/>
                        <a:t>0.4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 smtClean="0"/>
                        <a:t>28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 smtClean="0"/>
                        <a:t>100</a:t>
                      </a:r>
                      <a:endParaRPr lang="ar-SA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rtl="1"/>
                      <a:r>
                        <a:rPr lang="en-US" dirty="0" smtClean="0"/>
                        <a:t>Circulation and corridors </a:t>
                      </a:r>
                      <a:endParaRPr lang="ar-S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</a:tr>
              <a:tr h="480060">
                <a:tc>
                  <a:txBody>
                    <a:bodyPr/>
                    <a:lstStyle/>
                    <a:p>
                      <a:pPr algn="ctr" rtl="1"/>
                      <a:r>
                        <a:rPr lang="en-US" dirty="0" smtClean="0"/>
                        <a:t>0.4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 smtClean="0"/>
                        <a:t>25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 smtClean="0"/>
                        <a:t>300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n-US" dirty="0" smtClean="0"/>
                        <a:t>Ramps during the day</a:t>
                      </a:r>
                      <a:endParaRPr lang="ar-SA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dirty="0" smtClean="0"/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dirty="0" smtClean="0"/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indoor Car park</a:t>
                      </a:r>
                      <a:r>
                        <a:rPr lang="en-US" baseline="0" dirty="0" smtClean="0"/>
                        <a:t> </a:t>
                      </a:r>
                    </a:p>
                    <a:p>
                      <a:pPr algn="ctr" rtl="0"/>
                      <a:endParaRPr lang="ar-SA" dirty="0"/>
                    </a:p>
                  </a:txBody>
                  <a:tcPr/>
                </a:tc>
              </a:tr>
              <a:tr h="268605">
                <a:tc>
                  <a:txBody>
                    <a:bodyPr/>
                    <a:lstStyle/>
                    <a:p>
                      <a:pPr algn="ctr" rtl="1"/>
                      <a:r>
                        <a:rPr lang="en-US" dirty="0" smtClean="0"/>
                        <a:t>0.4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 smtClean="0"/>
                        <a:t>25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 smtClean="0"/>
                        <a:t>100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n-US" dirty="0" smtClean="0"/>
                        <a:t>Parking areas</a:t>
                      </a:r>
                      <a:r>
                        <a:rPr lang="en-US" baseline="0" dirty="0" smtClean="0"/>
                        <a:t> </a:t>
                      </a:r>
                      <a:endParaRPr lang="ar-SA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 rtl="0"/>
                      <a:endParaRPr lang="ar-SA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en-US" dirty="0" smtClean="0"/>
                        <a:t>0.4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 smtClean="0"/>
                        <a:t>25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 smtClean="0"/>
                        <a:t>300</a:t>
                      </a:r>
                      <a:endParaRPr lang="ar-SA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rtl="1"/>
                      <a:r>
                        <a:rPr lang="en-US" dirty="0" smtClean="0"/>
                        <a:t>bathroom</a:t>
                      </a:r>
                      <a:endParaRPr lang="ar-S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en-US" dirty="0" smtClean="0"/>
                        <a:t>0.6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 smtClean="0"/>
                        <a:t>19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 smtClean="0"/>
                        <a:t>500</a:t>
                      </a:r>
                      <a:endParaRPr lang="ar-SA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rtl="1"/>
                      <a:r>
                        <a:rPr lang="en-US" dirty="0" smtClean="0"/>
                        <a:t>Offices </a:t>
                      </a:r>
                      <a:endParaRPr lang="ar-S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507006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300">
        <p14:pan dir="u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381000" y="2971800"/>
            <a:ext cx="8305800" cy="1143000"/>
          </a:xfrm>
        </p:spPr>
        <p:txBody>
          <a:bodyPr/>
          <a:lstStyle/>
          <a:p>
            <a:pPr algn="ctr"/>
            <a:r>
              <a:rPr lang="en-US" dirty="0" err="1"/>
              <a:t>Dialux</a:t>
            </a:r>
            <a:r>
              <a:rPr lang="en-US" dirty="0"/>
              <a:t> –values </a:t>
            </a:r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41195801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300">
        <p14:pan dir="u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-4267200" y="1143000"/>
            <a:ext cx="7543800" cy="3886200"/>
          </a:xfrm>
        </p:spPr>
        <p:txBody>
          <a:bodyPr/>
          <a:lstStyle/>
          <a:p>
            <a:r>
              <a:rPr lang="en-US" dirty="0" smtClean="0"/>
              <a:t>1- </a:t>
            </a:r>
            <a:r>
              <a:rPr lang="en-US" dirty="0"/>
              <a:t>class rooms </a:t>
            </a:r>
            <a:r>
              <a:rPr lang="en-US" dirty="0" smtClean="0"/>
              <a:t>:</a:t>
            </a:r>
          </a:p>
          <a:p>
            <a:pPr marL="0" indent="0">
              <a:buNone/>
            </a:pPr>
            <a:endParaRPr lang="ar-SA" dirty="0"/>
          </a:p>
        </p:txBody>
      </p:sp>
      <p:pic>
        <p:nvPicPr>
          <p:cNvPr id="4" name="صورة 3"/>
          <p:cNvPicPr/>
          <p:nvPr/>
        </p:nvPicPr>
        <p:blipFill>
          <a:blip r:embed="rId2"/>
          <a:stretch>
            <a:fillRect/>
          </a:stretch>
        </p:blipFill>
        <p:spPr>
          <a:xfrm>
            <a:off x="193439" y="1828800"/>
            <a:ext cx="1936750" cy="2952750"/>
          </a:xfrm>
          <a:prstGeom prst="rect">
            <a:avLst/>
          </a:prstGeom>
        </p:spPr>
      </p:pic>
      <p:pic>
        <p:nvPicPr>
          <p:cNvPr id="5" name="صورة 4"/>
          <p:cNvPicPr/>
          <p:nvPr/>
        </p:nvPicPr>
        <p:blipFill>
          <a:blip r:embed="rId3"/>
          <a:stretch>
            <a:fillRect/>
          </a:stretch>
        </p:blipFill>
        <p:spPr>
          <a:xfrm>
            <a:off x="2362721" y="2250459"/>
            <a:ext cx="4311650" cy="3048000"/>
          </a:xfrm>
          <a:prstGeom prst="rect">
            <a:avLst/>
          </a:prstGeom>
        </p:spPr>
      </p:pic>
      <p:pic>
        <p:nvPicPr>
          <p:cNvPr id="6" name="صورة 5"/>
          <p:cNvPicPr/>
          <p:nvPr/>
        </p:nvPicPr>
        <p:blipFill>
          <a:blip r:embed="rId4"/>
          <a:stretch>
            <a:fillRect/>
          </a:stretch>
        </p:blipFill>
        <p:spPr>
          <a:xfrm>
            <a:off x="6553200" y="2070763"/>
            <a:ext cx="2209800" cy="3200400"/>
          </a:xfrm>
          <a:prstGeom prst="rect">
            <a:avLst/>
          </a:prstGeom>
        </p:spPr>
      </p:pic>
      <p:pic>
        <p:nvPicPr>
          <p:cNvPr id="7" name="صورة 6"/>
          <p:cNvPicPr/>
          <p:nvPr/>
        </p:nvPicPr>
        <p:blipFill>
          <a:blip r:embed="rId5"/>
          <a:stretch>
            <a:fillRect/>
          </a:stretch>
        </p:blipFill>
        <p:spPr>
          <a:xfrm>
            <a:off x="479946" y="5410200"/>
            <a:ext cx="8077200" cy="1314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39557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300">
        <p14:pan dir="u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1" y="990600"/>
            <a:ext cx="2281450" cy="574130"/>
          </a:xfrm>
        </p:spPr>
        <p:txBody>
          <a:bodyPr/>
          <a:lstStyle/>
          <a:p>
            <a:r>
              <a:rPr lang="en-US" dirty="0" smtClean="0"/>
              <a:t>2- </a:t>
            </a:r>
            <a:r>
              <a:rPr lang="en-US" dirty="0"/>
              <a:t> corridor </a:t>
            </a:r>
            <a:endParaRPr lang="en-US" dirty="0" smtClean="0"/>
          </a:p>
          <a:p>
            <a:pPr marL="0" indent="0">
              <a:buNone/>
            </a:pPr>
            <a:endParaRPr lang="ar-SA" dirty="0"/>
          </a:p>
        </p:txBody>
      </p:sp>
      <p:pic>
        <p:nvPicPr>
          <p:cNvPr id="5" name="صورة 4"/>
          <p:cNvPicPr/>
          <p:nvPr/>
        </p:nvPicPr>
        <p:blipFill>
          <a:blip r:embed="rId2"/>
          <a:stretch>
            <a:fillRect/>
          </a:stretch>
        </p:blipFill>
        <p:spPr>
          <a:xfrm>
            <a:off x="424074" y="1564730"/>
            <a:ext cx="4804515" cy="2428875"/>
          </a:xfrm>
          <a:prstGeom prst="rect">
            <a:avLst/>
          </a:prstGeom>
        </p:spPr>
      </p:pic>
      <p:pic>
        <p:nvPicPr>
          <p:cNvPr id="6" name="صورة 5"/>
          <p:cNvPicPr/>
          <p:nvPr/>
        </p:nvPicPr>
        <p:blipFill>
          <a:blip r:embed="rId3"/>
          <a:stretch>
            <a:fillRect/>
          </a:stretch>
        </p:blipFill>
        <p:spPr>
          <a:xfrm>
            <a:off x="609600" y="3993605"/>
            <a:ext cx="4618990" cy="2164308"/>
          </a:xfrm>
          <a:prstGeom prst="rect">
            <a:avLst/>
          </a:prstGeom>
        </p:spPr>
      </p:pic>
      <p:pic>
        <p:nvPicPr>
          <p:cNvPr id="7" name="صورة 6"/>
          <p:cNvPicPr/>
          <p:nvPr/>
        </p:nvPicPr>
        <p:blipFill>
          <a:blip r:embed="rId4"/>
          <a:stretch>
            <a:fillRect/>
          </a:stretch>
        </p:blipFill>
        <p:spPr>
          <a:xfrm>
            <a:off x="5228590" y="1676399"/>
            <a:ext cx="3453765" cy="4481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44113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300">
        <p14:pan dir="u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838200"/>
            <a:ext cx="3581400" cy="609600"/>
          </a:xfrm>
        </p:spPr>
        <p:txBody>
          <a:bodyPr>
            <a:normAutofit/>
          </a:bodyPr>
          <a:lstStyle/>
          <a:p>
            <a:pPr algn="l" rtl="0"/>
            <a:r>
              <a:rPr lang="en-US" dirty="0" smtClean="0"/>
              <a:t>3-bathrooms</a:t>
            </a:r>
            <a:endParaRPr lang="ar-SA" dirty="0"/>
          </a:p>
        </p:txBody>
      </p:sp>
      <p:pic>
        <p:nvPicPr>
          <p:cNvPr id="5" name="صورة 4"/>
          <p:cNvPicPr/>
          <p:nvPr/>
        </p:nvPicPr>
        <p:blipFill>
          <a:blip r:embed="rId2"/>
          <a:stretch>
            <a:fillRect/>
          </a:stretch>
        </p:blipFill>
        <p:spPr>
          <a:xfrm>
            <a:off x="304800" y="1550224"/>
            <a:ext cx="4495800" cy="2869376"/>
          </a:xfrm>
          <a:prstGeom prst="rect">
            <a:avLst/>
          </a:prstGeom>
        </p:spPr>
      </p:pic>
      <p:pic>
        <p:nvPicPr>
          <p:cNvPr id="6" name="صورة 5"/>
          <p:cNvPicPr/>
          <p:nvPr/>
        </p:nvPicPr>
        <p:blipFill>
          <a:blip r:embed="rId3"/>
          <a:stretch>
            <a:fillRect/>
          </a:stretch>
        </p:blipFill>
        <p:spPr>
          <a:xfrm>
            <a:off x="4495800" y="1550224"/>
            <a:ext cx="3886200" cy="2869376"/>
          </a:xfrm>
          <a:prstGeom prst="rect">
            <a:avLst/>
          </a:prstGeom>
        </p:spPr>
      </p:pic>
      <p:pic>
        <p:nvPicPr>
          <p:cNvPr id="7" name="صورة 6"/>
          <p:cNvPicPr/>
          <p:nvPr/>
        </p:nvPicPr>
        <p:blipFill>
          <a:blip r:embed="rId4"/>
          <a:stretch>
            <a:fillRect/>
          </a:stretch>
        </p:blipFill>
        <p:spPr>
          <a:xfrm>
            <a:off x="533400" y="4495800"/>
            <a:ext cx="7010400" cy="2209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68592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300">
        <p14:pan dir="u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762000"/>
            <a:ext cx="2743200" cy="533400"/>
          </a:xfrm>
        </p:spPr>
        <p:txBody>
          <a:bodyPr>
            <a:normAutofit/>
          </a:bodyPr>
          <a:lstStyle/>
          <a:p>
            <a:pPr algn="l" rtl="0"/>
            <a:r>
              <a:rPr lang="en-US" dirty="0"/>
              <a:t>4- offices </a:t>
            </a:r>
            <a:endParaRPr lang="ar-SA" dirty="0"/>
          </a:p>
        </p:txBody>
      </p:sp>
      <p:pic>
        <p:nvPicPr>
          <p:cNvPr id="4" name="صورة 3"/>
          <p:cNvPicPr/>
          <p:nvPr/>
        </p:nvPicPr>
        <p:blipFill>
          <a:blip r:embed="rId2"/>
          <a:stretch>
            <a:fillRect/>
          </a:stretch>
        </p:blipFill>
        <p:spPr>
          <a:xfrm>
            <a:off x="228600" y="1295400"/>
            <a:ext cx="3396615" cy="2324100"/>
          </a:xfrm>
          <a:prstGeom prst="rect">
            <a:avLst/>
          </a:prstGeom>
        </p:spPr>
      </p:pic>
      <p:pic>
        <p:nvPicPr>
          <p:cNvPr id="5" name="صورة 4"/>
          <p:cNvPicPr/>
          <p:nvPr/>
        </p:nvPicPr>
        <p:blipFill>
          <a:blip r:embed="rId3"/>
          <a:stretch>
            <a:fillRect/>
          </a:stretch>
        </p:blipFill>
        <p:spPr>
          <a:xfrm>
            <a:off x="4038600" y="1295400"/>
            <a:ext cx="4114800" cy="2324100"/>
          </a:xfrm>
          <a:prstGeom prst="rect">
            <a:avLst/>
          </a:prstGeom>
        </p:spPr>
      </p:pic>
      <p:pic>
        <p:nvPicPr>
          <p:cNvPr id="6" name="صورة 5"/>
          <p:cNvPicPr/>
          <p:nvPr/>
        </p:nvPicPr>
        <p:blipFill>
          <a:blip r:embed="rId4"/>
          <a:stretch>
            <a:fillRect/>
          </a:stretch>
        </p:blipFill>
        <p:spPr>
          <a:xfrm>
            <a:off x="457200" y="3608696"/>
            <a:ext cx="7391399" cy="1141095"/>
          </a:xfrm>
          <a:prstGeom prst="rect">
            <a:avLst/>
          </a:prstGeom>
        </p:spPr>
      </p:pic>
      <p:pic>
        <p:nvPicPr>
          <p:cNvPr id="7" name="صورة 6"/>
          <p:cNvPicPr/>
          <p:nvPr/>
        </p:nvPicPr>
        <p:blipFill>
          <a:blip r:embed="rId5"/>
          <a:stretch>
            <a:fillRect/>
          </a:stretch>
        </p:blipFill>
        <p:spPr>
          <a:xfrm>
            <a:off x="1752600" y="4648200"/>
            <a:ext cx="5274310" cy="1998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09897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300">
        <p14:pan dir="u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838200"/>
            <a:ext cx="3581400" cy="381000"/>
          </a:xfrm>
        </p:spPr>
        <p:txBody>
          <a:bodyPr>
            <a:normAutofit fontScale="85000" lnSpcReduction="20000"/>
          </a:bodyPr>
          <a:lstStyle/>
          <a:p>
            <a:pPr algn="l" rtl="0"/>
            <a:r>
              <a:rPr lang="en-US" dirty="0"/>
              <a:t>5- parking </a:t>
            </a:r>
            <a:endParaRPr lang="en-US" dirty="0" smtClean="0"/>
          </a:p>
          <a:p>
            <a:endParaRPr lang="ar-SA" dirty="0"/>
          </a:p>
        </p:txBody>
      </p:sp>
      <p:pic>
        <p:nvPicPr>
          <p:cNvPr id="4" name="صورة 3"/>
          <p:cNvPicPr/>
          <p:nvPr/>
        </p:nvPicPr>
        <p:blipFill>
          <a:blip r:embed="rId2"/>
          <a:stretch>
            <a:fillRect/>
          </a:stretch>
        </p:blipFill>
        <p:spPr>
          <a:xfrm>
            <a:off x="4038600" y="640556"/>
            <a:ext cx="4572000" cy="4376737"/>
          </a:xfrm>
          <a:prstGeom prst="rect">
            <a:avLst/>
          </a:prstGeom>
        </p:spPr>
      </p:pic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0472" y="5181600"/>
            <a:ext cx="5648325" cy="1000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صورة 5"/>
          <p:cNvPicPr/>
          <p:nvPr/>
        </p:nvPicPr>
        <p:blipFill>
          <a:blip r:embed="rId4"/>
          <a:stretch>
            <a:fillRect/>
          </a:stretch>
        </p:blipFill>
        <p:spPr>
          <a:xfrm>
            <a:off x="239144" y="1587690"/>
            <a:ext cx="3598128" cy="3089654"/>
          </a:xfrm>
          <a:prstGeom prst="rect">
            <a:avLst/>
          </a:prstGeom>
        </p:spPr>
      </p:pic>
      <p:pic>
        <p:nvPicPr>
          <p:cNvPr id="7" name="صورة 6"/>
          <p:cNvPicPr/>
          <p:nvPr/>
        </p:nvPicPr>
        <p:blipFill>
          <a:blip r:embed="rId5"/>
          <a:stretch>
            <a:fillRect/>
          </a:stretch>
        </p:blipFill>
        <p:spPr>
          <a:xfrm>
            <a:off x="171308" y="4689854"/>
            <a:ext cx="3733800" cy="466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33163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300">
        <p14:pan dir="u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Parking level Programming </a:t>
            </a:r>
            <a:endParaRPr lang="ar-SA" dirty="0"/>
          </a:p>
        </p:txBody>
      </p:sp>
      <p:graphicFrame>
        <p:nvGraphicFramePr>
          <p:cNvPr id="4" name="عنصر نائب للمحتوى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93526699"/>
              </p:ext>
            </p:extLst>
          </p:nvPr>
        </p:nvGraphicFramePr>
        <p:xfrm>
          <a:off x="609600" y="2057400"/>
          <a:ext cx="7467597" cy="411479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524657"/>
                <a:gridCol w="1872536"/>
                <a:gridCol w="1872536"/>
                <a:gridCol w="2197868"/>
              </a:tblGrid>
              <a:tr h="1158210">
                <a:tc>
                  <a:txBody>
                    <a:bodyPr/>
                    <a:lstStyle/>
                    <a:p>
                      <a:pPr marL="0" algn="just" rtl="0" eaLnBrk="1" latinLnBrk="0" hangingPunct="1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kumimoji="0" lang="en-US" sz="20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Item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just" rtl="0" eaLnBrk="1" latinLnBrk="0" hangingPunct="1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kumimoji="0" lang="en-US" sz="2000" b="1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number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just" rtl="0" eaLnBrk="1" latinLnBrk="0" hangingPunct="1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kumimoji="0" lang="en-US" sz="2000" b="1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dimensions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just" rtl="0" eaLnBrk="1" latinLnBrk="0" hangingPunct="1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kumimoji="0" lang="en-US" sz="20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Total Estimated Area (m2)</a:t>
                      </a:r>
                    </a:p>
                  </a:txBody>
                  <a:tcPr marL="68580" marR="68580" marT="0" marB="0"/>
                </a:tc>
              </a:tr>
              <a:tr h="561633">
                <a:tc>
                  <a:txBody>
                    <a:bodyPr/>
                    <a:lstStyle/>
                    <a:p>
                      <a:pPr marL="0" algn="just" rtl="0" eaLnBrk="1" latinLnBrk="0" hangingPunct="1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kumimoji="0" lang="en-US" sz="200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Car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100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5.5*2.5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1375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561633">
                <a:tc>
                  <a:txBody>
                    <a:bodyPr/>
                    <a:lstStyle/>
                    <a:p>
                      <a:pPr marL="0" algn="just" rtl="0" eaLnBrk="1" latinLnBrk="0" hangingPunct="1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kumimoji="0" lang="en-US" sz="200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Elevators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2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3*2.5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15 *4 = 60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635844">
                <a:tc>
                  <a:txBody>
                    <a:bodyPr/>
                    <a:lstStyle/>
                    <a:p>
                      <a:pPr marL="0" algn="just" rtl="0" eaLnBrk="1" latinLnBrk="0" hangingPunct="1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kumimoji="0" lang="en-US" sz="200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Staircase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n-US" sz="2000">
                          <a:effectLst/>
                        </a:rPr>
                        <a:t>1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n-US" sz="2000" dirty="0">
                          <a:effectLst/>
                        </a:rPr>
                        <a:t>2.5*5.5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n-US" sz="2000">
                          <a:effectLst/>
                        </a:rPr>
                        <a:t>13.75* 4 = 55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635844">
                <a:tc>
                  <a:txBody>
                    <a:bodyPr/>
                    <a:lstStyle/>
                    <a:p>
                      <a:pPr marL="0" algn="just" rtl="0" eaLnBrk="1" latinLnBrk="0" hangingPunct="1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kumimoji="0" lang="en-US" sz="20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Ramps</a:t>
                      </a: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n-US" sz="2000" dirty="0">
                          <a:effectLst/>
                        </a:rPr>
                        <a:t>The percentage </a:t>
                      </a:r>
                      <a:r>
                        <a:rPr lang="en-US" sz="2000" dirty="0" smtClean="0">
                          <a:effectLst/>
                        </a:rPr>
                        <a:t>46 %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n-US" sz="2000" dirty="0" smtClean="0">
                          <a:effectLst/>
                        </a:rPr>
                        <a:t>2011.1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561633">
                <a:tc gridSpan="3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Total estimated  area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effectLst/>
                        </a:rPr>
                        <a:t>3501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835446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300">
        <p14:pan dir="u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Elevators</a:t>
            </a:r>
            <a:endParaRPr lang="ar-SA" dirty="0"/>
          </a:p>
        </p:txBody>
      </p:sp>
      <p:pic>
        <p:nvPicPr>
          <p:cNvPr id="4" name="عنصر نائب للمحتوى 3"/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97023" y="1935163"/>
            <a:ext cx="7149953" cy="4389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0473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300">
        <p14:pan dir="u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rtl="0"/>
            <a:r>
              <a:rPr lang="en-US" b="1" dirty="0" smtClean="0"/>
              <a:t>Occupancy </a:t>
            </a:r>
            <a:r>
              <a:rPr lang="en-US" b="1" dirty="0"/>
              <a:t>sensors</a:t>
            </a:r>
            <a:endParaRPr lang="ar-SA" dirty="0"/>
          </a:p>
        </p:txBody>
      </p:sp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1966771"/>
            <a:ext cx="6790061" cy="3548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055751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300">
        <p14:pan dir="u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42"/>
          <p:cNvPicPr/>
          <p:nvPr/>
        </p:nvPicPr>
        <p:blipFill>
          <a:blip r:embed="rId2"/>
          <a:stretch>
            <a:fillRect/>
          </a:stretch>
        </p:blipFill>
        <p:spPr>
          <a:xfrm>
            <a:off x="762000" y="2057400"/>
            <a:ext cx="7391400" cy="4510088"/>
          </a:xfrm>
          <a:prstGeom prst="rect">
            <a:avLst/>
          </a:prstGeom>
        </p:spPr>
      </p:pic>
      <p:sp>
        <p:nvSpPr>
          <p:cNvPr id="3" name="مستطيل 2"/>
          <p:cNvSpPr/>
          <p:nvPr/>
        </p:nvSpPr>
        <p:spPr>
          <a:xfrm>
            <a:off x="1752600" y="890671"/>
            <a:ext cx="5181600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</a:pPr>
            <a:r>
              <a:rPr lang="en-US" sz="50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sensors plan</a:t>
            </a:r>
            <a:endParaRPr lang="ar-SA" sz="5000" b="1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5322434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300">
        <p14:pan dir="u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جدول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49691016"/>
              </p:ext>
            </p:extLst>
          </p:nvPr>
        </p:nvGraphicFramePr>
        <p:xfrm>
          <a:off x="685800" y="1847088"/>
          <a:ext cx="7543800" cy="4096512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3771900"/>
                <a:gridCol w="3771900"/>
              </a:tblGrid>
              <a:tr h="455168">
                <a:tc>
                  <a:txBody>
                    <a:bodyPr/>
                    <a:lstStyle/>
                    <a:p>
                      <a:pPr rtl="1"/>
                      <a:r>
                        <a:rPr lang="en-US" dirty="0" smtClean="0"/>
                        <a:t>Load (</a:t>
                      </a:r>
                      <a:r>
                        <a:rPr lang="en-US" dirty="0" err="1" smtClean="0"/>
                        <a:t>KW.h</a:t>
                      </a:r>
                      <a:r>
                        <a:rPr lang="en-US" dirty="0" smtClean="0"/>
                        <a:t>)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en-US" dirty="0" smtClean="0"/>
                        <a:t>Electrical equipment </a:t>
                      </a:r>
                      <a:endParaRPr lang="ar-SA" dirty="0"/>
                    </a:p>
                  </a:txBody>
                  <a:tcPr/>
                </a:tc>
              </a:tr>
              <a:tr h="455168">
                <a:tc>
                  <a:txBody>
                    <a:bodyPr/>
                    <a:lstStyle/>
                    <a:p>
                      <a:pPr rtl="1"/>
                      <a:r>
                        <a:rPr lang="en-US" sz="1800" dirty="0" smtClean="0"/>
                        <a:t>22.4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en-US" sz="1800" dirty="0" smtClean="0"/>
                        <a:t> elevators </a:t>
                      </a:r>
                      <a:endParaRPr lang="ar-SA" dirty="0"/>
                    </a:p>
                  </a:txBody>
                  <a:tcPr/>
                </a:tc>
              </a:tr>
              <a:tr h="455168">
                <a:tc>
                  <a:txBody>
                    <a:bodyPr/>
                    <a:lstStyle/>
                    <a:p>
                      <a:pPr rtl="1"/>
                      <a:r>
                        <a:rPr lang="en-US" sz="1800" dirty="0" smtClean="0"/>
                        <a:t> 0.05 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en-US" sz="1800" dirty="0" smtClean="0"/>
                        <a:t>sensors</a:t>
                      </a:r>
                      <a:endParaRPr lang="ar-SA" dirty="0"/>
                    </a:p>
                  </a:txBody>
                  <a:tcPr/>
                </a:tc>
              </a:tr>
              <a:tr h="455168">
                <a:tc>
                  <a:txBody>
                    <a:bodyPr/>
                    <a:lstStyle/>
                    <a:p>
                      <a:pPr rtl="1"/>
                      <a:r>
                        <a:rPr lang="en-US" sz="1800" dirty="0" smtClean="0"/>
                        <a:t> 197.581 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en-US" sz="1800" dirty="0" smtClean="0"/>
                        <a:t>light</a:t>
                      </a:r>
                      <a:endParaRPr lang="ar-SA" dirty="0"/>
                    </a:p>
                  </a:txBody>
                  <a:tcPr/>
                </a:tc>
              </a:tr>
              <a:tr h="455168">
                <a:tc>
                  <a:txBody>
                    <a:bodyPr/>
                    <a:lstStyle/>
                    <a:p>
                      <a:pPr rtl="1"/>
                      <a:r>
                        <a:rPr lang="en-US" sz="1800" dirty="0" smtClean="0"/>
                        <a:t>0.4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en-US" sz="1800" dirty="0" smtClean="0"/>
                        <a:t>electrical gate</a:t>
                      </a:r>
                      <a:endParaRPr lang="ar-SA" dirty="0"/>
                    </a:p>
                  </a:txBody>
                  <a:tcPr/>
                </a:tc>
              </a:tr>
              <a:tr h="455168">
                <a:tc>
                  <a:txBody>
                    <a:bodyPr/>
                    <a:lstStyle/>
                    <a:p>
                      <a:pPr rtl="1"/>
                      <a:r>
                        <a:rPr lang="en-US" sz="1800" dirty="0" smtClean="0"/>
                        <a:t>35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en-US" sz="1800" dirty="0" smtClean="0"/>
                        <a:t>LCD projectors </a:t>
                      </a:r>
                      <a:endParaRPr lang="ar-SA" dirty="0"/>
                    </a:p>
                  </a:txBody>
                  <a:tcPr/>
                </a:tc>
              </a:tr>
              <a:tr h="455168">
                <a:tc>
                  <a:txBody>
                    <a:bodyPr/>
                    <a:lstStyle/>
                    <a:p>
                      <a:pPr rtl="1"/>
                      <a:r>
                        <a:rPr lang="en-US" sz="1800" dirty="0" smtClean="0"/>
                        <a:t>85.32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en-US" sz="1800" dirty="0" smtClean="0"/>
                        <a:t>Electricity Socket </a:t>
                      </a:r>
                      <a:endParaRPr lang="ar-SA" dirty="0"/>
                    </a:p>
                  </a:txBody>
                  <a:tcPr/>
                </a:tc>
              </a:tr>
              <a:tr h="455168">
                <a:tc>
                  <a:txBody>
                    <a:bodyPr/>
                    <a:lstStyle/>
                    <a:p>
                      <a:pPr rtl="1"/>
                      <a:r>
                        <a:rPr lang="en-US" sz="1800" dirty="0" smtClean="0"/>
                        <a:t>61.536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en-US" sz="1800" dirty="0" smtClean="0"/>
                        <a:t>fan coil unit </a:t>
                      </a:r>
                      <a:endParaRPr lang="ar-SA" dirty="0"/>
                    </a:p>
                  </a:txBody>
                  <a:tcPr/>
                </a:tc>
              </a:tr>
              <a:tr h="455168">
                <a:tc>
                  <a:txBody>
                    <a:bodyPr/>
                    <a:lstStyle/>
                    <a:p>
                      <a:pPr rtl="1"/>
                      <a:r>
                        <a:rPr lang="en-US" sz="1800" dirty="0" smtClean="0">
                          <a:solidFill>
                            <a:srgbClr val="FF0000"/>
                          </a:solidFill>
                        </a:rPr>
                        <a:t>402.287 </a:t>
                      </a:r>
                      <a:endParaRPr lang="ar-SA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en-US" sz="1800" dirty="0" smtClean="0">
                          <a:solidFill>
                            <a:srgbClr val="FF0000"/>
                          </a:solidFill>
                        </a:rPr>
                        <a:t>Total load </a:t>
                      </a:r>
                      <a:endParaRPr lang="ar-SA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عنوان 1"/>
          <p:cNvSpPr txBox="1">
            <a:spLocks/>
          </p:cNvSpPr>
          <p:nvPr/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/>
          <a:lstStyle>
            <a:lvl1pPr algn="l" rtl="1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electrical loads </a:t>
            </a:r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36686318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300">
        <p14:pan dir="u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Solar cells</a:t>
            </a:r>
            <a:endParaRPr lang="ar-SA" dirty="0"/>
          </a:p>
        </p:txBody>
      </p:sp>
      <p:pic>
        <p:nvPicPr>
          <p:cNvPr id="4" name="صورة 3"/>
          <p:cNvPicPr/>
          <p:nvPr/>
        </p:nvPicPr>
        <p:blipFill>
          <a:blip r:embed="rId2"/>
          <a:stretch>
            <a:fillRect/>
          </a:stretch>
        </p:blipFill>
        <p:spPr>
          <a:xfrm>
            <a:off x="3225421" y="17060"/>
            <a:ext cx="5918579" cy="4724400"/>
          </a:xfrm>
          <a:prstGeom prst="rect">
            <a:avLst/>
          </a:prstGeom>
        </p:spPr>
      </p:pic>
      <p:graphicFrame>
        <p:nvGraphicFramePr>
          <p:cNvPr id="6" name="جدول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40685369"/>
              </p:ext>
            </p:extLst>
          </p:nvPr>
        </p:nvGraphicFramePr>
        <p:xfrm>
          <a:off x="381000" y="4876800"/>
          <a:ext cx="6096000" cy="175260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3048000"/>
                <a:gridCol w="3048000"/>
              </a:tblGrid>
              <a:tr h="370840"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en-US" dirty="0" smtClean="0"/>
                        <a:t>8045.74 KWh/month</a:t>
                      </a:r>
                      <a:r>
                        <a:rPr lang="en-US" baseline="0" dirty="0" smtClean="0"/>
                        <a:t> 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en-US" dirty="0" smtClean="0"/>
                        <a:t>Total demand /month </a:t>
                      </a:r>
                      <a:endParaRPr lang="ar-SA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5470  KWh/ month </a:t>
                      </a:r>
                    </a:p>
                    <a:p>
                      <a:pPr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en-US" dirty="0" smtClean="0"/>
                        <a:t>From solar cells avg. value </a:t>
                      </a:r>
                      <a:endParaRPr lang="ar-SA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en-US" dirty="0" smtClean="0"/>
                        <a:t>67.9 %        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en-US" dirty="0" smtClean="0"/>
                        <a:t>Percentage</a:t>
                      </a:r>
                      <a:r>
                        <a:rPr lang="en-US" baseline="0" dirty="0" smtClean="0"/>
                        <a:t> </a:t>
                      </a:r>
                      <a:endParaRPr lang="ar-SA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1204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300">
        <p14:pan dir="u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1347195"/>
            <a:ext cx="5943600" cy="55119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عنوان 1"/>
          <p:cNvSpPr txBox="1">
            <a:spLocks/>
          </p:cNvSpPr>
          <p:nvPr/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/>
          <a:lstStyle>
            <a:lvl1pPr algn="l" rtl="1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 smtClean="0"/>
              <a:t>Parking -Lamp distribution </a:t>
            </a:r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3301853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300">
        <p14:pan dir="u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9173" y="1371600"/>
            <a:ext cx="5867400" cy="53354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عنوان 1"/>
          <p:cNvSpPr txBox="1">
            <a:spLocks/>
          </p:cNvSpPr>
          <p:nvPr/>
        </p:nvSpPr>
        <p:spPr>
          <a:xfrm>
            <a:off x="435591" y="533400"/>
            <a:ext cx="8229600" cy="1143000"/>
          </a:xfrm>
          <a:prstGeom prst="rect">
            <a:avLst/>
          </a:prstGeom>
        </p:spPr>
        <p:txBody>
          <a:bodyPr/>
          <a:lstStyle>
            <a:lvl1pPr algn="l" rtl="1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 smtClean="0"/>
              <a:t>Offices -Lamp distribution </a:t>
            </a:r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1598340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300">
        <p14:pan dir="u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8982" y="1595274"/>
            <a:ext cx="5438775" cy="52479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عنوان 1"/>
          <p:cNvSpPr txBox="1">
            <a:spLocks/>
          </p:cNvSpPr>
          <p:nvPr/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/>
          <a:lstStyle>
            <a:lvl1pPr algn="l" rtl="1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 smtClean="0"/>
              <a:t>offices -socket distribution </a:t>
            </a:r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9291652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300">
        <p14:pan dir="u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046" y="533400"/>
            <a:ext cx="9220201" cy="364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9191" y="4181475"/>
            <a:ext cx="4724400" cy="2505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065313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300">
        <p14:pan dir="u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2251" y="609600"/>
            <a:ext cx="7086600" cy="56145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9258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300">
        <p14:pan dir="u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تدفق">
  <a:themeElements>
    <a:clrScheme name="تدفق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تدفق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تدفق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6298</TotalTime>
  <Words>1397</Words>
  <Application>Microsoft Office PowerPoint</Application>
  <PresentationFormat>عرض على الشاشة (3:4)‏</PresentationFormat>
  <Paragraphs>436</Paragraphs>
  <Slides>100</Slides>
  <Notes>14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100</vt:i4>
      </vt:variant>
    </vt:vector>
  </HeadingPairs>
  <TitlesOfParts>
    <vt:vector size="101" baseType="lpstr">
      <vt:lpstr>تدفق</vt:lpstr>
      <vt:lpstr>عرض تقديمي في PowerPoint</vt:lpstr>
      <vt:lpstr>عرض تقديمي في PowerPoint</vt:lpstr>
      <vt:lpstr>Introduction and objectives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Parking level Programming </vt:lpstr>
      <vt:lpstr>Offices level Programming </vt:lpstr>
      <vt:lpstr>Parking plan</vt:lpstr>
      <vt:lpstr>Vertical transportation</vt:lpstr>
      <vt:lpstr>عرض تقديمي في PowerPoint</vt:lpstr>
      <vt:lpstr>parking layout</vt:lpstr>
      <vt:lpstr>عرض تقديمي في PowerPoint</vt:lpstr>
      <vt:lpstr>عرض تقديمي في PowerPoint</vt:lpstr>
      <vt:lpstr>Parking specification</vt:lpstr>
      <vt:lpstr>عرض تقديمي في PowerPoint</vt:lpstr>
      <vt:lpstr>Parking dimensions</vt:lpstr>
      <vt:lpstr>عرض تقديمي في PowerPoint</vt:lpstr>
      <vt:lpstr>offices and drawing classes level plan</vt:lpstr>
      <vt:lpstr>Elevations</vt:lpstr>
      <vt:lpstr>عرض تقديمي في PowerPoint</vt:lpstr>
      <vt:lpstr>عرض تقديمي في PowerPoint</vt:lpstr>
      <vt:lpstr>عرض تقديمي في PowerPoint</vt:lpstr>
      <vt:lpstr>Sections</vt:lpstr>
      <vt:lpstr>عرض تقديمي في PowerPoint</vt:lpstr>
      <vt:lpstr>Three dimension views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Column grouping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Design  Environmental </vt:lpstr>
      <vt:lpstr>Design  Environmental   solar analysis</vt:lpstr>
      <vt:lpstr>Design Environmental</vt:lpstr>
      <vt:lpstr>Design  Environmental</vt:lpstr>
      <vt:lpstr>Design  Environmental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Mechanical Design</vt:lpstr>
      <vt:lpstr>عرض تقديمي في PowerPoint</vt:lpstr>
      <vt:lpstr>Mechanical Design</vt:lpstr>
      <vt:lpstr>Mechanical Design</vt:lpstr>
      <vt:lpstr>عرض تقديمي في PowerPoint</vt:lpstr>
      <vt:lpstr>عرض تقديمي في PowerPoint</vt:lpstr>
      <vt:lpstr>عرض تقديمي في PowerPoint</vt:lpstr>
      <vt:lpstr>Fire System and Safety</vt:lpstr>
      <vt:lpstr>عرض تقديمي في PowerPoint</vt:lpstr>
      <vt:lpstr>Fire System and Safety</vt:lpstr>
      <vt:lpstr>عرض تقديمي في PowerPoint</vt:lpstr>
      <vt:lpstr>Lighting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lighting requirements</vt:lpstr>
      <vt:lpstr>Dialux –values 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Elevators</vt:lpstr>
      <vt:lpstr>Occupancy sensors</vt:lpstr>
      <vt:lpstr>عرض تقديمي في PowerPoint</vt:lpstr>
      <vt:lpstr>عرض تقديمي في PowerPoint</vt:lpstr>
      <vt:lpstr>Solar cells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WINDOWS 7</dc:creator>
  <cp:lastModifiedBy>SAMSUNG</cp:lastModifiedBy>
  <cp:revision>239</cp:revision>
  <dcterms:created xsi:type="dcterms:W3CDTF">2014-12-20T11:11:43Z</dcterms:created>
  <dcterms:modified xsi:type="dcterms:W3CDTF">2015-12-19T20:56:05Z</dcterms:modified>
</cp:coreProperties>
</file>