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85" r:id="rId3"/>
    <p:sldId id="283" r:id="rId4"/>
    <p:sldId id="289" r:id="rId5"/>
    <p:sldId id="312" r:id="rId6"/>
    <p:sldId id="313" r:id="rId7"/>
    <p:sldId id="314" r:id="rId8"/>
    <p:sldId id="316" r:id="rId9"/>
    <p:sldId id="319" r:id="rId10"/>
    <p:sldId id="320" r:id="rId11"/>
    <p:sldId id="322" r:id="rId12"/>
    <p:sldId id="308" r:id="rId13"/>
    <p:sldId id="309" r:id="rId14"/>
    <p:sldId id="262" r:id="rId15"/>
    <p:sldId id="263" r:id="rId16"/>
    <p:sldId id="323" r:id="rId17"/>
    <p:sldId id="279" r:id="rId18"/>
    <p:sldId id="325" r:id="rId19"/>
    <p:sldId id="326" r:id="rId20"/>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8" autoAdjust="0"/>
    <p:restoredTop sz="84946" autoAdjust="0"/>
  </p:normalViewPr>
  <p:slideViewPr>
    <p:cSldViewPr>
      <p:cViewPr varScale="1">
        <p:scale>
          <a:sx n="54" d="100"/>
          <a:sy n="54" d="100"/>
        </p:scale>
        <p:origin x="1518"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6C8FB594-5F2C-4431-AE77-299779EC16A4}" type="datetimeFigureOut">
              <a:rPr lang="en-US" smtClean="0"/>
              <a:pPr/>
              <a:t>12/19/2017</a:t>
            </a:fld>
            <a:endParaRPr lang="en-US"/>
          </a:p>
        </p:txBody>
      </p:sp>
      <p:sp>
        <p:nvSpPr>
          <p:cNvPr id="4" name="عنصر نائب لصورة الشريحة 3"/>
          <p:cNvSpPr>
            <a:spLocks noGrp="1" noRot="1" noChangeAspect="1"/>
          </p:cNvSpPr>
          <p:nvPr>
            <p:ph type="sldImg" idx="2"/>
          </p:nvPr>
        </p:nvSpPr>
        <p:spPr>
          <a:xfrm>
            <a:off x="3143250" y="582613"/>
            <a:ext cx="3771900" cy="291465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1006475" y="3692525"/>
            <a:ext cx="8045450" cy="3497263"/>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7381875"/>
            <a:ext cx="4359275" cy="388938"/>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5697538" y="7381875"/>
            <a:ext cx="4359275" cy="388938"/>
          </a:xfrm>
          <a:prstGeom prst="rect">
            <a:avLst/>
          </a:prstGeom>
        </p:spPr>
        <p:txBody>
          <a:bodyPr vert="horz" lIns="91440" tIns="45720" rIns="91440" bIns="45720" rtlCol="0" anchor="b"/>
          <a:lstStyle>
            <a:lvl1pPr algn="r">
              <a:defRPr sz="1200"/>
            </a:lvl1pPr>
          </a:lstStyle>
          <a:p>
            <a:fld id="{47D1AAC0-3315-47D0-B5CC-8A9EA31084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2</a:t>
            </a:fld>
            <a:endParaRPr lang="en-US"/>
          </a:p>
        </p:txBody>
      </p:sp>
    </p:spTree>
    <p:extLst>
      <p:ext uri="{BB962C8B-B14F-4D97-AF65-F5344CB8AC3E}">
        <p14:creationId xmlns:p14="http://schemas.microsoft.com/office/powerpoint/2010/main" val="3193642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هون ضفيناا للعربايةفيتشر اوبيستكل اوفويدنس عشان لما تواجهك اوبستيكل  ما تحتاج لتحركها بايدك تتجاوز الابستيكل لنعمل هاي الفيرتشر استخدمنااا 3 الترا لليسار وللفرونت ولليمين  دايماا رح يضلوا يعمل يفحصوا  اذا في اوبستيك موجود بحال  اذا واجهت اوبستيكل  رح تنفذ الاكشن المناسب لحتى تتجاوزه مثلا اذا كان عالفرونت اوبستيكل هون  رح نقيس المسافة على يمين العرباية  ولليسار واذا كانت ع فرض اليمين مجالها اكثر بلف يمين وبعد ما يتجاوز الاوبستيكل  برجع يلف بعكس زاوية الي لفهاا ليرجع نفس الحركة الي كان عليهاا قبل ما يواجهه الاوبستيكل .  </a:t>
            </a:r>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11</a:t>
            </a:fld>
            <a:endParaRPr lang="en-US"/>
          </a:p>
        </p:txBody>
      </p:sp>
    </p:spTree>
    <p:extLst>
      <p:ext uri="{BB962C8B-B14F-4D97-AF65-F5344CB8AC3E}">
        <p14:creationId xmlns:p14="http://schemas.microsoft.com/office/powerpoint/2010/main" val="441528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17</a:t>
            </a:fld>
            <a:endParaRPr lang="en-US"/>
          </a:p>
        </p:txBody>
      </p:sp>
    </p:spTree>
    <p:extLst>
      <p:ext uri="{BB962C8B-B14F-4D97-AF65-F5344CB8AC3E}">
        <p14:creationId xmlns:p14="http://schemas.microsoft.com/office/powerpoint/2010/main" val="3901791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فكرة مشروعنا هي عبارة عن عرباية تسوق ذكية الغرض منهااا تسهل عملية التسوق ع كستمر وع سوبر ماركت اونر  وتجعل عملية التسوق  ممتعة ومريحة للكاستمر والاونر </a:t>
            </a:r>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3</a:t>
            </a:fld>
            <a:endParaRPr lang="en-US"/>
          </a:p>
        </p:txBody>
      </p:sp>
    </p:spTree>
    <p:extLst>
      <p:ext uri="{BB962C8B-B14F-4D97-AF65-F5344CB8AC3E}">
        <p14:creationId xmlns:p14="http://schemas.microsoft.com/office/powerpoint/2010/main" val="4274113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a:t>هسااا رح نعمل مقارنات  بين عربايات التسوق الموجوده حاليااا بالمولات وعربايتنا  الي صممناها</a:t>
            </a:r>
          </a:p>
          <a:p>
            <a:r>
              <a:rPr lang="ar-SA" dirty="0"/>
              <a:t>العربايات تقليديه بحاجة  انك تدفعهااا بايديك ورح تكون متعبة لما تكون مليانة اغراض </a:t>
            </a:r>
          </a:p>
          <a:p>
            <a:r>
              <a:rPr lang="ar-SA" dirty="0"/>
              <a:t> رح تضطر تستنى وقت طويل بالطابور ليجي وقت لتحاسب فيه </a:t>
            </a:r>
          </a:p>
          <a:p>
            <a:r>
              <a:rPr lang="ar-SA" dirty="0"/>
              <a:t> وبحال   شريت اغراض من السوبر ماركت  وما رح تعرف سعر  لوقت ما تحاسب ممكن تزيد عن ميزانيتك الي محددها  وومكن تتضطر ترجع اغراض  او تزيد ميزانيتك   ورح تضطر لترجع العرباية لوحدك </a:t>
            </a:r>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a:t>Customers are pushing around them to carry the </a:t>
            </a:r>
            <a:r>
              <a:rPr lang="en-US" sz="1200" dirty="0" err="1"/>
              <a:t>merchand</a:t>
            </a:r>
            <a:endParaRPr lang="en-US" sz="1200" dirty="0"/>
          </a:p>
          <a:p>
            <a:endParaRPr lang="en-US" sz="1200" dirty="0"/>
          </a:p>
          <a:p>
            <a:pPr marL="390525" marR="5080" indent="-378460">
              <a:lnSpc>
                <a:spcPct val="90800"/>
              </a:lnSpc>
              <a:spcBef>
                <a:spcPts val="455"/>
              </a:spcBef>
            </a:pPr>
            <a:r>
              <a:rPr lang="en-US" sz="1200" dirty="0"/>
              <a:t>They usually push the carts by</a:t>
            </a:r>
          </a:p>
          <a:p>
            <a:pPr marL="390525" marR="5080" indent="-378460">
              <a:lnSpc>
                <a:spcPct val="90800"/>
              </a:lnSpc>
              <a:spcBef>
                <a:spcPts val="455"/>
              </a:spcBef>
            </a:pPr>
            <a:r>
              <a:rPr lang="en-US" sz="1200" dirty="0"/>
              <a:t> using both of their hands. </a:t>
            </a:r>
          </a:p>
          <a:p>
            <a:pPr marL="390525" marR="5080" indent="-378460">
              <a:lnSpc>
                <a:spcPct val="90800"/>
              </a:lnSpc>
              <a:spcBef>
                <a:spcPts val="455"/>
              </a:spcBef>
            </a:pPr>
            <a:r>
              <a:rPr lang="en-US" sz="1200" dirty="0"/>
              <a:t>Therefore, if the customer</a:t>
            </a:r>
          </a:p>
          <a:p>
            <a:pPr marL="390525" marR="5080" indent="-378460">
              <a:lnSpc>
                <a:spcPct val="90800"/>
              </a:lnSpc>
              <a:spcBef>
                <a:spcPts val="455"/>
              </a:spcBef>
            </a:pPr>
            <a:r>
              <a:rPr lang="en-US" sz="1200" dirty="0"/>
              <a:t> has only one hand, </a:t>
            </a:r>
          </a:p>
          <a:p>
            <a:pPr marL="390525" marR="5080" indent="-378460">
              <a:lnSpc>
                <a:spcPct val="90800"/>
              </a:lnSpc>
              <a:spcBef>
                <a:spcPts val="455"/>
              </a:spcBef>
            </a:pPr>
            <a:r>
              <a:rPr lang="en-US" sz="1200" dirty="0"/>
              <a:t>or she has to hold her child’s hand, </a:t>
            </a:r>
          </a:p>
          <a:p>
            <a:pPr marL="390525" marR="5080" indent="-378460">
              <a:lnSpc>
                <a:spcPct val="90800"/>
              </a:lnSpc>
              <a:spcBef>
                <a:spcPts val="455"/>
              </a:spcBef>
            </a:pPr>
            <a:r>
              <a:rPr lang="en-US" sz="1200" dirty="0"/>
              <a:t>pushing carts is a real burden for her. </a:t>
            </a:r>
          </a:p>
          <a:p>
            <a:pPr marL="390525" marR="5080" indent="-378460">
              <a:lnSpc>
                <a:spcPct val="90800"/>
              </a:lnSpc>
              <a:spcBef>
                <a:spcPts val="455"/>
              </a:spcBef>
            </a:pPr>
            <a:r>
              <a:rPr lang="en-US" sz="1200" dirty="0"/>
              <a:t>If she has two or more children, </a:t>
            </a:r>
          </a:p>
          <a:p>
            <a:pPr marL="390525" marR="5080" indent="-378460">
              <a:lnSpc>
                <a:spcPct val="90800"/>
              </a:lnSpc>
              <a:spcBef>
                <a:spcPts val="455"/>
              </a:spcBef>
            </a:pPr>
            <a:r>
              <a:rPr lang="en-US" sz="1200" dirty="0"/>
              <a:t>pushing shopping cart</a:t>
            </a:r>
          </a:p>
          <a:p>
            <a:pPr marL="390525" marR="5080" indent="-378460">
              <a:lnSpc>
                <a:spcPct val="90800"/>
              </a:lnSpc>
              <a:spcBef>
                <a:spcPts val="455"/>
              </a:spcBef>
            </a:pPr>
            <a:r>
              <a:rPr lang="en-US" sz="1200" dirty="0"/>
              <a:t> is almost impossible.</a:t>
            </a:r>
          </a:p>
          <a:p>
            <a:r>
              <a:rPr lang="en-US" sz="1200" dirty="0" err="1"/>
              <a:t>ises</a:t>
            </a:r>
            <a:r>
              <a:rPr lang="en-US" sz="1200" dirty="0"/>
              <a:t>. </a:t>
            </a:r>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a:t>Customers are pushing around them to carry the </a:t>
            </a:r>
            <a:r>
              <a:rPr lang="en-US" sz="1200" dirty="0" err="1"/>
              <a:t>merchand</a:t>
            </a:r>
            <a:endParaRPr lang="en-US" sz="1200" dirty="0"/>
          </a:p>
          <a:p>
            <a:endParaRPr lang="en-US" sz="1200" dirty="0"/>
          </a:p>
          <a:p>
            <a:pPr marL="390525" marR="5080" indent="-378460">
              <a:lnSpc>
                <a:spcPct val="90800"/>
              </a:lnSpc>
              <a:spcBef>
                <a:spcPts val="455"/>
              </a:spcBef>
            </a:pPr>
            <a:r>
              <a:rPr lang="en-US" sz="1200" dirty="0"/>
              <a:t>They usually push the carts by</a:t>
            </a:r>
          </a:p>
          <a:p>
            <a:pPr marL="390525" marR="5080" indent="-378460">
              <a:lnSpc>
                <a:spcPct val="90800"/>
              </a:lnSpc>
              <a:spcBef>
                <a:spcPts val="455"/>
              </a:spcBef>
            </a:pPr>
            <a:r>
              <a:rPr lang="en-US" sz="1200" dirty="0"/>
              <a:t> using both of their hands. </a:t>
            </a:r>
          </a:p>
          <a:p>
            <a:pPr marL="390525" marR="5080" indent="-378460">
              <a:lnSpc>
                <a:spcPct val="90800"/>
              </a:lnSpc>
              <a:spcBef>
                <a:spcPts val="455"/>
              </a:spcBef>
            </a:pPr>
            <a:r>
              <a:rPr lang="en-US" sz="1200" dirty="0"/>
              <a:t>Therefore, if the customer</a:t>
            </a:r>
          </a:p>
          <a:p>
            <a:pPr marL="390525" marR="5080" indent="-378460">
              <a:lnSpc>
                <a:spcPct val="90800"/>
              </a:lnSpc>
              <a:spcBef>
                <a:spcPts val="455"/>
              </a:spcBef>
            </a:pPr>
            <a:r>
              <a:rPr lang="en-US" sz="1200" dirty="0"/>
              <a:t> has only one hand, </a:t>
            </a:r>
          </a:p>
          <a:p>
            <a:pPr marL="390525" marR="5080" indent="-378460">
              <a:lnSpc>
                <a:spcPct val="90800"/>
              </a:lnSpc>
              <a:spcBef>
                <a:spcPts val="455"/>
              </a:spcBef>
            </a:pPr>
            <a:r>
              <a:rPr lang="en-US" sz="1200" dirty="0"/>
              <a:t>or she has to hold her child’s hand, </a:t>
            </a:r>
          </a:p>
          <a:p>
            <a:pPr marL="390525" marR="5080" indent="-378460">
              <a:lnSpc>
                <a:spcPct val="90800"/>
              </a:lnSpc>
              <a:spcBef>
                <a:spcPts val="455"/>
              </a:spcBef>
            </a:pPr>
            <a:r>
              <a:rPr lang="en-US" sz="1200" dirty="0"/>
              <a:t>pushing carts is a real burden for her. </a:t>
            </a:r>
          </a:p>
          <a:p>
            <a:pPr marL="390525" marR="5080" indent="-378460">
              <a:lnSpc>
                <a:spcPct val="90800"/>
              </a:lnSpc>
              <a:spcBef>
                <a:spcPts val="455"/>
              </a:spcBef>
            </a:pPr>
            <a:r>
              <a:rPr lang="en-US" sz="1200" dirty="0"/>
              <a:t>If she has two or more children, </a:t>
            </a:r>
          </a:p>
          <a:p>
            <a:pPr marL="390525" marR="5080" indent="-378460">
              <a:lnSpc>
                <a:spcPct val="90800"/>
              </a:lnSpc>
              <a:spcBef>
                <a:spcPts val="455"/>
              </a:spcBef>
            </a:pPr>
            <a:r>
              <a:rPr lang="en-US" sz="1200" dirty="0"/>
              <a:t>pushing shopping cart</a:t>
            </a:r>
          </a:p>
          <a:p>
            <a:pPr marL="390525" marR="5080" indent="-378460">
              <a:lnSpc>
                <a:spcPct val="90800"/>
              </a:lnSpc>
              <a:spcBef>
                <a:spcPts val="455"/>
              </a:spcBef>
            </a:pPr>
            <a:r>
              <a:rPr lang="en-US" sz="1200" dirty="0"/>
              <a:t> is almost impossible.</a:t>
            </a:r>
          </a:p>
          <a:p>
            <a:r>
              <a:rPr lang="en-US" sz="1200" dirty="0" err="1"/>
              <a:t>ises</a:t>
            </a:r>
            <a:r>
              <a:rPr lang="en-US" sz="1200" dirty="0"/>
              <a:t>. </a:t>
            </a:r>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47D1AAC0-3315-47D0-B5CC-8A9EA310844B}"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سيناريوا الي بتشتغل علية العرباية </a:t>
            </a:r>
          </a:p>
          <a:p>
            <a:r>
              <a:rPr lang="ar-SA" dirty="0"/>
              <a:t>بالبداية  اليوزر بحاجه انو يعمل ادنتفاي لنفسة   لحتى العرباية  تكون تابعه لاله </a:t>
            </a:r>
          </a:p>
          <a:p>
            <a:r>
              <a:rPr lang="ar-SA" dirty="0"/>
              <a:t>بعديهااا  رح يدخل الميزانيه المقرر يشتري فيهااا  ورح يحدد مود الحركه    الي بناسبووو ورح يعمل سكان للبرودكت الي يشتري  ورح تحسبلوااا الفاتوره وبعد ما يحط الاغراض  بالسياره   يكبس ع بوتون الريترن   لترجع لحالهااا   لمكان العربايات المحدد  </a:t>
            </a:r>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9</a:t>
            </a:fld>
            <a:endParaRPr lang="en-US"/>
          </a:p>
        </p:txBody>
      </p:sp>
    </p:spTree>
    <p:extLst>
      <p:ext uri="{BB962C8B-B14F-4D97-AF65-F5344CB8AC3E}">
        <p14:creationId xmlns:p14="http://schemas.microsoft.com/office/powerpoint/2010/main" val="85931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الحركه عنا صممناهاا  ب3 مودات  ليختار اليوزر امود الي بناسبو اول مود السرعة الثابته بالهذه المود بس بحاجة  تحط ايدك مره وحده عالفرونت الترا لتتحرك قدام  ولما بدك توقفهاا بتحط ايديك مرة ثانية واذا بدك تحرهاا  لليسار او يمين بتحط ايديك عالرايت الترا</a:t>
            </a:r>
          </a:p>
          <a:p>
            <a:r>
              <a:rPr lang="ar-SA" dirty="0"/>
              <a:t>مود الثاني هو مود بسرعات متغيره ب3 سرعات  حسب بعد ايايدك عنها  اذا كانت بعيدة رح تكون بطيئه واذا قريبه كثير رح تكون اسرع سرعة  واذا وسط رح تكون سرعة متوسطه بهذه المود دائماا بتحط ايديك </a:t>
            </a:r>
          </a:p>
          <a:p>
            <a:r>
              <a:rPr lang="ar-SA" dirty="0"/>
              <a:t>المود الثالث الي هووو التطبيق اندرويد  بتتحرك سياره عن طريق البلوتوث    بالاول بتعمل كونكشن عالبلوتوث  وبتمشيهااا عن طريق الاسهم اذا  فورود بتكبس  ع سهم الي فوق  </a:t>
            </a:r>
            <a:endParaRPr lang="en-US" dirty="0"/>
          </a:p>
        </p:txBody>
      </p:sp>
      <p:sp>
        <p:nvSpPr>
          <p:cNvPr id="4" name="Slide Number Placeholder 3"/>
          <p:cNvSpPr>
            <a:spLocks noGrp="1"/>
          </p:cNvSpPr>
          <p:nvPr>
            <p:ph type="sldNum" sz="quarter" idx="10"/>
          </p:nvPr>
        </p:nvSpPr>
        <p:spPr/>
        <p:txBody>
          <a:bodyPr/>
          <a:lstStyle/>
          <a:p>
            <a:fld id="{47D1AAC0-3315-47D0-B5CC-8A9EA310844B}" type="slidenum">
              <a:rPr lang="en-US" smtClean="0"/>
              <a:pPr/>
              <a:t>10</a:t>
            </a:fld>
            <a:endParaRPr lang="en-US"/>
          </a:p>
        </p:txBody>
      </p:sp>
    </p:spTree>
    <p:extLst>
      <p:ext uri="{BB962C8B-B14F-4D97-AF65-F5344CB8AC3E}">
        <p14:creationId xmlns:p14="http://schemas.microsoft.com/office/powerpoint/2010/main" val="1960923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600" b="1" i="0">
                <a:solidFill>
                  <a:srgbClr val="0C0C0C"/>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200" b="1" i="0">
                <a:solidFill>
                  <a:srgbClr val="97000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600" b="1" i="0">
                <a:solidFill>
                  <a:srgbClr val="0C0C0C"/>
                </a:solidFill>
                <a:latin typeface="Arial"/>
                <a:cs typeface="Arial"/>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15823"/>
            <a:ext cx="10058400" cy="754380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6600" b="1" i="0">
                <a:solidFill>
                  <a:srgbClr val="0C0C0C"/>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15823"/>
            <a:ext cx="10058400" cy="7543800"/>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484630" y="670559"/>
            <a:ext cx="3892297" cy="3681984"/>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484630" y="670559"/>
            <a:ext cx="3892550" cy="3682365"/>
          </a:xfrm>
          <a:custGeom>
            <a:avLst/>
            <a:gdLst/>
            <a:ahLst/>
            <a:cxnLst/>
            <a:rect l="l" t="t" r="r" b="b"/>
            <a:pathLst>
              <a:path w="3892550" h="3682365">
                <a:moveTo>
                  <a:pt x="615697" y="0"/>
                </a:moveTo>
                <a:lnTo>
                  <a:pt x="567407" y="1843"/>
                </a:lnTo>
                <a:lnTo>
                  <a:pt x="520164" y="7282"/>
                </a:lnTo>
                <a:lnTo>
                  <a:pt x="474102" y="16181"/>
                </a:lnTo>
                <a:lnTo>
                  <a:pt x="429356" y="28404"/>
                </a:lnTo>
                <a:lnTo>
                  <a:pt x="386058" y="43814"/>
                </a:lnTo>
                <a:lnTo>
                  <a:pt x="344345" y="62275"/>
                </a:lnTo>
                <a:lnTo>
                  <a:pt x="304349" y="83650"/>
                </a:lnTo>
                <a:lnTo>
                  <a:pt x="266206" y="107804"/>
                </a:lnTo>
                <a:lnTo>
                  <a:pt x="230049" y="134600"/>
                </a:lnTo>
                <a:lnTo>
                  <a:pt x="196013" y="163902"/>
                </a:lnTo>
                <a:lnTo>
                  <a:pt x="164232" y="195574"/>
                </a:lnTo>
                <a:lnTo>
                  <a:pt x="134841" y="229479"/>
                </a:lnTo>
                <a:lnTo>
                  <a:pt x="107973" y="265482"/>
                </a:lnTo>
                <a:lnTo>
                  <a:pt x="83763" y="303445"/>
                </a:lnTo>
                <a:lnTo>
                  <a:pt x="62346" y="343233"/>
                </a:lnTo>
                <a:lnTo>
                  <a:pt x="43855" y="384709"/>
                </a:lnTo>
                <a:lnTo>
                  <a:pt x="28425" y="427737"/>
                </a:lnTo>
                <a:lnTo>
                  <a:pt x="16190" y="472182"/>
                </a:lnTo>
                <a:lnTo>
                  <a:pt x="7285" y="517906"/>
                </a:lnTo>
                <a:lnTo>
                  <a:pt x="1843" y="564773"/>
                </a:lnTo>
                <a:lnTo>
                  <a:pt x="0" y="612648"/>
                </a:lnTo>
                <a:lnTo>
                  <a:pt x="0" y="3069336"/>
                </a:lnTo>
                <a:lnTo>
                  <a:pt x="1843" y="3117210"/>
                </a:lnTo>
                <a:lnTo>
                  <a:pt x="7285" y="3164077"/>
                </a:lnTo>
                <a:lnTo>
                  <a:pt x="16190" y="3209801"/>
                </a:lnTo>
                <a:lnTo>
                  <a:pt x="28425" y="3254246"/>
                </a:lnTo>
                <a:lnTo>
                  <a:pt x="43855" y="3297274"/>
                </a:lnTo>
                <a:lnTo>
                  <a:pt x="62346" y="3338750"/>
                </a:lnTo>
                <a:lnTo>
                  <a:pt x="83763" y="3378538"/>
                </a:lnTo>
                <a:lnTo>
                  <a:pt x="107973" y="3416501"/>
                </a:lnTo>
                <a:lnTo>
                  <a:pt x="134841" y="3452504"/>
                </a:lnTo>
                <a:lnTo>
                  <a:pt x="164232" y="3486409"/>
                </a:lnTo>
                <a:lnTo>
                  <a:pt x="196013" y="3518081"/>
                </a:lnTo>
                <a:lnTo>
                  <a:pt x="230049" y="3547383"/>
                </a:lnTo>
                <a:lnTo>
                  <a:pt x="266206" y="3574179"/>
                </a:lnTo>
                <a:lnTo>
                  <a:pt x="304349" y="3598333"/>
                </a:lnTo>
                <a:lnTo>
                  <a:pt x="344345" y="3619708"/>
                </a:lnTo>
                <a:lnTo>
                  <a:pt x="386058" y="3638169"/>
                </a:lnTo>
                <a:lnTo>
                  <a:pt x="429356" y="3653579"/>
                </a:lnTo>
                <a:lnTo>
                  <a:pt x="474102" y="3665802"/>
                </a:lnTo>
                <a:lnTo>
                  <a:pt x="520164" y="3674701"/>
                </a:lnTo>
                <a:lnTo>
                  <a:pt x="567407" y="3680140"/>
                </a:lnTo>
                <a:lnTo>
                  <a:pt x="615697" y="3681984"/>
                </a:lnTo>
                <a:lnTo>
                  <a:pt x="3276601" y="3681984"/>
                </a:lnTo>
                <a:lnTo>
                  <a:pt x="3324495" y="3680140"/>
                </a:lnTo>
                <a:lnTo>
                  <a:pt x="3371420" y="3674701"/>
                </a:lnTo>
                <a:lnTo>
                  <a:pt x="3417235" y="3665802"/>
                </a:lnTo>
                <a:lnTo>
                  <a:pt x="3461800" y="3653579"/>
                </a:lnTo>
                <a:lnTo>
                  <a:pt x="3504975" y="3638169"/>
                </a:lnTo>
                <a:lnTo>
                  <a:pt x="3546620" y="3619708"/>
                </a:lnTo>
                <a:lnTo>
                  <a:pt x="3586594" y="3598333"/>
                </a:lnTo>
                <a:lnTo>
                  <a:pt x="3624757" y="3574179"/>
                </a:lnTo>
                <a:lnTo>
                  <a:pt x="3660969" y="3547383"/>
                </a:lnTo>
                <a:lnTo>
                  <a:pt x="3695089" y="3518081"/>
                </a:lnTo>
                <a:lnTo>
                  <a:pt x="3726979" y="3486409"/>
                </a:lnTo>
                <a:lnTo>
                  <a:pt x="3756496" y="3452504"/>
                </a:lnTo>
                <a:lnTo>
                  <a:pt x="3783502" y="3416501"/>
                </a:lnTo>
                <a:lnTo>
                  <a:pt x="3807856" y="3378538"/>
                </a:lnTo>
                <a:lnTo>
                  <a:pt x="3829417" y="3338750"/>
                </a:lnTo>
                <a:lnTo>
                  <a:pt x="3848046" y="3297274"/>
                </a:lnTo>
                <a:lnTo>
                  <a:pt x="3863603" y="3254246"/>
                </a:lnTo>
                <a:lnTo>
                  <a:pt x="3875946" y="3209801"/>
                </a:lnTo>
                <a:lnTo>
                  <a:pt x="3884936" y="3164077"/>
                </a:lnTo>
                <a:lnTo>
                  <a:pt x="3890433" y="3117210"/>
                </a:lnTo>
                <a:lnTo>
                  <a:pt x="3892297" y="3069336"/>
                </a:lnTo>
                <a:lnTo>
                  <a:pt x="3892297" y="612648"/>
                </a:lnTo>
                <a:lnTo>
                  <a:pt x="3890433" y="564773"/>
                </a:lnTo>
                <a:lnTo>
                  <a:pt x="3884936" y="517906"/>
                </a:lnTo>
                <a:lnTo>
                  <a:pt x="3875946" y="472182"/>
                </a:lnTo>
                <a:lnTo>
                  <a:pt x="3863603" y="427737"/>
                </a:lnTo>
                <a:lnTo>
                  <a:pt x="3848046" y="384709"/>
                </a:lnTo>
                <a:lnTo>
                  <a:pt x="3829417" y="343233"/>
                </a:lnTo>
                <a:lnTo>
                  <a:pt x="3807856" y="303445"/>
                </a:lnTo>
                <a:lnTo>
                  <a:pt x="3783502" y="265482"/>
                </a:lnTo>
                <a:lnTo>
                  <a:pt x="3756496" y="229479"/>
                </a:lnTo>
                <a:lnTo>
                  <a:pt x="3726979" y="195574"/>
                </a:lnTo>
                <a:lnTo>
                  <a:pt x="3695089" y="163902"/>
                </a:lnTo>
                <a:lnTo>
                  <a:pt x="3660969" y="134600"/>
                </a:lnTo>
                <a:lnTo>
                  <a:pt x="3624757" y="107804"/>
                </a:lnTo>
                <a:lnTo>
                  <a:pt x="3586594" y="83650"/>
                </a:lnTo>
                <a:lnTo>
                  <a:pt x="3546620" y="62275"/>
                </a:lnTo>
                <a:lnTo>
                  <a:pt x="3504975" y="43814"/>
                </a:lnTo>
                <a:lnTo>
                  <a:pt x="3461800" y="28404"/>
                </a:lnTo>
                <a:lnTo>
                  <a:pt x="3417235" y="16181"/>
                </a:lnTo>
                <a:lnTo>
                  <a:pt x="3371420" y="7282"/>
                </a:lnTo>
                <a:lnTo>
                  <a:pt x="3324495" y="1843"/>
                </a:lnTo>
                <a:lnTo>
                  <a:pt x="3276601" y="0"/>
                </a:lnTo>
                <a:lnTo>
                  <a:pt x="615697" y="0"/>
                </a:lnTo>
                <a:close/>
              </a:path>
            </a:pathLst>
          </a:custGeom>
          <a:ln w="15238">
            <a:solidFill>
              <a:srgbClr val="40709B"/>
            </a:solidFill>
          </a:ln>
        </p:spPr>
        <p:txBody>
          <a:bodyPr wrap="square" lIns="0" tIns="0" rIns="0" bIns="0" rtlCol="0"/>
          <a:lstStyle/>
          <a:p>
            <a:endParaRPr/>
          </a:p>
        </p:txBody>
      </p:sp>
      <p:sp>
        <p:nvSpPr>
          <p:cNvPr id="19" name="bk object 19"/>
          <p:cNvSpPr/>
          <p:nvPr/>
        </p:nvSpPr>
        <p:spPr>
          <a:xfrm>
            <a:off x="762000" y="1127760"/>
            <a:ext cx="3337560" cy="2752344"/>
          </a:xfrm>
          <a:prstGeom prst="rect">
            <a:avLst/>
          </a:prstGeom>
          <a:blipFill>
            <a:blip r:embed="rId4"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15823"/>
            <a:ext cx="10058400" cy="7543800"/>
          </a:xfrm>
          <a:custGeom>
            <a:avLst/>
            <a:gdLst/>
            <a:ahLst/>
            <a:cxnLst/>
            <a:rect l="l" t="t" r="r" b="b"/>
            <a:pathLst>
              <a:path w="10058400" h="7543800">
                <a:moveTo>
                  <a:pt x="0" y="7543800"/>
                </a:moveTo>
                <a:lnTo>
                  <a:pt x="10058400" y="7543800"/>
                </a:lnTo>
                <a:lnTo>
                  <a:pt x="10058400" y="0"/>
                </a:lnTo>
                <a:lnTo>
                  <a:pt x="0" y="0"/>
                </a:lnTo>
                <a:lnTo>
                  <a:pt x="0" y="7543800"/>
                </a:lnTo>
                <a:close/>
              </a:path>
            </a:pathLst>
          </a:custGeom>
          <a:solidFill>
            <a:srgbClr val="DDEAF6"/>
          </a:solidFill>
        </p:spPr>
        <p:txBody>
          <a:bodyPr wrap="square" lIns="0" tIns="0" rIns="0" bIns="0" rtlCol="0"/>
          <a:lstStyle/>
          <a:p>
            <a:endParaRPr/>
          </a:p>
        </p:txBody>
      </p:sp>
      <p:sp>
        <p:nvSpPr>
          <p:cNvPr id="2" name="Holder 2"/>
          <p:cNvSpPr>
            <a:spLocks noGrp="1"/>
          </p:cNvSpPr>
          <p:nvPr>
            <p:ph type="title"/>
          </p:nvPr>
        </p:nvSpPr>
        <p:spPr>
          <a:xfrm>
            <a:off x="2965195" y="2166620"/>
            <a:ext cx="4083050" cy="1031239"/>
          </a:xfrm>
          <a:prstGeom prst="rect">
            <a:avLst/>
          </a:prstGeom>
        </p:spPr>
        <p:txBody>
          <a:bodyPr wrap="square" lIns="0" tIns="0" rIns="0" bIns="0">
            <a:spAutoFit/>
          </a:bodyPr>
          <a:lstStyle>
            <a:lvl1pPr>
              <a:defRPr sz="6600" b="1" i="0">
                <a:solidFill>
                  <a:srgbClr val="0C0C0C"/>
                </a:solidFill>
                <a:latin typeface="Arial"/>
                <a:cs typeface="Arial"/>
              </a:defRPr>
            </a:lvl1pPr>
          </a:lstStyle>
          <a:p>
            <a:endParaRPr/>
          </a:p>
        </p:txBody>
      </p:sp>
      <p:sp>
        <p:nvSpPr>
          <p:cNvPr id="3" name="Holder 3"/>
          <p:cNvSpPr>
            <a:spLocks noGrp="1"/>
          </p:cNvSpPr>
          <p:nvPr>
            <p:ph type="body" idx="1"/>
          </p:nvPr>
        </p:nvSpPr>
        <p:spPr>
          <a:xfrm>
            <a:off x="925830" y="1776477"/>
            <a:ext cx="8206739" cy="2907029"/>
          </a:xfrm>
          <a:prstGeom prst="rect">
            <a:avLst/>
          </a:prstGeom>
        </p:spPr>
        <p:txBody>
          <a:bodyPr wrap="square" lIns="0" tIns="0" rIns="0" bIns="0">
            <a:spAutoFit/>
          </a:bodyPr>
          <a:lstStyle>
            <a:lvl1pPr>
              <a:defRPr sz="2200" b="1" i="0">
                <a:solidFill>
                  <a:srgbClr val="970000"/>
                </a:solidFill>
                <a:latin typeface="Arial"/>
                <a:cs typeface="Arial"/>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12/19/2017</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5" name="object 15"/>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6" name="object 16"/>
          <p:cNvSpPr/>
          <p:nvPr/>
        </p:nvSpPr>
        <p:spPr>
          <a:xfrm>
            <a:off x="0" y="115823"/>
            <a:ext cx="10058400" cy="7516369"/>
          </a:xfrm>
          <a:prstGeom prst="rect">
            <a:avLst/>
          </a:prstGeom>
          <a:blipFill>
            <a:blip r:embed="rId2" cstate="print"/>
            <a:stretch>
              <a:fillRect/>
            </a:stretch>
          </a:blipFill>
        </p:spPr>
        <p:txBody>
          <a:bodyPr wrap="square" lIns="0" tIns="0" rIns="0" bIns="0" rtlCol="0"/>
          <a:lstStyle/>
          <a:p>
            <a:endParaRPr/>
          </a:p>
        </p:txBody>
      </p:sp>
      <p:sp>
        <p:nvSpPr>
          <p:cNvPr id="17" name="object 17"/>
          <p:cNvSpPr/>
          <p:nvPr/>
        </p:nvSpPr>
        <p:spPr>
          <a:xfrm>
            <a:off x="1664207" y="1499616"/>
            <a:ext cx="6687312" cy="4953000"/>
          </a:xfrm>
          <a:prstGeom prst="rect">
            <a:avLst/>
          </a:prstGeom>
          <a:blipFill>
            <a:blip r:embed="rId3" cstate="print"/>
            <a:stretch>
              <a:fillRect/>
            </a:stretch>
          </a:blipFill>
        </p:spPr>
        <p:txBody>
          <a:bodyPr wrap="square" lIns="0" tIns="0" rIns="0" bIns="0" rtlCol="0"/>
          <a:lstStyle/>
          <a:p>
            <a:endParaRPr/>
          </a:p>
        </p:txBody>
      </p:sp>
      <p:sp>
        <p:nvSpPr>
          <p:cNvPr id="18" name="object 18"/>
          <p:cNvSpPr/>
          <p:nvPr/>
        </p:nvSpPr>
        <p:spPr>
          <a:xfrm>
            <a:off x="1664207" y="1499616"/>
            <a:ext cx="6687820" cy="4953000"/>
          </a:xfrm>
          <a:custGeom>
            <a:avLst/>
            <a:gdLst/>
            <a:ahLst/>
            <a:cxnLst/>
            <a:rect l="l" t="t" r="r" b="b"/>
            <a:pathLst>
              <a:path w="6687820" h="4953000">
                <a:moveTo>
                  <a:pt x="826008" y="0"/>
                </a:moveTo>
                <a:lnTo>
                  <a:pt x="777373" y="1398"/>
                </a:lnTo>
                <a:lnTo>
                  <a:pt x="729491" y="5542"/>
                </a:lnTo>
                <a:lnTo>
                  <a:pt x="682439" y="12356"/>
                </a:lnTo>
                <a:lnTo>
                  <a:pt x="636294" y="21762"/>
                </a:lnTo>
                <a:lnTo>
                  <a:pt x="591132" y="33684"/>
                </a:lnTo>
                <a:lnTo>
                  <a:pt x="547029" y="48045"/>
                </a:lnTo>
                <a:lnTo>
                  <a:pt x="504063" y="64769"/>
                </a:lnTo>
                <a:lnTo>
                  <a:pt x="462309" y="83780"/>
                </a:lnTo>
                <a:lnTo>
                  <a:pt x="421845" y="104999"/>
                </a:lnTo>
                <a:lnTo>
                  <a:pt x="382748" y="128351"/>
                </a:lnTo>
                <a:lnTo>
                  <a:pt x="345093" y="153759"/>
                </a:lnTo>
                <a:lnTo>
                  <a:pt x="308958" y="181147"/>
                </a:lnTo>
                <a:lnTo>
                  <a:pt x="274419" y="210437"/>
                </a:lnTo>
                <a:lnTo>
                  <a:pt x="241553" y="241553"/>
                </a:lnTo>
                <a:lnTo>
                  <a:pt x="210437" y="274419"/>
                </a:lnTo>
                <a:lnTo>
                  <a:pt x="181147" y="308958"/>
                </a:lnTo>
                <a:lnTo>
                  <a:pt x="153759" y="345093"/>
                </a:lnTo>
                <a:lnTo>
                  <a:pt x="128351" y="382748"/>
                </a:lnTo>
                <a:lnTo>
                  <a:pt x="104999" y="421845"/>
                </a:lnTo>
                <a:lnTo>
                  <a:pt x="83780" y="462309"/>
                </a:lnTo>
                <a:lnTo>
                  <a:pt x="64769" y="504063"/>
                </a:lnTo>
                <a:lnTo>
                  <a:pt x="48045" y="547029"/>
                </a:lnTo>
                <a:lnTo>
                  <a:pt x="33684" y="591132"/>
                </a:lnTo>
                <a:lnTo>
                  <a:pt x="21762" y="636294"/>
                </a:lnTo>
                <a:lnTo>
                  <a:pt x="12356" y="682439"/>
                </a:lnTo>
                <a:lnTo>
                  <a:pt x="5542" y="729491"/>
                </a:lnTo>
                <a:lnTo>
                  <a:pt x="1398" y="777373"/>
                </a:lnTo>
                <a:lnTo>
                  <a:pt x="0" y="826008"/>
                </a:lnTo>
                <a:lnTo>
                  <a:pt x="0" y="4126992"/>
                </a:lnTo>
                <a:lnTo>
                  <a:pt x="1398" y="4175323"/>
                </a:lnTo>
                <a:lnTo>
                  <a:pt x="5542" y="4222945"/>
                </a:lnTo>
                <a:lnTo>
                  <a:pt x="12356" y="4269779"/>
                </a:lnTo>
                <a:lnTo>
                  <a:pt x="21762" y="4315745"/>
                </a:lnTo>
                <a:lnTo>
                  <a:pt x="33684" y="4360766"/>
                </a:lnTo>
                <a:lnTo>
                  <a:pt x="48045" y="4404760"/>
                </a:lnTo>
                <a:lnTo>
                  <a:pt x="64770" y="4447651"/>
                </a:lnTo>
                <a:lnTo>
                  <a:pt x="83780" y="4489357"/>
                </a:lnTo>
                <a:lnTo>
                  <a:pt x="104999" y="4529800"/>
                </a:lnTo>
                <a:lnTo>
                  <a:pt x="128351" y="4568902"/>
                </a:lnTo>
                <a:lnTo>
                  <a:pt x="153759" y="4606581"/>
                </a:lnTo>
                <a:lnTo>
                  <a:pt x="181147" y="4642761"/>
                </a:lnTo>
                <a:lnTo>
                  <a:pt x="210437" y="4677361"/>
                </a:lnTo>
                <a:lnTo>
                  <a:pt x="241554" y="4710303"/>
                </a:lnTo>
                <a:lnTo>
                  <a:pt x="274419" y="4741506"/>
                </a:lnTo>
                <a:lnTo>
                  <a:pt x="308958" y="4770893"/>
                </a:lnTo>
                <a:lnTo>
                  <a:pt x="345093" y="4798383"/>
                </a:lnTo>
                <a:lnTo>
                  <a:pt x="382748" y="4823898"/>
                </a:lnTo>
                <a:lnTo>
                  <a:pt x="421845" y="4847359"/>
                </a:lnTo>
                <a:lnTo>
                  <a:pt x="462309" y="4868686"/>
                </a:lnTo>
                <a:lnTo>
                  <a:pt x="504063" y="4887801"/>
                </a:lnTo>
                <a:lnTo>
                  <a:pt x="547029" y="4904624"/>
                </a:lnTo>
                <a:lnTo>
                  <a:pt x="591132" y="4919075"/>
                </a:lnTo>
                <a:lnTo>
                  <a:pt x="636294" y="4931077"/>
                </a:lnTo>
                <a:lnTo>
                  <a:pt x="682439" y="4940549"/>
                </a:lnTo>
                <a:lnTo>
                  <a:pt x="729491" y="4947413"/>
                </a:lnTo>
                <a:lnTo>
                  <a:pt x="777373" y="4951590"/>
                </a:lnTo>
                <a:lnTo>
                  <a:pt x="826008" y="4953000"/>
                </a:lnTo>
                <a:lnTo>
                  <a:pt x="5861304" y="4953000"/>
                </a:lnTo>
                <a:lnTo>
                  <a:pt x="5909938" y="4951590"/>
                </a:lnTo>
                <a:lnTo>
                  <a:pt x="5957820" y="4947413"/>
                </a:lnTo>
                <a:lnTo>
                  <a:pt x="6004872" y="4940549"/>
                </a:lnTo>
                <a:lnTo>
                  <a:pt x="6051017" y="4931077"/>
                </a:lnTo>
                <a:lnTo>
                  <a:pt x="6096179" y="4919075"/>
                </a:lnTo>
                <a:lnTo>
                  <a:pt x="6140282" y="4904624"/>
                </a:lnTo>
                <a:lnTo>
                  <a:pt x="6183249" y="4887801"/>
                </a:lnTo>
                <a:lnTo>
                  <a:pt x="6225002" y="4868686"/>
                </a:lnTo>
                <a:lnTo>
                  <a:pt x="6265466" y="4847359"/>
                </a:lnTo>
                <a:lnTo>
                  <a:pt x="6304563" y="4823898"/>
                </a:lnTo>
                <a:lnTo>
                  <a:pt x="6342218" y="4798383"/>
                </a:lnTo>
                <a:lnTo>
                  <a:pt x="6378353" y="4770893"/>
                </a:lnTo>
                <a:lnTo>
                  <a:pt x="6412892" y="4741506"/>
                </a:lnTo>
                <a:lnTo>
                  <a:pt x="6445758" y="4710303"/>
                </a:lnTo>
                <a:lnTo>
                  <a:pt x="6476874" y="4677361"/>
                </a:lnTo>
                <a:lnTo>
                  <a:pt x="6506164" y="4642761"/>
                </a:lnTo>
                <a:lnTo>
                  <a:pt x="6533552" y="4606581"/>
                </a:lnTo>
                <a:lnTo>
                  <a:pt x="6558960" y="4568902"/>
                </a:lnTo>
                <a:lnTo>
                  <a:pt x="6582312" y="4529800"/>
                </a:lnTo>
                <a:lnTo>
                  <a:pt x="6603531" y="4489357"/>
                </a:lnTo>
                <a:lnTo>
                  <a:pt x="6622542" y="4447651"/>
                </a:lnTo>
                <a:lnTo>
                  <a:pt x="6639266" y="4404760"/>
                </a:lnTo>
                <a:lnTo>
                  <a:pt x="6653627" y="4360766"/>
                </a:lnTo>
                <a:lnTo>
                  <a:pt x="6665549" y="4315745"/>
                </a:lnTo>
                <a:lnTo>
                  <a:pt x="6674955" y="4269779"/>
                </a:lnTo>
                <a:lnTo>
                  <a:pt x="6681769" y="4222945"/>
                </a:lnTo>
                <a:lnTo>
                  <a:pt x="6685913" y="4175323"/>
                </a:lnTo>
                <a:lnTo>
                  <a:pt x="6687312" y="4126992"/>
                </a:lnTo>
                <a:lnTo>
                  <a:pt x="6687312" y="826008"/>
                </a:lnTo>
                <a:lnTo>
                  <a:pt x="6685913" y="777373"/>
                </a:lnTo>
                <a:lnTo>
                  <a:pt x="6681769" y="729491"/>
                </a:lnTo>
                <a:lnTo>
                  <a:pt x="6674955" y="682439"/>
                </a:lnTo>
                <a:lnTo>
                  <a:pt x="6665549" y="636294"/>
                </a:lnTo>
                <a:lnTo>
                  <a:pt x="6653627" y="591132"/>
                </a:lnTo>
                <a:lnTo>
                  <a:pt x="6639266" y="547029"/>
                </a:lnTo>
                <a:lnTo>
                  <a:pt x="6622542" y="504063"/>
                </a:lnTo>
                <a:lnTo>
                  <a:pt x="6603531" y="462309"/>
                </a:lnTo>
                <a:lnTo>
                  <a:pt x="6582312" y="421845"/>
                </a:lnTo>
                <a:lnTo>
                  <a:pt x="6558960" y="382748"/>
                </a:lnTo>
                <a:lnTo>
                  <a:pt x="6533552" y="345093"/>
                </a:lnTo>
                <a:lnTo>
                  <a:pt x="6506164" y="308958"/>
                </a:lnTo>
                <a:lnTo>
                  <a:pt x="6476874" y="274419"/>
                </a:lnTo>
                <a:lnTo>
                  <a:pt x="6445758" y="241554"/>
                </a:lnTo>
                <a:lnTo>
                  <a:pt x="6412892" y="210437"/>
                </a:lnTo>
                <a:lnTo>
                  <a:pt x="6378353" y="181147"/>
                </a:lnTo>
                <a:lnTo>
                  <a:pt x="6342218" y="153759"/>
                </a:lnTo>
                <a:lnTo>
                  <a:pt x="6304563" y="128351"/>
                </a:lnTo>
                <a:lnTo>
                  <a:pt x="6265466" y="104999"/>
                </a:lnTo>
                <a:lnTo>
                  <a:pt x="6225002" y="83780"/>
                </a:lnTo>
                <a:lnTo>
                  <a:pt x="6183248" y="64770"/>
                </a:lnTo>
                <a:lnTo>
                  <a:pt x="6140282" y="48045"/>
                </a:lnTo>
                <a:lnTo>
                  <a:pt x="6096179" y="33684"/>
                </a:lnTo>
                <a:lnTo>
                  <a:pt x="6051017" y="21762"/>
                </a:lnTo>
                <a:lnTo>
                  <a:pt x="6004872" y="12356"/>
                </a:lnTo>
                <a:lnTo>
                  <a:pt x="5957820" y="5542"/>
                </a:lnTo>
                <a:lnTo>
                  <a:pt x="5909938" y="1398"/>
                </a:lnTo>
                <a:lnTo>
                  <a:pt x="5861304" y="0"/>
                </a:lnTo>
                <a:lnTo>
                  <a:pt x="826008" y="0"/>
                </a:lnTo>
                <a:close/>
              </a:path>
            </a:pathLst>
          </a:custGeom>
          <a:ln w="15238">
            <a:solidFill>
              <a:srgbClr val="FFFFFF"/>
            </a:solidFill>
          </a:ln>
        </p:spPr>
        <p:txBody>
          <a:bodyPr wrap="square" lIns="0" tIns="0" rIns="0" bIns="0" rtlCol="0"/>
          <a:lstStyle/>
          <a:p>
            <a:endParaRPr/>
          </a:p>
        </p:txBody>
      </p:sp>
      <p:sp>
        <p:nvSpPr>
          <p:cNvPr id="19" name="object 19"/>
          <p:cNvSpPr txBox="1">
            <a:spLocks noGrp="1"/>
          </p:cNvSpPr>
          <p:nvPr>
            <p:ph type="title"/>
          </p:nvPr>
        </p:nvSpPr>
        <p:spPr>
          <a:xfrm>
            <a:off x="1828800" y="1905000"/>
            <a:ext cx="7162800" cy="2044149"/>
          </a:xfrm>
          <a:prstGeom prst="rect">
            <a:avLst/>
          </a:prstGeom>
        </p:spPr>
        <p:txBody>
          <a:bodyPr vert="horz" wrap="square" lIns="0" tIns="12700" rIns="0" bIns="0" rtlCol="0">
            <a:spAutoFit/>
          </a:bodyPr>
          <a:lstStyle/>
          <a:p>
            <a:pPr marL="12700">
              <a:lnSpc>
                <a:spcPct val="100000"/>
              </a:lnSpc>
              <a:spcBef>
                <a:spcPts val="100"/>
              </a:spcBef>
            </a:pPr>
            <a:r>
              <a:t>Smart</a:t>
            </a:r>
            <a:r>
              <a:rPr lang="en-US" dirty="0"/>
              <a:t> Shopping </a:t>
            </a:r>
            <a:br>
              <a:rPr lang="en-US" dirty="0"/>
            </a:br>
            <a:r>
              <a:rPr lang="en-US" dirty="0"/>
              <a:t>          </a:t>
            </a:r>
            <a:r>
              <a:t>Cart</a:t>
            </a:r>
            <a:endParaRPr dirty="0"/>
          </a:p>
        </p:txBody>
      </p:sp>
      <p:sp>
        <p:nvSpPr>
          <p:cNvPr id="20" name="object 20"/>
          <p:cNvSpPr txBox="1"/>
          <p:nvPr/>
        </p:nvSpPr>
        <p:spPr>
          <a:xfrm>
            <a:off x="1981200" y="4343400"/>
            <a:ext cx="5727065" cy="1282402"/>
          </a:xfrm>
          <a:prstGeom prst="rect">
            <a:avLst/>
          </a:prstGeom>
        </p:spPr>
        <p:txBody>
          <a:bodyPr vert="horz" wrap="square" lIns="0" tIns="50800" rIns="0" bIns="0" rtlCol="0">
            <a:spAutoFit/>
          </a:bodyPr>
          <a:lstStyle/>
          <a:p>
            <a:pPr marL="12065" marR="5080" indent="7620" algn="ctr">
              <a:lnSpc>
                <a:spcPts val="2380"/>
              </a:lnSpc>
              <a:spcBef>
                <a:spcPts val="400"/>
              </a:spcBef>
            </a:pPr>
            <a:r>
              <a:rPr lang="en-US" sz="2200" b="1" spc="-10" dirty="0">
                <a:solidFill>
                  <a:srgbClr val="0C0C0C"/>
                </a:solidFill>
                <a:latin typeface="Arial"/>
                <a:cs typeface="Arial"/>
              </a:rPr>
              <a:t>Supervisor :Dr. </a:t>
            </a:r>
            <a:r>
              <a:rPr lang="en-US" sz="2200" b="1" spc="-10" dirty="0" err="1">
                <a:solidFill>
                  <a:srgbClr val="0C0C0C"/>
                </a:solidFill>
                <a:latin typeface="Arial"/>
                <a:cs typeface="Arial"/>
              </a:rPr>
              <a:t>Manar</a:t>
            </a:r>
            <a:r>
              <a:rPr lang="en-US" sz="2200" b="1" spc="-10" dirty="0">
                <a:solidFill>
                  <a:srgbClr val="0C0C0C"/>
                </a:solidFill>
                <a:latin typeface="Arial"/>
                <a:cs typeface="Arial"/>
              </a:rPr>
              <a:t> </a:t>
            </a:r>
            <a:r>
              <a:rPr lang="en-US" sz="2200" b="1" spc="-10" dirty="0" err="1">
                <a:solidFill>
                  <a:srgbClr val="0C0C0C"/>
                </a:solidFill>
                <a:latin typeface="Arial"/>
                <a:cs typeface="Arial"/>
              </a:rPr>
              <a:t>Qamhieh</a:t>
            </a:r>
            <a:br>
              <a:rPr lang="en-US" sz="2200" b="1" spc="-10" dirty="0">
                <a:solidFill>
                  <a:srgbClr val="0C0C0C"/>
                </a:solidFill>
                <a:latin typeface="Arial"/>
                <a:cs typeface="Arial"/>
              </a:rPr>
            </a:br>
            <a:br>
              <a:rPr lang="en-US" sz="2200" b="1" spc="-10" dirty="0">
                <a:solidFill>
                  <a:srgbClr val="0C0C0C"/>
                </a:solidFill>
                <a:latin typeface="Arial"/>
                <a:cs typeface="Arial"/>
              </a:rPr>
            </a:br>
            <a:r>
              <a:rPr lang="en-US" sz="2200" b="1" spc="-10" dirty="0">
                <a:solidFill>
                  <a:srgbClr val="0C0C0C"/>
                </a:solidFill>
                <a:latin typeface="Arial"/>
                <a:cs typeface="Arial"/>
              </a:rPr>
              <a:t>Presented by :</a:t>
            </a:r>
            <a:r>
              <a:rPr lang="en-US" sz="2200" b="1" spc="-10" dirty="0" err="1">
                <a:solidFill>
                  <a:srgbClr val="0C0C0C"/>
                </a:solidFill>
                <a:latin typeface="Arial"/>
                <a:cs typeface="Arial"/>
              </a:rPr>
              <a:t>Yara</a:t>
            </a:r>
            <a:r>
              <a:rPr lang="en-US" sz="2200" b="1" spc="-10" dirty="0">
                <a:solidFill>
                  <a:srgbClr val="0C0C0C"/>
                </a:solidFill>
                <a:latin typeface="Arial"/>
                <a:cs typeface="Arial"/>
              </a:rPr>
              <a:t> </a:t>
            </a:r>
            <a:r>
              <a:rPr lang="en-US" sz="2200" b="1" spc="-10" dirty="0" err="1">
                <a:solidFill>
                  <a:srgbClr val="0C0C0C"/>
                </a:solidFill>
                <a:latin typeface="Arial"/>
                <a:cs typeface="Arial"/>
              </a:rPr>
              <a:t>Barhoush</a:t>
            </a:r>
            <a:br>
              <a:rPr lang="en-US" sz="2200" b="1" spc="-10" dirty="0">
                <a:solidFill>
                  <a:srgbClr val="0C0C0C"/>
                </a:solidFill>
                <a:latin typeface="Arial"/>
                <a:cs typeface="Arial"/>
              </a:rPr>
            </a:br>
            <a:r>
              <a:rPr lang="en-US" sz="2200" b="1" spc="-10" dirty="0">
                <a:solidFill>
                  <a:srgbClr val="0C0C0C"/>
                </a:solidFill>
                <a:latin typeface="Arial"/>
                <a:cs typeface="Arial"/>
              </a:rPr>
              <a:t>                    </a:t>
            </a:r>
            <a:r>
              <a:rPr lang="en-US" sz="2200" b="1" spc="-10" dirty="0" err="1">
                <a:solidFill>
                  <a:srgbClr val="0C0C0C"/>
                </a:solidFill>
                <a:latin typeface="Arial"/>
                <a:cs typeface="Arial"/>
              </a:rPr>
              <a:t>Nayfeh</a:t>
            </a:r>
            <a:r>
              <a:rPr lang="en-US" sz="2200" b="1" spc="-10" dirty="0">
                <a:solidFill>
                  <a:srgbClr val="0C0C0C"/>
                </a:solidFill>
                <a:latin typeface="Arial"/>
                <a:cs typeface="Arial"/>
              </a:rPr>
              <a:t> </a:t>
            </a:r>
            <a:r>
              <a:rPr lang="en-US" sz="2200" b="1" spc="-10" dirty="0" err="1">
                <a:solidFill>
                  <a:srgbClr val="0C0C0C"/>
                </a:solidFill>
                <a:latin typeface="Arial"/>
                <a:cs typeface="Arial"/>
              </a:rPr>
              <a:t>Issa</a:t>
            </a:r>
            <a:r>
              <a:rPr lang="en-US" sz="2200" b="1" spc="-10" dirty="0">
                <a:solidFill>
                  <a:srgbClr val="0C0C0C"/>
                </a:solidFill>
                <a:latin typeface="Arial"/>
                <a:cs typeface="Aria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724" y="1565147"/>
            <a:ext cx="8997696" cy="5806440"/>
          </a:xfrm>
          <a:prstGeom prst="rect">
            <a:avLst/>
          </a:prstGeom>
          <a:blipFill>
            <a:blip r:embed="rId3" cstate="print"/>
            <a:stretch>
              <a:fillRect/>
            </a:stretch>
          </a:blipFill>
        </p:spPr>
        <p:txBody>
          <a:bodyPr wrap="square" lIns="0" tIns="0" rIns="0" bIns="0" rtlCol="0"/>
          <a:lstStyle/>
          <a:p>
            <a:endParaRPr dirty="0"/>
          </a:p>
        </p:txBody>
      </p:sp>
      <p:sp>
        <p:nvSpPr>
          <p:cNvPr id="17" name="object 17"/>
          <p:cNvSpPr txBox="1">
            <a:spLocks noGrp="1"/>
          </p:cNvSpPr>
          <p:nvPr>
            <p:ph type="title"/>
          </p:nvPr>
        </p:nvSpPr>
        <p:spPr>
          <a:xfrm>
            <a:off x="983996" y="493268"/>
            <a:ext cx="9074404"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Movement Modes :</a:t>
            </a:r>
            <a:endParaRPr sz="4400" dirty="0"/>
          </a:p>
        </p:txBody>
      </p:sp>
      <p:sp>
        <p:nvSpPr>
          <p:cNvPr id="18" name="object 18"/>
          <p:cNvSpPr txBox="1"/>
          <p:nvPr/>
        </p:nvSpPr>
        <p:spPr>
          <a:xfrm>
            <a:off x="1318450" y="2419882"/>
            <a:ext cx="7891653" cy="3537507"/>
          </a:xfrm>
          <a:prstGeom prst="rect">
            <a:avLst/>
          </a:prstGeom>
        </p:spPr>
        <p:txBody>
          <a:bodyPr vert="horz" wrap="square" lIns="0" tIns="13335" rIns="0" bIns="0" rtlCol="0">
            <a:spAutoFit/>
          </a:bodyPr>
          <a:lstStyle/>
          <a:p>
            <a:pPr marL="12700">
              <a:spcBef>
                <a:spcPts val="105"/>
              </a:spcBef>
            </a:pPr>
            <a:r>
              <a:rPr lang="en-US" sz="2400" b="1" dirty="0">
                <a:solidFill>
                  <a:schemeClr val="tx1">
                    <a:lumMod val="85000"/>
                    <a:lumOff val="15000"/>
                  </a:schemeClr>
                </a:solidFill>
                <a:latin typeface="Arial"/>
                <a:cs typeface="Arial"/>
              </a:rPr>
              <a:t>Constant Speed </a:t>
            </a:r>
            <a:r>
              <a:rPr lang="en-US" sz="2200" b="1" dirty="0">
                <a:solidFill>
                  <a:srgbClr val="970000"/>
                </a:solidFill>
                <a:latin typeface="Arial"/>
                <a:cs typeface="Arial"/>
              </a:rPr>
              <a:t>: </a:t>
            </a:r>
            <a:r>
              <a:rPr lang="en-US" sz="2200" b="1" dirty="0">
                <a:solidFill>
                  <a:schemeClr val="tx1">
                    <a:lumMod val="85000"/>
                    <a:lumOff val="15000"/>
                  </a:schemeClr>
                </a:solidFill>
                <a:latin typeface="Arial"/>
                <a:cs typeface="Arial"/>
              </a:rPr>
              <a:t>-It make the cart move in constant speed</a:t>
            </a:r>
          </a:p>
          <a:p>
            <a:pPr marL="12700">
              <a:lnSpc>
                <a:spcPct val="100000"/>
              </a:lnSpc>
              <a:spcBef>
                <a:spcPts val="105"/>
              </a:spcBef>
            </a:pPr>
            <a:r>
              <a:rPr lang="en-US" sz="2400" b="1" spc="-5" dirty="0">
                <a:solidFill>
                  <a:schemeClr val="tx1">
                    <a:lumMod val="85000"/>
                    <a:lumOff val="15000"/>
                  </a:schemeClr>
                </a:solidFill>
                <a:latin typeface="Arial" panose="020B0604020202020204" pitchFamily="34" charset="0"/>
                <a:cs typeface="Arial" panose="020B0604020202020204" pitchFamily="34" charset="0"/>
              </a:rPr>
              <a:t>Variable Mode</a:t>
            </a:r>
            <a:r>
              <a:rPr lang="en-US" sz="2400" spc="-5" dirty="0">
                <a:solidFill>
                  <a:schemeClr val="tx1">
                    <a:lumMod val="85000"/>
                    <a:lumOff val="15000"/>
                  </a:schemeClr>
                </a:solidFill>
              </a:rPr>
              <a:t>: </a:t>
            </a:r>
            <a:r>
              <a:rPr lang="en-US" sz="2200" b="1" dirty="0">
                <a:solidFill>
                  <a:schemeClr val="tx1">
                    <a:lumMod val="85000"/>
                    <a:lumOff val="15000"/>
                  </a:schemeClr>
                </a:solidFill>
                <a:latin typeface="Arial"/>
                <a:cs typeface="Arial"/>
              </a:rPr>
              <a:t>The speed of cart depend on user speed</a:t>
            </a:r>
            <a:br>
              <a:rPr lang="en-US" sz="2200" b="1" dirty="0">
                <a:solidFill>
                  <a:schemeClr val="tx1">
                    <a:lumMod val="85000"/>
                    <a:lumOff val="15000"/>
                  </a:schemeClr>
                </a:solidFill>
                <a:latin typeface="Arial"/>
                <a:cs typeface="Arial"/>
              </a:rPr>
            </a:br>
            <a:endParaRPr lang="en-US" sz="2200" b="1" dirty="0">
              <a:solidFill>
                <a:schemeClr val="tx1">
                  <a:lumMod val="85000"/>
                  <a:lumOff val="15000"/>
                </a:schemeClr>
              </a:solidFill>
              <a:latin typeface="Arial"/>
              <a:cs typeface="Arial"/>
            </a:endParaRPr>
          </a:p>
          <a:p>
            <a:pPr marL="12700">
              <a:spcBef>
                <a:spcPts val="105"/>
              </a:spcBef>
            </a:pPr>
            <a:r>
              <a:rPr lang="en-US" sz="2200" b="1" dirty="0">
                <a:solidFill>
                  <a:schemeClr val="tx1">
                    <a:lumMod val="85000"/>
                    <a:lumOff val="15000"/>
                  </a:schemeClr>
                </a:solidFill>
                <a:latin typeface="Arial"/>
                <a:cs typeface="Arial"/>
              </a:rPr>
              <a:t>Bluetooth : Control the cart by an android application remotely</a:t>
            </a:r>
          </a:p>
          <a:p>
            <a:pPr marL="12700">
              <a:spcBef>
                <a:spcPts val="105"/>
              </a:spcBef>
            </a:pPr>
            <a:endParaRPr lang="en-US" sz="2200" b="1" dirty="0">
              <a:solidFill>
                <a:srgbClr val="970000"/>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sz="2200" dirty="0">
              <a:latin typeface="Arial"/>
              <a:cs typeface="Arial"/>
            </a:endParaRPr>
          </a:p>
        </p:txBody>
      </p:sp>
      <p:pic>
        <p:nvPicPr>
          <p:cNvPr id="19" name="صورة 25" descr="https://scontent.fjrs4-1.fna.fbcdn.net/v/t34.0-12/25188387_530961717251359_1537814696_n.png?oh=7a251cffc47779b3f97d9b27f296702b&amp;oe=5A319110">
            <a:extLst>
              <a:ext uri="{FF2B5EF4-FFF2-40B4-BE49-F238E27FC236}">
                <a16:creationId xmlns:a16="http://schemas.microsoft.com/office/drawing/2014/main" id="{17D85879-32DE-4AE9-84BD-1333F1B6B47D}"/>
              </a:ext>
            </a:extLst>
          </p:cNvPr>
          <p:cNvPicPr/>
          <p:nvPr/>
        </p:nvPicPr>
        <p:blipFill>
          <a:blip r:embed="rId4"/>
          <a:srcRect/>
          <a:stretch>
            <a:fillRect/>
          </a:stretch>
        </p:blipFill>
        <p:spPr bwMode="auto">
          <a:xfrm>
            <a:off x="3129914" y="4372549"/>
            <a:ext cx="4029836" cy="287896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344" y="1347216"/>
            <a:ext cx="8997696" cy="5806440"/>
          </a:xfrm>
          <a:prstGeom prst="rect">
            <a:avLst/>
          </a:prstGeom>
          <a:blipFill>
            <a:blip r:embed="rId3"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983996" y="493268"/>
            <a:ext cx="6712204"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Obstacle Avoidance</a:t>
            </a:r>
            <a:endParaRPr sz="4400"/>
          </a:p>
        </p:txBody>
      </p:sp>
      <p:sp>
        <p:nvSpPr>
          <p:cNvPr id="18" name="object 18"/>
          <p:cNvSpPr txBox="1"/>
          <p:nvPr/>
        </p:nvSpPr>
        <p:spPr>
          <a:xfrm>
            <a:off x="1219200" y="3352800"/>
            <a:ext cx="6830059" cy="2798843"/>
          </a:xfrm>
          <a:prstGeom prst="rect">
            <a:avLst/>
          </a:prstGeom>
        </p:spPr>
        <p:txBody>
          <a:bodyPr vert="horz" wrap="square" lIns="0" tIns="13335" rIns="0" bIns="0" rtlCol="0">
            <a:spAutoFit/>
          </a:bodyPr>
          <a:lstStyle/>
          <a:p>
            <a:pPr marL="12700">
              <a:lnSpc>
                <a:spcPct val="100000"/>
              </a:lnSpc>
              <a:spcBef>
                <a:spcPts val="105"/>
              </a:spcBef>
            </a:pPr>
            <a:r>
              <a:rPr lang="en-US" sz="2200" b="1" dirty="0">
                <a:solidFill>
                  <a:schemeClr val="tx1">
                    <a:lumMod val="85000"/>
                    <a:lumOff val="15000"/>
                  </a:schemeClr>
                </a:solidFill>
                <a:latin typeface="Arial"/>
                <a:cs typeface="Arial"/>
              </a:rPr>
              <a:t>-We used  three ultrasonic</a:t>
            </a:r>
            <a:endParaRPr lang="ar-JO" sz="2200" b="1" dirty="0">
              <a:solidFill>
                <a:schemeClr val="tx1">
                  <a:lumMod val="85000"/>
                  <a:lumOff val="15000"/>
                </a:schemeClr>
              </a:solidFill>
              <a:latin typeface="Arial"/>
              <a:cs typeface="Arial"/>
            </a:endParaRPr>
          </a:p>
          <a:p>
            <a:pPr marL="12700">
              <a:lnSpc>
                <a:spcPct val="100000"/>
              </a:lnSpc>
              <a:spcBef>
                <a:spcPts val="105"/>
              </a:spcBef>
            </a:pPr>
            <a:endParaRPr lang="en-US" sz="2200" b="1" dirty="0">
              <a:solidFill>
                <a:schemeClr val="tx1">
                  <a:lumMod val="85000"/>
                  <a:lumOff val="15000"/>
                </a:schemeClr>
              </a:solidFill>
              <a:latin typeface="Arial"/>
              <a:cs typeface="Arial"/>
            </a:endParaRPr>
          </a:p>
          <a:p>
            <a:pPr marL="12700">
              <a:lnSpc>
                <a:spcPct val="100000"/>
              </a:lnSpc>
              <a:spcBef>
                <a:spcPts val="105"/>
              </a:spcBef>
            </a:pPr>
            <a:r>
              <a:rPr lang="en-US" sz="2200" b="1" dirty="0">
                <a:solidFill>
                  <a:schemeClr val="tx1">
                    <a:lumMod val="85000"/>
                    <a:lumOff val="15000"/>
                  </a:schemeClr>
                </a:solidFill>
                <a:latin typeface="Arial"/>
                <a:cs typeface="Arial"/>
              </a:rPr>
              <a:t>-They check obstacle all the time ,in case if there is obstacle ,do the appropriate to avoid it.</a:t>
            </a: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sz="2200" dirty="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344" y="1347216"/>
            <a:ext cx="8997696" cy="5806440"/>
          </a:xfrm>
          <a:prstGeom prst="rect">
            <a:avLst/>
          </a:prstGeom>
          <a:blipFill>
            <a:blip r:embed="rId2" cstate="print"/>
            <a:stretch>
              <a:fillRect/>
            </a:stretch>
          </a:blipFill>
        </p:spPr>
        <p:txBody>
          <a:bodyPr wrap="square" lIns="0" tIns="0" rIns="0" bIns="0" rtlCol="0"/>
          <a:lstStyle/>
          <a:p>
            <a:endParaRPr dirty="0"/>
          </a:p>
        </p:txBody>
      </p:sp>
      <p:sp>
        <p:nvSpPr>
          <p:cNvPr id="17" name="object 17"/>
          <p:cNvSpPr txBox="1">
            <a:spLocks noGrp="1"/>
          </p:cNvSpPr>
          <p:nvPr>
            <p:ph type="title"/>
          </p:nvPr>
        </p:nvSpPr>
        <p:spPr>
          <a:xfrm>
            <a:off x="983996" y="493268"/>
            <a:ext cx="6712204"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Scan products </a:t>
            </a:r>
            <a:endParaRPr sz="4400"/>
          </a:p>
        </p:txBody>
      </p:sp>
      <p:sp>
        <p:nvSpPr>
          <p:cNvPr id="18" name="object 18"/>
          <p:cNvSpPr txBox="1"/>
          <p:nvPr/>
        </p:nvSpPr>
        <p:spPr>
          <a:xfrm>
            <a:off x="1361631" y="2456688"/>
            <a:ext cx="6830059" cy="3488776"/>
          </a:xfrm>
          <a:prstGeom prst="rect">
            <a:avLst/>
          </a:prstGeom>
        </p:spPr>
        <p:txBody>
          <a:bodyPr vert="horz" wrap="square" lIns="0" tIns="13335" rIns="0" bIns="0" rtlCol="0">
            <a:spAutoFit/>
          </a:bodyPr>
          <a:lstStyle/>
          <a:p>
            <a:pPr marL="12700">
              <a:lnSpc>
                <a:spcPct val="100000"/>
              </a:lnSpc>
              <a:spcBef>
                <a:spcPts val="105"/>
              </a:spcBef>
            </a:pPr>
            <a:r>
              <a:rPr lang="en-US" sz="2200" b="1" dirty="0">
                <a:solidFill>
                  <a:schemeClr val="tx1">
                    <a:lumMod val="85000"/>
                    <a:lumOff val="15000"/>
                  </a:schemeClr>
                </a:solidFill>
                <a:latin typeface="Arial"/>
                <a:cs typeface="Arial"/>
              </a:rPr>
              <a:t>-When customer want to buy item or check price he have to scan it using </a:t>
            </a:r>
            <a:r>
              <a:rPr lang="en-US" sz="2200" b="1" dirty="0" err="1">
                <a:solidFill>
                  <a:schemeClr val="tx1">
                    <a:lumMod val="85000"/>
                    <a:lumOff val="15000"/>
                  </a:schemeClr>
                </a:solidFill>
                <a:latin typeface="Arial"/>
                <a:cs typeface="Arial"/>
              </a:rPr>
              <a:t>rfid</a:t>
            </a:r>
            <a:endParaRPr lang="ar-JO" sz="2200" b="1" dirty="0">
              <a:solidFill>
                <a:schemeClr val="tx1">
                  <a:lumMod val="85000"/>
                  <a:lumOff val="15000"/>
                </a:schemeClr>
              </a:solidFill>
              <a:latin typeface="Arial"/>
              <a:cs typeface="Arial"/>
            </a:endParaRPr>
          </a:p>
          <a:p>
            <a:pPr marL="12700">
              <a:lnSpc>
                <a:spcPct val="100000"/>
              </a:lnSpc>
              <a:spcBef>
                <a:spcPts val="105"/>
              </a:spcBef>
            </a:pPr>
            <a:endParaRPr lang="en-US" sz="2200" b="1" dirty="0">
              <a:solidFill>
                <a:schemeClr val="tx1">
                  <a:lumMod val="85000"/>
                  <a:lumOff val="15000"/>
                </a:schemeClr>
              </a:solidFill>
              <a:latin typeface="Arial"/>
              <a:cs typeface="Arial"/>
            </a:endParaRPr>
          </a:p>
          <a:p>
            <a:pPr marL="12700">
              <a:lnSpc>
                <a:spcPct val="100000"/>
              </a:lnSpc>
              <a:spcBef>
                <a:spcPts val="105"/>
              </a:spcBef>
            </a:pPr>
            <a:r>
              <a:rPr lang="en-US" sz="2200" b="1" dirty="0">
                <a:solidFill>
                  <a:schemeClr val="tx1">
                    <a:lumMod val="85000"/>
                    <a:lumOff val="15000"/>
                  </a:schemeClr>
                </a:solidFill>
                <a:latin typeface="Arial"/>
                <a:cs typeface="Arial"/>
              </a:rPr>
              <a:t>-Rescan in case he want to delete item</a:t>
            </a:r>
          </a:p>
          <a:p>
            <a:pPr marL="12700">
              <a:lnSpc>
                <a:spcPct val="100000"/>
              </a:lnSpc>
              <a:spcBef>
                <a:spcPts val="105"/>
              </a:spcBef>
            </a:pPr>
            <a:br>
              <a:rPr lang="en-US" sz="2200" b="1" dirty="0">
                <a:solidFill>
                  <a:schemeClr val="tx1">
                    <a:lumMod val="85000"/>
                    <a:lumOff val="15000"/>
                  </a:schemeClr>
                </a:solidFill>
                <a:latin typeface="Arial"/>
                <a:cs typeface="Arial"/>
              </a:rPr>
            </a:br>
            <a:r>
              <a:rPr lang="en-US" sz="2200" b="1" dirty="0">
                <a:solidFill>
                  <a:schemeClr val="tx1">
                    <a:lumMod val="85000"/>
                    <a:lumOff val="15000"/>
                  </a:schemeClr>
                </a:solidFill>
                <a:latin typeface="Arial"/>
                <a:cs typeface="Arial"/>
              </a:rPr>
              <a:t>-be carful to not put product without scanning</a:t>
            </a:r>
          </a:p>
          <a:p>
            <a:pPr marL="12700">
              <a:lnSpc>
                <a:spcPct val="100000"/>
              </a:lnSpc>
              <a:spcBef>
                <a:spcPts val="105"/>
              </a:spcBef>
            </a:pPr>
            <a:endParaRPr lang="en-US" sz="2200" b="1" dirty="0">
              <a:solidFill>
                <a:schemeClr val="tx1">
                  <a:lumMod val="85000"/>
                  <a:lumOff val="15000"/>
                </a:schemeClr>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lang="en-US" sz="2200" b="1" dirty="0">
              <a:solidFill>
                <a:srgbClr val="970000"/>
              </a:solidFill>
              <a:latin typeface="Arial"/>
              <a:cs typeface="Arial"/>
            </a:endParaRPr>
          </a:p>
          <a:p>
            <a:pPr marL="12700">
              <a:lnSpc>
                <a:spcPct val="100000"/>
              </a:lnSpc>
              <a:spcBef>
                <a:spcPts val="105"/>
              </a:spcBef>
            </a:pPr>
            <a:endParaRPr sz="2200" dirty="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621816" y="1231581"/>
            <a:ext cx="8997696" cy="5806440"/>
          </a:xfrm>
          <a:prstGeom prst="rect">
            <a:avLst/>
          </a:prstGeom>
          <a:blipFill>
            <a:blip r:embed="rId3"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983996" y="493268"/>
            <a:ext cx="6712204"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Return Back </a:t>
            </a:r>
            <a:endParaRPr sz="4400"/>
          </a:p>
        </p:txBody>
      </p:sp>
      <p:sp>
        <p:nvSpPr>
          <p:cNvPr id="18" name="object 18"/>
          <p:cNvSpPr txBox="1"/>
          <p:nvPr/>
        </p:nvSpPr>
        <p:spPr>
          <a:xfrm>
            <a:off x="1229107" y="2787290"/>
            <a:ext cx="6830059" cy="2108911"/>
          </a:xfrm>
          <a:prstGeom prst="rect">
            <a:avLst/>
          </a:prstGeom>
        </p:spPr>
        <p:txBody>
          <a:bodyPr vert="horz" wrap="square" lIns="0" tIns="13335" rIns="0" bIns="0" rtlCol="0">
            <a:spAutoFit/>
          </a:bodyPr>
          <a:lstStyle/>
          <a:p>
            <a:pPr marL="12700">
              <a:lnSpc>
                <a:spcPct val="100000"/>
              </a:lnSpc>
              <a:spcBef>
                <a:spcPts val="105"/>
              </a:spcBef>
            </a:pPr>
            <a:r>
              <a:rPr lang="en-US" sz="2200" b="1" dirty="0">
                <a:solidFill>
                  <a:schemeClr val="tx1">
                    <a:lumMod val="85000"/>
                    <a:lumOff val="15000"/>
                  </a:schemeClr>
                </a:solidFill>
                <a:latin typeface="Arial"/>
                <a:cs typeface="Arial"/>
              </a:rPr>
              <a:t>-We used three IR sensors .</a:t>
            </a:r>
          </a:p>
          <a:p>
            <a:pPr marL="12700">
              <a:lnSpc>
                <a:spcPct val="100000"/>
              </a:lnSpc>
              <a:spcBef>
                <a:spcPts val="105"/>
              </a:spcBef>
            </a:pPr>
            <a:r>
              <a:rPr lang="en-US" sz="2200" b="1" dirty="0">
                <a:solidFill>
                  <a:schemeClr val="tx1">
                    <a:lumMod val="85000"/>
                    <a:lumOff val="15000"/>
                  </a:schemeClr>
                </a:solidFill>
                <a:latin typeface="Arial"/>
                <a:cs typeface="Arial"/>
              </a:rPr>
              <a:t>-They read the value of the line under them</a:t>
            </a:r>
          </a:p>
          <a:p>
            <a:pPr marL="12700">
              <a:lnSpc>
                <a:spcPct val="100000"/>
              </a:lnSpc>
              <a:spcBef>
                <a:spcPts val="105"/>
              </a:spcBef>
            </a:pPr>
            <a:r>
              <a:rPr lang="en-US" sz="2200" b="1" dirty="0">
                <a:solidFill>
                  <a:schemeClr val="tx1">
                    <a:lumMod val="85000"/>
                    <a:lumOff val="15000"/>
                  </a:schemeClr>
                </a:solidFill>
                <a:latin typeface="Arial"/>
                <a:cs typeface="Arial"/>
              </a:rPr>
              <a:t>-Try to  balance it on the black line</a:t>
            </a:r>
          </a:p>
          <a:p>
            <a:pPr marL="12700">
              <a:lnSpc>
                <a:spcPct val="100000"/>
              </a:lnSpc>
              <a:spcBef>
                <a:spcPts val="105"/>
              </a:spcBef>
            </a:pPr>
            <a:r>
              <a:rPr lang="en-US" sz="2200" b="1" dirty="0">
                <a:solidFill>
                  <a:schemeClr val="tx1">
                    <a:lumMod val="85000"/>
                    <a:lumOff val="15000"/>
                  </a:schemeClr>
                </a:solidFill>
                <a:latin typeface="Arial"/>
                <a:cs typeface="Arial"/>
              </a:rPr>
              <a:t>-When it reach the end of the line it stop</a:t>
            </a:r>
          </a:p>
          <a:p>
            <a:pPr marL="12700">
              <a:lnSpc>
                <a:spcPct val="100000"/>
              </a:lnSpc>
              <a:spcBef>
                <a:spcPts val="105"/>
              </a:spcBef>
            </a:pPr>
            <a:endParaRPr lang="en-US" sz="2200" b="1" dirty="0">
              <a:solidFill>
                <a:schemeClr val="tx1">
                  <a:lumMod val="85000"/>
                  <a:lumOff val="15000"/>
                </a:schemeClr>
              </a:solidFill>
              <a:latin typeface="Arial"/>
              <a:cs typeface="Arial"/>
            </a:endParaRPr>
          </a:p>
          <a:p>
            <a:pPr marL="12700">
              <a:lnSpc>
                <a:spcPct val="100000"/>
              </a:lnSpc>
              <a:spcBef>
                <a:spcPts val="105"/>
              </a:spcBef>
            </a:pPr>
            <a:endParaRPr sz="2200" dirty="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560830" y="1374647"/>
            <a:ext cx="8997697" cy="5803392"/>
          </a:xfrm>
          <a:prstGeom prst="rect">
            <a:avLst/>
          </a:prstGeom>
          <a:blipFill>
            <a:blip r:embed="rId2"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1160780" y="502412"/>
            <a:ext cx="7297420" cy="688650"/>
          </a:xfrm>
          <a:prstGeom prst="rect">
            <a:avLst/>
          </a:prstGeom>
        </p:spPr>
        <p:txBody>
          <a:bodyPr vert="horz" wrap="square" lIns="0" tIns="11430" rIns="0" bIns="0" rtlCol="0">
            <a:spAutoFit/>
          </a:bodyPr>
          <a:lstStyle/>
          <a:p>
            <a:pPr marL="12700">
              <a:lnSpc>
                <a:spcPct val="100000"/>
              </a:lnSpc>
              <a:spcBef>
                <a:spcPts val="90"/>
              </a:spcBef>
            </a:pPr>
            <a:r>
              <a:rPr lang="en-US" sz="4400" dirty="0">
                <a:solidFill>
                  <a:srgbClr val="435369"/>
                </a:solidFill>
              </a:rPr>
              <a:t>Android Application</a:t>
            </a:r>
            <a:endParaRPr sz="4400"/>
          </a:p>
        </p:txBody>
      </p:sp>
      <p:sp>
        <p:nvSpPr>
          <p:cNvPr id="18" name="object 18"/>
          <p:cNvSpPr txBox="1"/>
          <p:nvPr/>
        </p:nvSpPr>
        <p:spPr>
          <a:xfrm>
            <a:off x="1294891" y="2026413"/>
            <a:ext cx="7389495" cy="2375650"/>
          </a:xfrm>
          <a:prstGeom prst="rect">
            <a:avLst/>
          </a:prstGeom>
        </p:spPr>
        <p:txBody>
          <a:bodyPr vert="horz" wrap="square" lIns="0" tIns="13335" rIns="0" bIns="0" rtlCol="0">
            <a:spAutoFit/>
          </a:bodyPr>
          <a:lstStyle/>
          <a:p>
            <a:pPr marL="12700" marR="5080">
              <a:lnSpc>
                <a:spcPct val="100000"/>
              </a:lnSpc>
              <a:spcBef>
                <a:spcPts val="105"/>
              </a:spcBef>
              <a:tabLst>
                <a:tab pos="4084320" algn="l"/>
              </a:tabLst>
            </a:pPr>
            <a:r>
              <a:rPr lang="en-US" sz="2200" b="1" spc="-5" dirty="0">
                <a:solidFill>
                  <a:schemeClr val="tx1">
                    <a:lumMod val="85000"/>
                    <a:lumOff val="15000"/>
                  </a:schemeClr>
                </a:solidFill>
                <a:latin typeface="Arial"/>
                <a:cs typeface="Arial"/>
              </a:rPr>
              <a:t>We use App inventor website</a:t>
            </a:r>
            <a:r>
              <a:rPr sz="2200" b="1" spc="-10" dirty="0">
                <a:solidFill>
                  <a:schemeClr val="tx1">
                    <a:lumMod val="85000"/>
                    <a:lumOff val="15000"/>
                  </a:schemeClr>
                </a:solidFill>
                <a:latin typeface="Arial"/>
                <a:cs typeface="Arial"/>
              </a:rPr>
              <a:t>. </a:t>
            </a:r>
            <a:r>
              <a:rPr sz="2200" b="1" dirty="0">
                <a:solidFill>
                  <a:schemeClr val="tx1">
                    <a:lumMod val="85000"/>
                    <a:lumOff val="15000"/>
                  </a:schemeClr>
                </a:solidFill>
                <a:latin typeface="Arial"/>
                <a:cs typeface="Arial"/>
              </a:rPr>
              <a:t>The GUI </a:t>
            </a:r>
            <a:r>
              <a:rPr sz="2200" b="1" spc="-5" dirty="0">
                <a:solidFill>
                  <a:schemeClr val="tx1">
                    <a:lumMod val="85000"/>
                    <a:lumOff val="15000"/>
                  </a:schemeClr>
                </a:solidFill>
                <a:latin typeface="Arial"/>
                <a:cs typeface="Arial"/>
              </a:rPr>
              <a:t>consists </a:t>
            </a:r>
            <a:r>
              <a:rPr sz="2200" b="1" spc="-10" dirty="0">
                <a:solidFill>
                  <a:schemeClr val="tx1">
                    <a:lumMod val="85000"/>
                    <a:lumOff val="15000"/>
                  </a:schemeClr>
                </a:solidFill>
                <a:latin typeface="Arial"/>
                <a:cs typeface="Arial"/>
              </a:rPr>
              <a:t>of </a:t>
            </a:r>
            <a:r>
              <a:rPr lang="en-US" sz="2200" b="1" spc="-10" dirty="0">
                <a:solidFill>
                  <a:schemeClr val="tx1">
                    <a:lumMod val="85000"/>
                    <a:lumOff val="15000"/>
                  </a:schemeClr>
                </a:solidFill>
                <a:latin typeface="Arial"/>
                <a:cs typeface="Arial"/>
              </a:rPr>
              <a:t>three </a:t>
            </a:r>
            <a:r>
              <a:rPr sz="2200" b="1" spc="-5" dirty="0">
                <a:solidFill>
                  <a:schemeClr val="tx1">
                    <a:lumMod val="85000"/>
                    <a:lumOff val="15000"/>
                  </a:schemeClr>
                </a:solidFill>
                <a:latin typeface="Arial"/>
                <a:cs typeface="Arial"/>
              </a:rPr>
              <a:t>screen  types:</a:t>
            </a:r>
            <a:endParaRPr sz="2200" b="1" dirty="0">
              <a:solidFill>
                <a:schemeClr val="tx1">
                  <a:lumMod val="85000"/>
                  <a:lumOff val="15000"/>
                </a:schemeClr>
              </a:solidFill>
              <a:latin typeface="Arial"/>
              <a:cs typeface="Arial"/>
            </a:endParaRPr>
          </a:p>
          <a:p>
            <a:pPr>
              <a:lnSpc>
                <a:spcPct val="100000"/>
              </a:lnSpc>
            </a:pPr>
            <a:endParaRPr sz="2400" b="1" dirty="0">
              <a:solidFill>
                <a:schemeClr val="tx1">
                  <a:lumMod val="85000"/>
                  <a:lumOff val="15000"/>
                </a:schemeClr>
              </a:solidFill>
              <a:latin typeface="Times New Roman"/>
              <a:cs typeface="Times New Roman"/>
            </a:endParaRPr>
          </a:p>
          <a:p>
            <a:pPr marL="12700" marR="3538220">
              <a:lnSpc>
                <a:spcPct val="100000"/>
              </a:lnSpc>
              <a:spcBef>
                <a:spcPts val="2140"/>
              </a:spcBef>
            </a:pPr>
            <a:r>
              <a:rPr sz="2000" b="1" spc="-5" dirty="0">
                <a:solidFill>
                  <a:schemeClr val="tx1">
                    <a:lumMod val="85000"/>
                    <a:lumOff val="15000"/>
                  </a:schemeClr>
                </a:solidFill>
                <a:latin typeface="Arial"/>
                <a:cs typeface="Arial"/>
              </a:rPr>
              <a:t>1</a:t>
            </a:r>
            <a:r>
              <a:rPr sz="2800" b="1" spc="-5" dirty="0">
                <a:solidFill>
                  <a:schemeClr val="tx1">
                    <a:lumMod val="85000"/>
                    <a:lumOff val="15000"/>
                  </a:schemeClr>
                </a:solidFill>
                <a:latin typeface="Arial"/>
                <a:cs typeface="Arial"/>
              </a:rPr>
              <a:t>. </a:t>
            </a:r>
            <a:r>
              <a:rPr lang="en-US" sz="2800" b="1" u="heavy" spc="-10" dirty="0">
                <a:solidFill>
                  <a:schemeClr val="tx1">
                    <a:lumMod val="85000"/>
                    <a:lumOff val="15000"/>
                  </a:schemeClr>
                </a:solidFill>
                <a:latin typeface="Arial"/>
                <a:cs typeface="Arial"/>
              </a:rPr>
              <a:t>Main </a:t>
            </a:r>
            <a:r>
              <a:rPr sz="2800" b="1" u="heavy" spc="-15" dirty="0">
                <a:solidFill>
                  <a:schemeClr val="tx1">
                    <a:lumMod val="85000"/>
                    <a:lumOff val="15000"/>
                  </a:schemeClr>
                </a:solidFill>
                <a:latin typeface="Arial"/>
                <a:cs typeface="Arial"/>
              </a:rPr>
              <a:t>screen</a:t>
            </a:r>
            <a:r>
              <a:rPr sz="2000" b="1" spc="-15" dirty="0">
                <a:solidFill>
                  <a:schemeClr val="tx1">
                    <a:lumMod val="85000"/>
                    <a:lumOff val="15000"/>
                  </a:schemeClr>
                </a:solidFill>
                <a:latin typeface="Arial"/>
                <a:cs typeface="Arial"/>
              </a:rPr>
              <a:t>: </a:t>
            </a:r>
            <a:r>
              <a:rPr lang="en-US" sz="2000" b="1" spc="-15" dirty="0">
                <a:solidFill>
                  <a:schemeClr val="tx1">
                    <a:lumMod val="85000"/>
                    <a:lumOff val="15000"/>
                  </a:schemeClr>
                </a:solidFill>
                <a:latin typeface="Arial"/>
                <a:cs typeface="Arial"/>
              </a:rPr>
              <a:t>Where the user choose which screen he want to go</a:t>
            </a:r>
            <a:endParaRPr sz="2000" b="1" dirty="0">
              <a:solidFill>
                <a:schemeClr val="tx1">
                  <a:lumMod val="85000"/>
                  <a:lumOff val="15000"/>
                </a:schemeClr>
              </a:solidFill>
              <a:latin typeface="Arial"/>
              <a:cs typeface="Arial"/>
            </a:endParaRPr>
          </a:p>
        </p:txBody>
      </p:sp>
      <p:sp>
        <p:nvSpPr>
          <p:cNvPr id="19" name="object 19"/>
          <p:cNvSpPr/>
          <p:nvPr/>
        </p:nvSpPr>
        <p:spPr>
          <a:xfrm>
            <a:off x="5779008" y="3474720"/>
            <a:ext cx="3221990" cy="2932430"/>
          </a:xfrm>
          <a:custGeom>
            <a:avLst/>
            <a:gdLst/>
            <a:ahLst/>
            <a:cxnLst/>
            <a:rect l="l" t="t" r="r" b="b"/>
            <a:pathLst>
              <a:path w="3221990" h="2932429">
                <a:moveTo>
                  <a:pt x="2734056" y="0"/>
                </a:moveTo>
                <a:lnTo>
                  <a:pt x="487679" y="0"/>
                </a:lnTo>
                <a:lnTo>
                  <a:pt x="440887" y="2243"/>
                </a:lnTo>
                <a:lnTo>
                  <a:pt x="395315" y="8834"/>
                </a:lnTo>
                <a:lnTo>
                  <a:pt x="351173" y="19564"/>
                </a:lnTo>
                <a:lnTo>
                  <a:pt x="308668" y="34225"/>
                </a:lnTo>
                <a:lnTo>
                  <a:pt x="268010" y="52609"/>
                </a:lnTo>
                <a:lnTo>
                  <a:pt x="229407" y="74506"/>
                </a:lnTo>
                <a:lnTo>
                  <a:pt x="193066" y="99709"/>
                </a:lnTo>
                <a:lnTo>
                  <a:pt x="159198" y="128009"/>
                </a:lnTo>
                <a:lnTo>
                  <a:pt x="128009" y="159198"/>
                </a:lnTo>
                <a:lnTo>
                  <a:pt x="99709" y="193066"/>
                </a:lnTo>
                <a:lnTo>
                  <a:pt x="74506" y="229407"/>
                </a:lnTo>
                <a:lnTo>
                  <a:pt x="52609" y="268010"/>
                </a:lnTo>
                <a:lnTo>
                  <a:pt x="34225" y="308668"/>
                </a:lnTo>
                <a:lnTo>
                  <a:pt x="19564" y="351173"/>
                </a:lnTo>
                <a:lnTo>
                  <a:pt x="8834" y="395315"/>
                </a:lnTo>
                <a:lnTo>
                  <a:pt x="2243" y="440887"/>
                </a:lnTo>
                <a:lnTo>
                  <a:pt x="0" y="487679"/>
                </a:lnTo>
                <a:lnTo>
                  <a:pt x="0" y="2444496"/>
                </a:lnTo>
                <a:lnTo>
                  <a:pt x="2243" y="2491288"/>
                </a:lnTo>
                <a:lnTo>
                  <a:pt x="8834" y="2536860"/>
                </a:lnTo>
                <a:lnTo>
                  <a:pt x="19564" y="2581002"/>
                </a:lnTo>
                <a:lnTo>
                  <a:pt x="34225" y="2623507"/>
                </a:lnTo>
                <a:lnTo>
                  <a:pt x="52609" y="2664165"/>
                </a:lnTo>
                <a:lnTo>
                  <a:pt x="74506" y="2702768"/>
                </a:lnTo>
                <a:lnTo>
                  <a:pt x="99709" y="2739109"/>
                </a:lnTo>
                <a:lnTo>
                  <a:pt x="128009" y="2772977"/>
                </a:lnTo>
                <a:lnTo>
                  <a:pt x="159198" y="2804166"/>
                </a:lnTo>
                <a:lnTo>
                  <a:pt x="193066" y="2832466"/>
                </a:lnTo>
                <a:lnTo>
                  <a:pt x="229407" y="2857669"/>
                </a:lnTo>
                <a:lnTo>
                  <a:pt x="268010" y="2879566"/>
                </a:lnTo>
                <a:lnTo>
                  <a:pt x="308668" y="2897950"/>
                </a:lnTo>
                <a:lnTo>
                  <a:pt x="351173" y="2912611"/>
                </a:lnTo>
                <a:lnTo>
                  <a:pt x="395315" y="2923341"/>
                </a:lnTo>
                <a:lnTo>
                  <a:pt x="440887" y="2929932"/>
                </a:lnTo>
                <a:lnTo>
                  <a:pt x="487679" y="2932176"/>
                </a:lnTo>
                <a:lnTo>
                  <a:pt x="2734056" y="2932176"/>
                </a:lnTo>
                <a:lnTo>
                  <a:pt x="2781325" y="2929932"/>
                </a:lnTo>
                <a:lnTo>
                  <a:pt x="2827257" y="2923341"/>
                </a:lnTo>
                <a:lnTo>
                  <a:pt x="2871657" y="2912611"/>
                </a:lnTo>
                <a:lnTo>
                  <a:pt x="2914325" y="2897950"/>
                </a:lnTo>
                <a:lnTo>
                  <a:pt x="2955065" y="2879566"/>
                </a:lnTo>
                <a:lnTo>
                  <a:pt x="2993680" y="2857669"/>
                </a:lnTo>
                <a:lnTo>
                  <a:pt x="3029971" y="2832466"/>
                </a:lnTo>
                <a:lnTo>
                  <a:pt x="3063743" y="2804166"/>
                </a:lnTo>
                <a:lnTo>
                  <a:pt x="3094798" y="2772977"/>
                </a:lnTo>
                <a:lnTo>
                  <a:pt x="3122938" y="2739109"/>
                </a:lnTo>
                <a:lnTo>
                  <a:pt x="3147966" y="2702768"/>
                </a:lnTo>
                <a:lnTo>
                  <a:pt x="3169684" y="2664165"/>
                </a:lnTo>
                <a:lnTo>
                  <a:pt x="3187897" y="2623507"/>
                </a:lnTo>
                <a:lnTo>
                  <a:pt x="3202405" y="2581002"/>
                </a:lnTo>
                <a:lnTo>
                  <a:pt x="3213013" y="2536860"/>
                </a:lnTo>
                <a:lnTo>
                  <a:pt x="3219522" y="2491288"/>
                </a:lnTo>
                <a:lnTo>
                  <a:pt x="3221736" y="2444496"/>
                </a:lnTo>
                <a:lnTo>
                  <a:pt x="3221736" y="487679"/>
                </a:lnTo>
                <a:lnTo>
                  <a:pt x="3219522" y="440887"/>
                </a:lnTo>
                <a:lnTo>
                  <a:pt x="3213013" y="395315"/>
                </a:lnTo>
                <a:lnTo>
                  <a:pt x="3202405" y="351173"/>
                </a:lnTo>
                <a:lnTo>
                  <a:pt x="3187897" y="308668"/>
                </a:lnTo>
                <a:lnTo>
                  <a:pt x="3169684" y="268010"/>
                </a:lnTo>
                <a:lnTo>
                  <a:pt x="3147966" y="229407"/>
                </a:lnTo>
                <a:lnTo>
                  <a:pt x="3122938" y="193066"/>
                </a:lnTo>
                <a:lnTo>
                  <a:pt x="3094798" y="159198"/>
                </a:lnTo>
                <a:lnTo>
                  <a:pt x="3063743" y="128009"/>
                </a:lnTo>
                <a:lnTo>
                  <a:pt x="3029971" y="99709"/>
                </a:lnTo>
                <a:lnTo>
                  <a:pt x="2993680" y="74506"/>
                </a:lnTo>
                <a:lnTo>
                  <a:pt x="2955065" y="52609"/>
                </a:lnTo>
                <a:lnTo>
                  <a:pt x="2914325" y="34225"/>
                </a:lnTo>
                <a:lnTo>
                  <a:pt x="2871657" y="19564"/>
                </a:lnTo>
                <a:lnTo>
                  <a:pt x="2827257" y="8834"/>
                </a:lnTo>
                <a:lnTo>
                  <a:pt x="2781325" y="2243"/>
                </a:lnTo>
                <a:lnTo>
                  <a:pt x="2734056" y="0"/>
                </a:lnTo>
                <a:close/>
              </a:path>
            </a:pathLst>
          </a:custGeom>
          <a:solidFill>
            <a:srgbClr val="FFFFFF"/>
          </a:solidFill>
        </p:spPr>
        <p:txBody>
          <a:bodyPr wrap="square" lIns="0" tIns="0" rIns="0" bIns="0" rtlCol="0"/>
          <a:lstStyle/>
          <a:p>
            <a:endParaRPr/>
          </a:p>
        </p:txBody>
      </p:sp>
      <p:sp>
        <p:nvSpPr>
          <p:cNvPr id="20" name="object 20"/>
          <p:cNvSpPr/>
          <p:nvPr/>
        </p:nvSpPr>
        <p:spPr>
          <a:xfrm>
            <a:off x="5779008" y="3474720"/>
            <a:ext cx="3221990" cy="2932430"/>
          </a:xfrm>
          <a:custGeom>
            <a:avLst/>
            <a:gdLst/>
            <a:ahLst/>
            <a:cxnLst/>
            <a:rect l="l" t="t" r="r" b="b"/>
            <a:pathLst>
              <a:path w="3221990" h="2932429">
                <a:moveTo>
                  <a:pt x="487679" y="0"/>
                </a:moveTo>
                <a:lnTo>
                  <a:pt x="440887" y="2243"/>
                </a:lnTo>
                <a:lnTo>
                  <a:pt x="395315" y="8834"/>
                </a:lnTo>
                <a:lnTo>
                  <a:pt x="351173" y="19564"/>
                </a:lnTo>
                <a:lnTo>
                  <a:pt x="308668" y="34225"/>
                </a:lnTo>
                <a:lnTo>
                  <a:pt x="268010" y="52609"/>
                </a:lnTo>
                <a:lnTo>
                  <a:pt x="229407" y="74506"/>
                </a:lnTo>
                <a:lnTo>
                  <a:pt x="193066" y="99709"/>
                </a:lnTo>
                <a:lnTo>
                  <a:pt x="159198" y="128009"/>
                </a:lnTo>
                <a:lnTo>
                  <a:pt x="128009" y="159198"/>
                </a:lnTo>
                <a:lnTo>
                  <a:pt x="99709" y="193066"/>
                </a:lnTo>
                <a:lnTo>
                  <a:pt x="74506" y="229407"/>
                </a:lnTo>
                <a:lnTo>
                  <a:pt x="52609" y="268010"/>
                </a:lnTo>
                <a:lnTo>
                  <a:pt x="34225" y="308668"/>
                </a:lnTo>
                <a:lnTo>
                  <a:pt x="19564" y="351173"/>
                </a:lnTo>
                <a:lnTo>
                  <a:pt x="8834" y="395315"/>
                </a:lnTo>
                <a:lnTo>
                  <a:pt x="2243" y="440887"/>
                </a:lnTo>
                <a:lnTo>
                  <a:pt x="0" y="487679"/>
                </a:lnTo>
                <a:lnTo>
                  <a:pt x="0" y="2444496"/>
                </a:lnTo>
                <a:lnTo>
                  <a:pt x="2243" y="2491288"/>
                </a:lnTo>
                <a:lnTo>
                  <a:pt x="8834" y="2536860"/>
                </a:lnTo>
                <a:lnTo>
                  <a:pt x="19564" y="2581002"/>
                </a:lnTo>
                <a:lnTo>
                  <a:pt x="34225" y="2623507"/>
                </a:lnTo>
                <a:lnTo>
                  <a:pt x="52609" y="2664165"/>
                </a:lnTo>
                <a:lnTo>
                  <a:pt x="74506" y="2702768"/>
                </a:lnTo>
                <a:lnTo>
                  <a:pt x="99709" y="2739109"/>
                </a:lnTo>
                <a:lnTo>
                  <a:pt x="128009" y="2772977"/>
                </a:lnTo>
                <a:lnTo>
                  <a:pt x="159198" y="2804166"/>
                </a:lnTo>
                <a:lnTo>
                  <a:pt x="193066" y="2832466"/>
                </a:lnTo>
                <a:lnTo>
                  <a:pt x="229407" y="2857669"/>
                </a:lnTo>
                <a:lnTo>
                  <a:pt x="268010" y="2879566"/>
                </a:lnTo>
                <a:lnTo>
                  <a:pt x="308668" y="2897950"/>
                </a:lnTo>
                <a:lnTo>
                  <a:pt x="351173" y="2912611"/>
                </a:lnTo>
                <a:lnTo>
                  <a:pt x="395315" y="2923341"/>
                </a:lnTo>
                <a:lnTo>
                  <a:pt x="440887" y="2929932"/>
                </a:lnTo>
                <a:lnTo>
                  <a:pt x="487679" y="2932176"/>
                </a:lnTo>
                <a:lnTo>
                  <a:pt x="2734056" y="2932176"/>
                </a:lnTo>
                <a:lnTo>
                  <a:pt x="2781325" y="2929932"/>
                </a:lnTo>
                <a:lnTo>
                  <a:pt x="2827257" y="2923341"/>
                </a:lnTo>
                <a:lnTo>
                  <a:pt x="2871657" y="2912611"/>
                </a:lnTo>
                <a:lnTo>
                  <a:pt x="2914325" y="2897950"/>
                </a:lnTo>
                <a:lnTo>
                  <a:pt x="2955065" y="2879566"/>
                </a:lnTo>
                <a:lnTo>
                  <a:pt x="2993680" y="2857669"/>
                </a:lnTo>
                <a:lnTo>
                  <a:pt x="3029971" y="2832466"/>
                </a:lnTo>
                <a:lnTo>
                  <a:pt x="3063743" y="2804166"/>
                </a:lnTo>
                <a:lnTo>
                  <a:pt x="3094798" y="2772977"/>
                </a:lnTo>
                <a:lnTo>
                  <a:pt x="3122938" y="2739109"/>
                </a:lnTo>
                <a:lnTo>
                  <a:pt x="3147966" y="2702768"/>
                </a:lnTo>
                <a:lnTo>
                  <a:pt x="3169684" y="2664165"/>
                </a:lnTo>
                <a:lnTo>
                  <a:pt x="3187897" y="2623507"/>
                </a:lnTo>
                <a:lnTo>
                  <a:pt x="3202405" y="2581002"/>
                </a:lnTo>
                <a:lnTo>
                  <a:pt x="3213013" y="2536860"/>
                </a:lnTo>
                <a:lnTo>
                  <a:pt x="3219522" y="2491288"/>
                </a:lnTo>
                <a:lnTo>
                  <a:pt x="3221736" y="2444496"/>
                </a:lnTo>
                <a:lnTo>
                  <a:pt x="3221736" y="487679"/>
                </a:lnTo>
                <a:lnTo>
                  <a:pt x="3219522" y="440887"/>
                </a:lnTo>
                <a:lnTo>
                  <a:pt x="3213013" y="395315"/>
                </a:lnTo>
                <a:lnTo>
                  <a:pt x="3202405" y="351173"/>
                </a:lnTo>
                <a:lnTo>
                  <a:pt x="3187897" y="308668"/>
                </a:lnTo>
                <a:lnTo>
                  <a:pt x="3169684" y="268010"/>
                </a:lnTo>
                <a:lnTo>
                  <a:pt x="3147966" y="229407"/>
                </a:lnTo>
                <a:lnTo>
                  <a:pt x="3122938" y="193066"/>
                </a:lnTo>
                <a:lnTo>
                  <a:pt x="3094798" y="159198"/>
                </a:lnTo>
                <a:lnTo>
                  <a:pt x="3063743" y="128009"/>
                </a:lnTo>
                <a:lnTo>
                  <a:pt x="3029971" y="99709"/>
                </a:lnTo>
                <a:lnTo>
                  <a:pt x="2993680" y="74506"/>
                </a:lnTo>
                <a:lnTo>
                  <a:pt x="2955065" y="52609"/>
                </a:lnTo>
                <a:lnTo>
                  <a:pt x="2914325" y="34225"/>
                </a:lnTo>
                <a:lnTo>
                  <a:pt x="2871657" y="19564"/>
                </a:lnTo>
                <a:lnTo>
                  <a:pt x="2827257" y="8834"/>
                </a:lnTo>
                <a:lnTo>
                  <a:pt x="2781325" y="2243"/>
                </a:lnTo>
                <a:lnTo>
                  <a:pt x="2734056" y="0"/>
                </a:lnTo>
                <a:lnTo>
                  <a:pt x="487679" y="0"/>
                </a:lnTo>
                <a:close/>
              </a:path>
            </a:pathLst>
          </a:custGeom>
          <a:ln w="15238">
            <a:solidFill>
              <a:srgbClr val="40709B"/>
            </a:solidFill>
          </a:ln>
        </p:spPr>
        <p:txBody>
          <a:bodyPr wrap="square" lIns="0" tIns="0" rIns="0" bIns="0" rtlCol="0"/>
          <a:lstStyle/>
          <a:p>
            <a:endParaRPr/>
          </a:p>
        </p:txBody>
      </p:sp>
      <p:pic>
        <p:nvPicPr>
          <p:cNvPr id="19458" name="Picture 2" descr="https://scontent.fjrs4-1.fna.fbcdn.net/v/t34.0-12/25519863_533866740294190_848951740_n.png?oh=03a9c7e0081494a733ea6e0909d70351&amp;oe=5A392050"/>
          <p:cNvPicPr>
            <a:picLocks noChangeAspect="1" noChangeArrowheads="1"/>
          </p:cNvPicPr>
          <p:nvPr/>
        </p:nvPicPr>
        <p:blipFill>
          <a:blip r:embed="rId3"/>
          <a:srcRect/>
          <a:stretch>
            <a:fillRect/>
          </a:stretch>
        </p:blipFill>
        <p:spPr bwMode="auto">
          <a:xfrm>
            <a:off x="5791200" y="3352800"/>
            <a:ext cx="3314700" cy="3810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560830" y="1374647"/>
            <a:ext cx="8997697" cy="5803392"/>
          </a:xfrm>
          <a:prstGeom prst="rect">
            <a:avLst/>
          </a:prstGeom>
          <a:blipFill>
            <a:blip r:embed="rId2"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1194308" y="502412"/>
            <a:ext cx="6273292" cy="688650"/>
          </a:xfrm>
          <a:prstGeom prst="rect">
            <a:avLst/>
          </a:prstGeom>
        </p:spPr>
        <p:txBody>
          <a:bodyPr vert="horz" wrap="square" lIns="0" tIns="11430" rIns="0" bIns="0" rtlCol="0">
            <a:spAutoFit/>
          </a:bodyPr>
          <a:lstStyle/>
          <a:p>
            <a:pPr marL="12700">
              <a:lnSpc>
                <a:spcPct val="100000"/>
              </a:lnSpc>
              <a:spcBef>
                <a:spcPts val="90"/>
              </a:spcBef>
            </a:pPr>
            <a:r>
              <a:rPr lang="en-US" sz="4400" dirty="0">
                <a:solidFill>
                  <a:srgbClr val="435369"/>
                </a:solidFill>
              </a:rPr>
              <a:t>Android Application</a:t>
            </a:r>
            <a:endParaRPr sz="4400"/>
          </a:p>
        </p:txBody>
      </p:sp>
      <p:sp>
        <p:nvSpPr>
          <p:cNvPr id="18" name="object 18"/>
          <p:cNvSpPr txBox="1"/>
          <p:nvPr/>
        </p:nvSpPr>
        <p:spPr>
          <a:xfrm>
            <a:off x="1273555" y="2203195"/>
            <a:ext cx="4093845" cy="947054"/>
          </a:xfrm>
          <a:prstGeom prst="rect">
            <a:avLst/>
          </a:prstGeom>
        </p:spPr>
        <p:txBody>
          <a:bodyPr vert="horz" wrap="square" lIns="0" tIns="23495" rIns="0" bIns="0" rtlCol="0">
            <a:spAutoFit/>
          </a:bodyPr>
          <a:lstStyle/>
          <a:p>
            <a:pPr marL="12700" marR="5080">
              <a:lnSpc>
                <a:spcPts val="2380"/>
              </a:lnSpc>
              <a:spcBef>
                <a:spcPts val="185"/>
              </a:spcBef>
            </a:pPr>
            <a:r>
              <a:rPr sz="2000" b="1" spc="-5" dirty="0">
                <a:solidFill>
                  <a:schemeClr val="tx1">
                    <a:lumMod val="85000"/>
                    <a:lumOff val="15000"/>
                  </a:schemeClr>
                </a:solidFill>
                <a:latin typeface="Arial"/>
                <a:cs typeface="Arial"/>
              </a:rPr>
              <a:t>2. </a:t>
            </a:r>
            <a:r>
              <a:rPr lang="en-US" sz="2000" b="1" u="heavy" spc="-10" dirty="0">
                <a:solidFill>
                  <a:schemeClr val="tx1">
                    <a:lumMod val="85000"/>
                    <a:lumOff val="15000"/>
                  </a:schemeClr>
                </a:solidFill>
                <a:latin typeface="Arial"/>
                <a:cs typeface="Arial"/>
              </a:rPr>
              <a:t>Control cart </a:t>
            </a:r>
            <a:r>
              <a:rPr sz="2000" b="1" u="heavy" spc="-15" dirty="0">
                <a:solidFill>
                  <a:schemeClr val="tx1">
                    <a:lumMod val="85000"/>
                    <a:lumOff val="15000"/>
                  </a:schemeClr>
                </a:solidFill>
                <a:latin typeface="Arial"/>
                <a:cs typeface="Arial"/>
              </a:rPr>
              <a:t>Screen</a:t>
            </a:r>
            <a:r>
              <a:rPr sz="2000" b="1" spc="-15" dirty="0">
                <a:solidFill>
                  <a:schemeClr val="tx1">
                    <a:lumMod val="85000"/>
                    <a:lumOff val="15000"/>
                  </a:schemeClr>
                </a:solidFill>
                <a:latin typeface="Arial"/>
                <a:cs typeface="Arial"/>
              </a:rPr>
              <a:t>: </a:t>
            </a:r>
            <a:r>
              <a:rPr sz="2000" b="1" dirty="0">
                <a:solidFill>
                  <a:schemeClr val="tx1">
                    <a:lumMod val="85000"/>
                    <a:lumOff val="15000"/>
                  </a:schemeClr>
                </a:solidFill>
                <a:latin typeface="Arial"/>
                <a:cs typeface="Arial"/>
              </a:rPr>
              <a:t>Where </a:t>
            </a:r>
            <a:r>
              <a:rPr sz="2000" b="1" spc="-5" dirty="0">
                <a:solidFill>
                  <a:schemeClr val="tx1">
                    <a:lumMod val="85000"/>
                    <a:lumOff val="15000"/>
                  </a:schemeClr>
                </a:solidFill>
                <a:latin typeface="Arial"/>
                <a:cs typeface="Arial"/>
              </a:rPr>
              <a:t>a </a:t>
            </a:r>
            <a:r>
              <a:rPr sz="2000" b="1" spc="-15" dirty="0">
                <a:solidFill>
                  <a:schemeClr val="tx1">
                    <a:lumMod val="85000"/>
                    <a:lumOff val="15000"/>
                  </a:schemeClr>
                </a:solidFill>
                <a:latin typeface="Arial"/>
                <a:cs typeface="Arial"/>
              </a:rPr>
              <a:t>user</a:t>
            </a:r>
            <a:r>
              <a:rPr sz="2000" b="1" spc="-175" dirty="0">
                <a:solidFill>
                  <a:schemeClr val="tx1">
                    <a:lumMod val="85000"/>
                    <a:lumOff val="15000"/>
                  </a:schemeClr>
                </a:solidFill>
                <a:latin typeface="Arial"/>
                <a:cs typeface="Arial"/>
              </a:rPr>
              <a:t> </a:t>
            </a:r>
            <a:r>
              <a:rPr sz="2000" b="1" spc="-10" dirty="0">
                <a:solidFill>
                  <a:schemeClr val="tx1">
                    <a:lumMod val="85000"/>
                    <a:lumOff val="15000"/>
                  </a:schemeClr>
                </a:solidFill>
                <a:latin typeface="Arial"/>
                <a:cs typeface="Arial"/>
              </a:rPr>
              <a:t>can  </a:t>
            </a:r>
            <a:r>
              <a:rPr lang="en-US" sz="2000" b="1" spc="-10" dirty="0">
                <a:solidFill>
                  <a:schemeClr val="tx1">
                    <a:lumMod val="85000"/>
                    <a:lumOff val="15000"/>
                  </a:schemeClr>
                </a:solidFill>
                <a:latin typeface="Arial"/>
                <a:cs typeface="Arial"/>
              </a:rPr>
              <a:t>control his cart movement using Bluetooth</a:t>
            </a:r>
            <a:endParaRPr sz="2000" b="1" dirty="0">
              <a:solidFill>
                <a:schemeClr val="tx1">
                  <a:lumMod val="85000"/>
                  <a:lumOff val="15000"/>
                </a:schemeClr>
              </a:solidFill>
              <a:latin typeface="Arial"/>
              <a:cs typeface="Arial"/>
            </a:endParaRPr>
          </a:p>
        </p:txBody>
      </p:sp>
      <p:sp>
        <p:nvSpPr>
          <p:cNvPr id="19" name="object 19"/>
          <p:cNvSpPr/>
          <p:nvPr/>
        </p:nvSpPr>
        <p:spPr>
          <a:xfrm>
            <a:off x="5861303" y="1804416"/>
            <a:ext cx="3154680" cy="2402205"/>
          </a:xfrm>
          <a:custGeom>
            <a:avLst/>
            <a:gdLst/>
            <a:ahLst/>
            <a:cxnLst/>
            <a:rect l="l" t="t" r="r" b="b"/>
            <a:pathLst>
              <a:path w="3154679" h="2402204">
                <a:moveTo>
                  <a:pt x="2755392" y="0"/>
                </a:moveTo>
                <a:lnTo>
                  <a:pt x="402336" y="0"/>
                </a:lnTo>
                <a:lnTo>
                  <a:pt x="355359" y="2701"/>
                </a:lnTo>
                <a:lnTo>
                  <a:pt x="309989" y="10601"/>
                </a:lnTo>
                <a:lnTo>
                  <a:pt x="266525" y="23393"/>
                </a:lnTo>
                <a:lnTo>
                  <a:pt x="225267" y="40770"/>
                </a:lnTo>
                <a:lnTo>
                  <a:pt x="186515" y="62426"/>
                </a:lnTo>
                <a:lnTo>
                  <a:pt x="150569" y="88054"/>
                </a:lnTo>
                <a:lnTo>
                  <a:pt x="117728" y="117348"/>
                </a:lnTo>
                <a:lnTo>
                  <a:pt x="88294" y="150000"/>
                </a:lnTo>
                <a:lnTo>
                  <a:pt x="62565" y="185705"/>
                </a:lnTo>
                <a:lnTo>
                  <a:pt x="40841" y="224156"/>
                </a:lnTo>
                <a:lnTo>
                  <a:pt x="23423" y="265047"/>
                </a:lnTo>
                <a:lnTo>
                  <a:pt x="10610" y="308070"/>
                </a:lnTo>
                <a:lnTo>
                  <a:pt x="2702" y="352919"/>
                </a:lnTo>
                <a:lnTo>
                  <a:pt x="0" y="399288"/>
                </a:lnTo>
                <a:lnTo>
                  <a:pt x="0" y="2002536"/>
                </a:lnTo>
                <a:lnTo>
                  <a:pt x="2702" y="2048904"/>
                </a:lnTo>
                <a:lnTo>
                  <a:pt x="10610" y="2093753"/>
                </a:lnTo>
                <a:lnTo>
                  <a:pt x="23423" y="2136776"/>
                </a:lnTo>
                <a:lnTo>
                  <a:pt x="40841" y="2177667"/>
                </a:lnTo>
                <a:lnTo>
                  <a:pt x="62565" y="2216118"/>
                </a:lnTo>
                <a:lnTo>
                  <a:pt x="88294" y="2251823"/>
                </a:lnTo>
                <a:lnTo>
                  <a:pt x="117729" y="2284476"/>
                </a:lnTo>
                <a:lnTo>
                  <a:pt x="150569" y="2313769"/>
                </a:lnTo>
                <a:lnTo>
                  <a:pt x="186515" y="2339397"/>
                </a:lnTo>
                <a:lnTo>
                  <a:pt x="225267" y="2361053"/>
                </a:lnTo>
                <a:lnTo>
                  <a:pt x="266525" y="2378430"/>
                </a:lnTo>
                <a:lnTo>
                  <a:pt x="309989" y="2391222"/>
                </a:lnTo>
                <a:lnTo>
                  <a:pt x="355359" y="2399122"/>
                </a:lnTo>
                <a:lnTo>
                  <a:pt x="402336" y="2401824"/>
                </a:lnTo>
                <a:lnTo>
                  <a:pt x="2755392" y="2401824"/>
                </a:lnTo>
                <a:lnTo>
                  <a:pt x="2801760" y="2399122"/>
                </a:lnTo>
                <a:lnTo>
                  <a:pt x="2846609" y="2391222"/>
                </a:lnTo>
                <a:lnTo>
                  <a:pt x="2889632" y="2378430"/>
                </a:lnTo>
                <a:lnTo>
                  <a:pt x="2930523" y="2361053"/>
                </a:lnTo>
                <a:lnTo>
                  <a:pt x="2968974" y="2339397"/>
                </a:lnTo>
                <a:lnTo>
                  <a:pt x="3004679" y="2313769"/>
                </a:lnTo>
                <a:lnTo>
                  <a:pt x="3037332" y="2284476"/>
                </a:lnTo>
                <a:lnTo>
                  <a:pt x="3066625" y="2251823"/>
                </a:lnTo>
                <a:lnTo>
                  <a:pt x="3092253" y="2216118"/>
                </a:lnTo>
                <a:lnTo>
                  <a:pt x="3113909" y="2177667"/>
                </a:lnTo>
                <a:lnTo>
                  <a:pt x="3131286" y="2136776"/>
                </a:lnTo>
                <a:lnTo>
                  <a:pt x="3144078" y="2093753"/>
                </a:lnTo>
                <a:lnTo>
                  <a:pt x="3151978" y="2048904"/>
                </a:lnTo>
                <a:lnTo>
                  <a:pt x="3154679" y="2002536"/>
                </a:lnTo>
                <a:lnTo>
                  <a:pt x="3154679" y="399288"/>
                </a:lnTo>
                <a:lnTo>
                  <a:pt x="3151978" y="352919"/>
                </a:lnTo>
                <a:lnTo>
                  <a:pt x="3144078" y="308070"/>
                </a:lnTo>
                <a:lnTo>
                  <a:pt x="3131286" y="265047"/>
                </a:lnTo>
                <a:lnTo>
                  <a:pt x="3113909" y="224156"/>
                </a:lnTo>
                <a:lnTo>
                  <a:pt x="3092253" y="185705"/>
                </a:lnTo>
                <a:lnTo>
                  <a:pt x="3066625" y="150000"/>
                </a:lnTo>
                <a:lnTo>
                  <a:pt x="3037332" y="117348"/>
                </a:lnTo>
                <a:lnTo>
                  <a:pt x="3004679" y="88054"/>
                </a:lnTo>
                <a:lnTo>
                  <a:pt x="2968974" y="62426"/>
                </a:lnTo>
                <a:lnTo>
                  <a:pt x="2930523" y="40770"/>
                </a:lnTo>
                <a:lnTo>
                  <a:pt x="2889632" y="23393"/>
                </a:lnTo>
                <a:lnTo>
                  <a:pt x="2846609" y="10601"/>
                </a:lnTo>
                <a:lnTo>
                  <a:pt x="2801760" y="2701"/>
                </a:lnTo>
                <a:lnTo>
                  <a:pt x="2755392" y="0"/>
                </a:lnTo>
                <a:close/>
              </a:path>
            </a:pathLst>
          </a:custGeom>
          <a:solidFill>
            <a:srgbClr val="FFFFFF"/>
          </a:solidFill>
        </p:spPr>
        <p:txBody>
          <a:bodyPr wrap="square" lIns="0" tIns="0" rIns="0" bIns="0" rtlCol="0"/>
          <a:lstStyle/>
          <a:p>
            <a:endParaRPr/>
          </a:p>
        </p:txBody>
      </p:sp>
      <p:sp>
        <p:nvSpPr>
          <p:cNvPr id="20" name="object 20"/>
          <p:cNvSpPr/>
          <p:nvPr/>
        </p:nvSpPr>
        <p:spPr>
          <a:xfrm>
            <a:off x="5861303" y="1804416"/>
            <a:ext cx="3154680" cy="2402205"/>
          </a:xfrm>
          <a:custGeom>
            <a:avLst/>
            <a:gdLst/>
            <a:ahLst/>
            <a:cxnLst/>
            <a:rect l="l" t="t" r="r" b="b"/>
            <a:pathLst>
              <a:path w="3154679" h="2402204">
                <a:moveTo>
                  <a:pt x="402336" y="0"/>
                </a:moveTo>
                <a:lnTo>
                  <a:pt x="355359" y="2701"/>
                </a:lnTo>
                <a:lnTo>
                  <a:pt x="309989" y="10601"/>
                </a:lnTo>
                <a:lnTo>
                  <a:pt x="266525" y="23393"/>
                </a:lnTo>
                <a:lnTo>
                  <a:pt x="225267" y="40770"/>
                </a:lnTo>
                <a:lnTo>
                  <a:pt x="186515" y="62426"/>
                </a:lnTo>
                <a:lnTo>
                  <a:pt x="150569" y="88054"/>
                </a:lnTo>
                <a:lnTo>
                  <a:pt x="117728" y="117348"/>
                </a:lnTo>
                <a:lnTo>
                  <a:pt x="88294" y="150000"/>
                </a:lnTo>
                <a:lnTo>
                  <a:pt x="62565" y="185705"/>
                </a:lnTo>
                <a:lnTo>
                  <a:pt x="40841" y="224156"/>
                </a:lnTo>
                <a:lnTo>
                  <a:pt x="23423" y="265047"/>
                </a:lnTo>
                <a:lnTo>
                  <a:pt x="10610" y="308070"/>
                </a:lnTo>
                <a:lnTo>
                  <a:pt x="2702" y="352919"/>
                </a:lnTo>
                <a:lnTo>
                  <a:pt x="0" y="399288"/>
                </a:lnTo>
                <a:lnTo>
                  <a:pt x="0" y="2002536"/>
                </a:lnTo>
                <a:lnTo>
                  <a:pt x="2702" y="2048904"/>
                </a:lnTo>
                <a:lnTo>
                  <a:pt x="10610" y="2093753"/>
                </a:lnTo>
                <a:lnTo>
                  <a:pt x="23423" y="2136776"/>
                </a:lnTo>
                <a:lnTo>
                  <a:pt x="40841" y="2177667"/>
                </a:lnTo>
                <a:lnTo>
                  <a:pt x="62565" y="2216118"/>
                </a:lnTo>
                <a:lnTo>
                  <a:pt x="88294" y="2251823"/>
                </a:lnTo>
                <a:lnTo>
                  <a:pt x="117729" y="2284476"/>
                </a:lnTo>
                <a:lnTo>
                  <a:pt x="150569" y="2313769"/>
                </a:lnTo>
                <a:lnTo>
                  <a:pt x="186515" y="2339397"/>
                </a:lnTo>
                <a:lnTo>
                  <a:pt x="225267" y="2361053"/>
                </a:lnTo>
                <a:lnTo>
                  <a:pt x="266525" y="2378430"/>
                </a:lnTo>
                <a:lnTo>
                  <a:pt x="309989" y="2391222"/>
                </a:lnTo>
                <a:lnTo>
                  <a:pt x="355359" y="2399122"/>
                </a:lnTo>
                <a:lnTo>
                  <a:pt x="402336" y="2401824"/>
                </a:lnTo>
                <a:lnTo>
                  <a:pt x="2755392" y="2401824"/>
                </a:lnTo>
                <a:lnTo>
                  <a:pt x="2801760" y="2399122"/>
                </a:lnTo>
                <a:lnTo>
                  <a:pt x="2846609" y="2391222"/>
                </a:lnTo>
                <a:lnTo>
                  <a:pt x="2889632" y="2378430"/>
                </a:lnTo>
                <a:lnTo>
                  <a:pt x="2930523" y="2361053"/>
                </a:lnTo>
                <a:lnTo>
                  <a:pt x="2968974" y="2339397"/>
                </a:lnTo>
                <a:lnTo>
                  <a:pt x="3004679" y="2313769"/>
                </a:lnTo>
                <a:lnTo>
                  <a:pt x="3037332" y="2284476"/>
                </a:lnTo>
                <a:lnTo>
                  <a:pt x="3066625" y="2251823"/>
                </a:lnTo>
                <a:lnTo>
                  <a:pt x="3092253" y="2216118"/>
                </a:lnTo>
                <a:lnTo>
                  <a:pt x="3113909" y="2177667"/>
                </a:lnTo>
                <a:lnTo>
                  <a:pt x="3131286" y="2136776"/>
                </a:lnTo>
                <a:lnTo>
                  <a:pt x="3144078" y="2093753"/>
                </a:lnTo>
                <a:lnTo>
                  <a:pt x="3151978" y="2048904"/>
                </a:lnTo>
                <a:lnTo>
                  <a:pt x="3154679" y="2002536"/>
                </a:lnTo>
                <a:lnTo>
                  <a:pt x="3154679" y="399288"/>
                </a:lnTo>
                <a:lnTo>
                  <a:pt x="3151978" y="352919"/>
                </a:lnTo>
                <a:lnTo>
                  <a:pt x="3144078" y="308070"/>
                </a:lnTo>
                <a:lnTo>
                  <a:pt x="3131286" y="265047"/>
                </a:lnTo>
                <a:lnTo>
                  <a:pt x="3113909" y="224156"/>
                </a:lnTo>
                <a:lnTo>
                  <a:pt x="3092253" y="185705"/>
                </a:lnTo>
                <a:lnTo>
                  <a:pt x="3066625" y="150000"/>
                </a:lnTo>
                <a:lnTo>
                  <a:pt x="3037332" y="117348"/>
                </a:lnTo>
                <a:lnTo>
                  <a:pt x="3004679" y="88054"/>
                </a:lnTo>
                <a:lnTo>
                  <a:pt x="2968974" y="62426"/>
                </a:lnTo>
                <a:lnTo>
                  <a:pt x="2930523" y="40770"/>
                </a:lnTo>
                <a:lnTo>
                  <a:pt x="2889632" y="23393"/>
                </a:lnTo>
                <a:lnTo>
                  <a:pt x="2846609" y="10601"/>
                </a:lnTo>
                <a:lnTo>
                  <a:pt x="2801760" y="2701"/>
                </a:lnTo>
                <a:lnTo>
                  <a:pt x="2755392" y="0"/>
                </a:lnTo>
                <a:lnTo>
                  <a:pt x="402336" y="0"/>
                </a:lnTo>
                <a:close/>
              </a:path>
            </a:pathLst>
          </a:custGeom>
          <a:ln w="15238">
            <a:solidFill>
              <a:srgbClr val="40709B"/>
            </a:solidFill>
          </a:ln>
        </p:spPr>
        <p:txBody>
          <a:bodyPr wrap="square" lIns="0" tIns="0" rIns="0" bIns="0" rtlCol="0"/>
          <a:lstStyle/>
          <a:p>
            <a:endParaRPr/>
          </a:p>
        </p:txBody>
      </p:sp>
      <p:sp>
        <p:nvSpPr>
          <p:cNvPr id="22" name="object 22"/>
          <p:cNvSpPr txBox="1"/>
          <p:nvPr/>
        </p:nvSpPr>
        <p:spPr>
          <a:xfrm>
            <a:off x="4766564" y="4513579"/>
            <a:ext cx="4069715" cy="1280479"/>
          </a:xfrm>
          <a:prstGeom prst="rect">
            <a:avLst/>
          </a:prstGeom>
        </p:spPr>
        <p:txBody>
          <a:bodyPr vert="horz" wrap="square" lIns="0" tIns="23495" rIns="0" bIns="0" rtlCol="0">
            <a:spAutoFit/>
          </a:bodyPr>
          <a:lstStyle/>
          <a:p>
            <a:pPr marL="12700" marR="5080">
              <a:lnSpc>
                <a:spcPts val="2380"/>
              </a:lnSpc>
              <a:spcBef>
                <a:spcPts val="185"/>
              </a:spcBef>
            </a:pPr>
            <a:r>
              <a:rPr sz="2000" b="1" spc="-5" dirty="0">
                <a:solidFill>
                  <a:schemeClr val="tx1">
                    <a:lumMod val="85000"/>
                    <a:lumOff val="15000"/>
                  </a:schemeClr>
                </a:solidFill>
                <a:latin typeface="Arial"/>
                <a:cs typeface="Arial"/>
              </a:rPr>
              <a:t>3</a:t>
            </a:r>
            <a:r>
              <a:rPr lang="en-US" sz="2000" b="1" spc="-5" dirty="0">
                <a:solidFill>
                  <a:schemeClr val="tx1">
                    <a:lumMod val="85000"/>
                    <a:lumOff val="15000"/>
                  </a:schemeClr>
                </a:solidFill>
                <a:latin typeface="Arial"/>
                <a:cs typeface="Arial"/>
              </a:rPr>
              <a:t>. </a:t>
            </a:r>
            <a:r>
              <a:rPr lang="en-US" sz="2000" b="1" u="heavy" spc="-10" dirty="0">
                <a:solidFill>
                  <a:schemeClr val="tx1">
                    <a:lumMod val="85000"/>
                    <a:lumOff val="15000"/>
                  </a:schemeClr>
                </a:solidFill>
                <a:latin typeface="Arial"/>
                <a:cs typeface="Arial"/>
              </a:rPr>
              <a:t>Shopping </a:t>
            </a:r>
            <a:r>
              <a:rPr lang="en-US" sz="2000" b="1" u="heavy" spc="-15" dirty="0">
                <a:solidFill>
                  <a:schemeClr val="tx1">
                    <a:lumMod val="85000"/>
                    <a:lumOff val="15000"/>
                  </a:schemeClr>
                </a:solidFill>
                <a:latin typeface="Arial"/>
                <a:cs typeface="Arial"/>
              </a:rPr>
              <a:t>List </a:t>
            </a:r>
            <a:r>
              <a:rPr lang="en-US" sz="2000" b="1" u="heavy" spc="-20" dirty="0">
                <a:solidFill>
                  <a:schemeClr val="tx1">
                    <a:lumMod val="85000"/>
                    <a:lumOff val="15000"/>
                  </a:schemeClr>
                </a:solidFill>
                <a:latin typeface="Arial"/>
                <a:cs typeface="Arial"/>
              </a:rPr>
              <a:t>Screen</a:t>
            </a:r>
            <a:r>
              <a:rPr lang="en-US" sz="2000" b="1" spc="-20" dirty="0">
                <a:solidFill>
                  <a:schemeClr val="tx1">
                    <a:lumMod val="85000"/>
                    <a:lumOff val="15000"/>
                  </a:schemeClr>
                </a:solidFill>
                <a:latin typeface="Arial"/>
                <a:cs typeface="Arial"/>
              </a:rPr>
              <a:t>: Shows </a:t>
            </a:r>
            <a:r>
              <a:rPr lang="en-US" sz="2000" b="1" spc="-10" dirty="0">
                <a:solidFill>
                  <a:schemeClr val="tx1">
                    <a:lumMod val="85000"/>
                    <a:lumOff val="15000"/>
                  </a:schemeClr>
                </a:solidFill>
                <a:latin typeface="Arial"/>
                <a:cs typeface="Arial"/>
              </a:rPr>
              <a:t>all  items </a:t>
            </a:r>
            <a:r>
              <a:rPr lang="en-US" sz="2000" b="1" spc="-20" dirty="0">
                <a:solidFill>
                  <a:schemeClr val="tx1">
                    <a:lumMod val="85000"/>
                    <a:lumOff val="15000"/>
                  </a:schemeClr>
                </a:solidFill>
                <a:latin typeface="Arial"/>
                <a:cs typeface="Arial"/>
              </a:rPr>
              <a:t>user </a:t>
            </a:r>
            <a:r>
              <a:rPr lang="en-US" sz="2000" b="1" spc="-15" dirty="0">
                <a:solidFill>
                  <a:schemeClr val="tx1">
                    <a:lumMod val="85000"/>
                    <a:lumOff val="15000"/>
                  </a:schemeClr>
                </a:solidFill>
                <a:latin typeface="Arial"/>
                <a:cs typeface="Arial"/>
              </a:rPr>
              <a:t>has </a:t>
            </a:r>
            <a:r>
              <a:rPr lang="en-US" sz="2000" b="1" spc="-10" dirty="0">
                <a:solidFill>
                  <a:schemeClr val="tx1">
                    <a:lumMod val="85000"/>
                    <a:lumOff val="15000"/>
                  </a:schemeClr>
                </a:solidFill>
                <a:latin typeface="Arial"/>
                <a:cs typeface="Arial"/>
              </a:rPr>
              <a:t>scanned </a:t>
            </a:r>
            <a:r>
              <a:rPr lang="en-US" sz="2000" b="1" spc="-25" dirty="0">
                <a:solidFill>
                  <a:schemeClr val="tx1">
                    <a:lumMod val="85000"/>
                    <a:lumOff val="15000"/>
                  </a:schemeClr>
                </a:solidFill>
                <a:latin typeface="Arial"/>
                <a:cs typeface="Arial"/>
              </a:rPr>
              <a:t>and </a:t>
            </a:r>
            <a:r>
              <a:rPr lang="en-US" sz="2000" b="1" spc="-10" dirty="0">
                <a:solidFill>
                  <a:schemeClr val="tx1">
                    <a:lumMod val="85000"/>
                    <a:lumOff val="15000"/>
                  </a:schemeClr>
                </a:solidFill>
                <a:latin typeface="Arial"/>
                <a:cs typeface="Arial"/>
              </a:rPr>
              <a:t>their  prices</a:t>
            </a:r>
            <a:r>
              <a:rPr lang="en-US" sz="2000" b="1" spc="-10" dirty="0">
                <a:solidFill>
                  <a:srgbClr val="FFFFFF"/>
                </a:solidFill>
                <a:latin typeface="Arial"/>
                <a:cs typeface="Arial"/>
              </a:rPr>
              <a:t>.</a:t>
            </a:r>
            <a:endParaRPr lang="en-US" sz="2000" b="1" dirty="0">
              <a:latin typeface="Arial"/>
              <a:cs typeface="Arial"/>
            </a:endParaRPr>
          </a:p>
          <a:p>
            <a:pPr marL="12700" marR="5080">
              <a:lnSpc>
                <a:spcPts val="2380"/>
              </a:lnSpc>
              <a:spcBef>
                <a:spcPts val="185"/>
              </a:spcBef>
            </a:pPr>
            <a:endParaRPr sz="2000" dirty="0">
              <a:latin typeface="Arial"/>
              <a:cs typeface="Arial"/>
            </a:endParaRPr>
          </a:p>
        </p:txBody>
      </p:sp>
      <p:sp>
        <p:nvSpPr>
          <p:cNvPr id="23" name="object 23"/>
          <p:cNvSpPr/>
          <p:nvPr/>
        </p:nvSpPr>
        <p:spPr>
          <a:xfrm>
            <a:off x="1069847" y="4261103"/>
            <a:ext cx="3152140" cy="2405380"/>
          </a:xfrm>
          <a:custGeom>
            <a:avLst/>
            <a:gdLst/>
            <a:ahLst/>
            <a:cxnLst/>
            <a:rect l="l" t="t" r="r" b="b"/>
            <a:pathLst>
              <a:path w="3152140" h="2405379">
                <a:moveTo>
                  <a:pt x="2752343" y="0"/>
                </a:moveTo>
                <a:lnTo>
                  <a:pt x="399288" y="0"/>
                </a:lnTo>
                <a:lnTo>
                  <a:pt x="352356" y="2702"/>
                </a:lnTo>
                <a:lnTo>
                  <a:pt x="307110" y="10610"/>
                </a:lnTo>
                <a:lnTo>
                  <a:pt x="263837" y="23423"/>
                </a:lnTo>
                <a:lnTo>
                  <a:pt x="222823" y="40841"/>
                </a:lnTo>
                <a:lnTo>
                  <a:pt x="184356" y="62565"/>
                </a:lnTo>
                <a:lnTo>
                  <a:pt x="148721" y="88294"/>
                </a:lnTo>
                <a:lnTo>
                  <a:pt x="116205" y="117729"/>
                </a:lnTo>
                <a:lnTo>
                  <a:pt x="87094" y="150569"/>
                </a:lnTo>
                <a:lnTo>
                  <a:pt x="61676" y="186515"/>
                </a:lnTo>
                <a:lnTo>
                  <a:pt x="40237" y="225267"/>
                </a:lnTo>
                <a:lnTo>
                  <a:pt x="23063" y="266525"/>
                </a:lnTo>
                <a:lnTo>
                  <a:pt x="10441" y="309989"/>
                </a:lnTo>
                <a:lnTo>
                  <a:pt x="2658" y="355359"/>
                </a:lnTo>
                <a:lnTo>
                  <a:pt x="0" y="402336"/>
                </a:lnTo>
                <a:lnTo>
                  <a:pt x="0" y="2002536"/>
                </a:lnTo>
                <a:lnTo>
                  <a:pt x="2658" y="2049512"/>
                </a:lnTo>
                <a:lnTo>
                  <a:pt x="10441" y="2094882"/>
                </a:lnTo>
                <a:lnTo>
                  <a:pt x="23063" y="2138346"/>
                </a:lnTo>
                <a:lnTo>
                  <a:pt x="40237" y="2179604"/>
                </a:lnTo>
                <a:lnTo>
                  <a:pt x="61676" y="2218356"/>
                </a:lnTo>
                <a:lnTo>
                  <a:pt x="87094" y="2254302"/>
                </a:lnTo>
                <a:lnTo>
                  <a:pt x="116205" y="2287143"/>
                </a:lnTo>
                <a:lnTo>
                  <a:pt x="148721" y="2316577"/>
                </a:lnTo>
                <a:lnTo>
                  <a:pt x="184356" y="2342306"/>
                </a:lnTo>
                <a:lnTo>
                  <a:pt x="222823" y="2364030"/>
                </a:lnTo>
                <a:lnTo>
                  <a:pt x="263837" y="2381448"/>
                </a:lnTo>
                <a:lnTo>
                  <a:pt x="307110" y="2394261"/>
                </a:lnTo>
                <a:lnTo>
                  <a:pt x="352356" y="2402169"/>
                </a:lnTo>
                <a:lnTo>
                  <a:pt x="399288" y="2404872"/>
                </a:lnTo>
                <a:lnTo>
                  <a:pt x="2752343" y="2404872"/>
                </a:lnTo>
                <a:lnTo>
                  <a:pt x="2798712" y="2402169"/>
                </a:lnTo>
                <a:lnTo>
                  <a:pt x="2843561" y="2394261"/>
                </a:lnTo>
                <a:lnTo>
                  <a:pt x="2886584" y="2381448"/>
                </a:lnTo>
                <a:lnTo>
                  <a:pt x="2927475" y="2364030"/>
                </a:lnTo>
                <a:lnTo>
                  <a:pt x="2965926" y="2342306"/>
                </a:lnTo>
                <a:lnTo>
                  <a:pt x="3001631" y="2316577"/>
                </a:lnTo>
                <a:lnTo>
                  <a:pt x="3034283" y="2287143"/>
                </a:lnTo>
                <a:lnTo>
                  <a:pt x="3063577" y="2254302"/>
                </a:lnTo>
                <a:lnTo>
                  <a:pt x="3089205" y="2218356"/>
                </a:lnTo>
                <a:lnTo>
                  <a:pt x="3110861" y="2179604"/>
                </a:lnTo>
                <a:lnTo>
                  <a:pt x="3128238" y="2138346"/>
                </a:lnTo>
                <a:lnTo>
                  <a:pt x="3141030" y="2094882"/>
                </a:lnTo>
                <a:lnTo>
                  <a:pt x="3148930" y="2049512"/>
                </a:lnTo>
                <a:lnTo>
                  <a:pt x="3151631" y="2002536"/>
                </a:lnTo>
                <a:lnTo>
                  <a:pt x="3151631" y="402336"/>
                </a:lnTo>
                <a:lnTo>
                  <a:pt x="3148930" y="355359"/>
                </a:lnTo>
                <a:lnTo>
                  <a:pt x="3141030" y="309989"/>
                </a:lnTo>
                <a:lnTo>
                  <a:pt x="3128238" y="266525"/>
                </a:lnTo>
                <a:lnTo>
                  <a:pt x="3110861" y="225267"/>
                </a:lnTo>
                <a:lnTo>
                  <a:pt x="3089205" y="186515"/>
                </a:lnTo>
                <a:lnTo>
                  <a:pt x="3063577" y="150569"/>
                </a:lnTo>
                <a:lnTo>
                  <a:pt x="3034284" y="117729"/>
                </a:lnTo>
                <a:lnTo>
                  <a:pt x="3001631" y="88294"/>
                </a:lnTo>
                <a:lnTo>
                  <a:pt x="2965926" y="62565"/>
                </a:lnTo>
                <a:lnTo>
                  <a:pt x="2927475" y="40841"/>
                </a:lnTo>
                <a:lnTo>
                  <a:pt x="2886584" y="23423"/>
                </a:lnTo>
                <a:lnTo>
                  <a:pt x="2843561" y="10610"/>
                </a:lnTo>
                <a:lnTo>
                  <a:pt x="2798712" y="2702"/>
                </a:lnTo>
                <a:lnTo>
                  <a:pt x="2752343" y="0"/>
                </a:lnTo>
                <a:close/>
              </a:path>
            </a:pathLst>
          </a:custGeom>
          <a:solidFill>
            <a:srgbClr val="FFFFFF"/>
          </a:solidFill>
        </p:spPr>
        <p:txBody>
          <a:bodyPr wrap="square" lIns="0" tIns="0" rIns="0" bIns="0" rtlCol="0"/>
          <a:lstStyle/>
          <a:p>
            <a:endParaRPr/>
          </a:p>
        </p:txBody>
      </p:sp>
      <p:sp>
        <p:nvSpPr>
          <p:cNvPr id="24" name="object 24"/>
          <p:cNvSpPr/>
          <p:nvPr/>
        </p:nvSpPr>
        <p:spPr>
          <a:xfrm>
            <a:off x="1069847" y="4261103"/>
            <a:ext cx="3152140" cy="2405380"/>
          </a:xfrm>
          <a:custGeom>
            <a:avLst/>
            <a:gdLst/>
            <a:ahLst/>
            <a:cxnLst/>
            <a:rect l="l" t="t" r="r" b="b"/>
            <a:pathLst>
              <a:path w="3152140" h="2405379">
                <a:moveTo>
                  <a:pt x="399288" y="0"/>
                </a:moveTo>
                <a:lnTo>
                  <a:pt x="352356" y="2702"/>
                </a:lnTo>
                <a:lnTo>
                  <a:pt x="307110" y="10610"/>
                </a:lnTo>
                <a:lnTo>
                  <a:pt x="263837" y="23423"/>
                </a:lnTo>
                <a:lnTo>
                  <a:pt x="222823" y="40841"/>
                </a:lnTo>
                <a:lnTo>
                  <a:pt x="184356" y="62565"/>
                </a:lnTo>
                <a:lnTo>
                  <a:pt x="148721" y="88294"/>
                </a:lnTo>
                <a:lnTo>
                  <a:pt x="116205" y="117729"/>
                </a:lnTo>
                <a:lnTo>
                  <a:pt x="87094" y="150569"/>
                </a:lnTo>
                <a:lnTo>
                  <a:pt x="61676" y="186515"/>
                </a:lnTo>
                <a:lnTo>
                  <a:pt x="40237" y="225267"/>
                </a:lnTo>
                <a:lnTo>
                  <a:pt x="23063" y="266525"/>
                </a:lnTo>
                <a:lnTo>
                  <a:pt x="10441" y="309989"/>
                </a:lnTo>
                <a:lnTo>
                  <a:pt x="2658" y="355359"/>
                </a:lnTo>
                <a:lnTo>
                  <a:pt x="0" y="402336"/>
                </a:lnTo>
                <a:lnTo>
                  <a:pt x="0" y="2002536"/>
                </a:lnTo>
                <a:lnTo>
                  <a:pt x="2658" y="2049512"/>
                </a:lnTo>
                <a:lnTo>
                  <a:pt x="10441" y="2094882"/>
                </a:lnTo>
                <a:lnTo>
                  <a:pt x="23063" y="2138346"/>
                </a:lnTo>
                <a:lnTo>
                  <a:pt x="40237" y="2179604"/>
                </a:lnTo>
                <a:lnTo>
                  <a:pt x="61676" y="2218356"/>
                </a:lnTo>
                <a:lnTo>
                  <a:pt x="87094" y="2254302"/>
                </a:lnTo>
                <a:lnTo>
                  <a:pt x="116205" y="2287143"/>
                </a:lnTo>
                <a:lnTo>
                  <a:pt x="148721" y="2316577"/>
                </a:lnTo>
                <a:lnTo>
                  <a:pt x="184356" y="2342306"/>
                </a:lnTo>
                <a:lnTo>
                  <a:pt x="222823" y="2364030"/>
                </a:lnTo>
                <a:lnTo>
                  <a:pt x="263837" y="2381448"/>
                </a:lnTo>
                <a:lnTo>
                  <a:pt x="307110" y="2394261"/>
                </a:lnTo>
                <a:lnTo>
                  <a:pt x="352356" y="2402169"/>
                </a:lnTo>
                <a:lnTo>
                  <a:pt x="399288" y="2404872"/>
                </a:lnTo>
                <a:lnTo>
                  <a:pt x="2752343" y="2404872"/>
                </a:lnTo>
                <a:lnTo>
                  <a:pt x="2798712" y="2402169"/>
                </a:lnTo>
                <a:lnTo>
                  <a:pt x="2843561" y="2394261"/>
                </a:lnTo>
                <a:lnTo>
                  <a:pt x="2886584" y="2381448"/>
                </a:lnTo>
                <a:lnTo>
                  <a:pt x="2927475" y="2364030"/>
                </a:lnTo>
                <a:lnTo>
                  <a:pt x="2965926" y="2342306"/>
                </a:lnTo>
                <a:lnTo>
                  <a:pt x="3001631" y="2316577"/>
                </a:lnTo>
                <a:lnTo>
                  <a:pt x="3034283" y="2287143"/>
                </a:lnTo>
                <a:lnTo>
                  <a:pt x="3063577" y="2254302"/>
                </a:lnTo>
                <a:lnTo>
                  <a:pt x="3089205" y="2218356"/>
                </a:lnTo>
                <a:lnTo>
                  <a:pt x="3110861" y="2179604"/>
                </a:lnTo>
                <a:lnTo>
                  <a:pt x="3128238" y="2138346"/>
                </a:lnTo>
                <a:lnTo>
                  <a:pt x="3141030" y="2094882"/>
                </a:lnTo>
                <a:lnTo>
                  <a:pt x="3148930" y="2049512"/>
                </a:lnTo>
                <a:lnTo>
                  <a:pt x="3151631" y="2002536"/>
                </a:lnTo>
                <a:lnTo>
                  <a:pt x="3151631" y="402336"/>
                </a:lnTo>
                <a:lnTo>
                  <a:pt x="3148930" y="355359"/>
                </a:lnTo>
                <a:lnTo>
                  <a:pt x="3141030" y="309989"/>
                </a:lnTo>
                <a:lnTo>
                  <a:pt x="3128238" y="266525"/>
                </a:lnTo>
                <a:lnTo>
                  <a:pt x="3110861" y="225267"/>
                </a:lnTo>
                <a:lnTo>
                  <a:pt x="3089205" y="186515"/>
                </a:lnTo>
                <a:lnTo>
                  <a:pt x="3063577" y="150569"/>
                </a:lnTo>
                <a:lnTo>
                  <a:pt x="3034283" y="117728"/>
                </a:lnTo>
                <a:lnTo>
                  <a:pt x="3001631" y="88294"/>
                </a:lnTo>
                <a:lnTo>
                  <a:pt x="2965926" y="62565"/>
                </a:lnTo>
                <a:lnTo>
                  <a:pt x="2927475" y="40841"/>
                </a:lnTo>
                <a:lnTo>
                  <a:pt x="2886584" y="23423"/>
                </a:lnTo>
                <a:lnTo>
                  <a:pt x="2843561" y="10610"/>
                </a:lnTo>
                <a:lnTo>
                  <a:pt x="2798712" y="2702"/>
                </a:lnTo>
                <a:lnTo>
                  <a:pt x="2752343" y="0"/>
                </a:lnTo>
                <a:lnTo>
                  <a:pt x="399288" y="0"/>
                </a:lnTo>
                <a:close/>
              </a:path>
            </a:pathLst>
          </a:custGeom>
          <a:ln w="15238">
            <a:solidFill>
              <a:srgbClr val="40709B"/>
            </a:solidFill>
          </a:ln>
        </p:spPr>
        <p:txBody>
          <a:bodyPr wrap="square" lIns="0" tIns="0" rIns="0" bIns="0" rtlCol="0"/>
          <a:lstStyle/>
          <a:p>
            <a:endParaRPr/>
          </a:p>
        </p:txBody>
      </p:sp>
      <p:pic>
        <p:nvPicPr>
          <p:cNvPr id="26" name="صورة 25" descr="https://scontent.fjrs4-1.fna.fbcdn.net/v/t34.0-12/25188387_530961717251359_1537814696_n.png?oh=7a251cffc47779b3f97d9b27f296702b&amp;oe=5A319110"/>
          <p:cNvPicPr/>
          <p:nvPr/>
        </p:nvPicPr>
        <p:blipFill>
          <a:blip r:embed="rId3"/>
          <a:srcRect/>
          <a:stretch>
            <a:fillRect/>
          </a:stretch>
        </p:blipFill>
        <p:spPr bwMode="auto">
          <a:xfrm>
            <a:off x="5791200" y="1828800"/>
            <a:ext cx="3352800" cy="2362200"/>
          </a:xfrm>
          <a:prstGeom prst="rect">
            <a:avLst/>
          </a:prstGeom>
          <a:noFill/>
          <a:ln w="9525">
            <a:noFill/>
            <a:miter lim="800000"/>
            <a:headEnd/>
            <a:tailEnd/>
          </a:ln>
        </p:spPr>
      </p:pic>
      <p:pic>
        <p:nvPicPr>
          <p:cNvPr id="27" name="صورة 26"/>
          <p:cNvPicPr/>
          <p:nvPr/>
        </p:nvPicPr>
        <p:blipFill>
          <a:blip r:embed="rId4"/>
          <a:srcRect/>
          <a:stretch>
            <a:fillRect/>
          </a:stretch>
        </p:blipFill>
        <p:spPr bwMode="auto">
          <a:xfrm>
            <a:off x="1066800" y="3733800"/>
            <a:ext cx="3352800" cy="32766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560830" y="1374647"/>
            <a:ext cx="8997697" cy="5803392"/>
          </a:xfrm>
          <a:prstGeom prst="rect">
            <a:avLst/>
          </a:prstGeom>
          <a:blipFill>
            <a:blip r:embed="rId2"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1194308" y="502412"/>
            <a:ext cx="6273292" cy="688650"/>
          </a:xfrm>
          <a:prstGeom prst="rect">
            <a:avLst/>
          </a:prstGeom>
        </p:spPr>
        <p:txBody>
          <a:bodyPr vert="horz" wrap="square" lIns="0" tIns="11430" rIns="0" bIns="0" rtlCol="0">
            <a:spAutoFit/>
          </a:bodyPr>
          <a:lstStyle/>
          <a:p>
            <a:pPr marL="12700">
              <a:lnSpc>
                <a:spcPct val="100000"/>
              </a:lnSpc>
              <a:spcBef>
                <a:spcPts val="90"/>
              </a:spcBef>
            </a:pPr>
            <a:r>
              <a:rPr lang="en-US" sz="4400" dirty="0">
                <a:solidFill>
                  <a:srgbClr val="435369"/>
                </a:solidFill>
              </a:rPr>
              <a:t>Web page</a:t>
            </a:r>
            <a:endParaRPr sz="4400"/>
          </a:p>
        </p:txBody>
      </p:sp>
      <p:sp>
        <p:nvSpPr>
          <p:cNvPr id="20" name="object 20"/>
          <p:cNvSpPr/>
          <p:nvPr/>
        </p:nvSpPr>
        <p:spPr>
          <a:xfrm>
            <a:off x="5861303" y="1804416"/>
            <a:ext cx="3154680" cy="2402205"/>
          </a:xfrm>
          <a:custGeom>
            <a:avLst/>
            <a:gdLst/>
            <a:ahLst/>
            <a:cxnLst/>
            <a:rect l="l" t="t" r="r" b="b"/>
            <a:pathLst>
              <a:path w="3154679" h="2402204">
                <a:moveTo>
                  <a:pt x="402336" y="0"/>
                </a:moveTo>
                <a:lnTo>
                  <a:pt x="355359" y="2701"/>
                </a:lnTo>
                <a:lnTo>
                  <a:pt x="309989" y="10601"/>
                </a:lnTo>
                <a:lnTo>
                  <a:pt x="266525" y="23393"/>
                </a:lnTo>
                <a:lnTo>
                  <a:pt x="225267" y="40770"/>
                </a:lnTo>
                <a:lnTo>
                  <a:pt x="186515" y="62426"/>
                </a:lnTo>
                <a:lnTo>
                  <a:pt x="150569" y="88054"/>
                </a:lnTo>
                <a:lnTo>
                  <a:pt x="117728" y="117348"/>
                </a:lnTo>
                <a:lnTo>
                  <a:pt x="88294" y="150000"/>
                </a:lnTo>
                <a:lnTo>
                  <a:pt x="62565" y="185705"/>
                </a:lnTo>
                <a:lnTo>
                  <a:pt x="40841" y="224156"/>
                </a:lnTo>
                <a:lnTo>
                  <a:pt x="23423" y="265047"/>
                </a:lnTo>
                <a:lnTo>
                  <a:pt x="10610" y="308070"/>
                </a:lnTo>
                <a:lnTo>
                  <a:pt x="2702" y="352919"/>
                </a:lnTo>
                <a:lnTo>
                  <a:pt x="0" y="399288"/>
                </a:lnTo>
                <a:lnTo>
                  <a:pt x="0" y="2002536"/>
                </a:lnTo>
                <a:lnTo>
                  <a:pt x="2702" y="2048904"/>
                </a:lnTo>
                <a:lnTo>
                  <a:pt x="10610" y="2093753"/>
                </a:lnTo>
                <a:lnTo>
                  <a:pt x="23423" y="2136776"/>
                </a:lnTo>
                <a:lnTo>
                  <a:pt x="40841" y="2177667"/>
                </a:lnTo>
                <a:lnTo>
                  <a:pt x="62565" y="2216118"/>
                </a:lnTo>
                <a:lnTo>
                  <a:pt x="88294" y="2251823"/>
                </a:lnTo>
                <a:lnTo>
                  <a:pt x="117729" y="2284476"/>
                </a:lnTo>
                <a:lnTo>
                  <a:pt x="150569" y="2313769"/>
                </a:lnTo>
                <a:lnTo>
                  <a:pt x="186515" y="2339397"/>
                </a:lnTo>
                <a:lnTo>
                  <a:pt x="225267" y="2361053"/>
                </a:lnTo>
                <a:lnTo>
                  <a:pt x="266525" y="2378430"/>
                </a:lnTo>
                <a:lnTo>
                  <a:pt x="309989" y="2391222"/>
                </a:lnTo>
                <a:lnTo>
                  <a:pt x="355359" y="2399122"/>
                </a:lnTo>
                <a:lnTo>
                  <a:pt x="402336" y="2401824"/>
                </a:lnTo>
                <a:lnTo>
                  <a:pt x="2755392" y="2401824"/>
                </a:lnTo>
                <a:lnTo>
                  <a:pt x="2801760" y="2399122"/>
                </a:lnTo>
                <a:lnTo>
                  <a:pt x="2846609" y="2391222"/>
                </a:lnTo>
                <a:lnTo>
                  <a:pt x="2889632" y="2378430"/>
                </a:lnTo>
                <a:lnTo>
                  <a:pt x="2930523" y="2361053"/>
                </a:lnTo>
                <a:lnTo>
                  <a:pt x="2968974" y="2339397"/>
                </a:lnTo>
                <a:lnTo>
                  <a:pt x="3004679" y="2313769"/>
                </a:lnTo>
                <a:lnTo>
                  <a:pt x="3037332" y="2284476"/>
                </a:lnTo>
                <a:lnTo>
                  <a:pt x="3066625" y="2251823"/>
                </a:lnTo>
                <a:lnTo>
                  <a:pt x="3092253" y="2216118"/>
                </a:lnTo>
                <a:lnTo>
                  <a:pt x="3113909" y="2177667"/>
                </a:lnTo>
                <a:lnTo>
                  <a:pt x="3131286" y="2136776"/>
                </a:lnTo>
                <a:lnTo>
                  <a:pt x="3144078" y="2093753"/>
                </a:lnTo>
                <a:lnTo>
                  <a:pt x="3151978" y="2048904"/>
                </a:lnTo>
                <a:lnTo>
                  <a:pt x="3154679" y="2002536"/>
                </a:lnTo>
                <a:lnTo>
                  <a:pt x="3154679" y="399288"/>
                </a:lnTo>
                <a:lnTo>
                  <a:pt x="3151978" y="352919"/>
                </a:lnTo>
                <a:lnTo>
                  <a:pt x="3144078" y="308070"/>
                </a:lnTo>
                <a:lnTo>
                  <a:pt x="3131286" y="265047"/>
                </a:lnTo>
                <a:lnTo>
                  <a:pt x="3113909" y="224156"/>
                </a:lnTo>
                <a:lnTo>
                  <a:pt x="3092253" y="185705"/>
                </a:lnTo>
                <a:lnTo>
                  <a:pt x="3066625" y="150000"/>
                </a:lnTo>
                <a:lnTo>
                  <a:pt x="3037332" y="117348"/>
                </a:lnTo>
                <a:lnTo>
                  <a:pt x="3004679" y="88054"/>
                </a:lnTo>
                <a:lnTo>
                  <a:pt x="2968974" y="62426"/>
                </a:lnTo>
                <a:lnTo>
                  <a:pt x="2930523" y="40770"/>
                </a:lnTo>
                <a:lnTo>
                  <a:pt x="2889632" y="23393"/>
                </a:lnTo>
                <a:lnTo>
                  <a:pt x="2846609" y="10601"/>
                </a:lnTo>
                <a:lnTo>
                  <a:pt x="2801760" y="2701"/>
                </a:lnTo>
                <a:lnTo>
                  <a:pt x="2755392" y="0"/>
                </a:lnTo>
                <a:lnTo>
                  <a:pt x="402336" y="0"/>
                </a:lnTo>
                <a:close/>
              </a:path>
            </a:pathLst>
          </a:custGeom>
          <a:ln w="15238">
            <a:solidFill>
              <a:srgbClr val="40709B"/>
            </a:solidFill>
          </a:ln>
        </p:spPr>
        <p:txBody>
          <a:bodyPr wrap="square" lIns="0" tIns="0" rIns="0" bIns="0" rtlCol="0"/>
          <a:lstStyle/>
          <a:p>
            <a:endParaRPr/>
          </a:p>
        </p:txBody>
      </p:sp>
      <p:sp>
        <p:nvSpPr>
          <p:cNvPr id="24" name="object 24"/>
          <p:cNvSpPr/>
          <p:nvPr/>
        </p:nvSpPr>
        <p:spPr>
          <a:xfrm>
            <a:off x="1069847" y="4261103"/>
            <a:ext cx="3152140" cy="2405380"/>
          </a:xfrm>
          <a:custGeom>
            <a:avLst/>
            <a:gdLst/>
            <a:ahLst/>
            <a:cxnLst/>
            <a:rect l="l" t="t" r="r" b="b"/>
            <a:pathLst>
              <a:path w="3152140" h="2405379">
                <a:moveTo>
                  <a:pt x="399288" y="0"/>
                </a:moveTo>
                <a:lnTo>
                  <a:pt x="352356" y="2702"/>
                </a:lnTo>
                <a:lnTo>
                  <a:pt x="307110" y="10610"/>
                </a:lnTo>
                <a:lnTo>
                  <a:pt x="263837" y="23423"/>
                </a:lnTo>
                <a:lnTo>
                  <a:pt x="222823" y="40841"/>
                </a:lnTo>
                <a:lnTo>
                  <a:pt x="184356" y="62565"/>
                </a:lnTo>
                <a:lnTo>
                  <a:pt x="148721" y="88294"/>
                </a:lnTo>
                <a:lnTo>
                  <a:pt x="116205" y="117729"/>
                </a:lnTo>
                <a:lnTo>
                  <a:pt x="87094" y="150569"/>
                </a:lnTo>
                <a:lnTo>
                  <a:pt x="61676" y="186515"/>
                </a:lnTo>
                <a:lnTo>
                  <a:pt x="40237" y="225267"/>
                </a:lnTo>
                <a:lnTo>
                  <a:pt x="23063" y="266525"/>
                </a:lnTo>
                <a:lnTo>
                  <a:pt x="10441" y="309989"/>
                </a:lnTo>
                <a:lnTo>
                  <a:pt x="2658" y="355359"/>
                </a:lnTo>
                <a:lnTo>
                  <a:pt x="0" y="402336"/>
                </a:lnTo>
                <a:lnTo>
                  <a:pt x="0" y="2002536"/>
                </a:lnTo>
                <a:lnTo>
                  <a:pt x="2658" y="2049512"/>
                </a:lnTo>
                <a:lnTo>
                  <a:pt x="10441" y="2094882"/>
                </a:lnTo>
                <a:lnTo>
                  <a:pt x="23063" y="2138346"/>
                </a:lnTo>
                <a:lnTo>
                  <a:pt x="40237" y="2179604"/>
                </a:lnTo>
                <a:lnTo>
                  <a:pt x="61676" y="2218356"/>
                </a:lnTo>
                <a:lnTo>
                  <a:pt x="87094" y="2254302"/>
                </a:lnTo>
                <a:lnTo>
                  <a:pt x="116205" y="2287143"/>
                </a:lnTo>
                <a:lnTo>
                  <a:pt x="148721" y="2316577"/>
                </a:lnTo>
                <a:lnTo>
                  <a:pt x="184356" y="2342306"/>
                </a:lnTo>
                <a:lnTo>
                  <a:pt x="222823" y="2364030"/>
                </a:lnTo>
                <a:lnTo>
                  <a:pt x="263837" y="2381448"/>
                </a:lnTo>
                <a:lnTo>
                  <a:pt x="307110" y="2394261"/>
                </a:lnTo>
                <a:lnTo>
                  <a:pt x="352356" y="2402169"/>
                </a:lnTo>
                <a:lnTo>
                  <a:pt x="399288" y="2404872"/>
                </a:lnTo>
                <a:lnTo>
                  <a:pt x="2752343" y="2404872"/>
                </a:lnTo>
                <a:lnTo>
                  <a:pt x="2798712" y="2402169"/>
                </a:lnTo>
                <a:lnTo>
                  <a:pt x="2843561" y="2394261"/>
                </a:lnTo>
                <a:lnTo>
                  <a:pt x="2886584" y="2381448"/>
                </a:lnTo>
                <a:lnTo>
                  <a:pt x="2927475" y="2364030"/>
                </a:lnTo>
                <a:lnTo>
                  <a:pt x="2965926" y="2342306"/>
                </a:lnTo>
                <a:lnTo>
                  <a:pt x="3001631" y="2316577"/>
                </a:lnTo>
                <a:lnTo>
                  <a:pt x="3034283" y="2287143"/>
                </a:lnTo>
                <a:lnTo>
                  <a:pt x="3063577" y="2254302"/>
                </a:lnTo>
                <a:lnTo>
                  <a:pt x="3089205" y="2218356"/>
                </a:lnTo>
                <a:lnTo>
                  <a:pt x="3110861" y="2179604"/>
                </a:lnTo>
                <a:lnTo>
                  <a:pt x="3128238" y="2138346"/>
                </a:lnTo>
                <a:lnTo>
                  <a:pt x="3141030" y="2094882"/>
                </a:lnTo>
                <a:lnTo>
                  <a:pt x="3148930" y="2049512"/>
                </a:lnTo>
                <a:lnTo>
                  <a:pt x="3151631" y="2002536"/>
                </a:lnTo>
                <a:lnTo>
                  <a:pt x="3151631" y="402336"/>
                </a:lnTo>
                <a:lnTo>
                  <a:pt x="3148930" y="355359"/>
                </a:lnTo>
                <a:lnTo>
                  <a:pt x="3141030" y="309989"/>
                </a:lnTo>
                <a:lnTo>
                  <a:pt x="3128238" y="266525"/>
                </a:lnTo>
                <a:lnTo>
                  <a:pt x="3110861" y="225267"/>
                </a:lnTo>
                <a:lnTo>
                  <a:pt x="3089205" y="186515"/>
                </a:lnTo>
                <a:lnTo>
                  <a:pt x="3063577" y="150569"/>
                </a:lnTo>
                <a:lnTo>
                  <a:pt x="3034283" y="117728"/>
                </a:lnTo>
                <a:lnTo>
                  <a:pt x="3001631" y="88294"/>
                </a:lnTo>
                <a:lnTo>
                  <a:pt x="2965926" y="62565"/>
                </a:lnTo>
                <a:lnTo>
                  <a:pt x="2927475" y="40841"/>
                </a:lnTo>
                <a:lnTo>
                  <a:pt x="2886584" y="23423"/>
                </a:lnTo>
                <a:lnTo>
                  <a:pt x="2843561" y="10610"/>
                </a:lnTo>
                <a:lnTo>
                  <a:pt x="2798712" y="2702"/>
                </a:lnTo>
                <a:lnTo>
                  <a:pt x="2752343" y="0"/>
                </a:lnTo>
                <a:lnTo>
                  <a:pt x="399288" y="0"/>
                </a:lnTo>
                <a:close/>
              </a:path>
            </a:pathLst>
          </a:custGeom>
          <a:ln w="15238">
            <a:solidFill>
              <a:srgbClr val="40709B"/>
            </a:solidFill>
          </a:ln>
        </p:spPr>
        <p:txBody>
          <a:bodyPr wrap="square" lIns="0" tIns="0" rIns="0" bIns="0" rtlCol="0"/>
          <a:lstStyle/>
          <a:p>
            <a:endParaRPr/>
          </a:p>
        </p:txBody>
      </p:sp>
      <p:sp>
        <p:nvSpPr>
          <p:cNvPr id="26" name="object 18"/>
          <p:cNvSpPr txBox="1"/>
          <p:nvPr/>
        </p:nvSpPr>
        <p:spPr>
          <a:xfrm>
            <a:off x="762000" y="1981200"/>
            <a:ext cx="7389495" cy="3463128"/>
          </a:xfrm>
          <a:prstGeom prst="rect">
            <a:avLst/>
          </a:prstGeom>
        </p:spPr>
        <p:txBody>
          <a:bodyPr vert="horz" wrap="square" lIns="0" tIns="13335" rIns="0" bIns="0" rtlCol="0">
            <a:spAutoFit/>
          </a:bodyPr>
          <a:lstStyle/>
          <a:p>
            <a:pPr marL="12700" marR="5080">
              <a:lnSpc>
                <a:spcPct val="100000"/>
              </a:lnSpc>
              <a:spcBef>
                <a:spcPts val="105"/>
              </a:spcBef>
              <a:tabLst>
                <a:tab pos="4084320" algn="l"/>
              </a:tabLst>
            </a:pPr>
            <a:r>
              <a:rPr lang="en-US" sz="2000" b="1" dirty="0">
                <a:latin typeface="Arial"/>
                <a:cs typeface="Arial"/>
              </a:rPr>
              <a:t>We built a web page to help supermarket workers </a:t>
            </a:r>
            <a:br>
              <a:rPr lang="en-US" sz="2000" b="1" dirty="0">
                <a:latin typeface="Arial"/>
                <a:cs typeface="Arial"/>
              </a:rPr>
            </a:br>
            <a:r>
              <a:rPr lang="en-US" sz="2000" b="1" dirty="0">
                <a:latin typeface="Arial"/>
                <a:cs typeface="Arial"/>
              </a:rPr>
              <a:t>monitoring the shopping process .The web page</a:t>
            </a:r>
          </a:p>
          <a:p>
            <a:pPr marL="12700" marR="5080">
              <a:lnSpc>
                <a:spcPct val="100000"/>
              </a:lnSpc>
              <a:spcBef>
                <a:spcPts val="105"/>
              </a:spcBef>
              <a:tabLst>
                <a:tab pos="4084320" algn="l"/>
              </a:tabLst>
            </a:pPr>
            <a:r>
              <a:rPr lang="en-US" sz="2000" b="1" dirty="0">
                <a:latin typeface="Arial"/>
                <a:cs typeface="Arial"/>
              </a:rPr>
              <a:t>Show :</a:t>
            </a:r>
          </a:p>
          <a:p>
            <a:pPr marL="12700" marR="5080">
              <a:lnSpc>
                <a:spcPct val="100000"/>
              </a:lnSpc>
              <a:spcBef>
                <a:spcPts val="105"/>
              </a:spcBef>
              <a:tabLst>
                <a:tab pos="4084320" algn="l"/>
              </a:tabLst>
            </a:pPr>
            <a:endParaRPr lang="en-US" sz="2000" b="1" dirty="0">
              <a:latin typeface="Arial"/>
              <a:cs typeface="Arial"/>
            </a:endParaRPr>
          </a:p>
          <a:p>
            <a:pPr marL="469900" marR="5080" indent="-457200">
              <a:lnSpc>
                <a:spcPct val="100000"/>
              </a:lnSpc>
              <a:spcBef>
                <a:spcPts val="105"/>
              </a:spcBef>
              <a:buAutoNum type="arabicPeriod"/>
              <a:tabLst>
                <a:tab pos="4084320" algn="l"/>
              </a:tabLst>
            </a:pPr>
            <a:r>
              <a:rPr lang="en-US" sz="2000" b="1" dirty="0">
                <a:latin typeface="Arial"/>
                <a:cs typeface="Arial"/>
              </a:rPr>
              <a:t>If customer need help</a:t>
            </a:r>
          </a:p>
          <a:p>
            <a:pPr marL="469900" marR="5080" indent="-457200">
              <a:lnSpc>
                <a:spcPct val="100000"/>
              </a:lnSpc>
              <a:spcBef>
                <a:spcPts val="105"/>
              </a:spcBef>
              <a:buAutoNum type="arabicPeriod"/>
              <a:tabLst>
                <a:tab pos="4084320" algn="l"/>
              </a:tabLst>
            </a:pPr>
            <a:r>
              <a:rPr lang="en-US" sz="2000" b="1" dirty="0">
                <a:latin typeface="Arial"/>
                <a:cs typeface="Arial"/>
              </a:rPr>
              <a:t>Bill for customer</a:t>
            </a:r>
          </a:p>
          <a:p>
            <a:pPr marL="12700" marR="5080">
              <a:lnSpc>
                <a:spcPct val="100000"/>
              </a:lnSpc>
              <a:spcBef>
                <a:spcPts val="105"/>
              </a:spcBef>
              <a:tabLst>
                <a:tab pos="4084320" algn="l"/>
              </a:tabLst>
            </a:pPr>
            <a:br>
              <a:rPr lang="en-US" sz="2000" dirty="0">
                <a:latin typeface="Arial"/>
                <a:cs typeface="Arial"/>
              </a:rPr>
            </a:br>
            <a:br>
              <a:rPr lang="en-US" sz="2000" dirty="0">
                <a:latin typeface="Arial"/>
                <a:cs typeface="Arial"/>
              </a:rPr>
            </a:br>
            <a:br>
              <a:rPr lang="en-US" sz="2000" dirty="0">
                <a:latin typeface="Arial"/>
                <a:cs typeface="Arial"/>
              </a:rPr>
            </a:br>
            <a:br>
              <a:rPr lang="en-US" sz="2000" dirty="0">
                <a:latin typeface="Arial"/>
                <a:cs typeface="Arial"/>
              </a:rPr>
            </a:br>
            <a:endParaRPr sz="2000" dirty="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344" y="1347216"/>
            <a:ext cx="8997696" cy="5806440"/>
          </a:xfrm>
          <a:prstGeom prst="rect">
            <a:avLst/>
          </a:prstGeom>
          <a:blipFill>
            <a:blip r:embed="rId3"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1334516" y="493268"/>
            <a:ext cx="5980684"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Future Work</a:t>
            </a:r>
            <a:endParaRPr sz="4400"/>
          </a:p>
        </p:txBody>
      </p:sp>
      <p:sp>
        <p:nvSpPr>
          <p:cNvPr id="19" name="object 19"/>
          <p:cNvSpPr/>
          <p:nvPr/>
        </p:nvSpPr>
        <p:spPr>
          <a:xfrm>
            <a:off x="768095" y="1606296"/>
            <a:ext cx="5794248" cy="4169664"/>
          </a:xfrm>
          <a:prstGeom prst="rect">
            <a:avLst/>
          </a:prstGeom>
          <a:blipFill>
            <a:blip r:embed="rId4" cstate="print"/>
            <a:stretch>
              <a:fillRect/>
            </a:stretch>
          </a:blipFill>
        </p:spPr>
        <p:txBody>
          <a:bodyPr wrap="square" lIns="0" tIns="0" rIns="0" bIns="0" rtlCol="0"/>
          <a:lstStyle/>
          <a:p>
            <a:endParaRPr dirty="0"/>
          </a:p>
        </p:txBody>
      </p:sp>
      <p:sp>
        <p:nvSpPr>
          <p:cNvPr id="20" name="object 20"/>
          <p:cNvSpPr/>
          <p:nvPr/>
        </p:nvSpPr>
        <p:spPr>
          <a:xfrm>
            <a:off x="768095" y="1606296"/>
            <a:ext cx="5794248" cy="4169664"/>
          </a:xfrm>
          <a:custGeom>
            <a:avLst/>
            <a:gdLst/>
            <a:ahLst/>
            <a:cxnLst/>
            <a:rect l="l" t="t" r="r" b="b"/>
            <a:pathLst>
              <a:path w="4886325" h="2524125">
                <a:moveTo>
                  <a:pt x="420623" y="0"/>
                </a:moveTo>
                <a:lnTo>
                  <a:pt x="371691" y="2839"/>
                </a:lnTo>
                <a:lnTo>
                  <a:pt x="324385" y="11143"/>
                </a:lnTo>
                <a:lnTo>
                  <a:pt x="279025" y="24592"/>
                </a:lnTo>
                <a:lnTo>
                  <a:pt x="235931" y="42867"/>
                </a:lnTo>
                <a:lnTo>
                  <a:pt x="195423" y="65647"/>
                </a:lnTo>
                <a:lnTo>
                  <a:pt x="157820" y="92612"/>
                </a:lnTo>
                <a:lnTo>
                  <a:pt x="123443" y="123444"/>
                </a:lnTo>
                <a:lnTo>
                  <a:pt x="92612" y="157820"/>
                </a:lnTo>
                <a:lnTo>
                  <a:pt x="65647" y="195423"/>
                </a:lnTo>
                <a:lnTo>
                  <a:pt x="42867" y="235931"/>
                </a:lnTo>
                <a:lnTo>
                  <a:pt x="24592" y="279025"/>
                </a:lnTo>
                <a:lnTo>
                  <a:pt x="11143" y="324385"/>
                </a:lnTo>
                <a:lnTo>
                  <a:pt x="2839" y="371691"/>
                </a:lnTo>
                <a:lnTo>
                  <a:pt x="0" y="420624"/>
                </a:lnTo>
                <a:lnTo>
                  <a:pt x="0" y="2103119"/>
                </a:lnTo>
                <a:lnTo>
                  <a:pt x="2839" y="2152052"/>
                </a:lnTo>
                <a:lnTo>
                  <a:pt x="11143" y="2199358"/>
                </a:lnTo>
                <a:lnTo>
                  <a:pt x="24592" y="2244718"/>
                </a:lnTo>
                <a:lnTo>
                  <a:pt x="42867" y="2287812"/>
                </a:lnTo>
                <a:lnTo>
                  <a:pt x="65647" y="2328320"/>
                </a:lnTo>
                <a:lnTo>
                  <a:pt x="92612" y="2365923"/>
                </a:lnTo>
                <a:lnTo>
                  <a:pt x="123444" y="2400300"/>
                </a:lnTo>
                <a:lnTo>
                  <a:pt x="157820" y="2431131"/>
                </a:lnTo>
                <a:lnTo>
                  <a:pt x="195423" y="2458096"/>
                </a:lnTo>
                <a:lnTo>
                  <a:pt x="235931" y="2480876"/>
                </a:lnTo>
                <a:lnTo>
                  <a:pt x="279025" y="2499151"/>
                </a:lnTo>
                <a:lnTo>
                  <a:pt x="324385" y="2512600"/>
                </a:lnTo>
                <a:lnTo>
                  <a:pt x="371691" y="2520904"/>
                </a:lnTo>
                <a:lnTo>
                  <a:pt x="420623" y="2523743"/>
                </a:lnTo>
                <a:lnTo>
                  <a:pt x="4465320" y="2523743"/>
                </a:lnTo>
                <a:lnTo>
                  <a:pt x="4514252" y="2520904"/>
                </a:lnTo>
                <a:lnTo>
                  <a:pt x="4561558" y="2512600"/>
                </a:lnTo>
                <a:lnTo>
                  <a:pt x="4606918" y="2499151"/>
                </a:lnTo>
                <a:lnTo>
                  <a:pt x="4650012" y="2480876"/>
                </a:lnTo>
                <a:lnTo>
                  <a:pt x="4690520" y="2458096"/>
                </a:lnTo>
                <a:lnTo>
                  <a:pt x="4728123" y="2431131"/>
                </a:lnTo>
                <a:lnTo>
                  <a:pt x="4762500" y="2400299"/>
                </a:lnTo>
                <a:lnTo>
                  <a:pt x="4793331" y="2365923"/>
                </a:lnTo>
                <a:lnTo>
                  <a:pt x="4820296" y="2328320"/>
                </a:lnTo>
                <a:lnTo>
                  <a:pt x="4843076" y="2287812"/>
                </a:lnTo>
                <a:lnTo>
                  <a:pt x="4861351" y="2244718"/>
                </a:lnTo>
                <a:lnTo>
                  <a:pt x="4874800" y="2199358"/>
                </a:lnTo>
                <a:lnTo>
                  <a:pt x="4883104" y="2152052"/>
                </a:lnTo>
                <a:lnTo>
                  <a:pt x="4885944" y="2103119"/>
                </a:lnTo>
                <a:lnTo>
                  <a:pt x="4885944" y="420624"/>
                </a:lnTo>
                <a:lnTo>
                  <a:pt x="4883104" y="371691"/>
                </a:lnTo>
                <a:lnTo>
                  <a:pt x="4874800" y="324385"/>
                </a:lnTo>
                <a:lnTo>
                  <a:pt x="4861351" y="279025"/>
                </a:lnTo>
                <a:lnTo>
                  <a:pt x="4843076" y="235931"/>
                </a:lnTo>
                <a:lnTo>
                  <a:pt x="4820296" y="195423"/>
                </a:lnTo>
                <a:lnTo>
                  <a:pt x="4793331" y="157820"/>
                </a:lnTo>
                <a:lnTo>
                  <a:pt x="4762499" y="123443"/>
                </a:lnTo>
                <a:lnTo>
                  <a:pt x="4728123" y="92612"/>
                </a:lnTo>
                <a:lnTo>
                  <a:pt x="4690520" y="65647"/>
                </a:lnTo>
                <a:lnTo>
                  <a:pt x="4650012" y="42867"/>
                </a:lnTo>
                <a:lnTo>
                  <a:pt x="4606918" y="24592"/>
                </a:lnTo>
                <a:lnTo>
                  <a:pt x="4561558" y="11143"/>
                </a:lnTo>
                <a:lnTo>
                  <a:pt x="4514252" y="2839"/>
                </a:lnTo>
                <a:lnTo>
                  <a:pt x="4465320" y="0"/>
                </a:lnTo>
                <a:lnTo>
                  <a:pt x="420623" y="0"/>
                </a:lnTo>
                <a:close/>
              </a:path>
            </a:pathLst>
          </a:custGeom>
          <a:ln w="15238">
            <a:solidFill>
              <a:srgbClr val="40709B"/>
            </a:solidFill>
          </a:ln>
        </p:spPr>
        <p:txBody>
          <a:bodyPr wrap="square" lIns="0" tIns="0" rIns="0" bIns="0" rtlCol="0"/>
          <a:lstStyle/>
          <a:p>
            <a:endParaRPr/>
          </a:p>
        </p:txBody>
      </p:sp>
      <p:sp>
        <p:nvSpPr>
          <p:cNvPr id="21" name="object 21"/>
          <p:cNvSpPr txBox="1"/>
          <p:nvPr/>
        </p:nvSpPr>
        <p:spPr>
          <a:xfrm>
            <a:off x="1093723" y="2022144"/>
            <a:ext cx="5435347" cy="4222310"/>
          </a:xfrm>
          <a:prstGeom prst="rect">
            <a:avLst/>
          </a:prstGeom>
        </p:spPr>
        <p:txBody>
          <a:bodyPr vert="horz" wrap="square" lIns="0" tIns="31115" rIns="0" bIns="0" rtlCol="0">
            <a:spAutoFit/>
          </a:bodyPr>
          <a:lstStyle/>
          <a:p>
            <a:pPr marL="12700">
              <a:lnSpc>
                <a:spcPct val="100000"/>
              </a:lnSpc>
              <a:spcBef>
                <a:spcPts val="245"/>
              </a:spcBef>
            </a:pPr>
            <a:r>
              <a:rPr lang="en-US" sz="2800" b="1" dirty="0">
                <a:latin typeface="Calibri"/>
                <a:cs typeface="Calibri"/>
              </a:rPr>
              <a:t>1-We will use GPS to know if    customer stole the cart.</a:t>
            </a:r>
          </a:p>
          <a:p>
            <a:pPr marL="12700">
              <a:lnSpc>
                <a:spcPct val="100000"/>
              </a:lnSpc>
              <a:spcBef>
                <a:spcPts val="245"/>
              </a:spcBef>
            </a:pPr>
            <a:r>
              <a:rPr lang="en-US" sz="2800" b="1" dirty="0">
                <a:latin typeface="Calibri"/>
                <a:cs typeface="Calibri"/>
              </a:rPr>
              <a:t>2-The cart will take you to product  section in supermarket.</a:t>
            </a:r>
          </a:p>
          <a:p>
            <a:pPr marL="12700">
              <a:lnSpc>
                <a:spcPct val="100000"/>
              </a:lnSpc>
              <a:spcBef>
                <a:spcPts val="245"/>
              </a:spcBef>
            </a:pPr>
            <a:r>
              <a:rPr lang="en-US" sz="2800" b="1" dirty="0">
                <a:latin typeface="Calibri"/>
                <a:cs typeface="Calibri"/>
              </a:rPr>
              <a:t>3-We will use IOT  to allow customer to know the offering of product . </a:t>
            </a:r>
          </a:p>
          <a:p>
            <a:pPr marL="12700">
              <a:lnSpc>
                <a:spcPct val="100000"/>
              </a:lnSpc>
              <a:spcBef>
                <a:spcPts val="245"/>
              </a:spcBef>
            </a:pPr>
            <a:r>
              <a:rPr lang="en-US" sz="2800" b="1" dirty="0">
                <a:latin typeface="Calibri"/>
                <a:cs typeface="Calibri"/>
              </a:rPr>
              <a:t>4- We will use image processing to make our system more secure.</a:t>
            </a:r>
          </a:p>
          <a:p>
            <a:pPr marL="12700">
              <a:lnSpc>
                <a:spcPct val="100000"/>
              </a:lnSpc>
              <a:spcBef>
                <a:spcPts val="245"/>
              </a:spcBef>
            </a:pPr>
            <a:r>
              <a:rPr lang="en-US" sz="2000" dirty="0">
                <a:latin typeface="Calibri"/>
                <a:cs typeface="Calibri"/>
              </a:rPr>
              <a:t> </a:t>
            </a:r>
          </a:p>
          <a:p>
            <a:pPr marL="12700">
              <a:lnSpc>
                <a:spcPct val="100000"/>
              </a:lnSpc>
              <a:spcBef>
                <a:spcPts val="245"/>
              </a:spcBef>
            </a:pPr>
            <a:endParaRPr sz="2000" dirty="0">
              <a:latin typeface="Calibri"/>
              <a:cs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344" y="1347216"/>
            <a:ext cx="8997696" cy="5806440"/>
          </a:xfrm>
          <a:prstGeom prst="rect">
            <a:avLst/>
          </a:prstGeom>
          <a:blipFill>
            <a:blip r:embed="rId2"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1334516" y="493268"/>
            <a:ext cx="3067050" cy="695325"/>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435369"/>
                </a:solidFill>
              </a:rPr>
              <a:t>Problems</a:t>
            </a:r>
            <a:endParaRPr sz="4400"/>
          </a:p>
        </p:txBody>
      </p:sp>
      <p:sp>
        <p:nvSpPr>
          <p:cNvPr id="19" name="object 19"/>
          <p:cNvSpPr/>
          <p:nvPr/>
        </p:nvSpPr>
        <p:spPr>
          <a:xfrm>
            <a:off x="856108" y="1606486"/>
            <a:ext cx="5358321" cy="2523743"/>
          </a:xfrm>
          <a:prstGeom prst="rect">
            <a:avLst/>
          </a:prstGeom>
          <a:blipFill>
            <a:blip r:embed="rId3" cstate="print"/>
            <a:stretch>
              <a:fillRect/>
            </a:stretch>
          </a:blipFill>
        </p:spPr>
        <p:txBody>
          <a:bodyPr wrap="square" lIns="0" tIns="0" rIns="0" bIns="0" rtlCol="0"/>
          <a:lstStyle/>
          <a:p>
            <a:endParaRPr lang="en-US" dirty="0"/>
          </a:p>
          <a:p>
            <a:endParaRPr lang="en-US" dirty="0"/>
          </a:p>
          <a:p>
            <a:r>
              <a:rPr lang="en-US" sz="4400" b="1" dirty="0"/>
              <a:t>      power: </a:t>
            </a:r>
            <a:r>
              <a:rPr lang="en-US" sz="4400" dirty="0"/>
              <a:t>we need to          add extra power.  </a:t>
            </a:r>
            <a:endParaRPr sz="4400" dirty="0"/>
          </a:p>
        </p:txBody>
      </p:sp>
      <p:sp>
        <p:nvSpPr>
          <p:cNvPr id="21" name="object 21"/>
          <p:cNvSpPr txBox="1"/>
          <p:nvPr/>
        </p:nvSpPr>
        <p:spPr>
          <a:xfrm>
            <a:off x="1093724" y="2022144"/>
            <a:ext cx="3350260" cy="339195"/>
          </a:xfrm>
          <a:prstGeom prst="rect">
            <a:avLst/>
          </a:prstGeom>
        </p:spPr>
        <p:txBody>
          <a:bodyPr vert="horz" wrap="square" lIns="0" tIns="31115" rIns="0" bIns="0" rtlCol="0">
            <a:spAutoFit/>
          </a:bodyPr>
          <a:lstStyle/>
          <a:p>
            <a:pPr marL="12700">
              <a:lnSpc>
                <a:spcPct val="100000"/>
              </a:lnSpc>
              <a:spcBef>
                <a:spcPts val="245"/>
              </a:spcBef>
            </a:pPr>
            <a:endParaRPr sz="2000" dirty="0">
              <a:latin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3821" y="1918894"/>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947547" y="2236569"/>
            <a:ext cx="5404993" cy="1252222"/>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r>
              <a:rPr lang="en-US" sz="6600" b="1" dirty="0"/>
              <a:t>Any questions?</a:t>
            </a:r>
          </a:p>
          <a:p>
            <a:endParaRPr lang="en-US" sz="6600" b="1" dirty="0"/>
          </a:p>
          <a:p>
            <a:endParaRPr dirty="0"/>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8" name="object 18"/>
          <p:cNvSpPr txBox="1">
            <a:spLocks noGrp="1"/>
          </p:cNvSpPr>
          <p:nvPr>
            <p:ph type="title"/>
          </p:nvPr>
        </p:nvSpPr>
        <p:spPr>
          <a:xfrm>
            <a:off x="1334515" y="493268"/>
            <a:ext cx="5404993" cy="1365758"/>
          </a:xfrm>
          <a:prstGeom prst="rect">
            <a:avLst/>
          </a:prstGeom>
        </p:spPr>
        <p:txBody>
          <a:bodyPr vert="horz" wrap="square" lIns="0" tIns="11430" rIns="0" bIns="0" rtlCol="0">
            <a:spAutoFit/>
          </a:bodyPr>
          <a:lstStyle/>
          <a:p>
            <a:pPr marL="12700">
              <a:spcBef>
                <a:spcPts val="90"/>
              </a:spcBef>
            </a:pPr>
            <a:r>
              <a:rPr lang="en-US" sz="4400" dirty="0"/>
              <a:t>Thank you  ^_^</a:t>
            </a:r>
            <a:br>
              <a:rPr lang="en-US" sz="4400" dirty="0"/>
            </a:br>
            <a:endParaRPr sz="4400" dirty="0"/>
          </a:p>
        </p:txBody>
      </p:sp>
      <p:pic>
        <p:nvPicPr>
          <p:cNvPr id="22" name="Picture 21">
            <a:extLst>
              <a:ext uri="{FF2B5EF4-FFF2-40B4-BE49-F238E27FC236}">
                <a16:creationId xmlns:a16="http://schemas.microsoft.com/office/drawing/2014/main" id="{5AC5FE02-50AB-4CE6-A6F3-6154F93121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4515" y="3737355"/>
            <a:ext cx="5404993" cy="3969575"/>
          </a:xfrm>
          <a:prstGeom prst="rect">
            <a:avLst/>
          </a:prstGeom>
        </p:spPr>
      </p:pic>
    </p:spTree>
    <p:extLst>
      <p:ext uri="{BB962C8B-B14F-4D97-AF65-F5344CB8AC3E}">
        <p14:creationId xmlns:p14="http://schemas.microsoft.com/office/powerpoint/2010/main" val="1333796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en-US"/>
          </a:p>
        </p:txBody>
      </p:sp>
      <p:sp>
        <p:nvSpPr>
          <p:cNvPr id="7" name="عنصر نائب للنص 6"/>
          <p:cNvSpPr>
            <a:spLocks noGrp="1"/>
          </p:cNvSpPr>
          <p:nvPr>
            <p:ph type="body" idx="1"/>
          </p:nvPr>
        </p:nvSpPr>
        <p:spPr/>
        <p:txBody>
          <a:bodyPr/>
          <a:lstStyle/>
          <a:p>
            <a:endParaRPr lang="en-US"/>
          </a:p>
        </p:txBody>
      </p:sp>
      <p:pic>
        <p:nvPicPr>
          <p:cNvPr id="1026" name="Picture 2" descr="C:\Users\Yara B\Desktop\maxresdefault.jpg"/>
          <p:cNvPicPr>
            <a:picLocks noChangeAspect="1" noChangeArrowheads="1"/>
          </p:cNvPicPr>
          <p:nvPr/>
        </p:nvPicPr>
        <p:blipFill>
          <a:blip r:embed="rId3"/>
          <a:srcRect/>
          <a:stretch>
            <a:fillRect/>
          </a:stretch>
        </p:blipFill>
        <p:spPr bwMode="auto">
          <a:xfrm>
            <a:off x="0" y="1"/>
            <a:ext cx="10058400" cy="7772400"/>
          </a:xfrm>
          <a:prstGeom prst="rect">
            <a:avLst/>
          </a:prstGeom>
          <a:noFill/>
        </p:spPr>
      </p:pic>
      <p:sp>
        <p:nvSpPr>
          <p:cNvPr id="10" name="مستطيل 9"/>
          <p:cNvSpPr/>
          <p:nvPr/>
        </p:nvSpPr>
        <p:spPr>
          <a:xfrm>
            <a:off x="1371600" y="0"/>
            <a:ext cx="6324600" cy="4887492"/>
          </a:xfrm>
          <a:prstGeom prst="rect">
            <a:avLst/>
          </a:prstGeom>
        </p:spPr>
        <p:txBody>
          <a:bodyPr wrap="square">
            <a:spAutoFit/>
          </a:bodyPr>
          <a:lstStyle/>
          <a:p>
            <a:pPr lvl="0" latinLnBrk="1">
              <a:spcBef>
                <a:spcPct val="20000"/>
              </a:spcBef>
            </a:pPr>
            <a:r>
              <a:rPr lang="en-US" altLang="ko-KR" sz="3800" dirty="0">
                <a:latin typeface="Arial" pitchFamily="34" charset="0"/>
                <a:cs typeface="Arial" pitchFamily="34" charset="0"/>
              </a:rPr>
              <a:t>   Outlines:</a:t>
            </a:r>
            <a:endParaRPr lang="ar-SA" altLang="ko-KR" sz="3800" dirty="0">
              <a:latin typeface="Arial" pitchFamily="34" charset="0"/>
              <a:cs typeface="Arial" pitchFamily="34" charset="0"/>
            </a:endParaRPr>
          </a:p>
          <a:p>
            <a:pPr marL="742950" lvl="0" indent="-742950" latinLnBrk="1">
              <a:spcBef>
                <a:spcPct val="20000"/>
              </a:spcBef>
              <a:buFont typeface="+mj-lt"/>
              <a:buAutoNum type="arabicPeriod"/>
            </a:pPr>
            <a:r>
              <a:rPr lang="en-US" altLang="ko-KR" sz="3800" dirty="0">
                <a:latin typeface="Arial" pitchFamily="34" charset="0"/>
                <a:cs typeface="Arial" pitchFamily="34" charset="0"/>
              </a:rPr>
              <a:t>Idea </a:t>
            </a:r>
          </a:p>
          <a:p>
            <a:pPr marL="742950" lvl="0" indent="-742950" latinLnBrk="1">
              <a:spcBef>
                <a:spcPct val="20000"/>
              </a:spcBef>
              <a:buFont typeface="+mj-lt"/>
              <a:buAutoNum type="arabicPeriod"/>
            </a:pPr>
            <a:r>
              <a:rPr lang="en-US" altLang="ko-KR" sz="3800" dirty="0">
                <a:latin typeface="Arial" pitchFamily="34" charset="0"/>
                <a:cs typeface="Arial" pitchFamily="34" charset="0"/>
              </a:rPr>
              <a:t>Motivation</a:t>
            </a:r>
          </a:p>
          <a:p>
            <a:pPr marL="742950" lvl="0" indent="-742950" latinLnBrk="1">
              <a:spcBef>
                <a:spcPct val="20000"/>
              </a:spcBef>
              <a:buFont typeface="+mj-lt"/>
              <a:buAutoNum type="arabicPeriod"/>
            </a:pPr>
            <a:r>
              <a:rPr lang="en-US" altLang="ko-KR" sz="3800" dirty="0">
                <a:latin typeface="Arial" pitchFamily="34" charset="0"/>
                <a:cs typeface="Arial" pitchFamily="34" charset="0"/>
              </a:rPr>
              <a:t> process </a:t>
            </a:r>
          </a:p>
          <a:p>
            <a:pPr marL="742950" lvl="0" indent="-742950" latinLnBrk="1">
              <a:spcBef>
                <a:spcPct val="20000"/>
              </a:spcBef>
              <a:buFont typeface="+mj-lt"/>
              <a:buAutoNum type="arabicPeriod"/>
            </a:pPr>
            <a:r>
              <a:rPr lang="en-US" altLang="ko-KR" sz="3800" dirty="0">
                <a:latin typeface="Arial" pitchFamily="34" charset="0"/>
                <a:cs typeface="Arial" pitchFamily="34" charset="0"/>
              </a:rPr>
              <a:t>Problems</a:t>
            </a:r>
          </a:p>
          <a:p>
            <a:pPr marL="742950" lvl="0" indent="-742950" latinLnBrk="1">
              <a:spcBef>
                <a:spcPct val="20000"/>
              </a:spcBef>
              <a:buFont typeface="+mj-lt"/>
              <a:buAutoNum type="arabicPeriod"/>
            </a:pPr>
            <a:r>
              <a:rPr lang="en-US" altLang="ko-KR" sz="3800" dirty="0">
                <a:latin typeface="Arial" pitchFamily="34" charset="0"/>
                <a:cs typeface="Arial" pitchFamily="34" charset="0"/>
              </a:rPr>
              <a:t>Future work</a:t>
            </a:r>
          </a:p>
          <a:p>
            <a:pPr marL="742950" lvl="0" indent="-742950" latinLnBrk="1">
              <a:spcBef>
                <a:spcPct val="20000"/>
              </a:spcBef>
              <a:buFont typeface="+mj-lt"/>
              <a:buAutoNum type="arabicPeriod"/>
            </a:pPr>
            <a:r>
              <a:rPr lang="en-US" altLang="ko-KR" sz="3800" dirty="0">
                <a:latin typeface="Arial" pitchFamily="34" charset="0"/>
                <a:cs typeface="Arial" pitchFamily="34" charset="0"/>
              </a:rPr>
              <a:t>Demo</a:t>
            </a:r>
            <a:endParaRPr lang="en-US" sz="3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600455" y="1347216"/>
            <a:ext cx="8863584" cy="5748528"/>
          </a:xfrm>
          <a:prstGeom prst="rect">
            <a:avLst/>
          </a:prstGeom>
          <a:blipFill>
            <a:blip r:embed="rId3" cstate="print"/>
            <a:stretch>
              <a:fillRect/>
            </a:stretch>
          </a:blipFill>
        </p:spPr>
        <p:txBody>
          <a:bodyPr wrap="square" lIns="0" tIns="0" rIns="0" bIns="0" rtlCol="0"/>
          <a:lstStyle/>
          <a:p>
            <a:pPr marL="390525" marR="5080" indent="-378460">
              <a:lnSpc>
                <a:spcPct val="90800"/>
              </a:lnSpc>
              <a:spcBef>
                <a:spcPts val="455"/>
              </a:spcBef>
            </a:pPr>
            <a:endParaRPr lang="en-US" dirty="0">
              <a:latin typeface="Arial"/>
              <a:cs typeface="Arial"/>
            </a:endParaRPr>
          </a:p>
          <a:p>
            <a:pPr marL="390525" marR="5080" indent="-378460">
              <a:lnSpc>
                <a:spcPct val="90800"/>
              </a:lnSpc>
              <a:spcBef>
                <a:spcPts val="455"/>
              </a:spcBef>
            </a:pPr>
            <a:endParaRPr lang="en-US" dirty="0">
              <a:latin typeface="Arial"/>
              <a:cs typeface="Arial"/>
            </a:endParaRPr>
          </a:p>
          <a:p>
            <a:pPr marL="390525" marR="5080" indent="-378460">
              <a:lnSpc>
                <a:spcPct val="90800"/>
              </a:lnSpc>
              <a:spcBef>
                <a:spcPts val="455"/>
              </a:spcBef>
            </a:pPr>
            <a:endParaRPr lang="en-US" dirty="0">
              <a:latin typeface="Arial"/>
              <a:cs typeface="Arial"/>
            </a:endParaRPr>
          </a:p>
          <a:p>
            <a:pPr marL="390525" marR="5080" indent="-378460">
              <a:lnSpc>
                <a:spcPct val="90800"/>
              </a:lnSpc>
              <a:spcBef>
                <a:spcPts val="455"/>
              </a:spcBef>
            </a:pPr>
            <a:endParaRPr lang="en-US" sz="2700" dirty="0">
              <a:latin typeface="Arial"/>
              <a:cs typeface="Arial"/>
            </a:endParaRPr>
          </a:p>
          <a:p>
            <a:pPr marL="390525" marR="5080" indent="-378460">
              <a:lnSpc>
                <a:spcPct val="90800"/>
              </a:lnSpc>
              <a:spcBef>
                <a:spcPts val="455"/>
              </a:spcBef>
            </a:pPr>
            <a:endParaRPr lang="en-US" sz="2700" dirty="0">
              <a:latin typeface="Arial"/>
              <a:cs typeface="Arial"/>
            </a:endParaRPr>
          </a:p>
          <a:p>
            <a:pPr marL="390525" marR="5080" indent="-378460">
              <a:lnSpc>
                <a:spcPct val="90800"/>
              </a:lnSpc>
              <a:spcBef>
                <a:spcPts val="455"/>
              </a:spcBef>
            </a:pPr>
            <a:r>
              <a:rPr lang="en-US" sz="2700" dirty="0">
                <a:solidFill>
                  <a:schemeClr val="bg1"/>
                </a:solidFill>
                <a:latin typeface="Arial"/>
                <a:cs typeface="Arial"/>
              </a:rPr>
              <a:t>*</a:t>
            </a:r>
            <a:r>
              <a:rPr lang="en-US" sz="2700" dirty="0">
                <a:solidFill>
                  <a:schemeClr val="tx1">
                    <a:lumMod val="85000"/>
                    <a:lumOff val="15000"/>
                  </a:schemeClr>
                </a:solidFill>
                <a:latin typeface="Arial"/>
                <a:cs typeface="Arial"/>
              </a:rPr>
              <a:t>Smart shopping cart, It is a smart cart to facilitate the shopping process for both costumer and super market worker.</a:t>
            </a:r>
          </a:p>
          <a:p>
            <a:pPr marL="390525" marR="5080" indent="-378460">
              <a:lnSpc>
                <a:spcPct val="90800"/>
              </a:lnSpc>
              <a:spcBef>
                <a:spcPts val="455"/>
              </a:spcBef>
            </a:pPr>
            <a:endParaRPr lang="en-US" sz="2700" dirty="0">
              <a:latin typeface="Arial"/>
              <a:cs typeface="Arial"/>
            </a:endParaRPr>
          </a:p>
          <a:p>
            <a:pPr marL="390525" marR="5080" indent="-378460">
              <a:lnSpc>
                <a:spcPct val="90800"/>
              </a:lnSpc>
              <a:spcBef>
                <a:spcPts val="455"/>
              </a:spcBef>
            </a:pPr>
            <a:endParaRPr lang="en-US" sz="2700" dirty="0">
              <a:latin typeface="Arial"/>
              <a:cs typeface="Arial"/>
            </a:endParaRPr>
          </a:p>
          <a:p>
            <a:pPr marL="390525" marR="5080" indent="-378460">
              <a:lnSpc>
                <a:spcPct val="90800"/>
              </a:lnSpc>
              <a:spcBef>
                <a:spcPts val="455"/>
              </a:spcBef>
            </a:pPr>
            <a:r>
              <a:rPr lang="en-US" sz="2700" spc="5" dirty="0">
                <a:solidFill>
                  <a:srgbClr val="FFFFFF"/>
                </a:solidFill>
                <a:latin typeface="Arial"/>
                <a:cs typeface="Arial"/>
              </a:rPr>
              <a:t>*</a:t>
            </a:r>
            <a:r>
              <a:rPr lang="en-US" sz="2700" spc="5" dirty="0">
                <a:solidFill>
                  <a:schemeClr val="tx1">
                    <a:lumMod val="85000"/>
                    <a:lumOff val="15000"/>
                  </a:schemeClr>
                </a:solidFill>
                <a:latin typeface="Arial"/>
                <a:cs typeface="Arial"/>
              </a:rPr>
              <a:t>It </a:t>
            </a:r>
            <a:r>
              <a:rPr lang="en-US" sz="2700" dirty="0">
                <a:solidFill>
                  <a:schemeClr val="tx1">
                    <a:lumMod val="85000"/>
                    <a:lumOff val="15000"/>
                  </a:schemeClr>
                </a:solidFill>
                <a:latin typeface="Arial"/>
                <a:cs typeface="Arial"/>
              </a:rPr>
              <a:t>will </a:t>
            </a:r>
            <a:r>
              <a:rPr lang="en-US" sz="2700" spc="10" dirty="0">
                <a:solidFill>
                  <a:schemeClr val="tx1">
                    <a:lumMod val="85000"/>
                    <a:lumOff val="15000"/>
                  </a:schemeClr>
                </a:solidFill>
                <a:latin typeface="Arial"/>
                <a:cs typeface="Arial"/>
              </a:rPr>
              <a:t>make </a:t>
            </a:r>
            <a:r>
              <a:rPr lang="en-US" sz="2700" spc="0" dirty="0">
                <a:solidFill>
                  <a:schemeClr val="tx1">
                    <a:lumMod val="85000"/>
                    <a:lumOff val="15000"/>
                  </a:schemeClr>
                </a:solidFill>
                <a:latin typeface="Arial"/>
                <a:cs typeface="Arial"/>
              </a:rPr>
              <a:t>the </a:t>
            </a:r>
            <a:r>
              <a:rPr lang="en-US" sz="2700" spc="10" dirty="0">
                <a:solidFill>
                  <a:schemeClr val="tx1">
                    <a:lumMod val="85000"/>
                    <a:lumOff val="15000"/>
                  </a:schemeClr>
                </a:solidFill>
                <a:latin typeface="Arial"/>
                <a:cs typeface="Arial"/>
              </a:rPr>
              <a:t>shopping </a:t>
            </a:r>
            <a:r>
              <a:rPr lang="en-US" sz="2700" spc="5" dirty="0">
                <a:solidFill>
                  <a:schemeClr val="tx1">
                    <a:lumMod val="85000"/>
                    <a:lumOff val="15000"/>
                  </a:schemeClr>
                </a:solidFill>
                <a:latin typeface="Arial"/>
                <a:cs typeface="Arial"/>
              </a:rPr>
              <a:t>experience  more </a:t>
            </a:r>
            <a:r>
              <a:rPr lang="en-US" sz="2700" spc="0" dirty="0">
                <a:solidFill>
                  <a:schemeClr val="tx1">
                    <a:lumMod val="85000"/>
                    <a:lumOff val="15000"/>
                  </a:schemeClr>
                </a:solidFill>
                <a:latin typeface="Arial"/>
                <a:cs typeface="Arial"/>
              </a:rPr>
              <a:t>efficient  and comfortable for both </a:t>
            </a:r>
            <a:r>
              <a:rPr lang="en-US" sz="2700" spc="5" dirty="0">
                <a:solidFill>
                  <a:schemeClr val="tx1">
                    <a:lumMod val="85000"/>
                    <a:lumOff val="15000"/>
                  </a:schemeClr>
                </a:solidFill>
                <a:latin typeface="Arial"/>
                <a:cs typeface="Arial"/>
              </a:rPr>
              <a:t>customers and market  employees</a:t>
            </a:r>
            <a:endParaRPr lang="en-US" sz="2700" dirty="0">
              <a:solidFill>
                <a:schemeClr val="tx1">
                  <a:lumMod val="85000"/>
                  <a:lumOff val="15000"/>
                </a:schemeClr>
              </a:solidFill>
              <a:latin typeface="Arial"/>
              <a:cs typeface="Arial"/>
            </a:endParaRPr>
          </a:p>
          <a:p>
            <a:pPr marL="390525" marR="5080" indent="-378460">
              <a:lnSpc>
                <a:spcPct val="90800"/>
              </a:lnSpc>
              <a:spcBef>
                <a:spcPts val="455"/>
              </a:spcBef>
            </a:pPr>
            <a:endParaRPr lang="en-US" dirty="0">
              <a:solidFill>
                <a:schemeClr val="tx1">
                  <a:lumMod val="85000"/>
                  <a:lumOff val="15000"/>
                </a:schemeClr>
              </a:solidFill>
              <a:latin typeface="Arial"/>
              <a:cs typeface="Arial"/>
            </a:endParaRPr>
          </a:p>
          <a:p>
            <a:pPr marL="390525" marR="5080" indent="-378460">
              <a:lnSpc>
                <a:spcPct val="90800"/>
              </a:lnSpc>
              <a:spcBef>
                <a:spcPts val="455"/>
              </a:spcBef>
            </a:pPr>
            <a:endParaRPr lang="en-US" dirty="0">
              <a:latin typeface="Arial"/>
              <a:cs typeface="Arial"/>
            </a:endParaRPr>
          </a:p>
          <a:p>
            <a:pPr marL="390525" marR="5080" indent="-378460">
              <a:lnSpc>
                <a:spcPct val="90800"/>
              </a:lnSpc>
              <a:spcBef>
                <a:spcPts val="455"/>
              </a:spcBef>
            </a:pPr>
            <a:endParaRPr lang="en-US" dirty="0">
              <a:latin typeface="Arial"/>
              <a:cs typeface="Arial"/>
            </a:endParaRPr>
          </a:p>
        </p:txBody>
      </p:sp>
      <p:sp>
        <p:nvSpPr>
          <p:cNvPr id="15" name="object 15"/>
          <p:cNvSpPr txBox="1">
            <a:spLocks noGrp="1"/>
          </p:cNvSpPr>
          <p:nvPr>
            <p:ph type="title"/>
          </p:nvPr>
        </p:nvSpPr>
        <p:spPr>
          <a:xfrm>
            <a:off x="980947" y="560323"/>
            <a:ext cx="4838700"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Idea</a:t>
            </a:r>
            <a:endParaRPr sz="4400"/>
          </a:p>
        </p:txBody>
      </p:sp>
      <p:sp>
        <p:nvSpPr>
          <p:cNvPr id="16" name="object 16"/>
          <p:cNvSpPr txBox="1"/>
          <p:nvPr/>
        </p:nvSpPr>
        <p:spPr>
          <a:xfrm>
            <a:off x="602994" y="2102611"/>
            <a:ext cx="8755380" cy="1467902"/>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3050" spc="0" dirty="0">
              <a:solidFill>
                <a:srgbClr val="FFFFFF"/>
              </a:solidFill>
              <a:latin typeface="Arial"/>
              <a:cs typeface="Arial"/>
            </a:endParaRPr>
          </a:p>
          <a:p>
            <a:pPr marL="390525" marR="5080" indent="-378460">
              <a:lnSpc>
                <a:spcPct val="90800"/>
              </a:lnSpc>
              <a:spcBef>
                <a:spcPts val="455"/>
              </a:spcBef>
            </a:pPr>
            <a:endParaRPr lang="en-US" sz="3050" dirty="0">
              <a:solidFill>
                <a:srgbClr val="FFFFFF"/>
              </a:solidFill>
              <a:latin typeface="Arial"/>
              <a:cs typeface="Arial"/>
            </a:endParaRPr>
          </a:p>
          <a:p>
            <a:pPr marL="390525" marR="5080" indent="-378460">
              <a:lnSpc>
                <a:spcPct val="90800"/>
              </a:lnSpc>
              <a:spcBef>
                <a:spcPts val="455"/>
              </a:spcBef>
            </a:pPr>
            <a:endParaRPr lang="en-US" sz="3050" spc="5" dirty="0">
              <a:solidFill>
                <a:srgbClr val="FFFFFF"/>
              </a:solidFill>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1" y="1347216"/>
            <a:ext cx="10058400" cy="5748528"/>
          </a:xfrm>
          <a:prstGeom prst="rect">
            <a:avLst/>
          </a:prstGeom>
          <a:blipFill>
            <a:blip r:embed="rId3"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980946" y="560323"/>
            <a:ext cx="8772653"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Analysis &amp; motivation</a:t>
            </a:r>
            <a:endParaRPr sz="4400"/>
          </a:p>
        </p:txBody>
      </p:sp>
      <p:sp>
        <p:nvSpPr>
          <p:cNvPr id="16" name="object 16"/>
          <p:cNvSpPr txBox="1"/>
          <p:nvPr/>
        </p:nvSpPr>
        <p:spPr>
          <a:xfrm>
            <a:off x="602994" y="2102611"/>
            <a:ext cx="8755380" cy="422423"/>
          </a:xfrm>
          <a:prstGeom prst="rect">
            <a:avLst/>
          </a:prstGeom>
        </p:spPr>
        <p:txBody>
          <a:bodyPr vert="horz" wrap="square" lIns="0" tIns="57785" rIns="0" bIns="0" rtlCol="0">
            <a:spAutoFit/>
          </a:bodyPr>
          <a:lstStyle/>
          <a:p>
            <a:pPr marL="390525" marR="5080" indent="-378460">
              <a:lnSpc>
                <a:spcPct val="90800"/>
              </a:lnSpc>
              <a:spcBef>
                <a:spcPts val="455"/>
              </a:spcBef>
            </a:pPr>
            <a:endParaRPr sz="2600">
              <a:latin typeface="Arial"/>
              <a:cs typeface="Arial"/>
            </a:endParaRPr>
          </a:p>
        </p:txBody>
      </p:sp>
      <p:sp>
        <p:nvSpPr>
          <p:cNvPr id="18" name="object 16"/>
          <p:cNvSpPr txBox="1"/>
          <p:nvPr/>
        </p:nvSpPr>
        <p:spPr>
          <a:xfrm>
            <a:off x="4876800" y="2590800"/>
            <a:ext cx="9559290" cy="2703497"/>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sz="2600">
              <a:latin typeface="Arial"/>
              <a:cs typeface="Arial"/>
            </a:endParaRPr>
          </a:p>
        </p:txBody>
      </p:sp>
      <p:graphicFrame>
        <p:nvGraphicFramePr>
          <p:cNvPr id="19" name="object 5"/>
          <p:cNvGraphicFramePr>
            <a:graphicFrameLocks noGrp="1"/>
          </p:cNvGraphicFramePr>
          <p:nvPr/>
        </p:nvGraphicFramePr>
        <p:xfrm>
          <a:off x="838200" y="1500505"/>
          <a:ext cx="4369118" cy="5509895"/>
        </p:xfrm>
        <a:graphic>
          <a:graphicData uri="http://schemas.openxmlformats.org/drawingml/2006/table">
            <a:tbl>
              <a:tblPr firstRow="1" bandRow="1">
                <a:tableStyleId>{2D5ABB26-0587-4C30-8999-92F81FD0307C}</a:tableStyleId>
              </a:tblPr>
              <a:tblGrid>
                <a:gridCol w="4369118">
                  <a:extLst>
                    <a:ext uri="{9D8B030D-6E8A-4147-A177-3AD203B41FA5}">
                      <a16:colId xmlns:a16="http://schemas.microsoft.com/office/drawing/2014/main" val="20000"/>
                    </a:ext>
                  </a:extLst>
                </a:gridCol>
              </a:tblGrid>
              <a:tr h="1101979">
                <a:tc>
                  <a:txBody>
                    <a:bodyPr/>
                    <a:lstStyle/>
                    <a:p>
                      <a:pPr marL="340360">
                        <a:lnSpc>
                          <a:spcPct val="100000"/>
                        </a:lnSpc>
                        <a:spcBef>
                          <a:spcPts val="260"/>
                        </a:spcBef>
                      </a:pPr>
                      <a:r>
                        <a:rPr sz="3200" b="1" spc="-5" dirty="0">
                          <a:latin typeface="Times New Roman"/>
                          <a:cs typeface="Times New Roman"/>
                        </a:rPr>
                        <a:t>CURRENT</a:t>
                      </a:r>
                      <a:r>
                        <a:rPr sz="3200" b="1" spc="-45" dirty="0">
                          <a:latin typeface="Times New Roman"/>
                          <a:cs typeface="Times New Roman"/>
                        </a:rPr>
                        <a:t> </a:t>
                      </a:r>
                      <a:r>
                        <a:rPr sz="3200" b="1" spc="-5" dirty="0">
                          <a:latin typeface="Times New Roman"/>
                          <a:cs typeface="Times New Roman"/>
                        </a:rPr>
                        <a:t>SYSTEM</a:t>
                      </a:r>
                      <a:endParaRPr sz="3200">
                        <a:latin typeface="Times New Roman"/>
                        <a:cs typeface="Times New Roman"/>
                      </a:endParaRPr>
                    </a:p>
                  </a:txBody>
                  <a:tcPr marL="0" marR="0" marT="37423"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101979">
                <a:tc>
                  <a:txBody>
                    <a:bodyPr/>
                    <a:lstStyle/>
                    <a:p>
                      <a:pPr marL="340360" indent="-242570">
                        <a:lnSpc>
                          <a:spcPct val="100000"/>
                        </a:lnSpc>
                        <a:spcBef>
                          <a:spcPts val="280"/>
                        </a:spcBef>
                        <a:buSzPct val="95833"/>
                        <a:buFont typeface="Wingdings"/>
                        <a:buChar char=""/>
                        <a:tabLst>
                          <a:tab pos="340995" algn="l"/>
                        </a:tabLst>
                      </a:pPr>
                      <a:r>
                        <a:rPr lang="en-US" sz="2700" spc="-10" dirty="0">
                          <a:solidFill>
                            <a:srgbClr val="FF0000"/>
                          </a:solidFill>
                          <a:latin typeface="Times New Roman"/>
                          <a:cs typeface="Times New Roman"/>
                        </a:rPr>
                        <a:t>Push</a:t>
                      </a:r>
                      <a:r>
                        <a:rPr lang="en-US" sz="2700" spc="-10" baseline="0" dirty="0">
                          <a:solidFill>
                            <a:srgbClr val="FF0000"/>
                          </a:solidFill>
                          <a:latin typeface="Times New Roman"/>
                          <a:cs typeface="Times New Roman"/>
                        </a:rPr>
                        <a:t> Cart using both hands</a:t>
                      </a:r>
                      <a:endParaRPr sz="2700">
                        <a:solidFill>
                          <a:srgbClr val="FF0000"/>
                        </a:solidFill>
                        <a:latin typeface="Times New Roman"/>
                        <a:cs typeface="Times New Roman"/>
                      </a:endParaRPr>
                    </a:p>
                  </a:txBody>
                  <a:tcPr marL="0" marR="0" marT="4030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101979">
                <a:tc>
                  <a:txBody>
                    <a:bodyPr/>
                    <a:lstStyle/>
                    <a:p>
                      <a:pPr marL="340360" indent="-242570">
                        <a:lnSpc>
                          <a:spcPct val="100000"/>
                        </a:lnSpc>
                        <a:spcBef>
                          <a:spcPts val="280"/>
                        </a:spcBef>
                        <a:buSzPct val="95833"/>
                        <a:buFont typeface="Wingdings"/>
                        <a:buChar char=""/>
                        <a:tabLst>
                          <a:tab pos="340995" algn="l"/>
                          <a:tab pos="865505" algn="l"/>
                        </a:tabLst>
                      </a:pPr>
                      <a:r>
                        <a:rPr lang="en-US" sz="2700" spc="-5" dirty="0">
                          <a:latin typeface="Times New Roman"/>
                          <a:cs typeface="Times New Roman"/>
                        </a:rPr>
                        <a:t>Wait</a:t>
                      </a:r>
                      <a:r>
                        <a:rPr lang="en-US" sz="2700" spc="-5" baseline="0" dirty="0">
                          <a:latin typeface="Times New Roman"/>
                          <a:cs typeface="Times New Roman"/>
                        </a:rPr>
                        <a:t> for long time to check products you shop</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101979">
                <a:tc>
                  <a:txBody>
                    <a:bodyPr/>
                    <a:lstStyle/>
                    <a:p>
                      <a:pPr marL="340360" indent="-242570">
                        <a:lnSpc>
                          <a:spcPct val="100000"/>
                        </a:lnSpc>
                        <a:spcBef>
                          <a:spcPts val="285"/>
                        </a:spcBef>
                        <a:buSzPct val="95833"/>
                        <a:buFont typeface="Wingdings"/>
                        <a:buChar char=""/>
                        <a:tabLst>
                          <a:tab pos="340995" algn="l"/>
                        </a:tabLst>
                      </a:pPr>
                      <a:r>
                        <a:rPr sz="2700" spc="-5" dirty="0">
                          <a:latin typeface="Times New Roman"/>
                          <a:cs typeface="Times New Roman"/>
                        </a:rPr>
                        <a:t>Increased</a:t>
                      </a:r>
                      <a:r>
                        <a:rPr sz="2700" spc="-20" dirty="0">
                          <a:latin typeface="Times New Roman"/>
                          <a:cs typeface="Times New Roman"/>
                        </a:rPr>
                        <a:t> </a:t>
                      </a:r>
                      <a:r>
                        <a:rPr sz="2700" dirty="0">
                          <a:latin typeface="Times New Roman"/>
                          <a:cs typeface="Times New Roman"/>
                        </a:rPr>
                        <a:t>budget</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1101979">
                <a:tc>
                  <a:txBody>
                    <a:bodyPr/>
                    <a:lstStyle/>
                    <a:p>
                      <a:pPr marL="340360" indent="-242570">
                        <a:lnSpc>
                          <a:spcPct val="100000"/>
                        </a:lnSpc>
                        <a:spcBef>
                          <a:spcPts val="285"/>
                        </a:spcBef>
                        <a:buSzPct val="95833"/>
                        <a:buFont typeface="Wingdings"/>
                        <a:buChar char=""/>
                        <a:tabLst>
                          <a:tab pos="340995" algn="l"/>
                        </a:tabLst>
                      </a:pPr>
                      <a:r>
                        <a:rPr lang="en-US" sz="2700" dirty="0">
                          <a:latin typeface="Times New Roman"/>
                          <a:cs typeface="Times New Roman"/>
                        </a:rPr>
                        <a:t>Make</a:t>
                      </a:r>
                      <a:r>
                        <a:rPr lang="en-US" sz="2700" baseline="0" dirty="0">
                          <a:latin typeface="Times New Roman"/>
                          <a:cs typeface="Times New Roman"/>
                        </a:rPr>
                        <a:t> effort to return carts to its parking</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4"/>
                  </a:ext>
                </a:extLst>
              </a:tr>
            </a:tbl>
          </a:graphicData>
        </a:graphic>
      </p:graphicFrame>
      <p:pic>
        <p:nvPicPr>
          <p:cNvPr id="20" name="Picture 2" descr="نتيجة بحث الصور عن دفع عربات التسوق مع الشعور بالتعب"/>
          <p:cNvPicPr>
            <a:picLocks noChangeAspect="1" noChangeArrowheads="1"/>
          </p:cNvPicPr>
          <p:nvPr/>
        </p:nvPicPr>
        <p:blipFill>
          <a:blip r:embed="rId4"/>
          <a:srcRect/>
          <a:stretch>
            <a:fillRect/>
          </a:stretch>
        </p:blipFill>
        <p:spPr bwMode="auto">
          <a:xfrm>
            <a:off x="5410200" y="2209800"/>
            <a:ext cx="4191000" cy="447675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1" y="1347216"/>
            <a:ext cx="10058400" cy="5748528"/>
          </a:xfrm>
          <a:prstGeom prst="rect">
            <a:avLst/>
          </a:prstGeom>
          <a:blipFill>
            <a:blip r:embed="rId3"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980946" y="560323"/>
            <a:ext cx="8772653"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Analysis &amp; motivation</a:t>
            </a:r>
            <a:endParaRPr sz="4400"/>
          </a:p>
        </p:txBody>
      </p:sp>
      <p:sp>
        <p:nvSpPr>
          <p:cNvPr id="16" name="object 16"/>
          <p:cNvSpPr txBox="1"/>
          <p:nvPr/>
        </p:nvSpPr>
        <p:spPr>
          <a:xfrm>
            <a:off x="602994" y="2102611"/>
            <a:ext cx="8755380" cy="422423"/>
          </a:xfrm>
          <a:prstGeom prst="rect">
            <a:avLst/>
          </a:prstGeom>
        </p:spPr>
        <p:txBody>
          <a:bodyPr vert="horz" wrap="square" lIns="0" tIns="57785" rIns="0" bIns="0" rtlCol="0">
            <a:spAutoFit/>
          </a:bodyPr>
          <a:lstStyle/>
          <a:p>
            <a:pPr marL="390525" marR="5080" indent="-378460">
              <a:lnSpc>
                <a:spcPct val="90800"/>
              </a:lnSpc>
              <a:spcBef>
                <a:spcPts val="455"/>
              </a:spcBef>
            </a:pPr>
            <a:endParaRPr sz="2600">
              <a:latin typeface="Arial"/>
              <a:cs typeface="Arial"/>
            </a:endParaRPr>
          </a:p>
        </p:txBody>
      </p:sp>
      <p:sp>
        <p:nvSpPr>
          <p:cNvPr id="18" name="object 16"/>
          <p:cNvSpPr txBox="1"/>
          <p:nvPr/>
        </p:nvSpPr>
        <p:spPr>
          <a:xfrm>
            <a:off x="4876800" y="2590800"/>
            <a:ext cx="9559290" cy="2703497"/>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sz="2600">
              <a:latin typeface="Arial"/>
              <a:cs typeface="Arial"/>
            </a:endParaRPr>
          </a:p>
        </p:txBody>
      </p:sp>
      <p:graphicFrame>
        <p:nvGraphicFramePr>
          <p:cNvPr id="19" name="object 5"/>
          <p:cNvGraphicFramePr>
            <a:graphicFrameLocks noGrp="1"/>
          </p:cNvGraphicFramePr>
          <p:nvPr/>
        </p:nvGraphicFramePr>
        <p:xfrm>
          <a:off x="838200" y="1500505"/>
          <a:ext cx="4369118" cy="5509895"/>
        </p:xfrm>
        <a:graphic>
          <a:graphicData uri="http://schemas.openxmlformats.org/drawingml/2006/table">
            <a:tbl>
              <a:tblPr firstRow="1" bandRow="1">
                <a:tableStyleId>{2D5ABB26-0587-4C30-8999-92F81FD0307C}</a:tableStyleId>
              </a:tblPr>
              <a:tblGrid>
                <a:gridCol w="4369118">
                  <a:extLst>
                    <a:ext uri="{9D8B030D-6E8A-4147-A177-3AD203B41FA5}">
                      <a16:colId xmlns:a16="http://schemas.microsoft.com/office/drawing/2014/main" val="20000"/>
                    </a:ext>
                  </a:extLst>
                </a:gridCol>
              </a:tblGrid>
              <a:tr h="1101979">
                <a:tc>
                  <a:txBody>
                    <a:bodyPr/>
                    <a:lstStyle/>
                    <a:p>
                      <a:pPr marL="340360">
                        <a:lnSpc>
                          <a:spcPct val="100000"/>
                        </a:lnSpc>
                        <a:spcBef>
                          <a:spcPts val="260"/>
                        </a:spcBef>
                      </a:pPr>
                      <a:r>
                        <a:rPr sz="3200" b="1" spc="-5" dirty="0">
                          <a:latin typeface="Times New Roman"/>
                          <a:cs typeface="Times New Roman"/>
                        </a:rPr>
                        <a:t>CURRENT</a:t>
                      </a:r>
                      <a:r>
                        <a:rPr sz="3200" b="1" spc="-45" dirty="0">
                          <a:latin typeface="Times New Roman"/>
                          <a:cs typeface="Times New Roman"/>
                        </a:rPr>
                        <a:t> </a:t>
                      </a:r>
                      <a:r>
                        <a:rPr sz="3200" b="1" spc="-5" dirty="0">
                          <a:latin typeface="Times New Roman"/>
                          <a:cs typeface="Times New Roman"/>
                        </a:rPr>
                        <a:t>SYSTEM</a:t>
                      </a:r>
                      <a:endParaRPr sz="3200">
                        <a:latin typeface="Times New Roman"/>
                        <a:cs typeface="Times New Roman"/>
                      </a:endParaRPr>
                    </a:p>
                  </a:txBody>
                  <a:tcPr marL="0" marR="0" marT="37423"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101979">
                <a:tc>
                  <a:txBody>
                    <a:bodyPr/>
                    <a:lstStyle/>
                    <a:p>
                      <a:pPr marL="340360" indent="-242570">
                        <a:lnSpc>
                          <a:spcPct val="100000"/>
                        </a:lnSpc>
                        <a:spcBef>
                          <a:spcPts val="280"/>
                        </a:spcBef>
                        <a:buSzPct val="95833"/>
                        <a:buFont typeface="Wingdings"/>
                        <a:buChar char=""/>
                        <a:tabLst>
                          <a:tab pos="340995" algn="l"/>
                        </a:tabLst>
                      </a:pPr>
                      <a:r>
                        <a:rPr lang="en-US" sz="2700" spc="-10" dirty="0">
                          <a:latin typeface="Times New Roman"/>
                          <a:cs typeface="Times New Roman"/>
                        </a:rPr>
                        <a:t>Push</a:t>
                      </a:r>
                      <a:r>
                        <a:rPr lang="en-US" sz="2700" spc="-10" baseline="0" dirty="0">
                          <a:latin typeface="Times New Roman"/>
                          <a:cs typeface="Times New Roman"/>
                        </a:rPr>
                        <a:t> Cart using both hands</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101979">
                <a:tc>
                  <a:txBody>
                    <a:bodyPr/>
                    <a:lstStyle/>
                    <a:p>
                      <a:pPr marL="340360" indent="-242570">
                        <a:lnSpc>
                          <a:spcPct val="100000"/>
                        </a:lnSpc>
                        <a:spcBef>
                          <a:spcPts val="280"/>
                        </a:spcBef>
                        <a:buSzPct val="95833"/>
                        <a:buFont typeface="Wingdings"/>
                        <a:buChar char=""/>
                        <a:tabLst>
                          <a:tab pos="340995" algn="l"/>
                          <a:tab pos="865505" algn="l"/>
                        </a:tabLst>
                      </a:pPr>
                      <a:r>
                        <a:rPr lang="en-US" sz="2700" spc="-5" dirty="0">
                          <a:solidFill>
                            <a:srgbClr val="FF0000"/>
                          </a:solidFill>
                          <a:latin typeface="Times New Roman"/>
                          <a:cs typeface="Times New Roman"/>
                        </a:rPr>
                        <a:t>Wait</a:t>
                      </a:r>
                      <a:r>
                        <a:rPr lang="en-US" sz="2700" spc="-5" baseline="0" dirty="0">
                          <a:solidFill>
                            <a:srgbClr val="FF0000"/>
                          </a:solidFill>
                          <a:latin typeface="Times New Roman"/>
                          <a:cs typeface="Times New Roman"/>
                        </a:rPr>
                        <a:t> for long time to check products you shop</a:t>
                      </a:r>
                      <a:endParaRPr sz="2700">
                        <a:solidFill>
                          <a:srgbClr val="FF0000"/>
                        </a:solidFill>
                        <a:latin typeface="Times New Roman"/>
                        <a:cs typeface="Times New Roman"/>
                      </a:endParaRPr>
                    </a:p>
                  </a:txBody>
                  <a:tcPr marL="0" marR="0" marT="4030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101979">
                <a:tc>
                  <a:txBody>
                    <a:bodyPr/>
                    <a:lstStyle/>
                    <a:p>
                      <a:pPr marL="340360" indent="-242570">
                        <a:lnSpc>
                          <a:spcPct val="100000"/>
                        </a:lnSpc>
                        <a:spcBef>
                          <a:spcPts val="285"/>
                        </a:spcBef>
                        <a:buSzPct val="95833"/>
                        <a:buFont typeface="Wingdings"/>
                        <a:buChar char=""/>
                        <a:tabLst>
                          <a:tab pos="340995" algn="l"/>
                        </a:tabLst>
                      </a:pPr>
                      <a:r>
                        <a:rPr sz="2700" spc="-5" dirty="0">
                          <a:latin typeface="Times New Roman"/>
                          <a:cs typeface="Times New Roman"/>
                        </a:rPr>
                        <a:t>Increased</a:t>
                      </a:r>
                      <a:r>
                        <a:rPr sz="2700" spc="-20" dirty="0">
                          <a:latin typeface="Times New Roman"/>
                          <a:cs typeface="Times New Roman"/>
                        </a:rPr>
                        <a:t> </a:t>
                      </a:r>
                      <a:r>
                        <a:rPr sz="2700" dirty="0">
                          <a:latin typeface="Times New Roman"/>
                          <a:cs typeface="Times New Roman"/>
                        </a:rPr>
                        <a:t>budget</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1101979">
                <a:tc>
                  <a:txBody>
                    <a:bodyPr/>
                    <a:lstStyle/>
                    <a:p>
                      <a:pPr marL="340360" indent="-242570">
                        <a:lnSpc>
                          <a:spcPct val="100000"/>
                        </a:lnSpc>
                        <a:spcBef>
                          <a:spcPts val="285"/>
                        </a:spcBef>
                        <a:buSzPct val="95833"/>
                        <a:buFont typeface="Wingdings"/>
                        <a:buChar char=""/>
                        <a:tabLst>
                          <a:tab pos="340995" algn="l"/>
                        </a:tabLst>
                      </a:pPr>
                      <a:r>
                        <a:rPr lang="en-US" sz="2700" dirty="0">
                          <a:latin typeface="Times New Roman"/>
                          <a:cs typeface="Times New Roman"/>
                        </a:rPr>
                        <a:t>Make</a:t>
                      </a:r>
                      <a:r>
                        <a:rPr lang="en-US" sz="2700" baseline="0" dirty="0">
                          <a:latin typeface="Times New Roman"/>
                          <a:cs typeface="Times New Roman"/>
                        </a:rPr>
                        <a:t> effort to return carts to its parking</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4"/>
                  </a:ext>
                </a:extLst>
              </a:tr>
            </a:tbl>
          </a:graphicData>
        </a:graphic>
      </p:graphicFrame>
      <p:pic>
        <p:nvPicPr>
          <p:cNvPr id="21" name="Picture 2" descr="https://scontent.fjrs4-1.fna.fbcdn.net/v/t34.0-12/25463924_533593150321549_1637215419_n.png?oh=89b4015b63a7422ea81881b6928c8f1f&amp;oe=5A38A01B"/>
          <p:cNvPicPr>
            <a:picLocks noChangeAspect="1" noChangeArrowheads="1"/>
          </p:cNvPicPr>
          <p:nvPr/>
        </p:nvPicPr>
        <p:blipFill>
          <a:blip r:embed="rId4"/>
          <a:srcRect/>
          <a:stretch>
            <a:fillRect/>
          </a:stretch>
        </p:blipFill>
        <p:spPr bwMode="auto">
          <a:xfrm>
            <a:off x="5486400" y="2895600"/>
            <a:ext cx="4191000" cy="3810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1" y="1347216"/>
            <a:ext cx="10058400" cy="5748528"/>
          </a:xfrm>
          <a:prstGeom prst="rect">
            <a:avLst/>
          </a:prstGeom>
          <a:blipFill>
            <a:blip r:embed="rId3"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980946" y="560323"/>
            <a:ext cx="8772653"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Analysis &amp; motivation</a:t>
            </a:r>
            <a:endParaRPr sz="4400"/>
          </a:p>
        </p:txBody>
      </p:sp>
      <p:sp>
        <p:nvSpPr>
          <p:cNvPr id="16" name="object 16"/>
          <p:cNvSpPr txBox="1"/>
          <p:nvPr/>
        </p:nvSpPr>
        <p:spPr>
          <a:xfrm>
            <a:off x="602994" y="2102611"/>
            <a:ext cx="8755380" cy="422423"/>
          </a:xfrm>
          <a:prstGeom prst="rect">
            <a:avLst/>
          </a:prstGeom>
        </p:spPr>
        <p:txBody>
          <a:bodyPr vert="horz" wrap="square" lIns="0" tIns="57785" rIns="0" bIns="0" rtlCol="0">
            <a:spAutoFit/>
          </a:bodyPr>
          <a:lstStyle/>
          <a:p>
            <a:pPr marL="390525" marR="5080" indent="-378460">
              <a:lnSpc>
                <a:spcPct val="90800"/>
              </a:lnSpc>
              <a:spcBef>
                <a:spcPts val="455"/>
              </a:spcBef>
            </a:pPr>
            <a:endParaRPr sz="2600">
              <a:latin typeface="Arial"/>
              <a:cs typeface="Arial"/>
            </a:endParaRPr>
          </a:p>
        </p:txBody>
      </p:sp>
      <p:sp>
        <p:nvSpPr>
          <p:cNvPr id="18" name="object 16"/>
          <p:cNvSpPr txBox="1"/>
          <p:nvPr/>
        </p:nvSpPr>
        <p:spPr>
          <a:xfrm>
            <a:off x="4876800" y="2590800"/>
            <a:ext cx="9559290" cy="2703497"/>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sz="2600">
              <a:latin typeface="Arial"/>
              <a:cs typeface="Arial"/>
            </a:endParaRPr>
          </a:p>
        </p:txBody>
      </p:sp>
      <p:graphicFrame>
        <p:nvGraphicFramePr>
          <p:cNvPr id="19" name="object 5"/>
          <p:cNvGraphicFramePr>
            <a:graphicFrameLocks noGrp="1"/>
          </p:cNvGraphicFramePr>
          <p:nvPr/>
        </p:nvGraphicFramePr>
        <p:xfrm>
          <a:off x="838200" y="1500505"/>
          <a:ext cx="4369118" cy="5509895"/>
        </p:xfrm>
        <a:graphic>
          <a:graphicData uri="http://schemas.openxmlformats.org/drawingml/2006/table">
            <a:tbl>
              <a:tblPr firstRow="1" bandRow="1">
                <a:tableStyleId>{2D5ABB26-0587-4C30-8999-92F81FD0307C}</a:tableStyleId>
              </a:tblPr>
              <a:tblGrid>
                <a:gridCol w="4369118">
                  <a:extLst>
                    <a:ext uri="{9D8B030D-6E8A-4147-A177-3AD203B41FA5}">
                      <a16:colId xmlns:a16="http://schemas.microsoft.com/office/drawing/2014/main" val="20000"/>
                    </a:ext>
                  </a:extLst>
                </a:gridCol>
              </a:tblGrid>
              <a:tr h="1101979">
                <a:tc>
                  <a:txBody>
                    <a:bodyPr/>
                    <a:lstStyle/>
                    <a:p>
                      <a:pPr marL="340360">
                        <a:lnSpc>
                          <a:spcPct val="100000"/>
                        </a:lnSpc>
                        <a:spcBef>
                          <a:spcPts val="260"/>
                        </a:spcBef>
                      </a:pPr>
                      <a:r>
                        <a:rPr sz="3200" b="1" spc="-5" dirty="0">
                          <a:latin typeface="Times New Roman"/>
                          <a:cs typeface="Times New Roman"/>
                        </a:rPr>
                        <a:t>CURRENT</a:t>
                      </a:r>
                      <a:r>
                        <a:rPr sz="3200" b="1" spc="-45" dirty="0">
                          <a:latin typeface="Times New Roman"/>
                          <a:cs typeface="Times New Roman"/>
                        </a:rPr>
                        <a:t> </a:t>
                      </a:r>
                      <a:r>
                        <a:rPr sz="3200" b="1" spc="-5" dirty="0">
                          <a:latin typeface="Times New Roman"/>
                          <a:cs typeface="Times New Roman"/>
                        </a:rPr>
                        <a:t>SYSTEM</a:t>
                      </a:r>
                      <a:endParaRPr sz="3200">
                        <a:latin typeface="Times New Roman"/>
                        <a:cs typeface="Times New Roman"/>
                      </a:endParaRPr>
                    </a:p>
                  </a:txBody>
                  <a:tcPr marL="0" marR="0" marT="37423"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101979">
                <a:tc>
                  <a:txBody>
                    <a:bodyPr/>
                    <a:lstStyle/>
                    <a:p>
                      <a:pPr marL="340360" indent="-242570">
                        <a:lnSpc>
                          <a:spcPct val="100000"/>
                        </a:lnSpc>
                        <a:spcBef>
                          <a:spcPts val="280"/>
                        </a:spcBef>
                        <a:buSzPct val="95833"/>
                        <a:buFont typeface="Wingdings"/>
                        <a:buChar char=""/>
                        <a:tabLst>
                          <a:tab pos="340995" algn="l"/>
                        </a:tabLst>
                      </a:pPr>
                      <a:r>
                        <a:rPr lang="en-US" sz="2700" spc="-10" dirty="0">
                          <a:latin typeface="Times New Roman"/>
                          <a:cs typeface="Times New Roman"/>
                        </a:rPr>
                        <a:t>Push</a:t>
                      </a:r>
                      <a:r>
                        <a:rPr lang="en-US" sz="2700" spc="-10" baseline="0" dirty="0">
                          <a:latin typeface="Times New Roman"/>
                          <a:cs typeface="Times New Roman"/>
                        </a:rPr>
                        <a:t> Cart using both hands</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101979">
                <a:tc>
                  <a:txBody>
                    <a:bodyPr/>
                    <a:lstStyle/>
                    <a:p>
                      <a:pPr marL="340360" indent="-242570">
                        <a:lnSpc>
                          <a:spcPct val="100000"/>
                        </a:lnSpc>
                        <a:spcBef>
                          <a:spcPts val="280"/>
                        </a:spcBef>
                        <a:buSzPct val="95833"/>
                        <a:buFont typeface="Wingdings"/>
                        <a:buChar char=""/>
                        <a:tabLst>
                          <a:tab pos="340995" algn="l"/>
                          <a:tab pos="865505" algn="l"/>
                        </a:tabLst>
                      </a:pPr>
                      <a:r>
                        <a:rPr lang="en-US" sz="2700" spc="-5" dirty="0">
                          <a:latin typeface="Times New Roman"/>
                          <a:cs typeface="Times New Roman"/>
                        </a:rPr>
                        <a:t>Wait</a:t>
                      </a:r>
                      <a:r>
                        <a:rPr lang="en-US" sz="2700" spc="-5" baseline="0" dirty="0">
                          <a:latin typeface="Times New Roman"/>
                          <a:cs typeface="Times New Roman"/>
                        </a:rPr>
                        <a:t> for long time to check products you shop</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101979">
                <a:tc>
                  <a:txBody>
                    <a:bodyPr/>
                    <a:lstStyle/>
                    <a:p>
                      <a:pPr marL="340360" indent="-242570">
                        <a:lnSpc>
                          <a:spcPct val="100000"/>
                        </a:lnSpc>
                        <a:spcBef>
                          <a:spcPts val="285"/>
                        </a:spcBef>
                        <a:buSzPct val="95833"/>
                        <a:buFont typeface="Wingdings"/>
                        <a:buChar char=""/>
                        <a:tabLst>
                          <a:tab pos="340995" algn="l"/>
                        </a:tabLst>
                      </a:pPr>
                      <a:r>
                        <a:rPr sz="2700" spc="-5" dirty="0">
                          <a:solidFill>
                            <a:srgbClr val="FF0000"/>
                          </a:solidFill>
                          <a:latin typeface="Times New Roman"/>
                          <a:cs typeface="Times New Roman"/>
                        </a:rPr>
                        <a:t>Increased</a:t>
                      </a:r>
                      <a:r>
                        <a:rPr sz="2700" spc="-20" dirty="0">
                          <a:solidFill>
                            <a:srgbClr val="FF0000"/>
                          </a:solidFill>
                          <a:latin typeface="Times New Roman"/>
                          <a:cs typeface="Times New Roman"/>
                        </a:rPr>
                        <a:t> </a:t>
                      </a:r>
                      <a:r>
                        <a:rPr sz="2700" dirty="0">
                          <a:solidFill>
                            <a:srgbClr val="FF0000"/>
                          </a:solidFill>
                          <a:latin typeface="Times New Roman"/>
                          <a:cs typeface="Times New Roman"/>
                        </a:rPr>
                        <a:t>budget</a:t>
                      </a:r>
                      <a:endParaRPr sz="2700">
                        <a:solidFill>
                          <a:srgbClr val="FF0000"/>
                        </a:solidFill>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1101979">
                <a:tc>
                  <a:txBody>
                    <a:bodyPr/>
                    <a:lstStyle/>
                    <a:p>
                      <a:pPr marL="340360" indent="-242570">
                        <a:lnSpc>
                          <a:spcPct val="100000"/>
                        </a:lnSpc>
                        <a:spcBef>
                          <a:spcPts val="285"/>
                        </a:spcBef>
                        <a:buSzPct val="95833"/>
                        <a:buFont typeface="Wingdings"/>
                        <a:buChar char=""/>
                        <a:tabLst>
                          <a:tab pos="340995" algn="l"/>
                        </a:tabLst>
                      </a:pPr>
                      <a:r>
                        <a:rPr lang="en-US" sz="2700" dirty="0">
                          <a:latin typeface="Times New Roman"/>
                          <a:cs typeface="Times New Roman"/>
                        </a:rPr>
                        <a:t>Make</a:t>
                      </a:r>
                      <a:r>
                        <a:rPr lang="en-US" sz="2700" baseline="0" dirty="0">
                          <a:latin typeface="Times New Roman"/>
                          <a:cs typeface="Times New Roman"/>
                        </a:rPr>
                        <a:t> effort to return carts to its parking</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4"/>
                  </a:ext>
                </a:extLst>
              </a:tr>
            </a:tbl>
          </a:graphicData>
        </a:graphic>
      </p:graphicFrame>
      <p:pic>
        <p:nvPicPr>
          <p:cNvPr id="21" name="Picture 2" descr="نتيجة بحث الصور عن ‪pay  much money to cashier supermarket‬‏"/>
          <p:cNvPicPr>
            <a:picLocks noChangeAspect="1" noChangeArrowheads="1"/>
          </p:cNvPicPr>
          <p:nvPr/>
        </p:nvPicPr>
        <p:blipFill>
          <a:blip r:embed="rId4"/>
          <a:srcRect/>
          <a:stretch>
            <a:fillRect/>
          </a:stretch>
        </p:blipFill>
        <p:spPr bwMode="auto">
          <a:xfrm>
            <a:off x="5715000" y="1828800"/>
            <a:ext cx="4137025" cy="2590800"/>
          </a:xfrm>
          <a:prstGeom prst="rect">
            <a:avLst/>
          </a:prstGeom>
          <a:noFill/>
        </p:spPr>
      </p:pic>
      <p:pic>
        <p:nvPicPr>
          <p:cNvPr id="22" name="Picture 2" descr="صورة ذات صلة"/>
          <p:cNvPicPr>
            <a:picLocks noChangeAspect="1" noChangeArrowheads="1"/>
          </p:cNvPicPr>
          <p:nvPr/>
        </p:nvPicPr>
        <p:blipFill>
          <a:blip r:embed="rId5"/>
          <a:srcRect/>
          <a:stretch>
            <a:fillRect/>
          </a:stretch>
        </p:blipFill>
        <p:spPr bwMode="auto">
          <a:xfrm>
            <a:off x="5715000" y="4419600"/>
            <a:ext cx="4048125" cy="25908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1" y="1347216"/>
            <a:ext cx="10058400" cy="5748528"/>
          </a:xfrm>
          <a:prstGeom prst="rect">
            <a:avLst/>
          </a:prstGeom>
          <a:blipFill>
            <a:blip r:embed="rId3"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980946" y="560323"/>
            <a:ext cx="8772653"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Analysis &amp; motivation</a:t>
            </a:r>
            <a:endParaRPr sz="4400"/>
          </a:p>
        </p:txBody>
      </p:sp>
      <p:sp>
        <p:nvSpPr>
          <p:cNvPr id="16" name="object 16"/>
          <p:cNvSpPr txBox="1"/>
          <p:nvPr/>
        </p:nvSpPr>
        <p:spPr>
          <a:xfrm>
            <a:off x="602994" y="2102611"/>
            <a:ext cx="8755380" cy="422423"/>
          </a:xfrm>
          <a:prstGeom prst="rect">
            <a:avLst/>
          </a:prstGeom>
        </p:spPr>
        <p:txBody>
          <a:bodyPr vert="horz" wrap="square" lIns="0" tIns="57785" rIns="0" bIns="0" rtlCol="0">
            <a:spAutoFit/>
          </a:bodyPr>
          <a:lstStyle/>
          <a:p>
            <a:pPr marL="390525" marR="5080" indent="-378460">
              <a:lnSpc>
                <a:spcPct val="90800"/>
              </a:lnSpc>
              <a:spcBef>
                <a:spcPts val="455"/>
              </a:spcBef>
            </a:pPr>
            <a:endParaRPr sz="2600">
              <a:latin typeface="Arial"/>
              <a:cs typeface="Arial"/>
            </a:endParaRPr>
          </a:p>
        </p:txBody>
      </p:sp>
      <p:sp>
        <p:nvSpPr>
          <p:cNvPr id="18" name="object 16"/>
          <p:cNvSpPr txBox="1"/>
          <p:nvPr/>
        </p:nvSpPr>
        <p:spPr>
          <a:xfrm>
            <a:off x="4876800" y="2590800"/>
            <a:ext cx="9559290" cy="2703497"/>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sz="2600">
              <a:latin typeface="Arial"/>
              <a:cs typeface="Arial"/>
            </a:endParaRPr>
          </a:p>
        </p:txBody>
      </p:sp>
      <p:graphicFrame>
        <p:nvGraphicFramePr>
          <p:cNvPr id="19" name="object 5"/>
          <p:cNvGraphicFramePr>
            <a:graphicFrameLocks noGrp="1"/>
          </p:cNvGraphicFramePr>
          <p:nvPr/>
        </p:nvGraphicFramePr>
        <p:xfrm>
          <a:off x="838200" y="1500505"/>
          <a:ext cx="4369118" cy="5509895"/>
        </p:xfrm>
        <a:graphic>
          <a:graphicData uri="http://schemas.openxmlformats.org/drawingml/2006/table">
            <a:tbl>
              <a:tblPr firstRow="1" bandRow="1">
                <a:tableStyleId>{2D5ABB26-0587-4C30-8999-92F81FD0307C}</a:tableStyleId>
              </a:tblPr>
              <a:tblGrid>
                <a:gridCol w="4369118">
                  <a:extLst>
                    <a:ext uri="{9D8B030D-6E8A-4147-A177-3AD203B41FA5}">
                      <a16:colId xmlns:a16="http://schemas.microsoft.com/office/drawing/2014/main" val="20000"/>
                    </a:ext>
                  </a:extLst>
                </a:gridCol>
              </a:tblGrid>
              <a:tr h="1101979">
                <a:tc>
                  <a:txBody>
                    <a:bodyPr/>
                    <a:lstStyle/>
                    <a:p>
                      <a:pPr marL="340360">
                        <a:lnSpc>
                          <a:spcPct val="100000"/>
                        </a:lnSpc>
                        <a:spcBef>
                          <a:spcPts val="260"/>
                        </a:spcBef>
                      </a:pPr>
                      <a:r>
                        <a:rPr sz="3200" b="1" spc="-5" dirty="0">
                          <a:latin typeface="Times New Roman"/>
                          <a:cs typeface="Times New Roman"/>
                        </a:rPr>
                        <a:t>CURRENT</a:t>
                      </a:r>
                      <a:r>
                        <a:rPr sz="3200" b="1" spc="-45" dirty="0">
                          <a:latin typeface="Times New Roman"/>
                          <a:cs typeface="Times New Roman"/>
                        </a:rPr>
                        <a:t> </a:t>
                      </a:r>
                      <a:r>
                        <a:rPr sz="3200" b="1" spc="-5" dirty="0">
                          <a:latin typeface="Times New Roman"/>
                          <a:cs typeface="Times New Roman"/>
                        </a:rPr>
                        <a:t>SYSTEM</a:t>
                      </a:r>
                      <a:endParaRPr sz="3200">
                        <a:latin typeface="Times New Roman"/>
                        <a:cs typeface="Times New Roman"/>
                      </a:endParaRPr>
                    </a:p>
                  </a:txBody>
                  <a:tcPr marL="0" marR="0" marT="37423"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101979">
                <a:tc>
                  <a:txBody>
                    <a:bodyPr/>
                    <a:lstStyle/>
                    <a:p>
                      <a:pPr marL="340360" indent="-242570">
                        <a:lnSpc>
                          <a:spcPct val="100000"/>
                        </a:lnSpc>
                        <a:spcBef>
                          <a:spcPts val="280"/>
                        </a:spcBef>
                        <a:buSzPct val="95833"/>
                        <a:buFont typeface="Wingdings"/>
                        <a:buChar char=""/>
                        <a:tabLst>
                          <a:tab pos="340995" algn="l"/>
                        </a:tabLst>
                      </a:pPr>
                      <a:r>
                        <a:rPr lang="en-US" sz="2700" spc="-10" dirty="0">
                          <a:latin typeface="Times New Roman"/>
                          <a:cs typeface="Times New Roman"/>
                        </a:rPr>
                        <a:t>Push</a:t>
                      </a:r>
                      <a:r>
                        <a:rPr lang="en-US" sz="2700" spc="-10" baseline="0" dirty="0">
                          <a:latin typeface="Times New Roman"/>
                          <a:cs typeface="Times New Roman"/>
                        </a:rPr>
                        <a:t> Cart using both hands</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101979">
                <a:tc>
                  <a:txBody>
                    <a:bodyPr/>
                    <a:lstStyle/>
                    <a:p>
                      <a:pPr marL="340360" indent="-242570">
                        <a:lnSpc>
                          <a:spcPct val="100000"/>
                        </a:lnSpc>
                        <a:spcBef>
                          <a:spcPts val="280"/>
                        </a:spcBef>
                        <a:buSzPct val="95833"/>
                        <a:buFont typeface="Wingdings"/>
                        <a:buChar char=""/>
                        <a:tabLst>
                          <a:tab pos="340995" algn="l"/>
                          <a:tab pos="865505" algn="l"/>
                        </a:tabLst>
                      </a:pPr>
                      <a:r>
                        <a:rPr lang="en-US" sz="2700" spc="-5" dirty="0">
                          <a:latin typeface="Times New Roman"/>
                          <a:cs typeface="Times New Roman"/>
                        </a:rPr>
                        <a:t>Wait</a:t>
                      </a:r>
                      <a:r>
                        <a:rPr lang="en-US" sz="2700" spc="-5" baseline="0" dirty="0">
                          <a:latin typeface="Times New Roman"/>
                          <a:cs typeface="Times New Roman"/>
                        </a:rPr>
                        <a:t> for long time to check products you shop</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101979">
                <a:tc>
                  <a:txBody>
                    <a:bodyPr/>
                    <a:lstStyle/>
                    <a:p>
                      <a:pPr marL="340360" indent="-242570">
                        <a:lnSpc>
                          <a:spcPct val="100000"/>
                        </a:lnSpc>
                        <a:spcBef>
                          <a:spcPts val="285"/>
                        </a:spcBef>
                        <a:buSzPct val="95833"/>
                        <a:buFont typeface="Wingdings"/>
                        <a:buChar char=""/>
                        <a:tabLst>
                          <a:tab pos="340995" algn="l"/>
                        </a:tabLst>
                      </a:pPr>
                      <a:r>
                        <a:rPr sz="2700" spc="-5" dirty="0">
                          <a:latin typeface="Times New Roman"/>
                          <a:cs typeface="Times New Roman"/>
                        </a:rPr>
                        <a:t>Increased</a:t>
                      </a:r>
                      <a:r>
                        <a:rPr sz="2700" spc="-20" dirty="0">
                          <a:latin typeface="Times New Roman"/>
                          <a:cs typeface="Times New Roman"/>
                        </a:rPr>
                        <a:t> </a:t>
                      </a:r>
                      <a:r>
                        <a:rPr sz="2700" dirty="0">
                          <a:latin typeface="Times New Roman"/>
                          <a:cs typeface="Times New Roman"/>
                        </a:rPr>
                        <a:t>budget</a:t>
                      </a:r>
                      <a:endParaRPr sz="2700">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1101979">
                <a:tc>
                  <a:txBody>
                    <a:bodyPr/>
                    <a:lstStyle/>
                    <a:p>
                      <a:pPr marL="340360" indent="-242570">
                        <a:lnSpc>
                          <a:spcPct val="100000"/>
                        </a:lnSpc>
                        <a:spcBef>
                          <a:spcPts val="285"/>
                        </a:spcBef>
                        <a:buSzPct val="95833"/>
                        <a:buFont typeface="Wingdings"/>
                        <a:buChar char=""/>
                        <a:tabLst>
                          <a:tab pos="340995" algn="l"/>
                        </a:tabLst>
                      </a:pPr>
                      <a:r>
                        <a:rPr lang="en-US" sz="2700" dirty="0">
                          <a:solidFill>
                            <a:srgbClr val="FF0000"/>
                          </a:solidFill>
                          <a:latin typeface="Times New Roman"/>
                          <a:cs typeface="Times New Roman"/>
                        </a:rPr>
                        <a:t>Make</a:t>
                      </a:r>
                      <a:r>
                        <a:rPr lang="en-US" sz="2700" baseline="0" dirty="0">
                          <a:solidFill>
                            <a:srgbClr val="FF0000"/>
                          </a:solidFill>
                          <a:latin typeface="Times New Roman"/>
                          <a:cs typeface="Times New Roman"/>
                        </a:rPr>
                        <a:t> effort to return carts to its parking</a:t>
                      </a:r>
                      <a:endParaRPr sz="2700">
                        <a:solidFill>
                          <a:srgbClr val="FF0000"/>
                        </a:solidFill>
                        <a:latin typeface="Times New Roman"/>
                        <a:cs typeface="Times New Roman"/>
                      </a:endParaRP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4"/>
                  </a:ext>
                </a:extLst>
              </a:tr>
            </a:tbl>
          </a:graphicData>
        </a:graphic>
      </p:graphicFrame>
      <p:pic>
        <p:nvPicPr>
          <p:cNvPr id="21" name="Picture 2" descr="صورة ذات صلة"/>
          <p:cNvPicPr>
            <a:picLocks noChangeAspect="1" noChangeArrowheads="1"/>
          </p:cNvPicPr>
          <p:nvPr/>
        </p:nvPicPr>
        <p:blipFill>
          <a:blip r:embed="rId4"/>
          <a:srcRect/>
          <a:stretch>
            <a:fillRect/>
          </a:stretch>
        </p:blipFill>
        <p:spPr bwMode="auto">
          <a:xfrm>
            <a:off x="5257800" y="2514600"/>
            <a:ext cx="4800600" cy="3810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07864" y="6525768"/>
            <a:ext cx="487680" cy="454659"/>
          </a:xfrm>
          <a:custGeom>
            <a:avLst/>
            <a:gdLst/>
            <a:ahLst/>
            <a:cxnLst/>
            <a:rect l="l" t="t" r="r" b="b"/>
            <a:pathLst>
              <a:path w="487679"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8"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80"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3" name="object 3"/>
          <p:cNvSpPr/>
          <p:nvPr/>
        </p:nvSpPr>
        <p:spPr>
          <a:xfrm>
            <a:off x="326136" y="1950721"/>
            <a:ext cx="6413500" cy="280670"/>
          </a:xfrm>
          <a:custGeom>
            <a:avLst/>
            <a:gdLst/>
            <a:ahLst/>
            <a:cxnLst/>
            <a:rect l="l" t="t" r="r" b="b"/>
            <a:pathLst>
              <a:path w="6413500" h="280669">
                <a:moveTo>
                  <a:pt x="0" y="280414"/>
                </a:moveTo>
                <a:lnTo>
                  <a:pt x="6412992" y="280414"/>
                </a:lnTo>
                <a:lnTo>
                  <a:pt x="6412992" y="0"/>
                </a:lnTo>
                <a:lnTo>
                  <a:pt x="0" y="0"/>
                </a:lnTo>
                <a:lnTo>
                  <a:pt x="0" y="280414"/>
                </a:lnTo>
                <a:close/>
              </a:path>
            </a:pathLst>
          </a:custGeom>
          <a:solidFill>
            <a:srgbClr val="9CC2E5"/>
          </a:solidFill>
        </p:spPr>
        <p:txBody>
          <a:bodyPr wrap="square" lIns="0" tIns="0" rIns="0" bIns="0" rtlCol="0"/>
          <a:lstStyle/>
          <a:p>
            <a:endParaRPr/>
          </a:p>
        </p:txBody>
      </p:sp>
      <p:sp>
        <p:nvSpPr>
          <p:cNvPr id="4" name="object 4"/>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9CC2E5"/>
          </a:solidFill>
        </p:spPr>
        <p:txBody>
          <a:bodyPr wrap="square" lIns="0" tIns="0" rIns="0" bIns="0" rtlCol="0"/>
          <a:lstStyle/>
          <a:p>
            <a:endParaRPr/>
          </a:p>
        </p:txBody>
      </p:sp>
      <p:sp>
        <p:nvSpPr>
          <p:cNvPr id="5" name="object 5"/>
          <p:cNvSpPr/>
          <p:nvPr/>
        </p:nvSpPr>
        <p:spPr>
          <a:xfrm>
            <a:off x="329184" y="2081783"/>
            <a:ext cx="1953895" cy="4160520"/>
          </a:xfrm>
          <a:custGeom>
            <a:avLst/>
            <a:gdLst/>
            <a:ahLst/>
            <a:cxnLst/>
            <a:rect l="l" t="t" r="r" b="b"/>
            <a:pathLst>
              <a:path w="1953895" h="4160520">
                <a:moveTo>
                  <a:pt x="225552" y="0"/>
                </a:moveTo>
                <a:lnTo>
                  <a:pt x="0" y="97535"/>
                </a:lnTo>
                <a:lnTo>
                  <a:pt x="1728215" y="4160519"/>
                </a:lnTo>
                <a:lnTo>
                  <a:pt x="1953767" y="4062983"/>
                </a:lnTo>
                <a:lnTo>
                  <a:pt x="225552" y="0"/>
                </a:lnTo>
                <a:close/>
              </a:path>
            </a:pathLst>
          </a:custGeom>
          <a:solidFill>
            <a:srgbClr val="9CC2E5"/>
          </a:solidFill>
        </p:spPr>
        <p:txBody>
          <a:bodyPr wrap="square" lIns="0" tIns="0" rIns="0" bIns="0" rtlCol="0"/>
          <a:lstStyle/>
          <a:p>
            <a:endParaRPr/>
          </a:p>
        </p:txBody>
      </p:sp>
      <p:sp>
        <p:nvSpPr>
          <p:cNvPr id="6" name="object 6"/>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9CC2E5"/>
          </a:solidFill>
        </p:spPr>
        <p:txBody>
          <a:bodyPr wrap="square" lIns="0" tIns="0" rIns="0" bIns="0" rtlCol="0"/>
          <a:lstStyle/>
          <a:p>
            <a:endParaRPr/>
          </a:p>
        </p:txBody>
      </p:sp>
      <p:sp>
        <p:nvSpPr>
          <p:cNvPr id="7" name="object 7"/>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9CC2E5"/>
          </a:solidFill>
        </p:spPr>
        <p:txBody>
          <a:bodyPr wrap="square" lIns="0" tIns="0" rIns="0" bIns="0" rtlCol="0"/>
          <a:lstStyle/>
          <a:p>
            <a:endParaRPr/>
          </a:p>
        </p:txBody>
      </p:sp>
      <p:sp>
        <p:nvSpPr>
          <p:cNvPr id="8" name="object 8"/>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9CC2E5"/>
          </a:solidFill>
        </p:spPr>
        <p:txBody>
          <a:bodyPr wrap="square" lIns="0" tIns="0" rIns="0" bIns="0" rtlCol="0"/>
          <a:lstStyle/>
          <a:p>
            <a:endParaRPr/>
          </a:p>
        </p:txBody>
      </p:sp>
      <p:sp>
        <p:nvSpPr>
          <p:cNvPr id="9" name="object 9"/>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9CC2E5"/>
          </a:solidFill>
        </p:spPr>
        <p:txBody>
          <a:bodyPr wrap="square" lIns="0" tIns="0" rIns="0" bIns="0" rtlCol="0"/>
          <a:lstStyle/>
          <a:p>
            <a:endParaRPr/>
          </a:p>
        </p:txBody>
      </p:sp>
      <p:sp>
        <p:nvSpPr>
          <p:cNvPr id="10" name="object 10"/>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9CC2E5"/>
          </a:solidFill>
        </p:spPr>
        <p:txBody>
          <a:bodyPr wrap="square" lIns="0" tIns="0" rIns="0" bIns="0" rtlCol="0"/>
          <a:lstStyle/>
          <a:p>
            <a:endParaRPr/>
          </a:p>
        </p:txBody>
      </p:sp>
      <p:sp>
        <p:nvSpPr>
          <p:cNvPr id="11" name="object 11"/>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9CC2E5"/>
          </a:solidFill>
        </p:spPr>
        <p:txBody>
          <a:bodyPr wrap="square" lIns="0" tIns="0" rIns="0" bIns="0" rtlCol="0"/>
          <a:lstStyle/>
          <a:p>
            <a:endParaRPr/>
          </a:p>
        </p:txBody>
      </p:sp>
      <p:sp>
        <p:nvSpPr>
          <p:cNvPr id="12" name="object 12"/>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9CC2E5"/>
          </a:solidFill>
        </p:spPr>
        <p:txBody>
          <a:bodyPr wrap="square" lIns="0" tIns="0" rIns="0" bIns="0" rtlCol="0"/>
          <a:lstStyle/>
          <a:p>
            <a:endParaRPr/>
          </a:p>
        </p:txBody>
      </p:sp>
      <p:sp>
        <p:nvSpPr>
          <p:cNvPr id="13" name="object 13"/>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9CC2E5"/>
          </a:solidFill>
        </p:spPr>
        <p:txBody>
          <a:bodyPr wrap="square" lIns="0" tIns="0" rIns="0" bIns="0" rtlCol="0"/>
          <a:lstStyle/>
          <a:p>
            <a:endParaRPr/>
          </a:p>
        </p:txBody>
      </p:sp>
      <p:sp>
        <p:nvSpPr>
          <p:cNvPr id="14" name="object 14"/>
          <p:cNvSpPr/>
          <p:nvPr/>
        </p:nvSpPr>
        <p:spPr>
          <a:xfrm>
            <a:off x="1" y="1347216"/>
            <a:ext cx="10058400" cy="5748528"/>
          </a:xfrm>
          <a:prstGeom prst="rect">
            <a:avLst/>
          </a:prstGeom>
          <a:blipFill>
            <a:blip r:embed="rId3" cstate="print"/>
            <a:stretch>
              <a:fillRect/>
            </a:stretch>
          </a:blipFill>
        </p:spPr>
        <p:txBody>
          <a:bodyPr wrap="square" lIns="0" tIns="0" rIns="0" bIns="0" rtlCol="0"/>
          <a:lstStyle/>
          <a:p>
            <a:endParaRPr/>
          </a:p>
        </p:txBody>
      </p:sp>
      <p:sp>
        <p:nvSpPr>
          <p:cNvPr id="15" name="object 15"/>
          <p:cNvSpPr txBox="1">
            <a:spLocks noGrp="1"/>
          </p:cNvSpPr>
          <p:nvPr>
            <p:ph type="title"/>
          </p:nvPr>
        </p:nvSpPr>
        <p:spPr>
          <a:xfrm>
            <a:off x="980946" y="560323"/>
            <a:ext cx="8772653" cy="688650"/>
          </a:xfrm>
          <a:prstGeom prst="rect">
            <a:avLst/>
          </a:prstGeom>
        </p:spPr>
        <p:txBody>
          <a:bodyPr vert="horz" wrap="square" lIns="0" tIns="11430" rIns="0" bIns="0" rtlCol="0">
            <a:spAutoFit/>
          </a:bodyPr>
          <a:lstStyle/>
          <a:p>
            <a:pPr marL="12700">
              <a:lnSpc>
                <a:spcPct val="100000"/>
              </a:lnSpc>
              <a:spcBef>
                <a:spcPts val="90"/>
              </a:spcBef>
            </a:pPr>
            <a:r>
              <a:rPr lang="en-US" sz="4400" spc="-5" dirty="0">
                <a:solidFill>
                  <a:srgbClr val="1E4D78"/>
                </a:solidFill>
              </a:rPr>
              <a:t>Analysis &amp; motivation</a:t>
            </a:r>
            <a:endParaRPr sz="4400"/>
          </a:p>
        </p:txBody>
      </p:sp>
      <p:sp>
        <p:nvSpPr>
          <p:cNvPr id="16" name="object 16"/>
          <p:cNvSpPr txBox="1"/>
          <p:nvPr/>
        </p:nvSpPr>
        <p:spPr>
          <a:xfrm>
            <a:off x="602994" y="2102611"/>
            <a:ext cx="8755380" cy="422423"/>
          </a:xfrm>
          <a:prstGeom prst="rect">
            <a:avLst/>
          </a:prstGeom>
        </p:spPr>
        <p:txBody>
          <a:bodyPr vert="horz" wrap="square" lIns="0" tIns="57785" rIns="0" bIns="0" rtlCol="0">
            <a:spAutoFit/>
          </a:bodyPr>
          <a:lstStyle/>
          <a:p>
            <a:pPr marL="390525" marR="5080" indent="-378460">
              <a:lnSpc>
                <a:spcPct val="90800"/>
              </a:lnSpc>
              <a:spcBef>
                <a:spcPts val="455"/>
              </a:spcBef>
            </a:pPr>
            <a:endParaRPr sz="2600">
              <a:latin typeface="Arial"/>
              <a:cs typeface="Arial"/>
            </a:endParaRPr>
          </a:p>
        </p:txBody>
      </p:sp>
      <p:sp>
        <p:nvSpPr>
          <p:cNvPr id="18" name="object 16"/>
          <p:cNvSpPr txBox="1"/>
          <p:nvPr/>
        </p:nvSpPr>
        <p:spPr>
          <a:xfrm>
            <a:off x="4876800" y="2590800"/>
            <a:ext cx="9559290" cy="2703497"/>
          </a:xfrm>
          <a:prstGeom prst="rect">
            <a:avLst/>
          </a:prstGeom>
        </p:spPr>
        <p:txBody>
          <a:bodyPr vert="horz" wrap="square" lIns="0" tIns="57785" rIns="0" bIns="0" rtlCol="0">
            <a:spAutoFit/>
          </a:bodyPr>
          <a:lstStyle/>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lang="en-US" sz="2800" dirty="0">
              <a:latin typeface="Arial"/>
              <a:cs typeface="Arial"/>
            </a:endParaRPr>
          </a:p>
          <a:p>
            <a:pPr marL="390525" marR="5080" indent="-378460">
              <a:lnSpc>
                <a:spcPct val="90800"/>
              </a:lnSpc>
              <a:spcBef>
                <a:spcPts val="455"/>
              </a:spcBef>
            </a:pPr>
            <a:endParaRPr sz="2600">
              <a:latin typeface="Arial"/>
              <a:cs typeface="Arial"/>
            </a:endParaRPr>
          </a:p>
        </p:txBody>
      </p:sp>
      <p:graphicFrame>
        <p:nvGraphicFramePr>
          <p:cNvPr id="19" name="object 5"/>
          <p:cNvGraphicFramePr>
            <a:graphicFrameLocks noGrp="1"/>
          </p:cNvGraphicFramePr>
          <p:nvPr/>
        </p:nvGraphicFramePr>
        <p:xfrm>
          <a:off x="990600" y="1371600"/>
          <a:ext cx="8305800" cy="5576697"/>
        </p:xfrm>
        <a:graphic>
          <a:graphicData uri="http://schemas.openxmlformats.org/drawingml/2006/table">
            <a:tbl>
              <a:tblPr firstRow="1" bandRow="1">
                <a:tableStyleId>{2D5ABB26-0587-4C30-8999-92F81FD0307C}</a:tableStyleId>
              </a:tblPr>
              <a:tblGrid>
                <a:gridCol w="8305800">
                  <a:extLst>
                    <a:ext uri="{9D8B030D-6E8A-4147-A177-3AD203B41FA5}">
                      <a16:colId xmlns:a16="http://schemas.microsoft.com/office/drawing/2014/main" val="20000"/>
                    </a:ext>
                  </a:extLst>
                </a:gridCol>
              </a:tblGrid>
              <a:tr h="1101979">
                <a:tc>
                  <a:txBody>
                    <a:bodyPr/>
                    <a:lstStyle/>
                    <a:p>
                      <a:pPr marL="340360">
                        <a:lnSpc>
                          <a:spcPct val="100000"/>
                        </a:lnSpc>
                        <a:spcBef>
                          <a:spcPts val="260"/>
                        </a:spcBef>
                      </a:pPr>
                      <a:r>
                        <a:rPr lang="en-US" sz="3200" b="1" spc="-5" dirty="0">
                          <a:latin typeface="Times New Roman"/>
                          <a:cs typeface="Times New Roman"/>
                        </a:rPr>
                        <a:t>PROPOSED</a:t>
                      </a:r>
                      <a:r>
                        <a:rPr sz="3200" b="1" spc="-45">
                          <a:latin typeface="Times New Roman"/>
                          <a:cs typeface="Times New Roman"/>
                        </a:rPr>
                        <a:t> </a:t>
                      </a:r>
                      <a:r>
                        <a:rPr sz="3200" b="1" spc="-5" dirty="0">
                          <a:latin typeface="Times New Roman"/>
                          <a:cs typeface="Times New Roman"/>
                        </a:rPr>
                        <a:t>SYSTEM</a:t>
                      </a:r>
                      <a:endParaRPr sz="3200">
                        <a:latin typeface="Times New Roman"/>
                        <a:cs typeface="Times New Roman"/>
                      </a:endParaRPr>
                    </a:p>
                  </a:txBody>
                  <a:tcPr marL="0" marR="0" marT="37423"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101979">
                <a:tc>
                  <a:txBody>
                    <a:bodyPr/>
                    <a:lstStyle/>
                    <a:p>
                      <a:pPr marL="340360" indent="-242570">
                        <a:lnSpc>
                          <a:spcPct val="100000"/>
                        </a:lnSpc>
                        <a:spcBef>
                          <a:spcPts val="280"/>
                        </a:spcBef>
                        <a:buSzPct val="95833"/>
                        <a:buFont typeface="Wingdings"/>
                        <a:buChar char=""/>
                        <a:tabLst>
                          <a:tab pos="340995" algn="l"/>
                        </a:tabLst>
                      </a:pPr>
                      <a:r>
                        <a:rPr lang="en-US" sz="2700" spc="-10" dirty="0">
                          <a:latin typeface="Times New Roman"/>
                          <a:cs typeface="Times New Roman"/>
                        </a:rPr>
                        <a:t>Move deepened on hand movement &amp; avoid obstacle.</a:t>
                      </a:r>
                    </a:p>
                  </a:txBody>
                  <a:tcPr marL="0" marR="0" marT="4030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101979">
                <a:tc>
                  <a:txBody>
                    <a:bodyPr/>
                    <a:lstStyle/>
                    <a:p>
                      <a:pPr marL="340360" indent="-242570">
                        <a:lnSpc>
                          <a:spcPct val="100000"/>
                        </a:lnSpc>
                        <a:spcBef>
                          <a:spcPts val="280"/>
                        </a:spcBef>
                        <a:buSzPct val="95833"/>
                        <a:buFont typeface="Wingdings"/>
                        <a:buChar char=""/>
                        <a:tabLst>
                          <a:tab pos="340995" algn="l"/>
                          <a:tab pos="865505" algn="l"/>
                        </a:tabLst>
                      </a:pPr>
                      <a:r>
                        <a:rPr lang="en-US" sz="2700" spc="-5" dirty="0">
                          <a:latin typeface="Times New Roman"/>
                          <a:cs typeface="Times New Roman"/>
                        </a:rPr>
                        <a:t>Equipped with scanners that track the total price of consumers’ shopping baskets as they shop.</a:t>
                      </a:r>
                      <a:endParaRPr sz="2700">
                        <a:latin typeface="Times New Roman"/>
                        <a:cs typeface="Times New Roman"/>
                      </a:endParaRPr>
                    </a:p>
                  </a:txBody>
                  <a:tcPr marL="0" marR="0" marT="4030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101979">
                <a:tc>
                  <a:txBody>
                    <a:bodyPr/>
                    <a:lstStyle/>
                    <a:p>
                      <a:pPr marL="340360" indent="-242570">
                        <a:lnSpc>
                          <a:spcPct val="100000"/>
                        </a:lnSpc>
                        <a:spcBef>
                          <a:spcPts val="285"/>
                        </a:spcBef>
                        <a:buSzPct val="95833"/>
                        <a:buFont typeface="Wingdings"/>
                        <a:buChar char=""/>
                        <a:tabLst>
                          <a:tab pos="340995" algn="l"/>
                        </a:tabLst>
                      </a:pPr>
                      <a:r>
                        <a:rPr lang="en-US" sz="2700" spc="-5" dirty="0">
                          <a:latin typeface="Times New Roman"/>
                          <a:cs typeface="Times New Roman"/>
                        </a:rPr>
                        <a:t>Help workers to monitor the Supermarket.</a:t>
                      </a: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716280">
                <a:tc>
                  <a:txBody>
                    <a:bodyPr/>
                    <a:lstStyle/>
                    <a:p>
                      <a:pPr marL="340360" indent="-242570">
                        <a:lnSpc>
                          <a:spcPct val="100000"/>
                        </a:lnSpc>
                        <a:spcBef>
                          <a:spcPts val="285"/>
                        </a:spcBef>
                        <a:buSzPct val="95833"/>
                        <a:buFont typeface="Wingdings"/>
                        <a:buChar char=""/>
                        <a:tabLst>
                          <a:tab pos="340995" algn="l"/>
                        </a:tabLst>
                      </a:pPr>
                      <a:r>
                        <a:rPr lang="en-US" sz="2700" dirty="0">
                          <a:solidFill>
                            <a:schemeClr val="tx1"/>
                          </a:solidFill>
                          <a:latin typeface="Times New Roman"/>
                          <a:cs typeface="Times New Roman"/>
                        </a:rPr>
                        <a:t>Cart retune alone to cart place.</a:t>
                      </a: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4"/>
                  </a:ext>
                </a:extLst>
              </a:tr>
              <a:tr h="76200">
                <a:tc>
                  <a:txBody>
                    <a:bodyPr/>
                    <a:lstStyle/>
                    <a:p>
                      <a:pPr marL="340360" indent="-242570">
                        <a:lnSpc>
                          <a:spcPct val="100000"/>
                        </a:lnSpc>
                        <a:spcBef>
                          <a:spcPts val="285"/>
                        </a:spcBef>
                        <a:buSzPct val="95833"/>
                        <a:buFont typeface="Wingdings"/>
                        <a:buChar char=""/>
                        <a:tabLst>
                          <a:tab pos="340995" algn="l"/>
                        </a:tabLst>
                      </a:pPr>
                      <a:r>
                        <a:rPr lang="en-US" sz="2700" dirty="0">
                          <a:solidFill>
                            <a:schemeClr val="tx1"/>
                          </a:solidFill>
                          <a:latin typeface="Times New Roman"/>
                          <a:cs typeface="Times New Roman"/>
                        </a:rPr>
                        <a:t>Keep system secure for both costumers and workers</a:t>
                      </a:r>
                    </a:p>
                  </a:txBody>
                  <a:tcPr marL="0" marR="0" marT="410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9184" y="1950721"/>
            <a:ext cx="6410325" cy="307975"/>
          </a:xfrm>
          <a:custGeom>
            <a:avLst/>
            <a:gdLst/>
            <a:ahLst/>
            <a:cxnLst/>
            <a:rect l="l" t="t" r="r" b="b"/>
            <a:pathLst>
              <a:path w="6410325" h="307975">
                <a:moveTo>
                  <a:pt x="0" y="307846"/>
                </a:moveTo>
                <a:lnTo>
                  <a:pt x="6409944" y="307846"/>
                </a:lnTo>
                <a:lnTo>
                  <a:pt x="6409944" y="0"/>
                </a:lnTo>
                <a:lnTo>
                  <a:pt x="0" y="0"/>
                </a:lnTo>
                <a:lnTo>
                  <a:pt x="0" y="307846"/>
                </a:lnTo>
                <a:close/>
              </a:path>
            </a:pathLst>
          </a:custGeom>
          <a:solidFill>
            <a:srgbClr val="BCD6ED"/>
          </a:solidFill>
        </p:spPr>
        <p:txBody>
          <a:bodyPr wrap="square" lIns="0" tIns="0" rIns="0" bIns="0" rtlCol="0"/>
          <a:lstStyle/>
          <a:p>
            <a:endParaRPr/>
          </a:p>
        </p:txBody>
      </p:sp>
      <p:sp>
        <p:nvSpPr>
          <p:cNvPr id="3" name="object 3"/>
          <p:cNvSpPr/>
          <p:nvPr/>
        </p:nvSpPr>
        <p:spPr>
          <a:xfrm>
            <a:off x="2078735" y="5986271"/>
            <a:ext cx="3469004" cy="253365"/>
          </a:xfrm>
          <a:custGeom>
            <a:avLst/>
            <a:gdLst/>
            <a:ahLst/>
            <a:cxnLst/>
            <a:rect l="l" t="t" r="r" b="b"/>
            <a:pathLst>
              <a:path w="3469004" h="253364">
                <a:moveTo>
                  <a:pt x="0" y="252983"/>
                </a:moveTo>
                <a:lnTo>
                  <a:pt x="3468624" y="252983"/>
                </a:lnTo>
                <a:lnTo>
                  <a:pt x="3468624" y="0"/>
                </a:lnTo>
                <a:lnTo>
                  <a:pt x="0" y="0"/>
                </a:lnTo>
                <a:lnTo>
                  <a:pt x="0" y="252983"/>
                </a:lnTo>
                <a:close/>
              </a:path>
            </a:pathLst>
          </a:custGeom>
          <a:solidFill>
            <a:srgbClr val="BCD6ED"/>
          </a:solidFill>
        </p:spPr>
        <p:txBody>
          <a:bodyPr wrap="square" lIns="0" tIns="0" rIns="0" bIns="0" rtlCol="0"/>
          <a:lstStyle/>
          <a:p>
            <a:endParaRPr/>
          </a:p>
        </p:txBody>
      </p:sp>
      <p:sp>
        <p:nvSpPr>
          <p:cNvPr id="4" name="object 4"/>
          <p:cNvSpPr/>
          <p:nvPr/>
        </p:nvSpPr>
        <p:spPr>
          <a:xfrm>
            <a:off x="353568" y="2157983"/>
            <a:ext cx="1929764" cy="4087495"/>
          </a:xfrm>
          <a:custGeom>
            <a:avLst/>
            <a:gdLst/>
            <a:ahLst/>
            <a:cxnLst/>
            <a:rect l="l" t="t" r="r" b="b"/>
            <a:pathLst>
              <a:path w="1929764" h="4087495">
                <a:moveTo>
                  <a:pt x="234695" y="0"/>
                </a:moveTo>
                <a:lnTo>
                  <a:pt x="0" y="100583"/>
                </a:lnTo>
                <a:lnTo>
                  <a:pt x="1694688" y="4087367"/>
                </a:lnTo>
                <a:lnTo>
                  <a:pt x="1929383" y="3986783"/>
                </a:lnTo>
                <a:lnTo>
                  <a:pt x="234695" y="0"/>
                </a:lnTo>
                <a:close/>
              </a:path>
            </a:pathLst>
          </a:custGeom>
          <a:solidFill>
            <a:srgbClr val="BCD6ED"/>
          </a:solidFill>
        </p:spPr>
        <p:txBody>
          <a:bodyPr wrap="square" lIns="0" tIns="0" rIns="0" bIns="0" rtlCol="0"/>
          <a:lstStyle/>
          <a:p>
            <a:endParaRPr/>
          </a:p>
        </p:txBody>
      </p:sp>
      <p:sp>
        <p:nvSpPr>
          <p:cNvPr id="5" name="object 5"/>
          <p:cNvSpPr/>
          <p:nvPr/>
        </p:nvSpPr>
        <p:spPr>
          <a:xfrm>
            <a:off x="5352288" y="926591"/>
            <a:ext cx="1920239" cy="5313045"/>
          </a:xfrm>
          <a:custGeom>
            <a:avLst/>
            <a:gdLst/>
            <a:ahLst/>
            <a:cxnLst/>
            <a:rect l="l" t="t" r="r" b="b"/>
            <a:pathLst>
              <a:path w="1920240" h="5313045">
                <a:moveTo>
                  <a:pt x="1673352" y="0"/>
                </a:moveTo>
                <a:lnTo>
                  <a:pt x="0" y="5233416"/>
                </a:lnTo>
                <a:lnTo>
                  <a:pt x="246887" y="5312663"/>
                </a:lnTo>
                <a:lnTo>
                  <a:pt x="1920239" y="79248"/>
                </a:lnTo>
                <a:lnTo>
                  <a:pt x="1673352" y="0"/>
                </a:lnTo>
                <a:close/>
              </a:path>
            </a:pathLst>
          </a:custGeom>
          <a:solidFill>
            <a:srgbClr val="BCD6ED"/>
          </a:solidFill>
        </p:spPr>
        <p:txBody>
          <a:bodyPr wrap="square" lIns="0" tIns="0" rIns="0" bIns="0" rtlCol="0"/>
          <a:lstStyle/>
          <a:p>
            <a:endParaRPr/>
          </a:p>
        </p:txBody>
      </p:sp>
      <p:sp>
        <p:nvSpPr>
          <p:cNvPr id="6" name="object 6"/>
          <p:cNvSpPr/>
          <p:nvPr/>
        </p:nvSpPr>
        <p:spPr>
          <a:xfrm>
            <a:off x="856488" y="2971801"/>
            <a:ext cx="5584190" cy="307975"/>
          </a:xfrm>
          <a:custGeom>
            <a:avLst/>
            <a:gdLst/>
            <a:ahLst/>
            <a:cxnLst/>
            <a:rect l="l" t="t" r="r" b="b"/>
            <a:pathLst>
              <a:path w="5584190" h="307975">
                <a:moveTo>
                  <a:pt x="0" y="307846"/>
                </a:moveTo>
                <a:lnTo>
                  <a:pt x="5583936" y="307846"/>
                </a:lnTo>
                <a:lnTo>
                  <a:pt x="5583936" y="0"/>
                </a:lnTo>
                <a:lnTo>
                  <a:pt x="0" y="0"/>
                </a:lnTo>
                <a:lnTo>
                  <a:pt x="0" y="307846"/>
                </a:lnTo>
                <a:close/>
              </a:path>
            </a:pathLst>
          </a:custGeom>
          <a:solidFill>
            <a:srgbClr val="BCD6ED"/>
          </a:solidFill>
        </p:spPr>
        <p:txBody>
          <a:bodyPr wrap="square" lIns="0" tIns="0" rIns="0" bIns="0" rtlCol="0"/>
          <a:lstStyle/>
          <a:p>
            <a:endParaRPr/>
          </a:p>
        </p:txBody>
      </p:sp>
      <p:sp>
        <p:nvSpPr>
          <p:cNvPr id="7" name="object 7"/>
          <p:cNvSpPr/>
          <p:nvPr/>
        </p:nvSpPr>
        <p:spPr>
          <a:xfrm>
            <a:off x="1307591" y="3992879"/>
            <a:ext cx="4819015" cy="283845"/>
          </a:xfrm>
          <a:custGeom>
            <a:avLst/>
            <a:gdLst/>
            <a:ahLst/>
            <a:cxnLst/>
            <a:rect l="l" t="t" r="r" b="b"/>
            <a:pathLst>
              <a:path w="4819015" h="283845">
                <a:moveTo>
                  <a:pt x="0" y="283463"/>
                </a:moveTo>
                <a:lnTo>
                  <a:pt x="4818888" y="283463"/>
                </a:lnTo>
                <a:lnTo>
                  <a:pt x="4818888" y="0"/>
                </a:lnTo>
                <a:lnTo>
                  <a:pt x="0" y="0"/>
                </a:lnTo>
                <a:lnTo>
                  <a:pt x="0" y="283463"/>
                </a:lnTo>
                <a:close/>
              </a:path>
            </a:pathLst>
          </a:custGeom>
          <a:solidFill>
            <a:srgbClr val="BCD6ED"/>
          </a:solidFill>
        </p:spPr>
        <p:txBody>
          <a:bodyPr wrap="square" lIns="0" tIns="0" rIns="0" bIns="0" rtlCol="0"/>
          <a:lstStyle/>
          <a:p>
            <a:endParaRPr/>
          </a:p>
        </p:txBody>
      </p:sp>
      <p:sp>
        <p:nvSpPr>
          <p:cNvPr id="8" name="object 8"/>
          <p:cNvSpPr/>
          <p:nvPr/>
        </p:nvSpPr>
        <p:spPr>
          <a:xfrm>
            <a:off x="1685544" y="4989577"/>
            <a:ext cx="4154804" cy="307975"/>
          </a:xfrm>
          <a:custGeom>
            <a:avLst/>
            <a:gdLst/>
            <a:ahLst/>
            <a:cxnLst/>
            <a:rect l="l" t="t" r="r" b="b"/>
            <a:pathLst>
              <a:path w="4154804" h="307975">
                <a:moveTo>
                  <a:pt x="0" y="307846"/>
                </a:moveTo>
                <a:lnTo>
                  <a:pt x="4154424" y="307846"/>
                </a:lnTo>
                <a:lnTo>
                  <a:pt x="4154424" y="0"/>
                </a:lnTo>
                <a:lnTo>
                  <a:pt x="0" y="0"/>
                </a:lnTo>
                <a:lnTo>
                  <a:pt x="0" y="307846"/>
                </a:lnTo>
                <a:close/>
              </a:path>
            </a:pathLst>
          </a:custGeom>
          <a:solidFill>
            <a:srgbClr val="BCD6ED"/>
          </a:solidFill>
        </p:spPr>
        <p:txBody>
          <a:bodyPr wrap="square" lIns="0" tIns="0" rIns="0" bIns="0" rtlCol="0"/>
          <a:lstStyle/>
          <a:p>
            <a:endParaRPr/>
          </a:p>
        </p:txBody>
      </p:sp>
      <p:sp>
        <p:nvSpPr>
          <p:cNvPr id="9" name="object 9"/>
          <p:cNvSpPr/>
          <p:nvPr/>
        </p:nvSpPr>
        <p:spPr>
          <a:xfrm>
            <a:off x="7056119" y="926593"/>
            <a:ext cx="1252855" cy="307975"/>
          </a:xfrm>
          <a:custGeom>
            <a:avLst/>
            <a:gdLst/>
            <a:ahLst/>
            <a:cxnLst/>
            <a:rect l="l" t="t" r="r" b="b"/>
            <a:pathLst>
              <a:path w="1252854" h="307975">
                <a:moveTo>
                  <a:pt x="0" y="307846"/>
                </a:moveTo>
                <a:lnTo>
                  <a:pt x="1252727" y="307846"/>
                </a:lnTo>
                <a:lnTo>
                  <a:pt x="1252727" y="0"/>
                </a:lnTo>
                <a:lnTo>
                  <a:pt x="0" y="0"/>
                </a:lnTo>
                <a:lnTo>
                  <a:pt x="0" y="307846"/>
                </a:lnTo>
                <a:close/>
              </a:path>
            </a:pathLst>
          </a:custGeom>
          <a:solidFill>
            <a:srgbClr val="BCD6ED"/>
          </a:solidFill>
        </p:spPr>
        <p:txBody>
          <a:bodyPr wrap="square" lIns="0" tIns="0" rIns="0" bIns="0" rtlCol="0"/>
          <a:lstStyle/>
          <a:p>
            <a:endParaRPr/>
          </a:p>
        </p:txBody>
      </p:sp>
      <p:sp>
        <p:nvSpPr>
          <p:cNvPr id="10" name="object 10"/>
          <p:cNvSpPr/>
          <p:nvPr/>
        </p:nvSpPr>
        <p:spPr>
          <a:xfrm>
            <a:off x="2109216" y="6525768"/>
            <a:ext cx="487680" cy="454659"/>
          </a:xfrm>
          <a:custGeom>
            <a:avLst/>
            <a:gdLst/>
            <a:ahLst/>
            <a:cxnLst/>
            <a:rect l="l" t="t" r="r" b="b"/>
            <a:pathLst>
              <a:path w="487680" h="454659">
                <a:moveTo>
                  <a:pt x="243839" y="0"/>
                </a:moveTo>
                <a:lnTo>
                  <a:pt x="194857" y="4566"/>
                </a:lnTo>
                <a:lnTo>
                  <a:pt x="149161" y="17668"/>
                </a:lnTo>
                <a:lnTo>
                  <a:pt x="107751" y="38415"/>
                </a:lnTo>
                <a:lnTo>
                  <a:pt x="71627" y="65912"/>
                </a:lnTo>
                <a:lnTo>
                  <a:pt x="41790" y="99268"/>
                </a:lnTo>
                <a:lnTo>
                  <a:pt x="19240" y="137588"/>
                </a:lnTo>
                <a:lnTo>
                  <a:pt x="4976" y="179980"/>
                </a:lnTo>
                <a:lnTo>
                  <a:pt x="0" y="225551"/>
                </a:lnTo>
                <a:lnTo>
                  <a:pt x="4976" y="271254"/>
                </a:lnTo>
                <a:lnTo>
                  <a:pt x="19240" y="313991"/>
                </a:lnTo>
                <a:lnTo>
                  <a:pt x="41790" y="352800"/>
                </a:lnTo>
                <a:lnTo>
                  <a:pt x="71627" y="386714"/>
                </a:lnTo>
                <a:lnTo>
                  <a:pt x="107751" y="414772"/>
                </a:lnTo>
                <a:lnTo>
                  <a:pt x="149161" y="436006"/>
                </a:lnTo>
                <a:lnTo>
                  <a:pt x="194857" y="449454"/>
                </a:lnTo>
                <a:lnTo>
                  <a:pt x="243839" y="454151"/>
                </a:lnTo>
                <a:lnTo>
                  <a:pt x="292822" y="449454"/>
                </a:lnTo>
                <a:lnTo>
                  <a:pt x="338518" y="436006"/>
                </a:lnTo>
                <a:lnTo>
                  <a:pt x="379928" y="414772"/>
                </a:lnTo>
                <a:lnTo>
                  <a:pt x="416051" y="386714"/>
                </a:lnTo>
                <a:lnTo>
                  <a:pt x="445889" y="352800"/>
                </a:lnTo>
                <a:lnTo>
                  <a:pt x="468439" y="313991"/>
                </a:lnTo>
                <a:lnTo>
                  <a:pt x="482703" y="271254"/>
                </a:lnTo>
                <a:lnTo>
                  <a:pt x="487679" y="225551"/>
                </a:lnTo>
                <a:lnTo>
                  <a:pt x="482703" y="179980"/>
                </a:lnTo>
                <a:lnTo>
                  <a:pt x="468439" y="137588"/>
                </a:lnTo>
                <a:lnTo>
                  <a:pt x="445889" y="99268"/>
                </a:lnTo>
                <a:lnTo>
                  <a:pt x="416051" y="65912"/>
                </a:lnTo>
                <a:lnTo>
                  <a:pt x="379928" y="38415"/>
                </a:lnTo>
                <a:lnTo>
                  <a:pt x="338518" y="17668"/>
                </a:lnTo>
                <a:lnTo>
                  <a:pt x="292822" y="4566"/>
                </a:lnTo>
                <a:lnTo>
                  <a:pt x="243839" y="0"/>
                </a:lnTo>
                <a:close/>
              </a:path>
            </a:pathLst>
          </a:custGeom>
          <a:solidFill>
            <a:srgbClr val="BCD6ED"/>
          </a:solidFill>
        </p:spPr>
        <p:txBody>
          <a:bodyPr wrap="square" lIns="0" tIns="0" rIns="0" bIns="0" rtlCol="0"/>
          <a:lstStyle/>
          <a:p>
            <a:endParaRPr/>
          </a:p>
        </p:txBody>
      </p:sp>
      <p:sp>
        <p:nvSpPr>
          <p:cNvPr id="11" name="object 11"/>
          <p:cNvSpPr/>
          <p:nvPr/>
        </p:nvSpPr>
        <p:spPr>
          <a:xfrm>
            <a:off x="7626095" y="2456688"/>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2" name="object 12"/>
          <p:cNvSpPr/>
          <p:nvPr/>
        </p:nvSpPr>
        <p:spPr>
          <a:xfrm>
            <a:off x="7272528" y="3450335"/>
            <a:ext cx="1838325" cy="287020"/>
          </a:xfrm>
          <a:custGeom>
            <a:avLst/>
            <a:gdLst/>
            <a:ahLst/>
            <a:cxnLst/>
            <a:rect l="l" t="t" r="r" b="b"/>
            <a:pathLst>
              <a:path w="1838325" h="287020">
                <a:moveTo>
                  <a:pt x="0" y="286512"/>
                </a:moveTo>
                <a:lnTo>
                  <a:pt x="1837944" y="286512"/>
                </a:lnTo>
                <a:lnTo>
                  <a:pt x="1837944" y="0"/>
                </a:lnTo>
                <a:lnTo>
                  <a:pt x="0" y="0"/>
                </a:lnTo>
                <a:lnTo>
                  <a:pt x="0" y="286512"/>
                </a:lnTo>
                <a:close/>
              </a:path>
            </a:pathLst>
          </a:custGeom>
          <a:solidFill>
            <a:srgbClr val="BCD6ED"/>
          </a:solidFill>
        </p:spPr>
        <p:txBody>
          <a:bodyPr wrap="square" lIns="0" tIns="0" rIns="0" bIns="0" rtlCol="0"/>
          <a:lstStyle/>
          <a:p>
            <a:endParaRPr/>
          </a:p>
        </p:txBody>
      </p:sp>
      <p:sp>
        <p:nvSpPr>
          <p:cNvPr id="13" name="object 13"/>
          <p:cNvSpPr/>
          <p:nvPr/>
        </p:nvSpPr>
        <p:spPr>
          <a:xfrm>
            <a:off x="6970776" y="4468367"/>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4" name="object 14"/>
          <p:cNvSpPr/>
          <p:nvPr/>
        </p:nvSpPr>
        <p:spPr>
          <a:xfrm>
            <a:off x="6605016" y="5486400"/>
            <a:ext cx="1838325" cy="289560"/>
          </a:xfrm>
          <a:custGeom>
            <a:avLst/>
            <a:gdLst/>
            <a:ahLst/>
            <a:cxnLst/>
            <a:rect l="l" t="t" r="r" b="b"/>
            <a:pathLst>
              <a:path w="1838325" h="289560">
                <a:moveTo>
                  <a:pt x="0" y="289560"/>
                </a:moveTo>
                <a:lnTo>
                  <a:pt x="1837944" y="289560"/>
                </a:lnTo>
                <a:lnTo>
                  <a:pt x="1837944" y="0"/>
                </a:lnTo>
                <a:lnTo>
                  <a:pt x="0" y="0"/>
                </a:lnTo>
                <a:lnTo>
                  <a:pt x="0" y="289560"/>
                </a:lnTo>
                <a:close/>
              </a:path>
            </a:pathLst>
          </a:custGeom>
          <a:solidFill>
            <a:srgbClr val="BCD6ED"/>
          </a:solidFill>
        </p:spPr>
        <p:txBody>
          <a:bodyPr wrap="square" lIns="0" tIns="0" rIns="0" bIns="0" rtlCol="0"/>
          <a:lstStyle/>
          <a:p>
            <a:endParaRPr/>
          </a:p>
        </p:txBody>
      </p:sp>
      <p:sp>
        <p:nvSpPr>
          <p:cNvPr id="15" name="object 15"/>
          <p:cNvSpPr/>
          <p:nvPr/>
        </p:nvSpPr>
        <p:spPr>
          <a:xfrm>
            <a:off x="5059679" y="6513576"/>
            <a:ext cx="487680" cy="454659"/>
          </a:xfrm>
          <a:custGeom>
            <a:avLst/>
            <a:gdLst/>
            <a:ahLst/>
            <a:cxnLst/>
            <a:rect l="l" t="t" r="r" b="b"/>
            <a:pathLst>
              <a:path w="487679" h="454659">
                <a:moveTo>
                  <a:pt x="243840" y="0"/>
                </a:moveTo>
                <a:lnTo>
                  <a:pt x="194857" y="4566"/>
                </a:lnTo>
                <a:lnTo>
                  <a:pt x="149161" y="17668"/>
                </a:lnTo>
                <a:lnTo>
                  <a:pt x="107751" y="38415"/>
                </a:lnTo>
                <a:lnTo>
                  <a:pt x="71628" y="65912"/>
                </a:lnTo>
                <a:lnTo>
                  <a:pt x="41790" y="99268"/>
                </a:lnTo>
                <a:lnTo>
                  <a:pt x="19240" y="137588"/>
                </a:lnTo>
                <a:lnTo>
                  <a:pt x="4976" y="179980"/>
                </a:lnTo>
                <a:lnTo>
                  <a:pt x="0" y="225552"/>
                </a:lnTo>
                <a:lnTo>
                  <a:pt x="4976" y="271254"/>
                </a:lnTo>
                <a:lnTo>
                  <a:pt x="19240" y="313991"/>
                </a:lnTo>
                <a:lnTo>
                  <a:pt x="41790" y="352800"/>
                </a:lnTo>
                <a:lnTo>
                  <a:pt x="71628" y="386715"/>
                </a:lnTo>
                <a:lnTo>
                  <a:pt x="107751" y="414772"/>
                </a:lnTo>
                <a:lnTo>
                  <a:pt x="149161" y="436006"/>
                </a:lnTo>
                <a:lnTo>
                  <a:pt x="194857" y="449454"/>
                </a:lnTo>
                <a:lnTo>
                  <a:pt x="243840" y="454152"/>
                </a:lnTo>
                <a:lnTo>
                  <a:pt x="292822" y="449454"/>
                </a:lnTo>
                <a:lnTo>
                  <a:pt x="338518" y="436006"/>
                </a:lnTo>
                <a:lnTo>
                  <a:pt x="379928" y="414772"/>
                </a:lnTo>
                <a:lnTo>
                  <a:pt x="416052" y="386715"/>
                </a:lnTo>
                <a:lnTo>
                  <a:pt x="445889" y="352800"/>
                </a:lnTo>
                <a:lnTo>
                  <a:pt x="468439" y="313991"/>
                </a:lnTo>
                <a:lnTo>
                  <a:pt x="482703" y="271254"/>
                </a:lnTo>
                <a:lnTo>
                  <a:pt x="487680" y="225552"/>
                </a:lnTo>
                <a:lnTo>
                  <a:pt x="482703" y="179980"/>
                </a:lnTo>
                <a:lnTo>
                  <a:pt x="468439" y="137588"/>
                </a:lnTo>
                <a:lnTo>
                  <a:pt x="445889" y="99268"/>
                </a:lnTo>
                <a:lnTo>
                  <a:pt x="416051" y="65912"/>
                </a:lnTo>
                <a:lnTo>
                  <a:pt x="379928" y="38415"/>
                </a:lnTo>
                <a:lnTo>
                  <a:pt x="338518" y="17668"/>
                </a:lnTo>
                <a:lnTo>
                  <a:pt x="292822" y="4566"/>
                </a:lnTo>
                <a:lnTo>
                  <a:pt x="243840" y="0"/>
                </a:lnTo>
                <a:close/>
              </a:path>
            </a:pathLst>
          </a:custGeom>
          <a:solidFill>
            <a:srgbClr val="BCD6ED"/>
          </a:solidFill>
        </p:spPr>
        <p:txBody>
          <a:bodyPr wrap="square" lIns="0" tIns="0" rIns="0" bIns="0" rtlCol="0"/>
          <a:lstStyle/>
          <a:p>
            <a:endParaRPr/>
          </a:p>
        </p:txBody>
      </p:sp>
      <p:sp>
        <p:nvSpPr>
          <p:cNvPr id="16" name="object 16"/>
          <p:cNvSpPr/>
          <p:nvPr/>
        </p:nvSpPr>
        <p:spPr>
          <a:xfrm>
            <a:off x="466344" y="1347216"/>
            <a:ext cx="8997696" cy="5806440"/>
          </a:xfrm>
          <a:prstGeom prst="rect">
            <a:avLst/>
          </a:prstGeom>
          <a:blipFill>
            <a:blip r:embed="rId3" cstate="print"/>
            <a:stretch>
              <a:fillRect/>
            </a:stretch>
          </a:blipFill>
        </p:spPr>
        <p:txBody>
          <a:bodyPr wrap="square" lIns="0" tIns="0" rIns="0" bIns="0" rtlCol="0"/>
          <a:lstStyle/>
          <a:p>
            <a:endParaRPr/>
          </a:p>
        </p:txBody>
      </p:sp>
      <p:sp>
        <p:nvSpPr>
          <p:cNvPr id="17" name="object 17"/>
          <p:cNvSpPr txBox="1">
            <a:spLocks noGrp="1"/>
          </p:cNvSpPr>
          <p:nvPr>
            <p:ph type="title"/>
          </p:nvPr>
        </p:nvSpPr>
        <p:spPr>
          <a:xfrm>
            <a:off x="983996" y="493268"/>
            <a:ext cx="8693404" cy="688650"/>
          </a:xfrm>
          <a:prstGeom prst="rect">
            <a:avLst/>
          </a:prstGeom>
        </p:spPr>
        <p:txBody>
          <a:bodyPr vert="horz" wrap="square" lIns="0" tIns="11430" rIns="0" bIns="0" rtlCol="0">
            <a:spAutoFit/>
          </a:bodyPr>
          <a:lstStyle/>
          <a:p>
            <a:pPr marL="12700">
              <a:lnSpc>
                <a:spcPct val="100000"/>
              </a:lnSpc>
              <a:spcBef>
                <a:spcPts val="90"/>
              </a:spcBef>
            </a:pPr>
            <a:r>
              <a:rPr lang="en-US" sz="4400" spc="-28" dirty="0"/>
              <a:t>Smart Cart Process</a:t>
            </a:r>
            <a:endParaRPr sz="4400"/>
          </a:p>
        </p:txBody>
      </p:sp>
      <p:sp>
        <p:nvSpPr>
          <p:cNvPr id="18" name="object 18"/>
          <p:cNvSpPr txBox="1"/>
          <p:nvPr/>
        </p:nvSpPr>
        <p:spPr>
          <a:xfrm>
            <a:off x="1209547" y="2050797"/>
            <a:ext cx="6830059" cy="4630114"/>
          </a:xfrm>
          <a:prstGeom prst="rect">
            <a:avLst/>
          </a:prstGeom>
        </p:spPr>
        <p:txBody>
          <a:bodyPr vert="horz" wrap="square" lIns="0" tIns="13335" rIns="0" bIns="0" rtlCol="0">
            <a:spAutoFit/>
          </a:bodyPr>
          <a:lstStyle/>
          <a:p>
            <a:pPr marL="396210" indent="-382059">
              <a:spcBef>
                <a:spcPts val="111"/>
              </a:spcBef>
              <a:buFont typeface="Wingdings"/>
              <a:buChar char=""/>
              <a:tabLst>
                <a:tab pos="396210" algn="l"/>
              </a:tabLst>
            </a:pPr>
            <a:r>
              <a:rPr lang="en-US" sz="2400" dirty="0">
                <a:latin typeface="Times New Roman"/>
                <a:cs typeface="Times New Roman"/>
              </a:rPr>
              <a:t>Customer Identify himself</a:t>
            </a:r>
          </a:p>
          <a:p>
            <a:pPr>
              <a:spcBef>
                <a:spcPts val="6"/>
              </a:spcBef>
              <a:buFont typeface="Wingdings"/>
              <a:buChar char=""/>
            </a:pPr>
            <a:endParaRPr lang="en-US" sz="3600" dirty="0">
              <a:latin typeface="Times New Roman"/>
              <a:cs typeface="Times New Roman"/>
            </a:endParaRPr>
          </a:p>
          <a:p>
            <a:pPr marL="396210" indent="-382059">
              <a:buFont typeface="Wingdings"/>
              <a:buChar char=""/>
              <a:tabLst>
                <a:tab pos="396210" algn="l"/>
              </a:tabLst>
            </a:pPr>
            <a:r>
              <a:rPr lang="en-US" sz="2400" dirty="0">
                <a:latin typeface="Times New Roman"/>
                <a:cs typeface="Times New Roman"/>
              </a:rPr>
              <a:t>Enter budget &amp; movement mode</a:t>
            </a:r>
          </a:p>
          <a:p>
            <a:pPr>
              <a:lnSpc>
                <a:spcPct val="100000"/>
              </a:lnSpc>
              <a:buFont typeface="Wingdings"/>
              <a:buChar char=""/>
            </a:pPr>
            <a:endParaRPr lang="en-US" sz="3600" dirty="0">
              <a:latin typeface="Times New Roman"/>
              <a:cs typeface="Times New Roman"/>
            </a:endParaRPr>
          </a:p>
          <a:p>
            <a:pPr marL="396210" indent="-382059">
              <a:spcBef>
                <a:spcPts val="6"/>
              </a:spcBef>
              <a:buFont typeface="Wingdings"/>
              <a:buChar char=""/>
              <a:tabLst>
                <a:tab pos="396210" algn="l"/>
              </a:tabLst>
            </a:pPr>
            <a:r>
              <a:rPr lang="en-US" sz="2400" spc="-6" dirty="0">
                <a:latin typeface="Times New Roman"/>
                <a:cs typeface="Times New Roman"/>
              </a:rPr>
              <a:t>Cart moving ,scan products &amp; avoid obstacles</a:t>
            </a:r>
            <a:endParaRPr lang="en-US" sz="2400" dirty="0">
              <a:latin typeface="Times New Roman"/>
              <a:cs typeface="Times New Roman"/>
            </a:endParaRPr>
          </a:p>
          <a:p>
            <a:pPr>
              <a:spcBef>
                <a:spcPts val="6"/>
              </a:spcBef>
              <a:buFont typeface="Wingdings"/>
              <a:buChar char=""/>
            </a:pPr>
            <a:endParaRPr lang="en-US" sz="3600" dirty="0">
              <a:latin typeface="Times New Roman"/>
              <a:cs typeface="Times New Roman"/>
            </a:endParaRPr>
          </a:p>
          <a:p>
            <a:pPr marL="396210" indent="-382059">
              <a:spcBef>
                <a:spcPts val="6"/>
              </a:spcBef>
              <a:buFont typeface="Wingdings"/>
              <a:buChar char=""/>
              <a:tabLst>
                <a:tab pos="396210" algn="l"/>
              </a:tabLst>
            </a:pPr>
            <a:r>
              <a:rPr lang="en-US" sz="2400" dirty="0">
                <a:latin typeface="Times New Roman"/>
                <a:cs typeface="Times New Roman"/>
              </a:rPr>
              <a:t>Calculate bill</a:t>
            </a:r>
          </a:p>
          <a:p>
            <a:pPr marL="396210" indent="-382059">
              <a:spcBef>
                <a:spcPts val="6"/>
              </a:spcBef>
              <a:buFont typeface="Wingdings"/>
              <a:buChar char=""/>
              <a:tabLst>
                <a:tab pos="396210" algn="l"/>
              </a:tabLst>
            </a:pPr>
            <a:endParaRPr lang="en-US" sz="2400" dirty="0">
              <a:latin typeface="Times New Roman"/>
              <a:cs typeface="Times New Roman"/>
            </a:endParaRPr>
          </a:p>
          <a:p>
            <a:pPr marL="396210" indent="-382059">
              <a:spcBef>
                <a:spcPts val="6"/>
              </a:spcBef>
              <a:buFont typeface="Wingdings"/>
              <a:buChar char=""/>
              <a:tabLst>
                <a:tab pos="396210" algn="l"/>
              </a:tabLst>
            </a:pPr>
            <a:r>
              <a:rPr lang="en-US" sz="2400" dirty="0">
                <a:latin typeface="Times New Roman"/>
                <a:cs typeface="Times New Roman"/>
              </a:rPr>
              <a:t>Cart return to its parking </a:t>
            </a:r>
          </a:p>
          <a:p>
            <a:pPr marL="396210" indent="-382059">
              <a:spcBef>
                <a:spcPts val="6"/>
              </a:spcBef>
              <a:buFont typeface="Wingdings"/>
              <a:buChar char=""/>
              <a:tabLst>
                <a:tab pos="396210" algn="l"/>
              </a:tabLst>
            </a:pPr>
            <a:endParaRPr lang="en-US" sz="2400" dirty="0">
              <a:latin typeface="Times New Roman"/>
              <a:cs typeface="Times New Roman"/>
            </a:endParaRPr>
          </a:p>
          <a:p>
            <a:pPr marL="396210" indent="-382059">
              <a:spcBef>
                <a:spcPts val="6"/>
              </a:spcBef>
              <a:buFont typeface="Wingdings"/>
              <a:buChar char=""/>
              <a:tabLst>
                <a:tab pos="396210" algn="l"/>
              </a:tabLst>
            </a:pPr>
            <a:endParaRPr lang="en-US" sz="2400" dirty="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TotalTime>
  <Words>1012</Words>
  <Application>Microsoft Office PowerPoint</Application>
  <PresentationFormat>Custom</PresentationFormat>
  <Paragraphs>180</Paragraphs>
  <Slides>19</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맑은 고딕</vt:lpstr>
      <vt:lpstr>Arial</vt:lpstr>
      <vt:lpstr>Calibri</vt:lpstr>
      <vt:lpstr>Times New Roman</vt:lpstr>
      <vt:lpstr>Wingdings</vt:lpstr>
      <vt:lpstr>Office Theme</vt:lpstr>
      <vt:lpstr>Smart Shopping            Cart</vt:lpstr>
      <vt:lpstr>PowerPoint Presentation</vt:lpstr>
      <vt:lpstr>Idea</vt:lpstr>
      <vt:lpstr>Analysis &amp; motivation</vt:lpstr>
      <vt:lpstr>Analysis &amp; motivation</vt:lpstr>
      <vt:lpstr>Analysis &amp; motivation</vt:lpstr>
      <vt:lpstr>Analysis &amp; motivation</vt:lpstr>
      <vt:lpstr>Analysis &amp; motivation</vt:lpstr>
      <vt:lpstr>Smart Cart Process</vt:lpstr>
      <vt:lpstr>Movement Modes :</vt:lpstr>
      <vt:lpstr>Obstacle Avoidance</vt:lpstr>
      <vt:lpstr>Scan products </vt:lpstr>
      <vt:lpstr>Return Back </vt:lpstr>
      <vt:lpstr>Android Application</vt:lpstr>
      <vt:lpstr>Android Application</vt:lpstr>
      <vt:lpstr>Web page</vt:lpstr>
      <vt:lpstr>Future Work</vt:lpstr>
      <vt:lpstr>Problems</vt:lpstr>
      <vt:lpstr>Thank you  ^_^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Shopping            Cart</dc:title>
  <dc:creator>Eng.NayfehIssa</dc:creator>
  <cp:lastModifiedBy>Nayfeh Issa</cp:lastModifiedBy>
  <cp:revision>65</cp:revision>
  <dcterms:created xsi:type="dcterms:W3CDTF">2017-12-01T09:26:39Z</dcterms:created>
  <dcterms:modified xsi:type="dcterms:W3CDTF">2017-12-19T20:52:04Z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2013-06-09T00:00:00Z</vt:filetime>
  </property>
  <property fmtid="{D5CDD505-2E9C-101B-9397-08002B2CF9AE}" pid="3" name="LastSaved">
    <vt:filetime>2013-06-09T00:00:00Z</vt:filetime>
  </property>
</Properties>
</file>