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86" r:id="rId9"/>
    <p:sldId id="289" r:id="rId10"/>
    <p:sldId id="290" r:id="rId11"/>
    <p:sldId id="287" r:id="rId12"/>
    <p:sldId id="288" r:id="rId13"/>
    <p:sldId id="292" r:id="rId14"/>
    <p:sldId id="291" r:id="rId15"/>
    <p:sldId id="293" r:id="rId16"/>
    <p:sldId id="285" r:id="rId17"/>
    <p:sldId id="294" r:id="rId18"/>
    <p:sldId id="284" r:id="rId19"/>
    <p:sldId id="277" r:id="rId20"/>
    <p:sldId id="279" r:id="rId21"/>
    <p:sldId id="280" r:id="rId22"/>
    <p:sldId id="295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6FCA577-62C8-4BF5-B794-F7AC721BA50B}">
          <p14:sldIdLst>
            <p14:sldId id="256"/>
            <p14:sldId id="257"/>
            <p14:sldId id="258"/>
          </p14:sldIdLst>
        </p14:section>
        <p14:section name="What is Handy" id="{FCA413E4-6377-4DFE-8313-EBBE1D65BE1F}">
          <p14:sldIdLst>
            <p14:sldId id="259"/>
            <p14:sldId id="260"/>
            <p14:sldId id="282"/>
            <p14:sldId id="283"/>
            <p14:sldId id="286"/>
            <p14:sldId id="289"/>
            <p14:sldId id="290"/>
            <p14:sldId id="287"/>
            <p14:sldId id="288"/>
            <p14:sldId id="292"/>
            <p14:sldId id="291"/>
            <p14:sldId id="293"/>
            <p14:sldId id="285"/>
            <p14:sldId id="294"/>
            <p14:sldId id="284"/>
            <p14:sldId id="277"/>
            <p14:sldId id="279"/>
            <p14:sldId id="280"/>
            <p14:sldId id="295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  <a:srgbClr val="F4BC20"/>
    <a:srgbClr val="9E2E3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9221" autoAdjust="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FB119-E4CE-42E1-A49C-9266A7BD4756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108E8-BABA-4484-8BB9-8BF6097AC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9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59A5D-AD32-4161-BB90-A09ECA60D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25AD2-832D-4C50-84C8-D6D15B643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BBD98-5356-4A6D-A974-A116AD338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11159-C5C3-482A-80C6-BEF6EA873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C54C6-E3F8-4E20-B557-0BC286E48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8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479D9-D9FF-48EE-832C-5D4D401B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4C0FF5-CE53-45D2-99EA-EAB9FF4F6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354E-B18C-4326-89D0-454098D2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1197E-73CC-46B5-A3A4-351C638C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30163-3357-4FEC-B808-FE8065D0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80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FBF8FE-368B-4320-A35D-550332504F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832E6-6905-4A64-90FE-09E3F9979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4AFD5-DD39-4A6F-913D-E8A3B535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74B7B-73E1-4A93-89D6-D50EC450B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E9FAB-A9CB-4798-B9CB-49AF82F7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2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E877-2793-4711-9F72-7A5CE5137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C885A-6689-4D21-80BB-842E130BD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72EB6-55EF-4405-913B-1E801B39F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4BF58-9B93-4C10-8C97-4DF4232BC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C9E31-4E85-4486-A5E9-DD8800FF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E7B11-B20D-419D-B7E5-5CD082733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A7002-422C-4E4D-8163-68E10CB7DA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812C1-3846-46EB-BC20-69F45D2F5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D2627-E777-4573-9B3A-5BAB9DEA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A497F-2626-4186-B11D-2D67759C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3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D0034-0D6A-4D75-851F-1550AE86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9AB0E9-EF36-4A27-88B9-F368F02775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FB2126-33AF-4CAE-B9B9-ED372A251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453AC-6234-4735-9B79-C2A72AA1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B9B35-3BB1-43D5-8AA7-F3B3B7BD0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8B745-04EF-41BA-9A87-7690F9E01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3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F50D2-9AA1-41B2-B5DB-E99689E0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12AFA-2672-42B9-8424-1F7FC2A5B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8F1CB-AF91-4D67-BDBD-1230D22B2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1DB36F-00CF-4EFF-AC8E-E77173948B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306150-D67E-4974-A3FF-C83F8EE0B8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5A0E61-C1CD-4802-AF2A-58580106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4D96C1-2725-40D0-BDFD-A0A2B48E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7CC75B-0E71-4F4B-8351-6CA82658F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4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DD017-D64A-401F-9848-D2D28EEB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306F1-7936-42C6-91AD-42CE36C19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C7808-4F7F-4062-81C1-C245DD64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FD2C80-4FDA-48D7-BABA-FFB270B97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7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0F789C-0087-4051-B3A1-43582EC0A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8DB14B-AEA4-4140-8D85-7ACE2B1B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1FFFF-8739-42F0-8D05-930E738C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8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FCA9B-44BB-4DF7-A0D9-F2B90CBDF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A220D-4AC3-46BF-9C1F-A1545B545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3A6EF5-2E72-45D0-8366-A733731C9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D5C46-DE4A-4318-81C1-4CD9EB20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D632C0-DB88-4CB2-9AF9-F8766223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4F6B6-4C30-48D0-8163-1AF3CFA5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45938-890A-4589-8125-2C32CFE0A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F4B1B-0F20-4836-81BF-B4D38F73D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B1C4C-1D1F-4B39-B49A-36C336D30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59EA2-578E-483A-A90D-A18B8381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DC4C92-A4D1-4D7B-89F7-218D5F17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0B34D-BE78-4834-A75D-B83FB4AF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93183F-2C02-47C7-A403-798138E3C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ECE0F-FF03-403A-8800-87C82AB90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4B71D-6864-4049-B8DC-861E53D1E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FBC7-3B60-4088-9E64-5DC6C419FE1F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D5CD5-BAB2-4623-90EF-5AC4681F6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B29F5-C931-48B7-A4C2-4CEC979DE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0D932-A503-4299-B093-CDC6F798E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0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6DBF53-45A2-4855-85E1-18EB27478A37}"/>
              </a:ext>
            </a:extLst>
          </p:cNvPr>
          <p:cNvSpPr/>
          <p:nvPr/>
        </p:nvSpPr>
        <p:spPr>
          <a:xfrm>
            <a:off x="4885572" y="3129529"/>
            <a:ext cx="2420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latin typeface="Algerian" panose="04020705040A02060702" pitchFamily="82" charset="0"/>
                <a:cs typeface="Aldhabi" panose="01000000000000000000" pitchFamily="2" charset="-78"/>
              </a:rPr>
              <a:t>Handy</a:t>
            </a:r>
            <a:endParaRPr lang="en-US" sz="4000" b="0" cap="none" spc="0" dirty="0">
              <a:ln w="0"/>
              <a:solidFill>
                <a:schemeClr val="accent1"/>
              </a:solidFill>
              <a:latin typeface="Algerian" panose="04020705040A02060702" pitchFamily="82" charset="0"/>
              <a:cs typeface="Aldhabi" panose="010000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51DC16-082B-4795-95F1-BFB4A6C212E1}"/>
              </a:ext>
            </a:extLst>
          </p:cNvPr>
          <p:cNvSpPr/>
          <p:nvPr/>
        </p:nvSpPr>
        <p:spPr>
          <a:xfrm>
            <a:off x="8584476" y="5074430"/>
            <a:ext cx="244650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By : 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Emad Aghbar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Mohammad Abdalraziq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6F87D8-04C1-4DE8-929D-47F41EC2E394}"/>
              </a:ext>
            </a:extLst>
          </p:cNvPr>
          <p:cNvSpPr/>
          <p:nvPr/>
        </p:nvSpPr>
        <p:spPr>
          <a:xfrm>
            <a:off x="732563" y="5074429"/>
            <a:ext cx="213712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Supervisors</a:t>
            </a:r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: </a:t>
            </a:r>
            <a:b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800" b="0" cap="none" spc="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        </a:t>
            </a:r>
            <a:r>
              <a:rPr lang="en-US" sz="28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dhabi" panose="01000000000000000000" pitchFamily="2" charset="-78"/>
                <a:cs typeface="Aldhabi" panose="01000000000000000000" pitchFamily="2" charset="-78"/>
              </a:rPr>
              <a:t>Ashraf Armoush</a:t>
            </a:r>
            <a:endParaRPr lang="en-US" sz="2800" b="0" cap="none" spc="0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E5587D-07EE-451F-9F3A-E59663E3D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667" y="498362"/>
            <a:ext cx="2833255" cy="283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9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15F2-C75E-4DFD-B32D-4FFAB60AE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4184"/>
          </a:xfrm>
        </p:spPr>
        <p:txBody>
          <a:bodyPr/>
          <a:lstStyle/>
          <a:p>
            <a:r>
              <a:rPr lang="en-US" dirty="0"/>
              <a:t>Flex implementation: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2E5BD-518C-400B-88A8-37BB3EBC8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036" y="1528761"/>
            <a:ext cx="10515600" cy="4652963"/>
          </a:xfrm>
        </p:spPr>
        <p:txBody>
          <a:bodyPr numCol="1"/>
          <a:lstStyle/>
          <a:p>
            <a:r>
              <a:rPr lang="en-US" dirty="0"/>
              <a:t>Thresholds &amp; readings 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Distorted signals				Smooth signals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406381-B962-4982-9F72-BA49A6B478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71" y="2188432"/>
            <a:ext cx="5120640" cy="29260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BB0F46-8C57-49B6-8CDF-D27323060D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271" y="2169816"/>
            <a:ext cx="512064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hand gestures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2EAC8-B158-4130-A1C8-EDFC3B746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/>
              <a:t>Motion sensor – BNO055:</a:t>
            </a:r>
          </a:p>
          <a:p>
            <a:pPr marL="0" indent="0">
              <a:buNone/>
            </a:pP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Contains gyroscope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Installed on top of glove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Reads 3-axis motion angles of the hand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Angles reading converted to commands via Arduino Nano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A7D4E4-DB2F-409F-9D54-F5542D734D7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611" y="1399108"/>
            <a:ext cx="3435062" cy="260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23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Glove – PC connection :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2713E89-8E65-47A8-AE99-1194DF148FA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01" y="975593"/>
            <a:ext cx="3261399" cy="237230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07B50D5-3C96-447D-B411-D05D287E1E0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/>
              <a:t>Arduino Nano 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Main brain of the project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Reads sensors data and processes them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Handles connection between glove and PC 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61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Glove – PC connection :</a:t>
            </a:r>
          </a:p>
        </p:txBody>
      </p:sp>
      <p:pic>
        <p:nvPicPr>
          <p:cNvPr id="8" name="image8.png">
            <a:extLst>
              <a:ext uri="{FF2B5EF4-FFF2-40B4-BE49-F238E27FC236}">
                <a16:creationId xmlns:a16="http://schemas.microsoft.com/office/drawing/2014/main" id="{E956FC26-DBE8-4BF3-BB74-365CF36D927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 flipH="1" flipV="1">
            <a:off x="8092402" y="532678"/>
            <a:ext cx="3261398" cy="2585894"/>
          </a:xfrm>
          <a:prstGeom prst="rect">
            <a:avLst/>
          </a:prstGeom>
          <a:ln/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07B50D5-3C96-447D-B411-D05D287E1E0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/>
              <a:t>Bluetooth: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Connects glove to PC 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Exchange commands and data between them.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Cheaper and consumes low power compared to Wi-Fi 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more consistent than IR 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Gives suitable connection distance .</a:t>
            </a:r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98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touch surface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2EAC8-B158-4130-A1C8-EDFC3B746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/>
              <a:t>Wiimote and IR camera </a:t>
            </a:r>
          </a:p>
          <a:p>
            <a:pPr lvl="2">
              <a:lnSpc>
                <a:spcPct val="300000"/>
              </a:lnSpc>
            </a:pPr>
            <a:r>
              <a:rPr lang="en-US" dirty="0"/>
              <a:t>is a controller for Wii .</a:t>
            </a:r>
          </a:p>
          <a:p>
            <a:pPr lvl="2">
              <a:lnSpc>
                <a:spcPct val="300000"/>
              </a:lnSpc>
            </a:pPr>
            <a:r>
              <a:rPr lang="en-US" dirty="0"/>
              <a:t>Has so many capabilities .</a:t>
            </a:r>
          </a:p>
          <a:p>
            <a:pPr lvl="2">
              <a:lnSpc>
                <a:spcPct val="300000"/>
              </a:lnSpc>
            </a:pPr>
            <a:r>
              <a:rPr lang="en-US" dirty="0"/>
              <a:t>We are interested only  in Bluetooth connection and IR camera . </a:t>
            </a:r>
          </a:p>
          <a:p>
            <a:pPr lvl="2">
              <a:lnSpc>
                <a:spcPct val="300000"/>
              </a:lnSpc>
            </a:pPr>
            <a:endParaRPr lang="en-US" dirty="0"/>
          </a:p>
          <a:p>
            <a:pPr lvl="2">
              <a:lnSpc>
                <a:spcPct val="150000"/>
              </a:lnSpc>
            </a:pPr>
            <a:endParaRPr lang="en-US" dirty="0"/>
          </a:p>
          <a:p>
            <a:pPr marL="914400" lvl="2" indent="0">
              <a:lnSpc>
                <a:spcPct val="150000"/>
              </a:lnSpc>
              <a:buNone/>
            </a:pPr>
            <a:endParaRPr lang="en-US" dirty="0"/>
          </a:p>
          <a:p>
            <a:pPr marL="457200" lvl="1" indent="0" algn="just">
              <a:buNone/>
            </a:pPr>
            <a:endParaRPr lang="en-US" dirty="0"/>
          </a:p>
        </p:txBody>
      </p:sp>
      <p:pic>
        <p:nvPicPr>
          <p:cNvPr id="4" name="image7.png">
            <a:extLst>
              <a:ext uri="{FF2B5EF4-FFF2-40B4-BE49-F238E27FC236}">
                <a16:creationId xmlns:a16="http://schemas.microsoft.com/office/drawing/2014/main" id="{7A9D54DA-B20F-4249-9DF8-D52D2BE32B00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825344" y="2357943"/>
            <a:ext cx="3172691" cy="3286702"/>
          </a:xfrm>
          <a:prstGeom prst="rect">
            <a:avLst/>
          </a:prstGeom>
          <a:ln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D4CE2F-C302-4EA7-944C-0F2D3D710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344" y="822830"/>
            <a:ext cx="1245731" cy="114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22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touch surface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2EAC8-B158-4130-A1C8-EDFC3B746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/>
              <a:t>IR LED signals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IR LED and push Button installed in the index figure. 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Used to emit IR signals to be detected by IR Wiimote camera 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Signals are translated to touch commands on screen using </a:t>
            </a:r>
            <a:r>
              <a:rPr lang="en-US" dirty="0" err="1"/>
              <a:t>smoothBoard</a:t>
            </a:r>
            <a:r>
              <a:rPr lang="en-US" dirty="0"/>
              <a:t> software .</a:t>
            </a:r>
          </a:p>
          <a:p>
            <a:pPr lvl="2">
              <a:lnSpc>
                <a:spcPct val="150000"/>
              </a:lnSpc>
            </a:pPr>
            <a:endParaRPr lang="en-US" dirty="0"/>
          </a:p>
          <a:p>
            <a:pPr marL="914400" lvl="2" indent="0">
              <a:lnSpc>
                <a:spcPct val="150000"/>
              </a:lnSpc>
              <a:buNone/>
            </a:pPr>
            <a:endParaRPr lang="en-US" dirty="0"/>
          </a:p>
          <a:p>
            <a:pPr marL="457200" lvl="1" indent="0" algn="just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E91A3C-C92C-4F1D-9D38-CBBE3CA9D09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032" y="996950"/>
            <a:ext cx="1657350" cy="1657350"/>
          </a:xfrm>
          <a:prstGeom prst="rect">
            <a:avLst/>
          </a:prstGeom>
        </p:spPr>
      </p:pic>
      <p:pic>
        <p:nvPicPr>
          <p:cNvPr id="1026" name="Picture 17">
            <a:extLst>
              <a:ext uri="{FF2B5EF4-FFF2-40B4-BE49-F238E27FC236}">
                <a16:creationId xmlns:a16="http://schemas.microsoft.com/office/drawing/2014/main" id="{B1D8219B-42D2-40D4-BFA8-052DB2088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63"/>
          <a:stretch>
            <a:fillRect/>
          </a:stretch>
        </p:blipFill>
        <p:spPr bwMode="auto">
          <a:xfrm>
            <a:off x="3657601" y="4140200"/>
            <a:ext cx="173355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8">
            <a:extLst>
              <a:ext uri="{FF2B5EF4-FFF2-40B4-BE49-F238E27FC236}">
                <a16:creationId xmlns:a16="http://schemas.microsoft.com/office/drawing/2014/main" id="{9FDC0D0C-64E6-478F-AEBE-DA3F11356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b="13773"/>
          <a:stretch>
            <a:fillRect/>
          </a:stretch>
        </p:blipFill>
        <p:spPr bwMode="auto">
          <a:xfrm>
            <a:off x="6800851" y="4130675"/>
            <a:ext cx="17049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AD9C059-2BFA-4F87-BBD0-2B7CE7D4C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4EF8A73-732C-4A01-BF01-9EB08E6F6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809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Bell MT" panose="02020503060305020303" pitchFamily="18" charset="0"/>
                <a:cs typeface="Bell MT" panose="02020503060305020303" pitchFamily="18" charset="0"/>
              </a:rPr>
              <a:t>		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45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dirty="0"/>
              <a:t>Technical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E16F2-7E52-40E9-8724-AAF9FEB34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4727"/>
            <a:ext cx="10515600" cy="4722236"/>
          </a:xfrm>
        </p:spPr>
        <p:txBody>
          <a:bodyPr/>
          <a:lstStyle/>
          <a:p>
            <a:r>
              <a:rPr lang="en-US" dirty="0"/>
              <a:t>Glove Software:</a:t>
            </a:r>
          </a:p>
          <a:p>
            <a:pPr lvl="1"/>
            <a:r>
              <a:rPr lang="en-US" dirty="0"/>
              <a:t>Arduino code </a:t>
            </a:r>
          </a:p>
          <a:p>
            <a:pPr lvl="2"/>
            <a:r>
              <a:rPr lang="en-US" dirty="0"/>
              <a:t>Processes and exchanges data with PC . 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Driver Software </a:t>
            </a:r>
          </a:p>
          <a:p>
            <a:pPr lvl="2"/>
            <a:r>
              <a:rPr lang="en-US" dirty="0"/>
              <a:t>JAVA language was used to write driver Software for glove data.</a:t>
            </a:r>
          </a:p>
          <a:p>
            <a:pPr lvl="2"/>
            <a:r>
              <a:rPr lang="en-US" dirty="0"/>
              <a:t>Driver reads data from Bluetooth and converts it to PC commands .	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02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dirty="0"/>
              <a:t>Technical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E16F2-7E52-40E9-8724-AAF9FEB34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291" y="1011382"/>
            <a:ext cx="10619509" cy="5165581"/>
          </a:xfrm>
        </p:spPr>
        <p:txBody>
          <a:bodyPr/>
          <a:lstStyle/>
          <a:p>
            <a:r>
              <a:rPr lang="en-US" dirty="0"/>
              <a:t>Touch screen Software:</a:t>
            </a:r>
          </a:p>
          <a:p>
            <a:pPr lvl="1"/>
            <a:r>
              <a:rPr lang="en-US" dirty="0" err="1"/>
              <a:t>SmoothBoard</a:t>
            </a:r>
            <a:r>
              <a:rPr lang="en-US" dirty="0"/>
              <a:t>  software 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Connects PC to the Wiimote via Bluetooth.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Calibrates screen with the Wiimote IR camera.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Converts IR signals to touch commands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B41AE-324D-4792-94D1-FDDE5CE8F12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05" y="3517972"/>
            <a:ext cx="5010150" cy="30376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1DE9E4-6B26-471C-8EC2-C99FD7642D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128" y="3517972"/>
            <a:ext cx="5376545" cy="303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62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dirty="0"/>
              <a:t>Full Connections 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1C8A5A-691F-4990-ADD3-7180A2F6FC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4" y="1011381"/>
            <a:ext cx="9476508" cy="516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89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D49D3-4107-43F0-ACBC-56189BDA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2EA72-688B-49B8-A84F-9CBCB2BA2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Coming up with consistent design.</a:t>
            </a:r>
          </a:p>
          <a:p>
            <a:r>
              <a:rPr lang="en-US" dirty="0"/>
              <a:t>Reflecting sensors data smoothly on screen</a:t>
            </a:r>
          </a:p>
          <a:p>
            <a:r>
              <a:rPr lang="en-US" dirty="0"/>
              <a:t>Turning surface to touch screen :</a:t>
            </a:r>
          </a:p>
          <a:p>
            <a:pPr lvl="1"/>
            <a:r>
              <a:rPr lang="en-US" dirty="0"/>
              <a:t>Image processing</a:t>
            </a:r>
          </a:p>
          <a:p>
            <a:pPr lvl="1"/>
            <a:r>
              <a:rPr lang="en-US" dirty="0"/>
              <a:t>IR signals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9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C9FA8-3CE7-4A08-A539-49DEF937D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>
                <a:latin typeface="Aldhabi" panose="01000000000000000000" pitchFamily="2" charset="-78"/>
                <a:cs typeface="Aldhabi" panose="01000000000000000000" pitchFamily="2" charset="-78"/>
              </a:rPr>
              <a:t>Outline: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49EAD-713F-485B-B228-0027CF758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1000" cy="4351338"/>
          </a:xfrm>
        </p:spPr>
        <p:txBody>
          <a:bodyPr/>
          <a:lstStyle/>
          <a:p>
            <a:r>
              <a:rPr lang="en-US" dirty="0"/>
              <a:t>Motivation</a:t>
            </a:r>
          </a:p>
          <a:p>
            <a:r>
              <a:rPr lang="en-US" dirty="0"/>
              <a:t>What is Handy</a:t>
            </a:r>
          </a:p>
          <a:p>
            <a:r>
              <a:rPr lang="en-US" dirty="0"/>
              <a:t>How it works</a:t>
            </a:r>
          </a:p>
          <a:p>
            <a:r>
              <a:rPr lang="en-US" dirty="0"/>
              <a:t>Technical choices </a:t>
            </a:r>
          </a:p>
          <a:p>
            <a:r>
              <a:rPr lang="en-US" dirty="0"/>
              <a:t> implementation</a:t>
            </a:r>
          </a:p>
          <a:p>
            <a:r>
              <a:rPr lang="en-US" dirty="0"/>
              <a:t>Challenges</a:t>
            </a:r>
          </a:p>
          <a:p>
            <a:r>
              <a:rPr lang="en-US" dirty="0"/>
              <a:t>Constraints</a:t>
            </a:r>
          </a:p>
          <a:p>
            <a:r>
              <a:rPr lang="en-US" dirty="0"/>
              <a:t>Future work </a:t>
            </a:r>
          </a:p>
        </p:txBody>
      </p:sp>
    </p:spTree>
    <p:extLst>
      <p:ext uri="{BB962C8B-B14F-4D97-AF65-F5344CB8AC3E}">
        <p14:creationId xmlns:p14="http://schemas.microsoft.com/office/powerpoint/2010/main" val="3731213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0A860-7693-4691-966B-1124FFCC5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E1BCA-4B59-4CED-A66F-FF7586474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for the glove and the parts on it</a:t>
            </a:r>
          </a:p>
          <a:p>
            <a:r>
              <a:rPr lang="en-US" dirty="0"/>
              <a:t>Some parts availability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4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1D272-6628-40C7-91B9-28A55332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06668-DABE-405A-8941-961F973F3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mining.</a:t>
            </a:r>
          </a:p>
          <a:p>
            <a:endParaRPr lang="en-US" dirty="0"/>
          </a:p>
          <a:p>
            <a:r>
              <a:rPr lang="en-US" dirty="0"/>
              <a:t>Adapt other social websites events.</a:t>
            </a:r>
          </a:p>
          <a:p>
            <a:endParaRPr lang="en-US" dirty="0"/>
          </a:p>
          <a:p>
            <a:r>
              <a:rPr lang="en-US" dirty="0"/>
              <a:t>Improve owner capabilities on dashboard</a:t>
            </a:r>
          </a:p>
        </p:txBody>
      </p:sp>
    </p:spTree>
    <p:extLst>
      <p:ext uri="{BB962C8B-B14F-4D97-AF65-F5344CB8AC3E}">
        <p14:creationId xmlns:p14="http://schemas.microsoft.com/office/powerpoint/2010/main" val="101637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35BD4-A78F-497A-A873-CB2ACB1E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61133" cy="5934075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940964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35BD4-A78F-497A-A873-CB2ACB1ED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61133" cy="5934075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DE41C36-7738-45BC-AA40-237DF3AD47D1}"/>
              </a:ext>
            </a:extLst>
          </p:cNvPr>
          <p:cNvGrpSpPr/>
          <p:nvPr/>
        </p:nvGrpSpPr>
        <p:grpSpPr>
          <a:xfrm>
            <a:off x="6596496" y="4422775"/>
            <a:ext cx="4684399" cy="1876425"/>
            <a:chOff x="6596496" y="4422775"/>
            <a:chExt cx="4684399" cy="18764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4C0571-D870-427A-BD26-00C3D0538F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759"/>
            <a:stretch/>
          </p:blipFill>
          <p:spPr>
            <a:xfrm>
              <a:off x="6596496" y="4422775"/>
              <a:ext cx="2436668" cy="187642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15280C9-EC34-4AC7-B760-3AC4B91CEA15}"/>
                </a:ext>
              </a:extLst>
            </p:cNvPr>
            <p:cNvSpPr/>
            <p:nvPr/>
          </p:nvSpPr>
          <p:spPr>
            <a:xfrm>
              <a:off x="9033164" y="5128644"/>
              <a:ext cx="22477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ar-SY" sz="5400" b="0" cap="none" spc="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احنا مش </a:t>
              </a:r>
              <a:endParaRPr lang="en-US" sz="5400" b="0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668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71C15-B819-489D-80FA-630629F4B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Motivations</a:t>
            </a:r>
            <a:r>
              <a:rPr lang="en-U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D48D7-4B7A-4B9F-99C8-971D6F7AA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Controlling presentation limits movement.</a:t>
            </a:r>
          </a:p>
          <a:p>
            <a:pPr>
              <a:lnSpc>
                <a:spcPct val="150000"/>
              </a:lnSpc>
            </a:pPr>
            <a:r>
              <a:rPr lang="en-US" dirty="0"/>
              <a:t>User has two choices: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Sacrifice Full control in the sake of free movement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Get full control but loose free movement</a:t>
            </a:r>
          </a:p>
          <a:p>
            <a:pPr>
              <a:lnSpc>
                <a:spcPct val="150000"/>
              </a:lnSpc>
            </a:pPr>
            <a:r>
              <a:rPr lang="en-US" dirty="0"/>
              <a:t>Presentation screen is not interactive enough.</a:t>
            </a:r>
          </a:p>
          <a:p>
            <a:pPr>
              <a:lnSpc>
                <a:spcPct val="150000"/>
              </a:lnSpc>
            </a:pPr>
            <a:r>
              <a:rPr lang="en-US" dirty="0"/>
              <a:t>Traditional solutions don’t give satisfying controls.</a:t>
            </a:r>
          </a:p>
        </p:txBody>
      </p:sp>
    </p:spTree>
    <p:extLst>
      <p:ext uri="{BB962C8B-B14F-4D97-AF65-F5344CB8AC3E}">
        <p14:creationId xmlns:p14="http://schemas.microsoft.com/office/powerpoint/2010/main" val="38089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5CC6A-EEF8-4B82-9B23-166A1DDB4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Handy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7E5D5-D813-475B-A624-3E8E7A77F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Is a smart glove</a:t>
            </a:r>
          </a:p>
          <a:p>
            <a:pPr>
              <a:lnSpc>
                <a:spcPct val="150000"/>
              </a:lnSpc>
            </a:pPr>
            <a:r>
              <a:rPr lang="en-US" dirty="0"/>
              <a:t>Gives remote controlling capabilities over PC.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Control PC using simple hand gestures.</a:t>
            </a:r>
          </a:p>
          <a:p>
            <a:pPr>
              <a:lnSpc>
                <a:spcPct val="150000"/>
              </a:lnSpc>
            </a:pPr>
            <a:r>
              <a:rPr lang="en-US" dirty="0"/>
              <a:t>Converts projector screen into a sudo-touch screen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B050"/>
                </a:solidFill>
              </a:rPr>
              <a:t>Fun and more interactive presentation experience</a:t>
            </a:r>
          </a:p>
        </p:txBody>
      </p:sp>
    </p:spTree>
    <p:extLst>
      <p:ext uri="{BB962C8B-B14F-4D97-AF65-F5344CB8AC3E}">
        <p14:creationId xmlns:p14="http://schemas.microsoft.com/office/powerpoint/2010/main" val="301538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5F0C9-AAF6-4323-9BCA-9D1F23D3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How Does it work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04DFA-FCDF-466E-9732-C6D6BC69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Hand Gestures</a:t>
            </a:r>
          </a:p>
          <a:p>
            <a:endParaRPr lang="en-US" dirty="0"/>
          </a:p>
          <a:p>
            <a:pPr lvl="1">
              <a:lnSpc>
                <a:spcPct val="250000"/>
              </a:lnSpc>
            </a:pPr>
            <a:r>
              <a:rPr lang="en-US" dirty="0"/>
              <a:t>By only moving your hand, you can control screen.</a:t>
            </a:r>
          </a:p>
          <a:p>
            <a:pPr lvl="1">
              <a:lnSpc>
                <a:spcPct val="250000"/>
              </a:lnSpc>
            </a:pPr>
            <a:r>
              <a:rPr lang="en-US" dirty="0"/>
              <a:t>Simple hand gestures translated to computer commands.</a:t>
            </a:r>
          </a:p>
        </p:txBody>
      </p:sp>
    </p:spTree>
    <p:extLst>
      <p:ext uri="{BB962C8B-B14F-4D97-AF65-F5344CB8AC3E}">
        <p14:creationId xmlns:p14="http://schemas.microsoft.com/office/powerpoint/2010/main" val="25211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5F0C9-AAF6-4323-9BCA-9D1F23D33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 …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04DFA-FCDF-466E-9732-C6D6BC697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Sudo touch screen</a:t>
            </a:r>
          </a:p>
          <a:p>
            <a:pPr lvl="1"/>
            <a:r>
              <a:rPr lang="en-US" dirty="0"/>
              <a:t>Turning projecting surface into a touch screen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A0DB67-297F-4212-8337-523E9A3CC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27" y="2779392"/>
            <a:ext cx="6795945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09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BD33A-132B-4A56-A956-3BAA86CE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658"/>
            <a:ext cx="10371667" cy="609335"/>
          </a:xfrm>
        </p:spPr>
        <p:txBody>
          <a:bodyPr>
            <a:noAutofit/>
          </a:bodyPr>
          <a:lstStyle/>
          <a:p>
            <a:r>
              <a:rPr lang="en-US" sz="3600" b="1" dirty="0"/>
              <a:t>Technical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E16F2-7E52-40E9-8724-AAF9FEB34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218"/>
            <a:ext cx="10515600" cy="50547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Hardware:</a:t>
            </a:r>
            <a:br>
              <a:rPr lang="en-US" dirty="0"/>
            </a:b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Reading hand gestures :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Reading fingers 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Hand motion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Creating touch surface :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Wiimote and IR camera 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IR LED signals </a:t>
            </a:r>
          </a:p>
        </p:txBody>
      </p:sp>
    </p:spTree>
    <p:extLst>
      <p:ext uri="{BB962C8B-B14F-4D97-AF65-F5344CB8AC3E}">
        <p14:creationId xmlns:p14="http://schemas.microsoft.com/office/powerpoint/2010/main" val="2012955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AA78-832D-4E4C-B55D-560CAFC1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hand gestures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2EAC8-B158-4130-A1C8-EDFC3B746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Flex Sensors:</a:t>
            </a:r>
          </a:p>
          <a:p>
            <a:pPr marL="0" indent="0">
              <a:buNone/>
            </a:pPr>
            <a:r>
              <a:rPr lang="en-US" sz="2400" dirty="0"/>
              <a:t>	A variable resistor 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r>
              <a:rPr lang="en-US" dirty="0"/>
              <a:t>Placed on each finger</a:t>
            </a:r>
          </a:p>
          <a:p>
            <a:pPr lvl="1"/>
            <a:r>
              <a:rPr lang="en-US" dirty="0"/>
              <a:t>Used to read fingers status</a:t>
            </a:r>
          </a:p>
          <a:p>
            <a:pPr lvl="1"/>
            <a:r>
              <a:rPr lang="en-US" dirty="0"/>
              <a:t>Translated to commands via Arduino code</a:t>
            </a:r>
          </a:p>
        </p:txBody>
      </p:sp>
      <p:pic>
        <p:nvPicPr>
          <p:cNvPr id="4" name="image12.png">
            <a:extLst>
              <a:ext uri="{FF2B5EF4-FFF2-40B4-BE49-F238E27FC236}">
                <a16:creationId xmlns:a16="http://schemas.microsoft.com/office/drawing/2014/main" id="{3F2C6CDA-47D3-43B1-AA7D-635C3079C0F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061056" y="1462737"/>
            <a:ext cx="4950836" cy="253855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79768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15F2-C75E-4DFD-B32D-4FFAB60AE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4184"/>
          </a:xfrm>
        </p:spPr>
        <p:txBody>
          <a:bodyPr/>
          <a:lstStyle/>
          <a:p>
            <a:r>
              <a:rPr lang="en-US" dirty="0"/>
              <a:t>Flex implementation: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2E5BD-518C-400B-88A8-37BB3EBC8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036" y="1528761"/>
            <a:ext cx="10515600" cy="4652963"/>
          </a:xfrm>
        </p:spPr>
        <p:txBody>
          <a:bodyPr numCol="2"/>
          <a:lstStyle/>
          <a:p>
            <a:r>
              <a:rPr lang="en-US" dirty="0"/>
              <a:t>Connection :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265A26-E890-4EC5-B560-2CCBF9BECC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757" y="2279505"/>
            <a:ext cx="2107623" cy="31514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7739156-0110-49F3-9663-82096A9B0493}"/>
                  </a:ext>
                </a:extLst>
              </p:cNvPr>
              <p:cNvSpPr/>
              <p:nvPr/>
            </p:nvSpPr>
            <p:spPr>
              <a:xfrm>
                <a:off x="3706145" y="3026355"/>
                <a:ext cx="2258182" cy="661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𝑣𝑙𝑎𝑢𝑒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𝑉𝑖𝑛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𝑅𝑓𝑙𝑒𝑥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7739156-0110-49F3-9663-82096A9B04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145" y="3026355"/>
                <a:ext cx="2258182" cy="6613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E8FD9445-FDAF-4D2F-966D-393DEB87451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182" y="1667307"/>
            <a:ext cx="3394880" cy="404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19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457</Words>
  <Application>Microsoft Office PowerPoint</Application>
  <PresentationFormat>Widescreen</PresentationFormat>
  <Paragraphs>130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Aldhabi</vt:lpstr>
      <vt:lpstr>Algerian</vt:lpstr>
      <vt:lpstr>Arial</vt:lpstr>
      <vt:lpstr>Bell MT</vt:lpstr>
      <vt:lpstr>Calibri</vt:lpstr>
      <vt:lpstr>Calibri Light</vt:lpstr>
      <vt:lpstr>Cambria Math</vt:lpstr>
      <vt:lpstr>Office Theme</vt:lpstr>
      <vt:lpstr>PowerPoint Presentation</vt:lpstr>
      <vt:lpstr>Outline:</vt:lpstr>
      <vt:lpstr>Motivations:</vt:lpstr>
      <vt:lpstr>Handy</vt:lpstr>
      <vt:lpstr>How Does it work … </vt:lpstr>
      <vt:lpstr>How Does it work … </vt:lpstr>
      <vt:lpstr>Technical choices</vt:lpstr>
      <vt:lpstr>Reading hand gestures </vt:lpstr>
      <vt:lpstr>Flex implementation:</vt:lpstr>
      <vt:lpstr>Flex implementation:</vt:lpstr>
      <vt:lpstr>Reading hand gestures </vt:lpstr>
      <vt:lpstr>Glove – PC connection :</vt:lpstr>
      <vt:lpstr>Glove – PC connection :</vt:lpstr>
      <vt:lpstr>Creating touch surface</vt:lpstr>
      <vt:lpstr>Creating touch surface</vt:lpstr>
      <vt:lpstr>Technical choices</vt:lpstr>
      <vt:lpstr>Technical choices</vt:lpstr>
      <vt:lpstr>Full Connections :</vt:lpstr>
      <vt:lpstr>Challenges</vt:lpstr>
      <vt:lpstr>Constraints:</vt:lpstr>
      <vt:lpstr>Future work</vt:lpstr>
      <vt:lpstr>Demo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Agh</dc:creator>
  <cp:lastModifiedBy>Emad Agh</cp:lastModifiedBy>
  <cp:revision>128</cp:revision>
  <dcterms:created xsi:type="dcterms:W3CDTF">2017-12-19T22:29:23Z</dcterms:created>
  <dcterms:modified xsi:type="dcterms:W3CDTF">2018-05-19T19:14:39Z</dcterms:modified>
</cp:coreProperties>
</file>