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9" r:id="rId4"/>
    <p:sldId id="258" r:id="rId5"/>
    <p:sldId id="268" r:id="rId6"/>
    <p:sldId id="278" r:id="rId7"/>
    <p:sldId id="279" r:id="rId8"/>
    <p:sldId id="274" r:id="rId9"/>
    <p:sldId id="275" r:id="rId10"/>
    <p:sldId id="276" r:id="rId11"/>
    <p:sldId id="281" r:id="rId12"/>
    <p:sldId id="277" r:id="rId13"/>
    <p:sldId id="280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1A39-DA41-4971-B43A-4BDEA3374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DBF4AC-14A5-4739-BC63-F2E43F5B6B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54E2A-EB33-434D-9E78-873917F84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B4EFA-1D77-4CA3-A0C8-F84121894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87371-A9B2-4756-B8CB-CDD55CE3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33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61C40-768E-4998-AFF1-2A4833BBF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FB6C2-D3BD-4B6E-B1AF-77E460FCA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D525F-3095-44FC-99D7-27FB3F001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E1605-1A2D-4E6C-928C-555A01958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53CE9-71B6-409E-A7BC-E5B1D2B9C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6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2DC8D9-898F-4EF6-8A95-982D7D7B2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6DCD5-8F9B-4CCC-86F8-A597034C4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AE729-53D9-4797-AA39-F7413E21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68DFA-6739-47DA-AC1B-96F15924A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7E009-EDBB-470D-A900-2956E771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1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E001D-CC3B-4079-8B17-93138C37D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4856B-3AA7-45ED-B259-4C7E705F6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B4997-A9AE-476E-8A27-61B433439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60AA1-6481-4CC5-B085-2EDF60D30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1495A-EAA6-4840-A377-DA06D61C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90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D20F8-2CF3-4DB1-81EE-F4359041D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781C9-158E-41C9-9FDC-35949B638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6DB57-26B8-442C-93EE-6221A357D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27011-6D1A-4970-918A-F8B66E53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3825E-3FFD-4390-B72D-E6B46D81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8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711EE-9727-4131-ABB4-238896FE4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7921C-023B-48A3-A27F-9D8555777F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9ACC26-BAB2-4331-8758-582CACF15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5EEF8-9C0E-4E13-A47A-C2127F4F6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F205C-0038-47B3-96D4-9655905C9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3C531-5906-4150-A52E-27AB67C5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41FBF-3880-4A68-B142-F3815332D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03BA7-9E62-4038-81E2-0B41444EC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364F1-53C9-4600-BD7B-0E337811E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E3C0E-E860-43E7-AD49-B12DE99E8D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DB6EEA-BC90-4F2D-B3E4-7612B2C8E7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418DE4-1E40-48C8-9616-F9BA8F75A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DA1523-46F5-4595-A1BD-1285466EB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DE276C-37B5-4831-AB21-65EBDD31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67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CE6DC-F39D-4234-B554-EEE74DB03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ACB2DD-4ECA-40C5-820E-2C85979F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F83147-0E39-465B-88A7-B61783891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A37093-578C-4E4E-9265-F3511B4A9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8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B478B8-30E9-470E-8687-C7CF83691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7068A0-7530-4F62-B412-11ACA9C50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34382-35BC-4B23-869F-B01C837EE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2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C1D41-E9CE-40E1-9F46-231F3359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F7E30-B5CC-4AAF-A4E5-BF9988E9C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B23CD-5228-4F87-B186-17B4E1357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ECB5C-3116-491A-9910-5A8E8C3F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27850-19A9-4B34-8151-1EA479D6C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F9BA2-9100-42AC-A924-D9814E06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223F-6C64-46DA-911D-831B3EBE1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7011B8-80D8-481A-BB94-A225F2938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3AD1B-2810-4C2D-AB81-62B1429E9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B4FC0-606C-4A14-99E9-57C4ACC34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F7015-189A-4ACE-A71B-A654CA257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5B004-DFF1-49E4-A647-67A143C7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1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6FA26C-9975-4338-B468-4E5283419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B232A-1548-4ABD-9A0C-14ACCA529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3F3FD-745F-45E9-83D2-5F5B4A2D3C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30940-215C-4A60-9EC6-C5786AD07AD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822E6-E3DF-48D9-BCB8-BF3492B592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10D0A-8C45-4950-AFF3-23C230F37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FE8BD-C76E-4DED-99D1-BB7659AC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6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D1390F8-566F-4187-A8D3-AFB62B09A8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" r="8985"/>
          <a:stretch/>
        </p:blipFill>
        <p:spPr>
          <a:xfrm>
            <a:off x="-1" y="0"/>
            <a:ext cx="12197987" cy="6866527"/>
          </a:xfrm>
          <a:prstGeom prst="rect">
            <a:avLst/>
          </a:prstGeom>
        </p:spPr>
      </p:pic>
      <p:sp>
        <p:nvSpPr>
          <p:cNvPr id="7" name="مستطيل 6">
            <a:extLst>
              <a:ext uri="{FF2B5EF4-FFF2-40B4-BE49-F238E27FC236}">
                <a16:creationId xmlns:a16="http://schemas.microsoft.com/office/drawing/2014/main" id="{295DEE4B-CD9A-4650-9690-C6E8068188F4}"/>
              </a:ext>
            </a:extLst>
          </p:cNvPr>
          <p:cNvSpPr/>
          <p:nvPr/>
        </p:nvSpPr>
        <p:spPr>
          <a:xfrm>
            <a:off x="5986" y="-15114"/>
            <a:ext cx="12186014" cy="6866527"/>
          </a:xfrm>
          <a:prstGeom prst="rect">
            <a:avLst/>
          </a:prstGeom>
          <a:solidFill>
            <a:schemeClr val="tx2">
              <a:lumMod val="5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291DC2-6F60-4239-AE82-3CCDB250A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823" y="30735"/>
            <a:ext cx="1564345" cy="15709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93B903-F38F-449B-903A-BAAE284F45B9}"/>
              </a:ext>
            </a:extLst>
          </p:cNvPr>
          <p:cNvSpPr txBox="1"/>
          <p:nvPr/>
        </p:nvSpPr>
        <p:spPr>
          <a:xfrm>
            <a:off x="2812868" y="1662320"/>
            <a:ext cx="6566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  <a:t>Faculty of Engineering &amp; Information Technology</a:t>
            </a:r>
            <a:b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</a:br>
            <a:r>
              <a:rPr lang="en-US" sz="2000" b="1" dirty="0">
                <a:solidFill>
                  <a:srgbClr val="FFC000"/>
                </a:solidFill>
                <a:latin typeface="Book Antiqua" panose="02040602050305030304" pitchFamily="18" charset="0"/>
              </a:rPr>
              <a:t>Department of Civil Engineer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607667-2C2E-44CA-80B1-71A40254D303}"/>
              </a:ext>
            </a:extLst>
          </p:cNvPr>
          <p:cNvSpPr txBox="1"/>
          <p:nvPr/>
        </p:nvSpPr>
        <p:spPr>
          <a:xfrm>
            <a:off x="3413263" y="2616171"/>
            <a:ext cx="568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2800" b="1" spc="600" dirty="0">
                <a:solidFill>
                  <a:prstClr val="white"/>
                </a:solidFill>
                <a:latin typeface="Century Gothic (Body)"/>
                <a:cs typeface="Andalus" panose="02020603050405020304" pitchFamily="18" charset="-78"/>
              </a:rPr>
              <a:t>Graduation Project II</a:t>
            </a:r>
            <a:endParaRPr lang="en-US" sz="2800" b="1" spc="600" dirty="0">
              <a:solidFill>
                <a:prstClr val="black"/>
              </a:solidFill>
              <a:latin typeface="Century Gothic (Body)"/>
              <a:cs typeface="Andalus" panose="02020603050405020304" pitchFamily="18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D71BEC-4048-42EF-829A-554C197C5887}"/>
              </a:ext>
            </a:extLst>
          </p:cNvPr>
          <p:cNvSpPr txBox="1"/>
          <p:nvPr/>
        </p:nvSpPr>
        <p:spPr>
          <a:xfrm>
            <a:off x="455017" y="3238935"/>
            <a:ext cx="11281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sz="3200" b="1" spc="300" dirty="0">
                <a:solidFill>
                  <a:srgbClr val="FFC000"/>
                </a:solidFill>
                <a:latin typeface="Century Gothic (Body)"/>
                <a:cs typeface="Andalus" panose="02020603050405020304" pitchFamily="18" charset="-78"/>
              </a:rPr>
              <a:t>Design the Foundations of The American School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3A9BC1-596F-4434-8410-E6E16EB5881C}"/>
              </a:ext>
            </a:extLst>
          </p:cNvPr>
          <p:cNvSpPr txBox="1"/>
          <p:nvPr/>
        </p:nvSpPr>
        <p:spPr>
          <a:xfrm>
            <a:off x="3795367" y="4025880"/>
            <a:ext cx="46012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Century Gothic (Body)"/>
              </a:rPr>
              <a:t>Prepared By:</a:t>
            </a:r>
          </a:p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Century Gothic (Body)"/>
              </a:rPr>
              <a:t> Omar Alsayeh</a:t>
            </a:r>
          </a:p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Century Gothic (Body)"/>
              </a:rPr>
              <a:t>Ali Fares</a:t>
            </a:r>
          </a:p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Century Gothic (Body)"/>
              </a:rPr>
              <a:t>Iyad Mohammed</a:t>
            </a:r>
          </a:p>
          <a:p>
            <a:pPr lvl="0" algn="ctr">
              <a:defRPr/>
            </a:pPr>
            <a:r>
              <a:rPr lang="en-US" sz="2400" b="1" dirty="0">
                <a:solidFill>
                  <a:prstClr val="white"/>
                </a:solidFill>
                <a:latin typeface="Century Gothic (Body)"/>
              </a:rPr>
              <a:t>Abdallah Yaseen</a:t>
            </a:r>
            <a:endParaRPr lang="en-US" sz="2800" b="1" dirty="0">
              <a:solidFill>
                <a:prstClr val="white"/>
              </a:solidFill>
              <a:latin typeface="Century Gothic (Body)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00C960-22A3-4145-9FD1-0E7776E68130}"/>
              </a:ext>
            </a:extLst>
          </p:cNvPr>
          <p:cNvSpPr txBox="1"/>
          <p:nvPr/>
        </p:nvSpPr>
        <p:spPr>
          <a:xfrm>
            <a:off x="1911528" y="6133911"/>
            <a:ext cx="8368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rgbClr val="FFCC00"/>
                </a:solidFill>
                <a:latin typeface="Century Gothic (Body)"/>
                <a:cs typeface="Andalus" panose="02020603050405020304" pitchFamily="18" charset="-78"/>
              </a:rPr>
              <a:t>Under supervision of : Dr. Mohammed Ghazal</a:t>
            </a:r>
          </a:p>
        </p:txBody>
      </p:sp>
    </p:spTree>
    <p:extLst>
      <p:ext uri="{BB962C8B-B14F-4D97-AF65-F5344CB8AC3E}">
        <p14:creationId xmlns:p14="http://schemas.microsoft.com/office/powerpoint/2010/main" val="1541766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EA987A-E093-43D7-87E5-F07C713A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3" y="1644241"/>
            <a:ext cx="11056844" cy="521375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Use Bottom bar for direction 1 &amp; 2 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l-GR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5 Φ</a:t>
            </a:r>
            <a:r>
              <a:rPr lang="en-US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26</a:t>
            </a:r>
            <a:r>
              <a:rPr lang="el-GR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m and Extra Bar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u="sng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u="sng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7D6F13-6366-4639-8405-86B57C9EFC3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1" t="26668" r="6658" b="21221"/>
          <a:stretch/>
        </p:blipFill>
        <p:spPr bwMode="auto">
          <a:xfrm>
            <a:off x="1996945" y="2290194"/>
            <a:ext cx="8911687" cy="39431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1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6CE4F7-3994-435D-9D02-2A663BBBEBF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1" r="23422"/>
          <a:stretch/>
        </p:blipFill>
        <p:spPr bwMode="auto">
          <a:xfrm>
            <a:off x="8131629" y="727670"/>
            <a:ext cx="3211943" cy="5402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7BB68A-E24B-4B71-9E8F-31A826F8A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1602297"/>
            <a:ext cx="7061794" cy="525570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Designing a retaining wall We used the ASDIP RETAIN program : </a:t>
            </a:r>
            <a:r>
              <a:rPr lang="en-US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Retiring Wall Dimension: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Stem Height = 4.60 m                         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Stem Thickness Top = 30.50 cm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Stem Thickness Top = 60.00 cm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Footing Thickness = 50.80 cm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Toe Length = 1.25 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Heel Length = 1.25 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Soil Cover at Toe = 0.60 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Backfill Hight = 3.7 m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Backfill Slop Angle = 0.0 deg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Shear Key Depth = 30.50 cm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539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44463C-0E44-4763-943F-498B39565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1602297"/>
            <a:ext cx="7061794" cy="525570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We need to do the following Checks :</a:t>
            </a:r>
            <a:endParaRPr lang="en-US" sz="2000" b="1" u="sng" dirty="0"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19F3F2-7039-431B-839D-213932A5D75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0"/>
          <a:stretch/>
        </p:blipFill>
        <p:spPr bwMode="auto">
          <a:xfrm>
            <a:off x="8322892" y="516004"/>
            <a:ext cx="3051091" cy="5783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DD8D01-0E30-45F2-992E-D70EA4074C7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91" r="50990"/>
          <a:stretch/>
        </p:blipFill>
        <p:spPr bwMode="auto">
          <a:xfrm>
            <a:off x="5278442" y="2181138"/>
            <a:ext cx="2932612" cy="4118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D7A9B2-878E-46FE-8880-D48C302330F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90" b="75851"/>
          <a:stretch/>
        </p:blipFill>
        <p:spPr bwMode="auto">
          <a:xfrm>
            <a:off x="2133321" y="2184844"/>
            <a:ext cx="2932612" cy="1396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1440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7A1E0-1D6F-4343-84AA-52308F4C619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t="4256" r="5835" b="7390"/>
          <a:stretch/>
        </p:blipFill>
        <p:spPr bwMode="auto">
          <a:xfrm>
            <a:off x="3451593" y="1602297"/>
            <a:ext cx="6308522" cy="49563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9047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0CF5418-8786-47C1-BE55-99893210A98F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7CAF7FF-7A09-4352-8646-4C79DA587EE4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Pentagon 22">
              <a:extLst>
                <a:ext uri="{FF2B5EF4-FFF2-40B4-BE49-F238E27FC236}">
                  <a16:creationId xmlns:a16="http://schemas.microsoft.com/office/drawing/2014/main" id="{AC7CA243-385B-42C2-BA00-2DF631746A01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20576BF8-52A0-4924-8CD1-4F253A26F3A3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Conclusion:</a:t>
            </a:r>
            <a:endParaRPr lang="ar-SA" b="1" dirty="0">
              <a:latin typeface="Century Gothic (Body)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08A407D-2BF8-4E66-B1AB-B6E58949AEDD}"/>
              </a:ext>
            </a:extLst>
          </p:cNvPr>
          <p:cNvSpPr/>
          <p:nvPr/>
        </p:nvSpPr>
        <p:spPr>
          <a:xfrm>
            <a:off x="1777771" y="1839358"/>
            <a:ext cx="2049727" cy="3190012"/>
          </a:xfrm>
          <a:prstGeom prst="roundRect">
            <a:avLst>
              <a:gd name="adj" fmla="val 221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The site address is Section (B/A + (1/15)), Basin No. 1, behind </a:t>
            </a:r>
            <a:r>
              <a:rPr lang="en-US" sz="1800" kern="1200" dirty="0" err="1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Rafidia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 Hospital, southwestern of Nablus City.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B7916C4-528C-47F7-8436-765A4E3D4A0A}"/>
              </a:ext>
            </a:extLst>
          </p:cNvPr>
          <p:cNvSpPr/>
          <p:nvPr/>
        </p:nvSpPr>
        <p:spPr>
          <a:xfrm>
            <a:off x="3993688" y="1848883"/>
            <a:ext cx="2049727" cy="3190012"/>
          </a:xfrm>
          <a:prstGeom prst="roundRect">
            <a:avLst>
              <a:gd name="adj" fmla="val 2213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The total size of the land is about 2454 m</a:t>
            </a:r>
            <a:r>
              <a:rPr lang="en-US" sz="1800" kern="1200" baseline="300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, where the project occupies only 618 m</a:t>
            </a:r>
            <a:r>
              <a:rPr lang="en-US" sz="1800" kern="1200" baseline="300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5EFE6FB-42EF-490A-BDF2-440BE23FD1ED}"/>
              </a:ext>
            </a:extLst>
          </p:cNvPr>
          <p:cNvSpPr/>
          <p:nvPr/>
        </p:nvSpPr>
        <p:spPr>
          <a:xfrm>
            <a:off x="6181729" y="1858408"/>
            <a:ext cx="2049727" cy="3190012"/>
          </a:xfrm>
          <a:prstGeom prst="roundRect">
            <a:avLst>
              <a:gd name="adj" fmla="val 2213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The building contains’ Eight floors with total building area 4613 m</a:t>
            </a:r>
            <a:r>
              <a:rPr lang="en-US" sz="1800" kern="1200" baseline="300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D97314D-4BBE-4A81-B6B6-640305039FA1}"/>
              </a:ext>
            </a:extLst>
          </p:cNvPr>
          <p:cNvSpPr/>
          <p:nvPr/>
        </p:nvSpPr>
        <p:spPr>
          <a:xfrm>
            <a:off x="8359546" y="1848883"/>
            <a:ext cx="2049727" cy="3190012"/>
          </a:xfrm>
          <a:prstGeom prst="roundRect">
            <a:avLst>
              <a:gd name="adj" fmla="val 2213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The soil inspection report for the ground, </a:t>
            </a:r>
            <a:r>
              <a:rPr lang="en-US" sz="1800" kern="1200" dirty="0" err="1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Qall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 = 5% x 62 = 3.1 Kg / cm</a:t>
            </a:r>
            <a:r>
              <a:rPr lang="en-US" sz="1800" kern="1200" baseline="300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, but we used </a:t>
            </a:r>
            <a:r>
              <a:rPr lang="en-US" dirty="0">
                <a:solidFill>
                  <a:srgbClr val="FFFFFF"/>
                </a:solidFill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US" sz="18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.8 kg / cm</a:t>
            </a:r>
            <a:r>
              <a:rPr lang="en-US" sz="1800" kern="1200" baseline="300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11556C9-F425-448C-A9A1-746AFE53E175}"/>
              </a:ext>
            </a:extLst>
          </p:cNvPr>
          <p:cNvSpPr/>
          <p:nvPr/>
        </p:nvSpPr>
        <p:spPr>
          <a:xfrm>
            <a:off x="1777770" y="5252728"/>
            <a:ext cx="8631503" cy="1433297"/>
          </a:xfrm>
          <a:prstGeom prst="roundRect">
            <a:avLst>
              <a:gd name="adj" fmla="val 3149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5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-	</a:t>
            </a:r>
          </a:p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500" kern="1200" dirty="0">
                <a:solidFill>
                  <a:srgbClr val="FFFFFF"/>
                </a:solidFill>
                <a:effectLst/>
                <a:latin typeface="Century Gothic (Body)"/>
                <a:ea typeface="Times New Roman" panose="02020603050405020304" pitchFamily="18" charset="0"/>
                <a:cs typeface="Arial" panose="020B0604020202020204" pitchFamily="34" charset="0"/>
              </a:rPr>
              <a:t>During our design of the isolated footing, it was found that they are overlapping, due to the heavy load that falls on it. Therefore, we designed a mat foundation with a thickness of 1300 mm on the SAFE program. Therefore, we did not need the piles, so that the mat was sufficient to load the building. And we designed a retaining wall from the side of the severe inclination of the earth on the ASDIP RETAIN  program .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500" kern="1200" dirty="0">
              <a:solidFill>
                <a:srgbClr val="FFFFFF"/>
              </a:solidFill>
              <a:effectLst/>
              <a:latin typeface="Century Gothic (Body)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772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">
            <a:extLst>
              <a:ext uri="{FF2B5EF4-FFF2-40B4-BE49-F238E27FC236}">
                <a16:creationId xmlns:a16="http://schemas.microsoft.com/office/drawing/2014/main" id="{C624F285-80F1-4EAD-A960-EECADDF18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1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8E002D6-BD97-4668-80E2-490B5AC5E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843" y="527375"/>
            <a:ext cx="7615813" cy="58032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74399F1D-50B3-4CB5-87C4-E90E3AA10530}"/>
              </a:ext>
            </a:extLst>
          </p:cNvPr>
          <p:cNvSpPr/>
          <p:nvPr/>
        </p:nvSpPr>
        <p:spPr>
          <a:xfrm>
            <a:off x="349164" y="3395481"/>
            <a:ext cx="3243121" cy="77086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D8A55228-6C87-447C-82BB-3E387C411E5B}"/>
              </a:ext>
            </a:extLst>
          </p:cNvPr>
          <p:cNvSpPr/>
          <p:nvPr/>
        </p:nvSpPr>
        <p:spPr>
          <a:xfrm>
            <a:off x="349164" y="2638474"/>
            <a:ext cx="3243121" cy="757007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9B38A09D-96E1-412E-8D54-AA55F3339598}"/>
              </a:ext>
            </a:extLst>
          </p:cNvPr>
          <p:cNvSpPr/>
          <p:nvPr/>
        </p:nvSpPr>
        <p:spPr>
          <a:xfrm>
            <a:off x="349165" y="1883697"/>
            <a:ext cx="3243121" cy="77086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E0A43D1-EC2B-4EB2-B914-8D7D4EA499E3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3AD34FC-5A23-40AA-8BD2-EC0362D62C72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9104A113-F39F-4AEB-818F-480DDC0370B2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12F2F5A4-FFB1-42D8-996C-E20DD659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28" y="558468"/>
            <a:ext cx="8911687" cy="1280890"/>
          </a:xfrm>
        </p:spPr>
        <p:txBody>
          <a:bodyPr/>
          <a:lstStyle/>
          <a:p>
            <a:r>
              <a:rPr lang="en-US" b="1" dirty="0">
                <a:latin typeface="Century Gothic (Body)"/>
              </a:rPr>
              <a:t>Outlines:</a:t>
            </a:r>
            <a:endParaRPr lang="ar-SA" b="1" dirty="0">
              <a:latin typeface="Century Gothic (Body)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8389A20-A7FA-4E96-85F1-E517682A5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2" y="2183363"/>
            <a:ext cx="8915400" cy="1982978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>
                <a:latin typeface="Century Gothic (Body)"/>
              </a:rPr>
              <a:t>Introduction</a:t>
            </a:r>
          </a:p>
          <a:p>
            <a:pPr marL="0" indent="0" algn="l" rtl="0">
              <a:buNone/>
            </a:pPr>
            <a:endParaRPr lang="en-US" dirty="0">
              <a:latin typeface="Century Gothic (Body)"/>
            </a:endParaRPr>
          </a:p>
          <a:p>
            <a:pPr algn="l" rtl="0"/>
            <a:r>
              <a:rPr lang="en-US" dirty="0">
                <a:latin typeface="Century Gothic (Body)"/>
              </a:rPr>
              <a:t>Design</a:t>
            </a:r>
          </a:p>
          <a:p>
            <a:pPr marL="0" indent="0" algn="l" rtl="0">
              <a:buNone/>
            </a:pPr>
            <a:endParaRPr lang="en-US" dirty="0">
              <a:latin typeface="Century Gothic (Body)"/>
            </a:endParaRPr>
          </a:p>
          <a:p>
            <a:pPr algn="l" rtl="0"/>
            <a:r>
              <a:rPr lang="en-US" dirty="0">
                <a:latin typeface="Century Gothic (Body)"/>
              </a:rPr>
              <a:t>Conclusion</a:t>
            </a:r>
          </a:p>
          <a:p>
            <a:pPr marL="0" indent="0" algn="l" rtl="0">
              <a:buNone/>
            </a:pPr>
            <a:endParaRPr lang="en-US" dirty="0"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52845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72135DC-ED6F-4FCA-AE49-22416F5FFF9E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D53EAC-E069-4251-A8A0-8C712D95B7DC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F6C25DF6-8670-476B-9D2F-728B6CEE02D9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4B2148B-E594-4885-8904-3386B63E85BA}"/>
              </a:ext>
            </a:extLst>
          </p:cNvPr>
          <p:cNvSpPr txBox="1"/>
          <p:nvPr/>
        </p:nvSpPr>
        <p:spPr>
          <a:xfrm>
            <a:off x="993395" y="1644242"/>
            <a:ext cx="10910583" cy="124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500"/>
              </a:spcBef>
              <a:spcAft>
                <a:spcPts val="1000"/>
              </a:spcAft>
            </a:pPr>
            <a:r>
              <a:rPr lang="en-US" b="1" dirty="0">
                <a:effectLst/>
                <a:latin typeface="Century Gothic (Body)"/>
                <a:ea typeface="Times New Roman" panose="02020603050405020304" pitchFamily="18" charset="0"/>
                <a:cs typeface="Times New Roman" panose="02020603050405020304" pitchFamily="18" charset="0"/>
              </a:rPr>
              <a:t>The Project:</a:t>
            </a:r>
          </a:p>
          <a:p>
            <a:pPr algn="just">
              <a:spcBef>
                <a:spcPts val="1500"/>
              </a:spcBef>
              <a:spcAft>
                <a:spcPts val="1000"/>
              </a:spcAft>
            </a:pPr>
            <a:r>
              <a:rPr lang="en-US" dirty="0">
                <a:latin typeface="Century Gothic (Body)"/>
                <a:ea typeface="Calibri" panose="020F0502020204030204" pitchFamily="34" charset="0"/>
                <a:cs typeface="Times New Roman" panose="02020603050405020304" pitchFamily="18" charset="0"/>
              </a:rPr>
              <a:t>The project contains’ an Eight floors with total building area (4613 m</a:t>
            </a:r>
            <a:r>
              <a:rPr lang="en-US" sz="18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²</a:t>
            </a:r>
            <a:r>
              <a:rPr lang="en-US" dirty="0">
                <a:latin typeface="Century Gothic (Body)"/>
                <a:ea typeface="Calibri" panose="020F0502020204030204" pitchFamily="34" charset="0"/>
                <a:cs typeface="Times New Roman" panose="02020603050405020304" pitchFamily="18" charset="0"/>
              </a:rPr>
              <a:t>), the first floor used for administrative Offices and the remaining floors are used as educational classes and activity halls.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D3C3D9-09BB-4885-B11F-887DAC3FCE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958" y="2986481"/>
            <a:ext cx="5268083" cy="36939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5371541-97F7-4749-AF3E-1DEE95393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203" y="512615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latin typeface="Century Gothic (Body)"/>
              </a:rPr>
              <a:t>Introduction</a:t>
            </a:r>
            <a:endParaRPr lang="ar-SA" b="1" dirty="0"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75276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5B33BF-1BAE-4992-8DA8-B03717D4B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198" y="3842859"/>
            <a:ext cx="5919526" cy="244327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B90C537-1B2A-4CEE-9D33-4D0F770C5E24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85AE32-9FAC-4126-A09F-7D821E0AC72E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E333B529-DBC9-4322-840E-1EC770E83327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F25A3DE7-EB23-4E11-829D-BD6B3A7D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203" y="512615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latin typeface="Century Gothic (Body)"/>
              </a:rPr>
              <a:t>Introduction</a:t>
            </a:r>
            <a:endParaRPr lang="ar-SA" b="1" dirty="0">
              <a:latin typeface="Century Gothic (Body)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C83FB3-D6D9-48F1-ABC2-766E2FDED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3" y="1644241"/>
            <a:ext cx="11056844" cy="521375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We designed the foundations for the building (school) consisting of eight floors. At first, we designed Isolated Footing , but because of the heavy dead loads and the heavy live loads on the building because it is a school building, as a result, the Isolated Footing overlap in some of them, so we chose the Mat Foundation design instead of the Piles Foundation due to the high cost .</a:t>
            </a:r>
          </a:p>
        </p:txBody>
      </p:sp>
    </p:spTree>
    <p:extLst>
      <p:ext uri="{BB962C8B-B14F-4D97-AF65-F5344CB8AC3E}">
        <p14:creationId xmlns:p14="http://schemas.microsoft.com/office/powerpoint/2010/main" val="376827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484B8D-F084-499C-AA04-2C2BD959E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1594201"/>
            <a:ext cx="11056844" cy="521375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To ensure the safety of the mat foundation, we need to make </a:t>
            </a:r>
            <a:r>
              <a:rPr lang="en-US" sz="2000" b="1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THREE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 Check: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1- Check Deformed Shape ( settlement 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2- Check Soil Pressure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3- Check Punching</a:t>
            </a:r>
          </a:p>
        </p:txBody>
      </p:sp>
    </p:spTree>
    <p:extLst>
      <p:ext uri="{BB962C8B-B14F-4D97-AF65-F5344CB8AC3E}">
        <p14:creationId xmlns:p14="http://schemas.microsoft.com/office/powerpoint/2010/main" val="72650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2130C4-5487-481C-AB4F-44FA72BDE3E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5" y="1839358"/>
            <a:ext cx="9574863" cy="40160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A705969-13EB-43CF-9363-07C8D8B3C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5855368"/>
            <a:ext cx="11056844" cy="9525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[ Max = -4.58 mm, Min = -8.86 mm] &lt; 50 mm</a:t>
            </a:r>
          </a:p>
        </p:txBody>
      </p:sp>
    </p:spTree>
    <p:extLst>
      <p:ext uri="{BB962C8B-B14F-4D97-AF65-F5344CB8AC3E}">
        <p14:creationId xmlns:p14="http://schemas.microsoft.com/office/powerpoint/2010/main" val="3494028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BD82D1-1EA0-4FC5-93A6-1CE57665588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5" y="1839358"/>
            <a:ext cx="9574863" cy="40160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A705969-13EB-43CF-9363-07C8D8B3C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5855368"/>
            <a:ext cx="11056844" cy="9525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Max = 175.47 KN/m &lt; 180 KN/m</a:t>
            </a:r>
          </a:p>
        </p:txBody>
      </p:sp>
    </p:spTree>
    <p:extLst>
      <p:ext uri="{BB962C8B-B14F-4D97-AF65-F5344CB8AC3E}">
        <p14:creationId xmlns:p14="http://schemas.microsoft.com/office/powerpoint/2010/main" val="3159017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B84C98-0161-4B7B-8D38-AB89E259B54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5" y="1839358"/>
            <a:ext cx="9574863" cy="39659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A705969-13EB-43CF-9363-07C8D8B3C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51" y="5855368"/>
            <a:ext cx="11056844" cy="9525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Maximum value for punching 0.9099 &lt; 1 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 O.K</a:t>
            </a:r>
          </a:p>
        </p:txBody>
      </p:sp>
    </p:spTree>
    <p:extLst>
      <p:ext uri="{BB962C8B-B14F-4D97-AF65-F5344CB8AC3E}">
        <p14:creationId xmlns:p14="http://schemas.microsoft.com/office/powerpoint/2010/main" val="358641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51C8777-B597-40AA-A8B9-0B62B058923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8" t="27598" r="7247" b="22783"/>
          <a:stretch/>
        </p:blipFill>
        <p:spPr bwMode="auto">
          <a:xfrm>
            <a:off x="1996945" y="2247900"/>
            <a:ext cx="8911687" cy="398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C821BC3-6C0C-43B0-88CE-3A3225107F4C}"/>
              </a:ext>
            </a:extLst>
          </p:cNvPr>
          <p:cNvGrpSpPr/>
          <p:nvPr/>
        </p:nvGrpSpPr>
        <p:grpSpPr>
          <a:xfrm>
            <a:off x="-1" y="0"/>
            <a:ext cx="4781725" cy="6858000"/>
            <a:chOff x="-1" y="0"/>
            <a:chExt cx="4781725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947104-3A7C-419D-921C-2F37638FBBE9}"/>
                </a:ext>
              </a:extLst>
            </p:cNvPr>
            <p:cNvSpPr/>
            <p:nvPr/>
          </p:nvSpPr>
          <p:spPr>
            <a:xfrm>
              <a:off x="715722" y="0"/>
              <a:ext cx="221029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BEC80C51-6C1E-4E57-BFC5-639860F8CE84}"/>
                </a:ext>
              </a:extLst>
            </p:cNvPr>
            <p:cNvSpPr/>
            <p:nvPr/>
          </p:nvSpPr>
          <p:spPr>
            <a:xfrm>
              <a:off x="-1" y="687897"/>
              <a:ext cx="4781725" cy="9144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DB61A975-4128-4862-AE61-43ED87934960}"/>
              </a:ext>
            </a:extLst>
          </p:cNvPr>
          <p:cNvSpPr txBox="1">
            <a:spLocks/>
          </p:cNvSpPr>
          <p:nvPr/>
        </p:nvSpPr>
        <p:spPr>
          <a:xfrm>
            <a:off x="848428" y="55846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entury Gothic (Body)"/>
              </a:rPr>
              <a:t>Design:</a:t>
            </a:r>
            <a:endParaRPr lang="ar-SA" b="1" dirty="0">
              <a:latin typeface="Century Gothic (Body)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7A9F857-1113-4C71-94C9-ED2516984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303" y="1644241"/>
            <a:ext cx="11056844" cy="521375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Use Top bar for direction 1 &amp; 2 </a:t>
            </a:r>
            <a:r>
              <a:rPr lang="en-US" sz="2000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l-GR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5 Φ18/</a:t>
            </a:r>
            <a:r>
              <a:rPr lang="en-US" sz="2000" b="1" u="sng" dirty="0">
                <a:effectLst/>
                <a:latin typeface="Century Gothic (Body)"/>
                <a:ea typeface="Calibri" panose="020F0502020204030204" pitchFamily="34" charset="0"/>
                <a:cs typeface="Arial" panose="020B0604020202020204" pitchFamily="34" charset="0"/>
              </a:rPr>
              <a:t>m and Extra Bar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u="sng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b="1" u="sng" dirty="0">
              <a:effectLst/>
              <a:latin typeface="Century Gothic (Body)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101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1799</TotalTime>
  <Words>534</Words>
  <Application>Microsoft Office PowerPoint</Application>
  <PresentationFormat>Widescreen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Century Gothic (Body)</vt:lpstr>
      <vt:lpstr>Office Theme</vt:lpstr>
      <vt:lpstr>PowerPoint Presentation</vt:lpstr>
      <vt:lpstr>Outlines:</vt:lpstr>
      <vt:lpstr>Introduction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the Foundations of The American School</dc:title>
  <dc:creator>omar alsayeh</dc:creator>
  <cp:lastModifiedBy>omar alsayeh</cp:lastModifiedBy>
  <cp:revision>51</cp:revision>
  <dcterms:created xsi:type="dcterms:W3CDTF">2021-01-03T14:39:58Z</dcterms:created>
  <dcterms:modified xsi:type="dcterms:W3CDTF">2021-06-04T20:09:28Z</dcterms:modified>
</cp:coreProperties>
</file>