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27"/>
  </p:notesMasterIdLst>
  <p:sldIdLst>
    <p:sldId id="256" r:id="rId2"/>
    <p:sldId id="257" r:id="rId3"/>
    <p:sldId id="272" r:id="rId4"/>
    <p:sldId id="273" r:id="rId5"/>
    <p:sldId id="274" r:id="rId6"/>
    <p:sldId id="258" r:id="rId7"/>
    <p:sldId id="259" r:id="rId8"/>
    <p:sldId id="260" r:id="rId9"/>
    <p:sldId id="261" r:id="rId10"/>
    <p:sldId id="263" r:id="rId11"/>
    <p:sldId id="264" r:id="rId12"/>
    <p:sldId id="267" r:id="rId13"/>
    <p:sldId id="284" r:id="rId14"/>
    <p:sldId id="269" r:id="rId15"/>
    <p:sldId id="270" r:id="rId16"/>
    <p:sldId id="271" r:id="rId17"/>
    <p:sldId id="275" r:id="rId18"/>
    <p:sldId id="280" r:id="rId19"/>
    <p:sldId id="276" r:id="rId20"/>
    <p:sldId id="281" r:id="rId21"/>
    <p:sldId id="277" r:id="rId22"/>
    <p:sldId id="278" r:id="rId23"/>
    <p:sldId id="279" r:id="rId24"/>
    <p:sldId id="282" r:id="rId25"/>
    <p:sldId id="28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0ak95" initials="n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746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slide" Target="../slides/slide1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94ABDC-2E0C-4766-AF73-8EAE1143C31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F3C3354-71AD-492F-A0A2-3212F4FBD774}">
      <dgm:prSet phldrT="[Text]" custT="1"/>
      <dgm:spPr/>
      <dgm:t>
        <a:bodyPr/>
        <a:lstStyle/>
        <a:p>
          <a:pPr rtl="0"/>
          <a:r>
            <a:rPr lang="en-US" sz="2800" b="1" dirty="0" smtClean="0">
              <a:latin typeface="Times New Roman" pitchFamily="18" charset="0"/>
              <a:cs typeface="Times New Roman" pitchFamily="18" charset="0"/>
            </a:rPr>
            <a:t>Quantifying the Problems </a:t>
          </a:r>
          <a:endParaRPr lang="ar-SA" sz="2800" b="1" dirty="0">
            <a:latin typeface="Times New Roman" pitchFamily="18" charset="0"/>
            <a:cs typeface="Times New Roman" pitchFamily="18" charset="0"/>
          </a:endParaRPr>
        </a:p>
      </dgm:t>
    </dgm:pt>
    <dgm:pt modelId="{988114DB-E375-4DA8-8EC6-A32C3E43AA5D}" type="parTrans" cxnId="{D2253DF2-215E-4FE3-9373-FE396B489E9C}">
      <dgm:prSet/>
      <dgm:spPr/>
      <dgm:t>
        <a:bodyPr/>
        <a:lstStyle/>
        <a:p>
          <a:pPr rtl="1"/>
          <a:endParaRPr lang="ar-SA"/>
        </a:p>
      </dgm:t>
    </dgm:pt>
    <dgm:pt modelId="{1EF1662A-38E6-4DAA-88F2-12D6D7683002}" type="sibTrans" cxnId="{D2253DF2-215E-4FE3-9373-FE396B489E9C}">
      <dgm:prSet/>
      <dgm:spPr/>
      <dgm:t>
        <a:bodyPr/>
        <a:lstStyle/>
        <a:p>
          <a:pPr rtl="1"/>
          <a:endParaRPr lang="ar-SA"/>
        </a:p>
      </dgm:t>
    </dgm:pt>
    <dgm:pt modelId="{FED0045B-B625-4499-A382-EFB3F496C8EA}">
      <dgm:prSet phldrT="[Text]" custT="1"/>
      <dgm:spPr/>
      <dgm:t>
        <a:bodyPr/>
        <a:lstStyle/>
        <a:p>
          <a:pPr rtl="1"/>
          <a:r>
            <a:rPr lang="en-US" sz="2400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1" action="ppaction://hlinksldjump"/>
            </a:rPr>
            <a:t>Parking</a:t>
          </a:r>
          <a:endParaRPr lang="ar-SA" sz="2400" dirty="0">
            <a:latin typeface="Times New Roman" pitchFamily="18" charset="0"/>
            <a:cs typeface="Times New Roman" pitchFamily="18" charset="0"/>
          </a:endParaRPr>
        </a:p>
      </dgm:t>
    </dgm:pt>
    <dgm:pt modelId="{210889B0-8C8E-487D-B43E-D3B567EDFD79}" type="parTrans" cxnId="{46EBC8ED-A0CF-49CB-BA07-8EA58C4A06F0}">
      <dgm:prSet/>
      <dgm:spPr/>
      <dgm:t>
        <a:bodyPr/>
        <a:lstStyle/>
        <a:p>
          <a:pPr rtl="1"/>
          <a:endParaRPr lang="ar-SA">
            <a:latin typeface="Times New Roman" pitchFamily="18" charset="0"/>
            <a:cs typeface="Times New Roman" pitchFamily="18" charset="0"/>
          </a:endParaRPr>
        </a:p>
      </dgm:t>
    </dgm:pt>
    <dgm:pt modelId="{562E3000-6DCF-4751-A9A5-721EEEDB7CD8}" type="sibTrans" cxnId="{46EBC8ED-A0CF-49CB-BA07-8EA58C4A06F0}">
      <dgm:prSet/>
      <dgm:spPr/>
      <dgm:t>
        <a:bodyPr/>
        <a:lstStyle/>
        <a:p>
          <a:pPr rtl="1"/>
          <a:endParaRPr lang="ar-SA"/>
        </a:p>
      </dgm:t>
    </dgm:pt>
    <dgm:pt modelId="{66CD814F-0026-48D6-B1D0-1898DE3C5990}">
      <dgm:prSet phldrT="[Text]" custT="1"/>
      <dgm:spPr/>
      <dgm:t>
        <a:bodyPr/>
        <a:lstStyle/>
        <a:p>
          <a:pPr rtl="1"/>
          <a:r>
            <a:rPr lang="en-US" sz="2400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2" action="ppaction://hlinksldjump"/>
            </a:rPr>
            <a:t>LOS</a:t>
          </a:r>
          <a:endParaRPr lang="ar-SA" sz="2400" dirty="0">
            <a:latin typeface="Times New Roman" pitchFamily="18" charset="0"/>
            <a:cs typeface="Times New Roman" pitchFamily="18" charset="0"/>
          </a:endParaRPr>
        </a:p>
      </dgm:t>
    </dgm:pt>
    <dgm:pt modelId="{C8D2DE7D-0A02-48F8-B327-A44A080F8511}" type="parTrans" cxnId="{FA4E9B80-F5AB-4230-A5A6-8279B4004E42}">
      <dgm:prSet/>
      <dgm:spPr/>
      <dgm:t>
        <a:bodyPr/>
        <a:lstStyle/>
        <a:p>
          <a:pPr rtl="1"/>
          <a:endParaRPr lang="ar-SA">
            <a:latin typeface="Times New Roman" pitchFamily="18" charset="0"/>
            <a:cs typeface="Times New Roman" pitchFamily="18" charset="0"/>
          </a:endParaRPr>
        </a:p>
      </dgm:t>
    </dgm:pt>
    <dgm:pt modelId="{B70874F7-C45C-4EB7-920F-0277C0E9655C}" type="sibTrans" cxnId="{FA4E9B80-F5AB-4230-A5A6-8279B4004E42}">
      <dgm:prSet/>
      <dgm:spPr/>
      <dgm:t>
        <a:bodyPr/>
        <a:lstStyle/>
        <a:p>
          <a:pPr rtl="1"/>
          <a:endParaRPr lang="ar-SA"/>
        </a:p>
      </dgm:t>
    </dgm:pt>
    <dgm:pt modelId="{EC1BB981-D7BC-499E-A37C-9380DA6AE7CA}">
      <dgm:prSet phldrT="[Text]" custT="1"/>
      <dgm:spPr/>
      <dgm:t>
        <a:bodyPr/>
        <a:lstStyle/>
        <a:p>
          <a:pPr rtl="1"/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Delay</a:t>
          </a:r>
          <a:endParaRPr lang="ar-SA" sz="2400" dirty="0">
            <a:latin typeface="Times New Roman" pitchFamily="18" charset="0"/>
            <a:cs typeface="Times New Roman" pitchFamily="18" charset="0"/>
          </a:endParaRPr>
        </a:p>
      </dgm:t>
    </dgm:pt>
    <dgm:pt modelId="{F24F966C-6255-47FF-960F-4EB8993D1DBD}" type="sibTrans" cxnId="{5FCA7F22-450B-4D8C-9C6B-F130DE86B566}">
      <dgm:prSet/>
      <dgm:spPr/>
      <dgm:t>
        <a:bodyPr/>
        <a:lstStyle/>
        <a:p>
          <a:pPr rtl="1"/>
          <a:endParaRPr lang="ar-SA"/>
        </a:p>
      </dgm:t>
    </dgm:pt>
    <dgm:pt modelId="{5078D41D-D561-4C70-AFD0-1B01785D256D}" type="parTrans" cxnId="{5FCA7F22-450B-4D8C-9C6B-F130DE86B566}">
      <dgm:prSet/>
      <dgm:spPr/>
      <dgm:t>
        <a:bodyPr/>
        <a:lstStyle/>
        <a:p>
          <a:pPr rtl="1"/>
          <a:endParaRPr lang="ar-SA">
            <a:latin typeface="Times New Roman" pitchFamily="18" charset="0"/>
            <a:cs typeface="Times New Roman" pitchFamily="18" charset="0"/>
          </a:endParaRPr>
        </a:p>
      </dgm:t>
    </dgm:pt>
    <dgm:pt modelId="{2FDBC668-1A5F-4616-8FE5-1C04B3AFEFCB}">
      <dgm:prSet phldrT="[Text]" custT="1"/>
      <dgm:spPr/>
      <dgm:t>
        <a:bodyPr/>
        <a:lstStyle/>
        <a:p>
          <a:pPr rtl="1"/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Accidents</a:t>
          </a:r>
          <a:endParaRPr lang="ar-SA" sz="2400" dirty="0">
            <a:latin typeface="Times New Roman" pitchFamily="18" charset="0"/>
            <a:cs typeface="Times New Roman" pitchFamily="18" charset="0"/>
          </a:endParaRPr>
        </a:p>
      </dgm:t>
    </dgm:pt>
    <dgm:pt modelId="{4F46DE6C-461A-4DFF-AF93-07D7151EE620}" type="parTrans" cxnId="{ED247624-0ACA-447C-A346-2A1B99CC40DE}">
      <dgm:prSet/>
      <dgm:spPr/>
      <dgm:t>
        <a:bodyPr/>
        <a:lstStyle/>
        <a:p>
          <a:pPr rtl="1"/>
          <a:endParaRPr lang="ar-SA">
            <a:latin typeface="Times New Roman" pitchFamily="18" charset="0"/>
            <a:cs typeface="Times New Roman" pitchFamily="18" charset="0"/>
          </a:endParaRPr>
        </a:p>
      </dgm:t>
    </dgm:pt>
    <dgm:pt modelId="{0FF4DB9A-BE7B-4CFF-AD13-68D627E69FB9}" type="sibTrans" cxnId="{ED247624-0ACA-447C-A346-2A1B99CC40DE}">
      <dgm:prSet/>
      <dgm:spPr/>
      <dgm:t>
        <a:bodyPr/>
        <a:lstStyle/>
        <a:p>
          <a:pPr rtl="1"/>
          <a:endParaRPr lang="ar-SA"/>
        </a:p>
      </dgm:t>
    </dgm:pt>
    <dgm:pt modelId="{F3BAF088-F48A-4324-B9C9-B1BC2A2C6B58}">
      <dgm:prSet phldrT="[Text]" custT="1"/>
      <dgm:spPr/>
      <dgm:t>
        <a:bodyPr/>
        <a:lstStyle/>
        <a:p>
          <a:pPr algn="l" rtl="0"/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Geometry</a:t>
          </a:r>
          <a:endParaRPr lang="ar-SA" sz="2400" dirty="0">
            <a:latin typeface="Times New Roman" pitchFamily="18" charset="0"/>
            <a:cs typeface="Times New Roman" pitchFamily="18" charset="0"/>
          </a:endParaRPr>
        </a:p>
      </dgm:t>
    </dgm:pt>
    <dgm:pt modelId="{5E8263F6-D630-463E-B964-E8AF19A7E390}" type="parTrans" cxnId="{873B086C-2E6B-44FC-ABFF-C2D5E9B36E94}">
      <dgm:prSet/>
      <dgm:spPr/>
      <dgm:t>
        <a:bodyPr/>
        <a:lstStyle/>
        <a:p>
          <a:pPr rtl="1"/>
          <a:endParaRPr lang="ar-SA"/>
        </a:p>
      </dgm:t>
    </dgm:pt>
    <dgm:pt modelId="{1FAEB5BF-1006-440C-81CA-09905B31F031}" type="sibTrans" cxnId="{873B086C-2E6B-44FC-ABFF-C2D5E9B36E94}">
      <dgm:prSet/>
      <dgm:spPr/>
      <dgm:t>
        <a:bodyPr/>
        <a:lstStyle/>
        <a:p>
          <a:pPr rtl="1"/>
          <a:endParaRPr lang="ar-SA"/>
        </a:p>
      </dgm:t>
    </dgm:pt>
    <dgm:pt modelId="{80CC23D6-EC1F-46BF-BC3E-AD06DA0F8C0B}" type="pres">
      <dgm:prSet presAssocID="{2194ABDC-2E0C-4766-AF73-8EAE1143C31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AF5AD3BF-273A-49BE-9164-477FCF953A2F}" type="pres">
      <dgm:prSet presAssocID="{4F3C3354-71AD-492F-A0A2-3212F4FBD774}" presName="hierRoot1" presStyleCnt="0"/>
      <dgm:spPr/>
    </dgm:pt>
    <dgm:pt modelId="{46E0F5FD-41C7-4041-8916-44E6DD0EEBBF}" type="pres">
      <dgm:prSet presAssocID="{4F3C3354-71AD-492F-A0A2-3212F4FBD774}" presName="composite" presStyleCnt="0"/>
      <dgm:spPr/>
    </dgm:pt>
    <dgm:pt modelId="{5BF6D68C-1973-47A7-980A-179432982343}" type="pres">
      <dgm:prSet presAssocID="{4F3C3354-71AD-492F-A0A2-3212F4FBD774}" presName="background" presStyleLbl="node0" presStyleIdx="0" presStyleCnt="1"/>
      <dgm:spPr/>
    </dgm:pt>
    <dgm:pt modelId="{B6F7B6DC-8EB5-483D-930E-E2903F8391E4}" type="pres">
      <dgm:prSet presAssocID="{4F3C3354-71AD-492F-A0A2-3212F4FBD774}" presName="text" presStyleLbl="fgAcc0" presStyleIdx="0" presStyleCnt="1" custScaleX="18965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FF94D86-3BF3-4825-8B84-22A4A0103AA0}" type="pres">
      <dgm:prSet presAssocID="{4F3C3354-71AD-492F-A0A2-3212F4FBD774}" presName="hierChild2" presStyleCnt="0"/>
      <dgm:spPr/>
    </dgm:pt>
    <dgm:pt modelId="{89BF7B98-023C-4597-9042-BC4CCDAF7113}" type="pres">
      <dgm:prSet presAssocID="{5E8263F6-D630-463E-B964-E8AF19A7E390}" presName="Name10" presStyleLbl="parChTrans1D2" presStyleIdx="0" presStyleCnt="5"/>
      <dgm:spPr/>
    </dgm:pt>
    <dgm:pt modelId="{EB086A9F-F6A8-4C99-8CFE-651CEC034012}" type="pres">
      <dgm:prSet presAssocID="{F3BAF088-F48A-4324-B9C9-B1BC2A2C6B58}" presName="hierRoot2" presStyleCnt="0"/>
      <dgm:spPr/>
    </dgm:pt>
    <dgm:pt modelId="{4B810DDD-BF93-4A0F-90BB-2046391A8B11}" type="pres">
      <dgm:prSet presAssocID="{F3BAF088-F48A-4324-B9C9-B1BC2A2C6B58}" presName="composite2" presStyleCnt="0"/>
      <dgm:spPr/>
    </dgm:pt>
    <dgm:pt modelId="{823B02BD-1406-4821-B2E2-CC57F7536F9B}" type="pres">
      <dgm:prSet presAssocID="{F3BAF088-F48A-4324-B9C9-B1BC2A2C6B58}" presName="background2" presStyleLbl="node2" presStyleIdx="0" presStyleCnt="5"/>
      <dgm:spPr/>
    </dgm:pt>
    <dgm:pt modelId="{7F2D384A-63C1-4B38-B7F7-9F9343B01FC6}" type="pres">
      <dgm:prSet presAssocID="{F3BAF088-F48A-4324-B9C9-B1BC2A2C6B58}" presName="text2" presStyleLbl="fgAcc2" presStyleIdx="0" presStyleCnt="5" custScaleX="12263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8783A4D-CE8E-494F-A184-36B958BC4228}" type="pres">
      <dgm:prSet presAssocID="{F3BAF088-F48A-4324-B9C9-B1BC2A2C6B58}" presName="hierChild3" presStyleCnt="0"/>
      <dgm:spPr/>
    </dgm:pt>
    <dgm:pt modelId="{35A591AC-0962-4BBF-B3CA-A080194E4E93}" type="pres">
      <dgm:prSet presAssocID="{C8D2DE7D-0A02-48F8-B327-A44A080F8511}" presName="Name10" presStyleLbl="parChTrans1D2" presStyleIdx="1" presStyleCnt="5"/>
      <dgm:spPr/>
      <dgm:t>
        <a:bodyPr/>
        <a:lstStyle/>
        <a:p>
          <a:pPr rtl="1"/>
          <a:endParaRPr lang="ar-SA"/>
        </a:p>
      </dgm:t>
    </dgm:pt>
    <dgm:pt modelId="{579186D5-1606-4DD6-B19E-AABD3DC1E37A}" type="pres">
      <dgm:prSet presAssocID="{66CD814F-0026-48D6-B1D0-1898DE3C5990}" presName="hierRoot2" presStyleCnt="0"/>
      <dgm:spPr/>
    </dgm:pt>
    <dgm:pt modelId="{397CDB8C-9BEE-4C94-96BF-7DA224A5CF69}" type="pres">
      <dgm:prSet presAssocID="{66CD814F-0026-48D6-B1D0-1898DE3C5990}" presName="composite2" presStyleCnt="0"/>
      <dgm:spPr/>
    </dgm:pt>
    <dgm:pt modelId="{D61AF4BF-FA23-4001-A825-089DDDDED158}" type="pres">
      <dgm:prSet presAssocID="{66CD814F-0026-48D6-B1D0-1898DE3C5990}" presName="background2" presStyleLbl="node2" presStyleIdx="1" presStyleCnt="5"/>
      <dgm:spPr/>
    </dgm:pt>
    <dgm:pt modelId="{34967D39-3170-426D-AC4E-1183A3D18856}" type="pres">
      <dgm:prSet presAssocID="{66CD814F-0026-48D6-B1D0-1898DE3C5990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87BBDB8-62BD-4975-8EDA-796150827D87}" type="pres">
      <dgm:prSet presAssocID="{66CD814F-0026-48D6-B1D0-1898DE3C5990}" presName="hierChild3" presStyleCnt="0"/>
      <dgm:spPr/>
    </dgm:pt>
    <dgm:pt modelId="{CB95D241-7B33-4AF1-A60D-4BE9CAE5C416}" type="pres">
      <dgm:prSet presAssocID="{5078D41D-D561-4C70-AFD0-1B01785D256D}" presName="Name10" presStyleLbl="parChTrans1D2" presStyleIdx="2" presStyleCnt="5"/>
      <dgm:spPr/>
      <dgm:t>
        <a:bodyPr/>
        <a:lstStyle/>
        <a:p>
          <a:pPr rtl="1"/>
          <a:endParaRPr lang="ar-SA"/>
        </a:p>
      </dgm:t>
    </dgm:pt>
    <dgm:pt modelId="{6F4C483A-D429-4F30-90F1-17246F8A90E9}" type="pres">
      <dgm:prSet presAssocID="{EC1BB981-D7BC-499E-A37C-9380DA6AE7CA}" presName="hierRoot2" presStyleCnt="0"/>
      <dgm:spPr/>
    </dgm:pt>
    <dgm:pt modelId="{D3233536-E2E7-49C7-B228-4B6412507473}" type="pres">
      <dgm:prSet presAssocID="{EC1BB981-D7BC-499E-A37C-9380DA6AE7CA}" presName="composite2" presStyleCnt="0"/>
      <dgm:spPr/>
    </dgm:pt>
    <dgm:pt modelId="{82BDD024-1F06-4C3C-A9A6-4FFB9F80A185}" type="pres">
      <dgm:prSet presAssocID="{EC1BB981-D7BC-499E-A37C-9380DA6AE7CA}" presName="background2" presStyleLbl="node2" presStyleIdx="2" presStyleCnt="5"/>
      <dgm:spPr/>
    </dgm:pt>
    <dgm:pt modelId="{81A22108-F4A9-4699-935B-BB5FEBBD6BA6}" type="pres">
      <dgm:prSet presAssocID="{EC1BB981-D7BC-499E-A37C-9380DA6AE7CA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5C74243-6B48-442D-BD38-722391629A93}" type="pres">
      <dgm:prSet presAssocID="{EC1BB981-D7BC-499E-A37C-9380DA6AE7CA}" presName="hierChild3" presStyleCnt="0"/>
      <dgm:spPr/>
    </dgm:pt>
    <dgm:pt modelId="{B474FD44-4725-44ED-B5F3-C55446FAB7DE}" type="pres">
      <dgm:prSet presAssocID="{4F46DE6C-461A-4DFF-AF93-07D7151EE620}" presName="Name10" presStyleLbl="parChTrans1D2" presStyleIdx="3" presStyleCnt="5"/>
      <dgm:spPr/>
      <dgm:t>
        <a:bodyPr/>
        <a:lstStyle/>
        <a:p>
          <a:pPr rtl="1"/>
          <a:endParaRPr lang="ar-SA"/>
        </a:p>
      </dgm:t>
    </dgm:pt>
    <dgm:pt modelId="{593DFA27-558A-4296-82FE-25BFDD3635B4}" type="pres">
      <dgm:prSet presAssocID="{2FDBC668-1A5F-4616-8FE5-1C04B3AFEFCB}" presName="hierRoot2" presStyleCnt="0"/>
      <dgm:spPr/>
    </dgm:pt>
    <dgm:pt modelId="{B11FAE02-00F4-483A-A0FD-53DF42A98FC1}" type="pres">
      <dgm:prSet presAssocID="{2FDBC668-1A5F-4616-8FE5-1C04B3AFEFCB}" presName="composite2" presStyleCnt="0"/>
      <dgm:spPr/>
    </dgm:pt>
    <dgm:pt modelId="{45A038D6-3A0B-4D3B-B5B7-06F2842E8FA9}" type="pres">
      <dgm:prSet presAssocID="{2FDBC668-1A5F-4616-8FE5-1C04B3AFEFCB}" presName="background2" presStyleLbl="node2" presStyleIdx="3" presStyleCnt="5"/>
      <dgm:spPr/>
    </dgm:pt>
    <dgm:pt modelId="{122491AD-260E-4EC3-853A-4F395F999125}" type="pres">
      <dgm:prSet presAssocID="{2FDBC668-1A5F-4616-8FE5-1C04B3AFEFCB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04BB41C-65E1-458D-9537-68A868CB35CE}" type="pres">
      <dgm:prSet presAssocID="{2FDBC668-1A5F-4616-8FE5-1C04B3AFEFCB}" presName="hierChild3" presStyleCnt="0"/>
      <dgm:spPr/>
    </dgm:pt>
    <dgm:pt modelId="{CCAC9407-1E6C-4604-9945-76975CBC20AA}" type="pres">
      <dgm:prSet presAssocID="{210889B0-8C8E-487D-B43E-D3B567EDFD79}" presName="Name10" presStyleLbl="parChTrans1D2" presStyleIdx="4" presStyleCnt="5"/>
      <dgm:spPr/>
      <dgm:t>
        <a:bodyPr/>
        <a:lstStyle/>
        <a:p>
          <a:pPr rtl="1"/>
          <a:endParaRPr lang="ar-SA"/>
        </a:p>
      </dgm:t>
    </dgm:pt>
    <dgm:pt modelId="{F9CFBC77-96DA-4648-9D3B-47E175BE323E}" type="pres">
      <dgm:prSet presAssocID="{FED0045B-B625-4499-A382-EFB3F496C8EA}" presName="hierRoot2" presStyleCnt="0"/>
      <dgm:spPr/>
    </dgm:pt>
    <dgm:pt modelId="{F5019C17-6E8D-4A3E-B641-0D27537955D4}" type="pres">
      <dgm:prSet presAssocID="{FED0045B-B625-4499-A382-EFB3F496C8EA}" presName="composite2" presStyleCnt="0"/>
      <dgm:spPr/>
    </dgm:pt>
    <dgm:pt modelId="{E186C2BE-0826-482E-9918-BEBC8FEAB2FB}" type="pres">
      <dgm:prSet presAssocID="{FED0045B-B625-4499-A382-EFB3F496C8EA}" presName="background2" presStyleLbl="node2" presStyleIdx="4" presStyleCnt="5"/>
      <dgm:spPr/>
    </dgm:pt>
    <dgm:pt modelId="{D3E921BC-3F17-4AAF-A5FB-FD992D1F9DAE}" type="pres">
      <dgm:prSet presAssocID="{FED0045B-B625-4499-A382-EFB3F496C8EA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3640A4A-FA5A-4720-A843-E19397D77D8B}" type="pres">
      <dgm:prSet presAssocID="{FED0045B-B625-4499-A382-EFB3F496C8EA}" presName="hierChild3" presStyleCnt="0"/>
      <dgm:spPr/>
    </dgm:pt>
  </dgm:ptLst>
  <dgm:cxnLst>
    <dgm:cxn modelId="{E69C3756-E97C-4EBE-AA84-6601A8508303}" type="presOf" srcId="{66CD814F-0026-48D6-B1D0-1898DE3C5990}" destId="{34967D39-3170-426D-AC4E-1183A3D18856}" srcOrd="0" destOrd="0" presId="urn:microsoft.com/office/officeart/2005/8/layout/hierarchy1"/>
    <dgm:cxn modelId="{ED247624-0ACA-447C-A346-2A1B99CC40DE}" srcId="{4F3C3354-71AD-492F-A0A2-3212F4FBD774}" destId="{2FDBC668-1A5F-4616-8FE5-1C04B3AFEFCB}" srcOrd="3" destOrd="0" parTransId="{4F46DE6C-461A-4DFF-AF93-07D7151EE620}" sibTransId="{0FF4DB9A-BE7B-4CFF-AD13-68D627E69FB9}"/>
    <dgm:cxn modelId="{873B086C-2E6B-44FC-ABFF-C2D5E9B36E94}" srcId="{4F3C3354-71AD-492F-A0A2-3212F4FBD774}" destId="{F3BAF088-F48A-4324-B9C9-B1BC2A2C6B58}" srcOrd="0" destOrd="0" parTransId="{5E8263F6-D630-463E-B964-E8AF19A7E390}" sibTransId="{1FAEB5BF-1006-440C-81CA-09905B31F031}"/>
    <dgm:cxn modelId="{FA4E9B80-F5AB-4230-A5A6-8279B4004E42}" srcId="{4F3C3354-71AD-492F-A0A2-3212F4FBD774}" destId="{66CD814F-0026-48D6-B1D0-1898DE3C5990}" srcOrd="1" destOrd="0" parTransId="{C8D2DE7D-0A02-48F8-B327-A44A080F8511}" sibTransId="{B70874F7-C45C-4EB7-920F-0277C0E9655C}"/>
    <dgm:cxn modelId="{D022ACBE-3A9D-4E89-8F94-CDF51E53A746}" type="presOf" srcId="{EC1BB981-D7BC-499E-A37C-9380DA6AE7CA}" destId="{81A22108-F4A9-4699-935B-BB5FEBBD6BA6}" srcOrd="0" destOrd="0" presId="urn:microsoft.com/office/officeart/2005/8/layout/hierarchy1"/>
    <dgm:cxn modelId="{3FC3E586-A654-4D42-A2B7-2D4F6D749CAC}" type="presOf" srcId="{210889B0-8C8E-487D-B43E-D3B567EDFD79}" destId="{CCAC9407-1E6C-4604-9945-76975CBC20AA}" srcOrd="0" destOrd="0" presId="urn:microsoft.com/office/officeart/2005/8/layout/hierarchy1"/>
    <dgm:cxn modelId="{FD93C368-F154-47B1-9D0D-50775C2A37A7}" type="presOf" srcId="{2194ABDC-2E0C-4766-AF73-8EAE1143C315}" destId="{80CC23D6-EC1F-46BF-BC3E-AD06DA0F8C0B}" srcOrd="0" destOrd="0" presId="urn:microsoft.com/office/officeart/2005/8/layout/hierarchy1"/>
    <dgm:cxn modelId="{D2253DF2-215E-4FE3-9373-FE396B489E9C}" srcId="{2194ABDC-2E0C-4766-AF73-8EAE1143C315}" destId="{4F3C3354-71AD-492F-A0A2-3212F4FBD774}" srcOrd="0" destOrd="0" parTransId="{988114DB-E375-4DA8-8EC6-A32C3E43AA5D}" sibTransId="{1EF1662A-38E6-4DAA-88F2-12D6D7683002}"/>
    <dgm:cxn modelId="{5FCA7F22-450B-4D8C-9C6B-F130DE86B566}" srcId="{4F3C3354-71AD-492F-A0A2-3212F4FBD774}" destId="{EC1BB981-D7BC-499E-A37C-9380DA6AE7CA}" srcOrd="2" destOrd="0" parTransId="{5078D41D-D561-4C70-AFD0-1B01785D256D}" sibTransId="{F24F966C-6255-47FF-960F-4EB8993D1DBD}"/>
    <dgm:cxn modelId="{0836E502-A169-4CAC-96B8-1812219C610C}" type="presOf" srcId="{5E8263F6-D630-463E-B964-E8AF19A7E390}" destId="{89BF7B98-023C-4597-9042-BC4CCDAF7113}" srcOrd="0" destOrd="0" presId="urn:microsoft.com/office/officeart/2005/8/layout/hierarchy1"/>
    <dgm:cxn modelId="{46EBC8ED-A0CF-49CB-BA07-8EA58C4A06F0}" srcId="{4F3C3354-71AD-492F-A0A2-3212F4FBD774}" destId="{FED0045B-B625-4499-A382-EFB3F496C8EA}" srcOrd="4" destOrd="0" parTransId="{210889B0-8C8E-487D-B43E-D3B567EDFD79}" sibTransId="{562E3000-6DCF-4751-A9A5-721EEEDB7CD8}"/>
    <dgm:cxn modelId="{579E64A8-CFE7-42C6-8C6E-D547D949FB6C}" type="presOf" srcId="{5078D41D-D561-4C70-AFD0-1B01785D256D}" destId="{CB95D241-7B33-4AF1-A60D-4BE9CAE5C416}" srcOrd="0" destOrd="0" presId="urn:microsoft.com/office/officeart/2005/8/layout/hierarchy1"/>
    <dgm:cxn modelId="{2D19C456-5A4B-4986-A3CD-B4EFA1E3F365}" type="presOf" srcId="{FED0045B-B625-4499-A382-EFB3F496C8EA}" destId="{D3E921BC-3F17-4AAF-A5FB-FD992D1F9DAE}" srcOrd="0" destOrd="0" presId="urn:microsoft.com/office/officeart/2005/8/layout/hierarchy1"/>
    <dgm:cxn modelId="{52AC169D-A94E-4009-8FDF-851C7BCA5739}" type="presOf" srcId="{F3BAF088-F48A-4324-B9C9-B1BC2A2C6B58}" destId="{7F2D384A-63C1-4B38-B7F7-9F9343B01FC6}" srcOrd="0" destOrd="0" presId="urn:microsoft.com/office/officeart/2005/8/layout/hierarchy1"/>
    <dgm:cxn modelId="{CBC3B931-861B-4C2B-947E-94E86C0D7029}" type="presOf" srcId="{4F3C3354-71AD-492F-A0A2-3212F4FBD774}" destId="{B6F7B6DC-8EB5-483D-930E-E2903F8391E4}" srcOrd="0" destOrd="0" presId="urn:microsoft.com/office/officeart/2005/8/layout/hierarchy1"/>
    <dgm:cxn modelId="{B7CB69DF-C634-4B45-99A6-EDF824967BD2}" type="presOf" srcId="{2FDBC668-1A5F-4616-8FE5-1C04B3AFEFCB}" destId="{122491AD-260E-4EC3-853A-4F395F999125}" srcOrd="0" destOrd="0" presId="urn:microsoft.com/office/officeart/2005/8/layout/hierarchy1"/>
    <dgm:cxn modelId="{BCB3E58D-0CB6-4F15-84D4-FA165E989F2C}" type="presOf" srcId="{4F46DE6C-461A-4DFF-AF93-07D7151EE620}" destId="{B474FD44-4725-44ED-B5F3-C55446FAB7DE}" srcOrd="0" destOrd="0" presId="urn:microsoft.com/office/officeart/2005/8/layout/hierarchy1"/>
    <dgm:cxn modelId="{64FDC50E-337C-4F74-A100-A0810AD7E962}" type="presOf" srcId="{C8D2DE7D-0A02-48F8-B327-A44A080F8511}" destId="{35A591AC-0962-4BBF-B3CA-A080194E4E93}" srcOrd="0" destOrd="0" presId="urn:microsoft.com/office/officeart/2005/8/layout/hierarchy1"/>
    <dgm:cxn modelId="{A43125C6-F72B-4893-9DBE-7139527B1671}" type="presParOf" srcId="{80CC23D6-EC1F-46BF-BC3E-AD06DA0F8C0B}" destId="{AF5AD3BF-273A-49BE-9164-477FCF953A2F}" srcOrd="0" destOrd="0" presId="urn:microsoft.com/office/officeart/2005/8/layout/hierarchy1"/>
    <dgm:cxn modelId="{065870CC-8777-4883-A033-F3B1C58D0D68}" type="presParOf" srcId="{AF5AD3BF-273A-49BE-9164-477FCF953A2F}" destId="{46E0F5FD-41C7-4041-8916-44E6DD0EEBBF}" srcOrd="0" destOrd="0" presId="urn:microsoft.com/office/officeart/2005/8/layout/hierarchy1"/>
    <dgm:cxn modelId="{7DD2E307-E83C-42D0-9414-6B5E0B23CA20}" type="presParOf" srcId="{46E0F5FD-41C7-4041-8916-44E6DD0EEBBF}" destId="{5BF6D68C-1973-47A7-980A-179432982343}" srcOrd="0" destOrd="0" presId="urn:microsoft.com/office/officeart/2005/8/layout/hierarchy1"/>
    <dgm:cxn modelId="{E0E09402-435F-4977-A0EC-94B8CD162DB3}" type="presParOf" srcId="{46E0F5FD-41C7-4041-8916-44E6DD0EEBBF}" destId="{B6F7B6DC-8EB5-483D-930E-E2903F8391E4}" srcOrd="1" destOrd="0" presId="urn:microsoft.com/office/officeart/2005/8/layout/hierarchy1"/>
    <dgm:cxn modelId="{04CD24FC-07C8-44C3-857C-7A655077994D}" type="presParOf" srcId="{AF5AD3BF-273A-49BE-9164-477FCF953A2F}" destId="{3FF94D86-3BF3-4825-8B84-22A4A0103AA0}" srcOrd="1" destOrd="0" presId="urn:microsoft.com/office/officeart/2005/8/layout/hierarchy1"/>
    <dgm:cxn modelId="{A7637C46-F67F-4DDA-A4DA-4218C7A861B3}" type="presParOf" srcId="{3FF94D86-3BF3-4825-8B84-22A4A0103AA0}" destId="{89BF7B98-023C-4597-9042-BC4CCDAF7113}" srcOrd="0" destOrd="0" presId="urn:microsoft.com/office/officeart/2005/8/layout/hierarchy1"/>
    <dgm:cxn modelId="{BFCA68FE-3ACE-4995-8898-A2226A9FC03D}" type="presParOf" srcId="{3FF94D86-3BF3-4825-8B84-22A4A0103AA0}" destId="{EB086A9F-F6A8-4C99-8CFE-651CEC034012}" srcOrd="1" destOrd="0" presId="urn:microsoft.com/office/officeart/2005/8/layout/hierarchy1"/>
    <dgm:cxn modelId="{79DE0EAE-877C-4831-ADEA-D732D5ECC931}" type="presParOf" srcId="{EB086A9F-F6A8-4C99-8CFE-651CEC034012}" destId="{4B810DDD-BF93-4A0F-90BB-2046391A8B11}" srcOrd="0" destOrd="0" presId="urn:microsoft.com/office/officeart/2005/8/layout/hierarchy1"/>
    <dgm:cxn modelId="{ACE81F73-031D-4429-84E1-65BFE5E06402}" type="presParOf" srcId="{4B810DDD-BF93-4A0F-90BB-2046391A8B11}" destId="{823B02BD-1406-4821-B2E2-CC57F7536F9B}" srcOrd="0" destOrd="0" presId="urn:microsoft.com/office/officeart/2005/8/layout/hierarchy1"/>
    <dgm:cxn modelId="{43105FF6-64E0-4213-B6D4-A27CCA54EE10}" type="presParOf" srcId="{4B810DDD-BF93-4A0F-90BB-2046391A8B11}" destId="{7F2D384A-63C1-4B38-B7F7-9F9343B01FC6}" srcOrd="1" destOrd="0" presId="urn:microsoft.com/office/officeart/2005/8/layout/hierarchy1"/>
    <dgm:cxn modelId="{47BF27F8-8CD3-4FA9-8F23-8925DEE38523}" type="presParOf" srcId="{EB086A9F-F6A8-4C99-8CFE-651CEC034012}" destId="{98783A4D-CE8E-494F-A184-36B958BC4228}" srcOrd="1" destOrd="0" presId="urn:microsoft.com/office/officeart/2005/8/layout/hierarchy1"/>
    <dgm:cxn modelId="{50200640-644B-4E0C-881F-EB28CBBD844E}" type="presParOf" srcId="{3FF94D86-3BF3-4825-8B84-22A4A0103AA0}" destId="{35A591AC-0962-4BBF-B3CA-A080194E4E93}" srcOrd="2" destOrd="0" presId="urn:microsoft.com/office/officeart/2005/8/layout/hierarchy1"/>
    <dgm:cxn modelId="{2A0462CA-FFDC-4E7B-94CE-DC8AB3AEA5EB}" type="presParOf" srcId="{3FF94D86-3BF3-4825-8B84-22A4A0103AA0}" destId="{579186D5-1606-4DD6-B19E-AABD3DC1E37A}" srcOrd="3" destOrd="0" presId="urn:microsoft.com/office/officeart/2005/8/layout/hierarchy1"/>
    <dgm:cxn modelId="{E448A0CA-EA38-4238-97D3-0D6FEA398DE8}" type="presParOf" srcId="{579186D5-1606-4DD6-B19E-AABD3DC1E37A}" destId="{397CDB8C-9BEE-4C94-96BF-7DA224A5CF69}" srcOrd="0" destOrd="0" presId="urn:microsoft.com/office/officeart/2005/8/layout/hierarchy1"/>
    <dgm:cxn modelId="{92E78103-D0D7-4990-9C1B-5EEAE98BB760}" type="presParOf" srcId="{397CDB8C-9BEE-4C94-96BF-7DA224A5CF69}" destId="{D61AF4BF-FA23-4001-A825-089DDDDED158}" srcOrd="0" destOrd="0" presId="urn:microsoft.com/office/officeart/2005/8/layout/hierarchy1"/>
    <dgm:cxn modelId="{0B76C15A-FCEB-4034-9EC2-6F16464864E1}" type="presParOf" srcId="{397CDB8C-9BEE-4C94-96BF-7DA224A5CF69}" destId="{34967D39-3170-426D-AC4E-1183A3D18856}" srcOrd="1" destOrd="0" presId="urn:microsoft.com/office/officeart/2005/8/layout/hierarchy1"/>
    <dgm:cxn modelId="{496F4EED-64AA-4EDE-A902-93D27071D45E}" type="presParOf" srcId="{579186D5-1606-4DD6-B19E-AABD3DC1E37A}" destId="{387BBDB8-62BD-4975-8EDA-796150827D87}" srcOrd="1" destOrd="0" presId="urn:microsoft.com/office/officeart/2005/8/layout/hierarchy1"/>
    <dgm:cxn modelId="{BFAFB2BB-B4AA-41B6-B153-682E4792E0E0}" type="presParOf" srcId="{3FF94D86-3BF3-4825-8B84-22A4A0103AA0}" destId="{CB95D241-7B33-4AF1-A60D-4BE9CAE5C416}" srcOrd="4" destOrd="0" presId="urn:microsoft.com/office/officeart/2005/8/layout/hierarchy1"/>
    <dgm:cxn modelId="{C43D70FC-D2A6-4C84-A2EF-F6A3C4933A71}" type="presParOf" srcId="{3FF94D86-3BF3-4825-8B84-22A4A0103AA0}" destId="{6F4C483A-D429-4F30-90F1-17246F8A90E9}" srcOrd="5" destOrd="0" presId="urn:microsoft.com/office/officeart/2005/8/layout/hierarchy1"/>
    <dgm:cxn modelId="{26F517C6-85BE-4B21-811A-F5DCE7AE7C97}" type="presParOf" srcId="{6F4C483A-D429-4F30-90F1-17246F8A90E9}" destId="{D3233536-E2E7-49C7-B228-4B6412507473}" srcOrd="0" destOrd="0" presId="urn:microsoft.com/office/officeart/2005/8/layout/hierarchy1"/>
    <dgm:cxn modelId="{A0C9493A-7D6E-43A7-B490-6BD082269418}" type="presParOf" srcId="{D3233536-E2E7-49C7-B228-4B6412507473}" destId="{82BDD024-1F06-4C3C-A9A6-4FFB9F80A185}" srcOrd="0" destOrd="0" presId="urn:microsoft.com/office/officeart/2005/8/layout/hierarchy1"/>
    <dgm:cxn modelId="{7B26EA52-05DF-4207-90A6-6AA7FA98A198}" type="presParOf" srcId="{D3233536-E2E7-49C7-B228-4B6412507473}" destId="{81A22108-F4A9-4699-935B-BB5FEBBD6BA6}" srcOrd="1" destOrd="0" presId="urn:microsoft.com/office/officeart/2005/8/layout/hierarchy1"/>
    <dgm:cxn modelId="{60B92E58-3D2D-4F9F-B7F1-8C140CF44014}" type="presParOf" srcId="{6F4C483A-D429-4F30-90F1-17246F8A90E9}" destId="{D5C74243-6B48-442D-BD38-722391629A93}" srcOrd="1" destOrd="0" presId="urn:microsoft.com/office/officeart/2005/8/layout/hierarchy1"/>
    <dgm:cxn modelId="{ADC4D938-F170-4036-B01D-57677B9AAE84}" type="presParOf" srcId="{3FF94D86-3BF3-4825-8B84-22A4A0103AA0}" destId="{B474FD44-4725-44ED-B5F3-C55446FAB7DE}" srcOrd="6" destOrd="0" presId="urn:microsoft.com/office/officeart/2005/8/layout/hierarchy1"/>
    <dgm:cxn modelId="{E4375D55-D9E7-45A8-82D9-A219DA038A7A}" type="presParOf" srcId="{3FF94D86-3BF3-4825-8B84-22A4A0103AA0}" destId="{593DFA27-558A-4296-82FE-25BFDD3635B4}" srcOrd="7" destOrd="0" presId="urn:microsoft.com/office/officeart/2005/8/layout/hierarchy1"/>
    <dgm:cxn modelId="{187699DF-BF9C-4787-A5B5-3346AAC4AD8E}" type="presParOf" srcId="{593DFA27-558A-4296-82FE-25BFDD3635B4}" destId="{B11FAE02-00F4-483A-A0FD-53DF42A98FC1}" srcOrd="0" destOrd="0" presId="urn:microsoft.com/office/officeart/2005/8/layout/hierarchy1"/>
    <dgm:cxn modelId="{2017B4CA-BA6E-4672-B137-401EDF3ABC75}" type="presParOf" srcId="{B11FAE02-00F4-483A-A0FD-53DF42A98FC1}" destId="{45A038D6-3A0B-4D3B-B5B7-06F2842E8FA9}" srcOrd="0" destOrd="0" presId="urn:microsoft.com/office/officeart/2005/8/layout/hierarchy1"/>
    <dgm:cxn modelId="{EE80E651-B3FD-4A7F-9EA9-7232C2BADABA}" type="presParOf" srcId="{B11FAE02-00F4-483A-A0FD-53DF42A98FC1}" destId="{122491AD-260E-4EC3-853A-4F395F999125}" srcOrd="1" destOrd="0" presId="urn:microsoft.com/office/officeart/2005/8/layout/hierarchy1"/>
    <dgm:cxn modelId="{29E28A8B-8120-4364-8A10-699E99A8A338}" type="presParOf" srcId="{593DFA27-558A-4296-82FE-25BFDD3635B4}" destId="{E04BB41C-65E1-458D-9537-68A868CB35CE}" srcOrd="1" destOrd="0" presId="urn:microsoft.com/office/officeart/2005/8/layout/hierarchy1"/>
    <dgm:cxn modelId="{CC528E07-F93A-4B44-8478-BB4C9E6F8CEE}" type="presParOf" srcId="{3FF94D86-3BF3-4825-8B84-22A4A0103AA0}" destId="{CCAC9407-1E6C-4604-9945-76975CBC20AA}" srcOrd="8" destOrd="0" presId="urn:microsoft.com/office/officeart/2005/8/layout/hierarchy1"/>
    <dgm:cxn modelId="{3388572E-13A8-405A-978B-D7EC9A09AB6F}" type="presParOf" srcId="{3FF94D86-3BF3-4825-8B84-22A4A0103AA0}" destId="{F9CFBC77-96DA-4648-9D3B-47E175BE323E}" srcOrd="9" destOrd="0" presId="urn:microsoft.com/office/officeart/2005/8/layout/hierarchy1"/>
    <dgm:cxn modelId="{807186C8-3F3B-46A4-A912-9BD434A065DD}" type="presParOf" srcId="{F9CFBC77-96DA-4648-9D3B-47E175BE323E}" destId="{F5019C17-6E8D-4A3E-B641-0D27537955D4}" srcOrd="0" destOrd="0" presId="urn:microsoft.com/office/officeart/2005/8/layout/hierarchy1"/>
    <dgm:cxn modelId="{0DEB2F99-CE73-4990-99D6-994D0350F251}" type="presParOf" srcId="{F5019C17-6E8D-4A3E-B641-0D27537955D4}" destId="{E186C2BE-0826-482E-9918-BEBC8FEAB2FB}" srcOrd="0" destOrd="0" presId="urn:microsoft.com/office/officeart/2005/8/layout/hierarchy1"/>
    <dgm:cxn modelId="{85EC5C77-61DA-4F05-B58E-3E33725A88A3}" type="presParOf" srcId="{F5019C17-6E8D-4A3E-B641-0D27537955D4}" destId="{D3E921BC-3F17-4AAF-A5FB-FD992D1F9DAE}" srcOrd="1" destOrd="0" presId="urn:microsoft.com/office/officeart/2005/8/layout/hierarchy1"/>
    <dgm:cxn modelId="{B692E693-81D1-41A1-AD23-C56F5268866A}" type="presParOf" srcId="{F9CFBC77-96DA-4648-9D3B-47E175BE323E}" destId="{93640A4A-FA5A-4720-A843-E19397D77D8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AC9407-1E6C-4604-9945-76975CBC20AA}">
      <dsp:nvSpPr>
        <dsp:cNvPr id="0" name=""/>
        <dsp:cNvSpPr/>
      </dsp:nvSpPr>
      <dsp:spPr>
        <a:xfrm>
          <a:off x="4490516" y="3511658"/>
          <a:ext cx="3751248" cy="4265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0692"/>
              </a:lnTo>
              <a:lnTo>
                <a:pt x="3751248" y="290692"/>
              </a:lnTo>
              <a:lnTo>
                <a:pt x="3751248" y="4265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74FD44-4725-44ED-B5F3-C55446FAB7DE}">
      <dsp:nvSpPr>
        <dsp:cNvPr id="0" name=""/>
        <dsp:cNvSpPr/>
      </dsp:nvSpPr>
      <dsp:spPr>
        <a:xfrm>
          <a:off x="4490516" y="3511658"/>
          <a:ext cx="1958614" cy="4265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0692"/>
              </a:lnTo>
              <a:lnTo>
                <a:pt x="1958614" y="290692"/>
              </a:lnTo>
              <a:lnTo>
                <a:pt x="1958614" y="4265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95D241-7B33-4AF1-A60D-4BE9CAE5C416}">
      <dsp:nvSpPr>
        <dsp:cNvPr id="0" name=""/>
        <dsp:cNvSpPr/>
      </dsp:nvSpPr>
      <dsp:spPr>
        <a:xfrm>
          <a:off x="4490516" y="3511658"/>
          <a:ext cx="165979" cy="4265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0692"/>
              </a:lnTo>
              <a:lnTo>
                <a:pt x="165979" y="290692"/>
              </a:lnTo>
              <a:lnTo>
                <a:pt x="165979" y="4265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A591AC-0962-4BBF-B3CA-A080194E4E93}">
      <dsp:nvSpPr>
        <dsp:cNvPr id="0" name=""/>
        <dsp:cNvSpPr/>
      </dsp:nvSpPr>
      <dsp:spPr>
        <a:xfrm>
          <a:off x="2863861" y="3511658"/>
          <a:ext cx="1626655" cy="426565"/>
        </a:xfrm>
        <a:custGeom>
          <a:avLst/>
          <a:gdLst/>
          <a:ahLst/>
          <a:cxnLst/>
          <a:rect l="0" t="0" r="0" b="0"/>
          <a:pathLst>
            <a:path>
              <a:moveTo>
                <a:pt x="1626655" y="0"/>
              </a:moveTo>
              <a:lnTo>
                <a:pt x="1626655" y="290692"/>
              </a:lnTo>
              <a:lnTo>
                <a:pt x="0" y="290692"/>
              </a:lnTo>
              <a:lnTo>
                <a:pt x="0" y="4265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BF7B98-023C-4597-9042-BC4CCDAF7113}">
      <dsp:nvSpPr>
        <dsp:cNvPr id="0" name=""/>
        <dsp:cNvSpPr/>
      </dsp:nvSpPr>
      <dsp:spPr>
        <a:xfrm>
          <a:off x="905247" y="3511658"/>
          <a:ext cx="3585269" cy="426565"/>
        </a:xfrm>
        <a:custGeom>
          <a:avLst/>
          <a:gdLst/>
          <a:ahLst/>
          <a:cxnLst/>
          <a:rect l="0" t="0" r="0" b="0"/>
          <a:pathLst>
            <a:path>
              <a:moveTo>
                <a:pt x="3585269" y="0"/>
              </a:moveTo>
              <a:lnTo>
                <a:pt x="3585269" y="290692"/>
              </a:lnTo>
              <a:lnTo>
                <a:pt x="0" y="290692"/>
              </a:lnTo>
              <a:lnTo>
                <a:pt x="0" y="4265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F6D68C-1973-47A7-980A-179432982343}">
      <dsp:nvSpPr>
        <dsp:cNvPr id="0" name=""/>
        <dsp:cNvSpPr/>
      </dsp:nvSpPr>
      <dsp:spPr>
        <a:xfrm>
          <a:off x="3099665" y="2580303"/>
          <a:ext cx="2781701" cy="931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F7B6DC-8EB5-483D-930E-E2903F8391E4}">
      <dsp:nvSpPr>
        <dsp:cNvPr id="0" name=""/>
        <dsp:cNvSpPr/>
      </dsp:nvSpPr>
      <dsp:spPr>
        <a:xfrm>
          <a:off x="3262632" y="2735122"/>
          <a:ext cx="2781701" cy="9313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Times New Roman" pitchFamily="18" charset="0"/>
              <a:cs typeface="Times New Roman" pitchFamily="18" charset="0"/>
            </a:rPr>
            <a:t>Quantifying the Problems </a:t>
          </a:r>
          <a:endParaRPr lang="ar-SA" sz="2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89910" y="2762400"/>
        <a:ext cx="2727145" cy="876799"/>
      </dsp:txXfrm>
    </dsp:sp>
    <dsp:sp modelId="{823B02BD-1406-4821-B2E2-CC57F7536F9B}">
      <dsp:nvSpPr>
        <dsp:cNvPr id="0" name=""/>
        <dsp:cNvSpPr/>
      </dsp:nvSpPr>
      <dsp:spPr>
        <a:xfrm>
          <a:off x="5917" y="3938224"/>
          <a:ext cx="1798659" cy="931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2D384A-63C1-4B38-B7F7-9F9343B01FC6}">
      <dsp:nvSpPr>
        <dsp:cNvPr id="0" name=""/>
        <dsp:cNvSpPr/>
      </dsp:nvSpPr>
      <dsp:spPr>
        <a:xfrm>
          <a:off x="168884" y="4093043"/>
          <a:ext cx="1798659" cy="9313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Geometry</a:t>
          </a:r>
          <a:endParaRPr lang="ar-SA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6162" y="4120321"/>
        <a:ext cx="1744103" cy="876799"/>
      </dsp:txXfrm>
    </dsp:sp>
    <dsp:sp modelId="{D61AF4BF-FA23-4001-A825-089DDDDED158}">
      <dsp:nvSpPr>
        <dsp:cNvPr id="0" name=""/>
        <dsp:cNvSpPr/>
      </dsp:nvSpPr>
      <dsp:spPr>
        <a:xfrm>
          <a:off x="2130510" y="3938224"/>
          <a:ext cx="1466701" cy="931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967D39-3170-426D-AC4E-1183A3D18856}">
      <dsp:nvSpPr>
        <dsp:cNvPr id="0" name=""/>
        <dsp:cNvSpPr/>
      </dsp:nvSpPr>
      <dsp:spPr>
        <a:xfrm>
          <a:off x="2293477" y="4093043"/>
          <a:ext cx="1466701" cy="9313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LOS</a:t>
          </a:r>
          <a:endParaRPr lang="ar-SA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20755" y="4120321"/>
        <a:ext cx="1412145" cy="876799"/>
      </dsp:txXfrm>
    </dsp:sp>
    <dsp:sp modelId="{82BDD024-1F06-4C3C-A9A6-4FFB9F80A185}">
      <dsp:nvSpPr>
        <dsp:cNvPr id="0" name=""/>
        <dsp:cNvSpPr/>
      </dsp:nvSpPr>
      <dsp:spPr>
        <a:xfrm>
          <a:off x="3923145" y="3938224"/>
          <a:ext cx="1466701" cy="931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A22108-F4A9-4699-935B-BB5FEBBD6BA6}">
      <dsp:nvSpPr>
        <dsp:cNvPr id="0" name=""/>
        <dsp:cNvSpPr/>
      </dsp:nvSpPr>
      <dsp:spPr>
        <a:xfrm>
          <a:off x="4086112" y="4093043"/>
          <a:ext cx="1466701" cy="9313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Delay</a:t>
          </a:r>
          <a:endParaRPr lang="ar-SA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3390" y="4120321"/>
        <a:ext cx="1412145" cy="876799"/>
      </dsp:txXfrm>
    </dsp:sp>
    <dsp:sp modelId="{45A038D6-3A0B-4D3B-B5B7-06F2842E8FA9}">
      <dsp:nvSpPr>
        <dsp:cNvPr id="0" name=""/>
        <dsp:cNvSpPr/>
      </dsp:nvSpPr>
      <dsp:spPr>
        <a:xfrm>
          <a:off x="5715780" y="3938224"/>
          <a:ext cx="1466701" cy="931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2491AD-260E-4EC3-853A-4F395F999125}">
      <dsp:nvSpPr>
        <dsp:cNvPr id="0" name=""/>
        <dsp:cNvSpPr/>
      </dsp:nvSpPr>
      <dsp:spPr>
        <a:xfrm>
          <a:off x="5878746" y="4093043"/>
          <a:ext cx="1466701" cy="9313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Accidents</a:t>
          </a:r>
          <a:endParaRPr lang="ar-SA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06024" y="4120321"/>
        <a:ext cx="1412145" cy="876799"/>
      </dsp:txXfrm>
    </dsp:sp>
    <dsp:sp modelId="{E186C2BE-0826-482E-9918-BEBC8FEAB2FB}">
      <dsp:nvSpPr>
        <dsp:cNvPr id="0" name=""/>
        <dsp:cNvSpPr/>
      </dsp:nvSpPr>
      <dsp:spPr>
        <a:xfrm>
          <a:off x="7508414" y="3938224"/>
          <a:ext cx="1466701" cy="931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E921BC-3F17-4AAF-A5FB-FD992D1F9DAE}">
      <dsp:nvSpPr>
        <dsp:cNvPr id="0" name=""/>
        <dsp:cNvSpPr/>
      </dsp:nvSpPr>
      <dsp:spPr>
        <a:xfrm>
          <a:off x="7671381" y="4093043"/>
          <a:ext cx="1466701" cy="9313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Parking</a:t>
          </a:r>
          <a:endParaRPr lang="ar-SA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698659" y="4120321"/>
        <a:ext cx="1412145" cy="876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1CB0B0A-6230-4A7F-9386-A5460675B133}" type="datetimeFigureOut">
              <a:rPr lang="ar-SA" smtClean="0"/>
              <a:t>03/07/1433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7FB5FA8-0DAC-4106-9715-F0F0FE6ACAD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71153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5E153-EF9B-429B-ADB0-B85272FD47F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5E153-EF9B-429B-ADB0-B85272FD47F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12C8A-2326-433C-B983-D5C4C067B3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23-May-12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23-May-12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23-May-12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23-May-12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23-May-12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23-May-12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23-May-12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23-May-12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23-May-12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23-May-12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23-May-12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1.xml"/><Relationship Id="rId4" Type="http://schemas.openxmlformats.org/officeDocument/2006/relationships/slide" Target="slide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819400" y="1831993"/>
            <a:ext cx="3581400" cy="2463028"/>
          </a:xfrm>
        </p:spPr>
        <p:txBody>
          <a:bodyPr>
            <a:noAutofit/>
          </a:bodyPr>
          <a:lstStyle/>
          <a:p>
            <a:pPr algn="ctr" rtl="0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Supervised by :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Dr.Khaled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Al-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Sahili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Prepared by :</a:t>
            </a:r>
            <a:b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Ethar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Aqel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Saja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Yameen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Khaireya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Soqia</a:t>
            </a:r>
            <a:endParaRPr lang="ar-SA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2"/>
          </p:nvPr>
        </p:nvSpPr>
        <p:spPr>
          <a:xfrm>
            <a:off x="685800" y="304800"/>
            <a:ext cx="8001000" cy="990600"/>
          </a:xfrm>
        </p:spPr>
        <p:txBody>
          <a:bodyPr>
            <a:noAutofit/>
          </a:bodyPr>
          <a:lstStyle/>
          <a:p>
            <a:pPr algn="ctr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Graduation Project </a:t>
            </a:r>
          </a:p>
          <a:p>
            <a:pPr algn="ctr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Traffic Management of Rafedia Main Corridor</a:t>
            </a:r>
            <a:endParaRPr lang="ar-SA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689026"/>
            <a:ext cx="2857500" cy="1943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245" y="1770610"/>
            <a:ext cx="2819400" cy="26436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329" y="1752599"/>
            <a:ext cx="2911929" cy="26218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4524833"/>
            <a:ext cx="2209800" cy="22714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92" y="4524833"/>
            <a:ext cx="2744108" cy="2300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26761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077200" cy="88423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Rafedia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st.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/ Omar Ibn Al-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Khatab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st.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Description: D:\ETHAR\PROJECT 2 !\eljam3a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8720" y="1600200"/>
            <a:ext cx="6677869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371600" y="1905000"/>
            <a:ext cx="18288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LOS : F</a:t>
            </a:r>
            <a:endParaRPr lang="ar-SA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077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4100" dirty="0" err="1" smtClean="0">
                <a:latin typeface="Times New Roman" pitchFamily="18" charset="0"/>
                <a:cs typeface="Times New Roman" pitchFamily="18" charset="0"/>
              </a:rPr>
              <a:t>Kfair</a:t>
            </a:r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100" dirty="0" err="1" smtClean="0">
                <a:latin typeface="Times New Roman" pitchFamily="18" charset="0"/>
                <a:cs typeface="Times New Roman" pitchFamily="18" charset="0"/>
              </a:rPr>
              <a:t>st.</a:t>
            </a:r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 / Road 15</a:t>
            </a:r>
            <a:endParaRPr lang="ar-SA" sz="4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Description: D:\ETHAR\PROJECT 2 !\road 1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2555" y="1600200"/>
            <a:ext cx="7378890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5562600" y="5181600"/>
            <a:ext cx="22860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LOS : G</a:t>
            </a:r>
            <a:endParaRPr lang="ar-SA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944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7844516"/>
              </p:ext>
            </p:extLst>
          </p:nvPr>
        </p:nvGraphicFramePr>
        <p:xfrm>
          <a:off x="0" y="-1371600"/>
          <a:ext cx="9144000" cy="7604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ight Arrow 6"/>
          <p:cNvSpPr/>
          <p:nvPr/>
        </p:nvSpPr>
        <p:spPr>
          <a:xfrm rot="4141565">
            <a:off x="4394394" y="3944563"/>
            <a:ext cx="1132857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Right Arrow 7"/>
          <p:cNvSpPr/>
          <p:nvPr/>
        </p:nvSpPr>
        <p:spPr>
          <a:xfrm rot="7441102">
            <a:off x="3469435" y="3904643"/>
            <a:ext cx="1292959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TextBox 8"/>
          <p:cNvSpPr txBox="1"/>
          <p:nvPr/>
        </p:nvSpPr>
        <p:spPr>
          <a:xfrm>
            <a:off x="1228832" y="4829434"/>
            <a:ext cx="232249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10" name="TextBox 9"/>
          <p:cNvSpPr txBox="1"/>
          <p:nvPr/>
        </p:nvSpPr>
        <p:spPr>
          <a:xfrm>
            <a:off x="3551324" y="4854668"/>
            <a:ext cx="183850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11" name="Rectangle 10"/>
          <p:cNvSpPr/>
          <p:nvPr/>
        </p:nvSpPr>
        <p:spPr>
          <a:xfrm>
            <a:off x="4486929" y="4854668"/>
            <a:ext cx="1420933" cy="6792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88.6 sec</a:t>
            </a:r>
          </a:p>
          <a:p>
            <a:r>
              <a:rPr lang="en-US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Qadri</a:t>
            </a:r>
            <a:r>
              <a:rPr lang="en-US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Tuqan</a:t>
            </a:r>
            <a:endParaRPr lang="ar-SA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03120" y="4829434"/>
            <a:ext cx="2286000" cy="6890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186.2 sec </a:t>
            </a:r>
          </a:p>
          <a:p>
            <a:r>
              <a:rPr lang="en-US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Omar Ibn Al-</a:t>
            </a:r>
            <a:r>
              <a:rPr lang="en-US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Khatab</a:t>
            </a:r>
            <a:endParaRPr lang="ar-SA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ight Arrow 12"/>
          <p:cNvSpPr/>
          <p:nvPr/>
        </p:nvSpPr>
        <p:spPr>
          <a:xfrm rot="4141565">
            <a:off x="6300232" y="3878518"/>
            <a:ext cx="1132857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Rectangle 13"/>
          <p:cNvSpPr/>
          <p:nvPr/>
        </p:nvSpPr>
        <p:spPr>
          <a:xfrm>
            <a:off x="6408555" y="4736469"/>
            <a:ext cx="1447800" cy="6539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106-175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crash</a:t>
            </a:r>
            <a:endParaRPr lang="ar-SA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074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630362"/>
          </a:xfrm>
        </p:spPr>
        <p:txBody>
          <a:bodyPr>
            <a:noAutofit/>
          </a:bodyPr>
          <a:lstStyle/>
          <a:p>
            <a:pPr algn="ctr" rtl="0"/>
            <a:r>
              <a:rPr lang="en-US" sz="36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Evaluation of Traffic Conditions at Major Intersections</a:t>
            </a:r>
            <a:endParaRPr lang="ar-SA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1626058"/>
              </p:ext>
            </p:extLst>
          </p:nvPr>
        </p:nvGraphicFramePr>
        <p:xfrm>
          <a:off x="381000" y="2057399"/>
          <a:ext cx="8534400" cy="3581400"/>
        </p:xfrm>
        <a:graphic>
          <a:graphicData uri="http://schemas.openxmlformats.org/drawingml/2006/table">
            <a:tbl>
              <a:tblPr rtl="1" firstRow="1" bandRow="1">
                <a:tableStyleId>{22838BEF-8BB2-4498-84A7-C5851F593DF1}</a:tableStyleId>
              </a:tblPr>
              <a:tblGrid>
                <a:gridCol w="4267200"/>
                <a:gridCol w="4267200"/>
              </a:tblGrid>
              <a:tr h="655999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/>
                        <a:t>LOS</a:t>
                      </a:r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/>
                        <a:t>Name of Intersection</a:t>
                      </a:r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57404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/>
                        <a:t>F</a:t>
                      </a:r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/>
                        <a:t>Rafedia </a:t>
                      </a:r>
                      <a:r>
                        <a:rPr lang="en-US" sz="2400" dirty="0" err="1" smtClean="0"/>
                        <a:t>st.</a:t>
                      </a:r>
                      <a:r>
                        <a:rPr lang="en-US" sz="2400" dirty="0" smtClean="0"/>
                        <a:t> / Omar Ibn Al-</a:t>
                      </a:r>
                      <a:r>
                        <a:rPr lang="en-US" sz="2400" dirty="0" err="1" smtClean="0"/>
                        <a:t>Khatab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st.</a:t>
                      </a:r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5999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/>
                        <a:t>G</a:t>
                      </a:r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/>
                        <a:t>Al-</a:t>
                      </a:r>
                      <a:r>
                        <a:rPr lang="en-US" sz="2400" dirty="0" err="1" smtClean="0"/>
                        <a:t>Kfair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st.</a:t>
                      </a:r>
                      <a:r>
                        <a:rPr lang="en-US" sz="2400" dirty="0" smtClean="0"/>
                        <a:t> / Road 15 </a:t>
                      </a:r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5999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/>
                        <a:t>H</a:t>
                      </a:r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/>
                        <a:t>Al-</a:t>
                      </a:r>
                      <a:r>
                        <a:rPr lang="en-US" sz="2400" dirty="0" err="1" smtClean="0"/>
                        <a:t>Kfair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st.</a:t>
                      </a:r>
                      <a:r>
                        <a:rPr lang="en-US" sz="2400" dirty="0" smtClean="0"/>
                        <a:t> / Al-</a:t>
                      </a:r>
                      <a:r>
                        <a:rPr lang="en-US" sz="2400" dirty="0" err="1" smtClean="0"/>
                        <a:t>Muraij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st.</a:t>
                      </a:r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5999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/>
                        <a:t>E</a:t>
                      </a:r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/>
                        <a:t>Al-</a:t>
                      </a:r>
                      <a:r>
                        <a:rPr lang="en-US" sz="2400" dirty="0" err="1" smtClean="0"/>
                        <a:t>Kfair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st.</a:t>
                      </a:r>
                      <a:r>
                        <a:rPr lang="en-US" sz="2400" dirty="0" smtClean="0"/>
                        <a:t> / </a:t>
                      </a:r>
                      <a:r>
                        <a:rPr lang="en-US" sz="2400" dirty="0" err="1" smtClean="0"/>
                        <a:t>Qadri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Tuqan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st.</a:t>
                      </a:r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5400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1000"/>
            <a:ext cx="8458200" cy="6172199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4419600" y="1524000"/>
            <a:ext cx="0" cy="1295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314700" y="2819400"/>
            <a:ext cx="2209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12:00PM , 453 </a:t>
            </a:r>
            <a:r>
              <a:rPr lang="en-US" b="1" dirty="0" err="1" smtClean="0">
                <a:solidFill>
                  <a:schemeClr val="bg1"/>
                </a:solidFill>
              </a:rPr>
              <a:t>veh</a:t>
            </a:r>
            <a:endParaRPr lang="ar-SA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974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467600" cy="1143000"/>
          </a:xfrm>
        </p:spPr>
        <p:txBody>
          <a:bodyPr>
            <a:normAutofit/>
          </a:bodyPr>
          <a:lstStyle/>
          <a:p>
            <a:pPr algn="ctr" rtl="0"/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Improvements</a:t>
            </a:r>
            <a:endParaRPr lang="ar-SA" sz="41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902605" y="1602409"/>
            <a:ext cx="7631795" cy="4521543"/>
            <a:chOff x="902605" y="1602409"/>
            <a:chExt cx="6409711" cy="4521543"/>
          </a:xfrm>
        </p:grpSpPr>
        <p:sp>
          <p:nvSpPr>
            <p:cNvPr id="7" name="Freeform 6"/>
            <p:cNvSpPr/>
            <p:nvPr/>
          </p:nvSpPr>
          <p:spPr>
            <a:xfrm>
              <a:off x="902605" y="1602409"/>
              <a:ext cx="2740329" cy="1370164"/>
            </a:xfrm>
            <a:custGeom>
              <a:avLst/>
              <a:gdLst>
                <a:gd name="connsiteX0" fmla="*/ 0 w 2740329"/>
                <a:gd name="connsiteY0" fmla="*/ 137016 h 1370164"/>
                <a:gd name="connsiteX1" fmla="*/ 137016 w 2740329"/>
                <a:gd name="connsiteY1" fmla="*/ 0 h 1370164"/>
                <a:gd name="connsiteX2" fmla="*/ 2603313 w 2740329"/>
                <a:gd name="connsiteY2" fmla="*/ 0 h 1370164"/>
                <a:gd name="connsiteX3" fmla="*/ 2740329 w 2740329"/>
                <a:gd name="connsiteY3" fmla="*/ 137016 h 1370164"/>
                <a:gd name="connsiteX4" fmla="*/ 2740329 w 2740329"/>
                <a:gd name="connsiteY4" fmla="*/ 1233148 h 1370164"/>
                <a:gd name="connsiteX5" fmla="*/ 2603313 w 2740329"/>
                <a:gd name="connsiteY5" fmla="*/ 1370164 h 1370164"/>
                <a:gd name="connsiteX6" fmla="*/ 137016 w 2740329"/>
                <a:gd name="connsiteY6" fmla="*/ 1370164 h 1370164"/>
                <a:gd name="connsiteX7" fmla="*/ 0 w 2740329"/>
                <a:gd name="connsiteY7" fmla="*/ 1233148 h 1370164"/>
                <a:gd name="connsiteX8" fmla="*/ 0 w 2740329"/>
                <a:gd name="connsiteY8" fmla="*/ 137016 h 1370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40329" h="1370164">
                  <a:moveTo>
                    <a:pt x="0" y="137016"/>
                  </a:moveTo>
                  <a:cubicBezTo>
                    <a:pt x="0" y="61344"/>
                    <a:pt x="61344" y="0"/>
                    <a:pt x="137016" y="0"/>
                  </a:cubicBezTo>
                  <a:lnTo>
                    <a:pt x="2603313" y="0"/>
                  </a:lnTo>
                  <a:cubicBezTo>
                    <a:pt x="2678985" y="0"/>
                    <a:pt x="2740329" y="61344"/>
                    <a:pt x="2740329" y="137016"/>
                  </a:cubicBezTo>
                  <a:lnTo>
                    <a:pt x="2740329" y="1233148"/>
                  </a:lnTo>
                  <a:cubicBezTo>
                    <a:pt x="2740329" y="1308820"/>
                    <a:pt x="2678985" y="1370164"/>
                    <a:pt x="2603313" y="1370164"/>
                  </a:cubicBezTo>
                  <a:lnTo>
                    <a:pt x="137016" y="1370164"/>
                  </a:lnTo>
                  <a:cubicBezTo>
                    <a:pt x="61344" y="1370164"/>
                    <a:pt x="0" y="1308820"/>
                    <a:pt x="0" y="1233148"/>
                  </a:cubicBezTo>
                  <a:lnTo>
                    <a:pt x="0" y="137016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1406" tIns="81406" rIns="81406" bIns="81406" numCol="1" spcCol="1270" anchor="ctr" anchorCtr="0">
              <a:noAutofit/>
            </a:bodyPr>
            <a:lstStyle/>
            <a:p>
              <a:pPr lvl="0" algn="ctr" defTabSz="28892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  <a:hlinkClick r:id="rId2" action="ppaction://hlinksldjump"/>
                </a:rPr>
                <a:t>Alternative One</a:t>
              </a:r>
              <a:endParaRPr lang="ar-SA" sz="2800" b="1" kern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902605" y="3178099"/>
              <a:ext cx="2740329" cy="1370164"/>
            </a:xfrm>
            <a:custGeom>
              <a:avLst/>
              <a:gdLst>
                <a:gd name="connsiteX0" fmla="*/ 0 w 2740329"/>
                <a:gd name="connsiteY0" fmla="*/ 137016 h 1370164"/>
                <a:gd name="connsiteX1" fmla="*/ 137016 w 2740329"/>
                <a:gd name="connsiteY1" fmla="*/ 0 h 1370164"/>
                <a:gd name="connsiteX2" fmla="*/ 2603313 w 2740329"/>
                <a:gd name="connsiteY2" fmla="*/ 0 h 1370164"/>
                <a:gd name="connsiteX3" fmla="*/ 2740329 w 2740329"/>
                <a:gd name="connsiteY3" fmla="*/ 137016 h 1370164"/>
                <a:gd name="connsiteX4" fmla="*/ 2740329 w 2740329"/>
                <a:gd name="connsiteY4" fmla="*/ 1233148 h 1370164"/>
                <a:gd name="connsiteX5" fmla="*/ 2603313 w 2740329"/>
                <a:gd name="connsiteY5" fmla="*/ 1370164 h 1370164"/>
                <a:gd name="connsiteX6" fmla="*/ 137016 w 2740329"/>
                <a:gd name="connsiteY6" fmla="*/ 1370164 h 1370164"/>
                <a:gd name="connsiteX7" fmla="*/ 0 w 2740329"/>
                <a:gd name="connsiteY7" fmla="*/ 1233148 h 1370164"/>
                <a:gd name="connsiteX8" fmla="*/ 0 w 2740329"/>
                <a:gd name="connsiteY8" fmla="*/ 137016 h 1370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40329" h="1370164">
                  <a:moveTo>
                    <a:pt x="0" y="137016"/>
                  </a:moveTo>
                  <a:cubicBezTo>
                    <a:pt x="0" y="61344"/>
                    <a:pt x="61344" y="0"/>
                    <a:pt x="137016" y="0"/>
                  </a:cubicBezTo>
                  <a:lnTo>
                    <a:pt x="2603313" y="0"/>
                  </a:lnTo>
                  <a:cubicBezTo>
                    <a:pt x="2678985" y="0"/>
                    <a:pt x="2740329" y="61344"/>
                    <a:pt x="2740329" y="137016"/>
                  </a:cubicBezTo>
                  <a:lnTo>
                    <a:pt x="2740329" y="1233148"/>
                  </a:lnTo>
                  <a:cubicBezTo>
                    <a:pt x="2740329" y="1308820"/>
                    <a:pt x="2678985" y="1370164"/>
                    <a:pt x="2603313" y="1370164"/>
                  </a:cubicBezTo>
                  <a:lnTo>
                    <a:pt x="137016" y="1370164"/>
                  </a:lnTo>
                  <a:cubicBezTo>
                    <a:pt x="61344" y="1370164"/>
                    <a:pt x="0" y="1308820"/>
                    <a:pt x="0" y="1233148"/>
                  </a:cubicBezTo>
                  <a:lnTo>
                    <a:pt x="0" y="137016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1406" tIns="81406" rIns="81406" bIns="81406" numCol="1" spcCol="1270" anchor="ctr" anchorCtr="0">
              <a:noAutofit/>
            </a:bodyPr>
            <a:lstStyle/>
            <a:p>
              <a:pPr lvl="0" algn="ctr" defTabSz="28892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  <a:hlinkClick r:id="rId3" action="ppaction://hlinksldjump"/>
                </a:rPr>
                <a:t>Alternative </a:t>
              </a:r>
              <a:r>
                <a:rPr lang="en-US" sz="2800" b="1" kern="12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  <a:hlinkClick r:id="rId3" action="ppaction://hlinksldjump"/>
                </a:rPr>
                <a:t>Two</a:t>
              </a:r>
              <a:endParaRPr lang="ar-SA" sz="2800" b="1" kern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902605" y="4753788"/>
              <a:ext cx="2740329" cy="1370164"/>
            </a:xfrm>
            <a:custGeom>
              <a:avLst/>
              <a:gdLst>
                <a:gd name="connsiteX0" fmla="*/ 0 w 2740329"/>
                <a:gd name="connsiteY0" fmla="*/ 137016 h 1370164"/>
                <a:gd name="connsiteX1" fmla="*/ 137016 w 2740329"/>
                <a:gd name="connsiteY1" fmla="*/ 0 h 1370164"/>
                <a:gd name="connsiteX2" fmla="*/ 2603313 w 2740329"/>
                <a:gd name="connsiteY2" fmla="*/ 0 h 1370164"/>
                <a:gd name="connsiteX3" fmla="*/ 2740329 w 2740329"/>
                <a:gd name="connsiteY3" fmla="*/ 137016 h 1370164"/>
                <a:gd name="connsiteX4" fmla="*/ 2740329 w 2740329"/>
                <a:gd name="connsiteY4" fmla="*/ 1233148 h 1370164"/>
                <a:gd name="connsiteX5" fmla="*/ 2603313 w 2740329"/>
                <a:gd name="connsiteY5" fmla="*/ 1370164 h 1370164"/>
                <a:gd name="connsiteX6" fmla="*/ 137016 w 2740329"/>
                <a:gd name="connsiteY6" fmla="*/ 1370164 h 1370164"/>
                <a:gd name="connsiteX7" fmla="*/ 0 w 2740329"/>
                <a:gd name="connsiteY7" fmla="*/ 1233148 h 1370164"/>
                <a:gd name="connsiteX8" fmla="*/ 0 w 2740329"/>
                <a:gd name="connsiteY8" fmla="*/ 137016 h 1370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40329" h="1370164">
                  <a:moveTo>
                    <a:pt x="0" y="137016"/>
                  </a:moveTo>
                  <a:cubicBezTo>
                    <a:pt x="0" y="61344"/>
                    <a:pt x="61344" y="0"/>
                    <a:pt x="137016" y="0"/>
                  </a:cubicBezTo>
                  <a:lnTo>
                    <a:pt x="2603313" y="0"/>
                  </a:lnTo>
                  <a:cubicBezTo>
                    <a:pt x="2678985" y="0"/>
                    <a:pt x="2740329" y="61344"/>
                    <a:pt x="2740329" y="137016"/>
                  </a:cubicBezTo>
                  <a:lnTo>
                    <a:pt x="2740329" y="1233148"/>
                  </a:lnTo>
                  <a:cubicBezTo>
                    <a:pt x="2740329" y="1308820"/>
                    <a:pt x="2678985" y="1370164"/>
                    <a:pt x="2603313" y="1370164"/>
                  </a:cubicBezTo>
                  <a:lnTo>
                    <a:pt x="137016" y="1370164"/>
                  </a:lnTo>
                  <a:cubicBezTo>
                    <a:pt x="61344" y="1370164"/>
                    <a:pt x="0" y="1308820"/>
                    <a:pt x="0" y="1233148"/>
                  </a:cubicBezTo>
                  <a:lnTo>
                    <a:pt x="0" y="137016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1406" tIns="81406" rIns="81406" bIns="81406" numCol="1" spcCol="1270" anchor="ctr" anchorCtr="0">
              <a:noAutofit/>
            </a:bodyPr>
            <a:lstStyle/>
            <a:p>
              <a:pPr lvl="0" algn="ctr" defTabSz="28892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  <a:hlinkClick r:id="rId4" action="ppaction://hlinksldjump"/>
                </a:rPr>
                <a:t>Alternative Three</a:t>
              </a:r>
              <a:endParaRPr lang="ar-SA" sz="2800" b="1" kern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 rot="17981286">
              <a:off x="3169549" y="4596828"/>
              <a:ext cx="1875822" cy="54492"/>
            </a:xfrm>
            <a:custGeom>
              <a:avLst/>
              <a:gdLst>
                <a:gd name="connsiteX0" fmla="*/ 0 w 1875822"/>
                <a:gd name="connsiteY0" fmla="*/ 27246 h 54492"/>
                <a:gd name="connsiteX1" fmla="*/ 1875822 w 1875822"/>
                <a:gd name="connsiteY1" fmla="*/ 27246 h 54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75822" h="54492">
                  <a:moveTo>
                    <a:pt x="0" y="27246"/>
                  </a:moveTo>
                  <a:lnTo>
                    <a:pt x="1875822" y="27246"/>
                  </a:lnTo>
                </a:path>
              </a:pathLst>
            </a:custGeom>
            <a:noFill/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-110000"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03715" tIns="-19649" rIns="903715" bIns="-19651" numCol="1" spcCol="1270" anchor="ctr" anchorCtr="0">
              <a:noAutofit/>
            </a:bodyPr>
            <a:lstStyle/>
            <a:p>
              <a:pPr lvl="0" algn="l" defTabSz="2667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600" kern="120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4571987" y="3124196"/>
              <a:ext cx="2740329" cy="1370164"/>
            </a:xfrm>
            <a:custGeom>
              <a:avLst/>
              <a:gdLst>
                <a:gd name="connsiteX0" fmla="*/ 0 w 2740329"/>
                <a:gd name="connsiteY0" fmla="*/ 137016 h 1370164"/>
                <a:gd name="connsiteX1" fmla="*/ 137016 w 2740329"/>
                <a:gd name="connsiteY1" fmla="*/ 0 h 1370164"/>
                <a:gd name="connsiteX2" fmla="*/ 2603313 w 2740329"/>
                <a:gd name="connsiteY2" fmla="*/ 0 h 1370164"/>
                <a:gd name="connsiteX3" fmla="*/ 2740329 w 2740329"/>
                <a:gd name="connsiteY3" fmla="*/ 137016 h 1370164"/>
                <a:gd name="connsiteX4" fmla="*/ 2740329 w 2740329"/>
                <a:gd name="connsiteY4" fmla="*/ 1233148 h 1370164"/>
                <a:gd name="connsiteX5" fmla="*/ 2603313 w 2740329"/>
                <a:gd name="connsiteY5" fmla="*/ 1370164 h 1370164"/>
                <a:gd name="connsiteX6" fmla="*/ 137016 w 2740329"/>
                <a:gd name="connsiteY6" fmla="*/ 1370164 h 1370164"/>
                <a:gd name="connsiteX7" fmla="*/ 0 w 2740329"/>
                <a:gd name="connsiteY7" fmla="*/ 1233148 h 1370164"/>
                <a:gd name="connsiteX8" fmla="*/ 0 w 2740329"/>
                <a:gd name="connsiteY8" fmla="*/ 137016 h 1370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40329" h="1370164">
                  <a:moveTo>
                    <a:pt x="0" y="137016"/>
                  </a:moveTo>
                  <a:cubicBezTo>
                    <a:pt x="0" y="61344"/>
                    <a:pt x="61344" y="0"/>
                    <a:pt x="137016" y="0"/>
                  </a:cubicBezTo>
                  <a:lnTo>
                    <a:pt x="2603313" y="0"/>
                  </a:lnTo>
                  <a:cubicBezTo>
                    <a:pt x="2678985" y="0"/>
                    <a:pt x="2740329" y="61344"/>
                    <a:pt x="2740329" y="137016"/>
                  </a:cubicBezTo>
                  <a:lnTo>
                    <a:pt x="2740329" y="1233148"/>
                  </a:lnTo>
                  <a:cubicBezTo>
                    <a:pt x="2740329" y="1308820"/>
                    <a:pt x="2678985" y="1370164"/>
                    <a:pt x="2603313" y="1370164"/>
                  </a:cubicBezTo>
                  <a:lnTo>
                    <a:pt x="137016" y="1370164"/>
                  </a:lnTo>
                  <a:cubicBezTo>
                    <a:pt x="61344" y="1370164"/>
                    <a:pt x="0" y="1308820"/>
                    <a:pt x="0" y="1233148"/>
                  </a:cubicBezTo>
                  <a:lnTo>
                    <a:pt x="0" y="137016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1406" tIns="81406" rIns="81406" bIns="81406" numCol="1" spcCol="1270" anchor="ctr" anchorCtr="0">
              <a:noAutofit/>
            </a:bodyPr>
            <a:lstStyle/>
            <a:p>
              <a:pPr lvl="0" algn="ctr" defTabSz="28892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spc="50" dirty="0" smtClean="0">
                  <a:ln w="12700" cmpd="sng">
                    <a:solidFill>
                      <a:schemeClr val="accent6">
                        <a:satMod val="120000"/>
                        <a:shade val="80000"/>
                      </a:schemeClr>
                    </a:solidFill>
                    <a:prstDash val="solid"/>
                  </a:ln>
                  <a:solidFill>
                    <a:schemeClr val="accent6">
                      <a:tint val="1000"/>
                    </a:schemeClr>
                  </a:solidFill>
                  <a:effectLst>
                    <a:glow rad="53100">
                      <a:schemeClr val="accent6">
                        <a:satMod val="180000"/>
                        <a:alpha val="30000"/>
                      </a:schemeClr>
                    </a:glow>
                  </a:effectLst>
                  <a:latin typeface="Times New Roman" pitchFamily="18" charset="0"/>
                  <a:cs typeface="Times New Roman" pitchFamily="18" charset="0"/>
                  <a:hlinkClick r:id="rId5" action="ppaction://hlinksldjump"/>
                </a:rPr>
                <a:t>The Best Alternative</a:t>
              </a:r>
              <a:endParaRPr lang="ar-SA" sz="2800" b="1" kern="1200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13" name="Straight Connector 12"/>
          <p:cNvCxnSpPr/>
          <p:nvPr/>
        </p:nvCxnSpPr>
        <p:spPr>
          <a:xfrm>
            <a:off x="4237627" y="2553441"/>
            <a:ext cx="952723" cy="11415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4225792" y="3753020"/>
            <a:ext cx="976394" cy="539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6841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Alternative One 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1979307"/>
              </p:ext>
            </p:extLst>
          </p:nvPr>
        </p:nvGraphicFramePr>
        <p:xfrm>
          <a:off x="533400" y="1676400"/>
          <a:ext cx="8077200" cy="4373880"/>
        </p:xfrm>
        <a:graphic>
          <a:graphicData uri="http://schemas.openxmlformats.org/drawingml/2006/table">
            <a:tbl>
              <a:tblPr rtl="1" firstRow="1" bandRow="1">
                <a:tableStyleId>{22838BEF-8BB2-4498-84A7-C5851F593DF1}</a:tableStyleId>
              </a:tblPr>
              <a:tblGrid>
                <a:gridCol w="4038600"/>
                <a:gridCol w="4038600"/>
              </a:tblGrid>
              <a:tr h="53340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Intersection Name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err="1" smtClean="0"/>
                        <a:t>Intersectrion</a:t>
                      </a:r>
                      <a:r>
                        <a:rPr lang="en-US" dirty="0" smtClean="0"/>
                        <a:t> No.</a:t>
                      </a:r>
                      <a:endParaRPr lang="ar-SA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Rafedia </a:t>
                      </a:r>
                      <a:r>
                        <a:rPr lang="en-US" dirty="0" err="1" smtClean="0"/>
                        <a:t>st.</a:t>
                      </a:r>
                      <a:r>
                        <a:rPr lang="en-US" dirty="0" smtClean="0"/>
                        <a:t> / Tunis </a:t>
                      </a:r>
                      <a:r>
                        <a:rPr lang="en-US" dirty="0" err="1" smtClean="0"/>
                        <a:t>st.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11</a:t>
                      </a:r>
                      <a:endParaRPr lang="ar-SA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Rafedia </a:t>
                      </a:r>
                      <a:r>
                        <a:rPr lang="en-US" dirty="0" err="1" smtClean="0"/>
                        <a:t>st.</a:t>
                      </a:r>
                      <a:r>
                        <a:rPr lang="en-US" dirty="0" smtClean="0"/>
                        <a:t> / Omar Ibn Al-</a:t>
                      </a:r>
                      <a:r>
                        <a:rPr lang="en-US" dirty="0" err="1" smtClean="0"/>
                        <a:t>Khatab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st.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15</a:t>
                      </a:r>
                      <a:endParaRPr lang="ar-SA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Al-</a:t>
                      </a:r>
                      <a:r>
                        <a:rPr lang="en-US" dirty="0" err="1" smtClean="0"/>
                        <a:t>Kfair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st.</a:t>
                      </a:r>
                      <a:r>
                        <a:rPr lang="en-US" baseline="0" dirty="0" smtClean="0"/>
                        <a:t> / Road 15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17</a:t>
                      </a:r>
                      <a:endParaRPr lang="ar-SA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Al-</a:t>
                      </a:r>
                      <a:r>
                        <a:rPr lang="en-US" dirty="0" err="1" smtClean="0"/>
                        <a:t>Kfair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st.</a:t>
                      </a:r>
                      <a:r>
                        <a:rPr lang="en-US" baseline="0" dirty="0" smtClean="0"/>
                        <a:t> / </a:t>
                      </a:r>
                      <a:r>
                        <a:rPr lang="en-US" baseline="0" dirty="0" err="1" smtClean="0"/>
                        <a:t>Akram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Zu’aiter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st.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1</a:t>
                      </a:r>
                      <a:endParaRPr lang="ar-SA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Al-</a:t>
                      </a:r>
                      <a:r>
                        <a:rPr lang="en-US" dirty="0" err="1" smtClean="0"/>
                        <a:t>Kfair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st.</a:t>
                      </a:r>
                      <a:r>
                        <a:rPr lang="en-US" baseline="0" dirty="0" smtClean="0"/>
                        <a:t> / Al-</a:t>
                      </a:r>
                      <a:r>
                        <a:rPr lang="en-US" baseline="0" dirty="0" err="1" smtClean="0"/>
                        <a:t>Muraij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st.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20</a:t>
                      </a:r>
                      <a:endParaRPr lang="ar-SA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Al-</a:t>
                      </a:r>
                      <a:r>
                        <a:rPr lang="en-US" dirty="0" err="1" smtClean="0"/>
                        <a:t>Kfair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st.</a:t>
                      </a:r>
                      <a:r>
                        <a:rPr lang="en-US" baseline="0" dirty="0" smtClean="0"/>
                        <a:t> / </a:t>
                      </a:r>
                      <a:r>
                        <a:rPr lang="en-US" baseline="0" dirty="0" err="1" smtClean="0"/>
                        <a:t>Qadri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Tuqan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st.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22</a:t>
                      </a:r>
                      <a:endParaRPr lang="ar-SA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Prince Mohammad </a:t>
                      </a:r>
                      <a:r>
                        <a:rPr lang="en-US" dirty="0" err="1" smtClean="0"/>
                        <a:t>st.</a:t>
                      </a:r>
                      <a:r>
                        <a:rPr lang="en-US" dirty="0" smtClean="0"/>
                        <a:t> / Ahmad Al-</a:t>
                      </a:r>
                      <a:r>
                        <a:rPr lang="en-US" dirty="0" err="1" smtClean="0"/>
                        <a:t>Ska’a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st.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27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5403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333829" y="2960914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bg2"/>
              </a:solidFill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Alternative Two</a:t>
            </a:r>
            <a:endParaRPr lang="ar-SA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Content Placeholder 1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65389"/>
            <a:ext cx="8229600" cy="4378147"/>
          </a:xfrm>
        </p:spPr>
      </p:pic>
    </p:spTree>
    <p:extLst>
      <p:ext uri="{BB962C8B-B14F-4D97-AF65-F5344CB8AC3E}">
        <p14:creationId xmlns:p14="http://schemas.microsoft.com/office/powerpoint/2010/main" val="1571541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Consequences of Alternative Two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7467600" cy="4525963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20 %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  public transportation was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subtracted along the whole Corridor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% of public transportation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was subtracted along the Corridor from Al-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Kfair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Street / Soccer Field Street intersection to Al-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Kfair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Street /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Akram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Zu'aiter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Street intersection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Prevent the parking in front of the main gate of new campus of An-Najah National University and converts it to the back gate of the university. </a:t>
            </a:r>
          </a:p>
          <a:p>
            <a:pPr algn="l" rtl="0"/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89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Alternative Three</a:t>
            </a:r>
            <a:endParaRPr lang="ar-SA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3" y="1782762"/>
            <a:ext cx="8146473" cy="4343400"/>
          </a:xfrm>
        </p:spPr>
      </p:pic>
    </p:spTree>
    <p:extLst>
      <p:ext uri="{BB962C8B-B14F-4D97-AF65-F5344CB8AC3E}">
        <p14:creationId xmlns:p14="http://schemas.microsoft.com/office/powerpoint/2010/main" val="443856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Corridor management is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defined as the coordination of the individual network operations between adjacent facilities that creates an interconnected system capable of cross-network travel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management. </a:t>
            </a:r>
          </a:p>
          <a:p>
            <a:pPr marL="36576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focus of this project is to study and analyze Rafedia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Corridor (Urban Arterial Highway).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37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0"/>
            <a:r>
              <a:rPr lang="en-US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Consequences of Alternative Three</a:t>
            </a:r>
            <a:endParaRPr lang="ar-SA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% of public transportation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was subtracted along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Rafedia Corridor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from Rafedia Street / Omar Ibn Alkhatab Street intersection to the end of Yasser Arafat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Street.</a:t>
            </a: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Prevent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parking in front of the main gate of new campus of An-Najah National University and converts it to the back gate of the university. </a:t>
            </a: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070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09"/>
            <a:ext cx="7467600" cy="1143000"/>
          </a:xfrm>
        </p:spPr>
        <p:txBody>
          <a:bodyPr>
            <a:normAutofit/>
          </a:bodyPr>
          <a:lstStyle/>
          <a:p>
            <a:pPr algn="ctr" rtl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Best Alternative</a:t>
            </a:r>
            <a:endParaRPr lang="ar-SA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46" y="1600200"/>
            <a:ext cx="7870307" cy="4708525"/>
          </a:xfrm>
        </p:spPr>
      </p:pic>
    </p:spTree>
    <p:extLst>
      <p:ext uri="{BB962C8B-B14F-4D97-AF65-F5344CB8AC3E}">
        <p14:creationId xmlns:p14="http://schemas.microsoft.com/office/powerpoint/2010/main" val="300751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Results of Best Alternative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772400" cy="4525963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Reduction of demand.</a:t>
            </a: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Acceptable LOS.</a:t>
            </a: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Reduction of Delay.</a:t>
            </a: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Smooth Movement. </a:t>
            </a: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Increase number of  lanes at critical intersections.</a:t>
            </a: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6576" indent="0" algn="l" rtl="0">
              <a:buNone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117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67" y="0"/>
            <a:ext cx="8229600" cy="1143000"/>
          </a:xfrm>
        </p:spPr>
        <p:txBody>
          <a:bodyPr>
            <a:normAutofit/>
          </a:bodyPr>
          <a:lstStyle/>
          <a:p>
            <a:pPr algn="ctr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Conclusions &amp; Recommendations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18760"/>
          </a:xfrm>
        </p:spPr>
        <p:txBody>
          <a:bodyPr/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Install proper traffic control devices.</a:t>
            </a: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Install traffic signals on the recommended intersections</a:t>
            </a:r>
          </a:p>
          <a:p>
            <a:pPr marL="137160" indent="0"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Regulate on-street parking along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afedia Corridor &amp; prevent the parking on some recommended locations.</a:t>
            </a: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Improve geometric design &amp; pavement marking along Rafedia Corridor.</a:t>
            </a: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781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961" y="2057400"/>
            <a:ext cx="2521805" cy="25146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84268"/>
            <a:ext cx="3282461" cy="2133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66257"/>
            <a:ext cx="3307080" cy="21208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537188"/>
            <a:ext cx="2774655" cy="22197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537188"/>
            <a:ext cx="2316872" cy="29178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4735218"/>
            <a:ext cx="2838928" cy="19555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31034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81000"/>
            <a:ext cx="8001000" cy="6096000"/>
          </a:xfr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835554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81000"/>
            <a:ext cx="8839200" cy="609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18495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Multilane Part</a:t>
            </a:r>
            <a:endParaRPr lang="ar-SA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76400"/>
            <a:ext cx="8153400" cy="33853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66255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Two Lane Part</a:t>
            </a:r>
            <a:endParaRPr lang="ar-SA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56" y="2389591"/>
            <a:ext cx="7764087" cy="31297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6522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2839964" y="4024346"/>
            <a:ext cx="2885270" cy="1539875"/>
            <a:chOff x="3488277" y="5030148"/>
            <a:chExt cx="2401348" cy="1041400"/>
          </a:xfrm>
        </p:grpSpPr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3488277" y="5030148"/>
              <a:ext cx="2401348" cy="1041400"/>
            </a:xfrm>
            <a:custGeom>
              <a:avLst/>
              <a:gdLst/>
              <a:ahLst/>
              <a:cxnLst>
                <a:cxn ang="0">
                  <a:pos x="158" y="14"/>
                </a:cxn>
                <a:cxn ang="0">
                  <a:pos x="158" y="0"/>
                </a:cxn>
                <a:cxn ang="0">
                  <a:pos x="1190" y="0"/>
                </a:cxn>
                <a:cxn ang="0">
                  <a:pos x="1190" y="14"/>
                </a:cxn>
                <a:cxn ang="0">
                  <a:pos x="1032" y="328"/>
                </a:cxn>
                <a:cxn ang="0">
                  <a:pos x="1190" y="640"/>
                </a:cxn>
                <a:cxn ang="0">
                  <a:pos x="1190" y="648"/>
                </a:cxn>
                <a:cxn ang="0">
                  <a:pos x="166" y="648"/>
                </a:cxn>
                <a:cxn ang="0">
                  <a:pos x="166" y="656"/>
                </a:cxn>
                <a:cxn ang="0">
                  <a:pos x="162" y="648"/>
                </a:cxn>
                <a:cxn ang="0">
                  <a:pos x="158" y="648"/>
                </a:cxn>
                <a:cxn ang="0">
                  <a:pos x="158" y="640"/>
                </a:cxn>
                <a:cxn ang="0">
                  <a:pos x="0" y="328"/>
                </a:cxn>
                <a:cxn ang="0">
                  <a:pos x="158" y="14"/>
                </a:cxn>
              </a:cxnLst>
              <a:rect l="0" t="0" r="r" b="b"/>
              <a:pathLst>
                <a:path w="1190" h="656">
                  <a:moveTo>
                    <a:pt x="158" y="14"/>
                  </a:moveTo>
                  <a:lnTo>
                    <a:pt x="158" y="0"/>
                  </a:lnTo>
                  <a:lnTo>
                    <a:pt x="1190" y="0"/>
                  </a:lnTo>
                  <a:lnTo>
                    <a:pt x="1190" y="14"/>
                  </a:lnTo>
                  <a:lnTo>
                    <a:pt x="1032" y="328"/>
                  </a:lnTo>
                  <a:lnTo>
                    <a:pt x="1190" y="640"/>
                  </a:lnTo>
                  <a:lnTo>
                    <a:pt x="1190" y="648"/>
                  </a:lnTo>
                  <a:lnTo>
                    <a:pt x="166" y="648"/>
                  </a:lnTo>
                  <a:lnTo>
                    <a:pt x="166" y="656"/>
                  </a:lnTo>
                  <a:lnTo>
                    <a:pt x="162" y="648"/>
                  </a:lnTo>
                  <a:lnTo>
                    <a:pt x="158" y="648"/>
                  </a:lnTo>
                  <a:lnTo>
                    <a:pt x="158" y="640"/>
                  </a:lnTo>
                  <a:lnTo>
                    <a:pt x="0" y="328"/>
                  </a:lnTo>
                  <a:lnTo>
                    <a:pt x="158" y="14"/>
                  </a:lnTo>
                  <a:close/>
                </a:path>
              </a:pathLst>
            </a:custGeom>
            <a:solidFill>
              <a:srgbClr val="39471D"/>
            </a:solidFill>
            <a:ln w="8">
              <a:solidFill>
                <a:schemeClr val="accent3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Recommendations</a:t>
              </a:r>
              <a:endPara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314535" y="5321300"/>
              <a:ext cx="1847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486400" y="3966829"/>
            <a:ext cx="2895796" cy="1539875"/>
            <a:chOff x="6251694" y="5152031"/>
            <a:chExt cx="1889125" cy="1019175"/>
          </a:xfrm>
        </p:grpSpPr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6251694" y="5152031"/>
              <a:ext cx="1889125" cy="1019175"/>
            </a:xfrm>
            <a:custGeom>
              <a:avLst/>
              <a:gdLst/>
              <a:ahLst/>
              <a:cxnLst>
                <a:cxn ang="0">
                  <a:pos x="158" y="0"/>
                </a:cxn>
                <a:cxn ang="0">
                  <a:pos x="158" y="2"/>
                </a:cxn>
                <a:cxn ang="0">
                  <a:pos x="178" y="2"/>
                </a:cxn>
                <a:cxn ang="0">
                  <a:pos x="674" y="178"/>
                </a:cxn>
                <a:cxn ang="0">
                  <a:pos x="1170" y="2"/>
                </a:cxn>
                <a:cxn ang="0">
                  <a:pos x="1190" y="2"/>
                </a:cxn>
                <a:cxn ang="0">
                  <a:pos x="1190" y="634"/>
                </a:cxn>
                <a:cxn ang="0">
                  <a:pos x="166" y="634"/>
                </a:cxn>
                <a:cxn ang="0">
                  <a:pos x="166" y="642"/>
                </a:cxn>
                <a:cxn ang="0">
                  <a:pos x="162" y="634"/>
                </a:cxn>
                <a:cxn ang="0">
                  <a:pos x="158" y="634"/>
                </a:cxn>
                <a:cxn ang="0">
                  <a:pos x="158" y="626"/>
                </a:cxn>
                <a:cxn ang="0">
                  <a:pos x="0" y="314"/>
                </a:cxn>
                <a:cxn ang="0">
                  <a:pos x="158" y="0"/>
                </a:cxn>
              </a:cxnLst>
              <a:rect l="0" t="0" r="r" b="b"/>
              <a:pathLst>
                <a:path w="1190" h="642">
                  <a:moveTo>
                    <a:pt x="158" y="0"/>
                  </a:moveTo>
                  <a:lnTo>
                    <a:pt x="158" y="2"/>
                  </a:lnTo>
                  <a:lnTo>
                    <a:pt x="178" y="2"/>
                  </a:lnTo>
                  <a:lnTo>
                    <a:pt x="674" y="178"/>
                  </a:lnTo>
                  <a:lnTo>
                    <a:pt x="1170" y="2"/>
                  </a:lnTo>
                  <a:lnTo>
                    <a:pt x="1190" y="2"/>
                  </a:lnTo>
                  <a:lnTo>
                    <a:pt x="1190" y="634"/>
                  </a:lnTo>
                  <a:lnTo>
                    <a:pt x="166" y="634"/>
                  </a:lnTo>
                  <a:lnTo>
                    <a:pt x="166" y="642"/>
                  </a:lnTo>
                  <a:lnTo>
                    <a:pt x="162" y="634"/>
                  </a:lnTo>
                  <a:lnTo>
                    <a:pt x="158" y="634"/>
                  </a:lnTo>
                  <a:lnTo>
                    <a:pt x="158" y="626"/>
                  </a:lnTo>
                  <a:lnTo>
                    <a:pt x="0" y="314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586E2C"/>
            </a:solidFill>
            <a:ln w="8">
              <a:solidFill>
                <a:schemeClr val="accent3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Conclusions</a:t>
              </a:r>
              <a:endPara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339196" y="5405460"/>
              <a:ext cx="1847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6508816" y="4358199"/>
            <a:ext cx="274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/>
          </a:p>
        </p:txBody>
      </p:sp>
      <p:grpSp>
        <p:nvGrpSpPr>
          <p:cNvPr id="37" name="Group 36"/>
          <p:cNvGrpSpPr/>
          <p:nvPr/>
        </p:nvGrpSpPr>
        <p:grpSpPr>
          <a:xfrm>
            <a:off x="5889625" y="2838343"/>
            <a:ext cx="2492571" cy="1308100"/>
            <a:chOff x="5981699" y="2851123"/>
            <a:chExt cx="1638300" cy="1308100"/>
          </a:xfrm>
        </p:grpSpPr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5981699" y="2851123"/>
              <a:ext cx="1638300" cy="1308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158" y="328"/>
                </a:cxn>
                <a:cxn ang="0">
                  <a:pos x="0" y="640"/>
                </a:cxn>
                <a:cxn ang="0">
                  <a:pos x="0" y="648"/>
                </a:cxn>
                <a:cxn ang="0">
                  <a:pos x="20" y="648"/>
                </a:cxn>
                <a:cxn ang="0">
                  <a:pos x="516" y="824"/>
                </a:cxn>
                <a:cxn ang="0">
                  <a:pos x="1012" y="648"/>
                </a:cxn>
                <a:cxn ang="0">
                  <a:pos x="1032" y="648"/>
                </a:cxn>
                <a:cxn ang="0">
                  <a:pos x="1032" y="0"/>
                </a:cxn>
                <a:cxn ang="0">
                  <a:pos x="0" y="0"/>
                </a:cxn>
              </a:cxnLst>
              <a:rect l="0" t="0" r="r" b="b"/>
              <a:pathLst>
                <a:path w="1032" h="824">
                  <a:moveTo>
                    <a:pt x="0" y="0"/>
                  </a:moveTo>
                  <a:lnTo>
                    <a:pt x="0" y="14"/>
                  </a:lnTo>
                  <a:lnTo>
                    <a:pt x="158" y="328"/>
                  </a:lnTo>
                  <a:lnTo>
                    <a:pt x="0" y="640"/>
                  </a:lnTo>
                  <a:lnTo>
                    <a:pt x="0" y="648"/>
                  </a:lnTo>
                  <a:lnTo>
                    <a:pt x="20" y="648"/>
                  </a:lnTo>
                  <a:lnTo>
                    <a:pt x="516" y="824"/>
                  </a:lnTo>
                  <a:lnTo>
                    <a:pt x="1012" y="648"/>
                  </a:lnTo>
                  <a:lnTo>
                    <a:pt x="1032" y="648"/>
                  </a:lnTo>
                  <a:lnTo>
                    <a:pt x="103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AF47"/>
            </a:solidFill>
            <a:ln w="8">
              <a:solidFill>
                <a:schemeClr val="accent3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  Improvements</a:t>
              </a:r>
              <a:endPara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339196" y="3111500"/>
              <a:ext cx="1847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2400" dirty="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038474" y="1357868"/>
            <a:ext cx="8570986" cy="2521875"/>
            <a:chOff x="4267200" y="1351625"/>
            <a:chExt cx="5189604" cy="2521875"/>
          </a:xfrm>
        </p:grpSpPr>
        <p:sp>
          <p:nvSpPr>
            <p:cNvPr id="1030" name="Freeform 6"/>
            <p:cNvSpPr>
              <a:spLocks/>
            </p:cNvSpPr>
            <p:nvPr/>
          </p:nvSpPr>
          <p:spPr bwMode="auto">
            <a:xfrm>
              <a:off x="4267200" y="2832100"/>
              <a:ext cx="1889125" cy="1041400"/>
            </a:xfrm>
            <a:custGeom>
              <a:avLst/>
              <a:gdLst/>
              <a:ahLst/>
              <a:cxnLst>
                <a:cxn ang="0">
                  <a:pos x="1032" y="14"/>
                </a:cxn>
                <a:cxn ang="0">
                  <a:pos x="103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58" y="328"/>
                </a:cxn>
                <a:cxn ang="0">
                  <a:pos x="0" y="640"/>
                </a:cxn>
                <a:cxn ang="0">
                  <a:pos x="0" y="648"/>
                </a:cxn>
                <a:cxn ang="0">
                  <a:pos x="1024" y="648"/>
                </a:cxn>
                <a:cxn ang="0">
                  <a:pos x="1024" y="656"/>
                </a:cxn>
                <a:cxn ang="0">
                  <a:pos x="1028" y="648"/>
                </a:cxn>
                <a:cxn ang="0">
                  <a:pos x="1032" y="648"/>
                </a:cxn>
                <a:cxn ang="0">
                  <a:pos x="1032" y="640"/>
                </a:cxn>
                <a:cxn ang="0">
                  <a:pos x="1190" y="328"/>
                </a:cxn>
                <a:cxn ang="0">
                  <a:pos x="1032" y="14"/>
                </a:cxn>
              </a:cxnLst>
              <a:rect l="0" t="0" r="r" b="b"/>
              <a:pathLst>
                <a:path w="1190" h="656">
                  <a:moveTo>
                    <a:pt x="1032" y="14"/>
                  </a:moveTo>
                  <a:lnTo>
                    <a:pt x="1032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58" y="328"/>
                  </a:lnTo>
                  <a:lnTo>
                    <a:pt x="0" y="640"/>
                  </a:lnTo>
                  <a:lnTo>
                    <a:pt x="0" y="648"/>
                  </a:lnTo>
                  <a:lnTo>
                    <a:pt x="1024" y="648"/>
                  </a:lnTo>
                  <a:lnTo>
                    <a:pt x="1024" y="656"/>
                  </a:lnTo>
                  <a:lnTo>
                    <a:pt x="1028" y="648"/>
                  </a:lnTo>
                  <a:lnTo>
                    <a:pt x="1032" y="648"/>
                  </a:lnTo>
                  <a:lnTo>
                    <a:pt x="1032" y="640"/>
                  </a:lnTo>
                  <a:lnTo>
                    <a:pt x="1190" y="328"/>
                  </a:lnTo>
                  <a:lnTo>
                    <a:pt x="1032" y="14"/>
                  </a:lnTo>
                  <a:close/>
                </a:path>
              </a:pathLst>
            </a:custGeom>
            <a:solidFill>
              <a:srgbClr val="9ABB59"/>
            </a:solidFill>
            <a:ln w="8">
              <a:solidFill>
                <a:schemeClr val="accent3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0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latin typeface="Comic Sans MS" pitchFamily="66" charset="0"/>
                </a:rPr>
                <a:t>  </a:t>
              </a:r>
              <a:r>
                <a:rPr lang="en-US" sz="20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Problem </a:t>
              </a:r>
              <a:r>
                <a:rPr lang="en-US" sz="20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sz="20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efinition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882004" y="1351625"/>
              <a:ext cx="157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4434" y="315437"/>
            <a:ext cx="5181600" cy="1411763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Methodology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800099" y="2841625"/>
            <a:ext cx="2705099" cy="1019175"/>
            <a:chOff x="800099" y="2841625"/>
            <a:chExt cx="2022764" cy="1019175"/>
          </a:xfrm>
        </p:grpSpPr>
        <p:sp>
          <p:nvSpPr>
            <p:cNvPr id="1031" name="Freeform 7"/>
            <p:cNvSpPr>
              <a:spLocks/>
            </p:cNvSpPr>
            <p:nvPr/>
          </p:nvSpPr>
          <p:spPr bwMode="auto">
            <a:xfrm>
              <a:off x="800100" y="2841625"/>
              <a:ext cx="1889125" cy="1019175"/>
            </a:xfrm>
            <a:custGeom>
              <a:avLst/>
              <a:gdLst/>
              <a:ahLst/>
              <a:cxnLst>
                <a:cxn ang="0">
                  <a:pos x="1032" y="0"/>
                </a:cxn>
                <a:cxn ang="0">
                  <a:pos x="1032" y="2"/>
                </a:cxn>
                <a:cxn ang="0">
                  <a:pos x="1012" y="2"/>
                </a:cxn>
                <a:cxn ang="0">
                  <a:pos x="516" y="178"/>
                </a:cxn>
                <a:cxn ang="0">
                  <a:pos x="20" y="2"/>
                </a:cxn>
                <a:cxn ang="0">
                  <a:pos x="0" y="2"/>
                </a:cxn>
                <a:cxn ang="0">
                  <a:pos x="0" y="634"/>
                </a:cxn>
                <a:cxn ang="0">
                  <a:pos x="1024" y="634"/>
                </a:cxn>
                <a:cxn ang="0">
                  <a:pos x="1024" y="642"/>
                </a:cxn>
                <a:cxn ang="0">
                  <a:pos x="1028" y="634"/>
                </a:cxn>
                <a:cxn ang="0">
                  <a:pos x="1032" y="634"/>
                </a:cxn>
                <a:cxn ang="0">
                  <a:pos x="1032" y="626"/>
                </a:cxn>
                <a:cxn ang="0">
                  <a:pos x="1190" y="314"/>
                </a:cxn>
                <a:cxn ang="0">
                  <a:pos x="1032" y="0"/>
                </a:cxn>
              </a:cxnLst>
              <a:rect l="0" t="0" r="r" b="b"/>
              <a:pathLst>
                <a:path w="1190" h="642">
                  <a:moveTo>
                    <a:pt x="1032" y="0"/>
                  </a:moveTo>
                  <a:lnTo>
                    <a:pt x="1032" y="2"/>
                  </a:lnTo>
                  <a:lnTo>
                    <a:pt x="1012" y="2"/>
                  </a:lnTo>
                  <a:lnTo>
                    <a:pt x="516" y="178"/>
                  </a:lnTo>
                  <a:lnTo>
                    <a:pt x="20" y="2"/>
                  </a:lnTo>
                  <a:lnTo>
                    <a:pt x="0" y="2"/>
                  </a:lnTo>
                  <a:lnTo>
                    <a:pt x="0" y="634"/>
                  </a:lnTo>
                  <a:lnTo>
                    <a:pt x="1024" y="634"/>
                  </a:lnTo>
                  <a:lnTo>
                    <a:pt x="1024" y="642"/>
                  </a:lnTo>
                  <a:lnTo>
                    <a:pt x="1028" y="634"/>
                  </a:lnTo>
                  <a:lnTo>
                    <a:pt x="1032" y="634"/>
                  </a:lnTo>
                  <a:lnTo>
                    <a:pt x="1032" y="626"/>
                  </a:lnTo>
                  <a:lnTo>
                    <a:pt x="1190" y="314"/>
                  </a:lnTo>
                  <a:lnTo>
                    <a:pt x="1032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8">
              <a:solidFill>
                <a:schemeClr val="accent3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0099" y="3152001"/>
              <a:ext cx="20227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Simulating Existing Conditions</a:t>
              </a:r>
              <a:endPara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800100" y="1727200"/>
            <a:ext cx="2115131" cy="1295400"/>
            <a:chOff x="800100" y="1727200"/>
            <a:chExt cx="1638300" cy="1295400"/>
          </a:xfrm>
        </p:grpSpPr>
        <p:sp>
          <p:nvSpPr>
            <p:cNvPr id="1032" name="Freeform 8"/>
            <p:cNvSpPr>
              <a:spLocks/>
            </p:cNvSpPr>
            <p:nvPr/>
          </p:nvSpPr>
          <p:spPr bwMode="auto">
            <a:xfrm>
              <a:off x="800100" y="1727200"/>
              <a:ext cx="1638300" cy="1295400"/>
            </a:xfrm>
            <a:custGeom>
              <a:avLst/>
              <a:gdLst/>
              <a:ahLst/>
              <a:cxnLst>
                <a:cxn ang="0">
                  <a:pos x="516" y="176"/>
                </a:cxn>
                <a:cxn ang="0">
                  <a:pos x="20" y="0"/>
                </a:cxn>
                <a:cxn ang="0">
                  <a:pos x="0" y="0"/>
                </a:cxn>
                <a:cxn ang="0">
                  <a:pos x="0" y="640"/>
                </a:cxn>
                <a:cxn ang="0">
                  <a:pos x="20" y="640"/>
                </a:cxn>
                <a:cxn ang="0">
                  <a:pos x="516" y="816"/>
                </a:cxn>
                <a:cxn ang="0">
                  <a:pos x="1012" y="640"/>
                </a:cxn>
                <a:cxn ang="0">
                  <a:pos x="1032" y="640"/>
                </a:cxn>
                <a:cxn ang="0">
                  <a:pos x="1032" y="0"/>
                </a:cxn>
                <a:cxn ang="0">
                  <a:pos x="1012" y="0"/>
                </a:cxn>
                <a:cxn ang="0">
                  <a:pos x="516" y="176"/>
                </a:cxn>
              </a:cxnLst>
              <a:rect l="0" t="0" r="r" b="b"/>
              <a:pathLst>
                <a:path w="1032" h="816">
                  <a:moveTo>
                    <a:pt x="516" y="176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640"/>
                  </a:lnTo>
                  <a:lnTo>
                    <a:pt x="20" y="640"/>
                  </a:lnTo>
                  <a:lnTo>
                    <a:pt x="516" y="816"/>
                  </a:lnTo>
                  <a:lnTo>
                    <a:pt x="1012" y="640"/>
                  </a:lnTo>
                  <a:lnTo>
                    <a:pt x="1032" y="640"/>
                  </a:lnTo>
                  <a:lnTo>
                    <a:pt x="1032" y="0"/>
                  </a:lnTo>
                  <a:lnTo>
                    <a:pt x="1012" y="0"/>
                  </a:lnTo>
                  <a:lnTo>
                    <a:pt x="516" y="176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8">
              <a:solidFill>
                <a:schemeClr val="accent3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00100" y="2159456"/>
              <a:ext cx="16383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Data Analysis</a:t>
              </a:r>
              <a:endPara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800099" y="554682"/>
            <a:ext cx="2115131" cy="1308100"/>
            <a:chOff x="800100" y="609600"/>
            <a:chExt cx="1638300" cy="1308100"/>
          </a:xfrm>
        </p:grpSpPr>
        <p:sp>
          <p:nvSpPr>
            <p:cNvPr id="1034" name="Freeform 10"/>
            <p:cNvSpPr>
              <a:spLocks/>
            </p:cNvSpPr>
            <p:nvPr/>
          </p:nvSpPr>
          <p:spPr bwMode="auto">
            <a:xfrm>
              <a:off x="800100" y="609600"/>
              <a:ext cx="1638300" cy="1308100"/>
            </a:xfrm>
            <a:custGeom>
              <a:avLst/>
              <a:gdLst/>
              <a:ahLst/>
              <a:cxnLst>
                <a:cxn ang="0">
                  <a:pos x="1032" y="0"/>
                </a:cxn>
                <a:cxn ang="0">
                  <a:pos x="0" y="0"/>
                </a:cxn>
                <a:cxn ang="0">
                  <a:pos x="0" y="648"/>
                </a:cxn>
                <a:cxn ang="0">
                  <a:pos x="20" y="648"/>
                </a:cxn>
                <a:cxn ang="0">
                  <a:pos x="516" y="824"/>
                </a:cxn>
                <a:cxn ang="0">
                  <a:pos x="1012" y="648"/>
                </a:cxn>
                <a:cxn ang="0">
                  <a:pos x="1032" y="648"/>
                </a:cxn>
                <a:cxn ang="0">
                  <a:pos x="1032" y="0"/>
                </a:cxn>
              </a:cxnLst>
              <a:rect l="0" t="0" r="r" b="b"/>
              <a:pathLst>
                <a:path w="1032" h="824">
                  <a:moveTo>
                    <a:pt x="1032" y="0"/>
                  </a:moveTo>
                  <a:lnTo>
                    <a:pt x="0" y="0"/>
                  </a:lnTo>
                  <a:lnTo>
                    <a:pt x="0" y="648"/>
                  </a:lnTo>
                  <a:lnTo>
                    <a:pt x="20" y="648"/>
                  </a:lnTo>
                  <a:lnTo>
                    <a:pt x="516" y="824"/>
                  </a:lnTo>
                  <a:lnTo>
                    <a:pt x="1012" y="648"/>
                  </a:lnTo>
                  <a:lnTo>
                    <a:pt x="1032" y="648"/>
                  </a:lnTo>
                  <a:lnTo>
                    <a:pt x="1032" y="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8">
              <a:solidFill>
                <a:schemeClr val="accent3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59675" y="755818"/>
              <a:ext cx="11191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Data Collected</a:t>
              </a:r>
              <a:endPara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2756932" y="2914054"/>
            <a:ext cx="33918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125999" y="4594229"/>
            <a:ext cx="184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56798" y="303100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92655" y="4687947"/>
            <a:ext cx="184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411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/>
          <p:nvPr/>
        </p:nvGrpSpPr>
        <p:grpSpPr>
          <a:xfrm rot="4000420" flipV="1">
            <a:off x="3753915" y="2136165"/>
            <a:ext cx="3136372" cy="2959039"/>
            <a:chOff x="3350096" y="2070161"/>
            <a:chExt cx="3136372" cy="2959039"/>
          </a:xfrm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4" name="Trapezoid 3"/>
            <p:cNvSpPr/>
            <p:nvPr/>
          </p:nvSpPr>
          <p:spPr>
            <a:xfrm rot="60000">
              <a:off x="4210050" y="4419600"/>
              <a:ext cx="1371600" cy="609600"/>
            </a:xfrm>
            <a:prstGeom prst="trapezoid">
              <a:avLst>
                <a:gd name="adj" fmla="val 45313"/>
              </a:avLst>
            </a:prstGeom>
            <a:gradFill flip="none" rotWithShape="1">
              <a:gsLst>
                <a:gs pos="0">
                  <a:schemeClr val="tx2">
                    <a:lumMod val="75000"/>
                    <a:shade val="30000"/>
                    <a:satMod val="115000"/>
                  </a:schemeClr>
                </a:gs>
                <a:gs pos="50000">
                  <a:schemeClr val="tx2">
                    <a:lumMod val="75000"/>
                    <a:shade val="67500"/>
                    <a:satMod val="115000"/>
                  </a:schemeClr>
                </a:gs>
                <a:gs pos="100000">
                  <a:schemeClr val="tx2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3</a:t>
              </a:r>
              <a:endParaRPr lang="en-US" dirty="0"/>
            </a:p>
          </p:txBody>
        </p:sp>
        <p:sp>
          <p:nvSpPr>
            <p:cNvPr id="5" name="Trapezoid 4"/>
            <p:cNvSpPr/>
            <p:nvPr/>
          </p:nvSpPr>
          <p:spPr>
            <a:xfrm rot="-2880000">
              <a:off x="5181200" y="3990200"/>
              <a:ext cx="1371600" cy="609600"/>
            </a:xfrm>
            <a:prstGeom prst="trapezoid">
              <a:avLst>
                <a:gd name="adj" fmla="val 45313"/>
              </a:avLst>
            </a:prstGeom>
            <a:gradFill flip="none" rotWithShape="1">
              <a:gsLst>
                <a:gs pos="0">
                  <a:schemeClr val="accent3">
                    <a:lumMod val="75000"/>
                    <a:shade val="30000"/>
                    <a:satMod val="115000"/>
                  </a:schemeClr>
                </a:gs>
                <a:gs pos="50000">
                  <a:schemeClr val="accent3">
                    <a:lumMod val="75000"/>
                    <a:shade val="67500"/>
                    <a:satMod val="115000"/>
                  </a:schemeClr>
                </a:gs>
                <a:gs pos="100000">
                  <a:schemeClr val="accent3">
                    <a:lumMod val="75000"/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4</a:t>
              </a:r>
              <a:endParaRPr lang="en-US" dirty="0"/>
            </a:p>
          </p:txBody>
        </p:sp>
        <p:sp>
          <p:nvSpPr>
            <p:cNvPr id="6" name="Trapezoid 5"/>
            <p:cNvSpPr/>
            <p:nvPr/>
          </p:nvSpPr>
          <p:spPr>
            <a:xfrm rot="15720000">
              <a:off x="5495868" y="2953653"/>
              <a:ext cx="1371600" cy="609600"/>
            </a:xfrm>
            <a:prstGeom prst="trapezoid">
              <a:avLst>
                <a:gd name="adj" fmla="val 45313"/>
              </a:avLst>
            </a:prstGeom>
            <a:gradFill flip="none" rotWithShape="1">
              <a:gsLst>
                <a:gs pos="0">
                  <a:schemeClr val="accent4">
                    <a:lumMod val="75000"/>
                    <a:shade val="30000"/>
                    <a:satMod val="115000"/>
                  </a:schemeClr>
                </a:gs>
                <a:gs pos="50000">
                  <a:schemeClr val="accent4">
                    <a:lumMod val="75000"/>
                    <a:shade val="67500"/>
                    <a:satMod val="115000"/>
                  </a:schemeClr>
                </a:gs>
                <a:gs pos="100000">
                  <a:schemeClr val="accent4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5</a:t>
              </a:r>
              <a:endParaRPr lang="en-US" dirty="0"/>
            </a:p>
          </p:txBody>
        </p:sp>
        <p:sp>
          <p:nvSpPr>
            <p:cNvPr id="7" name="Trapezoid 6"/>
            <p:cNvSpPr/>
            <p:nvPr/>
          </p:nvSpPr>
          <p:spPr>
            <a:xfrm rot="12760420">
              <a:off x="4921250" y="2070161"/>
              <a:ext cx="1371600" cy="609600"/>
            </a:xfrm>
            <a:prstGeom prst="trapezoid">
              <a:avLst>
                <a:gd name="adj" fmla="val 45313"/>
              </a:avLst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6</a:t>
              </a:r>
              <a:endParaRPr lang="en-US" dirty="0"/>
            </a:p>
          </p:txBody>
        </p:sp>
        <p:sp>
          <p:nvSpPr>
            <p:cNvPr id="9" name="Trapezoid 8"/>
            <p:cNvSpPr/>
            <p:nvPr/>
          </p:nvSpPr>
          <p:spPr>
            <a:xfrm rot="3000000" flipH="1">
              <a:off x="3257149" y="3952100"/>
              <a:ext cx="1371600" cy="609600"/>
            </a:xfrm>
            <a:prstGeom prst="trapezoid">
              <a:avLst>
                <a:gd name="adj" fmla="val 45313"/>
              </a:avLst>
            </a:prstGeom>
            <a:gradFill flip="none" rotWithShape="1">
              <a:gsLst>
                <a:gs pos="0">
                  <a:schemeClr val="accent2">
                    <a:lumMod val="75000"/>
                    <a:shade val="30000"/>
                    <a:satMod val="115000"/>
                  </a:schemeClr>
                </a:gs>
                <a:gs pos="50000">
                  <a:schemeClr val="accent2">
                    <a:lumMod val="75000"/>
                    <a:shade val="67500"/>
                    <a:satMod val="115000"/>
                  </a:schemeClr>
                </a:gs>
                <a:gs pos="100000">
                  <a:schemeClr val="accent2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2</a:t>
              </a:r>
              <a:endParaRPr lang="en-US" dirty="0"/>
            </a:p>
          </p:txBody>
        </p:sp>
        <p:sp>
          <p:nvSpPr>
            <p:cNvPr id="10" name="Trapezoid 9"/>
            <p:cNvSpPr/>
            <p:nvPr/>
          </p:nvSpPr>
          <p:spPr>
            <a:xfrm rot="5940000" flipH="1">
              <a:off x="2963695" y="2940613"/>
              <a:ext cx="1371600" cy="598797"/>
            </a:xfrm>
            <a:prstGeom prst="trapezoid">
              <a:avLst>
                <a:gd name="adj" fmla="val 45313"/>
              </a:avLst>
            </a:prstGeom>
            <a:gradFill flip="none" rotWithShape="1">
              <a:gsLst>
                <a:gs pos="0">
                  <a:schemeClr val="bg2">
                    <a:lumMod val="50000"/>
                    <a:shade val="30000"/>
                    <a:satMod val="115000"/>
                  </a:schemeClr>
                </a:gs>
                <a:gs pos="50000">
                  <a:schemeClr val="bg2">
                    <a:lumMod val="50000"/>
                    <a:shade val="67500"/>
                    <a:satMod val="115000"/>
                  </a:schemeClr>
                </a:gs>
                <a:gs pos="100000">
                  <a:schemeClr val="bg2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1</a:t>
              </a:r>
              <a:endParaRPr lang="en-US" dirty="0"/>
            </a:p>
          </p:txBody>
        </p:sp>
      </p:grpSp>
      <p:sp>
        <p:nvSpPr>
          <p:cNvPr id="13" name="Right Arrow 12"/>
          <p:cNvSpPr/>
          <p:nvPr/>
        </p:nvSpPr>
        <p:spPr>
          <a:xfrm>
            <a:off x="3352800" y="2643485"/>
            <a:ext cx="1676400" cy="1981200"/>
          </a:xfrm>
          <a:prstGeom prst="rightArrow">
            <a:avLst>
              <a:gd name="adj1" fmla="val 50000"/>
              <a:gd name="adj2" fmla="val 892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695450" y="3138785"/>
            <a:ext cx="1600200" cy="990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333500" y="3138785"/>
            <a:ext cx="304800" cy="9906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66800" y="3138785"/>
            <a:ext cx="209550" cy="990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914400" y="3138785"/>
            <a:ext cx="9525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464352" y="1748135"/>
            <a:ext cx="869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Maps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75539" y="1563468"/>
            <a:ext cx="2944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Geometric Data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67539" y="2729046"/>
            <a:ext cx="2525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Traffic Volumes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70940" y="4098055"/>
            <a:ext cx="2144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Parking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75540" y="5253335"/>
            <a:ext cx="2634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Control Devices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09801" y="4948535"/>
            <a:ext cx="2123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Crashes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38300" y="3234035"/>
            <a:ext cx="15131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Data Collected</a:t>
            </a:r>
            <a:endParaRPr lang="en-US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434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/>
          <p:nvPr/>
        </p:nvGrpSpPr>
        <p:grpSpPr>
          <a:xfrm rot="4000420" flipV="1">
            <a:off x="3753915" y="2136165"/>
            <a:ext cx="3136372" cy="2959039"/>
            <a:chOff x="3350096" y="2070161"/>
            <a:chExt cx="3136372" cy="2959039"/>
          </a:xfrm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4" name="Trapezoid 3"/>
            <p:cNvSpPr/>
            <p:nvPr/>
          </p:nvSpPr>
          <p:spPr>
            <a:xfrm rot="60000">
              <a:off x="4210050" y="4419600"/>
              <a:ext cx="1371600" cy="609600"/>
            </a:xfrm>
            <a:prstGeom prst="trapezoid">
              <a:avLst>
                <a:gd name="adj" fmla="val 45313"/>
              </a:avLst>
            </a:prstGeom>
            <a:gradFill flip="none" rotWithShape="1">
              <a:gsLst>
                <a:gs pos="0">
                  <a:schemeClr val="tx2">
                    <a:lumMod val="75000"/>
                    <a:shade val="30000"/>
                    <a:satMod val="115000"/>
                  </a:schemeClr>
                </a:gs>
                <a:gs pos="50000">
                  <a:schemeClr val="tx2">
                    <a:lumMod val="75000"/>
                    <a:shade val="67500"/>
                    <a:satMod val="115000"/>
                  </a:schemeClr>
                </a:gs>
                <a:gs pos="100000">
                  <a:schemeClr val="tx2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rapezoid 4"/>
            <p:cNvSpPr/>
            <p:nvPr/>
          </p:nvSpPr>
          <p:spPr>
            <a:xfrm rot="-2880000">
              <a:off x="5181200" y="3990200"/>
              <a:ext cx="1371600" cy="609600"/>
            </a:xfrm>
            <a:prstGeom prst="trapezoid">
              <a:avLst>
                <a:gd name="adj" fmla="val 45313"/>
              </a:avLst>
            </a:prstGeom>
            <a:gradFill flip="none" rotWithShape="1">
              <a:gsLst>
                <a:gs pos="0">
                  <a:schemeClr val="accent3">
                    <a:lumMod val="75000"/>
                    <a:shade val="30000"/>
                    <a:satMod val="115000"/>
                  </a:schemeClr>
                </a:gs>
                <a:gs pos="50000">
                  <a:schemeClr val="accent3">
                    <a:lumMod val="75000"/>
                    <a:shade val="67500"/>
                    <a:satMod val="115000"/>
                  </a:schemeClr>
                </a:gs>
                <a:gs pos="100000">
                  <a:schemeClr val="accent3">
                    <a:lumMod val="75000"/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rapezoid 5"/>
            <p:cNvSpPr/>
            <p:nvPr/>
          </p:nvSpPr>
          <p:spPr>
            <a:xfrm rot="15720000">
              <a:off x="5495868" y="2953653"/>
              <a:ext cx="1371600" cy="609600"/>
            </a:xfrm>
            <a:prstGeom prst="trapezoid">
              <a:avLst>
                <a:gd name="adj" fmla="val 45313"/>
              </a:avLst>
            </a:prstGeom>
            <a:gradFill flip="none" rotWithShape="1">
              <a:gsLst>
                <a:gs pos="0">
                  <a:schemeClr val="accent4">
                    <a:lumMod val="75000"/>
                    <a:shade val="30000"/>
                    <a:satMod val="115000"/>
                  </a:schemeClr>
                </a:gs>
                <a:gs pos="50000">
                  <a:schemeClr val="accent4">
                    <a:lumMod val="75000"/>
                    <a:shade val="67500"/>
                    <a:satMod val="115000"/>
                  </a:schemeClr>
                </a:gs>
                <a:gs pos="100000">
                  <a:schemeClr val="accent4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2760420">
              <a:off x="4921250" y="2070161"/>
              <a:ext cx="1371600" cy="609600"/>
            </a:xfrm>
            <a:prstGeom prst="trapezoid">
              <a:avLst>
                <a:gd name="adj" fmla="val 45313"/>
              </a:avLst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6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3000000" flipH="1">
              <a:off x="3257149" y="3952100"/>
              <a:ext cx="1371600" cy="609600"/>
            </a:xfrm>
            <a:prstGeom prst="trapezoid">
              <a:avLst>
                <a:gd name="adj" fmla="val 45313"/>
              </a:avLst>
            </a:prstGeom>
            <a:gradFill flip="none" rotWithShape="1">
              <a:gsLst>
                <a:gs pos="0">
                  <a:schemeClr val="accent2">
                    <a:lumMod val="75000"/>
                    <a:shade val="30000"/>
                    <a:satMod val="115000"/>
                  </a:schemeClr>
                </a:gs>
                <a:gs pos="50000">
                  <a:schemeClr val="accent2">
                    <a:lumMod val="75000"/>
                    <a:shade val="67500"/>
                    <a:satMod val="115000"/>
                  </a:schemeClr>
                </a:gs>
                <a:gs pos="100000">
                  <a:schemeClr val="accent2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rapezoid 9"/>
            <p:cNvSpPr/>
            <p:nvPr/>
          </p:nvSpPr>
          <p:spPr>
            <a:xfrm rot="5940000" flipH="1">
              <a:off x="2963695" y="2940612"/>
              <a:ext cx="1371600" cy="598797"/>
            </a:xfrm>
            <a:prstGeom prst="trapezoid">
              <a:avLst>
                <a:gd name="adj" fmla="val 45313"/>
              </a:avLst>
            </a:prstGeom>
            <a:gradFill flip="none" rotWithShape="1">
              <a:gsLst>
                <a:gs pos="0">
                  <a:schemeClr val="bg2">
                    <a:lumMod val="50000"/>
                    <a:shade val="30000"/>
                    <a:satMod val="115000"/>
                  </a:schemeClr>
                </a:gs>
                <a:gs pos="50000">
                  <a:schemeClr val="bg2">
                    <a:lumMod val="50000"/>
                    <a:shade val="67500"/>
                    <a:satMod val="115000"/>
                  </a:schemeClr>
                </a:gs>
                <a:gs pos="100000">
                  <a:schemeClr val="bg2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" name="Right Arrow 12"/>
          <p:cNvSpPr/>
          <p:nvPr/>
        </p:nvSpPr>
        <p:spPr>
          <a:xfrm>
            <a:off x="3352800" y="2643485"/>
            <a:ext cx="1676400" cy="1981200"/>
          </a:xfrm>
          <a:prstGeom prst="rightArrow">
            <a:avLst>
              <a:gd name="adj1" fmla="val 50000"/>
              <a:gd name="adj2" fmla="val 892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695450" y="3138785"/>
            <a:ext cx="1600200" cy="990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333500" y="3138785"/>
            <a:ext cx="304800" cy="9906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66800" y="3138785"/>
            <a:ext cx="209550" cy="9906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14400" y="3138785"/>
            <a:ext cx="9525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14834" y="1748135"/>
            <a:ext cx="2618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Geometric Analysis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80071" y="1584403"/>
            <a:ext cx="2944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Traffic Analysis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34536" y="2481345"/>
            <a:ext cx="2198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LOS Analysis using HCS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31680" y="5179367"/>
            <a:ext cx="28302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Parking Analysis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38300" y="4948535"/>
            <a:ext cx="26952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Crash Analysis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38300" y="3234035"/>
            <a:ext cx="15131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Data Analysis</a:t>
            </a:r>
            <a:endParaRPr lang="en-US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934536" y="3882310"/>
            <a:ext cx="2198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LOS Analysis using Synchro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22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</p:spPr>
        <p:txBody>
          <a:bodyPr>
            <a:normAutofit/>
          </a:bodyPr>
          <a:lstStyle/>
          <a:p>
            <a:pPr algn="ctr"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Simulating Existing Conditions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Rafedia Corridor and some adjacent streets were analyzed as one network using Synchro 7 program.</a:t>
            </a:r>
          </a:p>
          <a:p>
            <a:pPr marL="36576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Depending on HCM 2000 &amp; ICU 2003 </a:t>
            </a:r>
          </a:p>
          <a:p>
            <a:pPr marL="36576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3505200"/>
            <a:ext cx="5486400" cy="2971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4440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1176</TotalTime>
  <Words>517</Words>
  <Application>Microsoft Office PowerPoint</Application>
  <PresentationFormat>On-screen Show (4:3)</PresentationFormat>
  <Paragraphs>137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Apex</vt:lpstr>
      <vt:lpstr>Supervised by : Dr.Khaled Al-Sahili  Prepared by :  Ethar Aqel - Saja Yameen Khaireya Soqia</vt:lpstr>
      <vt:lpstr>Introduction</vt:lpstr>
      <vt:lpstr>PowerPoint Presentation</vt:lpstr>
      <vt:lpstr>Multilane Part</vt:lpstr>
      <vt:lpstr>Two Lane Part</vt:lpstr>
      <vt:lpstr>Methodology</vt:lpstr>
      <vt:lpstr>PowerPoint Presentation</vt:lpstr>
      <vt:lpstr>PowerPoint Presentation</vt:lpstr>
      <vt:lpstr>Simulating Existing Conditions</vt:lpstr>
      <vt:lpstr>Rafedia st. / Omar Ibn Al-Khatab st.</vt:lpstr>
      <vt:lpstr>Al-Kfair st. / Road 15</vt:lpstr>
      <vt:lpstr>PowerPoint Presentation</vt:lpstr>
      <vt:lpstr>Evaluation of Traffic Conditions at Major Intersections</vt:lpstr>
      <vt:lpstr>PowerPoint Presentation</vt:lpstr>
      <vt:lpstr>Improvements</vt:lpstr>
      <vt:lpstr>Alternative One </vt:lpstr>
      <vt:lpstr>Alternative Two</vt:lpstr>
      <vt:lpstr>Consequences of Alternative Two</vt:lpstr>
      <vt:lpstr>Alternative Three</vt:lpstr>
      <vt:lpstr>Consequences of Alternative Three</vt:lpstr>
      <vt:lpstr>The Best Alternative</vt:lpstr>
      <vt:lpstr>Results of Best Alternative</vt:lpstr>
      <vt:lpstr>Conclusions &amp; Recommendations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Ethar</dc:creator>
  <cp:lastModifiedBy>n0ak95</cp:lastModifiedBy>
  <cp:revision>70</cp:revision>
  <dcterms:created xsi:type="dcterms:W3CDTF">2006-08-16T00:00:00Z</dcterms:created>
  <dcterms:modified xsi:type="dcterms:W3CDTF">2012-05-23T23:20:19Z</dcterms:modified>
</cp:coreProperties>
</file>