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43"/>
  </p:notesMasterIdLst>
  <p:sldIdLst>
    <p:sldId id="256" r:id="rId2"/>
    <p:sldId id="260" r:id="rId3"/>
    <p:sldId id="257" r:id="rId4"/>
    <p:sldId id="268" r:id="rId5"/>
    <p:sldId id="270" r:id="rId6"/>
    <p:sldId id="269" r:id="rId7"/>
    <p:sldId id="258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25" r:id="rId18"/>
    <p:sldId id="302" r:id="rId19"/>
    <p:sldId id="287" r:id="rId20"/>
    <p:sldId id="291" r:id="rId21"/>
    <p:sldId id="303" r:id="rId22"/>
    <p:sldId id="304" r:id="rId23"/>
    <p:sldId id="305" r:id="rId24"/>
    <p:sldId id="306" r:id="rId25"/>
    <p:sldId id="307" r:id="rId26"/>
    <p:sldId id="310" r:id="rId27"/>
    <p:sldId id="327" r:id="rId28"/>
    <p:sldId id="328" r:id="rId29"/>
    <p:sldId id="308" r:id="rId30"/>
    <p:sldId id="326" r:id="rId31"/>
    <p:sldId id="309" r:id="rId32"/>
    <p:sldId id="312" r:id="rId33"/>
    <p:sldId id="314" r:id="rId34"/>
    <p:sldId id="315" r:id="rId35"/>
    <p:sldId id="316" r:id="rId36"/>
    <p:sldId id="317" r:id="rId37"/>
    <p:sldId id="318" r:id="rId38"/>
    <p:sldId id="321" r:id="rId39"/>
    <p:sldId id="311" r:id="rId40"/>
    <p:sldId id="320" r:id="rId41"/>
    <p:sldId id="282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76" autoAdjust="0"/>
    <p:restoredTop sz="95250" autoAdjust="0"/>
  </p:normalViewPr>
  <p:slideViewPr>
    <p:cSldViewPr snapToGrid="0">
      <p:cViewPr varScale="1">
        <p:scale>
          <a:sx n="72" d="100"/>
          <a:sy n="72" d="100"/>
        </p:scale>
        <p:origin x="40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nar\Desktop\Char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0"/>
    </mc:Choice>
    <mc:Fallback>
      <c:style val="20"/>
    </mc:Fallback>
  </mc:AlternateContent>
  <c:chart>
    <c:title>
      <c:tx>
        <c:rich>
          <a:bodyPr/>
          <a:lstStyle/>
          <a:p>
            <a:pPr>
              <a:defRPr lang="en-US"/>
            </a:pPr>
            <a:r>
              <a:rPr lang="en-US"/>
              <a:t>Result of the Assessment</a:t>
            </a:r>
          </a:p>
        </c:rich>
      </c:tx>
      <c:layout>
        <c:manualLayout>
          <c:xMode val="edge"/>
          <c:yMode val="edge"/>
          <c:x val="0.22561201200941466"/>
          <c:y val="3.065978421512930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9905681476397233"/>
          <c:y val="0.15001422850848467"/>
          <c:w val="0.51753209366227082"/>
          <c:h val="0.73174048235120281"/>
        </c:manualLayout>
      </c:layout>
      <c:radarChart>
        <c:radarStyle val="marker"/>
        <c:varyColors val="0"/>
        <c:ser>
          <c:idx val="0"/>
          <c:order val="0"/>
          <c:tx>
            <c:strRef>
              <c:f>'مشروع تخرج\[Assessment-Tool-1 (1).xlsx]Assessment'!$D$7</c:f>
              <c:strCache>
                <c:ptCount val="1"/>
                <c:pt idx="0">
                  <c:v>Average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multiLvlStrRef>
              <c:f>'مشروع تخرج\[Assessment-Tool-1 (1).xlsx]Assessment'!$B$8:$C$14</c:f>
              <c:multiLvlStrCache>
                <c:ptCount val="7"/>
                <c:lvl>
                  <c:pt idx="0">
                    <c:v>Material Handling</c:v>
                  </c:pt>
                  <c:pt idx="1">
                    <c:v>Layout</c:v>
                  </c:pt>
                  <c:pt idx="2">
                    <c:v>Material Management</c:v>
                  </c:pt>
                  <c:pt idx="3">
                    <c:v>Quality</c:v>
                  </c:pt>
                  <c:pt idx="4">
                    <c:v>Inventory</c:v>
                  </c:pt>
                  <c:pt idx="5">
                    <c:v>Safety</c:v>
                  </c:pt>
                  <c:pt idx="6">
                    <c:v>Maintenance</c:v>
                  </c:pt>
                </c:lvl>
                <c:lvl>
                  <c:pt idx="0">
                    <c:v>التعامل مع المواد</c:v>
                  </c:pt>
                  <c:pt idx="1">
                    <c:v>تخطيط وتوزيع المساحات</c:v>
                  </c:pt>
                  <c:pt idx="2">
                    <c:v>إدارة المواد والأدوات</c:v>
                  </c:pt>
                  <c:pt idx="3">
                    <c:v>الجودة</c:v>
                  </c:pt>
                  <c:pt idx="4">
                    <c:v>المستودعات</c:v>
                  </c:pt>
                  <c:pt idx="5">
                    <c:v>السلامة</c:v>
                  </c:pt>
                  <c:pt idx="6">
                    <c:v>الصيانة</c:v>
                  </c:pt>
                </c:lvl>
              </c:multiLvlStrCache>
            </c:multiLvlStrRef>
          </c:cat>
          <c:val>
            <c:numRef>
              <c:f>'مشروع تخرج\[Assessment-Tool-1 (1).xlsx]Assessment'!$D$8:$D$14</c:f>
              <c:numCache>
                <c:formatCode>0.0</c:formatCode>
                <c:ptCount val="7"/>
                <c:pt idx="0">
                  <c:v>59.977678571428577</c:v>
                </c:pt>
                <c:pt idx="1">
                  <c:v>57.797619047619044</c:v>
                </c:pt>
                <c:pt idx="2">
                  <c:v>44.027777777777779</c:v>
                </c:pt>
                <c:pt idx="3">
                  <c:v>55.850694444444443</c:v>
                </c:pt>
                <c:pt idx="4">
                  <c:v>52.494588744588739</c:v>
                </c:pt>
                <c:pt idx="5">
                  <c:v>52.253401360544217</c:v>
                </c:pt>
                <c:pt idx="6">
                  <c:v>47.202380952380956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49-4F79-A7B3-E52F9592FF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248768"/>
        <c:axId val="194249328"/>
      </c:radarChart>
      <c:catAx>
        <c:axId val="194248768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en-US" sz="1100" b="1"/>
            </a:pPr>
            <a:endParaRPr lang="en-US"/>
          </a:p>
        </c:txPr>
        <c:crossAx val="194249328"/>
        <c:crosses val="autoZero"/>
        <c:auto val="1"/>
        <c:lblAlgn val="ctr"/>
        <c:lblOffset val="100"/>
        <c:noMultiLvlLbl val="0"/>
      </c:catAx>
      <c:valAx>
        <c:axId val="194249328"/>
        <c:scaling>
          <c:orientation val="minMax"/>
          <c:max val="100"/>
          <c:min val="0"/>
        </c:scaling>
        <c:delete val="0"/>
        <c:axPos val="l"/>
        <c:majorGridlines/>
        <c:numFmt formatCode="General" sourceLinked="0"/>
        <c:majorTickMark val="cross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94248768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71878625357922332"/>
          <c:y val="0.92498049536994797"/>
          <c:w val="0.22488396100340544"/>
          <c:h val="4.1783123586551701E-2"/>
        </c:manualLayout>
      </c:layout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965EF-5ED4-4A00-B12A-BC08121DAAC5}" type="datetimeFigureOut">
              <a:rPr lang="en-US" smtClean="0"/>
              <a:t>1/4/2020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ECAFC-3FA6-4022-BB57-EC210EAE8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71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ECAFC-3FA6-4022-BB57-EC210EAE8C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10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ECAFC-3FA6-4022-BB57-EC210EAE8CA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36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CEC4E-9010-42C9-A197-65CD60A3C8C6}" type="datetime1">
              <a:rPr lang="en-US" smtClean="0"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29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10F7-7D84-471D-AE3A-39E6D7663297}" type="datetime1">
              <a:rPr lang="en-US" smtClean="0"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0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A69B8-7DF1-4BF4-A16E-39BEDFED9B35}" type="datetime1">
              <a:rPr lang="en-US" smtClean="0"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7513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4115-0D74-45B3-A71D-915FD1E11A65}" type="datetime1">
              <a:rPr lang="en-US" smtClean="0"/>
              <a:t>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12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810FC-174B-40B3-A6BF-0FF793F79E94}" type="datetime1">
              <a:rPr lang="en-US" smtClean="0"/>
              <a:t>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6043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03AE-490F-4413-8D47-1D330BCF89B9}" type="datetime1">
              <a:rPr lang="en-US" smtClean="0"/>
              <a:t>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16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25A4-B6DE-4872-A1A2-E184F20AC291}" type="datetime1">
              <a:rPr lang="en-US" smtClean="0"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04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F2E3-7F8F-4811-8393-346539EBB0BB}" type="datetime1">
              <a:rPr lang="en-US" smtClean="0"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06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0E68-926A-4B38-A220-4155B9C35C62}" type="datetime1">
              <a:rPr lang="en-US" smtClean="0"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1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3C84-A2B6-4ABD-9393-669B97A7E229}" type="datetime1">
              <a:rPr lang="en-US" smtClean="0"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97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01CAE-2BD5-4B99-B1F6-C1C24E54B710}" type="datetime1">
              <a:rPr lang="en-US" smtClean="0"/>
              <a:t>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58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55657-28EB-4B46-B15F-086B8A8C2E57}" type="datetime1">
              <a:rPr lang="en-US" smtClean="0"/>
              <a:t>1/4/2020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12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4EF3-15DE-4117-8D72-60338D0E712E}" type="datetime1">
              <a:rPr lang="en-US" smtClean="0"/>
              <a:t>1/4/2020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8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4E398-3F55-457F-A5AE-6E5CE76778A3}" type="datetime1">
              <a:rPr lang="en-US" smtClean="0"/>
              <a:t>1/4/2020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73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72D34-DC0F-4DE4-B65B-880C1BCFEE1B}" type="datetime1">
              <a:rPr lang="en-US" smtClean="0"/>
              <a:t>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81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64175-7B9E-4CE4-9975-5F7B03A97623}" type="datetime1">
              <a:rPr lang="en-US" smtClean="0"/>
              <a:t>1/4/2020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804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D02F5-7DC7-4DEB-BBE9-4226AD2A0217}" type="datetime1">
              <a:rPr lang="en-US" smtClean="0"/>
              <a:t>1/4/2020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A2B88A8-CF9D-4715-B494-05B43BB5D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93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C199D-539A-4101-9B68-4DA87CE02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0322" y="2029692"/>
            <a:ext cx="8574622" cy="2616199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Graduation Project (2) </a:t>
            </a:r>
            <a:br>
              <a:rPr lang="en-US" sz="4000" dirty="0"/>
            </a:br>
            <a:r>
              <a:rPr lang="en-US" sz="4000" dirty="0"/>
              <a:t>Operations Improvement For </a:t>
            </a:r>
            <a:br>
              <a:rPr lang="en-US" sz="4000" dirty="0"/>
            </a:br>
            <a:r>
              <a:rPr lang="en-US" sz="4000" dirty="0"/>
              <a:t>Al-Andalus Factory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EB1C77-C8FB-455D-A2DE-6039857A8D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6617" y="4856754"/>
            <a:ext cx="2631012" cy="8884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Supervisor Name: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Eng. Suleiman Daifi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0A5738-6A67-4081-B6CD-8085B2150CD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280" y="262628"/>
            <a:ext cx="2377440" cy="21664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37F2E16-7F25-4DD8-8D89-CA16EC6FC367}"/>
              </a:ext>
            </a:extLst>
          </p:cNvPr>
          <p:cNvSpPr/>
          <p:nvPr/>
        </p:nvSpPr>
        <p:spPr>
          <a:xfrm>
            <a:off x="342802" y="690435"/>
            <a:ext cx="49903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An-Najah National University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Engineering and Information Technology 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Industrial Engineering Department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A64CEF-3A13-4F35-8130-0C8722FC3A5B}"/>
              </a:ext>
            </a:extLst>
          </p:cNvPr>
          <p:cNvSpPr txBox="1"/>
          <p:nvPr/>
        </p:nvSpPr>
        <p:spPr>
          <a:xfrm>
            <a:off x="8948399" y="4828308"/>
            <a:ext cx="384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Group Members: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Abbas Jibrel 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Karim Risha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Manar Khalil 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Tala kayed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08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1478B-8896-496C-BFD4-F34E31C2B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D3D937-701E-40DF-ACDF-26F6CBD86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10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CA065CA-168F-47FA-A5A3-C488AAFB654B}"/>
              </a:ext>
            </a:extLst>
          </p:cNvPr>
          <p:cNvSpPr txBox="1">
            <a:spLocks/>
          </p:cNvSpPr>
          <p:nvPr/>
        </p:nvSpPr>
        <p:spPr>
          <a:xfrm>
            <a:off x="2128494" y="1536022"/>
            <a:ext cx="8523795" cy="3785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Facility Layout.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Warehouse Management.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Organizational Structure.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Production Planning and Order Fulfilment.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Maintenance System.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49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ADCA5-A700-464E-BB51-2DD3856B5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1.Facility Layout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BBC840-BD53-41A2-A467-57D253A59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11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4C33544-55F2-4D6B-B156-E743FCDB1688}"/>
              </a:ext>
            </a:extLst>
          </p:cNvPr>
          <p:cNvSpPr txBox="1">
            <a:spLocks/>
          </p:cNvSpPr>
          <p:nvPr/>
        </p:nvSpPr>
        <p:spPr>
          <a:xfrm>
            <a:off x="2128494" y="1536022"/>
            <a:ext cx="8523795" cy="3785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Current Layout: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/>
              <a:t>Long cycle time &amp; material handling time.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/>
              <a:t>Many obstacles that obstruct the workers.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/>
              <a:t>No emergency exits.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/>
              <a:t>Many unused areas.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111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82405-0762-451B-AFFD-8FCAB789D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Layout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5991E1-4E91-4717-80E8-63DA79B93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3EF516-29AD-4474-80C5-F62F01AFDFF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043" y="1704513"/>
            <a:ext cx="5421909" cy="484571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7AC768E-1FEF-4A8C-8B5D-069D5A4FE869}"/>
              </a:ext>
            </a:extLst>
          </p:cNvPr>
          <p:cNvSpPr/>
          <p:nvPr/>
        </p:nvSpPr>
        <p:spPr>
          <a:xfrm>
            <a:off x="4209905" y="6550223"/>
            <a:ext cx="37721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/>
              <a:t>Figure 2: The current Layout in the factory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821AD12-019C-4861-9451-E87EBCE34A7F}"/>
              </a:ext>
            </a:extLst>
          </p:cNvPr>
          <p:cNvSpPr txBox="1">
            <a:spLocks/>
          </p:cNvSpPr>
          <p:nvPr/>
        </p:nvSpPr>
        <p:spPr>
          <a:xfrm>
            <a:off x="2413262" y="1338845"/>
            <a:ext cx="8380429" cy="566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dirty="0"/>
              <a:t>The following figure shows the current layout in the factory: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7639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B468D-400F-400B-B3C6-33E56AE50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 Improvement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548E94-4D6C-47F5-B9F7-5094D3378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CC6FE73-93A2-4CDB-84F9-74F3951267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0066260"/>
              </p:ext>
            </p:extLst>
          </p:nvPr>
        </p:nvGraphicFramePr>
        <p:xfrm>
          <a:off x="938122" y="1479534"/>
          <a:ext cx="10315754" cy="45906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8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8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99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89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8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199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15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Factor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Current layout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First suggested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Second suggested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Third suggested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Fourth suggested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Extra free space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98.33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103.75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126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130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192.124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5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Less distance travelled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1102.13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1066.17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979.9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883.851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818.067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66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Extra inventory space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118.85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206.877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146.484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196.777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182.757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5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Safety exits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1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504AC89C-02F5-4333-A692-A646D9241F66}"/>
              </a:ext>
            </a:extLst>
          </p:cNvPr>
          <p:cNvSpPr/>
          <p:nvPr/>
        </p:nvSpPr>
        <p:spPr>
          <a:xfrm>
            <a:off x="4366199" y="6089068"/>
            <a:ext cx="33602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Table 1: Calculations for four layouts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9595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77836-5D33-4FB4-B595-53B98BE30D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634408-51B7-453E-928C-A3F7C4FE0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8E5BCC45-87A1-462B-AB69-16B4562A49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5889347"/>
              </p:ext>
            </p:extLst>
          </p:nvPr>
        </p:nvGraphicFramePr>
        <p:xfrm>
          <a:off x="430667" y="1414938"/>
          <a:ext cx="11663800" cy="49127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7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4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9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91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9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91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91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91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891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891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8912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8912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7556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Factor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Weight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Current layout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First suggested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Second suggested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Third suggested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Fourth suggested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3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Score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Weighted Score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Score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Weighted Score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Score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Weighted Score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Score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Weighted Score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Score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Weighted Score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7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Extra free space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40%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5.11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2.044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5.4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2.16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6.55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2.62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6.8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2.72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10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4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81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Less distance travelled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20%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7.4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1.48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7.7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1.54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8.3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1.66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9.3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1.86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10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7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Extra inventory space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30%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5.7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1.73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10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3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7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2.1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9.5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2.85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8.8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2.64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5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Safety exits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10%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0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0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5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0.5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10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55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Total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5.254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6.7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6.38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7.93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9.64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6028" marR="660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E519D693-E604-414D-B86E-DBAEF726B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 Improvement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006F41-2235-4844-8213-38A779A81BA1}"/>
              </a:ext>
            </a:extLst>
          </p:cNvPr>
          <p:cNvSpPr/>
          <p:nvPr/>
        </p:nvSpPr>
        <p:spPr>
          <a:xfrm>
            <a:off x="4109573" y="6371583"/>
            <a:ext cx="32848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Table 2: Scores &amp; weight for layouts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87064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877E6F-065C-483A-80E9-C3E88B0F8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867CE2-EEA7-4B44-950B-ADE1B2FCC01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4" t="21565" r="28698" b="7068"/>
          <a:stretch/>
        </p:blipFill>
        <p:spPr bwMode="auto">
          <a:xfrm>
            <a:off x="4154750" y="0"/>
            <a:ext cx="8037251" cy="65502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C077375-EFB0-43E0-B2E7-F80DA3AD4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812" y="1334323"/>
            <a:ext cx="3417258" cy="2332154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 Improvement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53C5AC-10A9-4D8A-A78C-2FB8EF5752D1}"/>
              </a:ext>
            </a:extLst>
          </p:cNvPr>
          <p:cNvSpPr/>
          <p:nvPr/>
        </p:nvSpPr>
        <p:spPr>
          <a:xfrm>
            <a:off x="6630508" y="6550223"/>
            <a:ext cx="30380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Figure </a:t>
            </a:r>
            <a:r>
              <a:rPr lang="ar-JO" sz="1400" dirty="0">
                <a:latin typeface="+mj-lt"/>
              </a:rPr>
              <a:t>3</a:t>
            </a:r>
            <a:r>
              <a:rPr lang="en-GB" sz="1400" dirty="0"/>
              <a:t>: Fourth suggested layout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8922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6BA0AF-7079-40D5-87E6-4B857CF3E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16</a:t>
            </a:fld>
            <a:endParaRPr lang="en-US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C5D16650-A644-40A4-A408-2241B85AD9EC}"/>
              </a:ext>
            </a:extLst>
          </p:cNvPr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4" t="21527" r="25927" b="7312"/>
          <a:stretch/>
        </p:blipFill>
        <p:spPr bwMode="auto">
          <a:xfrm>
            <a:off x="3949070" y="0"/>
            <a:ext cx="8242931" cy="65502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8B519ED-EB47-43DE-9F02-C600C08C1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812" y="1334323"/>
            <a:ext cx="3417258" cy="2332154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 Improvement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A41364E-9370-4950-816C-5D802AB2F884}"/>
              </a:ext>
            </a:extLst>
          </p:cNvPr>
          <p:cNvSpPr/>
          <p:nvPr/>
        </p:nvSpPr>
        <p:spPr>
          <a:xfrm>
            <a:off x="6622061" y="6550223"/>
            <a:ext cx="27975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Figure 4: Second floor layout 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8391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65C2AF-CCEB-4436-8FC1-14F48F637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AAD9C1-521D-4787-BA8F-BB02A0F7ADC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" t="241" r="17972" b="241"/>
          <a:stretch/>
        </p:blipFill>
        <p:spPr bwMode="auto">
          <a:xfrm>
            <a:off x="3949070" y="0"/>
            <a:ext cx="8242930" cy="65502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706CCE7-5C9D-4844-8B48-AC84BC68D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812" y="1334323"/>
            <a:ext cx="3417258" cy="2332154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 Improvement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67CF1F5-585F-4EA3-BECC-8FE6E6D5BF03}"/>
              </a:ext>
            </a:extLst>
          </p:cNvPr>
          <p:cNvSpPr/>
          <p:nvPr/>
        </p:nvSpPr>
        <p:spPr>
          <a:xfrm>
            <a:off x="6622061" y="6550223"/>
            <a:ext cx="2896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Figure 5: Second floor layout 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101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72648-B0F6-4DEF-BC66-AD1D8ACA3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2.Warehouse Management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C6084A-2A50-49F4-89EE-5C6C60F2A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18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46A80FF-2E4E-45B4-A648-3B6AF4DD109E}"/>
              </a:ext>
            </a:extLst>
          </p:cNvPr>
          <p:cNvSpPr txBox="1">
            <a:spLocks/>
          </p:cNvSpPr>
          <p:nvPr/>
        </p:nvSpPr>
        <p:spPr>
          <a:xfrm>
            <a:off x="2128494" y="1536022"/>
            <a:ext cx="9502674" cy="4218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400" dirty="0"/>
              <a:t>Current status of Warehouse in the factory:</a:t>
            </a:r>
            <a:endParaRPr lang="en-US" sz="2400" dirty="0"/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200" dirty="0"/>
              <a:t>Many areas not being using.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200" dirty="0"/>
              <a:t>The raw material, work- in-process and finished products are put together with no order.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200" dirty="0"/>
              <a:t>Raw material is placed between machines. </a:t>
            </a:r>
          </a:p>
        </p:txBody>
      </p:sp>
    </p:spTree>
    <p:extLst>
      <p:ext uri="{BB962C8B-B14F-4D97-AF65-F5344CB8AC3E}">
        <p14:creationId xmlns:p14="http://schemas.microsoft.com/office/powerpoint/2010/main" val="76788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Situation 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19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046C0F0F-C3D3-4332-B1EE-302ED159782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87" y="1697736"/>
            <a:ext cx="5538897" cy="40203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8D9B36-8E1D-4CC1-B5B4-59E58F0CFE09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9" t="-202" b="14085"/>
          <a:stretch/>
        </p:blipFill>
        <p:spPr bwMode="auto">
          <a:xfrm>
            <a:off x="6445780" y="1697736"/>
            <a:ext cx="5441420" cy="40203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4E90C12-F90B-4B4D-9436-CBEABA3CD286}"/>
              </a:ext>
            </a:extLst>
          </p:cNvPr>
          <p:cNvSpPr/>
          <p:nvPr/>
        </p:nvSpPr>
        <p:spPr>
          <a:xfrm>
            <a:off x="2297958" y="5718048"/>
            <a:ext cx="27847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/>
              <a:t>Figure6: Work-in-process store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6B5C6A-7EA4-4846-B9FE-30215671CD6A}"/>
              </a:ext>
            </a:extLst>
          </p:cNvPr>
          <p:cNvSpPr/>
          <p:nvPr/>
        </p:nvSpPr>
        <p:spPr>
          <a:xfrm>
            <a:off x="7235512" y="5724742"/>
            <a:ext cx="38619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/>
              <a:t>Figure7: Raw materials between machines</a:t>
            </a:r>
          </a:p>
        </p:txBody>
      </p:sp>
    </p:spTree>
    <p:extLst>
      <p:ext uri="{BB962C8B-B14F-4D97-AF65-F5344CB8AC3E}">
        <p14:creationId xmlns:p14="http://schemas.microsoft.com/office/powerpoint/2010/main" val="61301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5FF25-DF74-4D42-908E-BDD8A84DA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44100-6221-4F87-B9C7-22187BC35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7920" y="1540189"/>
            <a:ext cx="8915400" cy="3777622"/>
          </a:xfrm>
        </p:spPr>
        <p:txBody>
          <a:bodyPr/>
          <a:lstStyle/>
          <a:p>
            <a:r>
              <a:rPr lang="en-US" sz="2400" dirty="0"/>
              <a:t>Introduction.</a:t>
            </a:r>
          </a:p>
          <a:p>
            <a:r>
              <a:rPr lang="en-US" sz="2400" dirty="0"/>
              <a:t>Project Description.</a:t>
            </a:r>
          </a:p>
          <a:p>
            <a:r>
              <a:rPr lang="en-US" sz="2400" dirty="0"/>
              <a:t>Methodology and Data collection.</a:t>
            </a:r>
          </a:p>
          <a:p>
            <a:r>
              <a:rPr lang="en-US" sz="2400" dirty="0"/>
              <a:t>Our work. </a:t>
            </a:r>
          </a:p>
          <a:p>
            <a:r>
              <a:rPr lang="en-US" sz="2400" dirty="0"/>
              <a:t>Conclusion. </a:t>
            </a:r>
          </a:p>
          <a:p>
            <a:r>
              <a:rPr lang="en-US" sz="2400" dirty="0"/>
              <a:t>Recommendations.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29C5A7-7297-4E77-97BB-36037E2AE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BF7CD4-AAEA-4ED4-ADD2-88520B13A8A6}"/>
              </a:ext>
            </a:extLst>
          </p:cNvPr>
          <p:cNvSpPr txBox="1">
            <a:spLocks/>
          </p:cNvSpPr>
          <p:nvPr/>
        </p:nvSpPr>
        <p:spPr>
          <a:xfrm>
            <a:off x="2128494" y="1540188"/>
            <a:ext cx="8523795" cy="3785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40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735C9-CB37-4B77-8110-4B7FFB787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Situation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B5E2B8-6DEA-4C47-9099-BCB77ECD9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20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CFB41E-ACC7-47DF-A300-DAF1383E1D51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88" y="1710984"/>
            <a:ext cx="5661857" cy="39704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056FB9-6CEE-4F48-9709-5F4CD334ADD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267" y="1710984"/>
            <a:ext cx="5218317" cy="397048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0919736-59BF-47CC-BD7D-DD56694C40FF}"/>
              </a:ext>
            </a:extLst>
          </p:cNvPr>
          <p:cNvSpPr/>
          <p:nvPr/>
        </p:nvSpPr>
        <p:spPr>
          <a:xfrm>
            <a:off x="1191887" y="5704966"/>
            <a:ext cx="49968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/>
              <a:t>Figure8: Raw material, work-in-process finished product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D12F9E-8236-4774-B967-49F0325A9380}"/>
              </a:ext>
            </a:extLst>
          </p:cNvPr>
          <p:cNvSpPr/>
          <p:nvPr/>
        </p:nvSpPr>
        <p:spPr>
          <a:xfrm>
            <a:off x="6547104" y="5704966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dirty="0"/>
              <a:t>Figure9: Packaged products </a:t>
            </a:r>
          </a:p>
        </p:txBody>
      </p:sp>
    </p:spTree>
    <p:extLst>
      <p:ext uri="{BB962C8B-B14F-4D97-AF65-F5344CB8AC3E}">
        <p14:creationId xmlns:p14="http://schemas.microsoft.com/office/powerpoint/2010/main" val="417122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27B30-0608-4873-8323-50D2BB3CB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Warehouse Improvement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8A3E73-E9AD-4AAC-B049-B0183EBAA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21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A6732C9-FEB4-4E0A-9202-6E2FF56B07C1}"/>
              </a:ext>
            </a:extLst>
          </p:cNvPr>
          <p:cNvSpPr txBox="1">
            <a:spLocks/>
          </p:cNvSpPr>
          <p:nvPr/>
        </p:nvSpPr>
        <p:spPr>
          <a:xfrm>
            <a:off x="2164005" y="1536022"/>
            <a:ext cx="9402751" cy="5321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Classification	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/>
              <a:t>Location of Warehouses.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/>
              <a:t>Storing mechanism.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/>
              <a:t>Signs.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/>
              <a:t>Safety.</a:t>
            </a:r>
          </a:p>
          <a:p>
            <a:r>
              <a:rPr lang="en-US" sz="2400"/>
              <a:t>Inventory Management: 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/>
              <a:t>ROP.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/>
              <a:t>SS.</a:t>
            </a:r>
          </a:p>
          <a:p>
            <a:r>
              <a:rPr lang="en-US" sz="2400" dirty="0"/>
              <a:t>Warehouse: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/>
              <a:t>SOP.</a:t>
            </a:r>
          </a:p>
        </p:txBody>
      </p:sp>
    </p:spTree>
    <p:extLst>
      <p:ext uri="{BB962C8B-B14F-4D97-AF65-F5344CB8AC3E}">
        <p14:creationId xmlns:p14="http://schemas.microsoft.com/office/powerpoint/2010/main" val="324100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BE502-8607-4407-AAA4-C9EDAB010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812" y="2778735"/>
            <a:ext cx="4031044" cy="3291483"/>
          </a:xfrm>
        </p:spPr>
        <p:txBody>
          <a:bodyPr>
            <a:normAutofit/>
          </a:bodyPr>
          <a:lstStyle/>
          <a:p>
            <a:r>
              <a:rPr lang="en-US" sz="2000" dirty="0"/>
              <a:t>The next figures show the suggested location of warehouses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B87992-CD2A-4AE5-9593-8C86755F5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B9BEEC-AC49-45C2-80F4-53D89C41163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447" y="317266"/>
            <a:ext cx="7797553" cy="622346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0B0B626-121D-4E0A-8075-59792FFD3E19}"/>
              </a:ext>
            </a:extLst>
          </p:cNvPr>
          <p:cNvSpPr txBox="1">
            <a:spLocks/>
          </p:cNvSpPr>
          <p:nvPr/>
        </p:nvSpPr>
        <p:spPr>
          <a:xfrm>
            <a:off x="531812" y="1334323"/>
            <a:ext cx="3417258" cy="18843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Warehouse Classification</a:t>
            </a:r>
            <a:r>
              <a:rPr lang="en-US" dirty="0"/>
              <a:t>	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CCE2A8-65C3-4426-B260-FA46ECCAF2E9}"/>
              </a:ext>
            </a:extLst>
          </p:cNvPr>
          <p:cNvSpPr/>
          <p:nvPr/>
        </p:nvSpPr>
        <p:spPr>
          <a:xfrm>
            <a:off x="6741403" y="6540734"/>
            <a:ext cx="3272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Figure 10: Location of warehouses 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3597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020879-BFBF-4E68-B5BB-76DC480B9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6CBB56-0F29-4693-BEBC-273DFE10C42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233" y="985421"/>
            <a:ext cx="8507767" cy="556480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C71DA07-F3DB-4108-849A-5203B9B0A8BE}"/>
              </a:ext>
            </a:extLst>
          </p:cNvPr>
          <p:cNvSpPr txBox="1">
            <a:spLocks/>
          </p:cNvSpPr>
          <p:nvPr/>
        </p:nvSpPr>
        <p:spPr>
          <a:xfrm>
            <a:off x="531812" y="1334323"/>
            <a:ext cx="3417258" cy="18843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Warehouse Classification</a:t>
            </a:r>
            <a:r>
              <a:rPr lang="en-US" dirty="0"/>
              <a:t>	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5352D2-70D7-4925-BBBD-7E89B5AB7620}"/>
              </a:ext>
            </a:extLst>
          </p:cNvPr>
          <p:cNvSpPr/>
          <p:nvPr/>
        </p:nvSpPr>
        <p:spPr>
          <a:xfrm>
            <a:off x="6350918" y="6550223"/>
            <a:ext cx="3272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Figure 11: Location of warehouses 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8720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0ED56-EB69-4D17-92F8-6BB1F561D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Inventory Management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E594FC-5E24-4F91-B35C-E8F5D0227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4FE10D-AB25-4E1A-9434-1EF27909D5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038033"/>
              </p:ext>
            </p:extLst>
          </p:nvPr>
        </p:nvGraphicFramePr>
        <p:xfrm>
          <a:off x="2437242" y="2242102"/>
          <a:ext cx="7317516" cy="4245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6196">
                  <a:extLst>
                    <a:ext uri="{9D8B030D-6E8A-4147-A177-3AD203B41FA5}">
                      <a16:colId xmlns:a16="http://schemas.microsoft.com/office/drawing/2014/main" val="1073936600"/>
                    </a:ext>
                  </a:extLst>
                </a:gridCol>
                <a:gridCol w="1730469">
                  <a:extLst>
                    <a:ext uri="{9D8B030D-6E8A-4147-A177-3AD203B41FA5}">
                      <a16:colId xmlns:a16="http://schemas.microsoft.com/office/drawing/2014/main" val="2760223965"/>
                    </a:ext>
                  </a:extLst>
                </a:gridCol>
                <a:gridCol w="1730469">
                  <a:extLst>
                    <a:ext uri="{9D8B030D-6E8A-4147-A177-3AD203B41FA5}">
                      <a16:colId xmlns:a16="http://schemas.microsoft.com/office/drawing/2014/main" val="2491606013"/>
                    </a:ext>
                  </a:extLst>
                </a:gridCol>
                <a:gridCol w="1130191">
                  <a:extLst>
                    <a:ext uri="{9D8B030D-6E8A-4147-A177-3AD203B41FA5}">
                      <a16:colId xmlns:a16="http://schemas.microsoft.com/office/drawing/2014/main" val="3422549269"/>
                    </a:ext>
                  </a:extLst>
                </a:gridCol>
                <a:gridCol w="1130191">
                  <a:extLst>
                    <a:ext uri="{9D8B030D-6E8A-4147-A177-3AD203B41FA5}">
                      <a16:colId xmlns:a16="http://schemas.microsoft.com/office/drawing/2014/main" val="1567617513"/>
                    </a:ext>
                  </a:extLst>
                </a:gridCol>
              </a:tblGrid>
              <a:tr h="643138">
                <a:tc rowSpan="1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Product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Unpainted Plastic rolls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Month 2019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Demand (tons)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LDPE (tons)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LLDPE (tons)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2922144"/>
                  </a:ext>
                </a:extLst>
              </a:tr>
              <a:tr h="3486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January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10.55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8.757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1.794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4260001"/>
                  </a:ext>
                </a:extLst>
              </a:tr>
              <a:tr h="330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February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8.20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6.806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1.394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3730517"/>
                  </a:ext>
                </a:extLst>
              </a:tr>
              <a:tr h="330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March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9.44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7.835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1.605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2535767"/>
                  </a:ext>
                </a:extLst>
              </a:tr>
              <a:tr h="330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April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11.60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9.628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1.972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5649085"/>
                  </a:ext>
                </a:extLst>
              </a:tr>
              <a:tr h="330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May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12.20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10.126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2.074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9193304"/>
                  </a:ext>
                </a:extLst>
              </a:tr>
              <a:tr h="330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June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9.952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8.260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1.692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4339805"/>
                  </a:ext>
                </a:extLst>
              </a:tr>
              <a:tr h="330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July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12.685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10.529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2.156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8777158"/>
                  </a:ext>
                </a:extLst>
              </a:tr>
              <a:tr h="330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August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13.810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11.462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2.348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449916"/>
                  </a:ext>
                </a:extLst>
              </a:tr>
              <a:tr h="330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September 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15.971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13.256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2.715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9442817"/>
                  </a:ext>
                </a:extLst>
              </a:tr>
              <a:tr h="2576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October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12.267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10.182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2.085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1354708"/>
                  </a:ext>
                </a:extLst>
              </a:tr>
              <a:tr h="330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November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10.675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8.860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1.815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2449578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7EF48D3-21F0-4431-8F3B-1C92CE228A02}"/>
              </a:ext>
            </a:extLst>
          </p:cNvPr>
          <p:cNvSpPr txBox="1">
            <a:spLocks/>
          </p:cNvSpPr>
          <p:nvPr/>
        </p:nvSpPr>
        <p:spPr>
          <a:xfrm>
            <a:off x="2226149" y="1536022"/>
            <a:ext cx="8523795" cy="967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In this section, Reorder Point and safety stock were calculated depending on demand data.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B51B4C-7DAD-4C43-8536-A26BDEF672E7}"/>
              </a:ext>
            </a:extLst>
          </p:cNvPr>
          <p:cNvSpPr/>
          <p:nvPr/>
        </p:nvSpPr>
        <p:spPr>
          <a:xfrm>
            <a:off x="3475557" y="6466893"/>
            <a:ext cx="60249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Table 3: Materials Demand for year 2019 (Unpainted Rolls)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403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69F5B-0C54-4E8B-8576-74989EACF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Inventory Management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961B11-DA08-4EA9-A618-369FCC377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25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6A22DC8-A4CE-4BEC-95B9-6D94A06A0545}"/>
              </a:ext>
            </a:extLst>
          </p:cNvPr>
          <p:cNvSpPr txBox="1">
            <a:spLocks/>
          </p:cNvSpPr>
          <p:nvPr/>
        </p:nvSpPr>
        <p:spPr>
          <a:xfrm>
            <a:off x="2146250" y="1536022"/>
            <a:ext cx="9856360" cy="5321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Constraints: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lead time is constant = 2 days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demand is variable.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Safety Stock (S.S) for LLDPE = 𝑍𝜎𝑑𝐿𝑇 </a:t>
            </a:r>
          </a:p>
          <a:p>
            <a:pPr marL="0" indent="0">
              <a:buNone/>
            </a:pPr>
            <a:r>
              <a:rPr lang="en-US" sz="2400" dirty="0"/>
              <a:t>     Safety Stock (S.S) = 1.28 * 0.623 * √ 2/26 = 0.22 tons. 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Reorder Point (ROP) for LLDPE = Average daily usage * L.T + S.S </a:t>
            </a:r>
          </a:p>
          <a:p>
            <a:pPr marL="0" indent="0">
              <a:buNone/>
            </a:pPr>
            <a:r>
              <a:rPr lang="en-US" sz="2400" dirty="0"/>
              <a:t>     Reorder Point (ROP) = 3.720/26 * 2 + 0.22= 0.506 tons. </a:t>
            </a:r>
          </a:p>
        </p:txBody>
      </p:sp>
    </p:spTree>
    <p:extLst>
      <p:ext uri="{BB962C8B-B14F-4D97-AF65-F5344CB8AC3E}">
        <p14:creationId xmlns:p14="http://schemas.microsoft.com/office/powerpoint/2010/main" val="141344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E8319-5C22-42FD-A43C-9FEF8B381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26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93A8FEE-993B-4973-ADF4-71ED1079B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Maintenance System</a:t>
            </a:r>
            <a:r>
              <a:rPr lang="en-US" dirty="0"/>
              <a:t>	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439E770-7D08-4711-86E7-5E4CA7527694}"/>
              </a:ext>
            </a:extLst>
          </p:cNvPr>
          <p:cNvSpPr txBox="1">
            <a:spLocks/>
          </p:cNvSpPr>
          <p:nvPr/>
        </p:nvSpPr>
        <p:spPr>
          <a:xfrm>
            <a:off x="2146250" y="1536022"/>
            <a:ext cx="9856360" cy="39106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/>
              <a:t>Current status of Maintenance :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200" dirty="0"/>
              <a:t>The factory suffers from a poor maintenance system.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200" dirty="0"/>
              <a:t>There is no preventive maintenance.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200" dirty="0"/>
              <a:t> Interruption of production by frequent breakdowns.</a:t>
            </a:r>
          </a:p>
        </p:txBody>
      </p:sp>
    </p:spTree>
    <p:extLst>
      <p:ext uri="{BB962C8B-B14F-4D97-AF65-F5344CB8AC3E}">
        <p14:creationId xmlns:p14="http://schemas.microsoft.com/office/powerpoint/2010/main" val="345082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9D8CCB-2912-45CF-A3AC-518175AFC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56EF51-5497-4CB5-A742-9EB3BCED48A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421" y="0"/>
            <a:ext cx="6634580" cy="6573831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23F356F-D7BC-4FDF-90AB-279A0062971E}"/>
              </a:ext>
            </a:extLst>
          </p:cNvPr>
          <p:cNvSpPr txBox="1">
            <a:spLocks/>
          </p:cNvSpPr>
          <p:nvPr/>
        </p:nvSpPr>
        <p:spPr>
          <a:xfrm>
            <a:off x="531812" y="1334323"/>
            <a:ext cx="3417336" cy="23365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 Maintenance System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68CF12-9E28-444B-830C-3188EFD545BE}"/>
              </a:ext>
            </a:extLst>
          </p:cNvPr>
          <p:cNvSpPr txBox="1">
            <a:spLocks/>
          </p:cNvSpPr>
          <p:nvPr/>
        </p:nvSpPr>
        <p:spPr>
          <a:xfrm>
            <a:off x="531812" y="3282348"/>
            <a:ext cx="4031044" cy="3291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This part of the project aims at constructing a maintenance system at Al-Andalus Factory.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5CB2E0-CC99-4283-A2BF-41A7FF8B7A34}"/>
              </a:ext>
            </a:extLst>
          </p:cNvPr>
          <p:cNvSpPr/>
          <p:nvPr/>
        </p:nvSpPr>
        <p:spPr>
          <a:xfrm>
            <a:off x="7049275" y="6528553"/>
            <a:ext cx="41360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Figure 12:</a:t>
            </a:r>
            <a:r>
              <a:rPr lang="ar-JO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Corrective maintenance flow chart</a:t>
            </a:r>
          </a:p>
        </p:txBody>
      </p:sp>
    </p:spTree>
    <p:extLst>
      <p:ext uri="{BB962C8B-B14F-4D97-AF65-F5344CB8AC3E}">
        <p14:creationId xmlns:p14="http://schemas.microsoft.com/office/powerpoint/2010/main" val="58249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7DAB24-7571-4D87-BD07-C86854E3F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28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7224A6C-BDB6-4FB5-A36B-FF3818D34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Maintenance System</a:t>
            </a:r>
            <a:r>
              <a:rPr lang="en-US" dirty="0"/>
              <a:t>	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6D199C3-2088-4ACA-8B53-68770C6FFDAB}"/>
              </a:ext>
            </a:extLst>
          </p:cNvPr>
          <p:cNvSpPr txBox="1">
            <a:spLocks/>
          </p:cNvSpPr>
          <p:nvPr/>
        </p:nvSpPr>
        <p:spPr>
          <a:xfrm>
            <a:off x="2146250" y="1536022"/>
            <a:ext cx="8760289" cy="20288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/>
              <a:t>SOPs and Forms were developed to organize and manage all maintenance operations whether preventive maintenance or corrective maintenance. </a:t>
            </a:r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683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963002-3E9B-4C58-B934-DA86F7E33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29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571491F-B0D9-4336-BA98-921118FA490D}"/>
              </a:ext>
            </a:extLst>
          </p:cNvPr>
          <p:cNvSpPr txBox="1">
            <a:spLocks/>
          </p:cNvSpPr>
          <p:nvPr/>
        </p:nvSpPr>
        <p:spPr>
          <a:xfrm>
            <a:off x="2101861" y="1536022"/>
            <a:ext cx="9501254" cy="25832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/>
              <a:t>Al-Andalus suffers from lacking a clear organizational structure.</a:t>
            </a:r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r>
              <a:rPr lang="en-US" sz="2400" dirty="0"/>
              <a:t>The next figure shows the proposed organizational structure of the factory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DEDC884-61E3-4B63-803A-DCBEFCDD2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dirty="0"/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Organizational Structure</a:t>
            </a:r>
          </a:p>
        </p:txBody>
      </p:sp>
    </p:spTree>
    <p:extLst>
      <p:ext uri="{BB962C8B-B14F-4D97-AF65-F5344CB8AC3E}">
        <p14:creationId xmlns:p14="http://schemas.microsoft.com/office/powerpoint/2010/main" val="347337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63902-9FB0-4BD3-B7BB-9072EA309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FE6D4-A879-48AD-B55B-20B6596D3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494" y="1540188"/>
            <a:ext cx="8523795" cy="3785955"/>
          </a:xfrm>
        </p:spPr>
        <p:txBody>
          <a:bodyPr/>
          <a:lstStyle/>
          <a:p>
            <a:pPr algn="just"/>
            <a:r>
              <a:rPr lang="en-US" sz="2400" dirty="0"/>
              <a:t>Al-Andalus factory was established in 1992. </a:t>
            </a:r>
          </a:p>
          <a:p>
            <a:pPr marL="0" indent="0" algn="just">
              <a:buNone/>
            </a:pPr>
            <a:endParaRPr lang="en-US" sz="2400" dirty="0"/>
          </a:p>
          <a:p>
            <a:pPr algn="just"/>
            <a:r>
              <a:rPr lang="en-US" sz="2400" dirty="0"/>
              <a:t>They started with manufacturing shoes but in 1997 they switched to producing plastic bags.</a:t>
            </a:r>
          </a:p>
          <a:p>
            <a:pPr marL="0" indent="0" algn="just">
              <a:buNone/>
            </a:pPr>
            <a:endParaRPr lang="en-US" sz="2400" dirty="0"/>
          </a:p>
          <a:p>
            <a:pPr algn="just"/>
            <a:r>
              <a:rPr lang="en-US" sz="2400" dirty="0"/>
              <a:t>It is a small family business with 16 employees including the manager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F5F144-54F6-4C68-BD24-41F35ABF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83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62AE1-D7AF-4598-8986-925ED8989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30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C54F08-0108-4318-A469-2B861108C76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095" y="0"/>
            <a:ext cx="6363810" cy="655022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A24CFBC-189B-42CA-BB4F-77545BAB679C}"/>
              </a:ext>
            </a:extLst>
          </p:cNvPr>
          <p:cNvSpPr/>
          <p:nvPr/>
        </p:nvSpPr>
        <p:spPr>
          <a:xfrm>
            <a:off x="4080865" y="6550223"/>
            <a:ext cx="40302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Figure 13: Proposed Organizational Structure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7598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4543E-8856-4B49-BAC1-B48371D7F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5.Production Planning and Order Fulfilment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0DAD1-C4ED-417C-AEE6-3F960BD02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31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DE6C815-8AC8-4176-8E72-0A638527484C}"/>
              </a:ext>
            </a:extLst>
          </p:cNvPr>
          <p:cNvSpPr txBox="1">
            <a:spLocks/>
          </p:cNvSpPr>
          <p:nvPr/>
        </p:nvSpPr>
        <p:spPr>
          <a:xfrm>
            <a:off x="2101861" y="1536022"/>
            <a:ext cx="9501254" cy="51843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/>
              <a:t>Current status of production management: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200" dirty="0"/>
              <a:t>The factory Doesn’t use any scientific methods to organize their production operations.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200" dirty="0"/>
              <a:t>They work randomly.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200" dirty="0"/>
              <a:t> There is no work plan, no goals set for operating purposes,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200" dirty="0"/>
              <a:t> There is a high volume of backlog orders because of bad time management system.</a:t>
            </a:r>
          </a:p>
          <a:p>
            <a:pPr marL="457200" lvl="1" indent="0" algn="just">
              <a:buNone/>
            </a:pPr>
            <a:endParaRPr lang="en-US" sz="2200" dirty="0"/>
          </a:p>
          <a:p>
            <a:pPr algn="just"/>
            <a:r>
              <a:rPr lang="en-US" altLang="en-US" sz="2400" dirty="0"/>
              <a:t>The following flowchart shows the sequence of activities for manufacturing plastic bags after applying after applying the enhancement</a:t>
            </a:r>
            <a:r>
              <a:rPr lang="en-US" altLang="en-US" sz="2600" dirty="0"/>
              <a:t>: </a:t>
            </a:r>
          </a:p>
          <a:p>
            <a:pPr marL="457200" lvl="1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0635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A2C89A-6CD1-4D7C-8347-204B9071B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13">
            <a:extLst>
              <a:ext uri="{FF2B5EF4-FFF2-40B4-BE49-F238E27FC236}">
                <a16:creationId xmlns:a16="http://schemas.microsoft.com/office/drawing/2014/main" id="{FC7AECDF-9314-4C44-9ED4-053FE89AC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91" y="0"/>
            <a:ext cx="11423617" cy="650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E418DAE-ADA8-4CAD-9A04-349604266B24}"/>
              </a:ext>
            </a:extLst>
          </p:cNvPr>
          <p:cNvSpPr/>
          <p:nvPr/>
        </p:nvSpPr>
        <p:spPr>
          <a:xfrm>
            <a:off x="4641915" y="6550223"/>
            <a:ext cx="29081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Figure 14: Enhanced Flow chart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2473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70A869-21A9-4D05-B580-726FBEC0A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33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E35F52-29E7-4738-8024-BF9FA8AF92B9}"/>
              </a:ext>
            </a:extLst>
          </p:cNvPr>
          <p:cNvSpPr txBox="1">
            <a:spLocks/>
          </p:cNvSpPr>
          <p:nvPr/>
        </p:nvSpPr>
        <p:spPr>
          <a:xfrm>
            <a:off x="531812" y="1334323"/>
            <a:ext cx="5487248" cy="2758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5.Production Planning and Order Fulfilment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/>
              <a:t>	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3014564-B3DB-4EDD-BDA0-E25EF596A928}"/>
              </a:ext>
            </a:extLst>
          </p:cNvPr>
          <p:cNvSpPr txBox="1">
            <a:spLocks/>
          </p:cNvSpPr>
          <p:nvPr/>
        </p:nvSpPr>
        <p:spPr>
          <a:xfrm>
            <a:off x="531812" y="2823125"/>
            <a:ext cx="3676204" cy="1704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Sales Order Form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2C8320-1EB3-47D6-ACF8-865818BB8D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851" y="106095"/>
            <a:ext cx="6104149" cy="675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04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390580-C8CC-4256-A8DF-F64635856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34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78A0156-9408-4788-8C15-A55520F3B12A}"/>
              </a:ext>
            </a:extLst>
          </p:cNvPr>
          <p:cNvSpPr txBox="1">
            <a:spLocks/>
          </p:cNvSpPr>
          <p:nvPr/>
        </p:nvSpPr>
        <p:spPr>
          <a:xfrm>
            <a:off x="531812" y="1334323"/>
            <a:ext cx="5487248" cy="2758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5.Production Planning and Order Fulfilment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/>
              <a:t>	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C994F26-4537-441C-8DC8-C535462751FE}"/>
              </a:ext>
            </a:extLst>
          </p:cNvPr>
          <p:cNvSpPr txBox="1">
            <a:spLocks/>
          </p:cNvSpPr>
          <p:nvPr/>
        </p:nvSpPr>
        <p:spPr>
          <a:xfrm>
            <a:off x="531811" y="2823125"/>
            <a:ext cx="4936833" cy="1704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Production possibility </a:t>
            </a:r>
          </a:p>
          <a:p>
            <a:pPr marL="0" indent="0">
              <a:buNone/>
            </a:pPr>
            <a:r>
              <a:rPr lang="en-US" sz="2000" dirty="0"/>
              <a:t>Testing form.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AA7A8E-335F-4B49-A531-67E710B7A8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230" y="30185"/>
            <a:ext cx="6111770" cy="679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0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0BBED-F2BC-4A8B-993C-1AC54C949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B0F422-841B-475E-B499-46B094397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35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55CE43C-B7AF-4649-9D56-4A3FBE5BBCA1}"/>
              </a:ext>
            </a:extLst>
          </p:cNvPr>
          <p:cNvSpPr txBox="1">
            <a:spLocks/>
          </p:cNvSpPr>
          <p:nvPr/>
        </p:nvSpPr>
        <p:spPr>
          <a:xfrm>
            <a:off x="531813" y="1334323"/>
            <a:ext cx="2965990" cy="36186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5.Production Planning and Order Fulfilment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/>
              <a:t>	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BE4231A-ACF1-4091-BACB-4440EB9D817B}"/>
              </a:ext>
            </a:extLst>
          </p:cNvPr>
          <p:cNvSpPr txBox="1">
            <a:spLocks/>
          </p:cNvSpPr>
          <p:nvPr/>
        </p:nvSpPr>
        <p:spPr>
          <a:xfrm>
            <a:off x="538527" y="3819189"/>
            <a:ext cx="5557473" cy="1704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Production</a:t>
            </a:r>
          </a:p>
          <a:p>
            <a:pPr marL="0" indent="0">
              <a:buNone/>
            </a:pPr>
            <a:r>
              <a:rPr lang="en-US" sz="2000" dirty="0"/>
              <a:t>  Order Form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EC54D4-7775-4FD8-95E9-9569A3D281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429" y="740823"/>
            <a:ext cx="4452084" cy="50030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C1DC27-CFB2-4B26-8E86-6E4D85BC77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513" y="701392"/>
            <a:ext cx="4216486" cy="504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93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998B64-8B7D-4402-9516-4BE979D42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36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241095-B28A-49EC-BA5E-A6CA5CE7C315}"/>
              </a:ext>
            </a:extLst>
          </p:cNvPr>
          <p:cNvSpPr txBox="1">
            <a:spLocks/>
          </p:cNvSpPr>
          <p:nvPr/>
        </p:nvSpPr>
        <p:spPr>
          <a:xfrm>
            <a:off x="531812" y="1334324"/>
            <a:ext cx="5487248" cy="26339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5.Production Planning and Order Fulfilment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/>
              <a:t>	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FFF0B31-E221-4B1A-9C13-75EDC8E78D1F}"/>
              </a:ext>
            </a:extLst>
          </p:cNvPr>
          <p:cNvSpPr txBox="1">
            <a:spLocks/>
          </p:cNvSpPr>
          <p:nvPr/>
        </p:nvSpPr>
        <p:spPr>
          <a:xfrm>
            <a:off x="531812" y="2823125"/>
            <a:ext cx="3676204" cy="1704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Materials ordering form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6B879F-E96D-4854-9D42-1D921C8D53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064" y="0"/>
            <a:ext cx="6544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46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229ACC-D9A5-42F2-BB6C-6FE520813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37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1FE86E8-C259-4FEF-85C5-7F04002D5502}"/>
              </a:ext>
            </a:extLst>
          </p:cNvPr>
          <p:cNvSpPr txBox="1">
            <a:spLocks/>
          </p:cNvSpPr>
          <p:nvPr/>
        </p:nvSpPr>
        <p:spPr>
          <a:xfrm>
            <a:off x="531812" y="1334324"/>
            <a:ext cx="5487248" cy="26339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5.Production Planning and Order Fulfilment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/>
              <a:t>	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1B88538-E0B2-4BD5-AE88-3B3BF09088C1}"/>
              </a:ext>
            </a:extLst>
          </p:cNvPr>
          <p:cNvSpPr txBox="1">
            <a:spLocks/>
          </p:cNvSpPr>
          <p:nvPr/>
        </p:nvSpPr>
        <p:spPr>
          <a:xfrm>
            <a:off x="531812" y="2823125"/>
            <a:ext cx="3676204" cy="1704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Quality Assurance form              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603B32-146A-41C3-BBEC-E8263A602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452" y="257452"/>
            <a:ext cx="6600548" cy="660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41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A77B3-09D2-41B7-9CA9-7E1F5CDAC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Situation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A82EA-7FC8-478E-96EC-51BF788C0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38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040EEA-82EC-4D36-9E33-173988B58CDF}"/>
              </a:ext>
            </a:extLst>
          </p:cNvPr>
          <p:cNvSpPr txBox="1">
            <a:spLocks/>
          </p:cNvSpPr>
          <p:nvPr/>
        </p:nvSpPr>
        <p:spPr>
          <a:xfrm>
            <a:off x="2128494" y="1536022"/>
            <a:ext cx="8523795" cy="3785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400" dirty="0"/>
              <a:t>The next video shows the future situation of the factory.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7309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B72BE-6B62-4168-A16D-A63732385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39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4CAC701-E447-46C1-92C2-C8941632BEE9}"/>
              </a:ext>
            </a:extLst>
          </p:cNvPr>
          <p:cNvSpPr txBox="1">
            <a:spLocks/>
          </p:cNvSpPr>
          <p:nvPr/>
        </p:nvSpPr>
        <p:spPr>
          <a:xfrm>
            <a:off x="2745325" y="7765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A5949AC-6899-49CA-AAEF-DDCC83256BC7}"/>
              </a:ext>
            </a:extLst>
          </p:cNvPr>
          <p:cNvSpPr txBox="1">
            <a:spLocks/>
          </p:cNvSpPr>
          <p:nvPr/>
        </p:nvSpPr>
        <p:spPr>
          <a:xfrm>
            <a:off x="2101861" y="1536022"/>
            <a:ext cx="9501254" cy="41012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 new layout was designed.</a:t>
            </a:r>
          </a:p>
          <a:p>
            <a:r>
              <a:rPr lang="en-US" sz="2400" dirty="0"/>
              <a:t>A maintenance system was built. </a:t>
            </a:r>
          </a:p>
          <a:p>
            <a:r>
              <a:rPr lang="en-US" sz="2400" dirty="0"/>
              <a:t>Standard operating procedures (SOPs) for maintenance and warehouse systems were created.</a:t>
            </a:r>
          </a:p>
          <a:p>
            <a:r>
              <a:rPr lang="en-US" sz="2400" dirty="0"/>
              <a:t>A clear organizational structure was established. 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0828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6617B9-8845-48A1-8327-2796BC7B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4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651A5D2-3EBE-4ADD-82AD-939AEA08A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494" y="1540188"/>
            <a:ext cx="8523795" cy="3785955"/>
          </a:xfrm>
        </p:spPr>
        <p:txBody>
          <a:bodyPr/>
          <a:lstStyle/>
          <a:p>
            <a:pPr algn="just"/>
            <a:r>
              <a:rPr lang="en-US" sz="2400" dirty="0"/>
              <a:t>Al-Andalus faces many problems due to the absence of integrated operation systems, material handling system, factory layout and management system</a:t>
            </a:r>
          </a:p>
          <a:p>
            <a:pPr marL="0" indent="0" algn="just">
              <a:buNone/>
            </a:pPr>
            <a:endParaRPr lang="en-US" sz="2400" dirty="0"/>
          </a:p>
          <a:p>
            <a:pPr algn="just"/>
            <a:r>
              <a:rPr lang="en-US" sz="2400" dirty="0"/>
              <a:t>In this project some tools were used as facility layout, methods engineering and lean manufacturing to support Al-Andalus Company to improve the operation.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4449A37-9086-4A4C-9EE0-2F0FC5D3DDA0}"/>
              </a:ext>
            </a:extLst>
          </p:cNvPr>
          <p:cNvSpPr txBox="1">
            <a:spLocks/>
          </p:cNvSpPr>
          <p:nvPr/>
        </p:nvSpPr>
        <p:spPr>
          <a:xfrm>
            <a:off x="2592925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Description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097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9FC199-B758-4B75-83FD-444DE026B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40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8BA60F9-9D8D-48DD-A7CC-9409427D52A4}"/>
              </a:ext>
            </a:extLst>
          </p:cNvPr>
          <p:cNvSpPr txBox="1">
            <a:spLocks/>
          </p:cNvSpPr>
          <p:nvPr/>
        </p:nvSpPr>
        <p:spPr>
          <a:xfrm>
            <a:off x="2745325" y="7765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Recommendations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FD6FB39-9D8B-42F9-9E55-712527E45A79}"/>
              </a:ext>
            </a:extLst>
          </p:cNvPr>
          <p:cNvSpPr txBox="1">
            <a:spLocks/>
          </p:cNvSpPr>
          <p:nvPr/>
        </p:nvSpPr>
        <p:spPr>
          <a:xfrm>
            <a:off x="2101861" y="1536022"/>
            <a:ext cx="9501254" cy="41012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It is recommended to implement the deliverables from this project, in addition:</a:t>
            </a:r>
          </a:p>
          <a:p>
            <a:pPr lvl="0"/>
            <a:r>
              <a:rPr lang="en-US" sz="2400" dirty="0"/>
              <a:t>Prepare the remaining SOPs that have not been discussed in this project.</a:t>
            </a:r>
          </a:p>
          <a:p>
            <a:pPr lvl="0"/>
            <a:r>
              <a:rPr lang="en-US" sz="2400" dirty="0"/>
              <a:t>Continue research and development on procedures and forms.</a:t>
            </a:r>
          </a:p>
          <a:p>
            <a:pPr lvl="0"/>
            <a:r>
              <a:rPr lang="en-US" sz="2400" dirty="0"/>
              <a:t>Commitment to safety regulations.</a:t>
            </a:r>
          </a:p>
          <a:p>
            <a:pPr lvl="0"/>
            <a:r>
              <a:rPr lang="en-US" sz="2400" dirty="0"/>
              <a:t>Utilize the free space by buying new machines and installing them in that area. 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73388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047DD5-9532-4B71-95D4-128CA97F6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41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159FEB-4001-4AF3-B3CE-5B9DD560DD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970344"/>
            <a:ext cx="9525000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17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EA288-7780-4521-BFC1-EA7CD0303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7DC2A7-9079-4667-82C3-04C541829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5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88656EE-4264-428E-AE66-02EFAB78479B}"/>
              </a:ext>
            </a:extLst>
          </p:cNvPr>
          <p:cNvSpPr txBox="1">
            <a:spLocks/>
          </p:cNvSpPr>
          <p:nvPr/>
        </p:nvSpPr>
        <p:spPr>
          <a:xfrm>
            <a:off x="2128494" y="1540188"/>
            <a:ext cx="8523795" cy="3785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/>
              <a:t>Gathering accurate data and information.</a:t>
            </a:r>
          </a:p>
          <a:p>
            <a:pPr algn="just"/>
            <a:r>
              <a:rPr lang="en-US" sz="2400" dirty="0"/>
              <a:t>Lack of information about the market demand. </a:t>
            </a:r>
          </a:p>
          <a:p>
            <a:pPr algn="just"/>
            <a:r>
              <a:rPr lang="en-US" sz="2400" dirty="0"/>
              <a:t>Weakness of the top management in applying suitable principles in managing and operating the factory.</a:t>
            </a:r>
          </a:p>
        </p:txBody>
      </p:sp>
    </p:spTree>
    <p:extLst>
      <p:ext uri="{BB962C8B-B14F-4D97-AF65-F5344CB8AC3E}">
        <p14:creationId xmlns:p14="http://schemas.microsoft.com/office/powerpoint/2010/main" val="354627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AFD84-0542-4446-91B5-9D8B8FDD8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2A4685-2958-4FA8-9A5C-6A0CF414D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6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4662380-3B8D-4EBF-AF79-E17E55BB85A6}"/>
              </a:ext>
            </a:extLst>
          </p:cNvPr>
          <p:cNvSpPr txBox="1">
            <a:spLocks/>
          </p:cNvSpPr>
          <p:nvPr/>
        </p:nvSpPr>
        <p:spPr>
          <a:xfrm>
            <a:off x="2128494" y="1540188"/>
            <a:ext cx="8911687" cy="3880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en-US" sz="2400" dirty="0"/>
              <a:t>Data Collection and Analysis.</a:t>
            </a:r>
          </a:p>
          <a:p>
            <a:pPr lvl="0" algn="just"/>
            <a:r>
              <a:rPr lang="en-US" sz="2400" dirty="0"/>
              <a:t>Literature Review.</a:t>
            </a:r>
          </a:p>
          <a:p>
            <a:pPr lvl="0" algn="just"/>
            <a:r>
              <a:rPr lang="en-US" sz="2400" dirty="0"/>
              <a:t>Develop Systems. </a:t>
            </a:r>
          </a:p>
          <a:p>
            <a:pPr lvl="0" algn="just"/>
            <a:r>
              <a:rPr lang="en-US" sz="2400" dirty="0"/>
              <a:t>Supervise the implementation of the developed systems and tools.  </a:t>
            </a:r>
          </a:p>
          <a:p>
            <a:pPr lvl="0" algn="just"/>
            <a:r>
              <a:rPr lang="en-US" sz="2400" dirty="0"/>
              <a:t>Reporting.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12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D9364-CB02-43C8-90D8-257FD3184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collection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C2F868-C8F3-4230-BBE7-5F89A8873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7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BE8722-1A2E-408A-B2CA-ED1A49CF9370}"/>
              </a:ext>
            </a:extLst>
          </p:cNvPr>
          <p:cNvSpPr txBox="1">
            <a:spLocks/>
          </p:cNvSpPr>
          <p:nvPr/>
        </p:nvSpPr>
        <p:spPr>
          <a:xfrm>
            <a:off x="2128494" y="1540188"/>
            <a:ext cx="8523795" cy="3785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 toolkit was used for assessing the current situation of the factory.</a:t>
            </a:r>
            <a:br>
              <a:rPr lang="en-US" sz="2400" dirty="0"/>
            </a:br>
            <a:endParaRPr lang="en-US" sz="2400" dirty="0"/>
          </a:p>
          <a:p>
            <a:pPr algn="just"/>
            <a:r>
              <a:rPr lang="en-US" sz="2400" dirty="0"/>
              <a:t>The tool consists of seven areas which are: Inventory management, maintenance, quality control, material handling, safety, facility layout and Material management.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43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00EF7-F3C0-46C0-BA08-4D0AF9EDB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Toolkit results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1F55C4E-5403-4704-9548-7B263FDD77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3918387"/>
              </p:ext>
            </p:extLst>
          </p:nvPr>
        </p:nvGraphicFramePr>
        <p:xfrm>
          <a:off x="3310596" y="2267541"/>
          <a:ext cx="5570807" cy="4094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E36CA1-A550-4318-8EC7-08277F6CD507}"/>
              </a:ext>
            </a:extLst>
          </p:cNvPr>
          <p:cNvSpPr txBox="1"/>
          <p:nvPr/>
        </p:nvSpPr>
        <p:spPr>
          <a:xfrm>
            <a:off x="4600897" y="6416998"/>
            <a:ext cx="2990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Figure 1:Result of the Assessment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25B3E-9815-434A-A90B-DC81300D7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8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A9B9DD-D5F7-411E-9AA1-1A0E87DBEC73}"/>
              </a:ext>
            </a:extLst>
          </p:cNvPr>
          <p:cNvSpPr txBox="1">
            <a:spLocks/>
          </p:cNvSpPr>
          <p:nvPr/>
        </p:nvSpPr>
        <p:spPr>
          <a:xfrm>
            <a:off x="2222762" y="1536022"/>
            <a:ext cx="8523795" cy="773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The figure shows these priority areas with their percentage in details: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8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78A9B-AF7E-4A06-A7B7-7492A889C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599726"/>
            <a:ext cx="8911687" cy="128089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Situation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8F32D-322A-4AFE-BF87-7D891DE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B88A8-CF9D-4715-B494-05B43BB5DDD4}" type="slidenum">
              <a:rPr lang="en-US" smtClean="0"/>
              <a:t>9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D8F6E0D-9E75-4420-853A-4A67AD53244C}"/>
              </a:ext>
            </a:extLst>
          </p:cNvPr>
          <p:cNvSpPr txBox="1">
            <a:spLocks/>
          </p:cNvSpPr>
          <p:nvPr/>
        </p:nvSpPr>
        <p:spPr>
          <a:xfrm>
            <a:off x="2128494" y="1536022"/>
            <a:ext cx="8523795" cy="3785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400" dirty="0"/>
              <a:t>The next video shows the current situation of the factory.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4920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1618</TotalTime>
  <Words>1248</Words>
  <Application>Microsoft Office PowerPoint</Application>
  <PresentationFormat>Widescreen</PresentationFormat>
  <Paragraphs>356</Paragraphs>
  <Slides>41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Century Gothic</vt:lpstr>
      <vt:lpstr>Times New Roman</vt:lpstr>
      <vt:lpstr>Wingdings</vt:lpstr>
      <vt:lpstr>Wingdings 3</vt:lpstr>
      <vt:lpstr>Wisp</vt:lpstr>
      <vt:lpstr>Graduation Project (2)  Operations Improvement For  Al-Andalus Factory </vt:lpstr>
      <vt:lpstr>Outline</vt:lpstr>
      <vt:lpstr>Introduction </vt:lpstr>
      <vt:lpstr>PowerPoint Presentation</vt:lpstr>
      <vt:lpstr>Constraints</vt:lpstr>
      <vt:lpstr>Methodology</vt:lpstr>
      <vt:lpstr>Data collection</vt:lpstr>
      <vt:lpstr>Toolkit results</vt:lpstr>
      <vt:lpstr>Current Situation </vt:lpstr>
      <vt:lpstr>Our work</vt:lpstr>
      <vt:lpstr>1.Facility Layout </vt:lpstr>
      <vt:lpstr>Current Layout </vt:lpstr>
      <vt:lpstr>Layout Improvement</vt:lpstr>
      <vt:lpstr>Layout Improvement</vt:lpstr>
      <vt:lpstr>Layout Improvement</vt:lpstr>
      <vt:lpstr>Layout Improvement</vt:lpstr>
      <vt:lpstr>Layout Improvement</vt:lpstr>
      <vt:lpstr>2.Warehouse Management </vt:lpstr>
      <vt:lpstr>Current Situation </vt:lpstr>
      <vt:lpstr>Current Situation </vt:lpstr>
      <vt:lpstr>Warehouse Improvement</vt:lpstr>
      <vt:lpstr>PowerPoint Presentation</vt:lpstr>
      <vt:lpstr>PowerPoint Presentation</vt:lpstr>
      <vt:lpstr>Inventory Management</vt:lpstr>
      <vt:lpstr>Inventory Management</vt:lpstr>
      <vt:lpstr>3. Maintenance System </vt:lpstr>
      <vt:lpstr>PowerPoint Presentation</vt:lpstr>
      <vt:lpstr>3. Maintenance System </vt:lpstr>
      <vt:lpstr>4. Organizational Structure</vt:lpstr>
      <vt:lpstr>PowerPoint Presentation</vt:lpstr>
      <vt:lpstr>5.Production Planning and Order Fulfilment 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Future Situation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(1)  Operations Improvement At Al-Andalus Factory</dc:title>
  <dc:creator>Manar</dc:creator>
  <cp:lastModifiedBy>Manar</cp:lastModifiedBy>
  <cp:revision>110</cp:revision>
  <dcterms:created xsi:type="dcterms:W3CDTF">2019-05-17T12:05:45Z</dcterms:created>
  <dcterms:modified xsi:type="dcterms:W3CDTF">2020-01-04T20:08:57Z</dcterms:modified>
</cp:coreProperties>
</file>