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21"/>
  </p:notesMasterIdLst>
  <p:sldIdLst>
    <p:sldId id="27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4" r:id="rId18"/>
    <p:sldId id="272" r:id="rId19"/>
    <p:sldId id="27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91" autoAdjust="0"/>
    <p:restoredTop sz="94660"/>
  </p:normalViewPr>
  <p:slideViewPr>
    <p:cSldViewPr>
      <p:cViewPr varScale="1">
        <p:scale>
          <a:sx n="74" d="100"/>
          <a:sy n="74" d="100"/>
        </p:scale>
        <p:origin x="-102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0A67B8-6C40-4B62-92DD-503479D27F0C}" type="datetimeFigureOut">
              <a:rPr lang="en-US" smtClean="0"/>
              <a:pPr/>
              <a:t>12/15/2009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EB0DBE-771D-42D3-BBFC-09134EEA295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B0DBE-771D-42D3-BBFC-09134EEA295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Even if we overcome it … our </a:t>
            </a:r>
            <a:r>
              <a:rPr lang="en-US" dirty="0" err="1" smtClean="0"/>
              <a:t>applcation</a:t>
            </a:r>
            <a:r>
              <a:rPr lang="en-US" dirty="0" smtClean="0"/>
              <a:t> will work only on certain series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B0DBE-771D-42D3-BBFC-09134EEA2955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B0DBE-771D-42D3-BBFC-09134EEA2955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B0DBE-771D-42D3-BBFC-09134EEA2955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Esh</a:t>
            </a:r>
            <a:r>
              <a:rPr lang="en-US" dirty="0" smtClean="0"/>
              <a:t> el ashya2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elly</a:t>
            </a:r>
            <a:r>
              <a:rPr lang="en-US" baseline="0" dirty="0" smtClean="0"/>
              <a:t> mne7tagHa la 7atta </a:t>
            </a:r>
            <a:r>
              <a:rPr lang="en-US" baseline="0" dirty="0" err="1" smtClean="0"/>
              <a:t>yeshteghel</a:t>
            </a:r>
            <a:r>
              <a:rPr lang="en-US" baseline="0" dirty="0" smtClean="0"/>
              <a:t> el </a:t>
            </a:r>
            <a:r>
              <a:rPr lang="en-US" baseline="0" dirty="0" err="1" smtClean="0"/>
              <a:t>barnameg</a:t>
            </a:r>
            <a:r>
              <a:rPr lang="en-US" baseline="0" dirty="0" smtClean="0"/>
              <a:t>? …</a:t>
            </a:r>
            <a:r>
              <a:rPr lang="en-US" baseline="0" dirty="0" err="1" smtClean="0"/>
              <a:t>bt</a:t>
            </a:r>
            <a:r>
              <a:rPr lang="en-US" baseline="0" dirty="0" smtClean="0"/>
              <a:t>  3nd server o 3nd client, mobile yed3am j2me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B0DBE-771D-42D3-BBFC-09134EEA2955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1"/>
          <p:cNvGrpSpPr/>
          <p:nvPr/>
        </p:nvGrpSpPr>
        <p:grpSpPr>
          <a:xfrm>
            <a:off x="0" y="0"/>
            <a:ext cx="9144000" cy="6400800"/>
            <a:chOff x="0" y="0"/>
            <a:chExt cx="9144000" cy="6400800"/>
          </a:xfrm>
        </p:grpSpPr>
        <p:sp>
          <p:nvSpPr>
            <p:cNvPr id="16" name="Rectangle 15"/>
            <p:cNvSpPr/>
            <p:nvPr/>
          </p:nvSpPr>
          <p:spPr>
            <a:xfrm>
              <a:off x="1828800" y="4572000"/>
              <a:ext cx="6858000" cy="1828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grpSp>
          <p:nvGrpSpPr>
            <p:cNvPr id="8" name="Group 10"/>
            <p:cNvGrpSpPr/>
            <p:nvPr/>
          </p:nvGrpSpPr>
          <p:grpSpPr>
            <a:xfrm>
              <a:off x="0" y="0"/>
              <a:ext cx="9144000" cy="6400800"/>
              <a:chOff x="0" y="0"/>
              <a:chExt cx="9144000" cy="6400800"/>
            </a:xfrm>
          </p:grpSpPr>
          <p:sp>
            <p:nvSpPr>
              <p:cNvPr id="15" name="Rectangle 14"/>
              <p:cNvSpPr/>
              <p:nvPr/>
            </p:nvSpPr>
            <p:spPr>
              <a:xfrm>
                <a:off x="0" y="0"/>
                <a:ext cx="1828800" cy="64008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0" y="4572000"/>
                <a:ext cx="9144000" cy="18288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>
                <a:reflection blurRad="6350" stA="50000" endA="300" endPos="3850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</p:grpSp>
        <p:sp>
          <p:nvSpPr>
            <p:cNvPr id="13" name="Rectangle 12"/>
            <p:cNvSpPr/>
            <p:nvPr/>
          </p:nvSpPr>
          <p:spPr>
            <a:xfrm>
              <a:off x="0" y="4572000"/>
              <a:ext cx="1828800" cy="1828800"/>
            </a:xfrm>
            <a:prstGeom prst="rect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34200" y="6553200"/>
            <a:ext cx="1676400" cy="228600"/>
          </a:xfrm>
        </p:spPr>
        <p:txBody>
          <a:bodyPr vert="horz" lIns="91440" tIns="45720" rIns="91440" bIns="45720" rtlCol="0" anchor="t" anchorCtr="0"/>
          <a:lstStyle>
            <a:lvl1pPr marL="0" algn="r" defTabSz="914400" rtl="0" eaLnBrk="1" latinLnBrk="0" hangingPunct="1">
              <a:defRPr sz="900" kern="1200" cap="small" baseline="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1pPr>
          </a:lstStyle>
          <a:p>
            <a:fld id="{FED123BA-78AA-4994-A197-900E6B43860C}" type="datetimeFigureOut">
              <a:rPr lang="en-US" smtClean="0"/>
              <a:pPr/>
              <a:t>12/15/2009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91553" y="6553200"/>
            <a:ext cx="1676400" cy="228600"/>
          </a:xfrm>
        </p:spPr>
        <p:txBody>
          <a:bodyPr anchor="t" anchorCtr="0"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70076" y="6553200"/>
            <a:ext cx="762000" cy="228600"/>
          </a:xfrm>
          <a:noFill/>
          <a:ln>
            <a:noFill/>
          </a:ln>
          <a:effectLst/>
        </p:spPr>
        <p:txBody>
          <a:bodyPr/>
          <a:lstStyle>
            <a:lvl1pPr algn="ctr">
              <a:defRPr sz="900" kern="1200" cap="small" baseline="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1pPr>
          </a:lstStyle>
          <a:p>
            <a:fld id="{F33A0060-24BC-4295-9C25-FD9949B377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5867400"/>
            <a:ext cx="6570722" cy="457200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contourClr>
                <a:srgbClr val="DDDDDD"/>
              </a:contourClr>
            </a:sp3d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>
                    <a:alpha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4648200"/>
            <a:ext cx="6553200" cy="1219200"/>
          </a:xfrm>
        </p:spPr>
        <p:txBody>
          <a:bodyPr anchor="b" anchorCtr="0">
            <a:no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123BA-78AA-4994-A197-900E6B43860C}" type="datetimeFigureOut">
              <a:rPr lang="en-US" smtClean="0"/>
              <a:pPr/>
              <a:t>12/15/2009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0060-24BC-4295-9C25-FD9949B377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828800" cy="6858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Rectangle 7"/>
            <p:cNvSpPr/>
            <p:nvPr/>
          </p:nvSpPr>
          <p:spPr>
            <a:xfrm>
              <a:off x="0" y="2514600"/>
              <a:ext cx="1828800" cy="1828800"/>
            </a:xfrm>
            <a:prstGeom prst="rect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Rectangle 8"/>
            <p:cNvSpPr/>
            <p:nvPr/>
          </p:nvSpPr>
          <p:spPr>
            <a:xfrm>
              <a:off x="1828800" y="2514600"/>
              <a:ext cx="7315200" cy="1828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667000"/>
            <a:ext cx="6629400" cy="114300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sm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4495800"/>
            <a:ext cx="1524000" cy="20574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200000"/>
              </a:lnSpc>
              <a:buNone/>
              <a:defRPr sz="1600" b="1" kern="1200">
                <a:solidFill>
                  <a:srgbClr val="000000">
                    <a:alpha val="50196"/>
                  </a:srgb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lnSpc>
                <a:spcPct val="150000"/>
              </a:lnSpc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31152" y="6556248"/>
            <a:ext cx="1673352" cy="228600"/>
          </a:xfrm>
        </p:spPr>
        <p:txBody>
          <a:bodyPr/>
          <a:lstStyle/>
          <a:p>
            <a:fld id="{FED123BA-78AA-4994-A197-900E6B43860C}" type="datetimeFigureOut">
              <a:rPr lang="en-US" smtClean="0"/>
              <a:pPr/>
              <a:t>12/15/2009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92808" y="6556248"/>
            <a:ext cx="1673352" cy="2286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67656" y="6556248"/>
            <a:ext cx="762000" cy="228600"/>
          </a:xfrm>
          <a:noFill/>
          <a:ln>
            <a:noFill/>
          </a:ln>
          <a:effectLst/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defRPr sz="900" kern="1200" cap="small" baseline="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1pPr>
          </a:lstStyle>
          <a:p>
            <a:fld id="{F33A0060-24BC-4295-9C25-FD9949B377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248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38400" y="2298700"/>
            <a:ext cx="2971800" cy="3827463"/>
          </a:xfrm>
        </p:spPr>
        <p:txBody>
          <a:bodyPr>
            <a:normAutofit/>
          </a:bodyPr>
          <a:lstStyle>
            <a:lvl1pPr marL="228600" indent="-228600">
              <a:defRPr sz="1800"/>
            </a:lvl1pPr>
            <a:lvl2pPr marL="457200" indent="-228600">
              <a:defRPr sz="1800"/>
            </a:lvl2pPr>
            <a:lvl3pPr marL="685800" indent="-228600">
              <a:defRPr sz="1800"/>
            </a:lvl3pPr>
            <a:lvl4pPr marL="914400" indent="-228600">
              <a:defRPr sz="1800"/>
            </a:lvl4pPr>
            <a:lvl5pPr marL="1143000" indent="-228600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2298700"/>
            <a:ext cx="2971800" cy="3827463"/>
          </a:xfrm>
        </p:spPr>
        <p:txBody>
          <a:bodyPr>
            <a:normAutofit/>
          </a:bodyPr>
          <a:lstStyle>
            <a:lvl1pPr marL="228600" indent="-228600">
              <a:defRPr sz="1800"/>
            </a:lvl1pPr>
            <a:lvl2pPr marL="457200" indent="-228600">
              <a:defRPr sz="1800"/>
            </a:lvl2pPr>
            <a:lvl3pPr marL="685800" indent="-228600">
              <a:defRPr sz="1800"/>
            </a:lvl3pPr>
            <a:lvl4pPr marL="914400" indent="-228600">
              <a:defRPr sz="1800"/>
            </a:lvl4pPr>
            <a:lvl5pPr marL="1143000" indent="-228600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123BA-78AA-4994-A197-900E6B43860C}" type="datetimeFigureOut">
              <a:rPr lang="en-US" smtClean="0"/>
              <a:pPr/>
              <a:t>12/15/2009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0060-24BC-4295-9C25-FD9949B377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248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8400" y="2291697"/>
            <a:ext cx="2971800" cy="639762"/>
          </a:xfrm>
        </p:spPr>
        <p:txBody>
          <a:bodyPr vert="horz" lIns="91440" tIns="45720" rIns="91440" bIns="45720" rtlCol="0" anchor="ctr" anchorCtr="0">
            <a:noAutofit/>
          </a:bodyPr>
          <a:lstStyle>
            <a:lvl1pPr marL="0" indent="0">
              <a:buNone/>
              <a:defRPr sz="2200" b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47925" y="3137647"/>
            <a:ext cx="2971800" cy="2999232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15000" y="2291697"/>
            <a:ext cx="2971800" cy="639762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715000" y="3137647"/>
            <a:ext cx="2971800" cy="3001962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123BA-78AA-4994-A197-900E6B43860C}" type="datetimeFigureOut">
              <a:rPr lang="en-US" smtClean="0"/>
              <a:pPr/>
              <a:t>12/15/2009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0060-24BC-4295-9C25-FD9949B377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0"/>
          <p:cNvGrpSpPr/>
          <p:nvPr/>
        </p:nvGrpSpPr>
        <p:grpSpPr>
          <a:xfrm>
            <a:off x="0" y="0"/>
            <a:ext cx="9144000" cy="1676400"/>
            <a:chOff x="0" y="0"/>
            <a:chExt cx="9144000" cy="16764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9144000" cy="1676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495300" y="4191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123BA-78AA-4994-A197-900E6B43860C}" type="datetimeFigureOut">
              <a:rPr lang="en-US" smtClean="0"/>
              <a:pPr/>
              <a:t>12/15/2009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0060-24BC-4295-9C25-FD9949B377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9"/>
          <p:cNvGrpSpPr/>
          <p:nvPr/>
        </p:nvGrpSpPr>
        <p:grpSpPr>
          <a:xfrm>
            <a:off x="0" y="0"/>
            <a:ext cx="1828800" cy="1676400"/>
            <a:chOff x="457200" y="457200"/>
            <a:chExt cx="1828800" cy="1676400"/>
          </a:xfrm>
        </p:grpSpPr>
        <p:sp>
          <p:nvSpPr>
            <p:cNvPr id="8" name="Rectangle 7"/>
            <p:cNvSpPr/>
            <p:nvPr/>
          </p:nvSpPr>
          <p:spPr>
            <a:xfrm>
              <a:off x="457200" y="45720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Oval 8"/>
            <p:cNvSpPr/>
            <p:nvPr/>
          </p:nvSpPr>
          <p:spPr>
            <a:xfrm>
              <a:off x="952500" y="8763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123BA-78AA-4994-A197-900E6B43860C}" type="datetimeFigureOut">
              <a:rPr lang="en-US" smtClean="0"/>
              <a:pPr/>
              <a:t>12/15/2009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0060-24BC-4295-9C25-FD9949B377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1448" y="228600"/>
            <a:ext cx="6245352" cy="1143000"/>
          </a:xfr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 cap="sm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6624" y="2446991"/>
            <a:ext cx="5715000" cy="3531198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3031490"/>
            <a:ext cx="1524000" cy="2362200"/>
          </a:xfrm>
        </p:spPr>
        <p:txBody>
          <a:bodyPr/>
          <a:lstStyle>
            <a:lvl1pPr marL="0" indent="0">
              <a:lnSpc>
                <a:spcPct val="150000"/>
              </a:lnSpc>
              <a:buNone/>
              <a:defRPr sz="1400" b="1">
                <a:solidFill>
                  <a:srgbClr val="000000">
                    <a:alpha val="50196"/>
                  </a:srgb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123BA-78AA-4994-A197-900E6B43860C}" type="datetimeFigureOut">
              <a:rPr lang="en-US" smtClean="0"/>
              <a:pPr/>
              <a:t>12/15/2009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0060-24BC-4295-9C25-FD9949B377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1448" y="228600"/>
            <a:ext cx="6245352" cy="1143000"/>
          </a:xfr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 cap="sm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06624" y="2450592"/>
            <a:ext cx="5715000" cy="3529584"/>
          </a:xfrm>
          <a:noFill/>
          <a:ln w="101600" cmpd="sng">
            <a:miter lim="800000"/>
          </a:ln>
          <a:effectLst>
            <a:outerShdw blurRad="63500" sx="102000" sy="102000" algn="ctr" rotWithShape="0">
              <a:prstClr val="black">
                <a:alpha val="30000"/>
              </a:prst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3031489"/>
            <a:ext cx="1527048" cy="2359152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lnSpc>
                <a:spcPct val="150000"/>
              </a:lnSpc>
              <a:buNone/>
              <a:defRPr sz="1400" b="1" kern="1200">
                <a:solidFill>
                  <a:srgbClr val="000000">
                    <a:alpha val="50196"/>
                  </a:srgb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lnSpc>
                <a:spcPct val="150000"/>
              </a:lnSpc>
              <a:spcBef>
                <a:spcPts val="1800"/>
              </a:spcBef>
              <a:buClr>
                <a:schemeClr val="accent1"/>
              </a:buClr>
              <a:buSzPct val="80000"/>
              <a:buFont typeface="Wingdings" pitchFamily="2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123BA-78AA-4994-A197-900E6B43860C}" type="datetimeFigureOut">
              <a:rPr lang="en-US" smtClean="0"/>
              <a:pPr/>
              <a:t>12/15/2009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0060-24BC-4295-9C25-FD9949B377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123BA-78AA-4994-A197-900E6B43860C}" type="datetimeFigureOut">
              <a:rPr lang="en-US" smtClean="0"/>
              <a:pPr/>
              <a:t>12/15/2009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A0060-24BC-4295-9C25-FD9949B377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0"/>
          <p:cNvGrpSpPr/>
          <p:nvPr/>
        </p:nvGrpSpPr>
        <p:grpSpPr>
          <a:xfrm>
            <a:off x="0" y="0"/>
            <a:ext cx="9144000" cy="6858000"/>
            <a:chOff x="-442912" y="457200"/>
            <a:chExt cx="9144000" cy="6858000"/>
          </a:xfrm>
        </p:grpSpPr>
        <p:sp>
          <p:nvSpPr>
            <p:cNvPr id="18" name="Rectangle 17"/>
            <p:cNvSpPr/>
            <p:nvPr/>
          </p:nvSpPr>
          <p:spPr>
            <a:xfrm>
              <a:off x="-442912" y="457200"/>
              <a:ext cx="9129712" cy="1676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872288" y="457200"/>
              <a:ext cx="1828800" cy="685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6872288" y="45720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Oval 20"/>
            <p:cNvSpPr/>
            <p:nvPr/>
          </p:nvSpPr>
          <p:spPr>
            <a:xfrm>
              <a:off x="7367588" y="8763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7600" y="2298700"/>
            <a:ext cx="1447800" cy="38274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2286000"/>
            <a:ext cx="5943600" cy="3840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123BA-78AA-4994-A197-900E6B43860C}" type="datetimeFigureOut">
              <a:rPr lang="en-US" smtClean="0"/>
              <a:pPr/>
              <a:t>12/15/2009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533400"/>
            <a:ext cx="762000" cy="609600"/>
          </a:xfrm>
        </p:spPr>
        <p:txBody>
          <a:bodyPr/>
          <a:lstStyle/>
          <a:p>
            <a:fld id="{F33A0060-24BC-4295-9C25-FD9949B377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7" name="Rectangle 6"/>
            <p:cNvSpPr/>
            <p:nvPr/>
          </p:nvSpPr>
          <p:spPr>
            <a:xfrm>
              <a:off x="457200" y="0"/>
              <a:ext cx="8686800" cy="1676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8" name="Rectangle 7"/>
            <p:cNvSpPr/>
            <p:nvPr/>
          </p:nvSpPr>
          <p:spPr>
            <a:xfrm>
              <a:off x="0" y="0"/>
              <a:ext cx="1828800" cy="6858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495300" y="4191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8400" y="2286000"/>
            <a:ext cx="6248400" cy="3840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248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149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small" baseline="0">
                <a:solidFill>
                  <a:schemeClr val="tx1"/>
                </a:solidFill>
                <a:latin typeface="+mj-lt"/>
              </a:defRPr>
            </a:lvl1pPr>
          </a:lstStyle>
          <a:p>
            <a:fld id="{FED123BA-78AA-4994-A197-900E6B43860C}" type="datetimeFigureOut">
              <a:rPr lang="en-US" smtClean="0"/>
              <a:pPr/>
              <a:t>12/15/2009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small" baseline="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400" y="533400"/>
            <a:ext cx="7620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cap="small" baseline="0">
                <a:solidFill>
                  <a:schemeClr val="tx1"/>
                </a:solidFill>
                <a:latin typeface="+mj-lt"/>
              </a:defRPr>
            </a:lvl1pPr>
          </a:lstStyle>
          <a:p>
            <a:fld id="{F33A0060-24BC-4295-9C25-FD9949B3774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r" defTabSz="914400" rtl="0" eaLnBrk="1" latinLnBrk="0" hangingPunct="1">
        <a:spcBef>
          <a:spcPct val="0"/>
        </a:spcBef>
        <a:buNone/>
        <a:defRPr sz="4400" kern="1200" cap="small" spc="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spcBef>
          <a:spcPts val="1800"/>
        </a:spcBef>
        <a:buClr>
          <a:schemeClr val="accent1"/>
        </a:buClr>
        <a:buSzPct val="80000"/>
        <a:buFont typeface="Wingdings" pitchFamily="2" charset="2"/>
        <a:buChar char="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1800"/>
        </a:spcBef>
        <a:buClr>
          <a:schemeClr val="accent2"/>
        </a:buClr>
        <a:buSzPct val="80000"/>
        <a:buFont typeface="Wingdings" pitchFamily="2" charset="2"/>
        <a:buChar char="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457200" algn="l" defTabSz="914400" rtl="0" eaLnBrk="1" latinLnBrk="0" hangingPunct="1">
        <a:spcBef>
          <a:spcPts val="1200"/>
        </a:spcBef>
        <a:buClr>
          <a:schemeClr val="accent3"/>
        </a:buClr>
        <a:buSzPct val="80000"/>
        <a:buFont typeface="Wingdings" pitchFamily="2" charset="2"/>
        <a:buChar char="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indent="-457200" algn="l" defTabSz="914400" rtl="0" eaLnBrk="1" latinLnBrk="0" hangingPunct="1">
        <a:spcBef>
          <a:spcPts val="1200"/>
        </a:spcBef>
        <a:buClr>
          <a:schemeClr val="accent4"/>
        </a:buClr>
        <a:buSzPct val="80000"/>
        <a:buFont typeface="Wingdings" pitchFamily="2" charset="2"/>
        <a:buChar char="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286000" indent="-457200" algn="l" defTabSz="914400" rtl="0" eaLnBrk="1" latinLnBrk="0" hangingPunct="1">
        <a:spcBef>
          <a:spcPts val="1200"/>
        </a:spcBef>
        <a:buClr>
          <a:schemeClr val="accent5"/>
        </a:buClr>
        <a:buSzPct val="80000"/>
        <a:buFont typeface="Wingdings" pitchFamily="2" charset="2"/>
        <a:buChar char="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indent="-457200" algn="l" defTabSz="914400" rtl="0" eaLnBrk="1" latinLnBrk="0" hangingPunct="1">
        <a:spcBef>
          <a:spcPts val="1200"/>
        </a:spcBef>
        <a:buClr>
          <a:schemeClr val="accent6"/>
        </a:buClr>
        <a:buSzPct val="90000"/>
        <a:buFont typeface="Wingdings" pitchFamily="2" charset="2"/>
        <a:buChar char="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3200400" indent="-457200" algn="l" defTabSz="914400" rtl="0" eaLnBrk="1" latinLnBrk="0" hangingPunct="1">
        <a:spcBef>
          <a:spcPts val="1200"/>
        </a:spcBef>
        <a:buClr>
          <a:schemeClr val="accent1"/>
        </a:buClr>
        <a:buSzPct val="70000"/>
        <a:buFont typeface="Wingdings" pitchFamily="2" charset="2"/>
        <a:buChar char="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657600" indent="-457200" algn="l" defTabSz="914400" rtl="0" eaLnBrk="1" latinLnBrk="0" hangingPunct="1">
        <a:spcBef>
          <a:spcPts val="1200"/>
        </a:spcBef>
        <a:buClr>
          <a:schemeClr val="accent3"/>
        </a:buClr>
        <a:buFont typeface="Courier New" pitchFamily="49" charset="0"/>
        <a:buChar char="o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114800" indent="-457200" algn="l" defTabSz="914400" rtl="0" eaLnBrk="1" latinLnBrk="0" hangingPunct="1">
        <a:spcBef>
          <a:spcPts val="12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5638800"/>
            <a:ext cx="6570722" cy="685800"/>
          </a:xfrm>
        </p:spPr>
        <p:txBody>
          <a:bodyPr>
            <a:noAutofit/>
          </a:bodyPr>
          <a:lstStyle/>
          <a:p>
            <a:r>
              <a:rPr lang="en-US" dirty="0" err="1" smtClean="0"/>
              <a:t>Lubna</a:t>
            </a:r>
            <a:r>
              <a:rPr lang="en-US" dirty="0" smtClean="0"/>
              <a:t> Y. </a:t>
            </a:r>
            <a:r>
              <a:rPr lang="en-US" dirty="0" err="1" smtClean="0"/>
              <a:t>Dwaikat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Hind A.H. </a:t>
            </a:r>
            <a:r>
              <a:rPr lang="en-US" dirty="0" err="1" smtClean="0"/>
              <a:t>Wadi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4648200"/>
            <a:ext cx="6553200" cy="990600"/>
          </a:xfrm>
        </p:spPr>
        <p:txBody>
          <a:bodyPr/>
          <a:lstStyle/>
          <a:p>
            <a:r>
              <a:rPr lang="en-US" sz="3400" dirty="0" smtClean="0"/>
              <a:t>Browsing Internet Via Bluetooth</a:t>
            </a:r>
            <a:endParaRPr lang="en-US" sz="3400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3816351" y="381000"/>
            <a:ext cx="2736850" cy="3962401"/>
          </a:xfrm>
          <a:prstGeom prst="rect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3">
            <a:schemeClr val="lt1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7200" b="0" i="0" u="none" strike="noStrike" cap="none" normalizeH="0" baseline="0" noProof="1" smtClean="0">
                <a:ln>
                  <a:noFill/>
                </a:ln>
                <a:solidFill>
                  <a:srgbClr val="548DD4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         </a:t>
            </a:r>
            <a:r>
              <a:rPr kumimoji="0" lang="en-US" sz="1200" b="0" i="0" u="none" strike="noStrike" cap="none" normalizeH="0" baseline="0" noProof="1" smtClean="0">
                <a:ln>
                  <a:noFill/>
                </a:ln>
                <a:solidFill>
                  <a:srgbClr val="548DD4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    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rgbClr val="0F243E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B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rgbClr val="95B3D7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M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rgbClr val="0F243E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B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548DD4"/>
                </a:solidFill>
                <a:effectLst/>
                <a:latin typeface="Arial" pitchFamily="34" charset="0"/>
                <a:ea typeface="Arial" pitchFamily="34" charset="0"/>
                <a:cs typeface="Arial" pitchFamily="34" charset="0"/>
              </a:rPr>
              <a:t/>
            </a:r>
            <a:b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548DD4"/>
                </a:solidFill>
                <a:effectLst/>
                <a:latin typeface="Arial" pitchFamily="34" charset="0"/>
                <a:ea typeface="Arial" pitchFamily="34" charset="0"/>
                <a:cs typeface="Arial" pitchFamily="34" charset="0"/>
              </a:rPr>
            </a:br>
            <a:r>
              <a:rPr kumimoji="0" lang="en-US" sz="2800" b="1" i="0" u="none" strike="noStrike" cap="none" normalizeH="0" baseline="-25000" dirty="0" smtClean="0">
                <a:ln>
                  <a:noFill/>
                </a:ln>
                <a:solidFill>
                  <a:srgbClr val="0F243E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B</a:t>
            </a:r>
            <a:r>
              <a:rPr kumimoji="0" lang="en-US" sz="2800" b="1" i="0" u="none" strike="noStrike" cap="none" normalizeH="0" baseline="-25000" dirty="0" smtClean="0">
                <a:ln>
                  <a:noFill/>
                </a:ln>
                <a:solidFill>
                  <a:srgbClr val="365F91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luetooth </a:t>
            </a:r>
            <a:r>
              <a:rPr kumimoji="0" lang="en-US" sz="2800" b="1" i="0" u="none" strike="noStrike" cap="none" normalizeH="0" baseline="-25000" dirty="0" smtClean="0">
                <a:ln>
                  <a:noFill/>
                </a:ln>
                <a:solidFill>
                  <a:srgbClr val="0F243E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M</a:t>
            </a:r>
            <a:r>
              <a:rPr kumimoji="0" lang="en-US" sz="2800" b="1" i="0" u="none" strike="noStrike" cap="none" normalizeH="0" baseline="-25000" dirty="0" smtClean="0">
                <a:ln>
                  <a:noFill/>
                </a:ln>
                <a:solidFill>
                  <a:srgbClr val="365F91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obile </a:t>
            </a:r>
            <a:r>
              <a:rPr kumimoji="0" lang="en-US" sz="2800" b="1" i="0" u="none" strike="noStrike" cap="none" normalizeH="0" baseline="-25000" dirty="0" smtClean="0">
                <a:ln>
                  <a:noFill/>
                </a:ln>
                <a:solidFill>
                  <a:srgbClr val="0F243E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B</a:t>
            </a:r>
            <a:r>
              <a:rPr kumimoji="0" lang="en-US" sz="2800" b="1" i="0" u="none" strike="noStrike" cap="none" normalizeH="0" baseline="-25000" dirty="0" smtClean="0">
                <a:ln>
                  <a:noFill/>
                </a:ln>
                <a:solidFill>
                  <a:srgbClr val="365F91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rowser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548DD4"/>
              </a:solidFill>
              <a:effectLst/>
              <a:latin typeface="Arial" pitchFamily="34" charset="0"/>
              <a:ea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548DD4"/>
                </a:solidFill>
                <a:effectLst/>
                <a:latin typeface="Calibri" pitchFamily="34" charset="0"/>
                <a:ea typeface="Arial" pitchFamily="34" charset="0"/>
                <a:cs typeface="Arial" pitchFamily="34" charset="0"/>
              </a:rPr>
              <a:t>     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rgbClr val="548DD4"/>
              </a:solidFill>
              <a:effectLst/>
              <a:latin typeface="Arial" pitchFamily="34" charset="0"/>
              <a:ea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7200" b="0" i="0" u="none" strike="noStrike" cap="none" normalizeH="0" baseline="0" dirty="0" smtClean="0">
              <a:ln>
                <a:noFill/>
              </a:ln>
              <a:solidFill>
                <a:srgbClr val="548DD4"/>
              </a:solidFill>
              <a:effectLst/>
              <a:latin typeface="Arial" pitchFamily="34" charset="0"/>
              <a:ea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16" descr="bm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81000"/>
            <a:ext cx="1063625" cy="110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7" name="Picture 6" descr="D:\Documents and Settings\Hind\Desktop\internet_mobile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048000"/>
            <a:ext cx="1295400" cy="117138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Using Mobile in Internet browsing become widely used , most of the time it’s done using WAP.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WAP needs payment , usually high cost.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Regular DSL is available and much cheaper.</a:t>
            </a:r>
          </a:p>
          <a:p>
            <a:endParaRPr lang="en-US" dirty="0" smtClean="0"/>
          </a:p>
          <a:p>
            <a:r>
              <a:rPr lang="en-US" dirty="0" smtClean="0"/>
              <a:t>Bluetooth become widely used in PCs , laptops and mobiles.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Why don’t we use </a:t>
            </a:r>
            <a:r>
              <a:rPr lang="en-US" sz="2800" b="1" dirty="0" smtClean="0"/>
              <a:t>Bluetooth</a:t>
            </a:r>
            <a:r>
              <a:rPr lang="en-US" dirty="0" smtClean="0"/>
              <a:t> to browse Internet !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Let’s Browse Internet via Bluetooth.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Let’s implement Bluetooth Mobile Browser (B.M.B)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Before B.M.B</a:t>
            </a:r>
            <a:endParaRPr lang="en-US" dirty="0"/>
          </a:p>
        </p:txBody>
      </p:sp>
      <p:pic>
        <p:nvPicPr>
          <p:cNvPr id="2050" name="Picture 2" descr="D:\Documents and Settings\Hind\Desktop\project accessories\karekateer\beforebmb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895600" y="2032065"/>
            <a:ext cx="4952999" cy="4710369"/>
          </a:xfrm>
          <a:prstGeom prst="flowChartAlternateProcess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With B.M.B</a:t>
            </a:r>
            <a:endParaRPr lang="en-US" dirty="0"/>
          </a:p>
        </p:txBody>
      </p:sp>
      <p:pic>
        <p:nvPicPr>
          <p:cNvPr id="3074" name="Picture 2" descr="D:\Documents and Settings\Hind\Desktop\project accessories\karekateer\letsus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492772" y="2286000"/>
            <a:ext cx="4139656" cy="3840163"/>
          </a:xfrm>
          <a:prstGeom prst="flowChartAlternateProcess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Bluetooth mobile browse (B.M.B)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How to implement?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Needs to programs:</a:t>
            </a:r>
          </a:p>
          <a:p>
            <a:pPr>
              <a:buNone/>
            </a:pPr>
            <a:r>
              <a:rPr lang="en-US" dirty="0" smtClean="0"/>
              <a:t>*Desktop application to work as server</a:t>
            </a:r>
          </a:p>
          <a:p>
            <a:pPr>
              <a:buNone/>
            </a:pPr>
            <a:r>
              <a:rPr lang="en-US" dirty="0" smtClean="0"/>
              <a:t>*Mobile application (Browser) to work as client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B.M.B … how to implement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First Idea :</a:t>
            </a:r>
            <a:br>
              <a:rPr lang="en-US" dirty="0" smtClean="0"/>
            </a:br>
            <a:r>
              <a:rPr lang="en-US" dirty="0" smtClean="0"/>
              <a:t>Let’s use the mobile browser 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		</a:t>
            </a:r>
            <a:r>
              <a:rPr lang="en-US" dirty="0" err="1" smtClean="0"/>
              <a:t>oooops</a:t>
            </a:r>
            <a:r>
              <a:rPr lang="en-US" dirty="0" smtClean="0"/>
              <a:t>!!!</a:t>
            </a:r>
            <a:br>
              <a:rPr lang="en-US" dirty="0" smtClean="0"/>
            </a:br>
            <a:r>
              <a:rPr lang="en-US" dirty="0" smtClean="0"/>
              <a:t>		</a:t>
            </a:r>
          </a:p>
          <a:p>
            <a:pPr>
              <a:buNone/>
            </a:pPr>
            <a:r>
              <a:rPr lang="en-US" dirty="0" smtClean="0"/>
              <a:t>			API problem </a:t>
            </a:r>
            <a:br>
              <a:rPr lang="en-US" dirty="0" smtClean="0"/>
            </a:br>
            <a:r>
              <a:rPr lang="en-US" dirty="0" smtClean="0"/>
              <a:t>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B.M.B … how to implement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Since we can not  use  the existing mobile browser</a:t>
            </a:r>
            <a:br>
              <a:rPr lang="en-US" dirty="0" smtClean="0"/>
            </a:br>
            <a:r>
              <a:rPr lang="en-US" dirty="0" smtClean="0"/>
              <a:t>let’s find out an open source mobile browser 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 	Big challenge !</a:t>
            </a:r>
            <a:br>
              <a:rPr lang="en-US" dirty="0" smtClean="0"/>
            </a:br>
            <a:r>
              <a:rPr lang="en-US" dirty="0" smtClean="0"/>
              <a:t>	 		</a:t>
            </a:r>
          </a:p>
          <a:p>
            <a:pPr>
              <a:buNone/>
            </a:pPr>
            <a:r>
              <a:rPr lang="en-US" dirty="0" smtClean="0"/>
              <a:t>				but  after long search we 			found </a:t>
            </a:r>
            <a:br>
              <a:rPr lang="en-US" dirty="0" smtClean="0"/>
            </a:br>
            <a:r>
              <a:rPr lang="en-US" dirty="0" smtClean="0"/>
              <a:t>			“ </a:t>
            </a:r>
            <a:r>
              <a:rPr lang="en-US" dirty="0" err="1" smtClean="0"/>
              <a:t>JCellBrowser</a:t>
            </a:r>
            <a:r>
              <a:rPr lang="en-US" dirty="0" smtClean="0"/>
              <a:t> “</a:t>
            </a:r>
            <a:br>
              <a:rPr lang="en-US" dirty="0" smtClean="0"/>
            </a:br>
            <a:r>
              <a:rPr lang="en-US" dirty="0" smtClean="0"/>
              <a:t>			Best alternatives !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B.M.B … how to implement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Client (Mobile) Application:</a:t>
            </a:r>
            <a:br>
              <a:rPr lang="en-US" dirty="0" smtClean="0"/>
            </a:br>
            <a:r>
              <a:rPr lang="en-US" dirty="0" smtClean="0"/>
              <a:t>*Use the open source mobile browser we found.</a:t>
            </a:r>
          </a:p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* Understand how it works (</a:t>
            </a:r>
            <a:r>
              <a:rPr lang="en-US" dirty="0" err="1" smtClean="0"/>
              <a:t>oooh</a:t>
            </a:r>
            <a:r>
              <a:rPr lang="en-US" dirty="0" smtClean="0"/>
              <a:t> !! )</a:t>
            </a:r>
          </a:p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* Remove anything related to HTTP Connection</a:t>
            </a:r>
          </a:p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* Add a </a:t>
            </a:r>
            <a:r>
              <a:rPr lang="en-US" dirty="0" err="1" smtClean="0"/>
              <a:t>bluetooth</a:t>
            </a:r>
            <a:r>
              <a:rPr lang="en-US" dirty="0" smtClean="0"/>
              <a:t> connection , use it to:</a:t>
            </a:r>
            <a:br>
              <a:rPr lang="en-US" dirty="0" smtClean="0"/>
            </a:br>
            <a:r>
              <a:rPr lang="en-US" dirty="0" smtClean="0"/>
              <a:t>	- send a request </a:t>
            </a:r>
            <a:br>
              <a:rPr lang="en-US" dirty="0" smtClean="0"/>
            </a:br>
            <a:r>
              <a:rPr lang="en-US" dirty="0" smtClean="0"/>
              <a:t>	- accept the response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B.M.B … how to implement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US" dirty="0" smtClean="0"/>
              <a:t>Server (Desktop) Application:</a:t>
            </a:r>
          </a:p>
          <a:p>
            <a:pPr>
              <a:buNone/>
            </a:pPr>
            <a:r>
              <a:rPr lang="en-US" dirty="0" smtClean="0"/>
              <a:t>	*Connect the computer to the mobile via Bluetooth.</a:t>
            </a:r>
          </a:p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* Accept a request from mobile device.</a:t>
            </a:r>
          </a:p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* Handle the request.</a:t>
            </a:r>
          </a:p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* Send the response back to the mobile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B.M.B … Flow Chart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6" name="Rectangle 80"/>
          <p:cNvSpPr>
            <a:spLocks noChangeArrowheads="1"/>
          </p:cNvSpPr>
          <p:nvPr/>
        </p:nvSpPr>
        <p:spPr bwMode="auto">
          <a:xfrm>
            <a:off x="2133600" y="381001"/>
            <a:ext cx="1981200" cy="3048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  <a:t>Server starts</a:t>
            </a:r>
            <a:b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</a:br>
            <a:endParaRPr kumimoji="0" lang="en-US" sz="18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77" name="Rectangle 81"/>
          <p:cNvSpPr>
            <a:spLocks noChangeArrowheads="1"/>
          </p:cNvSpPr>
          <p:nvPr/>
        </p:nvSpPr>
        <p:spPr bwMode="auto">
          <a:xfrm>
            <a:off x="2133600" y="838200"/>
            <a:ext cx="1981200" cy="3048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  <a:t>Keep listening</a:t>
            </a:r>
            <a:endParaRPr kumimoji="0" lang="en-US" sz="18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78" name="Rectangle 82"/>
          <p:cNvSpPr>
            <a:spLocks noChangeArrowheads="1"/>
          </p:cNvSpPr>
          <p:nvPr/>
        </p:nvSpPr>
        <p:spPr bwMode="auto">
          <a:xfrm>
            <a:off x="5029200" y="685801"/>
            <a:ext cx="2362200" cy="22859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normalizeH="0" baseline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  <a:t>Client starts</a:t>
            </a:r>
            <a:br>
              <a:rPr kumimoji="0" lang="en-US" sz="1100" b="1" i="0" u="none" strike="noStrike" normalizeH="0" baseline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</a:br>
            <a:endParaRPr kumimoji="0" lang="en-US" sz="1800" b="1" i="0" u="none" strike="noStrike" normalizeH="0" baseline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79" name="Rectangle 83"/>
          <p:cNvSpPr>
            <a:spLocks noChangeArrowheads="1"/>
          </p:cNvSpPr>
          <p:nvPr/>
        </p:nvSpPr>
        <p:spPr bwMode="auto">
          <a:xfrm>
            <a:off x="5105400" y="1143000"/>
            <a:ext cx="2286000" cy="4572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  <a:t>Send a connection request via Bluetooth</a:t>
            </a:r>
            <a:endParaRPr kumimoji="0" lang="en-US" sz="18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80" name="Rectangle 84"/>
          <p:cNvSpPr>
            <a:spLocks noChangeArrowheads="1"/>
          </p:cNvSpPr>
          <p:nvPr/>
        </p:nvSpPr>
        <p:spPr bwMode="auto">
          <a:xfrm>
            <a:off x="2133600" y="1600200"/>
            <a:ext cx="2033587" cy="4572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  <a:t>Receive the connection request</a:t>
            </a:r>
            <a:endParaRPr kumimoji="0" lang="en-US" sz="18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81" name="Rectangle 85"/>
          <p:cNvSpPr>
            <a:spLocks noChangeArrowheads="1"/>
          </p:cNvSpPr>
          <p:nvPr/>
        </p:nvSpPr>
        <p:spPr bwMode="auto">
          <a:xfrm>
            <a:off x="5122862" y="2033588"/>
            <a:ext cx="2268538" cy="40481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  <a:t>Connected to server, </a:t>
            </a:r>
            <a:b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</a:br>
            <a: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  <a:t>Bluetooth channel is opened</a:t>
            </a:r>
            <a:b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</a:br>
            <a:endParaRPr kumimoji="0" lang="en-US" sz="18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82" name="Rectangle 86"/>
          <p:cNvSpPr>
            <a:spLocks noChangeArrowheads="1"/>
          </p:cNvSpPr>
          <p:nvPr/>
        </p:nvSpPr>
        <p:spPr bwMode="auto">
          <a:xfrm>
            <a:off x="5105400" y="2895600"/>
            <a:ext cx="2819400" cy="3048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  <a:t>Send an  Http Request</a:t>
            </a:r>
            <a:endParaRPr kumimoji="0" lang="en-US" sz="18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83" name="Rectangle 87"/>
          <p:cNvSpPr>
            <a:spLocks noChangeArrowheads="1"/>
          </p:cNvSpPr>
          <p:nvPr/>
        </p:nvSpPr>
        <p:spPr bwMode="auto">
          <a:xfrm rot="10800000" flipV="1">
            <a:off x="1600200" y="2667000"/>
            <a:ext cx="2590800" cy="3048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  <a:t>Wait for  Http Request</a:t>
            </a:r>
            <a:endParaRPr kumimoji="0" lang="en-US" sz="18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84" name="Rectangle 88"/>
          <p:cNvSpPr>
            <a:spLocks noChangeArrowheads="1"/>
          </p:cNvSpPr>
          <p:nvPr/>
        </p:nvSpPr>
        <p:spPr bwMode="auto">
          <a:xfrm>
            <a:off x="2133600" y="3581400"/>
            <a:ext cx="2057400" cy="3381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  <a:t>Handle Request</a:t>
            </a:r>
            <a:endParaRPr kumimoji="0" lang="en-US" sz="18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85" name="Rectangle 89"/>
          <p:cNvSpPr>
            <a:spLocks noChangeArrowheads="1"/>
          </p:cNvSpPr>
          <p:nvPr/>
        </p:nvSpPr>
        <p:spPr bwMode="auto">
          <a:xfrm>
            <a:off x="2133600" y="4495800"/>
            <a:ext cx="1905000" cy="3381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  <a:t>Send Response</a:t>
            </a:r>
            <a:endParaRPr kumimoji="0" lang="en-US" sz="18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86" name="Rectangle 90"/>
          <p:cNvSpPr>
            <a:spLocks noChangeArrowheads="1"/>
          </p:cNvSpPr>
          <p:nvPr/>
        </p:nvSpPr>
        <p:spPr bwMode="auto">
          <a:xfrm>
            <a:off x="5105400" y="3810000"/>
            <a:ext cx="2286000" cy="3048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  <a:t>Wait the response</a:t>
            </a:r>
            <a:endParaRPr kumimoji="0" lang="en-US" sz="18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87" name="Rectangle 91"/>
          <p:cNvSpPr>
            <a:spLocks noChangeArrowheads="1"/>
          </p:cNvSpPr>
          <p:nvPr/>
        </p:nvSpPr>
        <p:spPr bwMode="auto">
          <a:xfrm>
            <a:off x="5105400" y="4800600"/>
            <a:ext cx="2286000" cy="381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  <a:t>parse the response , view it in the browser</a:t>
            </a:r>
            <a:endParaRPr kumimoji="0" lang="en-US" sz="18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88" name="Rectangle 92"/>
          <p:cNvSpPr>
            <a:spLocks noChangeArrowheads="1"/>
          </p:cNvSpPr>
          <p:nvPr/>
        </p:nvSpPr>
        <p:spPr bwMode="auto">
          <a:xfrm>
            <a:off x="5105400" y="5638800"/>
            <a:ext cx="2209800" cy="2286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  <a:t>Client Disconnect</a:t>
            </a:r>
            <a:endParaRPr kumimoji="0" lang="en-US" sz="18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89" name="Rectangle 93"/>
          <p:cNvSpPr>
            <a:spLocks noChangeArrowheads="1"/>
          </p:cNvSpPr>
          <p:nvPr/>
        </p:nvSpPr>
        <p:spPr bwMode="auto">
          <a:xfrm>
            <a:off x="3200400" y="6172200"/>
            <a:ext cx="2786062" cy="3365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  <a:t>Bluetooth channel is closed </a:t>
            </a:r>
            <a:endParaRPr kumimoji="0" lang="en-US" sz="18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90" name="Rectangle 94"/>
          <p:cNvSpPr>
            <a:spLocks noChangeArrowheads="1"/>
          </p:cNvSpPr>
          <p:nvPr/>
        </p:nvSpPr>
        <p:spPr bwMode="auto">
          <a:xfrm>
            <a:off x="2133600" y="5486400"/>
            <a:ext cx="1905000" cy="2286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100" b="1" i="0" u="none" strike="noStrike" normalizeH="0" baseline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Arial" pitchFamily="34" charset="0"/>
                <a:cs typeface="Arial" pitchFamily="34" charset="0"/>
              </a:rPr>
              <a:t>Server Disconnect</a:t>
            </a:r>
            <a:endParaRPr kumimoji="0" lang="en-US" sz="1800" b="1" i="0" u="none" strike="noStrike" normalizeH="0" baseline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91" name="AutoShape 95"/>
          <p:cNvSpPr>
            <a:spLocks noChangeArrowheads="1"/>
          </p:cNvSpPr>
          <p:nvPr/>
        </p:nvSpPr>
        <p:spPr bwMode="auto">
          <a:xfrm>
            <a:off x="3429000" y="685800"/>
            <a:ext cx="152400" cy="228600"/>
          </a:xfrm>
          <a:prstGeom prst="downArrow">
            <a:avLst>
              <a:gd name="adj1" fmla="val 50000"/>
              <a:gd name="adj2" fmla="val 74767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92" name="AutoShape 96"/>
          <p:cNvSpPr>
            <a:spLocks noChangeArrowheads="1"/>
          </p:cNvSpPr>
          <p:nvPr/>
        </p:nvSpPr>
        <p:spPr bwMode="auto">
          <a:xfrm>
            <a:off x="3429000" y="1143000"/>
            <a:ext cx="174625" cy="457200"/>
          </a:xfrm>
          <a:prstGeom prst="downArrow">
            <a:avLst>
              <a:gd name="adj1" fmla="val 50000"/>
              <a:gd name="adj2" fmla="val 108416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93" name="AutoShape 97"/>
          <p:cNvSpPr>
            <a:spLocks noChangeArrowheads="1"/>
          </p:cNvSpPr>
          <p:nvPr/>
        </p:nvSpPr>
        <p:spPr bwMode="auto">
          <a:xfrm flipH="1">
            <a:off x="5638800" y="914400"/>
            <a:ext cx="152400" cy="228600"/>
          </a:xfrm>
          <a:prstGeom prst="downArrow">
            <a:avLst>
              <a:gd name="adj1" fmla="val 50000"/>
              <a:gd name="adj2" fmla="val 42523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4194" name="AutoShape 98"/>
          <p:cNvCxnSpPr>
            <a:cxnSpLocks noChangeShapeType="1"/>
          </p:cNvCxnSpPr>
          <p:nvPr/>
        </p:nvCxnSpPr>
        <p:spPr bwMode="auto">
          <a:xfrm rot="10800000">
            <a:off x="3581400" y="1295400"/>
            <a:ext cx="1524000" cy="1588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195" name="AutoShape 99"/>
          <p:cNvCxnSpPr>
            <a:cxnSpLocks noChangeShapeType="1"/>
          </p:cNvCxnSpPr>
          <p:nvPr/>
        </p:nvCxnSpPr>
        <p:spPr bwMode="auto">
          <a:xfrm>
            <a:off x="4167187" y="1765300"/>
            <a:ext cx="1430338" cy="0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196" name="AutoShape 100"/>
          <p:cNvSpPr>
            <a:spLocks noChangeArrowheads="1"/>
          </p:cNvSpPr>
          <p:nvPr/>
        </p:nvSpPr>
        <p:spPr bwMode="auto">
          <a:xfrm>
            <a:off x="3429000" y="2057400"/>
            <a:ext cx="152400" cy="609600"/>
          </a:xfrm>
          <a:prstGeom prst="downArrow">
            <a:avLst>
              <a:gd name="adj1" fmla="val 50000"/>
              <a:gd name="adj2" fmla="val 112872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4197" name="AutoShape 101"/>
          <p:cNvCxnSpPr>
            <a:cxnSpLocks noChangeShapeType="1"/>
          </p:cNvCxnSpPr>
          <p:nvPr/>
        </p:nvCxnSpPr>
        <p:spPr bwMode="auto">
          <a:xfrm rot="10800000">
            <a:off x="3581400" y="3124200"/>
            <a:ext cx="1524000" cy="1588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198" name="AutoShape 102"/>
          <p:cNvSpPr>
            <a:spLocks noChangeArrowheads="1"/>
          </p:cNvSpPr>
          <p:nvPr/>
        </p:nvSpPr>
        <p:spPr bwMode="auto">
          <a:xfrm>
            <a:off x="5638800" y="2438400"/>
            <a:ext cx="152400" cy="457200"/>
          </a:xfrm>
          <a:prstGeom prst="downArrow">
            <a:avLst>
              <a:gd name="adj1" fmla="val 50000"/>
              <a:gd name="adj2" fmla="val 80263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99" name="AutoShape 103"/>
          <p:cNvSpPr>
            <a:spLocks noChangeArrowheads="1"/>
          </p:cNvSpPr>
          <p:nvPr/>
        </p:nvSpPr>
        <p:spPr bwMode="auto">
          <a:xfrm>
            <a:off x="3429000" y="2971800"/>
            <a:ext cx="150812" cy="600075"/>
          </a:xfrm>
          <a:prstGeom prst="downArrow">
            <a:avLst>
              <a:gd name="adj1" fmla="val 50000"/>
              <a:gd name="adj2" fmla="val 99474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00" name="AutoShape 104"/>
          <p:cNvSpPr>
            <a:spLocks noChangeArrowheads="1"/>
          </p:cNvSpPr>
          <p:nvPr/>
        </p:nvSpPr>
        <p:spPr bwMode="auto">
          <a:xfrm>
            <a:off x="3429000" y="3886200"/>
            <a:ext cx="150812" cy="604838"/>
          </a:xfrm>
          <a:prstGeom prst="downArrow">
            <a:avLst>
              <a:gd name="adj1" fmla="val 50000"/>
              <a:gd name="adj2" fmla="val 62369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01" name="AutoShape 105"/>
          <p:cNvSpPr>
            <a:spLocks noChangeArrowheads="1"/>
          </p:cNvSpPr>
          <p:nvPr/>
        </p:nvSpPr>
        <p:spPr bwMode="auto">
          <a:xfrm>
            <a:off x="5638800" y="3200400"/>
            <a:ext cx="152400" cy="609600"/>
          </a:xfrm>
          <a:prstGeom prst="downArrow">
            <a:avLst>
              <a:gd name="adj1" fmla="val 50000"/>
              <a:gd name="adj2" fmla="val 96711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4202" name="AutoShape 106"/>
          <p:cNvCxnSpPr>
            <a:cxnSpLocks noChangeShapeType="1"/>
          </p:cNvCxnSpPr>
          <p:nvPr/>
        </p:nvCxnSpPr>
        <p:spPr bwMode="auto">
          <a:xfrm>
            <a:off x="4038600" y="4572000"/>
            <a:ext cx="1600200" cy="1588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203" name="AutoShape 107"/>
          <p:cNvSpPr>
            <a:spLocks noChangeArrowheads="1"/>
          </p:cNvSpPr>
          <p:nvPr/>
        </p:nvSpPr>
        <p:spPr bwMode="auto">
          <a:xfrm>
            <a:off x="5638800" y="4114800"/>
            <a:ext cx="131763" cy="685800"/>
          </a:xfrm>
          <a:prstGeom prst="downArrow">
            <a:avLst>
              <a:gd name="adj1" fmla="val 50000"/>
              <a:gd name="adj2" fmla="val 52108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04" name="AutoShape 108"/>
          <p:cNvSpPr>
            <a:spLocks noChangeArrowheads="1"/>
          </p:cNvSpPr>
          <p:nvPr/>
        </p:nvSpPr>
        <p:spPr bwMode="auto">
          <a:xfrm>
            <a:off x="5638800" y="5181600"/>
            <a:ext cx="152399" cy="457200"/>
          </a:xfrm>
          <a:prstGeom prst="downArrow">
            <a:avLst>
              <a:gd name="adj1" fmla="val 50000"/>
              <a:gd name="adj2" fmla="val 63110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05" name="AutoShape 109"/>
          <p:cNvSpPr>
            <a:spLocks noChangeArrowheads="1"/>
          </p:cNvSpPr>
          <p:nvPr/>
        </p:nvSpPr>
        <p:spPr bwMode="auto">
          <a:xfrm>
            <a:off x="5597525" y="1546225"/>
            <a:ext cx="168275" cy="498475"/>
          </a:xfrm>
          <a:prstGeom prst="downArrow">
            <a:avLst>
              <a:gd name="adj1" fmla="val 50000"/>
              <a:gd name="adj2" fmla="val 74057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06" name="AutoShape 110"/>
          <p:cNvSpPr>
            <a:spLocks noChangeArrowheads="1"/>
          </p:cNvSpPr>
          <p:nvPr/>
        </p:nvSpPr>
        <p:spPr bwMode="auto">
          <a:xfrm>
            <a:off x="5791200" y="5334000"/>
            <a:ext cx="1905000" cy="76200"/>
          </a:xfrm>
          <a:prstGeom prst="rightArrow">
            <a:avLst>
              <a:gd name="adj1" fmla="val 50000"/>
              <a:gd name="adj2" fmla="val 241229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07" name="AutoShape 111"/>
          <p:cNvSpPr>
            <a:spLocks noChangeArrowheads="1"/>
          </p:cNvSpPr>
          <p:nvPr/>
        </p:nvSpPr>
        <p:spPr bwMode="auto">
          <a:xfrm>
            <a:off x="7696200" y="3200400"/>
            <a:ext cx="152400" cy="2227263"/>
          </a:xfrm>
          <a:prstGeom prst="upArrow">
            <a:avLst>
              <a:gd name="adj1" fmla="val 50000"/>
              <a:gd name="adj2" fmla="val 402865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09" name="AutoShape 113"/>
          <p:cNvSpPr>
            <a:spLocks noChangeArrowheads="1"/>
          </p:cNvSpPr>
          <p:nvPr/>
        </p:nvSpPr>
        <p:spPr bwMode="auto">
          <a:xfrm>
            <a:off x="3429000" y="4800600"/>
            <a:ext cx="152400" cy="685800"/>
          </a:xfrm>
          <a:prstGeom prst="downArrow">
            <a:avLst>
              <a:gd name="adj1" fmla="val 50000"/>
              <a:gd name="adj2" fmla="val 139474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10" name="AutoShape 114"/>
          <p:cNvSpPr>
            <a:spLocks noChangeArrowheads="1"/>
          </p:cNvSpPr>
          <p:nvPr/>
        </p:nvSpPr>
        <p:spPr bwMode="auto">
          <a:xfrm>
            <a:off x="3505200" y="5715000"/>
            <a:ext cx="150812" cy="457200"/>
          </a:xfrm>
          <a:prstGeom prst="downArrow">
            <a:avLst>
              <a:gd name="adj1" fmla="val 50000"/>
              <a:gd name="adj2" fmla="val 99474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11" name="AutoShape 115"/>
          <p:cNvSpPr>
            <a:spLocks noChangeArrowheads="1"/>
          </p:cNvSpPr>
          <p:nvPr/>
        </p:nvSpPr>
        <p:spPr bwMode="auto">
          <a:xfrm>
            <a:off x="5638800" y="5867400"/>
            <a:ext cx="150812" cy="298450"/>
          </a:xfrm>
          <a:prstGeom prst="downArrow">
            <a:avLst>
              <a:gd name="adj1" fmla="val 50000"/>
              <a:gd name="adj2" fmla="val 49474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12" name="AutoShape 116"/>
          <p:cNvSpPr>
            <a:spLocks noChangeArrowheads="1"/>
          </p:cNvSpPr>
          <p:nvPr/>
        </p:nvSpPr>
        <p:spPr bwMode="auto">
          <a:xfrm>
            <a:off x="1828800" y="4953001"/>
            <a:ext cx="1581150" cy="76200"/>
          </a:xfrm>
          <a:prstGeom prst="leftArrow">
            <a:avLst>
              <a:gd name="adj1" fmla="val 50000"/>
              <a:gd name="adj2" fmla="val 247370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13" name="AutoShape 117"/>
          <p:cNvSpPr>
            <a:spLocks noChangeArrowheads="1"/>
          </p:cNvSpPr>
          <p:nvPr/>
        </p:nvSpPr>
        <p:spPr bwMode="auto">
          <a:xfrm>
            <a:off x="1676400" y="2971800"/>
            <a:ext cx="121919" cy="2057400"/>
          </a:xfrm>
          <a:prstGeom prst="upArrow">
            <a:avLst>
              <a:gd name="adj1" fmla="val 50000"/>
              <a:gd name="adj2" fmla="val 317750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4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4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4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4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9" dur="500"/>
                                        <p:tgtEl>
                                          <p:spTgt spid="4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2000"/>
                                        <p:tgtEl>
                                          <p:spTgt spid="4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9" dur="500"/>
                                        <p:tgtEl>
                                          <p:spTgt spid="4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4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500"/>
                                        <p:tgtEl>
                                          <p:spTgt spid="4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4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5" dur="500"/>
                                        <p:tgtEl>
                                          <p:spTgt spid="4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0" dur="2000"/>
                                        <p:tgtEl>
                                          <p:spTgt spid="4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5" dur="500"/>
                                        <p:tgtEl>
                                          <p:spTgt spid="4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2000"/>
                                        <p:tgtEl>
                                          <p:spTgt spid="4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1" dur="500"/>
                                        <p:tgtEl>
                                          <p:spTgt spid="4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4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7" dur="500"/>
                                        <p:tgtEl>
                                          <p:spTgt spid="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2" dur="500"/>
                                        <p:tgtEl>
                                          <p:spTgt spid="4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7" dur="500"/>
                                        <p:tgtEl>
                                          <p:spTgt spid="4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4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4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4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2000"/>
                                        <p:tgtEl>
                                          <p:spTgt spid="4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7" dur="2000"/>
                                        <p:tgtEl>
                                          <p:spTgt spid="4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2" dur="500"/>
                                        <p:tgtEl>
                                          <p:spTgt spid="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5" dur="500"/>
                                        <p:tgtEl>
                                          <p:spTgt spid="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0" dur="2000"/>
                                        <p:tgtEl>
                                          <p:spTgt spid="4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76" grpId="0" animBg="1"/>
      <p:bldP spid="4177" grpId="0" animBg="1"/>
      <p:bldP spid="4178" grpId="0" animBg="1"/>
      <p:bldP spid="4179" grpId="0" animBg="1"/>
      <p:bldP spid="4180" grpId="0" animBg="1"/>
      <p:bldP spid="4181" grpId="0" animBg="1"/>
      <p:bldP spid="4182" grpId="0" animBg="1"/>
      <p:bldP spid="4183" grpId="0" animBg="1"/>
      <p:bldP spid="4184" grpId="0" animBg="1"/>
      <p:bldP spid="4185" grpId="0" animBg="1"/>
      <p:bldP spid="4186" grpId="0" animBg="1"/>
      <p:bldP spid="4187" grpId="0" animBg="1"/>
      <p:bldP spid="4188" grpId="0" animBg="1"/>
      <p:bldP spid="4189" grpId="0" animBg="1"/>
      <p:bldP spid="4190" grpId="0" animBg="1"/>
      <p:bldP spid="4191" grpId="0" animBg="1"/>
      <p:bldP spid="4192" grpId="0" animBg="1"/>
      <p:bldP spid="4193" grpId="0" animBg="1"/>
      <p:bldP spid="4196" grpId="0" animBg="1"/>
      <p:bldP spid="4198" grpId="0" animBg="1"/>
      <p:bldP spid="4199" grpId="0" animBg="1"/>
      <p:bldP spid="4200" grpId="0" animBg="1"/>
      <p:bldP spid="4201" grpId="0" animBg="1"/>
      <p:bldP spid="4203" grpId="0" animBg="1"/>
      <p:bldP spid="4204" grpId="0" animBg="1"/>
      <p:bldP spid="4205" grpId="0" animBg="1"/>
      <p:bldP spid="4206" grpId="0" animBg="1"/>
      <p:bldP spid="4207" grpId="0" animBg="1"/>
      <p:bldP spid="4209" grpId="0" animBg="1"/>
      <p:bldP spid="4210" grpId="0" animBg="1"/>
      <p:bldP spid="4211" grpId="0" animBg="1"/>
      <p:bldP spid="4212" grpId="0" animBg="1"/>
      <p:bldP spid="42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Need a Protocol 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Http connection : opened when needed , accept response then closed.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While in Bluetooth connection :It’s  always On.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	Protocol to tell :</a:t>
            </a:r>
            <a:br>
              <a:rPr lang="en-US" dirty="0" smtClean="0"/>
            </a:br>
            <a:r>
              <a:rPr lang="en-US" dirty="0" smtClean="0"/>
              <a:t>		when the data starts</a:t>
            </a:r>
            <a:br>
              <a:rPr lang="en-US" dirty="0" smtClean="0"/>
            </a:br>
            <a:r>
              <a:rPr lang="en-US" dirty="0" smtClean="0"/>
              <a:t>		when it ends</a:t>
            </a:r>
            <a:br>
              <a:rPr lang="en-US" dirty="0" smtClean="0"/>
            </a:br>
            <a:r>
              <a:rPr lang="en-US" dirty="0" smtClean="0"/>
              <a:t>		what’s it’s length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Need a Protocol 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Http connection : uses two methods get and post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Bluetooth connection :Need to simulate HTTP.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	Protocol to differentiate between get request 	and post request</a:t>
            </a:r>
            <a:br>
              <a:rPr lang="en-US" dirty="0" smtClean="0"/>
            </a:br>
            <a:r>
              <a:rPr lang="en-US" dirty="0" smtClean="0"/>
              <a:t>		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Challenges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to send the request, and how to redirect the response  to mobile.</a:t>
            </a:r>
          </a:p>
          <a:p>
            <a:endParaRPr lang="en-US" dirty="0" smtClean="0"/>
          </a:p>
          <a:p>
            <a:r>
              <a:rPr lang="en-US" dirty="0" smtClean="0"/>
              <a:t>Images.</a:t>
            </a:r>
          </a:p>
          <a:p>
            <a:endParaRPr lang="en-US" dirty="0" smtClean="0"/>
          </a:p>
          <a:p>
            <a:r>
              <a:rPr lang="en-US" dirty="0" smtClean="0"/>
              <a:t>Logging In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Technologies , building 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Bluetooth</a:t>
            </a:r>
          </a:p>
          <a:p>
            <a:r>
              <a:rPr lang="en-US" dirty="0" smtClean="0"/>
              <a:t>Serial Communication</a:t>
            </a:r>
          </a:p>
          <a:p>
            <a:endParaRPr lang="en-US" dirty="0" smtClean="0"/>
          </a:p>
          <a:p>
            <a:r>
              <a:rPr lang="en-US" dirty="0" smtClean="0"/>
              <a:t>J2me</a:t>
            </a:r>
          </a:p>
          <a:p>
            <a:r>
              <a:rPr lang="en-US" dirty="0" err="1" smtClean="0"/>
              <a:t>C#.net</a:t>
            </a:r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Security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Https</a:t>
            </a:r>
          </a:p>
          <a:p>
            <a:endParaRPr lang="en-US" dirty="0" smtClean="0"/>
          </a:p>
          <a:p>
            <a:r>
              <a:rPr lang="en-US" dirty="0" smtClean="0"/>
              <a:t>Bluetooth</a:t>
            </a:r>
          </a:p>
          <a:p>
            <a:endParaRPr lang="en-US" dirty="0" smtClean="0"/>
          </a:p>
          <a:p>
            <a:r>
              <a:rPr lang="en-US" dirty="0" smtClean="0"/>
              <a:t>Application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Limitations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Limited speed , the data is sent serially .</a:t>
            </a:r>
          </a:p>
          <a:p>
            <a:endParaRPr lang="en-US" dirty="0" smtClean="0"/>
          </a:p>
          <a:p>
            <a:r>
              <a:rPr lang="en-US" dirty="0" smtClean="0"/>
              <a:t>The Open S. Mobile browser we found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 be done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Serve More than one client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">
  <a:themeElements>
    <a:clrScheme name="Mod">
      <a:dk1>
        <a:sysClr val="windowText" lastClr="000000"/>
      </a:dk1>
      <a:lt1>
        <a:sysClr val="window" lastClr="FFFFFF"/>
      </a:lt1>
      <a:dk2>
        <a:srgbClr val="065218"/>
      </a:dk2>
      <a:lt2>
        <a:srgbClr val="EDF3AE"/>
      </a:lt2>
      <a:accent1>
        <a:srgbClr val="8FCB17"/>
      </a:accent1>
      <a:accent2>
        <a:srgbClr val="769F11"/>
      </a:accent2>
      <a:accent3>
        <a:srgbClr val="D4E336"/>
      </a:accent3>
      <a:accent4>
        <a:srgbClr val="0C8228"/>
      </a:accent4>
      <a:accent5>
        <a:srgbClr val="C0EDA8"/>
      </a:accent5>
      <a:accent6>
        <a:srgbClr val="3B4F18"/>
      </a:accent6>
      <a:hlink>
        <a:srgbClr val="0A6A21"/>
      </a:hlink>
      <a:folHlink>
        <a:srgbClr val="406EA5"/>
      </a:folHlink>
    </a:clrScheme>
    <a:fontScheme name="Mod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od">
      <a:fillStyleLst>
        <a:solidFill>
          <a:schemeClr val="phClr"/>
        </a:solidFill>
        <a:solidFill>
          <a:schemeClr val="phClr">
            <a:tint val="80000"/>
          </a:schemeClr>
        </a:solidFill>
        <a:solidFill>
          <a:schemeClr val="phClr">
            <a:shade val="30000"/>
            <a:satMod val="150000"/>
          </a:schemeClr>
        </a:solidFill>
      </a:fillStyleLst>
      <a:lnStyleLst>
        <a:ln w="9525" cap="flat" cmpd="sng" algn="ctr">
          <a:solidFill>
            <a:schemeClr val="phClr">
              <a:tint val="90000"/>
              <a:satMod val="105000"/>
            </a:schemeClr>
          </a:solidFill>
          <a:prstDash val="solid"/>
        </a:ln>
        <a:ln w="50800" cap="flat" cmpd="sng" algn="ctr">
          <a:solidFill>
            <a:schemeClr val="phClr">
              <a:tint val="90000"/>
            </a:schemeClr>
          </a:solidFill>
          <a:prstDash val="solid"/>
        </a:ln>
        <a:ln w="76200" cap="flat" cmpd="dbl" algn="ctr">
          <a:solidFill>
            <a:schemeClr val="phClr">
              <a:tint val="9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76200" dist="25400" dir="5400000" sx="101000" sy="101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50800" dir="5400000" sx="101000" sy="101000" rotWithShape="0">
              <a:srgbClr val="000000">
                <a:alpha val="50000"/>
              </a:srgbClr>
            </a:outerShdw>
            <a:reflection blurRad="12700" stA="30000" endPos="30000" dist="5080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5400000"/>
            </a:lightRig>
          </a:scene3d>
          <a:sp3d prstMaterial="softmetal">
            <a:bevelT w="63500" h="25400" prst="coolSlant"/>
          </a:sp3d>
        </a:effectStyle>
      </a:effectStyleLst>
      <a:bgFillStyleLst>
        <a:solidFill>
          <a:schemeClr val="phClr">
            <a:satMod val="125000"/>
          </a:schemeClr>
        </a:solidFill>
        <a:solidFill>
          <a:schemeClr val="phClr">
            <a:shade val="30000"/>
            <a:satMod val="150000"/>
          </a:schemeClr>
        </a:solidFill>
        <a:gradFill>
          <a:gsLst>
            <a:gs pos="0">
              <a:schemeClr val="phClr">
                <a:tint val="100000"/>
                <a:shade val="80000"/>
                <a:satMod val="135000"/>
              </a:schemeClr>
            </a:gs>
            <a:gs pos="55000">
              <a:schemeClr val="phClr">
                <a:tint val="70000"/>
                <a:shade val="100000"/>
                <a:satMod val="150000"/>
              </a:schemeClr>
            </a:gs>
            <a:gs pos="100000">
              <a:schemeClr val="phClr">
                <a:tint val="70000"/>
                <a:shade val="100000"/>
                <a:satMod val="15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357</TotalTime>
  <Words>363</Words>
  <Application>Microsoft Office PowerPoint</Application>
  <PresentationFormat>On-screen Show (4:3)</PresentationFormat>
  <Paragraphs>109</Paragraphs>
  <Slides>19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Mod</vt:lpstr>
      <vt:lpstr>Browsing Internet Via Bluetooth</vt:lpstr>
      <vt:lpstr>Introduction</vt:lpstr>
      <vt:lpstr>Introduction</vt:lpstr>
      <vt:lpstr>Before B.M.B</vt:lpstr>
      <vt:lpstr>With B.M.B</vt:lpstr>
      <vt:lpstr>Bluetooth mobile browse (B.M.B)</vt:lpstr>
      <vt:lpstr>B.M.B … how to implement </vt:lpstr>
      <vt:lpstr>B.M.B … how to implement </vt:lpstr>
      <vt:lpstr>B.M.B … how to implement </vt:lpstr>
      <vt:lpstr>B.M.B … how to implement </vt:lpstr>
      <vt:lpstr>B.M.B … Flow Chart</vt:lpstr>
      <vt:lpstr>Slide 12</vt:lpstr>
      <vt:lpstr>Need a Protocol !</vt:lpstr>
      <vt:lpstr>Need a Protocol !</vt:lpstr>
      <vt:lpstr>Challenges</vt:lpstr>
      <vt:lpstr>Technologies , building tools</vt:lpstr>
      <vt:lpstr>Security </vt:lpstr>
      <vt:lpstr>Limitations</vt:lpstr>
      <vt:lpstr>To be done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Browsing Internet Via Bluetooth</dc:title>
  <dc:creator>Hind</dc:creator>
  <cp:lastModifiedBy>Hind</cp:lastModifiedBy>
  <cp:revision>11</cp:revision>
  <dcterms:created xsi:type="dcterms:W3CDTF">2009-12-13T18:36:22Z</dcterms:created>
  <dcterms:modified xsi:type="dcterms:W3CDTF">2009-12-15T07:37:55Z</dcterms:modified>
</cp:coreProperties>
</file>