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0"/>
  </p:notesMasterIdLst>
  <p:sldIdLst>
    <p:sldId id="342" r:id="rId2"/>
    <p:sldId id="416" r:id="rId3"/>
    <p:sldId id="500" r:id="rId4"/>
    <p:sldId id="414" r:id="rId5"/>
    <p:sldId id="518" r:id="rId6"/>
    <p:sldId id="494" r:id="rId7"/>
    <p:sldId id="495" r:id="rId8"/>
    <p:sldId id="331" r:id="rId9"/>
    <p:sldId id="301" r:id="rId10"/>
    <p:sldId id="517" r:id="rId11"/>
    <p:sldId id="305" r:id="rId12"/>
    <p:sldId id="304" r:id="rId13"/>
    <p:sldId id="306" r:id="rId14"/>
    <p:sldId id="307" r:id="rId15"/>
    <p:sldId id="523" r:id="rId16"/>
    <p:sldId id="355" r:id="rId17"/>
    <p:sldId id="369" r:id="rId18"/>
    <p:sldId id="502" r:id="rId19"/>
    <p:sldId id="504" r:id="rId20"/>
    <p:sldId id="372" r:id="rId21"/>
    <p:sldId id="376" r:id="rId22"/>
    <p:sldId id="379" r:id="rId23"/>
    <p:sldId id="508" r:id="rId24"/>
    <p:sldId id="380" r:id="rId25"/>
    <p:sldId id="507" r:id="rId26"/>
    <p:sldId id="381" r:id="rId27"/>
    <p:sldId id="382" r:id="rId28"/>
    <p:sldId id="387" r:id="rId29"/>
    <p:sldId id="509" r:id="rId30"/>
    <p:sldId id="527" r:id="rId31"/>
    <p:sldId id="458" r:id="rId32"/>
    <p:sldId id="510" r:id="rId33"/>
    <p:sldId id="460" r:id="rId34"/>
    <p:sldId id="511" r:id="rId35"/>
    <p:sldId id="526" r:id="rId36"/>
    <p:sldId id="499" r:id="rId37"/>
    <p:sldId id="442" r:id="rId38"/>
    <p:sldId id="487" r:id="rId39"/>
    <p:sldId id="443" r:id="rId40"/>
    <p:sldId id="444" r:id="rId41"/>
    <p:sldId id="445" r:id="rId42"/>
    <p:sldId id="461" r:id="rId43"/>
    <p:sldId id="462" r:id="rId44"/>
    <p:sldId id="463" r:id="rId45"/>
    <p:sldId id="464" r:id="rId46"/>
    <p:sldId id="465" r:id="rId47"/>
    <p:sldId id="466" r:id="rId48"/>
    <p:sldId id="469" r:id="rId49"/>
    <p:sldId id="470" r:id="rId50"/>
    <p:sldId id="471" r:id="rId51"/>
    <p:sldId id="472" r:id="rId52"/>
    <p:sldId id="488" r:id="rId53"/>
    <p:sldId id="489" r:id="rId54"/>
    <p:sldId id="490" r:id="rId55"/>
    <p:sldId id="491" r:id="rId56"/>
    <p:sldId id="492" r:id="rId57"/>
    <p:sldId id="493" r:id="rId58"/>
    <p:sldId id="429" r:id="rId59"/>
    <p:sldId id="406" r:id="rId60"/>
    <p:sldId id="405" r:id="rId61"/>
    <p:sldId id="404" r:id="rId62"/>
    <p:sldId id="402" r:id="rId63"/>
    <p:sldId id="399" r:id="rId64"/>
    <p:sldId id="410" r:id="rId65"/>
    <p:sldId id="519" r:id="rId66"/>
    <p:sldId id="513" r:id="rId67"/>
    <p:sldId id="521" r:id="rId68"/>
    <p:sldId id="408" r:id="rId69"/>
    <p:sldId id="478" r:id="rId70"/>
    <p:sldId id="479" r:id="rId71"/>
    <p:sldId id="482" r:id="rId72"/>
    <p:sldId id="522" r:id="rId73"/>
    <p:sldId id="516" r:id="rId74"/>
    <p:sldId id="432" r:id="rId75"/>
    <p:sldId id="473" r:id="rId76"/>
    <p:sldId id="474" r:id="rId77"/>
    <p:sldId id="475" r:id="rId78"/>
    <p:sldId id="528" r:id="rId79"/>
    <p:sldId id="529" r:id="rId80"/>
    <p:sldId id="530" r:id="rId81"/>
    <p:sldId id="531" r:id="rId82"/>
    <p:sldId id="476" r:id="rId83"/>
    <p:sldId id="524" r:id="rId84"/>
    <p:sldId id="525" r:id="rId85"/>
    <p:sldId id="532" r:id="rId86"/>
    <p:sldId id="484" r:id="rId87"/>
    <p:sldId id="485" r:id="rId88"/>
    <p:sldId id="486" r:id="rId89"/>
  </p:sldIdLst>
  <p:sldSz cx="9144000" cy="4752975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497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1F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نمط متوسط 2 - تميي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82" autoAdjust="0"/>
    <p:restoredTop sz="94624" autoAdjust="0"/>
  </p:normalViewPr>
  <p:slideViewPr>
    <p:cSldViewPr>
      <p:cViewPr>
        <p:scale>
          <a:sx n="111" d="100"/>
          <a:sy n="111" d="100"/>
        </p:scale>
        <p:origin x="-96" y="-72"/>
      </p:cViewPr>
      <p:guideLst>
        <p:guide orient="horz" pos="1497"/>
        <p:guide pos="2880"/>
      </p:guideLst>
    </p:cSldViewPr>
  </p:slideViewPr>
  <p:outlineViewPr>
    <p:cViewPr>
      <p:scale>
        <a:sx n="33" d="100"/>
        <a:sy n="33" d="100"/>
      </p:scale>
      <p:origin x="0" y="1999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3B0BF4-3269-4265-9AE8-0A4438DD8F12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61963" y="1143000"/>
            <a:ext cx="59340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A34BA5-689E-46AA-BF38-CACC36F1CD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833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34BA5-689E-46AA-BF38-CACC36F1CD7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088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34BA5-689E-46AA-BF38-CACC36F1CD75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2" y="1476509"/>
            <a:ext cx="7772400" cy="101880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693353"/>
            <a:ext cx="6400800" cy="121464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426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686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9" y="190341"/>
            <a:ext cx="2057401" cy="405543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7" y="190341"/>
            <a:ext cx="6019801" cy="405543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25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875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3054227"/>
            <a:ext cx="7772400" cy="9439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2014519"/>
            <a:ext cx="7772400" cy="1039713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210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10" y="1109029"/>
            <a:ext cx="4038601" cy="313674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1" y="1109029"/>
            <a:ext cx="4038601" cy="313674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609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9" y="1063922"/>
            <a:ext cx="4040189" cy="44339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9" y="1507309"/>
            <a:ext cx="4040189" cy="27384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063922"/>
            <a:ext cx="4041774" cy="44339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507309"/>
            <a:ext cx="4041774" cy="27384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930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050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923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9" y="189240"/>
            <a:ext cx="3008313" cy="80536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61" y="189241"/>
            <a:ext cx="5111749" cy="405653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9" y="994610"/>
            <a:ext cx="3008313" cy="325116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253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327085"/>
            <a:ext cx="5486400" cy="39278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24689"/>
            <a:ext cx="5486400" cy="285178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3719864"/>
            <a:ext cx="5486400" cy="55781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94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90343"/>
            <a:ext cx="8229600" cy="7921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09029"/>
            <a:ext cx="8229600" cy="31367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405305"/>
            <a:ext cx="2133600" cy="253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DFB7C5-23C0-48E7-BB2F-7B5405148384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2" y="4405305"/>
            <a:ext cx="2895600" cy="253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405305"/>
            <a:ext cx="2133600" cy="253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60653-8C44-451D-88C1-0B5D36B28C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955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7" Type="http://schemas.openxmlformats.org/officeDocument/2006/relationships/image" Target="../media/image101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0.png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jpe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1.jpeg"/><Relationship Id="rId4" Type="http://schemas.openxmlformats.org/officeDocument/2006/relationships/image" Target="../media/image110.jpeg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2071670" y="376223"/>
            <a:ext cx="5562600" cy="792163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Redesign Of Integrated Car showroom</a:t>
            </a:r>
            <a:endParaRPr lang="ar-QA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124" y="1233479"/>
            <a:ext cx="914400" cy="905256"/>
          </a:xfrm>
          <a:prstGeom prst="rect">
            <a:avLst/>
          </a:prstGeom>
          <a:ln w="38100" cap="sq">
            <a:solidFill>
              <a:schemeClr val="accent3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مربع نص 5"/>
          <p:cNvSpPr txBox="1"/>
          <p:nvPr/>
        </p:nvSpPr>
        <p:spPr>
          <a:xfrm>
            <a:off x="3071802" y="2376487"/>
            <a:ext cx="3505200" cy="203132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Prepared By :</a:t>
            </a:r>
          </a:p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Basheer Ibrahim</a:t>
            </a:r>
          </a:p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Emad Sokkar</a:t>
            </a:r>
          </a:p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Mutaz Dawood</a:t>
            </a:r>
          </a:p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Sameh Abu Aishih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ar-Q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3071802" y="3876685"/>
            <a:ext cx="317182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Supervisor:</a:t>
            </a:r>
          </a:p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Eng. Fadi Fatayer </a:t>
            </a:r>
            <a:endParaRPr lang="ar-Q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5205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381000" y="0"/>
            <a:ext cx="31242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Site </a:t>
            </a:r>
            <a:r>
              <a:rPr lang="en-US" sz="1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plan</a:t>
            </a:r>
            <a:endParaRPr lang="ar-SA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33400" y="1157287"/>
            <a:ext cx="2667000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Circulation &amp;entrance</a:t>
            </a:r>
          </a:p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Area total=7936</a:t>
            </a:r>
            <a:r>
              <a:rPr lang="en-US" sz="2400" dirty="0" smtClean="0"/>
              <a:t>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en-US" sz="2400" b="1" baseline="30000" dirty="0" smtClean="0"/>
              <a:t>2</a:t>
            </a:r>
            <a:endParaRPr lang="ar-S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صورة 7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304785"/>
            <a:ext cx="4214842" cy="4148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East &amp; west Elevation</a:t>
            </a:r>
            <a:b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233479"/>
            <a:ext cx="8229600" cy="3136744"/>
          </a:xfrm>
          <a:noFill/>
        </p:spPr>
        <p:txBody>
          <a:bodyPr>
            <a:normAutofit/>
          </a:bodyPr>
          <a:lstStyle/>
          <a:p>
            <a:pPr algn="just"/>
            <a:endParaRPr lang="en-US" sz="2400" dirty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9" name="صورة 8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805115"/>
            <a:ext cx="6072230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2857488" y="4233875"/>
            <a:ext cx="2971800" cy="519100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West elevation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000364" y="2305049"/>
            <a:ext cx="2971800" cy="519100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East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elevation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صورة 7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43100" y="1019165"/>
            <a:ext cx="5700734" cy="1571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3265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North &amp; south Elevation</a:t>
            </a:r>
            <a:b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pPr algn="just"/>
            <a:endParaRPr lang="en-US" sz="2400" dirty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5" name="صورة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947727"/>
            <a:ext cx="6858048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صورة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2947991"/>
            <a:ext cx="6429420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2857488" y="4233875"/>
            <a:ext cx="2971800" cy="519100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South elevation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000364" y="2519363"/>
            <a:ext cx="2971800" cy="519100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South elevation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52706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section A-A </a:t>
            </a:r>
            <a:b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pPr algn="just"/>
            <a:endParaRPr lang="en-US" sz="2400" dirty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4" name="صورة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447793"/>
            <a:ext cx="7358113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3265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section B-B</a:t>
            </a:r>
            <a:b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pPr algn="just"/>
            <a:endParaRPr lang="en-US" sz="2400" dirty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7680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304925"/>
            <a:ext cx="8572560" cy="2357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63265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229600" cy="792163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Outline</a:t>
            </a:r>
          </a:p>
        </p:txBody>
      </p:sp>
      <p:sp>
        <p:nvSpPr>
          <p:cNvPr id="6" name="مربع نص 5"/>
          <p:cNvSpPr txBox="1"/>
          <p:nvPr/>
        </p:nvSpPr>
        <p:spPr>
          <a:xfrm>
            <a:off x="142844" y="947727"/>
            <a:ext cx="4267200" cy="40011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/>
                </a:solidFill>
              </a:rPr>
              <a:t>Environmental Design </a:t>
            </a:r>
            <a:endParaRPr lang="ar-SA" sz="2000" b="1" dirty="0">
              <a:solidFill>
                <a:schemeClr val="tx1"/>
              </a:solidFill>
            </a:endParaRPr>
          </a:p>
        </p:txBody>
      </p:sp>
      <p:sp>
        <p:nvSpPr>
          <p:cNvPr id="17" name="مستطيل 16"/>
          <p:cNvSpPr/>
          <p:nvPr/>
        </p:nvSpPr>
        <p:spPr>
          <a:xfrm>
            <a:off x="500034" y="1590669"/>
            <a:ext cx="2971800" cy="457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Shading Design </a:t>
            </a:r>
            <a:endParaRPr lang="ar-SA" sz="2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مستطيل 17"/>
          <p:cNvSpPr/>
          <p:nvPr/>
        </p:nvSpPr>
        <p:spPr>
          <a:xfrm>
            <a:off x="500034" y="2162173"/>
            <a:ext cx="2971800" cy="400110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Daylight factor</a:t>
            </a:r>
            <a:endParaRPr lang="ar-SA" sz="2000" b="1" dirty="0" smtClean="0">
              <a:solidFill>
                <a:schemeClr val="tx1"/>
              </a:solidFill>
            </a:endParaRPr>
          </a:p>
        </p:txBody>
      </p:sp>
      <p:sp>
        <p:nvSpPr>
          <p:cNvPr id="19" name="مستطيل 18"/>
          <p:cNvSpPr/>
          <p:nvPr/>
        </p:nvSpPr>
        <p:spPr>
          <a:xfrm>
            <a:off x="500034" y="2733677"/>
            <a:ext cx="2971800" cy="400110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Thermal analysis</a:t>
            </a:r>
            <a:endParaRPr lang="ar-SA" sz="2000" b="1" dirty="0" smtClean="0">
              <a:solidFill>
                <a:schemeClr val="tx1"/>
              </a:solidFill>
            </a:endParaRPr>
          </a:p>
        </p:txBody>
      </p:sp>
      <p:sp>
        <p:nvSpPr>
          <p:cNvPr id="20" name="مستطيل 19"/>
          <p:cNvSpPr/>
          <p:nvPr/>
        </p:nvSpPr>
        <p:spPr>
          <a:xfrm>
            <a:off x="500034" y="3305181"/>
            <a:ext cx="2971800" cy="400110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Acoustical design </a:t>
            </a:r>
            <a:endParaRPr lang="ar-SA" sz="2000" b="1" dirty="0" smtClean="0">
              <a:solidFill>
                <a:schemeClr val="tx1"/>
              </a:solidFill>
            </a:endParaRPr>
          </a:p>
        </p:txBody>
      </p:sp>
      <p:sp>
        <p:nvSpPr>
          <p:cNvPr id="21" name="مستطيل 20"/>
          <p:cNvSpPr/>
          <p:nvPr/>
        </p:nvSpPr>
        <p:spPr>
          <a:xfrm>
            <a:off x="500034" y="3876685"/>
            <a:ext cx="2971800" cy="400110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Photovoltaic cells</a:t>
            </a:r>
            <a:endParaRPr lang="ar-SA" sz="20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65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48383"/>
            <a:ext cx="8229600" cy="792163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 smtClean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dirty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8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2209800" y="242888"/>
            <a:ext cx="44958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Building in ecotect</a:t>
            </a:r>
            <a:r>
              <a:rPr lang="en-US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ar-SA" sz="32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3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4546" y="1019165"/>
            <a:ext cx="4438650" cy="346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433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ربع نص 13"/>
          <p:cNvSpPr txBox="1"/>
          <p:nvPr/>
        </p:nvSpPr>
        <p:spPr>
          <a:xfrm>
            <a:off x="357158" y="2162173"/>
            <a:ext cx="2209800" cy="67710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9:00 AM</a:t>
            </a:r>
            <a:endParaRPr lang="ar-SA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ar-SA" dirty="0"/>
          </a:p>
        </p:txBody>
      </p:sp>
      <p:pic>
        <p:nvPicPr>
          <p:cNvPr id="17" name="Picture 12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4612" y="661975"/>
            <a:ext cx="2553629" cy="1643074"/>
          </a:xfrm>
          <a:prstGeom prst="rect">
            <a:avLst/>
          </a:prstGeom>
        </p:spPr>
      </p:pic>
      <p:pic>
        <p:nvPicPr>
          <p:cNvPr id="18" name="Picture 11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733413"/>
            <a:ext cx="2810107" cy="1285884"/>
          </a:xfrm>
          <a:prstGeom prst="rect">
            <a:avLst/>
          </a:prstGeom>
        </p:spPr>
      </p:pic>
      <p:sp>
        <p:nvSpPr>
          <p:cNvPr id="19" name="مربع نص 18"/>
          <p:cNvSpPr txBox="1"/>
          <p:nvPr/>
        </p:nvSpPr>
        <p:spPr>
          <a:xfrm>
            <a:off x="3357554" y="2305049"/>
            <a:ext cx="1643074" cy="67710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12:00 PM</a:t>
            </a:r>
            <a:endParaRPr lang="ar-SA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ar-SA" dirty="0"/>
          </a:p>
        </p:txBody>
      </p:sp>
      <p:pic>
        <p:nvPicPr>
          <p:cNvPr id="20" name="Picture 12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96" y="2519363"/>
            <a:ext cx="2357454" cy="1857388"/>
          </a:xfrm>
          <a:prstGeom prst="rect">
            <a:avLst/>
          </a:prstGeom>
        </p:spPr>
      </p:pic>
      <p:sp>
        <p:nvSpPr>
          <p:cNvPr id="22" name="مربع نص 21"/>
          <p:cNvSpPr txBox="1"/>
          <p:nvPr/>
        </p:nvSpPr>
        <p:spPr>
          <a:xfrm>
            <a:off x="214282" y="161909"/>
            <a:ext cx="5500726" cy="129266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Shading  at 21June</a:t>
            </a:r>
            <a:r>
              <a:rPr lang="en-US" sz="2000" baseline="30000" dirty="0" smtClean="0"/>
              <a:t> </a:t>
            </a:r>
          </a:p>
          <a:p>
            <a:endParaRPr lang="ar-SA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ar-SA" dirty="0"/>
          </a:p>
        </p:txBody>
      </p:sp>
      <p:sp>
        <p:nvSpPr>
          <p:cNvPr id="9" name="مربع نص 8"/>
          <p:cNvSpPr txBox="1"/>
          <p:nvPr/>
        </p:nvSpPr>
        <p:spPr>
          <a:xfrm>
            <a:off x="500034" y="4075867"/>
            <a:ext cx="2209800" cy="67710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4:00 PM</a:t>
            </a:r>
            <a:endParaRPr lang="ar-SA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ar-SA" dirty="0"/>
          </a:p>
        </p:txBody>
      </p:sp>
      <p:pic>
        <p:nvPicPr>
          <p:cNvPr id="10" name="Picture 134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56" y="733413"/>
            <a:ext cx="3433171" cy="2141034"/>
          </a:xfrm>
          <a:prstGeom prst="rect">
            <a:avLst/>
          </a:prstGeom>
        </p:spPr>
      </p:pic>
      <p:sp>
        <p:nvSpPr>
          <p:cNvPr id="11" name="مستطيل 10"/>
          <p:cNvSpPr/>
          <p:nvPr/>
        </p:nvSpPr>
        <p:spPr>
          <a:xfrm>
            <a:off x="6429388" y="3019429"/>
            <a:ext cx="24288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shadow range for the building from 8:00 am to 18:00 pm every half hour.</a:t>
            </a:r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ربع نص 6"/>
          <p:cNvSpPr txBox="1"/>
          <p:nvPr/>
        </p:nvSpPr>
        <p:spPr>
          <a:xfrm>
            <a:off x="642910" y="3376619"/>
            <a:ext cx="2667000" cy="98488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rtl="1"/>
            <a:r>
              <a:rPr lang="en-US" sz="2000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12vertical Adjustable</a:t>
            </a:r>
          </a:p>
          <a:p>
            <a:pPr rtl="1"/>
            <a:r>
              <a:rPr lang="en-US" sz="2000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Louvers -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 cm</a:t>
            </a:r>
            <a:endParaRPr lang="ar-SA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rtl="1"/>
            <a:endParaRPr lang="ar-SA" dirty="0"/>
          </a:p>
        </p:txBody>
      </p:sp>
      <p:sp>
        <p:nvSpPr>
          <p:cNvPr id="14" name="مربع نص 13"/>
          <p:cNvSpPr txBox="1"/>
          <p:nvPr/>
        </p:nvSpPr>
        <p:spPr>
          <a:xfrm>
            <a:off x="6500826" y="3305181"/>
            <a:ext cx="2209800" cy="98488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Fixed  cantilever – 29 cm.</a:t>
            </a:r>
            <a:endParaRPr lang="ar-SA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ar-SA" dirty="0"/>
          </a:p>
        </p:txBody>
      </p:sp>
      <p:sp>
        <p:nvSpPr>
          <p:cNvPr id="15" name="مستطيل 14"/>
          <p:cNvSpPr/>
          <p:nvPr/>
        </p:nvSpPr>
        <p:spPr>
          <a:xfrm>
            <a:off x="0" y="0"/>
            <a:ext cx="343852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1"/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West and East</a:t>
            </a:r>
            <a:endParaRPr lang="ar-SA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مستطيل 15"/>
          <p:cNvSpPr/>
          <p:nvPr/>
        </p:nvSpPr>
        <p:spPr>
          <a:xfrm>
            <a:off x="6705600" y="0"/>
            <a:ext cx="17526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1"/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South </a:t>
            </a:r>
            <a:endParaRPr lang="ar-SA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" name="Picture 13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58" y="876289"/>
            <a:ext cx="2786082" cy="2143140"/>
          </a:xfrm>
          <a:prstGeom prst="rect">
            <a:avLst/>
          </a:prstGeom>
        </p:spPr>
      </p:pic>
      <p:pic>
        <p:nvPicPr>
          <p:cNvPr id="18" name="Picture 14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44" y="1019165"/>
            <a:ext cx="2249412" cy="1820440"/>
          </a:xfrm>
          <a:prstGeom prst="rect">
            <a:avLst/>
          </a:prstGeom>
          <a:noFill/>
        </p:spPr>
      </p:pic>
      <p:sp>
        <p:nvSpPr>
          <p:cNvPr id="19" name="مستطيل 18"/>
          <p:cNvSpPr/>
          <p:nvPr/>
        </p:nvSpPr>
        <p:spPr>
          <a:xfrm>
            <a:off x="3500430" y="0"/>
            <a:ext cx="278608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1"/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Showroom</a:t>
            </a:r>
            <a:endParaRPr lang="ar-SA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مربع نص 19"/>
          <p:cNvSpPr txBox="1"/>
          <p:nvPr/>
        </p:nvSpPr>
        <p:spPr>
          <a:xfrm>
            <a:off x="3714744" y="3305181"/>
            <a:ext cx="2667000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rtl="1"/>
            <a:r>
              <a:rPr lang="en-US" sz="2000" dirty="0" smtClean="0"/>
              <a:t>perforated panel perforation ratio of  40.3%</a:t>
            </a:r>
            <a:endParaRPr lang="ar-SA" dirty="0"/>
          </a:p>
        </p:txBody>
      </p:sp>
      <p:pic>
        <p:nvPicPr>
          <p:cNvPr id="21" name="Picture 1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405" y="804852"/>
            <a:ext cx="2269999" cy="19288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ربع نص 7"/>
          <p:cNvSpPr txBox="1"/>
          <p:nvPr/>
        </p:nvSpPr>
        <p:spPr>
          <a:xfrm>
            <a:off x="609600" y="3748087"/>
            <a:ext cx="1981200" cy="38100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Before shading</a:t>
            </a:r>
            <a:endParaRPr lang="ar-SA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3428992" y="3805247"/>
            <a:ext cx="18288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After shading in summer </a:t>
            </a:r>
            <a:endParaRPr lang="ar-SA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6477000" y="3595687"/>
            <a:ext cx="16764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After shading in winter </a:t>
            </a:r>
            <a:endParaRPr lang="ar-SA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642910" y="233347"/>
            <a:ext cx="61494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General Office shading 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- </a:t>
            </a:r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South</a:t>
            </a:r>
            <a:endParaRPr lang="ar-SA" sz="6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pic>
        <p:nvPicPr>
          <p:cNvPr id="12" name="Picture 3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72" y="1019165"/>
            <a:ext cx="2453268" cy="2620536"/>
          </a:xfrm>
          <a:prstGeom prst="rect">
            <a:avLst/>
          </a:prstGeom>
        </p:spPr>
      </p:pic>
      <p:pic>
        <p:nvPicPr>
          <p:cNvPr id="13" name="Picture 1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4679" y="1019165"/>
            <a:ext cx="2571768" cy="2571768"/>
          </a:xfrm>
          <a:prstGeom prst="rect">
            <a:avLst/>
          </a:prstGeom>
        </p:spPr>
      </p:pic>
      <p:pic>
        <p:nvPicPr>
          <p:cNvPr id="14" name="Picture 2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760" y="1019165"/>
            <a:ext cx="2442117" cy="25003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8229600" cy="792163"/>
          </a:xfrm>
        </p:spPr>
        <p:txBody>
          <a:bodyPr>
            <a:noAutofit/>
          </a:bodyPr>
          <a:lstStyle/>
          <a:p>
            <a:r>
              <a:rPr lang="en-US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Outline</a:t>
            </a:r>
            <a:endParaRPr lang="en-US" sz="72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533400" y="1385887"/>
            <a:ext cx="4267200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Architectural Design </a:t>
            </a:r>
            <a:endParaRPr lang="ar-SA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33400" y="2300287"/>
            <a:ext cx="4267200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Structural Design </a:t>
            </a:r>
            <a:endParaRPr lang="ar-SA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33400" y="1843087"/>
            <a:ext cx="4267200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Environmental Design </a:t>
            </a:r>
            <a:endParaRPr lang="ar-SA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533400" y="2757487"/>
            <a:ext cx="4267200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Mechanical  Design </a:t>
            </a:r>
            <a:endParaRPr lang="ar-SA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33400" y="3671887"/>
            <a:ext cx="4267200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Electrical Design </a:t>
            </a:r>
            <a:endParaRPr lang="ar-SA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33400" y="3214687"/>
            <a:ext cx="4267200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Safety  Design </a:t>
            </a:r>
            <a:endParaRPr lang="ar-SA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533400" y="4129087"/>
            <a:ext cx="4267200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BOQ </a:t>
            </a:r>
            <a:endParaRPr lang="ar-SA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533400" y="928687"/>
            <a:ext cx="4267200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Site location</a:t>
            </a:r>
            <a:endParaRPr lang="ar-SA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65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57200" y="166687"/>
            <a:ext cx="5867400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Daylight factor</a:t>
            </a:r>
          </a:p>
          <a:p>
            <a:endParaRPr lang="ar-SA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714348" y="3662371"/>
            <a:ext cx="4000528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/>
              <a:t>Daylight factor in = 5.26%</a:t>
            </a:r>
          </a:p>
          <a:p>
            <a:endParaRPr lang="en-US" b="1" dirty="0" smtClean="0"/>
          </a:p>
          <a:p>
            <a:endParaRPr lang="ar-SA" b="1" dirty="0"/>
          </a:p>
        </p:txBody>
      </p:sp>
      <p:pic>
        <p:nvPicPr>
          <p:cNvPr id="21" name="Picture 5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1162041"/>
            <a:ext cx="3643338" cy="2428892"/>
          </a:xfrm>
          <a:prstGeom prst="rect">
            <a:avLst/>
          </a:prstGeom>
        </p:spPr>
      </p:pic>
      <p:sp>
        <p:nvSpPr>
          <p:cNvPr id="9" name="مستطيل 8"/>
          <p:cNvSpPr/>
          <p:nvPr/>
        </p:nvSpPr>
        <p:spPr>
          <a:xfrm>
            <a:off x="5286380" y="3590933"/>
            <a:ext cx="20537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Autonomy =83.46%</a:t>
            </a:r>
            <a:endParaRPr lang="ar-SA" b="1" dirty="0"/>
          </a:p>
        </p:txBody>
      </p:sp>
      <p:sp>
        <p:nvSpPr>
          <p:cNvPr id="11" name="مستطيل 10"/>
          <p:cNvSpPr/>
          <p:nvPr/>
        </p:nvSpPr>
        <p:spPr>
          <a:xfrm>
            <a:off x="3286116" y="733413"/>
            <a:ext cx="17635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GF of showroom</a:t>
            </a:r>
            <a:endParaRPr lang="ar-JO" dirty="0"/>
          </a:p>
        </p:txBody>
      </p:sp>
      <p:pic>
        <p:nvPicPr>
          <p:cNvPr id="12" name="Picture 6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0562" y="1162041"/>
            <a:ext cx="4108538" cy="21431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58" y="304785"/>
            <a:ext cx="3857652" cy="1571636"/>
          </a:xfrm>
          <a:prstGeom prst="rect">
            <a:avLst/>
          </a:prstGeom>
        </p:spPr>
      </p:pic>
      <p:pic>
        <p:nvPicPr>
          <p:cNvPr id="6" name="Picture 10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96" y="2519363"/>
            <a:ext cx="3914077" cy="1702434"/>
          </a:xfrm>
          <a:prstGeom prst="rect">
            <a:avLst/>
          </a:prstGeom>
        </p:spPr>
      </p:pic>
      <p:sp>
        <p:nvSpPr>
          <p:cNvPr id="7" name="مربع نص 6"/>
          <p:cNvSpPr txBox="1"/>
          <p:nvPr/>
        </p:nvSpPr>
        <p:spPr>
          <a:xfrm>
            <a:off x="285720" y="2090735"/>
            <a:ext cx="435771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/>
              <a:t>Daylight factor in F.F of showroom= 5.20%</a:t>
            </a:r>
            <a:endParaRPr lang="ar-SA" b="1" dirty="0"/>
          </a:p>
        </p:txBody>
      </p:sp>
      <p:pic>
        <p:nvPicPr>
          <p:cNvPr id="8" name="Picture 6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124" y="304785"/>
            <a:ext cx="4000528" cy="1571636"/>
          </a:xfrm>
          <a:prstGeom prst="rect">
            <a:avLst/>
          </a:prstGeom>
        </p:spPr>
      </p:pic>
      <p:sp>
        <p:nvSpPr>
          <p:cNvPr id="9" name="مستطيل 8"/>
          <p:cNvSpPr/>
          <p:nvPr/>
        </p:nvSpPr>
        <p:spPr>
          <a:xfrm>
            <a:off x="5286380" y="2090735"/>
            <a:ext cx="20537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Autonomy =87.26%</a:t>
            </a:r>
            <a:endParaRPr lang="ar-SA" b="1" dirty="0"/>
          </a:p>
        </p:txBody>
      </p:sp>
      <p:sp>
        <p:nvSpPr>
          <p:cNvPr id="10" name="مربع نص 9"/>
          <p:cNvSpPr txBox="1"/>
          <p:nvPr/>
        </p:nvSpPr>
        <p:spPr>
          <a:xfrm>
            <a:off x="285720" y="4233875"/>
            <a:ext cx="435771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/>
              <a:t>Daylight factor in General office = 4.81%</a:t>
            </a:r>
            <a:endParaRPr lang="ar-SA" b="1" dirty="0"/>
          </a:p>
        </p:txBody>
      </p:sp>
      <p:sp>
        <p:nvSpPr>
          <p:cNvPr id="11" name="مستطيل 10"/>
          <p:cNvSpPr/>
          <p:nvPr/>
        </p:nvSpPr>
        <p:spPr>
          <a:xfrm>
            <a:off x="5214942" y="3519495"/>
            <a:ext cx="20537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Autonomy =91.56%</a:t>
            </a:r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28600" y="82688"/>
            <a:ext cx="35814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en-US"/>
            </a:defPPr>
            <a:lvl1pPr>
              <a:defRPr sz="4000" b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defRPr>
            </a:lvl1pPr>
          </a:lstStyle>
          <a:p>
            <a:r>
              <a:rPr lang="en-US" dirty="0"/>
              <a:t>Materials :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914400" y="776287"/>
            <a:ext cx="4114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/>
              <a:t>External wall of  U = 0.48 W/m2.K</a:t>
            </a:r>
            <a:endParaRPr lang="ar-SA" sz="2000" b="1" dirty="0"/>
          </a:p>
        </p:txBody>
      </p:sp>
      <p:pic>
        <p:nvPicPr>
          <p:cNvPr id="6" name="Picture 67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1233479"/>
            <a:ext cx="3643338" cy="3267308"/>
          </a:xfrm>
          <a:prstGeom prst="rect">
            <a:avLst/>
          </a:prstGeom>
        </p:spPr>
      </p:pic>
      <p:pic>
        <p:nvPicPr>
          <p:cNvPr id="7" name="Picture 67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0562" y="1233479"/>
            <a:ext cx="4304300" cy="33453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285720" y="519099"/>
            <a:ext cx="7315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b="1" dirty="0" smtClean="0"/>
              <a:t>Curtain wall of U = 1.1 W/m2.K</a:t>
            </a:r>
            <a:endParaRPr lang="ar-SA" sz="2000" b="1" dirty="0"/>
          </a:p>
        </p:txBody>
      </p:sp>
      <p:sp>
        <p:nvSpPr>
          <p:cNvPr id="4" name="مستطيل 3"/>
          <p:cNvSpPr/>
          <p:nvPr/>
        </p:nvSpPr>
        <p:spPr>
          <a:xfrm>
            <a:off x="500034" y="1090603"/>
            <a:ext cx="45250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(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6mm Stop Sol- 16mm Argon – 4 mm planibel</a:t>
            </a:r>
            <a:r>
              <a:rPr lang="en-US" dirty="0" smtClean="0"/>
              <a:t>)</a:t>
            </a:r>
            <a:endParaRPr lang="ar-SA" dirty="0"/>
          </a:p>
        </p:txBody>
      </p:sp>
      <p:pic>
        <p:nvPicPr>
          <p:cNvPr id="8" name="Picture 67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58" y="1590669"/>
            <a:ext cx="4282069" cy="2928958"/>
          </a:xfrm>
          <a:prstGeom prst="rect">
            <a:avLst/>
          </a:prstGeom>
        </p:spPr>
      </p:pic>
      <p:pic>
        <p:nvPicPr>
          <p:cNvPr id="9" name="Picture 1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876" y="1590669"/>
            <a:ext cx="4314825" cy="29289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838200" y="471487"/>
            <a:ext cx="4114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/>
              <a:t>Internal wall of  U = 2.57 W/m2.K</a:t>
            </a:r>
            <a:endParaRPr lang="ar-SA" sz="2000" b="1" dirty="0"/>
          </a:p>
        </p:txBody>
      </p:sp>
      <p:pic>
        <p:nvPicPr>
          <p:cNvPr id="5" name="Picture 67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1090603"/>
            <a:ext cx="3786214" cy="3233854"/>
          </a:xfrm>
          <a:prstGeom prst="rect">
            <a:avLst/>
          </a:prstGeom>
        </p:spPr>
      </p:pic>
      <p:pic>
        <p:nvPicPr>
          <p:cNvPr id="6" name="Picture 68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6248" y="1090603"/>
            <a:ext cx="4304301" cy="32115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304785"/>
            <a:ext cx="8229600" cy="642942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Materials :</a:t>
            </a:r>
            <a:r>
              <a:rPr lang="ar-SA" dirty="0" smtClean="0"/>
              <a:t/>
            </a:r>
            <a:br>
              <a:rPr lang="ar-SA" dirty="0" smtClean="0"/>
            </a:br>
            <a:endParaRPr lang="ar-JO" dirty="0"/>
          </a:p>
        </p:txBody>
      </p:sp>
      <p:sp>
        <p:nvSpPr>
          <p:cNvPr id="4" name="عنصر نائب للمحتوى 3"/>
          <p:cNvSpPr txBox="1">
            <a:spLocks noGrp="1"/>
          </p:cNvSpPr>
          <p:nvPr>
            <p:ph idx="1"/>
          </p:nvPr>
        </p:nvSpPr>
        <p:spPr>
          <a:xfrm>
            <a:off x="500034" y="876289"/>
            <a:ext cx="2971792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None/>
            </a:pPr>
            <a:r>
              <a:rPr lang="en-US" sz="2000" b="1" dirty="0" smtClean="0"/>
              <a:t>Roof of  U = 0.38 W/m2.K</a:t>
            </a:r>
            <a:endParaRPr lang="ar-SA" sz="2000" b="1" dirty="0"/>
          </a:p>
        </p:txBody>
      </p:sp>
      <p:pic>
        <p:nvPicPr>
          <p:cNvPr id="5" name="Picture 68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44" y="1376355"/>
            <a:ext cx="4071966" cy="2928958"/>
          </a:xfrm>
          <a:prstGeom prst="rect">
            <a:avLst/>
          </a:prstGeom>
        </p:spPr>
      </p:pic>
      <p:pic>
        <p:nvPicPr>
          <p:cNvPr id="6" name="Picture 68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686" y="1304917"/>
            <a:ext cx="4438185" cy="30003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838200" y="471487"/>
            <a:ext cx="4114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/>
              <a:t>Ceiling  of U = 0.36 W/m2.K</a:t>
            </a:r>
            <a:endParaRPr lang="ar-SA" sz="2000" b="1" dirty="0"/>
          </a:p>
        </p:txBody>
      </p:sp>
      <p:pic>
        <p:nvPicPr>
          <p:cNvPr id="5" name="Picture 68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9165"/>
            <a:ext cx="4304371" cy="3401122"/>
          </a:xfrm>
          <a:prstGeom prst="rect">
            <a:avLst/>
          </a:prstGeom>
        </p:spPr>
      </p:pic>
      <p:pic>
        <p:nvPicPr>
          <p:cNvPr id="6" name="Picture 68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090603"/>
            <a:ext cx="4311474" cy="31780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762000" y="395287"/>
            <a:ext cx="60198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 smtClean="0"/>
              <a:t>Ground Floor </a:t>
            </a:r>
            <a:r>
              <a:rPr lang="en-US" sz="2000" b="1" dirty="0" smtClean="0"/>
              <a:t>of U = 0.43 W/m2.K</a:t>
            </a:r>
            <a:endParaRPr lang="ar-SA" sz="2000" b="1" dirty="0"/>
          </a:p>
        </p:txBody>
      </p:sp>
      <p:pic>
        <p:nvPicPr>
          <p:cNvPr id="5" name="Picture 68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1162041"/>
            <a:ext cx="4357718" cy="3200400"/>
          </a:xfrm>
          <a:prstGeom prst="rect">
            <a:avLst/>
          </a:prstGeom>
        </p:spPr>
      </p:pic>
      <p:pic>
        <p:nvPicPr>
          <p:cNvPr id="6" name="Picture 68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438" y="1233479"/>
            <a:ext cx="4330853" cy="30306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520700" y="242887"/>
            <a:ext cx="86233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en-US"/>
            </a:defPPr>
            <a:lvl1pPr>
              <a:defRPr sz="3200" b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defRPr>
            </a:lvl1pPr>
          </a:lstStyle>
          <a:p>
            <a:r>
              <a:rPr lang="en-US" dirty="0"/>
              <a:t>Heating/cooling </a:t>
            </a:r>
            <a:r>
              <a:rPr lang="en-US" dirty="0" smtClean="0"/>
              <a:t>loads in showroom</a:t>
            </a:r>
            <a:endParaRPr lang="en-US" dirty="0"/>
          </a:p>
        </p:txBody>
      </p:sp>
      <p:sp>
        <p:nvSpPr>
          <p:cNvPr id="4" name="مستطيل 3"/>
          <p:cNvSpPr/>
          <p:nvPr/>
        </p:nvSpPr>
        <p:spPr>
          <a:xfrm>
            <a:off x="857224" y="3376619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Max Heating: 31950 W at 13:00 on 18th January</a:t>
            </a:r>
          </a:p>
          <a:p>
            <a:r>
              <a:rPr lang="en-US" b="1" dirty="0" smtClean="0"/>
              <a:t>Max Cooling: 193054W at 12:00 PM on 31th July</a:t>
            </a:r>
            <a:endParaRPr lang="ar-SA" dirty="0"/>
          </a:p>
        </p:txBody>
      </p:sp>
      <p:pic>
        <p:nvPicPr>
          <p:cNvPr id="5" name="Picture 2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72" y="1090603"/>
            <a:ext cx="8143932" cy="22145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520700" y="242887"/>
            <a:ext cx="86233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en-US"/>
            </a:defPPr>
            <a:lvl1pPr>
              <a:defRPr sz="3200" b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defRPr>
            </a:lvl1pPr>
          </a:lstStyle>
          <a:p>
            <a:r>
              <a:rPr lang="en-US" dirty="0"/>
              <a:t>Heating/cooling </a:t>
            </a:r>
            <a:r>
              <a:rPr lang="en-US" dirty="0" smtClean="0"/>
              <a:t>loads in Dealer office</a:t>
            </a:r>
            <a:endParaRPr lang="en-US" dirty="0"/>
          </a:p>
        </p:txBody>
      </p:sp>
      <p:sp>
        <p:nvSpPr>
          <p:cNvPr id="4" name="مستطيل 3"/>
          <p:cNvSpPr/>
          <p:nvPr/>
        </p:nvSpPr>
        <p:spPr>
          <a:xfrm>
            <a:off x="857224" y="3376619"/>
            <a:ext cx="49292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Max Heating:  925 W at 11:00 on 19th January.</a:t>
            </a:r>
          </a:p>
          <a:p>
            <a:endParaRPr lang="en-US" b="1" dirty="0" smtClean="0"/>
          </a:p>
          <a:p>
            <a:r>
              <a:rPr lang="en-US" b="1" dirty="0" smtClean="0"/>
              <a:t>Max Cooling:  1797 W at 14:00 on 23rd July.</a:t>
            </a:r>
            <a:endParaRPr lang="ar-SA" b="1" dirty="0"/>
          </a:p>
        </p:txBody>
      </p:sp>
      <p:pic>
        <p:nvPicPr>
          <p:cNvPr id="7" name="Picture 2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538" y="1019165"/>
            <a:ext cx="6786610" cy="2000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Site Information</a:t>
            </a:r>
            <a:endParaRPr lang="ar-JO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109029"/>
            <a:ext cx="3543296" cy="3136744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site is located at Nablus city, Beit- Iba Street. slight slope. </a:t>
            </a:r>
          </a:p>
          <a:p>
            <a:r>
              <a:rPr lang="en-US" sz="2400" b="1" dirty="0" smtClean="0"/>
              <a:t>The land has an area = 7936.2m</a:t>
            </a:r>
            <a:r>
              <a:rPr lang="en-US" sz="2400" b="1" baseline="30000" dirty="0" smtClean="0"/>
              <a:t>2.</a:t>
            </a:r>
            <a:endParaRPr lang="en-US" sz="2400" b="1" dirty="0" smtClean="0"/>
          </a:p>
          <a:p>
            <a:pPr>
              <a:buNone/>
            </a:pPr>
            <a:endParaRPr lang="ar-JO" dirty="0"/>
          </a:p>
        </p:txBody>
      </p:sp>
      <p:pic>
        <p:nvPicPr>
          <p:cNvPr id="6" name="صورة 5" descr="4444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9124" y="804851"/>
            <a:ext cx="3686674" cy="33956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100" y="1233479"/>
            <a:ext cx="5928176" cy="1918009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520700" y="242887"/>
            <a:ext cx="86233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en-US"/>
            </a:defPPr>
            <a:lvl1pPr>
              <a:defRPr sz="3200" b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defRPr>
            </a:lvl1pPr>
          </a:lstStyle>
          <a:p>
            <a:r>
              <a:rPr lang="en-US" dirty="0"/>
              <a:t>Heating/cooling </a:t>
            </a:r>
            <a:r>
              <a:rPr lang="en-US" dirty="0" smtClean="0"/>
              <a:t>loads for all building</a:t>
            </a:r>
            <a:endParaRPr lang="en-US" dirty="0"/>
          </a:p>
        </p:txBody>
      </p:sp>
      <p:sp>
        <p:nvSpPr>
          <p:cNvPr id="6" name="مستطيل 5"/>
          <p:cNvSpPr/>
          <p:nvPr/>
        </p:nvSpPr>
        <p:spPr>
          <a:xfrm>
            <a:off x="1285852" y="3090867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Max Heating:  54092 W at 13:00 on 18th January.</a:t>
            </a:r>
          </a:p>
          <a:p>
            <a:r>
              <a:rPr lang="en-US" dirty="0" smtClean="0"/>
              <a:t>Max Cooling:  229175 W at 12:00 on 31st July.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304800" y="242887"/>
            <a:ext cx="8229600" cy="1938992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Reverberation Time </a:t>
            </a:r>
            <a:r>
              <a:rPr 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RT60 in showroom</a:t>
            </a:r>
            <a:r>
              <a:rPr lang="en-GB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GB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ar-SA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571472" y="1447793"/>
            <a:ext cx="78581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The optimum reverberation time for showroom is (1-1.4)sec ,</a:t>
            </a:r>
          </a:p>
          <a:p>
            <a:r>
              <a:rPr lang="en-US" sz="2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We used tow perforated false ceiling with different absorption coefficient for ground and first floor to optimize RT60</a:t>
            </a:r>
          </a:p>
        </p:txBody>
      </p:sp>
    </p:spTree>
    <p:extLst>
      <p:ext uri="{BB962C8B-B14F-4D97-AF65-F5344CB8AC3E}">
        <p14:creationId xmlns:p14="http://schemas.microsoft.com/office/powerpoint/2010/main" val="338525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HG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1590669"/>
            <a:ext cx="5429288" cy="500066"/>
          </a:xfrm>
        </p:spPr>
      </p:pic>
      <p:pic>
        <p:nvPicPr>
          <p:cNvPr id="5" name="صورة 4" descr="H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590537"/>
            <a:ext cx="5072098" cy="571504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42910" y="233347"/>
            <a:ext cx="422269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Absorption coefficient for ground floor ceiling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714348" y="1162041"/>
            <a:ext cx="43029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Absorption coefficient for first floor ceiling.</a:t>
            </a:r>
            <a:endParaRPr lang="ar-JO" b="1" dirty="0"/>
          </a:p>
        </p:txBody>
      </p:sp>
      <p:pic>
        <p:nvPicPr>
          <p:cNvPr id="8" name="Picture 9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10" y="2733677"/>
            <a:ext cx="5687122" cy="1714512"/>
          </a:xfrm>
          <a:prstGeom prst="rect">
            <a:avLst/>
          </a:prstGeom>
        </p:spPr>
      </p:pic>
      <p:sp>
        <p:nvSpPr>
          <p:cNvPr id="9" name="مستطيل 8"/>
          <p:cNvSpPr/>
          <p:nvPr/>
        </p:nvSpPr>
        <p:spPr>
          <a:xfrm>
            <a:off x="785786" y="2233611"/>
            <a:ext cx="53200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Reverberation time inside showroom after improving.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428596" y="3733809"/>
            <a:ext cx="3733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rtl="1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RT</a:t>
            </a:r>
            <a:r>
              <a:rPr lang="en-US" sz="1600" b="1" baseline="-30000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60</a:t>
            </a:r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before any improvement  </a:t>
            </a:r>
            <a:endParaRPr lang="en-US" sz="28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9"/>
          <p:cNvSpPr>
            <a:spLocks noChangeArrowheads="1"/>
          </p:cNvSpPr>
          <p:nvPr/>
        </p:nvSpPr>
        <p:spPr bwMode="auto">
          <a:xfrm>
            <a:off x="4517086" y="3662371"/>
            <a:ext cx="462691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rtl="1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RT</a:t>
            </a:r>
            <a:r>
              <a:rPr lang="en-US" sz="1600" b="1" baseline="-30000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60</a:t>
            </a:r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after applying the  improvements </a:t>
            </a:r>
            <a:endParaRPr lang="en-US" sz="28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" name="رابط كسهم مستقيم 25"/>
          <p:cNvCxnSpPr/>
          <p:nvPr/>
        </p:nvCxnSpPr>
        <p:spPr>
          <a:xfrm>
            <a:off x="3657600" y="2528887"/>
            <a:ext cx="12954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7" name="صورة 6" descr="YYY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733413"/>
            <a:ext cx="1214446" cy="2629267"/>
          </a:xfrm>
          <a:prstGeom prst="rect">
            <a:avLst/>
          </a:prstGeom>
        </p:spPr>
      </p:pic>
      <p:pic>
        <p:nvPicPr>
          <p:cNvPr id="8" name="صورة 7" descr="B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3636" y="804851"/>
            <a:ext cx="1143008" cy="2667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935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ربع نص 7"/>
          <p:cNvSpPr txBox="1"/>
          <p:nvPr/>
        </p:nvSpPr>
        <p:spPr>
          <a:xfrm>
            <a:off x="785786" y="3233743"/>
            <a:ext cx="257176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STC for ceiling =84 db</a:t>
            </a:r>
            <a:r>
              <a:rPr lang="en-US" b="1" dirty="0" smtClean="0">
                <a:solidFill>
                  <a:prstClr val="black"/>
                </a:solidFill>
              </a:rPr>
              <a:t>.</a:t>
            </a:r>
            <a:endParaRPr lang="ar-SA" dirty="0">
              <a:solidFill>
                <a:prstClr val="black"/>
              </a:solidFill>
            </a:endParaRPr>
          </a:p>
        </p:txBody>
      </p:sp>
      <p:pic>
        <p:nvPicPr>
          <p:cNvPr id="10" name="Picture 12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1090603"/>
            <a:ext cx="3357586" cy="2172398"/>
          </a:xfrm>
          <a:prstGeom prst="rect">
            <a:avLst/>
          </a:prstGeom>
          <a:noFill/>
          <a:ln>
            <a:noFill/>
          </a:ln>
        </p:spPr>
      </p:pic>
      <p:pic>
        <p:nvPicPr>
          <p:cNvPr id="58369" name="Picture 9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68" y="1019165"/>
            <a:ext cx="1785950" cy="2214578"/>
          </a:xfrm>
          <a:prstGeom prst="rect">
            <a:avLst/>
          </a:prstGeom>
          <a:noFill/>
        </p:spPr>
      </p:pic>
      <p:graphicFrame>
        <p:nvGraphicFramePr>
          <p:cNvPr id="12" name="جدول 11"/>
          <p:cNvGraphicFramePr>
            <a:graphicFrameLocks noGrp="1"/>
          </p:cNvGraphicFramePr>
          <p:nvPr/>
        </p:nvGraphicFramePr>
        <p:xfrm>
          <a:off x="3786182" y="1090603"/>
          <a:ext cx="3232150" cy="2143141"/>
        </p:xfrm>
        <a:graphic>
          <a:graphicData uri="http://schemas.openxmlformats.org/drawingml/2006/table">
            <a:tbl>
              <a:tblPr/>
              <a:tblGrid>
                <a:gridCol w="1653540"/>
                <a:gridCol w="1578610"/>
              </a:tblGrid>
              <a:tr h="1930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Layers</a:t>
                      </a: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STC (dB)</a:t>
                      </a: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</a:tr>
              <a:tr h="5714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20cm Hollow Block</a:t>
                      </a: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(medium)</a:t>
                      </a: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+48</a:t>
                      </a: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Insulation in air gap</a:t>
                      </a: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+3</a:t>
                      </a: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Plaster to one sides</a:t>
                      </a: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+2</a:t>
                      </a: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85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Total</a:t>
                      </a: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53</a:t>
                      </a: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مربع نص 12"/>
          <p:cNvSpPr txBox="1"/>
          <p:nvPr/>
        </p:nvSpPr>
        <p:spPr>
          <a:xfrm>
            <a:off x="4643438" y="3233743"/>
            <a:ext cx="3500462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STC for external wall =53 db</a:t>
            </a:r>
            <a:r>
              <a:rPr lang="en-US" b="1" dirty="0" smtClean="0">
                <a:solidFill>
                  <a:prstClr val="black"/>
                </a:solidFill>
              </a:rPr>
              <a:t>.</a:t>
            </a:r>
            <a:endParaRPr lang="ar-SA" dirty="0">
              <a:solidFill>
                <a:prstClr val="black"/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500034" y="304785"/>
            <a:ext cx="257176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STC Values:</a:t>
            </a:r>
            <a:endParaRPr lang="ar-S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297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85720" y="947727"/>
            <a:ext cx="50720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we use photovoltaic cells of type CS6K obtained from Canadian solar manufacture with nominal power of 270 W</a:t>
            </a:r>
            <a:endParaRPr lang="ar-JO" dirty="0"/>
          </a:p>
        </p:txBody>
      </p:sp>
      <p:sp>
        <p:nvSpPr>
          <p:cNvPr id="5" name="مستطيل 4"/>
          <p:cNvSpPr/>
          <p:nvPr/>
        </p:nvSpPr>
        <p:spPr>
          <a:xfrm>
            <a:off x="928662" y="304785"/>
            <a:ext cx="70723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Photovoltaic</a:t>
            </a:r>
            <a:endParaRPr lang="ar-JO" sz="3600" dirty="0"/>
          </a:p>
        </p:txBody>
      </p:sp>
      <p:pic>
        <p:nvPicPr>
          <p:cNvPr id="6" name="Picture 55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4942" y="1304917"/>
            <a:ext cx="3167048" cy="2714644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3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Photovoltaic</a:t>
            </a:r>
            <a:endParaRPr lang="ar-JO" sz="4300" b="1" dirty="0" err="1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pic>
        <p:nvPicPr>
          <p:cNvPr id="5" name="Picture 56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050" y="1162041"/>
            <a:ext cx="5943600" cy="2214578"/>
          </a:xfrm>
          <a:prstGeom prst="rect">
            <a:avLst/>
          </a:prstGeom>
        </p:spPr>
      </p:pic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0" y="3876685"/>
            <a:ext cx="300039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rtl="1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/>
              <a:t>Horizontal portrait installation</a:t>
            </a:r>
            <a:endParaRPr lang="en-US" sz="28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3571868" y="3305181"/>
            <a:ext cx="442915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rtl="1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Simulation of horizontal portrait instillation</a:t>
            </a:r>
            <a:endParaRPr lang="en-US" sz="28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4143372" y="3737312"/>
            <a:ext cx="421484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rtl="1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Produced energy=49.94 </a:t>
            </a:r>
            <a:r>
              <a:rPr lang="en-US" sz="1600" b="1" dirty="0" err="1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MWh</a:t>
            </a:r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/year </a:t>
            </a:r>
          </a:p>
          <a:p>
            <a:pPr algn="ctr" rtl="1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Performance ratio=82.5%</a:t>
            </a:r>
          </a:p>
          <a:p>
            <a:pPr algn="ctr" rtl="1" fontAlgn="base">
              <a:spcBef>
                <a:spcPct val="0"/>
              </a:spcBef>
              <a:spcAft>
                <a:spcPct val="0"/>
              </a:spcAft>
            </a:pPr>
            <a:endParaRPr lang="en-US" sz="28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561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733413"/>
            <a:ext cx="2201333" cy="3136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157916"/>
            <a:ext cx="8229600" cy="1107996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6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Outline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357158" y="947727"/>
            <a:ext cx="4267200" cy="40011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/>
                </a:solidFill>
              </a:rPr>
              <a:t>Structural Design </a:t>
            </a:r>
            <a:endParaRPr lang="ar-SA" sz="2000" b="1" dirty="0">
              <a:solidFill>
                <a:schemeClr val="tx1"/>
              </a:solidFill>
            </a:endParaRPr>
          </a:p>
        </p:txBody>
      </p:sp>
      <p:sp>
        <p:nvSpPr>
          <p:cNvPr id="15" name="مستطيل 14"/>
          <p:cNvSpPr/>
          <p:nvPr/>
        </p:nvSpPr>
        <p:spPr>
          <a:xfrm>
            <a:off x="714348" y="1590669"/>
            <a:ext cx="2971800" cy="457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cods</a:t>
            </a:r>
            <a:endParaRPr lang="ar-S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مستطيل 16"/>
          <p:cNvSpPr/>
          <p:nvPr/>
        </p:nvSpPr>
        <p:spPr>
          <a:xfrm>
            <a:off x="714348" y="2162173"/>
            <a:ext cx="2971800" cy="457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Data</a:t>
            </a:r>
            <a:endParaRPr lang="ar-SA" sz="2000" b="1" dirty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مستطيل 17"/>
          <p:cNvSpPr/>
          <p:nvPr/>
        </p:nvSpPr>
        <p:spPr>
          <a:xfrm>
            <a:off x="714348" y="2733677"/>
            <a:ext cx="2971800" cy="457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Structural Elements</a:t>
            </a:r>
            <a:endParaRPr lang="ar-SA" sz="2000" b="1" dirty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مستطيل 18"/>
          <p:cNvSpPr/>
          <p:nvPr/>
        </p:nvSpPr>
        <p:spPr>
          <a:xfrm>
            <a:off x="714348" y="3305181"/>
            <a:ext cx="2971800" cy="457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Etabs Result</a:t>
            </a:r>
            <a:endParaRPr lang="ar-SA" sz="2000" b="1" dirty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مستطيل 19"/>
          <p:cNvSpPr/>
          <p:nvPr/>
        </p:nvSpPr>
        <p:spPr>
          <a:xfrm>
            <a:off x="714348" y="3876685"/>
            <a:ext cx="2971800" cy="457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Detailing</a:t>
            </a:r>
            <a:endParaRPr lang="ar-SA" sz="2000" b="1" dirty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7065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The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4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structural systems</a:t>
            </a:r>
            <a:endParaRPr lang="ar-JO" sz="4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Two structural systems were used in the project: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Concrete Structure.  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Truss Steel structure </a:t>
            </a:r>
          </a:p>
          <a:p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567739"/>
            <a:ext cx="8229600" cy="2308324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Design Codes</a:t>
            </a:r>
            <a:br>
              <a:rPr lang="en-US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4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>
              <a:lnSpc>
                <a:spcPct val="150000"/>
              </a:lnSpc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American Concrete Institute code (ACI 318-11).</a:t>
            </a:r>
          </a:p>
          <a:p>
            <a:pPr marL="0" indent="0">
              <a:lnSpc>
                <a:spcPct val="150000"/>
              </a:lnSpc>
              <a:buNone/>
            </a:pP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seismic design according to UBC-97.</a:t>
            </a:r>
            <a:endParaRPr lang="ar-SA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analysis and design were done using SAP2000, and ETABS 2015  programs.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193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229600" cy="792163"/>
          </a:xfrm>
        </p:spPr>
        <p:txBody>
          <a:bodyPr>
            <a:noAutofit/>
          </a:bodyPr>
          <a:lstStyle/>
          <a:p>
            <a:r>
              <a:rPr lang="en-US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Outline</a:t>
            </a:r>
            <a:endParaRPr lang="en-US" sz="72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500034" y="1090603"/>
            <a:ext cx="4267200" cy="40011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/>
                </a:solidFill>
              </a:rPr>
              <a:t>Architectural Design </a:t>
            </a:r>
            <a:endParaRPr lang="ar-SA" sz="2000" b="1" dirty="0">
              <a:solidFill>
                <a:schemeClr val="tx1"/>
              </a:solidFill>
            </a:endParaRPr>
          </a:p>
        </p:txBody>
      </p:sp>
      <p:sp>
        <p:nvSpPr>
          <p:cNvPr id="15" name="مستطيل 14"/>
          <p:cNvSpPr/>
          <p:nvPr/>
        </p:nvSpPr>
        <p:spPr>
          <a:xfrm>
            <a:off x="857224" y="2805115"/>
            <a:ext cx="3429024" cy="457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Circulation and entrances </a:t>
            </a:r>
            <a:endParaRPr lang="ar-S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مستطيل 17"/>
          <p:cNvSpPr/>
          <p:nvPr/>
        </p:nvSpPr>
        <p:spPr>
          <a:xfrm>
            <a:off x="857224" y="1590669"/>
            <a:ext cx="3429024" cy="57150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Comparison between suggested and final plan</a:t>
            </a:r>
            <a:endParaRPr lang="ar-SA" sz="2000" b="1" dirty="0" smtClean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مستطيل 18"/>
          <p:cNvSpPr/>
          <p:nvPr/>
        </p:nvSpPr>
        <p:spPr>
          <a:xfrm>
            <a:off x="857224" y="3376619"/>
            <a:ext cx="3429024" cy="457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Elevations </a:t>
            </a:r>
            <a:endParaRPr lang="ar-SA" sz="2000" b="1" dirty="0" smtClean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مستطيل 20"/>
          <p:cNvSpPr/>
          <p:nvPr/>
        </p:nvSpPr>
        <p:spPr>
          <a:xfrm>
            <a:off x="857224" y="2233611"/>
            <a:ext cx="3429024" cy="457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Site plan</a:t>
            </a:r>
            <a:endParaRPr lang="ar-S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مستطيل 21"/>
          <p:cNvSpPr/>
          <p:nvPr/>
        </p:nvSpPr>
        <p:spPr>
          <a:xfrm>
            <a:off x="857224" y="3948123"/>
            <a:ext cx="3429024" cy="457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Sections </a:t>
            </a:r>
            <a:endParaRPr lang="ar-SA" sz="2000" b="1" dirty="0" smtClean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706528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595313"/>
            <a:ext cx="8229600" cy="2308324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Design Data</a:t>
            </a:r>
            <a:br>
              <a:rPr lang="en-US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4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1000" y="1004887"/>
            <a:ext cx="8458200" cy="3477258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40000" lnSpcReduction="20000"/>
          </a:bodyPr>
          <a:lstStyle/>
          <a:p>
            <a:pPr>
              <a:lnSpc>
                <a:spcPct val="200000"/>
              </a:lnSpc>
            </a:pPr>
            <a:r>
              <a:rPr lang="en-US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1. Concrete compressive strength</a:t>
            </a:r>
          </a:p>
          <a:p>
            <a:pPr>
              <a:lnSpc>
                <a:spcPct val="200000"/>
              </a:lnSpc>
            </a:pPr>
            <a:r>
              <a:rPr lang="en-US" sz="4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f’c</a:t>
            </a:r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=24 MPa </a:t>
            </a:r>
            <a:r>
              <a:rPr lang="en-US" sz="3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slabs and footings.</a:t>
            </a:r>
          </a:p>
          <a:p>
            <a:pPr>
              <a:lnSpc>
                <a:spcPct val="200000"/>
              </a:lnSpc>
            </a:pPr>
            <a:r>
              <a:rPr lang="en-US" sz="3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f’c</a:t>
            </a:r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=28 </a:t>
            </a:r>
            <a:r>
              <a:rPr lang="en-US" sz="4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MPa</a:t>
            </a:r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shear walls, columns and beams</a:t>
            </a:r>
            <a:r>
              <a:rPr lang="en-US" sz="35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4000" b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2.Yielding strength of steel</a:t>
            </a:r>
          </a:p>
          <a:p>
            <a:pPr>
              <a:lnSpc>
                <a:spcPct val="200000"/>
              </a:lnSpc>
            </a:pPr>
            <a:r>
              <a:rPr lang="en-US" sz="3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yield strength of steel </a:t>
            </a:r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Fy= 420MPa </a:t>
            </a:r>
            <a:endParaRPr lang="en-US" sz="4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3. Bearing capacity of soil</a:t>
            </a:r>
          </a:p>
          <a:p>
            <a:pPr>
              <a:lnSpc>
                <a:spcPct val="150000"/>
              </a:lnSpc>
            </a:pPr>
            <a:r>
              <a:rPr lang="en-US" sz="3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bearing capacity of soil =</a:t>
            </a:r>
            <a:r>
              <a:rPr lang="en-US" sz="4500" dirty="0" smtClean="0">
                <a:solidFill>
                  <a:schemeClr val="tx1"/>
                </a:solidFill>
              </a:rPr>
              <a:t> </a:t>
            </a:r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150KN/m2</a:t>
            </a:r>
            <a:endParaRPr lang="en-US" sz="3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92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552470"/>
            <a:ext cx="8229600" cy="2800767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Structural </a:t>
            </a:r>
            <a:r>
              <a:rPr lang="en-US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Systems</a:t>
            </a:r>
            <a:br>
              <a:rPr lang="en-US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concrete structure  </a:t>
            </a:r>
            <a:r>
              <a:rPr lang="en-US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876421"/>
            <a:ext cx="8229600" cy="236935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Sold slab</a:t>
            </a:r>
            <a:r>
              <a:rPr 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“Car exhibition Building”</a:t>
            </a:r>
          </a:p>
          <a:p>
            <a:pPr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Thickness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Solid slab = 30 cm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92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-623909"/>
            <a:ext cx="8186766" cy="2123658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Structural </a:t>
            </a:r>
            <a:r>
              <a:rPr lang="en-US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Elements</a:t>
            </a:r>
            <a:br>
              <a:rPr lang="en-US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concrete structure:</a:t>
            </a:r>
            <a:endParaRPr lang="en-US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219200" y="1538287"/>
            <a:ext cx="2971800" cy="4572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Beams</a:t>
            </a:r>
            <a:endParaRPr lang="ar-SA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1219200" y="2147887"/>
            <a:ext cx="2971800" cy="4572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Columns </a:t>
            </a:r>
            <a:endParaRPr lang="ar-SA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1219200" y="2757487"/>
            <a:ext cx="2971800" cy="4572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Footing</a:t>
            </a:r>
            <a:endParaRPr lang="ar-SA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مستطيل 5"/>
          <p:cNvSpPr/>
          <p:nvPr/>
        </p:nvSpPr>
        <p:spPr>
          <a:xfrm>
            <a:off x="5029200" y="1538287"/>
            <a:ext cx="2971800" cy="4572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Shear wall</a:t>
            </a:r>
            <a:endParaRPr lang="ar-SA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مستطيل 5"/>
          <p:cNvSpPr/>
          <p:nvPr/>
        </p:nvSpPr>
        <p:spPr>
          <a:xfrm>
            <a:off x="5029200" y="2147887"/>
            <a:ext cx="2971800" cy="4572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Slabs</a:t>
            </a:r>
            <a:endParaRPr lang="ar-SA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مستطيل 5"/>
          <p:cNvSpPr/>
          <p:nvPr/>
        </p:nvSpPr>
        <p:spPr>
          <a:xfrm>
            <a:off x="5029200" y="2757487"/>
            <a:ext cx="2971800" cy="4572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Stairs</a:t>
            </a:r>
            <a:endParaRPr lang="ar-SA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31180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442913"/>
            <a:ext cx="8229600" cy="2062103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3D Modeling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ETABS 2015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pPr algn="just"/>
            <a:endParaRPr lang="en-US" sz="2400" dirty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5" name="صورة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233479"/>
            <a:ext cx="5643602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03980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539798"/>
            <a:ext cx="8229600" cy="2062103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Checks</a:t>
            </a:r>
            <a:b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ETABS 2015</a:t>
            </a:r>
            <a:b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>
              <a:buNone/>
            </a:pPr>
            <a:r>
              <a:rPr lang="en-US" sz="2400" dirty="0" smtClean="0"/>
              <a:t> Compatibility &amp; Deflection Check:</a:t>
            </a:r>
          </a:p>
          <a:p>
            <a:pPr>
              <a:buNone/>
            </a:pPr>
            <a:r>
              <a:rPr lang="en-US" sz="2400" dirty="0" smtClean="0"/>
              <a:t>  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6" name="صورة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519231"/>
            <a:ext cx="3888105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صورة 14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1447793"/>
            <a:ext cx="4467225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43109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539798"/>
            <a:ext cx="8229600" cy="2062103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Checks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ETABS 2015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>
              <a:buNone/>
            </a:pPr>
            <a:r>
              <a:rPr lang="en-US" sz="2400" dirty="0" smtClean="0"/>
              <a:t> Equilibrium Check</a:t>
            </a:r>
            <a:endParaRPr lang="en-US" sz="2400" dirty="0"/>
          </a:p>
          <a:p>
            <a:pPr>
              <a:buNone/>
            </a:pPr>
            <a:r>
              <a:rPr lang="en-US" sz="2400" dirty="0" smtClean="0"/>
              <a:t>  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5" name="صورة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90669"/>
            <a:ext cx="8143932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9265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539798"/>
            <a:ext cx="8229600" cy="2062103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Seismic Design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Response Spectrum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pPr algn="just"/>
            <a:endParaRPr lang="en-US" sz="2400" dirty="0"/>
          </a:p>
          <a:p>
            <a:pPr lvl="1" algn="ctr">
              <a:buNone/>
            </a:pPr>
            <a:r>
              <a:rPr lang="en-US" sz="2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 shear reaction:</a:t>
            </a:r>
            <a:endParaRPr lang="en-US" sz="20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381006" y="1161842"/>
            <a:ext cx="2971794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W= </a:t>
            </a:r>
            <a:r>
              <a:rPr lang="en-US" b="1" dirty="0" smtClean="0"/>
              <a:t> 45802 </a:t>
            </a:r>
            <a:r>
              <a:rPr lang="en-US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KN , Include D.L+S.D+0.25LL </a:t>
            </a:r>
            <a:endParaRPr lang="en-US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3410" y="1919288"/>
            <a:ext cx="2999390" cy="258532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UBC-97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= 1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R= 5.5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Ca= 0.280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Cv= 0.40</a:t>
            </a:r>
            <a:endParaRPr lang="ar-SA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he-IL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0.324 sec</a:t>
            </a:r>
          </a:p>
        </p:txBody>
      </p:sp>
      <p:pic>
        <p:nvPicPr>
          <p:cNvPr id="8" name="صورة 7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2162173"/>
            <a:ext cx="4214842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8730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98405"/>
            <a:ext cx="8229600" cy="1569660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Slab Reinforcement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590801"/>
            <a:ext cx="9144000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3" y="876289"/>
            <a:ext cx="9043987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20356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98405"/>
            <a:ext cx="8229600" cy="2062103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Footing </a:t>
            </a:r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Reinforcement</a:t>
            </a:r>
            <a:b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pic>
        <p:nvPicPr>
          <p:cNvPr id="6" name="صورة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090603"/>
            <a:ext cx="728667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81917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244" y="-273202"/>
            <a:ext cx="8229600" cy="1569660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Footing Reinforcement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pic>
        <p:nvPicPr>
          <p:cNvPr id="5" name="صورة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947727"/>
            <a:ext cx="8643998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4308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785786" y="376223"/>
            <a:ext cx="77867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chemeClr val="tx2"/>
              </a:buClr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suggested design for our project is one of a student work of the third year of    architectural department.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642910" y="1947859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Clr>
                <a:schemeClr val="tx2"/>
              </a:buClr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During our project we modified the </a:t>
            </a:r>
          </a:p>
          <a:p>
            <a:pPr marL="102516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selected design (redesign the model) </a:t>
            </a:r>
          </a:p>
          <a:p>
            <a:pPr marL="102516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order to be suitable for the </a:t>
            </a:r>
          </a:p>
          <a:p>
            <a:pPr marL="102516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selected site in Nablus city.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4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124" y="947727"/>
            <a:ext cx="4429156" cy="3523786"/>
          </a:xfrm>
          <a:prstGeom prst="rect">
            <a:avLst/>
          </a:prstGeom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98405"/>
            <a:ext cx="8229600" cy="1569660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 </a:t>
            </a: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Stairs Reinforcement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pic>
        <p:nvPicPr>
          <p:cNvPr id="5" name="Picture 72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2132" y="1162041"/>
            <a:ext cx="3219450" cy="2886075"/>
          </a:xfrm>
          <a:prstGeom prst="rect">
            <a:avLst/>
          </a:prstGeom>
        </p:spPr>
      </p:pic>
      <p:pic>
        <p:nvPicPr>
          <p:cNvPr id="7" name="صورة 6" descr="staaa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5" y="1090603"/>
            <a:ext cx="4929222" cy="3062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667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90513"/>
            <a:ext cx="8229600" cy="1569660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Shear wall Reinforcement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pic>
        <p:nvPicPr>
          <p:cNvPr id="5" name="صورة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947727"/>
            <a:ext cx="7072362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صورة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2947991"/>
            <a:ext cx="4714908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78377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Steel</a:t>
            </a:r>
            <a:r>
              <a:rPr lang="en-US" dirty="0" smtClean="0"/>
              <a:t> </a:t>
            </a:r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truss</a:t>
            </a:r>
            <a:r>
              <a:rPr lang="en-US" dirty="0" smtClean="0"/>
              <a:t> </a:t>
            </a:r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structure</a:t>
            </a:r>
            <a:endParaRPr lang="ar-JO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lnSpc>
                <a:spcPct val="150000"/>
              </a:lnSpc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Materials Design Data:</a:t>
            </a:r>
          </a:p>
          <a:p>
            <a:pPr lvl="0" algn="just"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A36 steel with yielding strength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= 250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Mpa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and ultimate strength (F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= 400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Mpa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Concrete with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Fc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' = 24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Mpa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just"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Metal sheet with weight of 75 kg/m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lvl="0" algn="just"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E70xx welding material, with strength F =480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Mpa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Loads</a:t>
            </a:r>
            <a:endParaRPr lang="ar-JO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457200" y="1109663"/>
          <a:ext cx="8229600" cy="18542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Values</a:t>
                      </a:r>
                      <a:r>
                        <a:rPr lang="en-US" baseline="0" dirty="0" smtClean="0"/>
                        <a:t> 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Loads type</a:t>
                      </a:r>
                      <a:r>
                        <a:rPr lang="en-US" baseline="0" dirty="0" smtClean="0"/>
                        <a:t> </a:t>
                      </a:r>
                      <a:endParaRPr lang="ar-J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1800" b="1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2 KN/m</a:t>
                      </a:r>
                      <a:r>
                        <a:rPr kumimoji="0" lang="en-US" sz="1800" b="1" kern="12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 live</a:t>
                      </a:r>
                      <a:endParaRPr lang="ar-J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.75 KN/m</a:t>
                      </a:r>
                      <a:r>
                        <a:rPr kumimoji="0" lang="en-US" sz="1800" b="1" kern="12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ar-JO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SID </a:t>
                      </a:r>
                      <a:endParaRPr lang="ar-J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2 KN/m</a:t>
                      </a:r>
                      <a:r>
                        <a:rPr kumimoji="0" lang="en-US" sz="1800" b="1" kern="12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ar-JO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Snow</a:t>
                      </a:r>
                      <a:r>
                        <a:rPr lang="en-US" baseline="0" dirty="0" smtClean="0"/>
                        <a:t> </a:t>
                      </a:r>
                      <a:endParaRPr lang="ar-J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1800" b="1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.25KN/m</a:t>
                      </a:r>
                      <a:r>
                        <a:rPr kumimoji="0" lang="en-US" sz="1800" b="1" kern="12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Wind load</a:t>
                      </a:r>
                      <a:endParaRPr lang="ar-JO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2D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Model</a:t>
            </a:r>
            <a:endParaRPr lang="ar-JO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pic>
        <p:nvPicPr>
          <p:cNvPr id="6" name="عنصر نائب للمحتوى 5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14612" y="1109663"/>
            <a:ext cx="4071967" cy="3481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Compatibility</a:t>
            </a:r>
            <a:r>
              <a:rPr lang="en-US" dirty="0" smtClean="0"/>
              <a:t> </a:t>
            </a:r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check</a:t>
            </a:r>
            <a:r>
              <a:rPr lang="en-US" dirty="0" smtClean="0"/>
              <a:t> </a:t>
            </a:r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for</a:t>
            </a:r>
            <a:r>
              <a:rPr lang="en-US" dirty="0" smtClean="0"/>
              <a:t> </a:t>
            </a:r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truss</a:t>
            </a:r>
            <a:endParaRPr lang="ar-JO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30802" y="1109663"/>
            <a:ext cx="3882395" cy="3338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Sections used in truss</a:t>
            </a:r>
            <a:endParaRPr lang="ar-JO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used HSS for all group in truss:</a:t>
            </a:r>
            <a:endParaRPr lang="ar-JO" dirty="0"/>
          </a:p>
        </p:txBody>
      </p:sp>
      <p:pic>
        <p:nvPicPr>
          <p:cNvPr id="4" name="صورة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662107"/>
            <a:ext cx="563880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Connection Design</a:t>
            </a:r>
            <a:endParaRPr lang="ar-JO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Dimension of gust plate:</a:t>
            </a:r>
            <a:endParaRPr lang="ar-JO" dirty="0"/>
          </a:p>
        </p:txBody>
      </p:sp>
      <p:pic>
        <p:nvPicPr>
          <p:cNvPr id="5" name="صورة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90669"/>
            <a:ext cx="4295775" cy="2909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صورة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1804983"/>
            <a:ext cx="2628900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157914"/>
            <a:ext cx="8229600" cy="1107996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6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Outline</a:t>
            </a:r>
          </a:p>
        </p:txBody>
      </p:sp>
      <p:sp>
        <p:nvSpPr>
          <p:cNvPr id="7" name="مربع نص 6"/>
          <p:cNvSpPr txBox="1"/>
          <p:nvPr/>
        </p:nvSpPr>
        <p:spPr>
          <a:xfrm>
            <a:off x="357158" y="1090603"/>
            <a:ext cx="4267200" cy="40011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/>
                </a:solidFill>
              </a:rPr>
              <a:t>Mechanical  Design </a:t>
            </a:r>
            <a:endParaRPr lang="ar-SA" sz="2000" b="1" dirty="0">
              <a:solidFill>
                <a:schemeClr val="tx1"/>
              </a:solidFill>
            </a:endParaRPr>
          </a:p>
        </p:txBody>
      </p:sp>
      <p:sp>
        <p:nvSpPr>
          <p:cNvPr id="15" name="مستطيل 14"/>
          <p:cNvSpPr/>
          <p:nvPr/>
        </p:nvSpPr>
        <p:spPr>
          <a:xfrm>
            <a:off x="714348" y="1733545"/>
            <a:ext cx="2971800" cy="457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Water supply system</a:t>
            </a:r>
            <a:endParaRPr lang="ar-S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مستطيل 16"/>
          <p:cNvSpPr/>
          <p:nvPr/>
        </p:nvSpPr>
        <p:spPr>
          <a:xfrm>
            <a:off x="714348" y="2447925"/>
            <a:ext cx="2971800" cy="457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Drainage system</a:t>
            </a:r>
            <a:endParaRPr lang="ar-SA" sz="2000" b="1" dirty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مستطيل 17"/>
          <p:cNvSpPr/>
          <p:nvPr/>
        </p:nvSpPr>
        <p:spPr>
          <a:xfrm>
            <a:off x="714348" y="3162305"/>
            <a:ext cx="2971800" cy="457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HVAC</a:t>
            </a:r>
            <a:endParaRPr lang="ar-SA" sz="2000" b="1" dirty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7065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457200" y="272920"/>
            <a:ext cx="5410200" cy="584775"/>
          </a:xfrm>
          <a:prstGeom prst="rect">
            <a:avLst/>
          </a:prstGeom>
          <a:noFill/>
        </p:spPr>
        <p:txBody>
          <a:bodyPr vert="horz" wrap="square" lIns="91440" tIns="45720" rIns="91440" bIns="45720" rtlCol="1" anchor="ctr">
            <a:spAutoFit/>
          </a:bodyPr>
          <a:lstStyle>
            <a:lvl1pPr algn="ctr">
              <a:spcBef>
                <a:spcPct val="0"/>
              </a:spcBef>
              <a:buNone/>
              <a:defRPr sz="3200" b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defRPr>
            </a:lvl1pPr>
          </a:lstStyle>
          <a:p>
            <a:r>
              <a:rPr lang="en-US" dirty="0"/>
              <a:t>Water consumption </a:t>
            </a:r>
            <a:endParaRPr lang="ar-SA" dirty="0"/>
          </a:p>
        </p:txBody>
      </p:sp>
      <p:sp>
        <p:nvSpPr>
          <p:cNvPr id="7" name="مستطيل 6"/>
          <p:cNvSpPr/>
          <p:nvPr/>
        </p:nvSpPr>
        <p:spPr>
          <a:xfrm>
            <a:off x="685800" y="3824287"/>
            <a:ext cx="6934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Total building of water demand = 1792 g/ day</a:t>
            </a:r>
            <a:endParaRPr lang="ar-SA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8" name="جدول 7"/>
          <p:cNvGraphicFramePr>
            <a:graphicFrameLocks noGrp="1"/>
          </p:cNvGraphicFramePr>
          <p:nvPr/>
        </p:nvGraphicFramePr>
        <p:xfrm>
          <a:off x="1785918" y="939174"/>
          <a:ext cx="5152076" cy="2651760"/>
        </p:xfrm>
        <a:graphic>
          <a:graphicData uri="http://schemas.openxmlformats.org/drawingml/2006/table">
            <a:tbl>
              <a:tblPr/>
              <a:tblGrid>
                <a:gridCol w="1754440"/>
                <a:gridCol w="1698818"/>
                <a:gridCol w="1698818"/>
              </a:tblGrid>
              <a:tr h="0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Functions</a:t>
                      </a: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Gal.per</a:t>
                      </a: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day</a:t>
                      </a: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Water consumption</a:t>
                      </a: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Washing cars</a:t>
                      </a: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100-150</a:t>
                      </a: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150</a:t>
                      </a: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Employees</a:t>
                      </a: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12</a:t>
                      </a: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Maintenance</a:t>
                      </a: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5-10</a:t>
                      </a: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10</a:t>
                      </a: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No Private bath (per persons)</a:t>
                      </a: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50</a:t>
                      </a: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1000</a:t>
                      </a: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Additional kitchen requirements</a:t>
                      </a: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20</a:t>
                      </a: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766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showers</a:t>
                      </a:r>
                      <a:endParaRPr lang="en-US" sz="12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600</a:t>
                      </a: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600</a:t>
                      </a: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Comparison</a:t>
            </a:r>
            <a:r>
              <a:rPr lang="en-US" dirty="0" smtClean="0"/>
              <a:t> </a:t>
            </a:r>
            <a: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between</a:t>
            </a:r>
            <a:r>
              <a:rPr lang="en-US" dirty="0" smtClean="0"/>
              <a:t> </a:t>
            </a:r>
            <a: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suggested &amp;final Design </a:t>
            </a:r>
            <a:endParaRPr lang="ar-JO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pic>
        <p:nvPicPr>
          <p:cNvPr id="4" name="Picture 247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96" y="1233479"/>
            <a:ext cx="7928759" cy="3136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471487"/>
            <a:ext cx="2514600" cy="38682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مستطيل 4"/>
          <p:cNvSpPr/>
          <p:nvPr/>
        </p:nvSpPr>
        <p:spPr>
          <a:xfrm>
            <a:off x="3979915" y="1690687"/>
            <a:ext cx="4826962" cy="584775"/>
          </a:xfrm>
          <a:prstGeom prst="rect">
            <a:avLst/>
          </a:prstGeo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 a water tank of </a:t>
            </a:r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33 </a:t>
            </a: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m3</a:t>
            </a:r>
            <a:endParaRPr lang="ar-SA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609600" y="166687"/>
          <a:ext cx="4495800" cy="1463040"/>
        </p:xfrm>
        <a:graphic>
          <a:graphicData uri="http://schemas.openxmlformats.org/drawingml/2006/table">
            <a:tbl>
              <a:tblPr rtl="1" firstRow="1" bandRow="1">
                <a:tableStyleId>{F5AB1C69-6EDB-4FF4-983F-18BD219EF322}</a:tableStyleId>
              </a:tblPr>
              <a:tblGrid>
                <a:gridCol w="2247900"/>
                <a:gridCol w="2247900"/>
              </a:tblGrid>
              <a:tr h="351869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Total FU’s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Collector </a:t>
                      </a:r>
                      <a:endParaRPr lang="ar-SA" dirty="0"/>
                    </a:p>
                  </a:txBody>
                  <a:tcPr/>
                </a:tc>
              </a:tr>
              <a:tr h="351869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92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In</a:t>
                      </a:r>
                      <a:r>
                        <a:rPr lang="en-US" baseline="0" dirty="0" smtClean="0"/>
                        <a:t> maintenance</a:t>
                      </a:r>
                      <a:endParaRPr lang="ar-SA" dirty="0"/>
                    </a:p>
                  </a:txBody>
                  <a:tcPr/>
                </a:tc>
              </a:tr>
              <a:tr h="351869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In show room in GF</a:t>
                      </a:r>
                      <a:endParaRPr lang="ar-SA" dirty="0"/>
                    </a:p>
                  </a:txBody>
                  <a:tcPr/>
                </a:tc>
              </a:tr>
              <a:tr h="351869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28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In show</a:t>
                      </a:r>
                      <a:r>
                        <a:rPr lang="en-US" baseline="0" dirty="0" smtClean="0"/>
                        <a:t> room in FF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مستطيل 4"/>
          <p:cNvSpPr/>
          <p:nvPr/>
        </p:nvSpPr>
        <p:spPr>
          <a:xfrm>
            <a:off x="5486400" y="395287"/>
            <a:ext cx="3657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Meter of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3.00 in</a:t>
            </a:r>
          </a:p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vertical of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in</a:t>
            </a:r>
          </a:p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Horizontal of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2.5 in</a:t>
            </a:r>
          </a:p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branch of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2.00 in</a:t>
            </a:r>
          </a:p>
          <a:p>
            <a:endParaRPr lang="ar-SA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642910" y="947727"/>
            <a:ext cx="4429156" cy="357190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0" name="صورة 9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804983"/>
            <a:ext cx="3362325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1142999" y="77856"/>
            <a:ext cx="6553200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Drainage system for </a:t>
            </a:r>
            <a:r>
              <a:rPr 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Ground </a:t>
            </a:r>
            <a:r>
              <a:rPr lang="en-US" sz="2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Floor</a:t>
            </a:r>
            <a:endParaRPr lang="ar-SA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6" y="1004887"/>
            <a:ext cx="4338636" cy="107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صورة 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090603"/>
            <a:ext cx="4429155" cy="3271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218500" y="231774"/>
            <a:ext cx="5607625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Roof and Storm water Drainage</a:t>
            </a:r>
            <a:endParaRPr lang="ar-SA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pic>
        <p:nvPicPr>
          <p:cNvPr id="6" name="صورة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376355"/>
            <a:ext cx="3857619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69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947727"/>
            <a:ext cx="5005396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785786" y="876289"/>
            <a:ext cx="5715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used HVAC system is VRF system</a:t>
            </a:r>
            <a:endParaRPr lang="ar-SA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80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538" y="1447793"/>
            <a:ext cx="5942108" cy="2698595"/>
          </a:xfrm>
          <a:prstGeom prst="rect">
            <a:avLst/>
          </a:prstGeom>
        </p:spPr>
      </p:pic>
      <p:sp>
        <p:nvSpPr>
          <p:cNvPr id="6" name="عنوان 1"/>
          <p:cNvSpPr>
            <a:spLocks noGrp="1"/>
          </p:cNvSpPr>
          <p:nvPr>
            <p:ph type="title"/>
          </p:nvPr>
        </p:nvSpPr>
        <p:spPr>
          <a:xfrm>
            <a:off x="-285784" y="161909"/>
            <a:ext cx="8229600" cy="792163"/>
          </a:xfrm>
        </p:spPr>
        <p:txBody>
          <a:bodyPr/>
          <a:lstStyle/>
          <a:p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HVAC Design</a:t>
            </a:r>
            <a:endParaRPr lang="ar-JO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57158" y="1519231"/>
            <a:ext cx="5043494" cy="1471764"/>
          </a:xfrm>
        </p:spPr>
        <p:txBody>
          <a:bodyPr>
            <a:normAutofit/>
          </a:bodyPr>
          <a:lstStyle/>
          <a:p>
            <a:pPr algn="l"/>
            <a:r>
              <a:rPr lang="en-US" sz="2000" dirty="0" smtClean="0"/>
              <a:t>We need 4 outdoor units of Mitsubishi</a:t>
            </a:r>
            <a:br>
              <a:rPr lang="en-US" sz="2000" dirty="0" smtClean="0"/>
            </a:br>
            <a:r>
              <a:rPr lang="en-US" sz="2000" dirty="0" smtClean="0"/>
              <a:t> type with 69KW (235400BTU/h) Cooling capacity. </a:t>
            </a:r>
            <a:endParaRPr lang="ar-JO" sz="2000" dirty="0"/>
          </a:p>
        </p:txBody>
      </p:sp>
      <p:pic>
        <p:nvPicPr>
          <p:cNvPr id="4" name="صورة 3" descr="Updated-VRF_R2-Seri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59014" y="519099"/>
            <a:ext cx="3584986" cy="3662372"/>
          </a:xfrm>
          <a:prstGeom prst="rect">
            <a:avLst/>
          </a:prstGeom>
        </p:spPr>
      </p:pic>
      <p:sp>
        <p:nvSpPr>
          <p:cNvPr id="5" name="عنوان 1"/>
          <p:cNvSpPr txBox="1">
            <a:spLocks/>
          </p:cNvSpPr>
          <p:nvPr/>
        </p:nvSpPr>
        <p:spPr>
          <a:xfrm>
            <a:off x="357158" y="0"/>
            <a:ext cx="5043494" cy="14717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latin typeface="+mj-lt"/>
                <a:ea typeface="+mj-ea"/>
                <a:cs typeface="+mj-cs"/>
              </a:rPr>
              <a:t>Out door unit</a:t>
            </a:r>
            <a:endParaRPr kumimoji="0" lang="ar-JO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4282" y="447661"/>
            <a:ext cx="8229600" cy="3500462"/>
          </a:xfrm>
        </p:spPr>
        <p:txBody>
          <a:bodyPr/>
          <a:lstStyle/>
          <a:p>
            <a:pPr>
              <a:buNone/>
            </a:pPr>
            <a:r>
              <a:rPr lang="en-US" sz="1800" dirty="0" smtClean="0"/>
              <a:t>We used fan coils to receive natural air, supply air and to distribute the air through the Diffusers slot diffuser:</a:t>
            </a:r>
          </a:p>
          <a:p>
            <a:pPr>
              <a:buNone/>
            </a:pPr>
            <a:endParaRPr lang="ar-JO" dirty="0"/>
          </a:p>
        </p:txBody>
      </p:sp>
      <p:pic>
        <p:nvPicPr>
          <p:cNvPr id="4" name="Picture 80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34" y="1519231"/>
            <a:ext cx="3500462" cy="2357454"/>
          </a:xfrm>
          <a:prstGeom prst="rect">
            <a:avLst/>
          </a:prstGeom>
        </p:spPr>
      </p:pic>
      <p:pic>
        <p:nvPicPr>
          <p:cNvPr id="5" name="Picture 80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876" y="1519231"/>
            <a:ext cx="3710564" cy="20717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1857356" y="447661"/>
            <a:ext cx="6019800" cy="1077218"/>
          </a:xfrm>
          <a:prstGeom prst="rect">
            <a:avLst/>
          </a:prstGeom>
          <a:noFill/>
        </p:spPr>
        <p:txBody>
          <a:bodyPr vert="horz" wrap="square" lIns="91440" tIns="45720" rIns="91440" bIns="45720" rtlCol="1" anchor="ctr">
            <a:sp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defRPr>
            </a:lvl1pPr>
          </a:lstStyle>
          <a:p>
            <a:r>
              <a:rPr lang="en-US" dirty="0"/>
              <a:t> </a:t>
            </a:r>
            <a:r>
              <a:rPr lang="en-US" dirty="0" smtClean="0"/>
              <a:t>Diffusers distribution:</a:t>
            </a:r>
            <a:endParaRPr lang="en-US" dirty="0"/>
          </a:p>
          <a:p>
            <a:endParaRPr lang="ar-SA" dirty="0"/>
          </a:p>
        </p:txBody>
      </p:sp>
      <p:pic>
        <p:nvPicPr>
          <p:cNvPr id="6" name="Picture 8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7422" y="1376355"/>
            <a:ext cx="4619625" cy="31337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-533400" y="202126"/>
            <a:ext cx="6019800" cy="1077218"/>
          </a:xfrm>
          <a:prstGeom prst="rect">
            <a:avLst/>
          </a:prstGeom>
          <a:noFill/>
        </p:spPr>
        <p:txBody>
          <a:bodyPr vert="horz" wrap="square" lIns="91440" tIns="45720" rIns="91440" bIns="45720" rtlCol="1" anchor="ctr">
            <a:sp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defRPr>
            </a:lvl1pPr>
          </a:lstStyle>
          <a:p>
            <a:r>
              <a:rPr lang="en-US" sz="3200" dirty="0"/>
              <a:t> Main Duct sizing :</a:t>
            </a:r>
          </a:p>
          <a:p>
            <a:endParaRPr lang="ar-SA" sz="3200" dirty="0"/>
          </a:p>
        </p:txBody>
      </p:sp>
      <p:sp>
        <p:nvSpPr>
          <p:cNvPr id="5" name="مستطيل 4"/>
          <p:cNvSpPr/>
          <p:nvPr/>
        </p:nvSpPr>
        <p:spPr>
          <a:xfrm>
            <a:off x="533400" y="928687"/>
            <a:ext cx="5943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V’=1.98 m3/s , V=6m/s , (</a:t>
            </a:r>
            <a:r>
              <a:rPr lang="el-G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Δ</a:t>
            </a:r>
            <a:r>
              <a:rPr lang="ar-SA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𝑝/𝐸𝐿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)=0.59 Pa/m </a:t>
            </a:r>
            <a:endParaRPr lang="ar-SA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صورة 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304917"/>
            <a:ext cx="4848225" cy="3305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157914"/>
            <a:ext cx="8229600" cy="1107996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6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Outline</a:t>
            </a:r>
          </a:p>
        </p:txBody>
      </p:sp>
      <p:sp>
        <p:nvSpPr>
          <p:cNvPr id="9" name="مربع نص 8"/>
          <p:cNvSpPr txBox="1"/>
          <p:nvPr/>
        </p:nvSpPr>
        <p:spPr>
          <a:xfrm>
            <a:off x="571472" y="1090603"/>
            <a:ext cx="4267200" cy="40011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</a:rPr>
              <a:t>Safety  Design </a:t>
            </a:r>
            <a:endParaRPr lang="ar-SA" sz="2000" b="1" dirty="0" smtClean="0">
              <a:solidFill>
                <a:prstClr val="black"/>
              </a:solidFill>
            </a:endParaRPr>
          </a:p>
        </p:txBody>
      </p:sp>
      <p:sp>
        <p:nvSpPr>
          <p:cNvPr id="15" name="مستطيل 14"/>
          <p:cNvSpPr/>
          <p:nvPr/>
        </p:nvSpPr>
        <p:spPr>
          <a:xfrm>
            <a:off x="785786" y="1733545"/>
            <a:ext cx="2971800" cy="457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Circulation</a:t>
            </a:r>
            <a:endParaRPr lang="ar-SA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مستطيل 16"/>
          <p:cNvSpPr/>
          <p:nvPr/>
        </p:nvSpPr>
        <p:spPr>
          <a:xfrm>
            <a:off x="785786" y="2947991"/>
            <a:ext cx="2971800" cy="457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Safety signs</a:t>
            </a:r>
            <a:endParaRPr lang="ar-SA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مستطيل 15"/>
          <p:cNvSpPr/>
          <p:nvPr/>
        </p:nvSpPr>
        <p:spPr>
          <a:xfrm>
            <a:off x="785786" y="2376487"/>
            <a:ext cx="2971800" cy="457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Fire Fighting System</a:t>
            </a:r>
            <a:endParaRPr lang="ar-SA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43599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Cars storage</a:t>
            </a:r>
            <a:b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pic>
        <p:nvPicPr>
          <p:cNvPr id="8" name="Picture 25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0166" y="804851"/>
            <a:ext cx="6786610" cy="2857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300" y="-548403"/>
            <a:ext cx="8229600" cy="3477875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circulation movement and door exit</a:t>
            </a:r>
            <a:r>
              <a:rPr lang="en-US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pic>
        <p:nvPicPr>
          <p:cNvPr id="5" name="Picture 4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1733545"/>
            <a:ext cx="3571900" cy="2428892"/>
          </a:xfrm>
          <a:prstGeom prst="rect">
            <a:avLst/>
          </a:prstGeom>
        </p:spPr>
      </p:pic>
      <p:pic>
        <p:nvPicPr>
          <p:cNvPr id="6" name="Picture 23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686" y="1876421"/>
            <a:ext cx="4133850" cy="223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89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98405"/>
            <a:ext cx="8229600" cy="1077218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Fire </a:t>
            </a:r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Fighting System</a:t>
            </a:r>
            <a:endParaRPr lang="en-US" sz="3200" b="1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Sprinkler distribution In showroom.</a:t>
            </a:r>
            <a:endParaRPr lang="ar-Q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9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7356" y="1662107"/>
            <a:ext cx="5943600" cy="2786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17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96" y="1304917"/>
            <a:ext cx="4159404" cy="2230243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214414" y="3805247"/>
            <a:ext cx="2714644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Hose and extinguishers cabinet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7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6380" y="1019165"/>
            <a:ext cx="2666511" cy="2571768"/>
          </a:xfrm>
          <a:prstGeom prst="rect">
            <a:avLst/>
          </a:prstGeom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5429256" y="3805247"/>
            <a:ext cx="2714644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Fire alarm device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28596" y="161909"/>
            <a:ext cx="8229600" cy="584775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Fire Fighting System</a:t>
            </a:r>
            <a:endParaRPr lang="en-US" sz="3200" b="1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عنصر نائب للمحتوى 5" descr="6t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162041"/>
            <a:ext cx="4258270" cy="1357322"/>
          </a:xfrm>
        </p:spPr>
      </p:pic>
      <p:sp>
        <p:nvSpPr>
          <p:cNvPr id="7" name="مستطيل 6"/>
          <p:cNvSpPr/>
          <p:nvPr/>
        </p:nvSpPr>
        <p:spPr>
          <a:xfrm>
            <a:off x="1285852" y="2733677"/>
            <a:ext cx="21879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Emergency exit signs.</a:t>
            </a:r>
            <a:endParaRPr lang="ar-JO" dirty="0"/>
          </a:p>
        </p:txBody>
      </p:sp>
      <p:pic>
        <p:nvPicPr>
          <p:cNvPr id="10" name="Picture 23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56" y="947727"/>
            <a:ext cx="1906859" cy="1928826"/>
          </a:xfrm>
          <a:prstGeom prst="rect">
            <a:avLst/>
          </a:prstGeom>
        </p:spPr>
      </p:pic>
      <p:sp>
        <p:nvSpPr>
          <p:cNvPr id="11" name="مستطيل 10"/>
          <p:cNvSpPr/>
          <p:nvPr/>
        </p:nvSpPr>
        <p:spPr>
          <a:xfrm>
            <a:off x="5429256" y="2947991"/>
            <a:ext cx="24288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Don’t use the elevator in case of fire or earthquakes</a:t>
            </a:r>
            <a:endParaRPr lang="ar-JO" sz="1600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28596" y="161909"/>
            <a:ext cx="8229600" cy="584775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Safety signs</a:t>
            </a:r>
            <a:endParaRPr lang="en-US" sz="3200" b="1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609600" y="-157914"/>
            <a:ext cx="8229600" cy="1107996"/>
          </a:xfrm>
          <a:prstGeom prst="rect">
            <a:avLst/>
          </a:prstGeom>
          <a:noFill/>
        </p:spPr>
        <p:txBody>
          <a:bodyPr vert="horz" wrap="square" lIns="91440" tIns="45720" rIns="91440" bIns="45720" rtlCol="1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6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Outline</a:t>
            </a:r>
            <a:endParaRPr lang="en-US" sz="6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10" name="مربع نص 3"/>
          <p:cNvSpPr txBox="1"/>
          <p:nvPr/>
        </p:nvSpPr>
        <p:spPr>
          <a:xfrm>
            <a:off x="533400" y="13858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Architectural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مربع نص 4"/>
          <p:cNvSpPr txBox="1"/>
          <p:nvPr/>
        </p:nvSpPr>
        <p:spPr>
          <a:xfrm>
            <a:off x="533400" y="23002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Structural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مربع نص 5"/>
          <p:cNvSpPr txBox="1"/>
          <p:nvPr/>
        </p:nvSpPr>
        <p:spPr>
          <a:xfrm>
            <a:off x="533400" y="1835239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Environmental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مربع نص 6"/>
          <p:cNvSpPr txBox="1"/>
          <p:nvPr/>
        </p:nvSpPr>
        <p:spPr>
          <a:xfrm>
            <a:off x="533400" y="27574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Mechanical  Design </a:t>
            </a:r>
            <a:endParaRPr lang="ar-SA" sz="20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مربع نص 7"/>
          <p:cNvSpPr txBox="1"/>
          <p:nvPr/>
        </p:nvSpPr>
        <p:spPr>
          <a:xfrm>
            <a:off x="533400" y="3667184"/>
            <a:ext cx="4267200" cy="40011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/>
                </a:solidFill>
              </a:rPr>
              <a:t>Electrical Design </a:t>
            </a:r>
            <a:endParaRPr lang="ar-SA" sz="2000" b="1" dirty="0" smtClean="0">
              <a:solidFill>
                <a:schemeClr val="tx1"/>
              </a:solidFill>
            </a:endParaRPr>
          </a:p>
        </p:txBody>
      </p:sp>
      <p:sp>
        <p:nvSpPr>
          <p:cNvPr id="16" name="مربع نص 8"/>
          <p:cNvSpPr txBox="1"/>
          <p:nvPr/>
        </p:nvSpPr>
        <p:spPr>
          <a:xfrm>
            <a:off x="533400" y="319557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Safety 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9" name="مربع نص 10"/>
          <p:cNvSpPr txBox="1"/>
          <p:nvPr/>
        </p:nvSpPr>
        <p:spPr>
          <a:xfrm>
            <a:off x="533400" y="41290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BOQ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" name="مربع نص 11"/>
          <p:cNvSpPr txBox="1"/>
          <p:nvPr/>
        </p:nvSpPr>
        <p:spPr>
          <a:xfrm>
            <a:off x="533400" y="928687"/>
            <a:ext cx="4267200" cy="40011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Site location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1" name="رابط بشكل مرفق 13"/>
          <p:cNvCxnSpPr/>
          <p:nvPr/>
        </p:nvCxnSpPr>
        <p:spPr>
          <a:xfrm flipV="1">
            <a:off x="4902200" y="3309877"/>
            <a:ext cx="762000" cy="55736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2" name="مستطيل 14"/>
          <p:cNvSpPr/>
          <p:nvPr/>
        </p:nvSpPr>
        <p:spPr>
          <a:xfrm>
            <a:off x="5867400" y="2928997"/>
            <a:ext cx="2971800" cy="457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Socket distribution </a:t>
            </a:r>
            <a:endParaRPr lang="ar-S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مستطيل 16"/>
          <p:cNvSpPr/>
          <p:nvPr/>
        </p:nvSpPr>
        <p:spPr>
          <a:xfrm>
            <a:off x="5867400" y="3462397"/>
            <a:ext cx="2971800" cy="457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Lighting distribution</a:t>
            </a:r>
            <a:endParaRPr lang="ar-SA" sz="2000" b="1" dirty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مستطيل 17"/>
          <p:cNvSpPr/>
          <p:nvPr/>
        </p:nvSpPr>
        <p:spPr>
          <a:xfrm>
            <a:off x="5867400" y="3995797"/>
            <a:ext cx="2971800" cy="457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Dialux</a:t>
            </a:r>
            <a:endParaRPr lang="ar-SA" sz="2000" b="1" dirty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7065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83072"/>
            <a:ext cx="8229600" cy="1938992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46856" y="-359817"/>
            <a:ext cx="8229600" cy="1077218"/>
          </a:xfrm>
          <a:prstGeom prst="rect">
            <a:avLst/>
          </a:prstGeom>
          <a:noFill/>
        </p:spPr>
        <p:txBody>
          <a:bodyPr vert="horz" wrap="square" lIns="91440" tIns="45720" rIns="91440" bIns="45720" rtlCol="1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40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24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Distribution of Sockets</a:t>
            </a:r>
            <a:endParaRPr 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875" y="969017"/>
            <a:ext cx="4350173" cy="2991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969017"/>
            <a:ext cx="3096344" cy="2991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0536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142844" y="1447793"/>
            <a:ext cx="2962268" cy="543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ar-QA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09600" y="-157914"/>
            <a:ext cx="8229600" cy="1107996"/>
          </a:xfrm>
          <a:prstGeom prst="rect">
            <a:avLst/>
          </a:prstGeom>
          <a:noFill/>
        </p:spPr>
        <p:txBody>
          <a:bodyPr vert="horz" wrap="square" lIns="91440" tIns="45720" rIns="91440" bIns="45720" rtlCol="1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Outline</a:t>
            </a:r>
            <a:endParaRPr lang="en-US" sz="6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8" name="مربع نص 3"/>
          <p:cNvSpPr txBox="1"/>
          <p:nvPr/>
        </p:nvSpPr>
        <p:spPr>
          <a:xfrm>
            <a:off x="533400" y="13858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Architectural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مربع نص 4"/>
          <p:cNvSpPr txBox="1"/>
          <p:nvPr/>
        </p:nvSpPr>
        <p:spPr>
          <a:xfrm>
            <a:off x="533400" y="23002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Structural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مربع نص 5"/>
          <p:cNvSpPr txBox="1"/>
          <p:nvPr/>
        </p:nvSpPr>
        <p:spPr>
          <a:xfrm>
            <a:off x="533400" y="1835239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Environmental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مربع نص 6"/>
          <p:cNvSpPr txBox="1"/>
          <p:nvPr/>
        </p:nvSpPr>
        <p:spPr>
          <a:xfrm>
            <a:off x="533400" y="27574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Mechanical  Design </a:t>
            </a:r>
            <a:endParaRPr lang="ar-SA" sz="20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مربع نص 7"/>
          <p:cNvSpPr txBox="1"/>
          <p:nvPr/>
        </p:nvSpPr>
        <p:spPr>
          <a:xfrm>
            <a:off x="533400" y="3667184"/>
            <a:ext cx="4267200" cy="40011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/>
                </a:solidFill>
              </a:rPr>
              <a:t>Electrical Design </a:t>
            </a:r>
            <a:endParaRPr lang="ar-SA" sz="2000" b="1" dirty="0" smtClean="0">
              <a:solidFill>
                <a:schemeClr val="tx1"/>
              </a:solidFill>
            </a:endParaRPr>
          </a:p>
        </p:txBody>
      </p:sp>
      <p:sp>
        <p:nvSpPr>
          <p:cNvPr id="13" name="مربع نص 8"/>
          <p:cNvSpPr txBox="1"/>
          <p:nvPr/>
        </p:nvSpPr>
        <p:spPr>
          <a:xfrm>
            <a:off x="533400" y="319557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Safety 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مربع نص 10"/>
          <p:cNvSpPr txBox="1"/>
          <p:nvPr/>
        </p:nvSpPr>
        <p:spPr>
          <a:xfrm>
            <a:off x="533400" y="41290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BOQ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مربع نص 11"/>
          <p:cNvSpPr txBox="1"/>
          <p:nvPr/>
        </p:nvSpPr>
        <p:spPr>
          <a:xfrm>
            <a:off x="533400" y="928687"/>
            <a:ext cx="4267200" cy="40011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Site location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6" name="رابط بشكل مرفق 13"/>
          <p:cNvCxnSpPr/>
          <p:nvPr/>
        </p:nvCxnSpPr>
        <p:spPr>
          <a:xfrm>
            <a:off x="4902200" y="3867239"/>
            <a:ext cx="762000" cy="35715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7" name="مستطيل 14"/>
          <p:cNvSpPr/>
          <p:nvPr/>
        </p:nvSpPr>
        <p:spPr>
          <a:xfrm>
            <a:off x="5867400" y="2928997"/>
            <a:ext cx="2971800" cy="457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Socket distribution </a:t>
            </a:r>
            <a:endParaRPr lang="ar-S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مستطيل 16"/>
          <p:cNvSpPr/>
          <p:nvPr/>
        </p:nvSpPr>
        <p:spPr>
          <a:xfrm>
            <a:off x="5867400" y="3462397"/>
            <a:ext cx="2971800" cy="457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Lighting distribution</a:t>
            </a:r>
            <a:endParaRPr lang="ar-SA" sz="2000" b="1" dirty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مستطيل 17"/>
          <p:cNvSpPr/>
          <p:nvPr/>
        </p:nvSpPr>
        <p:spPr>
          <a:xfrm>
            <a:off x="5867400" y="3995797"/>
            <a:ext cx="2971800" cy="457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Dialux</a:t>
            </a:r>
            <a:endParaRPr lang="ar-SA" sz="2000" b="1" dirty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3540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pPr algn="just"/>
            <a:endParaRPr lang="en-US" sz="2400" dirty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00034" y="2733677"/>
            <a:ext cx="8229600" cy="1077218"/>
          </a:xfrm>
          <a:prstGeom prst="rect">
            <a:avLst/>
          </a:prstGeo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kumimoji="0" lang="en-US" sz="3200" b="1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kumimoji="0" lang="en-US" sz="3200" b="1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8240"/>
            <a:ext cx="8229600" cy="548047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Results calculations from dialux evo for showrooms</a:t>
            </a:r>
            <a:endParaRPr lang="en-US" sz="2000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57200" y="1109029"/>
            <a:ext cx="8229600" cy="3136744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z="2400" smtClean="0"/>
          </a:p>
          <a:p>
            <a:endParaRPr lang="en-US" sz="2400" smtClean="0"/>
          </a:p>
          <a:p>
            <a:endParaRPr lang="en-US" sz="2400" smtClean="0"/>
          </a:p>
          <a:p>
            <a:endParaRPr lang="en-US" sz="2400" smtClean="0"/>
          </a:p>
          <a:p>
            <a:endParaRPr lang="en-US" sz="2400" smtClean="0"/>
          </a:p>
          <a:p>
            <a:endParaRPr lang="en-US" sz="2400" smtClean="0"/>
          </a:p>
          <a:p>
            <a:endParaRPr lang="en-US" sz="2400" smtClean="0"/>
          </a:p>
          <a:p>
            <a:endParaRPr lang="en-US" sz="2400" smtClean="0"/>
          </a:p>
          <a:p>
            <a:endParaRPr lang="en-US" sz="2400" smtClean="0"/>
          </a:p>
          <a:p>
            <a:endParaRPr lang="en-US" sz="2400" smtClean="0"/>
          </a:p>
          <a:p>
            <a:endParaRPr lang="en-US" sz="2400" smtClean="0"/>
          </a:p>
          <a:p>
            <a:endParaRPr lang="en-US" sz="2400" smtClean="0"/>
          </a:p>
          <a:p>
            <a:endParaRPr lang="en-US" sz="2400" smtClean="0"/>
          </a:p>
          <a:p>
            <a:endParaRPr lang="en-US" sz="2400" smtClean="0"/>
          </a:p>
          <a:p>
            <a:endParaRPr lang="en-US" sz="2400" smtClean="0"/>
          </a:p>
          <a:p>
            <a:endParaRPr lang="en-US" sz="2400" smtClean="0"/>
          </a:p>
          <a:p>
            <a:endParaRPr lang="en-US" sz="2400" smtClean="0"/>
          </a:p>
          <a:p>
            <a:endParaRPr lang="en-US" sz="2400" smtClean="0"/>
          </a:p>
          <a:p>
            <a:endParaRPr lang="en-US" sz="2400" smtClean="0"/>
          </a:p>
          <a:p>
            <a:endParaRPr lang="en-US" sz="2400" smtClean="0"/>
          </a:p>
          <a:p>
            <a:endParaRPr lang="en-US" sz="2400" smtClean="0"/>
          </a:p>
          <a:p>
            <a:endParaRPr lang="en-US" sz="2400" smtClean="0"/>
          </a:p>
          <a:p>
            <a:endParaRPr lang="en-US" sz="2400" smtClean="0"/>
          </a:p>
          <a:p>
            <a:endParaRPr lang="en-US" sz="2400" smtClean="0"/>
          </a:p>
          <a:p>
            <a:endParaRPr lang="en-US" sz="2400" smtClean="0"/>
          </a:p>
          <a:p>
            <a:endParaRPr lang="en-US" sz="2400" smtClean="0"/>
          </a:p>
          <a:p>
            <a:endParaRPr lang="en-US" sz="2400" smtClean="0"/>
          </a:p>
          <a:p>
            <a:endParaRPr lang="en-US" sz="2400" smtClean="0"/>
          </a:p>
          <a:p>
            <a:r>
              <a:rPr lang="en-US" sz="4900" smtClean="0"/>
              <a:t>For showroom in ground floor (lx=1146&gt;1000,Uo=0.66~0.70 and UGR=14&lt;19)</a:t>
            </a:r>
            <a:endParaRPr lang="en-US" sz="4900" b="1" dirty="0" smtClean="0"/>
          </a:p>
        </p:txBody>
      </p:sp>
      <p:pic>
        <p:nvPicPr>
          <p:cNvPr id="13" name="Picture 12" descr="D:\downlods\Graduation project 2\show room\perfect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504279"/>
            <a:ext cx="6120680" cy="35283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516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7544" y="148"/>
            <a:ext cx="8229600" cy="648147"/>
          </a:xfrm>
        </p:spPr>
        <p:txBody>
          <a:bodyPr>
            <a:normAutofit/>
          </a:bodyPr>
          <a:lstStyle/>
          <a:p>
            <a:r>
              <a:rPr lang="en-US" sz="2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Results calculations from dialux evo for showrooms</a:t>
            </a:r>
            <a:endParaRPr lang="en-US" sz="2000" dirty="0"/>
          </a:p>
        </p:txBody>
      </p:sp>
      <p:sp>
        <p:nvSpPr>
          <p:cNvPr id="5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251520" y="362004"/>
            <a:ext cx="8568952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US" sz="1200" dirty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US" sz="1200" dirty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US" sz="1200" dirty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US" sz="1200" dirty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US" sz="1200" dirty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US" sz="1200" dirty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US" sz="1200" dirty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US" sz="1200" dirty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US" sz="1200" dirty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sz="12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or showroom in first floor (lx=1176&gt;1000,Uo=0.68~0.70 and UGR=15&lt;19) </a:t>
            </a: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6" name="Picture 5" descr="D:\downlods\Graduation project 2\show room\final 2nd rooom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648294"/>
            <a:ext cx="5544616" cy="33841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76089136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90343"/>
            <a:ext cx="8229600" cy="792163"/>
          </a:xfrm>
        </p:spPr>
        <p:txBody>
          <a:bodyPr>
            <a:normAutofit/>
          </a:bodyPr>
          <a:lstStyle/>
          <a:p>
            <a:r>
              <a:rPr lang="en-US" sz="2800" dirty="0"/>
              <a:t>Type of lighting </a:t>
            </a:r>
            <a:r>
              <a:rPr lang="en-US" sz="2800" dirty="0" smtClean="0"/>
              <a:t>units used in showrooms</a:t>
            </a:r>
            <a:endParaRPr lang="en-US" sz="28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1138921"/>
              </p:ext>
            </p:extLst>
          </p:nvPr>
        </p:nvGraphicFramePr>
        <p:xfrm>
          <a:off x="1547664" y="1007777"/>
          <a:ext cx="5472607" cy="32123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40226"/>
                <a:gridCol w="1067041"/>
                <a:gridCol w="1613409"/>
                <a:gridCol w="1451931"/>
              </a:tblGrid>
              <a:tr h="206446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</a:rPr>
                        <a:t>Unit type </a:t>
                      </a:r>
                      <a:endParaRPr lang="en-US" sz="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39" marR="32739" marT="0" marB="0"/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</a:rPr>
                        <a:t>Quantity</a:t>
                      </a:r>
                      <a:endParaRPr lang="en-US" sz="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39" marR="32739" marT="0" marB="0"/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Specifications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39" marR="32739" marT="0" marB="0"/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Total 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39" marR="32739" marT="0" marB="0"/>
                </a:tc>
              </a:tr>
              <a:tr h="916697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Philips Lighting DN570B PSED-E 1xLED40S/830 F 1xLED40S/830 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39" marR="32739" marT="0" marB="0"/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115 in showroom 1</a:t>
                      </a:r>
                    </a:p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184 in showroom 2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39" marR="32739" marT="0" marB="0"/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Light output ratio: 100% Lamp luminous flux: 4200 lm Luminaire Luminous Flux: 4200 lm Power: 38.0 W Light yield: 110.5 lm/W Colour temperature: 3000 K Color rendering index: 100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39" marR="32739" marT="0" marB="0"/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299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39" marR="32739" marT="0" marB="0"/>
                </a:tc>
              </a:tr>
              <a:tr h="1082819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</a:rPr>
                        <a:t>Philips Lighting 4ME450 P-WB 1xSON250W +9ME100 R GC D450 </a:t>
                      </a:r>
                      <a:endParaRPr lang="en-US" sz="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39" marR="32739" marT="0" marB="0"/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</a:rPr>
                        <a:t>45 combined  between showroom 1&amp;2 </a:t>
                      </a:r>
                      <a:endParaRPr lang="en-US" sz="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39" marR="32739" marT="0" marB="0"/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Light output ratio: 78.98% Lamp luminous flux: 27000 lm Luminaire Luminous Flux: 21324 lm Power: 276.0 W Light yield: 77.3 lm/W Colour temperature: 3000 K Color rendering index: 100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39" marR="32739" marT="0" marB="0"/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</a:rPr>
                        <a:t>45</a:t>
                      </a:r>
                      <a:endParaRPr lang="en-US" sz="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39" marR="32739" marT="0" marB="0"/>
                </a:tc>
              </a:tr>
              <a:tr h="1006427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</a:rPr>
                        <a:t>Philips Lighting MCS501 1xCDM-TEV35W EB 12_930 </a:t>
                      </a:r>
                      <a:endParaRPr lang="en-US" sz="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39" marR="32739" marT="0" marB="0"/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10 in showroom1</a:t>
                      </a:r>
                    </a:p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11 in showroom 2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39" marR="32739" marT="0" marB="0"/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</a:rPr>
                        <a:t>Light output ratio: 67.84% Lamp luminous flux: 4300 lm Luminaire Luminous Flux: 2917 lm Power: 43.0 W Light yield: 67.8 lm/W </a:t>
                      </a:r>
                      <a:r>
                        <a:rPr lang="en-US" sz="600" dirty="0" err="1">
                          <a:effectLst/>
                        </a:rPr>
                        <a:t>Colour</a:t>
                      </a:r>
                      <a:r>
                        <a:rPr lang="en-US" sz="600" dirty="0">
                          <a:effectLst/>
                        </a:rPr>
                        <a:t> temperature: 3000 K Color rendering index: 100</a:t>
                      </a:r>
                      <a:endParaRPr lang="en-US" sz="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39" marR="32739" marT="0" marB="0"/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</a:rPr>
                        <a:t>21</a:t>
                      </a:r>
                      <a:endParaRPr lang="en-US" sz="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2739" marR="32739" marT="0" marB="0"/>
                </a:tc>
              </a:tr>
            </a:tbl>
          </a:graphicData>
        </a:graphic>
      </p:graphicFrame>
      <p:pic>
        <p:nvPicPr>
          <p:cNvPr id="6" name="Picture 24" descr="Description: C:\Users\MO'TAZ DAWOOD\Desktop\rrrreererg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224359"/>
            <a:ext cx="1008112" cy="861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3" descr="Description: C:\Users\MO'TAZ DAWOOD\Desktop\rrrrrrrrrrrryyyy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008" y="2232471"/>
            <a:ext cx="913264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2" descr="Description: C:\Users\MO'TAZ DAWOOD\Desktop\فففف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1510" y="3278408"/>
            <a:ext cx="936104" cy="882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D:\downlods\Graduation project 2\show room\1\l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7614" y="1224359"/>
            <a:ext cx="995454" cy="861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232471"/>
            <a:ext cx="982796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278408"/>
            <a:ext cx="982796" cy="970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16065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66688"/>
            <a:ext cx="3124200" cy="685799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Ground Floor</a:t>
            </a:r>
            <a:b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62041"/>
            <a:ext cx="3200400" cy="838200"/>
          </a:xfrm>
          <a:noFill/>
        </p:spPr>
        <p:txBody>
          <a:bodyPr>
            <a:normAutofit fontScale="92500" lnSpcReduction="10000"/>
          </a:bodyPr>
          <a:lstStyle/>
          <a:p>
            <a:pPr algn="just"/>
            <a:endParaRPr lang="en-US" sz="2400" dirty="0"/>
          </a:p>
          <a:p>
            <a:pPr>
              <a:buNone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Total Area = 1550m</a:t>
            </a:r>
            <a:r>
              <a:rPr lang="en-US" sz="2800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6" name="صورة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804851"/>
            <a:ext cx="5410201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5635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22168" y="56694"/>
            <a:ext cx="8229600" cy="1077218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Distribution of Lighting</a:t>
            </a:r>
            <a:endParaRPr 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5" name="عنصر نائب للمحتوى 2"/>
          <p:cNvSpPr txBox="1">
            <a:spLocks/>
          </p:cNvSpPr>
          <p:nvPr/>
        </p:nvSpPr>
        <p:spPr>
          <a:xfrm>
            <a:off x="5768441" y="4257205"/>
            <a:ext cx="2962268" cy="4872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Show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room in GF</a:t>
            </a:r>
            <a:endParaRPr kumimoji="0" lang="ar-QA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86495"/>
            <a:ext cx="4824536" cy="2862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9698" y="2304479"/>
            <a:ext cx="4067944" cy="1937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1187624" y="4274547"/>
            <a:ext cx="27029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Showroom 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first floor</a:t>
            </a:r>
            <a:endParaRPr lang="ar-Q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65174347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28596" y="216247"/>
            <a:ext cx="8229600" cy="461665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2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Artificial </a:t>
            </a:r>
            <a:r>
              <a:rPr lang="en-US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Lighting from Dialux.evoProgram</a:t>
            </a:r>
            <a:endParaRPr 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109029"/>
            <a:ext cx="8229600" cy="3136744"/>
          </a:xfrm>
          <a:noFill/>
        </p:spPr>
        <p:txBody>
          <a:bodyPr>
            <a:normAutofit/>
          </a:bodyPr>
          <a:lstStyle/>
          <a:p>
            <a:pPr algn="just"/>
            <a:endParaRPr lang="en-US" sz="2400" dirty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6" name="Picture 754" descr="D:\downlods\Graduation project 2\show room\1\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4" y="842981"/>
            <a:ext cx="4000528" cy="292895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عنصر نائب للمحتوى 2"/>
          <p:cNvSpPr txBox="1">
            <a:spLocks/>
          </p:cNvSpPr>
          <p:nvPr/>
        </p:nvSpPr>
        <p:spPr>
          <a:xfrm>
            <a:off x="2662238" y="4032671"/>
            <a:ext cx="2962268" cy="543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Show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room rendering</a:t>
            </a:r>
            <a:endParaRPr kumimoji="0" lang="ar-QA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826528"/>
            <a:ext cx="4608512" cy="2954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39162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569660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Artificial Lighting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Dialux Program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pPr algn="just"/>
            <a:endParaRPr lang="en-US" sz="2400" dirty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7" name="Picture 739" descr="D:\downlods\Graduation project 2\office 3\pddd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8" y="1376355"/>
            <a:ext cx="3831718" cy="308511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40" descr="D:\downlods\Graduation project 2\office 3\pdd22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4" y="1304917"/>
            <a:ext cx="4786346" cy="31246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47702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077218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Sound reinforcement system</a:t>
            </a: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857224" y="804851"/>
            <a:ext cx="6572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We used two types of loud speakers which is obtained from Yamaha company. </a:t>
            </a:r>
            <a:endParaRPr lang="ar-JO" dirty="0"/>
          </a:p>
        </p:txBody>
      </p:sp>
      <p:pic>
        <p:nvPicPr>
          <p:cNvPr id="6" name="صورة 5" descr="بدون عنوان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1" y="1590669"/>
            <a:ext cx="928694" cy="1066949"/>
          </a:xfrm>
          <a:prstGeom prst="rect">
            <a:avLst/>
          </a:prstGeom>
        </p:spPr>
      </p:pic>
      <p:pic>
        <p:nvPicPr>
          <p:cNvPr id="7" name="صورة 6" descr="y5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1376355"/>
            <a:ext cx="2353004" cy="1071570"/>
          </a:xfrm>
          <a:prstGeom prst="rect">
            <a:avLst/>
          </a:prstGeom>
        </p:spPr>
      </p:pic>
      <p:pic>
        <p:nvPicPr>
          <p:cNvPr id="9" name="Picture 77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9970" y="1376355"/>
            <a:ext cx="3199748" cy="3214710"/>
          </a:xfrm>
          <a:prstGeom prst="rect">
            <a:avLst/>
          </a:prstGeom>
        </p:spPr>
      </p:pic>
      <p:pic>
        <p:nvPicPr>
          <p:cNvPr id="10" name="Picture 76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414" y="1447793"/>
            <a:ext cx="3214710" cy="3144644"/>
          </a:xfrm>
          <a:prstGeom prst="rect">
            <a:avLst/>
          </a:prstGeom>
        </p:spPr>
      </p:pic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804983"/>
            <a:ext cx="5267325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ستطيل 4"/>
          <p:cNvSpPr/>
          <p:nvPr/>
        </p:nvSpPr>
        <p:spPr>
          <a:xfrm>
            <a:off x="642910" y="447661"/>
            <a:ext cx="65722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Distribution of loudspeaker for ground floor of showroom.</a:t>
            </a:r>
            <a:endParaRPr lang="ar-JO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55576" y="216247"/>
            <a:ext cx="62646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Distribution of </a:t>
            </a:r>
            <a:r>
              <a:rPr lang="en-US" b="1" dirty="0" smtClean="0"/>
              <a:t>loudspeaker,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/>
              <a:t>Sprinkler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en-US" b="1" dirty="0"/>
              <a:t> </a:t>
            </a:r>
            <a:r>
              <a:rPr lang="en-US" b="1" dirty="0" smtClean="0"/>
              <a:t>Diffusers and lighting units  </a:t>
            </a:r>
            <a:r>
              <a:rPr lang="en-US" b="1" dirty="0" err="1" smtClean="0"/>
              <a:t>togother</a:t>
            </a:r>
            <a:r>
              <a:rPr lang="en-US" b="1" dirty="0" smtClean="0"/>
              <a:t>.</a:t>
            </a:r>
            <a:endParaRPr lang="ar-JO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843717"/>
            <a:ext cx="7776864" cy="3309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951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157916"/>
            <a:ext cx="8229600" cy="1107996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6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Outline</a:t>
            </a:r>
          </a:p>
        </p:txBody>
      </p:sp>
      <p:sp>
        <p:nvSpPr>
          <p:cNvPr id="11" name="مربع نص 10"/>
          <p:cNvSpPr txBox="1"/>
          <p:nvPr/>
        </p:nvSpPr>
        <p:spPr>
          <a:xfrm>
            <a:off x="285720" y="1376355"/>
            <a:ext cx="4267200" cy="40011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</a:rPr>
              <a:t>BOQ </a:t>
            </a:r>
            <a:endParaRPr lang="ar-SA" sz="2000" b="1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887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6687"/>
            <a:ext cx="7772400" cy="1018809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rgbClr val="002060"/>
                </a:solidFill>
              </a:rPr>
              <a:t/>
            </a:r>
            <a:br>
              <a:rPr lang="en-US" sz="4000" b="1" dirty="0" smtClean="0">
                <a:solidFill>
                  <a:srgbClr val="002060"/>
                </a:solidFill>
              </a:rPr>
            </a:br>
            <a:r>
              <a:rPr lang="en-US" sz="3600" b="1" dirty="0" smtClean="0">
                <a:solidFill>
                  <a:schemeClr val="accent2">
                    <a:lumMod val="50000"/>
                  </a:schemeClr>
                </a:solidFill>
              </a:rPr>
              <a:t>Bill of Quantities</a:t>
            </a:r>
            <a:r>
              <a:rPr lang="en-US" sz="3600" b="1" dirty="0" smtClean="0">
                <a:solidFill>
                  <a:srgbClr val="002060"/>
                </a:solidFill>
              </a:rPr>
              <a:t/>
            </a:r>
            <a:br>
              <a:rPr lang="en-US" sz="3600" b="1" dirty="0" smtClean="0">
                <a:solidFill>
                  <a:srgbClr val="002060"/>
                </a:solidFill>
              </a:rPr>
            </a:br>
            <a:endParaRPr lang="en-US" sz="40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533400" y="1538287"/>
            <a:ext cx="8077200" cy="2133600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Total cost of project= 4047462 $ </a:t>
            </a:r>
            <a:endParaRPr lang="en-US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Cost  for the project with land price per m</a:t>
            </a:r>
            <a:r>
              <a:rPr lang="en-US" b="1" baseline="30000" dirty="0" smtClean="0">
                <a:solidFill>
                  <a:schemeClr val="tx1"/>
                </a:solidFill>
              </a:rPr>
              <a:t>2</a:t>
            </a:r>
            <a:r>
              <a:rPr lang="en-US" b="1" dirty="0" smtClean="0">
                <a:solidFill>
                  <a:schemeClr val="tx1"/>
                </a:solidFill>
              </a:rPr>
              <a:t>= 1185 $/m</a:t>
            </a:r>
            <a:r>
              <a:rPr lang="en-US" b="1" baseline="30000" dirty="0" smtClean="0">
                <a:solidFill>
                  <a:schemeClr val="tx1"/>
                </a:solidFill>
              </a:rPr>
              <a:t>2</a:t>
            </a:r>
            <a:endParaRPr lang="en-US" dirty="0" smtClean="0">
              <a:solidFill>
                <a:schemeClr val="tx1"/>
              </a:solidFill>
            </a:endParaRPr>
          </a:p>
          <a:p>
            <a:endParaRPr lang="en-US" b="1" dirty="0" smtClean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472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1485900" y="700087"/>
            <a:ext cx="6096000" cy="34163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3600" b="1" dirty="0" smtClean="0"/>
              <a:t>  </a:t>
            </a:r>
            <a:r>
              <a:rPr lang="en-US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Thanks for your listening</a:t>
            </a:r>
            <a:endParaRPr lang="ar-QA" dirty="0"/>
          </a:p>
        </p:txBody>
      </p:sp>
    </p:spTree>
    <p:extLst>
      <p:ext uri="{BB962C8B-B14F-4D97-AF65-F5344CB8AC3E}">
        <p14:creationId xmlns:p14="http://schemas.microsoft.com/office/powerpoint/2010/main" val="384153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6687"/>
            <a:ext cx="2971800" cy="792163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First Floor</a:t>
            </a:r>
            <a:b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76287"/>
            <a:ext cx="2971800" cy="886458"/>
          </a:xfrm>
          <a:noFill/>
        </p:spPr>
        <p:txBody>
          <a:bodyPr>
            <a:normAutofit lnSpcReduction="10000"/>
          </a:bodyPr>
          <a:lstStyle/>
          <a:p>
            <a:pPr algn="just"/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Total Area =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1630 m</a:t>
            </a:r>
            <a:r>
              <a:rPr lang="en-US" sz="2400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صورة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661975"/>
            <a:ext cx="5719767" cy="3471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75629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15791</TotalTime>
  <Words>1378</Words>
  <Application>Microsoft Office PowerPoint</Application>
  <PresentationFormat>Custom</PresentationFormat>
  <Paragraphs>444</Paragraphs>
  <Slides>88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88</vt:i4>
      </vt:variant>
    </vt:vector>
  </HeadingPairs>
  <TitlesOfParts>
    <vt:vector size="89" baseType="lpstr">
      <vt:lpstr>Office Theme</vt:lpstr>
      <vt:lpstr>Redesign Of Integrated Car showroom</vt:lpstr>
      <vt:lpstr>Outline</vt:lpstr>
      <vt:lpstr>Site Information</vt:lpstr>
      <vt:lpstr>Outline</vt:lpstr>
      <vt:lpstr>PowerPoint Presentation</vt:lpstr>
      <vt:lpstr>Comparison between suggested &amp;final Design </vt:lpstr>
      <vt:lpstr> Cars storage </vt:lpstr>
      <vt:lpstr> Ground Floor </vt:lpstr>
      <vt:lpstr> First Floor </vt:lpstr>
      <vt:lpstr>PowerPoint Presentation</vt:lpstr>
      <vt:lpstr> East &amp; west Elevation </vt:lpstr>
      <vt:lpstr> North &amp; south Elevation </vt:lpstr>
      <vt:lpstr> section A-A  </vt:lpstr>
      <vt:lpstr> section B-B </vt:lpstr>
      <vt:lpstr>Outline</vt:lpstr>
      <vt:lpstr>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Materials :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Reverberation Time RT60 in showroom </vt:lpstr>
      <vt:lpstr>PowerPoint Presentation</vt:lpstr>
      <vt:lpstr>PowerPoint Presentation</vt:lpstr>
      <vt:lpstr>PowerPoint Presentation</vt:lpstr>
      <vt:lpstr>PowerPoint Presentation</vt:lpstr>
      <vt:lpstr>Photovoltaic</vt:lpstr>
      <vt:lpstr>Outline</vt:lpstr>
      <vt:lpstr>The  structural systems</vt:lpstr>
      <vt:lpstr> Design Codes </vt:lpstr>
      <vt:lpstr> Design Data </vt:lpstr>
      <vt:lpstr> Structural Systems concrete structure   </vt:lpstr>
      <vt:lpstr> Structural Elements concrete structure:</vt:lpstr>
      <vt:lpstr> 3D Modeling ETABS 2015 </vt:lpstr>
      <vt:lpstr> Checks ETABS 2015 </vt:lpstr>
      <vt:lpstr> Checks ETABS 2015 </vt:lpstr>
      <vt:lpstr> Seismic Design Response Spectrum </vt:lpstr>
      <vt:lpstr> Slab Reinforcement </vt:lpstr>
      <vt:lpstr> Footing Reinforcement  </vt:lpstr>
      <vt:lpstr> Footing Reinforcement </vt:lpstr>
      <vt:lpstr>  Stairs Reinforcement </vt:lpstr>
      <vt:lpstr> Shear wall Reinforcement </vt:lpstr>
      <vt:lpstr>Steel truss structure</vt:lpstr>
      <vt:lpstr>Loads</vt:lpstr>
      <vt:lpstr>2D – Model</vt:lpstr>
      <vt:lpstr>Compatibility check for truss</vt:lpstr>
      <vt:lpstr>Sections used in truss</vt:lpstr>
      <vt:lpstr>Connection Design</vt:lpstr>
      <vt:lpstr>Outline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HVAC Design</vt:lpstr>
      <vt:lpstr>We need 4 outdoor units of Mitsubishi  type with 69KW (235400BTU/h) Cooling capacity. </vt:lpstr>
      <vt:lpstr>PowerPoint Presentation</vt:lpstr>
      <vt:lpstr>PowerPoint Presentation</vt:lpstr>
      <vt:lpstr>PowerPoint Presentation</vt:lpstr>
      <vt:lpstr>Outline</vt:lpstr>
      <vt:lpstr> circulation movement and door exit  </vt:lpstr>
      <vt:lpstr> Fire Fighting System</vt:lpstr>
      <vt:lpstr>Fire Fighting System</vt:lpstr>
      <vt:lpstr>Safety signs</vt:lpstr>
      <vt:lpstr>PowerPoint Presentation</vt:lpstr>
      <vt:lpstr>  </vt:lpstr>
      <vt:lpstr>PowerPoint Presentation</vt:lpstr>
      <vt:lpstr>Results calculations from dialux evo for showrooms</vt:lpstr>
      <vt:lpstr>Results calculations from dialux evo for showrooms</vt:lpstr>
      <vt:lpstr>Type of lighting units used in showrooms</vt:lpstr>
      <vt:lpstr> Distribution of Lighting</vt:lpstr>
      <vt:lpstr>Artificial Lighting from Dialux.evoProgram</vt:lpstr>
      <vt:lpstr>Artificial Lighting Dialux Program </vt:lpstr>
      <vt:lpstr>Sound reinforcement system </vt:lpstr>
      <vt:lpstr>PowerPoint Presentation</vt:lpstr>
      <vt:lpstr>PowerPoint Presentation</vt:lpstr>
      <vt:lpstr>Outline</vt:lpstr>
      <vt:lpstr> Bill of Quantities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An-Najah National University Faculty of Engineering Building Engineering Department</dc:title>
  <dc:creator>Morad</dc:creator>
  <cp:lastModifiedBy>MO'TAZ DAWOOD</cp:lastModifiedBy>
  <cp:revision>605</cp:revision>
  <dcterms:created xsi:type="dcterms:W3CDTF">2015-05-02T20:43:38Z</dcterms:created>
  <dcterms:modified xsi:type="dcterms:W3CDTF">2016-05-18T21:27:01Z</dcterms:modified>
</cp:coreProperties>
</file>