
<file path=[Content_Types].xml><?xml version="1.0" encoding="utf-8"?>
<Types xmlns="http://schemas.openxmlformats.org/package/2006/content-types">
  <Default Extension="png" ContentType="image/png"/>
  <Default Extension="webp" ContentType="image/png"/>
  <Default Extension="emf" ContentType="image/x-emf"/>
  <Default Extension="jpeg" ContentType="image/jpeg"/>
  <Default Extension="rels" ContentType="application/vnd.openxmlformats-package.relationships+xml"/>
  <Default Extension="xml" ContentType="application/xml"/>
  <Default Extension="wav" ContentType="audio/x-wav"/>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5" r:id="rId1"/>
  </p:sldMasterIdLst>
  <p:notesMasterIdLst>
    <p:notesMasterId r:id="rId31"/>
  </p:notesMasterIdLst>
  <p:handoutMasterIdLst>
    <p:handoutMasterId r:id="rId32"/>
  </p:handoutMasterIdLst>
  <p:sldIdLst>
    <p:sldId id="256" r:id="rId2"/>
    <p:sldId id="257" r:id="rId3"/>
    <p:sldId id="281" r:id="rId4"/>
    <p:sldId id="309" r:id="rId5"/>
    <p:sldId id="310" r:id="rId6"/>
    <p:sldId id="311" r:id="rId7"/>
    <p:sldId id="270" r:id="rId8"/>
    <p:sldId id="308" r:id="rId9"/>
    <p:sldId id="284" r:id="rId10"/>
    <p:sldId id="320" r:id="rId11"/>
    <p:sldId id="324" r:id="rId12"/>
    <p:sldId id="325" r:id="rId13"/>
    <p:sldId id="326" r:id="rId14"/>
    <p:sldId id="327" r:id="rId15"/>
    <p:sldId id="328" r:id="rId16"/>
    <p:sldId id="329" r:id="rId17"/>
    <p:sldId id="330" r:id="rId18"/>
    <p:sldId id="331" r:id="rId19"/>
    <p:sldId id="332" r:id="rId20"/>
    <p:sldId id="333" r:id="rId21"/>
    <p:sldId id="334" r:id="rId22"/>
    <p:sldId id="335" r:id="rId23"/>
    <p:sldId id="323" r:id="rId24"/>
    <p:sldId id="285" r:id="rId25"/>
    <p:sldId id="338" r:id="rId26"/>
    <p:sldId id="321" r:id="rId27"/>
    <p:sldId id="339" r:id="rId28"/>
    <p:sldId id="264" r:id="rId29"/>
    <p:sldId id="279"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7EC2260-D233-4202-B836-9DEC59565B5E}">
          <p14:sldIdLst>
            <p14:sldId id="256"/>
            <p14:sldId id="257"/>
            <p14:sldId id="281"/>
            <p14:sldId id="309"/>
            <p14:sldId id="310"/>
            <p14:sldId id="311"/>
            <p14:sldId id="270"/>
            <p14:sldId id="308"/>
            <p14:sldId id="284"/>
            <p14:sldId id="320"/>
            <p14:sldId id="324"/>
            <p14:sldId id="325"/>
            <p14:sldId id="326"/>
            <p14:sldId id="327"/>
            <p14:sldId id="328"/>
            <p14:sldId id="329"/>
            <p14:sldId id="330"/>
            <p14:sldId id="331"/>
            <p14:sldId id="332"/>
            <p14:sldId id="333"/>
            <p14:sldId id="334"/>
            <p14:sldId id="335"/>
            <p14:sldId id="323"/>
            <p14:sldId id="285"/>
            <p14:sldId id="338"/>
            <p14:sldId id="321"/>
            <p14:sldId id="339"/>
            <p14:sldId id="264"/>
            <p14:sldId id="27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87" autoAdjust="0"/>
    <p:restoredTop sz="94484" autoAdjust="0"/>
  </p:normalViewPr>
  <p:slideViewPr>
    <p:cSldViewPr>
      <p:cViewPr varScale="1">
        <p:scale>
          <a:sx n="69" d="100"/>
          <a:sy n="69" d="100"/>
        </p:scale>
        <p:origin x="1416" y="66"/>
      </p:cViewPr>
      <p:guideLst>
        <p:guide orient="horz" pos="2160"/>
        <p:guide pos="2880"/>
      </p:guideLst>
    </p:cSldViewPr>
  </p:slideViewPr>
  <p:outlineViewPr>
    <p:cViewPr>
      <p:scale>
        <a:sx n="33" d="100"/>
        <a:sy n="33" d="100"/>
      </p:scale>
      <p:origin x="0" y="1061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A8E815E-3482-4CC7-A7A1-FA1C2F00ACED}" type="datetimeFigureOut">
              <a:rPr lang="en-US" smtClean="0"/>
              <a:t>2021-01-19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942F3F2-1D99-4FC6-8F7A-87085E2576AA}" type="slidenum">
              <a:rPr lang="en-US" smtClean="0"/>
              <a:t>‹#›</a:t>
            </a:fld>
            <a:endParaRPr lang="en-US"/>
          </a:p>
        </p:txBody>
      </p:sp>
    </p:spTree>
    <p:extLst>
      <p:ext uri="{BB962C8B-B14F-4D97-AF65-F5344CB8AC3E}">
        <p14:creationId xmlns:p14="http://schemas.microsoft.com/office/powerpoint/2010/main" val="748100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9727C2-8BF4-4C65-97A0-635BA9A8D2A5}" type="datetimeFigureOut">
              <a:rPr lang="en-US" smtClean="0"/>
              <a:t>2021-01-19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8145DE-AFE1-4F92-8EB7-3CB23503068B}" type="slidenum">
              <a:rPr lang="en-US" smtClean="0"/>
              <a:t>‹#›</a:t>
            </a:fld>
            <a:endParaRPr lang="en-US"/>
          </a:p>
        </p:txBody>
      </p:sp>
    </p:spTree>
    <p:extLst>
      <p:ext uri="{BB962C8B-B14F-4D97-AF65-F5344CB8AC3E}">
        <p14:creationId xmlns:p14="http://schemas.microsoft.com/office/powerpoint/2010/main" val="291640522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38145DE-AFE1-4F92-8EB7-3CB23503068B}" type="slidenum">
              <a:rPr lang="en-US" smtClean="0"/>
              <a:t>10</a:t>
            </a:fld>
            <a:endParaRPr lang="en-US"/>
          </a:p>
        </p:txBody>
      </p:sp>
    </p:spTree>
    <p:extLst>
      <p:ext uri="{BB962C8B-B14F-4D97-AF65-F5344CB8AC3E}">
        <p14:creationId xmlns:p14="http://schemas.microsoft.com/office/powerpoint/2010/main" val="31924053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8CAAD8D-2150-4834-A1EA-91ED9C889A8D}" type="datetime1">
              <a:rPr lang="en-US" smtClean="0"/>
              <a:t>2021-01-19</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4043442214"/>
      </p:ext>
    </p:extLst>
  </p:cSld>
  <p:clrMapOvr>
    <a:masterClrMapping/>
  </p:clrMapOvr>
  <p:transition spd="slow">
    <p:cove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476843A-BAC0-4DCE-9D88-1537FB0603A5}" type="datetime1">
              <a:rPr lang="en-US" smtClean="0"/>
              <a:t>2021-01-19</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426064143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ECA2694-4D0B-486F-B3D2-E9CD2738300A}" type="datetime1">
              <a:rPr lang="en-US" smtClean="0"/>
              <a:t>2021-01-19</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F50E796A-4633-4C68-AB0F-C2EC6BA4C535}" type="slidenum">
              <a:rPr lang="en-US" smtClean="0"/>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6371682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76C19197-0BC7-43DB-9944-50BDD41F4F30}" type="datetime1">
              <a:rPr lang="en-US" smtClean="0"/>
              <a:t>2021-01-19</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324278932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CA77EDF6-B90B-4E47-A2F2-FC5ABB59AD05}" type="datetime1">
              <a:rPr lang="en-US" smtClean="0"/>
              <a:t>2021-01-19</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F50E796A-4633-4C68-AB0F-C2EC6BA4C535}" type="slidenum">
              <a:rPr lang="en-US" smtClean="0"/>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7602811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C88DA64C-D8EF-4AA6-A6EB-3B1A4CCDC482}" type="datetime1">
              <a:rPr lang="en-US" smtClean="0"/>
              <a:t>2021-01-19</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23514327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8511FAE-7F2E-4264-9E7D-A9DC2939CBBA}" type="datetime1">
              <a:rPr lang="en-US" smtClean="0"/>
              <a:t>2021-01-19</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1136195534"/>
      </p:ext>
    </p:extLst>
  </p:cSld>
  <p:clrMapOvr>
    <a:masterClrMapping/>
  </p:clrMapOvr>
  <p:transition spd="slow">
    <p:cove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A668673-88A2-49EB-AD68-409F097D6B0D}" type="datetime1">
              <a:rPr lang="en-US" smtClean="0"/>
              <a:t>2021-01-19</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1289016576"/>
      </p:ext>
    </p:extLst>
  </p:cSld>
  <p:clrMapOvr>
    <a:masterClrMapping/>
  </p:clrMapOvr>
  <p:transition spd="slow">
    <p:cove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9E1423-8C4F-4C45-BE00-7FAC5F213FDE}" type="datetime1">
              <a:rPr lang="en-US" smtClean="0"/>
              <a:t>2021-01-19</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3474547616"/>
      </p:ext>
    </p:extLst>
  </p:cSld>
  <p:clrMapOvr>
    <a:masterClrMapping/>
  </p:clrMapOvr>
  <p:transition spd="slow">
    <p:cove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DF53DA8-BB15-48FD-8E72-081BEEC22513}" type="datetime1">
              <a:rPr lang="en-US" smtClean="0"/>
              <a:t>2021-01-19</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826518423"/>
      </p:ext>
    </p:extLst>
  </p:cSld>
  <p:clrMapOvr>
    <a:masterClrMapping/>
  </p:clrMapOvr>
  <p:transition spd="slow">
    <p:cove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20B5653-C0C4-4F29-BC64-2A2479DC361D}" type="datetime1">
              <a:rPr lang="en-US" smtClean="0"/>
              <a:t>2021-01-19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3085486273"/>
      </p:ext>
    </p:extLst>
  </p:cSld>
  <p:clrMapOvr>
    <a:masterClrMapping/>
  </p:clrMapOvr>
  <p:transition spd="slow">
    <p:cove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E599C50-8F53-479A-8132-C42D7283DFC4}" type="datetime1">
              <a:rPr lang="en-US" smtClean="0"/>
              <a:t>2021-01-19</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2719041595"/>
      </p:ext>
    </p:extLst>
  </p:cSld>
  <p:clrMapOvr>
    <a:masterClrMapping/>
  </p:clrMapOvr>
  <p:transition spd="slow">
    <p:cove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920FEE2-C468-438E-AE31-F92FE4AECA51}" type="datetime1">
              <a:rPr lang="en-US" smtClean="0"/>
              <a:t>2021-01-19</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4248217628"/>
      </p:ext>
    </p:extLst>
  </p:cSld>
  <p:clrMapOvr>
    <a:masterClrMapping/>
  </p:clrMapOvr>
  <p:transition spd="slow">
    <p:cove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236E90-A78F-4348-9C2A-7BF96C7D0C65}" type="datetime1">
              <a:rPr lang="en-US" smtClean="0"/>
              <a:t>2021-01-19</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535189372"/>
      </p:ext>
    </p:extLst>
  </p:cSld>
  <p:clrMapOvr>
    <a:masterClrMapping/>
  </p:clrMapOvr>
  <p:transition spd="slow">
    <p:cove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6804CC60-1B14-4F10-9D4E-DA6C0E7AFC86}" type="datetime1">
              <a:rPr lang="en-US" smtClean="0"/>
              <a:t>2021-01-19</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31975959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606D57A-CD2D-4BAD-9D7D-1EAA8A59D521}" type="datetime1">
              <a:rPr lang="en-US" smtClean="0"/>
              <a:t>2021-01-19</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1867008704"/>
      </p:ext>
    </p:extLst>
  </p:cSld>
  <p:clrMapOvr>
    <a:masterClrMapping/>
  </p:clrMapOvr>
  <p:transition spd="slow">
    <p:cove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352F6420-5559-4166-A77B-05350619CB91}" type="datetime1">
              <a:rPr lang="en-US" smtClean="0"/>
              <a:t>2021-01-19</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F50E796A-4633-4C68-AB0F-C2EC6BA4C535}" type="slidenum">
              <a:rPr lang="en-US" smtClean="0"/>
              <a:t>‹#›</a:t>
            </a:fld>
            <a:endParaRPr lang="en-US"/>
          </a:p>
        </p:txBody>
      </p:sp>
    </p:spTree>
    <p:extLst>
      <p:ext uri="{BB962C8B-B14F-4D97-AF65-F5344CB8AC3E}">
        <p14:creationId xmlns:p14="http://schemas.microsoft.com/office/powerpoint/2010/main" val="2049713505"/>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 id="2147483798" r:id="rId13"/>
    <p:sldLayoutId id="2147483799" r:id="rId14"/>
    <p:sldLayoutId id="2147483800" r:id="rId15"/>
    <p:sldLayoutId id="2147483801" r:id="rId16"/>
  </p:sldLayoutIdLst>
  <p:transition spd="slow">
    <p:cover/>
  </p:transition>
  <p:timing>
    <p:tnLst>
      <p:par>
        <p:cTn id="1" dur="indefinite" restart="never" nodeType="tmRoot"/>
      </p:par>
    </p:tnLst>
  </p:timing>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ebp"/><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52400"/>
            <a:ext cx="8915400" cy="2286000"/>
          </a:xfrm>
        </p:spPr>
        <p:txBody>
          <a:bodyPr anchor="ctr">
            <a:normAutofit fontScale="90000"/>
          </a:bodyPr>
          <a:lstStyle/>
          <a:p>
            <a:pPr algn="ctr"/>
            <a:r>
              <a:rPr lang="en-US" sz="2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An-Najah National University</a:t>
            </a:r>
            <a:br>
              <a:rPr lang="en-US" sz="2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2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Faculty of </a:t>
            </a:r>
            <a:r>
              <a:rPr lang="en-US" sz="22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Engineering</a:t>
            </a:r>
            <a:r>
              <a:rPr lang="en-US" sz="2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r>
            <a:br>
              <a:rPr lang="en-US" sz="2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2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Civil Engineering </a:t>
            </a:r>
            <a:r>
              <a:rPr lang="en-US" sz="22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Department</a:t>
            </a:r>
            <a:br>
              <a:rPr lang="en-US" sz="22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2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r>
            <a:br>
              <a:rPr lang="en-US" sz="2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2800"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Evaluation </a:t>
            </a:r>
            <a:r>
              <a:rPr lang="en-US" sz="2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of Existing Pavement Distress for Part of Nablus City Road Network </a:t>
            </a:r>
            <a:r>
              <a:rPr lang="en-US" sz="3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by Utilizing ArcMap-GIS</a:t>
            </a:r>
            <a:endParaRPr lang="en-US" sz="2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971550" y="2819400"/>
            <a:ext cx="7429500" cy="3853206"/>
          </a:xfrm>
        </p:spPr>
        <p:txBody>
          <a:bodyPr anchor="t">
            <a:normAutofit fontScale="92500" lnSpcReduction="20000"/>
          </a:bodyPr>
          <a:lstStyle/>
          <a:p>
            <a:pPr algn="ctr" rtl="1"/>
            <a:r>
              <a:rPr lang="en-US" altLang="en-US" sz="2600" b="1" dirty="0">
                <a:solidFill>
                  <a:schemeClr val="tx1"/>
                </a:solidFill>
                <a:latin typeface="Times New Roman" panose="02020603050405020304" pitchFamily="18" charset="0"/>
                <a:cs typeface="Times New Roman" panose="02020603050405020304" pitchFamily="18" charset="0"/>
              </a:rPr>
              <a:t>Prepared </a:t>
            </a:r>
            <a:r>
              <a:rPr lang="en-US" altLang="en-US" sz="2600" b="1" dirty="0" smtClean="0">
                <a:solidFill>
                  <a:schemeClr val="tx1"/>
                </a:solidFill>
                <a:latin typeface="Times New Roman" panose="02020603050405020304" pitchFamily="18" charset="0"/>
                <a:cs typeface="Times New Roman" panose="02020603050405020304" pitchFamily="18" charset="0"/>
              </a:rPr>
              <a:t>by</a:t>
            </a:r>
            <a:r>
              <a:rPr lang="en-US" altLang="en-US" sz="2600" dirty="0">
                <a:solidFill>
                  <a:schemeClr val="tx1"/>
                </a:solidFill>
                <a:latin typeface="Times New Roman" panose="02020603050405020304" pitchFamily="18" charset="0"/>
                <a:cs typeface="Times New Roman" panose="02020603050405020304" pitchFamily="18" charset="0"/>
              </a:rPr>
              <a:t>:</a:t>
            </a:r>
            <a:r>
              <a:rPr lang="ar-JO" sz="2600" b="1" dirty="0">
                <a:latin typeface="Times New Roman" panose="02020603050405020304" pitchFamily="18" charset="0"/>
                <a:cs typeface="Times New Roman" panose="02020603050405020304" pitchFamily="18" charset="0"/>
              </a:rPr>
              <a:t> </a:t>
            </a:r>
            <a:endParaRPr lang="en-US" sz="2600" dirty="0">
              <a:latin typeface="Times New Roman" panose="02020603050405020304" pitchFamily="18" charset="0"/>
              <a:cs typeface="Times New Roman" panose="02020603050405020304" pitchFamily="18" charset="0"/>
            </a:endParaRPr>
          </a:p>
          <a:p>
            <a:pPr algn="ctr">
              <a:lnSpc>
                <a:spcPct val="160000"/>
              </a:lnSpc>
            </a:pPr>
            <a:r>
              <a:rPr lang="en-US" sz="2600" b="1" dirty="0">
                <a:solidFill>
                  <a:srgbClr val="C00000"/>
                </a:solidFill>
                <a:latin typeface="Times New Roman" panose="02020603050405020304" pitchFamily="18" charset="0"/>
                <a:cs typeface="Times New Roman" panose="02020603050405020304" pitchFamily="18" charset="0"/>
              </a:rPr>
              <a:t>Wedad Zyoud </a:t>
            </a:r>
            <a:r>
              <a:rPr lang="en-US" sz="2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en-US" sz="2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2600" b="1" dirty="0">
                <a:solidFill>
                  <a:srgbClr val="C00000"/>
                </a:solidFill>
                <a:latin typeface="Times New Roman" panose="02020603050405020304" pitchFamily="18" charset="0"/>
                <a:cs typeface="Times New Roman" panose="02020603050405020304" pitchFamily="18" charset="0"/>
              </a:rPr>
              <a:t>Rasha Abu Amer</a:t>
            </a:r>
          </a:p>
          <a:p>
            <a:pPr algn="ctr">
              <a:lnSpc>
                <a:spcPct val="160000"/>
              </a:lnSpc>
            </a:pPr>
            <a:r>
              <a:rPr lang="en-US" sz="2600" b="1" dirty="0">
                <a:solidFill>
                  <a:srgbClr val="C00000"/>
                </a:solidFill>
                <a:latin typeface="Times New Roman" panose="02020603050405020304" pitchFamily="18" charset="0"/>
                <a:cs typeface="Times New Roman" panose="02020603050405020304" pitchFamily="18" charset="0"/>
              </a:rPr>
              <a:t>Bayan Dwiekat</a:t>
            </a:r>
          </a:p>
          <a:p>
            <a:pPr algn="ctr">
              <a:lnSpc>
                <a:spcPct val="160000"/>
              </a:lnSpc>
            </a:pPr>
            <a:r>
              <a:rPr lang="en-US" sz="2600" b="1" dirty="0">
                <a:solidFill>
                  <a:srgbClr val="C00000"/>
                </a:solidFill>
                <a:latin typeface="Times New Roman" panose="02020603050405020304" pitchFamily="18" charset="0"/>
                <a:cs typeface="Times New Roman" panose="02020603050405020304" pitchFamily="18" charset="0"/>
              </a:rPr>
              <a:t>Hind </a:t>
            </a:r>
            <a:r>
              <a:rPr lang="en-US" sz="2600" b="1" dirty="0" err="1">
                <a:solidFill>
                  <a:srgbClr val="C00000"/>
                </a:solidFill>
                <a:latin typeface="Times New Roman" panose="02020603050405020304" pitchFamily="18" charset="0"/>
                <a:cs typeface="Times New Roman" panose="02020603050405020304" pitchFamily="18" charset="0"/>
              </a:rPr>
              <a:t>Tayem</a:t>
            </a:r>
            <a:r>
              <a:rPr lang="en-US" sz="2600" b="1" dirty="0">
                <a:solidFill>
                  <a:srgbClr val="C00000"/>
                </a:solidFill>
                <a:latin typeface="Times New Roman" panose="02020603050405020304" pitchFamily="18" charset="0"/>
                <a:cs typeface="Times New Roman" panose="02020603050405020304" pitchFamily="18" charset="0"/>
              </a:rPr>
              <a:t> </a:t>
            </a:r>
          </a:p>
          <a:p>
            <a:pPr algn="ctr"/>
            <a:r>
              <a:rPr lang="en-US" sz="3000" b="1" dirty="0">
                <a:solidFill>
                  <a:schemeClr val="accent4">
                    <a:lumMod val="75000"/>
                  </a:schemeClr>
                </a:solidFill>
                <a:latin typeface="+mj-lt"/>
              </a:rPr>
              <a:t/>
            </a:r>
            <a:br>
              <a:rPr lang="en-US" sz="3000" b="1" dirty="0">
                <a:solidFill>
                  <a:schemeClr val="accent4">
                    <a:lumMod val="75000"/>
                  </a:schemeClr>
                </a:solidFill>
                <a:latin typeface="+mj-lt"/>
              </a:rPr>
            </a:br>
            <a:r>
              <a:rPr lang="en-US" sz="2800" b="1" dirty="0">
                <a:solidFill>
                  <a:schemeClr val="tx1"/>
                </a:solidFill>
                <a:latin typeface="Times New Roman" panose="02020603050405020304" pitchFamily="18" charset="0"/>
                <a:cs typeface="Times New Roman" panose="02020603050405020304" pitchFamily="18" charset="0"/>
              </a:rPr>
              <a:t>Supervisor</a:t>
            </a:r>
            <a:r>
              <a:rPr lang="en-US" sz="2800" b="1" dirty="0">
                <a:solidFill>
                  <a:schemeClr val="tx1"/>
                </a:solidFill>
                <a:latin typeface="+mj-lt"/>
              </a:rPr>
              <a:t>:</a:t>
            </a:r>
            <a:r>
              <a:rPr lang="en-US" sz="3000" b="1" dirty="0">
                <a:solidFill>
                  <a:schemeClr val="tx1"/>
                </a:solidFill>
                <a:latin typeface="+mj-lt"/>
              </a:rPr>
              <a:t> </a:t>
            </a:r>
            <a:r>
              <a:rPr lang="en-US" sz="2400" b="1" dirty="0">
                <a:solidFill>
                  <a:srgbClr val="C00000"/>
                </a:solidFill>
                <a:latin typeface="Times New Roman" panose="02020603050405020304" pitchFamily="18" charset="0"/>
                <a:cs typeface="Times New Roman" panose="02020603050405020304" pitchFamily="18" charset="0"/>
              </a:rPr>
              <a:t>Amjad Issa</a:t>
            </a:r>
            <a:endParaRPr lang="en-US" sz="2400" dirty="0">
              <a:solidFill>
                <a:srgbClr val="C00000"/>
              </a:solidFill>
              <a:latin typeface="Times New Roman" panose="02020603050405020304" pitchFamily="18" charset="0"/>
              <a:cs typeface="Times New Roman" panose="02020603050405020304" pitchFamily="18" charset="0"/>
            </a:endParaRPr>
          </a:p>
          <a:p>
            <a:pPr algn="ctr"/>
            <a:endParaRPr lang="en-US" sz="3000" b="1" dirty="0">
              <a:solidFill>
                <a:schemeClr val="accent4">
                  <a:lumMod val="75000"/>
                </a:schemeClr>
              </a:solidFill>
              <a:latin typeface="+mj-lt"/>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1</a:t>
            </a:fld>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152400"/>
            <a:ext cx="1219200" cy="1219200"/>
          </a:xfrm>
          <a:prstGeom prst="ellipse">
            <a:avLst/>
          </a:prstGeom>
          <a:ln w="63500" cap="rnd">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spTree>
    <p:extLst>
      <p:ext uri="{BB962C8B-B14F-4D97-AF65-F5344CB8AC3E}">
        <p14:creationId xmlns:p14="http://schemas.microsoft.com/office/powerpoint/2010/main" val="16435060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A0F24-5711-4B5C-BB4C-2F41CE4B7AC9}"/>
              </a:ext>
            </a:extLst>
          </p:cNvPr>
          <p:cNvSpPr>
            <a:spLocks noGrp="1"/>
          </p:cNvSpPr>
          <p:nvPr>
            <p:ph type="title"/>
          </p:nvPr>
        </p:nvSpPr>
        <p:spPr>
          <a:xfrm>
            <a:off x="1447800" y="667844"/>
            <a:ext cx="6589199" cy="640445"/>
          </a:xfrm>
        </p:spPr>
        <p:txBody>
          <a:bodyPr/>
          <a:lstStyle/>
          <a:p>
            <a:r>
              <a:rPr lang="en-US" b="1" dirty="0">
                <a:latin typeface="Times New Roman" panose="02020603050405020304" pitchFamily="18" charset="0"/>
                <a:cs typeface="Times New Roman" panose="02020603050405020304" pitchFamily="18" charset="0"/>
              </a:rPr>
              <a:t>PCI Rating </a:t>
            </a:r>
          </a:p>
        </p:txBody>
      </p:sp>
      <p:pic>
        <p:nvPicPr>
          <p:cNvPr id="7" name="Content Placeholder 6">
            <a:extLst>
              <a:ext uri="{FF2B5EF4-FFF2-40B4-BE49-F238E27FC236}">
                <a16:creationId xmlns:a16="http://schemas.microsoft.com/office/drawing/2014/main" id="{6E62FCAB-7771-4FB3-9DE3-FB9C8F7659BC}"/>
              </a:ext>
            </a:extLst>
          </p:cNvPr>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a:xfrm>
            <a:off x="4343400" y="1219200"/>
            <a:ext cx="3814662" cy="4648200"/>
          </a:xfrm>
          <a:prstGeom prst="rect">
            <a:avLst/>
          </a:prstGeom>
        </p:spPr>
      </p:pic>
      <p:sp>
        <p:nvSpPr>
          <p:cNvPr id="5" name="Rectangle 4">
            <a:extLst>
              <a:ext uri="{FF2B5EF4-FFF2-40B4-BE49-F238E27FC236}">
                <a16:creationId xmlns:a16="http://schemas.microsoft.com/office/drawing/2014/main" id="{28C90656-4845-4614-8470-42E84FC6FA80}"/>
              </a:ext>
            </a:extLst>
          </p:cNvPr>
          <p:cNvSpPr/>
          <p:nvPr/>
        </p:nvSpPr>
        <p:spPr>
          <a:xfrm>
            <a:off x="381000" y="2133600"/>
            <a:ext cx="4191000" cy="2908489"/>
          </a:xfrm>
          <a:prstGeom prst="rect">
            <a:avLst/>
          </a:prstGeom>
        </p:spPr>
        <p:txBody>
          <a:bodyPr wrap="square">
            <a:spAutoFit/>
          </a:bodyPr>
          <a:lstStyle/>
          <a:p>
            <a:pPr marL="342900" marR="0" lvl="0" indent="-342900">
              <a:spcBef>
                <a:spcPts val="0"/>
              </a:spcBef>
              <a:spcAft>
                <a:spcPts val="600"/>
              </a:spcAft>
              <a:buFont typeface="Wingdings" panose="05000000000000000000" pitchFamily="2" charset="2"/>
              <a:buChar char="Ø"/>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PCI=100- </a:t>
            </a:r>
            <a:r>
              <a:rPr lang="en-US" sz="2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maxCDV</a:t>
            </a:r>
            <a:endParaRPr lang="en-US" sz="2400" dirty="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a:p>
            <a:pPr marL="342900" indent="-342900">
              <a:spcAft>
                <a:spcPts val="600"/>
              </a:spcAft>
              <a:buFont typeface="Wingdings" panose="05000000000000000000" pitchFamily="2" charset="2"/>
              <a:buChar char="Ø"/>
            </a:pP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PCI =100-21=79  </a:t>
            </a:r>
            <a:endParaRPr lang="en-US" sz="2400" dirty="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a:p>
            <a:pPr marL="342900" marR="0" lvl="0" indent="-342900">
              <a:spcBef>
                <a:spcPts val="0"/>
              </a:spcBef>
              <a:spcAft>
                <a:spcPts val="600"/>
              </a:spcAft>
              <a:buFont typeface="Wingdings" panose="05000000000000000000" pitchFamily="2" charset="2"/>
              <a:buChar char="Ø"/>
            </a:pP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Rating is Good </a:t>
            </a:r>
          </a:p>
          <a:p>
            <a:pPr marL="342900" marR="0" lvl="0" indent="-342900">
              <a:spcBef>
                <a:spcPts val="0"/>
              </a:spcBef>
              <a:spcAft>
                <a:spcPts val="600"/>
              </a:spcAft>
              <a:buFont typeface="Wingdings" panose="05000000000000000000" pitchFamily="2" charset="2"/>
              <a:buChar char="Ø"/>
            </a:pPr>
            <a:r>
              <a:rPr lang="en-U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suitable treatment  is </a:t>
            </a:r>
            <a:r>
              <a:rPr lang="en-US" sz="2400" dirty="0">
                <a:solidFill>
                  <a:srgbClr val="000000"/>
                </a:solidFill>
                <a:effectLst/>
                <a:latin typeface="Times New Roman" panose="02020603050405020304" pitchFamily="18" charset="0"/>
                <a:ea typeface="Times New Roman" panose="02020603050405020304" pitchFamily="18" charset="0"/>
              </a:rPr>
              <a:t>Recent sealcoat or new cold mix. Little or no maintenance required.</a:t>
            </a: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p>
        </p:txBody>
      </p:sp>
      <p:sp>
        <p:nvSpPr>
          <p:cNvPr id="3" name="Slide Number Placeholder 2"/>
          <p:cNvSpPr>
            <a:spLocks noGrp="1"/>
          </p:cNvSpPr>
          <p:nvPr>
            <p:ph type="sldNum" sz="quarter" idx="12"/>
          </p:nvPr>
        </p:nvSpPr>
        <p:spPr/>
        <p:txBody>
          <a:bodyPr/>
          <a:lstStyle/>
          <a:p>
            <a:fld id="{F50E796A-4633-4C68-AB0F-C2EC6BA4C535}" type="slidenum">
              <a:rPr lang="en-US" smtClean="0"/>
              <a:t>10</a:t>
            </a:fld>
            <a:endParaRPr lang="en-US"/>
          </a:p>
        </p:txBody>
      </p:sp>
    </p:spTree>
    <p:extLst>
      <p:ext uri="{BB962C8B-B14F-4D97-AF65-F5344CB8AC3E}">
        <p14:creationId xmlns:p14="http://schemas.microsoft.com/office/powerpoint/2010/main" val="2553001408"/>
      </p:ext>
    </p:extLst>
  </p:cSld>
  <p:clrMapOvr>
    <a:masterClrMapping/>
  </p:clrMapOvr>
  <p:transition spd="slow">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C05E0-0B36-46E3-886E-96416EBB183F}"/>
              </a:ext>
            </a:extLst>
          </p:cNvPr>
          <p:cNvSpPr>
            <a:spLocks noGrp="1"/>
          </p:cNvSpPr>
          <p:nvPr>
            <p:ph type="title"/>
          </p:nvPr>
        </p:nvSpPr>
        <p:spPr>
          <a:xfrm>
            <a:off x="1582200" y="609600"/>
            <a:ext cx="6589199" cy="1280890"/>
          </a:xfrm>
        </p:spPr>
        <p:txBody>
          <a:bodyPr/>
          <a:lstStyle/>
          <a:p>
            <a:r>
              <a:rPr lang="en-US" b="1" dirty="0">
                <a:effectLst/>
                <a:latin typeface="Times New Roman" panose="02020603050405020304" pitchFamily="18" charset="0"/>
                <a:ea typeface="Calibri" panose="020F0502020204030204" pitchFamily="34" charset="0"/>
                <a:cs typeface="Arial" panose="020B0604020202020204" pitchFamily="34" charset="0"/>
              </a:rPr>
              <a:t>Interpolation</a:t>
            </a:r>
            <a:endParaRPr lang="en-US" b="1" dirty="0"/>
          </a:p>
        </p:txBody>
      </p:sp>
      <p:sp>
        <p:nvSpPr>
          <p:cNvPr id="3" name="Content Placeholder 2">
            <a:extLst>
              <a:ext uri="{FF2B5EF4-FFF2-40B4-BE49-F238E27FC236}">
                <a16:creationId xmlns:a16="http://schemas.microsoft.com/office/drawing/2014/main" id="{455F12D3-A3AE-4D78-8F46-F8ECE309C891}"/>
              </a:ext>
            </a:extLst>
          </p:cNvPr>
          <p:cNvSpPr>
            <a:spLocks noGrp="1"/>
          </p:cNvSpPr>
          <p:nvPr>
            <p:ph idx="1"/>
          </p:nvPr>
        </p:nvSpPr>
        <p:spPr>
          <a:xfrm>
            <a:off x="609600" y="1524000"/>
            <a:ext cx="8534400" cy="5181600"/>
          </a:xfrm>
        </p:spPr>
        <p:txBody>
          <a:bodyPr>
            <a:noAutofit/>
          </a:bodyPr>
          <a:lstStyle/>
          <a:p>
            <a:r>
              <a:rPr lang="en-US" sz="2400" dirty="0">
                <a:latin typeface="Times New Roman" panose="02020603050405020304" pitchFamily="18" charset="0"/>
                <a:cs typeface="Times New Roman" panose="02020603050405020304" pitchFamily="18" charset="0"/>
              </a:rPr>
              <a:t>Interpolation is the process of using points with known values or sample points to estimate values at other unknown points</a:t>
            </a:r>
            <a:r>
              <a:rPr lang="en-US" sz="2400" dirty="0" smtClean="0">
                <a:latin typeface="Times New Roman" panose="02020603050405020304" pitchFamily="18" charset="0"/>
                <a:cs typeface="Times New Roman" panose="02020603050405020304" pitchFamily="18" charset="0"/>
              </a:rPr>
              <a:t>.</a:t>
            </a:r>
          </a:p>
          <a:p>
            <a:r>
              <a:rPr lang="en-US" sz="2400" dirty="0">
                <a:latin typeface="Times New Roman" panose="02020603050405020304" pitchFamily="18" charset="0"/>
                <a:cs typeface="Times New Roman" panose="02020603050405020304" pitchFamily="18" charset="0"/>
              </a:rPr>
              <a:t>Why interpolate</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a:buFont typeface="Wingdings" pitchFamily="2" charset="2"/>
              <a:buChar char="Ø"/>
            </a:pPr>
            <a:r>
              <a:rPr lang="en-US" sz="2400" dirty="0">
                <a:latin typeface="Times New Roman" panose="02020603050405020304" pitchFamily="18" charset="0"/>
                <a:cs typeface="Times New Roman" panose="02020603050405020304" pitchFamily="18" charset="0"/>
              </a:rPr>
              <a:t>Visiting every location to measure the area, severity and other data to find the PCI value for each point on roads is indeed difficult, time consuming and expensive. Instead, dispersed sample of input point locations can be selected and a predicted value can be assigned to all other locations</a:t>
            </a:r>
            <a:r>
              <a:rPr lang="en-US" sz="2400" dirty="0" smtClean="0">
                <a:latin typeface="Times New Roman" panose="02020603050405020304" pitchFamily="18" charset="0"/>
                <a:cs typeface="Times New Roman" panose="02020603050405020304" pitchFamily="18" charset="0"/>
              </a:rPr>
              <a:t>.</a:t>
            </a:r>
          </a:p>
          <a:p>
            <a:pPr>
              <a:buFont typeface="Wingdings" pitchFamily="2" charset="2"/>
              <a:buChar char="Ø"/>
            </a:pPr>
            <a:r>
              <a:rPr lang="en-US" sz="2400" dirty="0">
                <a:latin typeface="Times New Roman" panose="02020603050405020304" pitchFamily="18" charset="0"/>
                <a:cs typeface="Times New Roman" panose="02020603050405020304" pitchFamily="18" charset="0"/>
              </a:rPr>
              <a:t>The assumption that makes interpolation a viable option is that spatially distributed objects are spatially correlated. </a:t>
            </a:r>
          </a:p>
        </p:txBody>
      </p:sp>
      <p:sp>
        <p:nvSpPr>
          <p:cNvPr id="4" name="Slide Number Placeholder 3"/>
          <p:cNvSpPr>
            <a:spLocks noGrp="1"/>
          </p:cNvSpPr>
          <p:nvPr>
            <p:ph type="sldNum" sz="quarter" idx="12"/>
          </p:nvPr>
        </p:nvSpPr>
        <p:spPr/>
        <p:txBody>
          <a:bodyPr/>
          <a:lstStyle/>
          <a:p>
            <a:fld id="{F50E796A-4633-4C68-AB0F-C2EC6BA4C535}" type="slidenum">
              <a:rPr lang="en-US" smtClean="0"/>
              <a:t>11</a:t>
            </a:fld>
            <a:endParaRPr lang="en-US"/>
          </a:p>
        </p:txBody>
      </p:sp>
    </p:spTree>
    <p:extLst>
      <p:ext uri="{BB962C8B-B14F-4D97-AF65-F5344CB8AC3E}">
        <p14:creationId xmlns:p14="http://schemas.microsoft.com/office/powerpoint/2010/main" val="182523344"/>
      </p:ext>
    </p:extLst>
  </p:cSld>
  <p:clrMapOvr>
    <a:masterClrMapping/>
  </p:clrMapOvr>
  <p:transition spd="slow">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43000" y="457200"/>
            <a:ext cx="8001001" cy="1280890"/>
          </a:xfrm>
        </p:spPr>
        <p:txBody>
          <a:bodyPr/>
          <a:lstStyle/>
          <a:p>
            <a:pPr algn="ctr"/>
            <a:r>
              <a:rPr lang="en-US" sz="3600" b="1" dirty="0">
                <a:latin typeface="Times New Roman" panose="02020603050405020304" pitchFamily="18" charset="0"/>
                <a:cs typeface="Times New Roman" panose="02020603050405020304" pitchFamily="18" charset="0"/>
              </a:rPr>
              <a:t>IDW Interpolation (Inverse Distance Weighting)</a:t>
            </a:r>
          </a:p>
        </p:txBody>
      </p:sp>
      <p:sp>
        <p:nvSpPr>
          <p:cNvPr id="3" name="عنصر نائب للمحتوى 2"/>
          <p:cNvSpPr>
            <a:spLocks noGrp="1"/>
          </p:cNvSpPr>
          <p:nvPr>
            <p:ph idx="1"/>
          </p:nvPr>
        </p:nvSpPr>
        <p:spPr>
          <a:xfrm>
            <a:off x="685800" y="1600200"/>
            <a:ext cx="8458201" cy="5257800"/>
          </a:xfrm>
        </p:spPr>
        <p:txBody>
          <a:bodyPr>
            <a:noAutofit/>
          </a:bodyPr>
          <a:lstStyle/>
          <a:p>
            <a:r>
              <a:rPr lang="en-US" sz="2000" dirty="0">
                <a:latin typeface="Times New Roman" panose="02020603050405020304" pitchFamily="18" charset="0"/>
                <a:cs typeface="Times New Roman" panose="02020603050405020304" pitchFamily="18" charset="0"/>
              </a:rPr>
              <a:t>The Inverse Distance Weighting interpolator assumes that each input point has a local influence that diminishes with distance</a:t>
            </a:r>
            <a:r>
              <a:rPr lang="en-US" sz="2000" dirty="0" smtClean="0">
                <a:latin typeface="Times New Roman" panose="02020603050405020304" pitchFamily="18" charset="0"/>
                <a:cs typeface="Times New Roman" panose="02020603050405020304" pitchFamily="18" charset="0"/>
              </a:rPr>
              <a:t>.</a:t>
            </a:r>
          </a:p>
          <a:p>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It weights the points closer to the processing cell greater than those further away. </a:t>
            </a:r>
            <a:endParaRPr lang="en-US" sz="2000" dirty="0" smtClean="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Advantages:</a:t>
            </a:r>
          </a:p>
          <a:p>
            <a:pPr lvl="0">
              <a:buFont typeface="Wingdings" pitchFamily="2" charset="2"/>
              <a:buChar char="Ø"/>
            </a:pPr>
            <a:r>
              <a:rPr lang="en-US" sz="2000" dirty="0">
                <a:latin typeface="Times New Roman" panose="02020603050405020304" pitchFamily="18" charset="0"/>
                <a:cs typeface="Times New Roman" panose="02020603050405020304" pitchFamily="18" charset="0"/>
              </a:rPr>
              <a:t>Can estimate extreme changes in the value of any things.</a:t>
            </a:r>
          </a:p>
          <a:p>
            <a:pPr>
              <a:buFont typeface="Wingdings" pitchFamily="2" charset="2"/>
              <a:buChar char="Ø"/>
            </a:pPr>
            <a:r>
              <a:rPr lang="en-US" sz="2000" dirty="0">
                <a:latin typeface="Times New Roman" panose="02020603050405020304" pitchFamily="18" charset="0"/>
                <a:cs typeface="Times New Roman" panose="02020603050405020304" pitchFamily="18" charset="0"/>
              </a:rPr>
              <a:t>Dense evenly space points are well interpolated (flat areas with cliffs).</a:t>
            </a:r>
          </a:p>
          <a:p>
            <a:pPr lvl="0">
              <a:buFont typeface="Wingdings" pitchFamily="2" charset="2"/>
              <a:buChar char="Ø"/>
            </a:pPr>
            <a:r>
              <a:rPr lang="en-US" sz="2000" dirty="0">
                <a:latin typeface="Times New Roman" panose="02020603050405020304" pitchFamily="18" charset="0"/>
                <a:cs typeface="Times New Roman" panose="02020603050405020304" pitchFamily="18" charset="0"/>
              </a:rPr>
              <a:t>Can increase or decrease amount of sample points to influence cell values.</a:t>
            </a:r>
          </a:p>
          <a:p>
            <a:r>
              <a:rPr lang="en-US" sz="2000" dirty="0">
                <a:latin typeface="Times New Roman" panose="02020603050405020304" pitchFamily="18" charset="0"/>
                <a:cs typeface="Times New Roman" panose="02020603050405020304" pitchFamily="18" charset="0"/>
              </a:rPr>
              <a:t>Disadvantages:</a:t>
            </a:r>
          </a:p>
          <a:p>
            <a:pPr lvl="0">
              <a:buFont typeface="Wingdings" pitchFamily="2" charset="2"/>
              <a:buChar char="Ø"/>
            </a:pPr>
            <a:r>
              <a:rPr lang="en-US" sz="2000" dirty="0">
                <a:latin typeface="Times New Roman" panose="02020603050405020304" pitchFamily="18" charset="0"/>
                <a:cs typeface="Times New Roman" panose="02020603050405020304" pitchFamily="18" charset="0"/>
              </a:rPr>
              <a:t>Cannot estimate above maximum or below minimum values.</a:t>
            </a:r>
          </a:p>
          <a:p>
            <a:pPr lvl="0">
              <a:buFont typeface="Wingdings" pitchFamily="2" charset="2"/>
              <a:buChar char="Ø"/>
            </a:pPr>
            <a:r>
              <a:rPr lang="en-US" sz="2000" dirty="0">
                <a:latin typeface="Times New Roman" panose="02020603050405020304" pitchFamily="18" charset="0"/>
                <a:cs typeface="Times New Roman" panose="02020603050405020304" pitchFamily="18" charset="0"/>
              </a:rPr>
              <a:t>Not very good for peaks or mountainous areas.</a:t>
            </a:r>
          </a:p>
          <a:p>
            <a:endParaRPr lang="en-US"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12</a:t>
            </a:fld>
            <a:endParaRPr lang="en-US"/>
          </a:p>
        </p:txBody>
      </p:sp>
    </p:spTree>
    <p:extLst>
      <p:ext uri="{BB962C8B-B14F-4D97-AF65-F5344CB8AC3E}">
        <p14:creationId xmlns:p14="http://schemas.microsoft.com/office/powerpoint/2010/main" val="2883062185"/>
      </p:ext>
    </p:extLst>
  </p:cSld>
  <p:clrMapOvr>
    <a:masterClrMapping/>
  </p:clrMapOvr>
  <p:transition spd="slow">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47800" y="533400"/>
            <a:ext cx="6589199" cy="1280890"/>
          </a:xfrm>
        </p:spPr>
        <p:txBody>
          <a:bodyPr/>
          <a:lstStyle/>
          <a:p>
            <a:r>
              <a:rPr lang="en-US" b="1" dirty="0">
                <a:latin typeface="Times New Roman" panose="02020603050405020304" pitchFamily="18" charset="0"/>
                <a:cs typeface="Times New Roman" panose="02020603050405020304" pitchFamily="18" charset="0"/>
              </a:rPr>
              <a:t>Spline Interpolation</a:t>
            </a:r>
          </a:p>
        </p:txBody>
      </p:sp>
      <p:sp>
        <p:nvSpPr>
          <p:cNvPr id="3" name="عنصر نائب للمحتوى 2"/>
          <p:cNvSpPr>
            <a:spLocks noGrp="1"/>
          </p:cNvSpPr>
          <p:nvPr>
            <p:ph idx="1"/>
          </p:nvPr>
        </p:nvSpPr>
        <p:spPr>
          <a:xfrm>
            <a:off x="685800" y="1295400"/>
            <a:ext cx="8458199" cy="5486400"/>
          </a:xfrm>
        </p:spPr>
        <p:txBody>
          <a:bodyPr>
            <a:normAutofit/>
          </a:bodyPr>
          <a:lstStyle/>
          <a:p>
            <a:r>
              <a:rPr lang="en-US" sz="2400" dirty="0">
                <a:latin typeface="Times New Roman" panose="02020603050405020304" pitchFamily="18" charset="0"/>
                <a:cs typeface="Times New Roman" panose="02020603050405020304" pitchFamily="18" charset="0"/>
              </a:rPr>
              <a:t>Spline interpolation is a form of interpolation where the interpolant is a special type of piecewise polynomial called a </a:t>
            </a:r>
            <a:r>
              <a:rPr lang="en-US" sz="2400" dirty="0" smtClean="0">
                <a:latin typeface="Times New Roman" panose="02020603050405020304" pitchFamily="18" charset="0"/>
                <a:cs typeface="Times New Roman" panose="02020603050405020304" pitchFamily="18" charset="0"/>
              </a:rPr>
              <a:t>spline</a:t>
            </a:r>
          </a:p>
          <a:p>
            <a:r>
              <a:rPr lang="en-US" sz="2400" dirty="0">
                <a:latin typeface="Times New Roman" panose="02020603050405020304" pitchFamily="18" charset="0"/>
                <a:cs typeface="Times New Roman" panose="02020603050405020304" pitchFamily="18" charset="0"/>
              </a:rPr>
              <a:t>There are two Spline types: Regularized and Tension</a:t>
            </a:r>
            <a:r>
              <a:rPr lang="en-US" sz="2400" dirty="0" smtClean="0">
                <a:latin typeface="Times New Roman" panose="02020603050405020304" pitchFamily="18" charset="0"/>
                <a:cs typeface="Times New Roman" panose="02020603050405020304" pitchFamily="18" charset="0"/>
              </a:rPr>
              <a:t>.</a:t>
            </a:r>
          </a:p>
          <a:p>
            <a:pPr>
              <a:buFont typeface="Wingdings" pitchFamily="2" charset="2"/>
              <a:buChar char="Ø"/>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The Regularized type creates a smooth, gradually changing surface with values that may lie outside the sample data range. </a:t>
            </a:r>
            <a:endParaRPr lang="en-US" sz="2400" dirty="0" smtClean="0">
              <a:latin typeface="Times New Roman" panose="02020603050405020304" pitchFamily="18" charset="0"/>
              <a:cs typeface="Times New Roman" panose="02020603050405020304" pitchFamily="18" charset="0"/>
            </a:endParaRPr>
          </a:p>
          <a:p>
            <a:pPr>
              <a:buFont typeface="Wingdings" pitchFamily="2" charset="2"/>
              <a:buChar char="Ø"/>
            </a:pP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Tension type controls the stiffness of the surface according to the character of the modeled phenomenon. It creates a less smooth surface with values more closely constrained by the sample data range. </a:t>
            </a:r>
          </a:p>
        </p:txBody>
      </p:sp>
      <p:sp>
        <p:nvSpPr>
          <p:cNvPr id="4" name="Slide Number Placeholder 3"/>
          <p:cNvSpPr>
            <a:spLocks noGrp="1"/>
          </p:cNvSpPr>
          <p:nvPr>
            <p:ph type="sldNum" sz="quarter" idx="12"/>
          </p:nvPr>
        </p:nvSpPr>
        <p:spPr/>
        <p:txBody>
          <a:bodyPr/>
          <a:lstStyle/>
          <a:p>
            <a:fld id="{F50E796A-4633-4C68-AB0F-C2EC6BA4C535}" type="slidenum">
              <a:rPr lang="en-US" smtClean="0"/>
              <a:t>13</a:t>
            </a:fld>
            <a:endParaRPr lang="en-US"/>
          </a:p>
        </p:txBody>
      </p:sp>
    </p:spTree>
    <p:extLst>
      <p:ext uri="{BB962C8B-B14F-4D97-AF65-F5344CB8AC3E}">
        <p14:creationId xmlns:p14="http://schemas.microsoft.com/office/powerpoint/2010/main" val="487865641"/>
      </p:ext>
    </p:extLst>
  </p:cSld>
  <p:clrMapOvr>
    <a:masterClrMapping/>
  </p:clrMapOvr>
  <p:transition spd="slow">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20299" y="609600"/>
            <a:ext cx="6589199" cy="914400"/>
          </a:xfrm>
        </p:spPr>
        <p:txBody>
          <a:bodyPr/>
          <a:lstStyle/>
          <a:p>
            <a:r>
              <a:rPr lang="en-US" b="1" dirty="0">
                <a:latin typeface="Times New Roman" panose="02020603050405020304" pitchFamily="18" charset="0"/>
                <a:cs typeface="Times New Roman" panose="02020603050405020304" pitchFamily="18" charset="0"/>
              </a:rPr>
              <a:t>Spline Interpolation</a:t>
            </a:r>
          </a:p>
        </p:txBody>
      </p:sp>
      <p:sp>
        <p:nvSpPr>
          <p:cNvPr id="3" name="عنصر نائب للمحتوى 2"/>
          <p:cNvSpPr>
            <a:spLocks noGrp="1"/>
          </p:cNvSpPr>
          <p:nvPr>
            <p:ph idx="1"/>
          </p:nvPr>
        </p:nvSpPr>
        <p:spPr>
          <a:xfrm>
            <a:off x="685800" y="1524000"/>
            <a:ext cx="8458199" cy="5181600"/>
          </a:xfrm>
        </p:spPr>
        <p:txBody>
          <a:bodyPr>
            <a:noAutofit/>
          </a:bodyPr>
          <a:lstStyle/>
          <a:p>
            <a:r>
              <a:rPr lang="en-US" sz="2200" dirty="0">
                <a:latin typeface="Times New Roman" panose="02020603050405020304" pitchFamily="18" charset="0"/>
                <a:cs typeface="Times New Roman" panose="02020603050405020304" pitchFamily="18" charset="0"/>
              </a:rPr>
              <a:t>Advantages:</a:t>
            </a:r>
          </a:p>
          <a:p>
            <a:pPr lvl="0">
              <a:buFont typeface="Wingdings" pitchFamily="2" charset="2"/>
              <a:buChar char="Ø"/>
            </a:pPr>
            <a:r>
              <a:rPr lang="en-US" sz="2200" dirty="0">
                <a:latin typeface="Times New Roman" panose="02020603050405020304" pitchFamily="18" charset="0"/>
                <a:cs typeface="Times New Roman" panose="02020603050405020304" pitchFamily="18" charset="0"/>
              </a:rPr>
              <a:t>Useful for estimating above maximum and below minimum points.</a:t>
            </a:r>
          </a:p>
          <a:p>
            <a:pPr lvl="0">
              <a:buFont typeface="Wingdings" pitchFamily="2" charset="2"/>
              <a:buChar char="Ø"/>
            </a:pPr>
            <a:r>
              <a:rPr lang="en-US" sz="2200" dirty="0">
                <a:latin typeface="Times New Roman" panose="02020603050405020304" pitchFamily="18" charset="0"/>
                <a:cs typeface="Times New Roman" panose="02020603050405020304" pitchFamily="18" charset="0"/>
              </a:rPr>
              <a:t>Creates a smooth surface effect.</a:t>
            </a:r>
          </a:p>
          <a:p>
            <a:pPr marL="114300" indent="0">
              <a:buNone/>
            </a:pPr>
            <a:endParaRPr lang="en-US" sz="22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Disadvantages:</a:t>
            </a:r>
          </a:p>
          <a:p>
            <a:pPr lvl="0">
              <a:buFont typeface="Wingdings" pitchFamily="2" charset="2"/>
              <a:buChar char="Ø"/>
            </a:pPr>
            <a:r>
              <a:rPr lang="en-US" sz="2000" dirty="0">
                <a:latin typeface="Times New Roman" panose="02020603050405020304" pitchFamily="18" charset="0"/>
                <a:cs typeface="Times New Roman" panose="02020603050405020304" pitchFamily="18" charset="0"/>
              </a:rPr>
              <a:t>Cliffs and fault lines are not well presented because of the smoothing effect.</a:t>
            </a:r>
          </a:p>
          <a:p>
            <a:pPr>
              <a:buFont typeface="Wingdings" pitchFamily="2" charset="2"/>
              <a:buChar char="Ø"/>
            </a:pPr>
            <a:r>
              <a:rPr lang="en-US" sz="2000" dirty="0">
                <a:latin typeface="Times New Roman" panose="02020603050405020304" pitchFamily="18" charset="0"/>
                <a:cs typeface="Times New Roman" panose="02020603050405020304" pitchFamily="18" charset="0"/>
              </a:rPr>
              <a:t>When the sample points are close together and have extreme differences in value, Spline interpolation doesn’t work as well. This is because Spline uses slope calculations (change over distance) to figure out the shape of the flexible rubber sheet</a:t>
            </a:r>
          </a:p>
        </p:txBody>
      </p:sp>
      <p:sp>
        <p:nvSpPr>
          <p:cNvPr id="4" name="Slide Number Placeholder 3"/>
          <p:cNvSpPr>
            <a:spLocks noGrp="1"/>
          </p:cNvSpPr>
          <p:nvPr>
            <p:ph type="sldNum" sz="quarter" idx="12"/>
          </p:nvPr>
        </p:nvSpPr>
        <p:spPr/>
        <p:txBody>
          <a:bodyPr/>
          <a:lstStyle/>
          <a:p>
            <a:fld id="{F50E796A-4633-4C68-AB0F-C2EC6BA4C535}" type="slidenum">
              <a:rPr lang="en-US" smtClean="0"/>
              <a:t>14</a:t>
            </a:fld>
            <a:endParaRPr lang="en-US"/>
          </a:p>
        </p:txBody>
      </p:sp>
    </p:spTree>
    <p:extLst>
      <p:ext uri="{BB962C8B-B14F-4D97-AF65-F5344CB8AC3E}">
        <p14:creationId xmlns:p14="http://schemas.microsoft.com/office/powerpoint/2010/main" val="160141637"/>
      </p:ext>
    </p:extLst>
  </p:cSld>
  <p:clrMapOvr>
    <a:masterClrMapping/>
  </p:clrMapOvr>
  <p:transition spd="slow">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71600" y="685800"/>
            <a:ext cx="7620000" cy="1036638"/>
          </a:xfrm>
        </p:spPr>
        <p:txBody>
          <a:bodyPr>
            <a:noAutofit/>
          </a:bodyPr>
          <a:lstStyle/>
          <a:p>
            <a:r>
              <a:rPr lang="en-US" b="1" dirty="0">
                <a:latin typeface="Times New Roman" panose="02020603050405020304" pitchFamily="18" charset="0"/>
                <a:cs typeface="Times New Roman" panose="02020603050405020304" pitchFamily="18" charset="0"/>
              </a:rPr>
              <a:t>Kriging</a:t>
            </a:r>
            <a:br>
              <a:rPr lang="en-US" b="1" dirty="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a:xfrm>
            <a:off x="990600" y="1371600"/>
            <a:ext cx="8153400" cy="5029200"/>
          </a:xfrm>
        </p:spPr>
        <p:txBody>
          <a:bodyPr/>
          <a:lstStyle/>
          <a:p>
            <a:r>
              <a:rPr lang="en-US" sz="2400" dirty="0">
                <a:latin typeface="Times New Roman" panose="02020603050405020304" pitchFamily="18" charset="0"/>
                <a:cs typeface="Times New Roman" panose="02020603050405020304" pitchFamily="18" charset="0"/>
              </a:rPr>
              <a:t>Kriging is a geo-statistical interpolation technique that considers both the distance and the degree of variation between known data points when estimating values in unknown areas. </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A </a:t>
            </a:r>
            <a:r>
              <a:rPr lang="en-US" sz="2400" dirty="0" err="1">
                <a:latin typeface="Times New Roman" panose="02020603050405020304" pitchFamily="18" charset="0"/>
                <a:cs typeface="Times New Roman" panose="02020603050405020304" pitchFamily="18" charset="0"/>
              </a:rPr>
              <a:t>kriged</a:t>
            </a:r>
            <a:r>
              <a:rPr lang="en-US" sz="2400" dirty="0">
                <a:latin typeface="Times New Roman" panose="02020603050405020304" pitchFamily="18" charset="0"/>
                <a:cs typeface="Times New Roman" panose="02020603050405020304" pitchFamily="18" charset="0"/>
              </a:rPr>
              <a:t> estimate is a weighted linear combination of the known sample values around the point to be estimated.</a:t>
            </a:r>
          </a:p>
          <a:p>
            <a:endParaRPr lang="en-US" dirty="0"/>
          </a:p>
        </p:txBody>
      </p:sp>
      <p:sp>
        <p:nvSpPr>
          <p:cNvPr id="4" name="Slide Number Placeholder 3"/>
          <p:cNvSpPr>
            <a:spLocks noGrp="1"/>
          </p:cNvSpPr>
          <p:nvPr>
            <p:ph type="sldNum" sz="quarter" idx="12"/>
          </p:nvPr>
        </p:nvSpPr>
        <p:spPr/>
        <p:txBody>
          <a:bodyPr/>
          <a:lstStyle/>
          <a:p>
            <a:fld id="{F50E796A-4633-4C68-AB0F-C2EC6BA4C535}" type="slidenum">
              <a:rPr lang="en-US" smtClean="0"/>
              <a:t>15</a:t>
            </a:fld>
            <a:endParaRPr lang="en-US"/>
          </a:p>
        </p:txBody>
      </p:sp>
    </p:spTree>
    <p:extLst>
      <p:ext uri="{BB962C8B-B14F-4D97-AF65-F5344CB8AC3E}">
        <p14:creationId xmlns:p14="http://schemas.microsoft.com/office/powerpoint/2010/main" val="416436657"/>
      </p:ext>
    </p:extLst>
  </p:cSld>
  <p:clrMapOvr>
    <a:masterClrMapping/>
  </p:clrMapOvr>
  <p:transition spd="slow">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71600" y="609600"/>
            <a:ext cx="7620000" cy="1249362"/>
          </a:xfrm>
        </p:spPr>
        <p:txBody>
          <a:bodyPr/>
          <a:lstStyle/>
          <a:p>
            <a:r>
              <a:rPr lang="en-US" b="1" dirty="0">
                <a:latin typeface="Times New Roman" panose="02020603050405020304" pitchFamily="18" charset="0"/>
                <a:cs typeface="Times New Roman" panose="02020603050405020304" pitchFamily="18" charset="0"/>
              </a:rPr>
              <a:t>Kriging</a:t>
            </a:r>
            <a:br>
              <a:rPr lang="en-US" b="1" dirty="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a:xfrm>
            <a:off x="609600" y="1524000"/>
            <a:ext cx="8534399" cy="4876800"/>
          </a:xfrm>
        </p:spPr>
        <p:txBody>
          <a:bodyPr>
            <a:normAutofit/>
          </a:bodyPr>
          <a:lstStyle/>
          <a:p>
            <a:r>
              <a:rPr lang="en-US" sz="2400" dirty="0">
                <a:latin typeface="Times New Roman" panose="02020603050405020304" pitchFamily="18" charset="0"/>
                <a:cs typeface="Times New Roman" panose="02020603050405020304" pitchFamily="18" charset="0"/>
              </a:rPr>
              <a:t>Advantages:</a:t>
            </a:r>
          </a:p>
          <a:p>
            <a:pPr lvl="0">
              <a:buFont typeface="Wingdings" pitchFamily="2" charset="2"/>
              <a:buChar char="Ø"/>
            </a:pPr>
            <a:r>
              <a:rPr lang="en-US" sz="2400" dirty="0">
                <a:latin typeface="Times New Roman" panose="02020603050405020304" pitchFamily="18" charset="0"/>
                <a:cs typeface="Times New Roman" panose="02020603050405020304" pitchFamily="18" charset="0"/>
              </a:rPr>
              <a:t>Directional influences can be accounted for: Soil Erosion, Siltation Flow, Lava Flow and Winds.</a:t>
            </a:r>
          </a:p>
          <a:p>
            <a:pPr lvl="0">
              <a:buFont typeface="Wingdings" pitchFamily="2" charset="2"/>
              <a:buChar char="Ø"/>
            </a:pPr>
            <a:r>
              <a:rPr lang="en-US" sz="2400" dirty="0">
                <a:latin typeface="Times New Roman" panose="02020603050405020304" pitchFamily="18" charset="0"/>
                <a:cs typeface="Times New Roman" panose="02020603050405020304" pitchFamily="18" charset="0"/>
              </a:rPr>
              <a:t>Exceeds the minimum and maximum point values.</a:t>
            </a:r>
          </a:p>
          <a:p>
            <a:r>
              <a:rPr lang="en-US" sz="2400" dirty="0">
                <a:latin typeface="Times New Roman" panose="02020603050405020304" pitchFamily="18" charset="0"/>
                <a:cs typeface="Times New Roman" panose="02020603050405020304" pitchFamily="18" charset="0"/>
              </a:rPr>
              <a:t>Disadvantages</a:t>
            </a:r>
          </a:p>
          <a:p>
            <a:pPr lvl="0">
              <a:buFont typeface="Wingdings" pitchFamily="2" charset="2"/>
              <a:buChar char="Ø"/>
            </a:pPr>
            <a:r>
              <a:rPr lang="en-US" sz="2400" dirty="0">
                <a:latin typeface="Times New Roman" panose="02020603050405020304" pitchFamily="18" charset="0"/>
                <a:cs typeface="Times New Roman" panose="02020603050405020304" pitchFamily="18" charset="0"/>
              </a:rPr>
              <a:t>Does not pass through any of the point values and causes interpolated values to be higher or lower then real values.</a:t>
            </a:r>
          </a:p>
          <a:p>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16</a:t>
            </a:fld>
            <a:endParaRPr lang="en-US"/>
          </a:p>
        </p:txBody>
      </p:sp>
    </p:spTree>
    <p:extLst>
      <p:ext uri="{BB962C8B-B14F-4D97-AF65-F5344CB8AC3E}">
        <p14:creationId xmlns:p14="http://schemas.microsoft.com/office/powerpoint/2010/main" val="2428650956"/>
      </p:ext>
    </p:extLst>
  </p:cSld>
  <p:clrMapOvr>
    <a:masterClrMapping/>
  </p:clrMapOvr>
  <p:transition spd="slow">
    <p:cov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407" y="685800"/>
            <a:ext cx="7620000" cy="1249362"/>
          </a:xfrm>
        </p:spPr>
        <p:txBody>
          <a:bodyPr/>
          <a:lstStyle/>
          <a:p>
            <a:r>
              <a:rPr lang="en-US" b="1" dirty="0">
                <a:latin typeface="Times New Roman" panose="02020603050405020304" pitchFamily="18" charset="0"/>
                <a:cs typeface="Times New Roman" panose="02020603050405020304" pitchFamily="18" charset="0"/>
              </a:rPr>
              <a:t>Trend</a:t>
            </a:r>
            <a:br>
              <a:rPr lang="en-US" b="1" dirty="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a:xfrm>
            <a:off x="838200" y="1524000"/>
            <a:ext cx="8305799" cy="5029200"/>
          </a:xfrm>
        </p:spPr>
        <p:txBody>
          <a:bodyPr>
            <a:normAutofit/>
          </a:bodyPr>
          <a:lstStyle/>
          <a:p>
            <a:r>
              <a:rPr lang="en-US" sz="2400" dirty="0">
                <a:latin typeface="Times New Roman" panose="02020603050405020304" pitchFamily="18" charset="0"/>
                <a:cs typeface="Times New Roman" panose="02020603050405020304" pitchFamily="18" charset="0"/>
              </a:rPr>
              <a:t>Trend is a statistical method that finds the surface that fits the sample points using a least-square regression </a:t>
            </a:r>
            <a:r>
              <a:rPr lang="en-US" sz="2400" dirty="0" smtClean="0">
                <a:latin typeface="Times New Roman" panose="02020603050405020304" pitchFamily="18" charset="0"/>
                <a:cs typeface="Times New Roman" panose="02020603050405020304" pitchFamily="18" charset="0"/>
              </a:rPr>
              <a:t>fit</a:t>
            </a:r>
          </a:p>
          <a:p>
            <a:r>
              <a:rPr lang="en-US" sz="2400" dirty="0">
                <a:latin typeface="Times New Roman" panose="02020603050405020304" pitchFamily="18" charset="0"/>
                <a:cs typeface="Times New Roman" panose="02020603050405020304" pitchFamily="18" charset="0"/>
              </a:rPr>
              <a:t>Advantage</a:t>
            </a:r>
          </a:p>
          <a:p>
            <a:pPr lvl="0">
              <a:buFont typeface="Wingdings" pitchFamily="2" charset="2"/>
              <a:buChar char="Ø"/>
            </a:pPr>
            <a:r>
              <a:rPr lang="en-US" sz="2400" dirty="0">
                <a:latin typeface="Times New Roman" panose="02020603050405020304" pitchFamily="18" charset="0"/>
                <a:cs typeface="Times New Roman" panose="02020603050405020304" pitchFamily="18" charset="0"/>
              </a:rPr>
              <a:t>Trend surfaces are good for identifying coarse scale patterns in data; the interpolated surface rarely passes through the sample points.</a:t>
            </a:r>
          </a:p>
          <a:p>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17</a:t>
            </a:fld>
            <a:endParaRPr lang="en-US"/>
          </a:p>
        </p:txBody>
      </p:sp>
    </p:spTree>
    <p:extLst>
      <p:ext uri="{BB962C8B-B14F-4D97-AF65-F5344CB8AC3E}">
        <p14:creationId xmlns:p14="http://schemas.microsoft.com/office/powerpoint/2010/main" val="1185702730"/>
      </p:ext>
    </p:extLst>
  </p:cSld>
  <p:clrMapOvr>
    <a:masterClrMapping/>
  </p:clrMapOvr>
  <p:transition spd="slow">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1" y="609600"/>
            <a:ext cx="7848600" cy="1325562"/>
          </a:xfrm>
        </p:spPr>
        <p:txBody>
          <a:bodyPr>
            <a:normAutofit fontScale="90000"/>
          </a:bodyPr>
          <a:lstStyle/>
          <a:p>
            <a:pPr algn="ctr"/>
            <a:r>
              <a:rPr lang="en-US" sz="3800" b="1" dirty="0">
                <a:latin typeface="Times New Roman" panose="02020603050405020304" pitchFamily="18" charset="0"/>
                <a:cs typeface="Times New Roman" panose="02020603050405020304" pitchFamily="18" charset="0"/>
              </a:rPr>
              <a:t>Choosing the Right Interpolation Method</a:t>
            </a:r>
            <a:r>
              <a:rPr lang="en-US" sz="3800" dirty="0"/>
              <a:t/>
            </a:r>
            <a:br>
              <a:rPr lang="en-US" sz="3800" dirty="0"/>
            </a:br>
            <a:endParaRPr lang="en-US" sz="3800"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685800" y="1600200"/>
                <a:ext cx="8458199" cy="5029200"/>
              </a:xfrm>
            </p:spPr>
            <p:txBody>
              <a:bodyPr/>
              <a:lstStyle/>
              <a:p>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GP team will compare between method of interpolation by calculate the percentage of four errors that used as accuracy index </a:t>
                </a:r>
                <a:r>
                  <a:rPr lang="en-US" sz="2400" dirty="0" smtClean="0">
                    <a:latin typeface="Times New Roman" panose="02020603050405020304" pitchFamily="18" charset="0"/>
                    <a:cs typeface="Times New Roman" panose="02020603050405020304" pitchFamily="18" charset="0"/>
                  </a:rPr>
                  <a:t>and the </a:t>
                </a:r>
                <a:r>
                  <a:rPr lang="en-US" sz="2400" dirty="0">
                    <a:latin typeface="Times New Roman" panose="02020603050405020304" pitchFamily="18" charset="0"/>
                    <a:cs typeface="Times New Roman" panose="02020603050405020304" pitchFamily="18" charset="0"/>
                  </a:rPr>
                  <a:t>lower values mean less errors and higher accuracies and better</a:t>
                </a:r>
                <a:r>
                  <a:rPr lang="en-US" sz="2400" dirty="0" smtClean="0">
                    <a:latin typeface="Times New Roman" panose="02020603050405020304" pitchFamily="18" charset="0"/>
                    <a:cs typeface="Times New Roman" panose="02020603050405020304" pitchFamily="18" charset="0"/>
                  </a:rPr>
                  <a:t>.</a:t>
                </a:r>
              </a:p>
              <a:p>
                <a:pPr marL="114300" indent="0">
                  <a:buNone/>
                </a:pPr>
                <a:endParaRPr lang="en-US" sz="2400" dirty="0" smtClean="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There are four errors  were used as accuracy index. </a:t>
                </a:r>
                <a:endParaRPr lang="en-US" sz="2400" dirty="0" smtClean="0">
                  <a:latin typeface="Times New Roman" panose="02020603050405020304" pitchFamily="18" charset="0"/>
                  <a:cs typeface="Times New Roman" panose="02020603050405020304" pitchFamily="18" charset="0"/>
                </a:endParaRPr>
              </a:p>
              <a:p>
                <a:pPr>
                  <a:buFont typeface="Wingdings" pitchFamily="2" charset="2"/>
                  <a:buChar char="Ø"/>
                </a:pPr>
                <a:r>
                  <a:rPr lang="en-US" sz="2400" dirty="0">
                    <a:latin typeface="Times New Roman" panose="02020603050405020304" pitchFamily="18" charset="0"/>
                    <a:cs typeface="Times New Roman" panose="02020603050405020304" pitchFamily="18" charset="0"/>
                  </a:rPr>
                  <a:t>Mean Absolute Error (MAE):</a:t>
                </a:r>
              </a:p>
              <a:p>
                <a:pPr marL="114300" indent="0">
                  <a:buNone/>
                </a:pPr>
                <a14:m>
                  <m:oMathPara xmlns:m="http://schemas.openxmlformats.org/officeDocument/2006/math">
                    <m:oMathParaPr>
                      <m:jc m:val="centerGroup"/>
                    </m:oMathParaPr>
                    <m:oMath xmlns:m="http://schemas.openxmlformats.org/officeDocument/2006/math">
                      <m:r>
                        <a:rPr lang="en-US" sz="2400" i="1">
                          <a:latin typeface="Cambria Math"/>
                        </a:rPr>
                        <m:t>𝑀𝐴𝐸</m:t>
                      </m:r>
                      <m:r>
                        <a:rPr lang="en-US" sz="2400" i="1">
                          <a:latin typeface="Cambria Math"/>
                        </a:rPr>
                        <m:t>=</m:t>
                      </m:r>
                      <m:f>
                        <m:fPr>
                          <m:ctrlPr>
                            <a:rPr lang="en-US" sz="2400" i="1">
                              <a:latin typeface="Cambria Math" panose="02040503050406030204" pitchFamily="18" charset="0"/>
                            </a:rPr>
                          </m:ctrlPr>
                        </m:fPr>
                        <m:num>
                          <m:r>
                            <a:rPr lang="en-US" sz="2400" i="1">
                              <a:latin typeface="Cambria Math"/>
                            </a:rPr>
                            <m:t>∑</m:t>
                          </m:r>
                          <m:d>
                            <m:dPr>
                              <m:begChr m:val="|"/>
                              <m:endChr m:val="|"/>
                              <m:ctrlPr>
                                <a:rPr lang="en-US" sz="2400" i="1">
                                  <a:latin typeface="Cambria Math" panose="02040503050406030204" pitchFamily="18" charset="0"/>
                                </a:rPr>
                              </m:ctrlPr>
                            </m:dPr>
                            <m:e>
                              <m:r>
                                <a:rPr lang="en-US" sz="2400" i="1">
                                  <a:latin typeface="Cambria Math"/>
                                </a:rPr>
                                <m:t>𝑃𝑖</m:t>
                              </m:r>
                              <m:r>
                                <a:rPr lang="en-US" sz="2400" i="1">
                                  <a:latin typeface="Cambria Math"/>
                                </a:rPr>
                                <m:t>−</m:t>
                              </m:r>
                              <m:r>
                                <a:rPr lang="en-US" sz="2400" i="1">
                                  <a:latin typeface="Cambria Math"/>
                                </a:rPr>
                                <m:t>𝑆𝑖</m:t>
                              </m:r>
                            </m:e>
                          </m:d>
                        </m:num>
                        <m:den>
                          <m:r>
                            <a:rPr lang="en-US" sz="2400" i="1">
                              <a:latin typeface="Cambria Math"/>
                            </a:rPr>
                            <m:t>𝑛</m:t>
                          </m:r>
                        </m:den>
                      </m:f>
                    </m:oMath>
                  </m:oMathPara>
                </a14:m>
                <a:endParaRPr lang="en-US" sz="2400" dirty="0">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endParaRPr lang="en-US" dirty="0"/>
              </a:p>
              <a:p>
                <a:endParaRPr lang="en-US"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685800" y="1600200"/>
                <a:ext cx="8458199" cy="5029200"/>
              </a:xfrm>
              <a:blipFill>
                <a:blip r:embed="rId2"/>
                <a:stretch>
                  <a:fillRect l="-1009" t="-970"/>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F50E796A-4633-4C68-AB0F-C2EC6BA4C535}" type="slidenum">
              <a:rPr lang="en-US" smtClean="0"/>
              <a:t>18</a:t>
            </a:fld>
            <a:endParaRPr lang="en-US"/>
          </a:p>
        </p:txBody>
      </p:sp>
    </p:spTree>
    <p:extLst>
      <p:ext uri="{BB962C8B-B14F-4D97-AF65-F5344CB8AC3E}">
        <p14:creationId xmlns:p14="http://schemas.microsoft.com/office/powerpoint/2010/main" val="1258602952"/>
      </p:ext>
    </p:extLst>
  </p:cSld>
  <p:clrMapOvr>
    <a:masterClrMapping/>
  </p:clrMapOvr>
  <p:transition spd="slow">
    <p:cov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66801" y="609600"/>
            <a:ext cx="8305800" cy="1280890"/>
          </a:xfrm>
        </p:spPr>
        <p:txBody>
          <a:bodyPr>
            <a:normAutofit/>
          </a:bodyPr>
          <a:lstStyle/>
          <a:p>
            <a:pPr algn="ctr"/>
            <a:r>
              <a:rPr lang="en-US" sz="3400" b="1" dirty="0">
                <a:latin typeface="Times New Roman" panose="02020603050405020304" pitchFamily="18" charset="0"/>
                <a:cs typeface="Times New Roman" panose="02020603050405020304" pitchFamily="18" charset="0"/>
              </a:rPr>
              <a:t>Choosing the Right Interpolation Method</a:t>
            </a:r>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762001" y="1447800"/>
                <a:ext cx="8381999" cy="4967510"/>
              </a:xfrm>
            </p:spPr>
            <p:txBody>
              <a:bodyPr/>
              <a:lstStyle/>
              <a:p>
                <a:pPr>
                  <a:buFont typeface="Wingdings" pitchFamily="2" charset="2"/>
                  <a:buChar char="Ø"/>
                </a:pPr>
                <a:endParaRPr lang="en-US" dirty="0" smtClean="0"/>
              </a:p>
              <a:p>
                <a:pPr>
                  <a:buFont typeface="Wingdings" pitchFamily="2" charset="2"/>
                  <a:buChar char="Ø"/>
                </a:pPr>
                <a:r>
                  <a:rPr lang="en-US" sz="2400" dirty="0" smtClean="0">
                    <a:latin typeface="Times New Roman" panose="02020603050405020304" pitchFamily="18" charset="0"/>
                    <a:cs typeface="Times New Roman" panose="02020603050405020304" pitchFamily="18" charset="0"/>
                  </a:rPr>
                  <a:t>Root Mean Square Errors </a:t>
                </a:r>
                <a:r>
                  <a:rPr lang="en-US" sz="2400" dirty="0">
                    <a:latin typeface="Times New Roman" panose="02020603050405020304" pitchFamily="18" charset="0"/>
                    <a:cs typeface="Times New Roman" panose="02020603050405020304" pitchFamily="18" charset="0"/>
                  </a:rPr>
                  <a:t>(RMSE</a:t>
                </a:r>
                <a:r>
                  <a:rPr lang="en-US" sz="2400" dirty="0" smtClean="0">
                    <a:latin typeface="Times New Roman" panose="02020603050405020304" pitchFamily="18" charset="0"/>
                    <a:cs typeface="Times New Roman" panose="02020603050405020304" pitchFamily="18" charset="0"/>
                  </a:rPr>
                  <a:t>):</a:t>
                </a:r>
              </a:p>
              <a:p>
                <a:pPr marL="114300" indent="0">
                  <a:buNone/>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𝑅𝑀𝑆𝐸</m:t>
                      </m:r>
                      <m:r>
                        <a:rPr lang="en-US" sz="2400" i="1">
                          <a:latin typeface="Cambria Math" panose="02040503050406030204" pitchFamily="18" charset="0"/>
                        </a:rPr>
                        <m:t>=</m:t>
                      </m:r>
                      <m:f>
                        <m:fPr>
                          <m:ctrlPr>
                            <a:rPr lang="en-US" sz="2400" i="1">
                              <a:latin typeface="Cambria Math" panose="02040503050406030204" pitchFamily="18" charset="0"/>
                            </a:rPr>
                          </m:ctrlPr>
                        </m:fPr>
                        <m:num>
                          <m:rad>
                            <m:radPr>
                              <m:degHide m:val="on"/>
                              <m:ctrlPr>
                                <a:rPr lang="en-US" sz="2400" i="1">
                                  <a:latin typeface="Cambria Math" panose="02040503050406030204" pitchFamily="18" charset="0"/>
                                </a:rPr>
                              </m:ctrlPr>
                            </m:radPr>
                            <m:deg/>
                            <m:e>
                              <m:r>
                                <a:rPr lang="en-US" sz="2400" i="1">
                                  <a:latin typeface="Cambria Math" panose="02040503050406030204" pitchFamily="18" charset="0"/>
                                </a:rPr>
                                <m:t>∑</m:t>
                              </m:r>
                              <m:sSup>
                                <m:sSupPr>
                                  <m:ctrlPr>
                                    <a:rPr lang="en-US" sz="2400" i="1">
                                      <a:latin typeface="Cambria Math" panose="02040503050406030204" pitchFamily="18" charset="0"/>
                                    </a:rPr>
                                  </m:ctrlPr>
                                </m:sSupPr>
                                <m:e>
                                  <m:d>
                                    <m:dPr>
                                      <m:ctrlPr>
                                        <a:rPr lang="en-US" sz="2400" i="1">
                                          <a:latin typeface="Cambria Math" panose="02040503050406030204" pitchFamily="18" charset="0"/>
                                        </a:rPr>
                                      </m:ctrlPr>
                                    </m:dPr>
                                    <m:e>
                                      <m:r>
                                        <a:rPr lang="en-US" sz="2400" i="1">
                                          <a:latin typeface="Cambria Math" panose="02040503050406030204" pitchFamily="18" charset="0"/>
                                        </a:rPr>
                                        <m:t>𝑃𝑖</m:t>
                                      </m:r>
                                      <m:r>
                                        <a:rPr lang="en-US" sz="2400" i="1">
                                          <a:latin typeface="Cambria Math" panose="02040503050406030204" pitchFamily="18" charset="0"/>
                                        </a:rPr>
                                        <m:t>−</m:t>
                                      </m:r>
                                      <m:r>
                                        <a:rPr lang="en-US" sz="2400" i="1">
                                          <a:latin typeface="Cambria Math" panose="02040503050406030204" pitchFamily="18" charset="0"/>
                                        </a:rPr>
                                        <m:t>𝑆𝑖</m:t>
                                      </m:r>
                                    </m:e>
                                  </m:d>
                                </m:e>
                                <m:sup>
                                  <m:r>
                                    <a:rPr lang="en-US" sz="2400" i="1">
                                      <a:latin typeface="Cambria Math" panose="02040503050406030204" pitchFamily="18" charset="0"/>
                                    </a:rPr>
                                    <m:t>2</m:t>
                                  </m:r>
                                </m:sup>
                              </m:sSup>
                            </m:e>
                          </m:rad>
                          <m:r>
                            <a:rPr lang="en-US" sz="2400" i="1">
                              <a:latin typeface="Cambria Math" panose="02040503050406030204" pitchFamily="18" charset="0"/>
                            </a:rPr>
                            <m:t> </m:t>
                          </m:r>
                        </m:num>
                        <m:den>
                          <m:r>
                            <a:rPr lang="en-US" sz="2400" i="1">
                              <a:latin typeface="Cambria Math" panose="02040503050406030204" pitchFamily="18" charset="0"/>
                            </a:rPr>
                            <m:t>√</m:t>
                          </m:r>
                          <m:r>
                            <a:rPr lang="en-US" sz="2400" i="1">
                              <a:latin typeface="Cambria Math" panose="02040503050406030204" pitchFamily="18" charset="0"/>
                            </a:rPr>
                            <m:t>𝑛</m:t>
                          </m:r>
                        </m:den>
                      </m:f>
                    </m:oMath>
                  </m:oMathPara>
                </a14:m>
                <a:endParaRPr lang="en-US" sz="2400" dirty="0" smtClean="0">
                  <a:latin typeface="Times New Roman" panose="02020603050405020304" pitchFamily="18" charset="0"/>
                  <a:cs typeface="Times New Roman" panose="02020603050405020304" pitchFamily="18" charset="0"/>
                </a:endParaRPr>
              </a:p>
              <a:p>
                <a:pPr>
                  <a:buFont typeface="Wingdings" pitchFamily="2" charset="2"/>
                  <a:buChar char="Ø"/>
                </a:pPr>
                <a:r>
                  <a:rPr lang="en-US" sz="2400" dirty="0" smtClean="0">
                    <a:latin typeface="Times New Roman" panose="02020603050405020304" pitchFamily="18" charset="0"/>
                    <a:cs typeface="Times New Roman" panose="02020603050405020304" pitchFamily="18" charset="0"/>
                  </a:rPr>
                  <a:t>Systematic Root Means Square Errors </a:t>
                </a:r>
                <a:r>
                  <a:rPr lang="en-US" sz="2400" dirty="0">
                    <a:latin typeface="Times New Roman" panose="02020603050405020304" pitchFamily="18" charset="0"/>
                    <a:cs typeface="Times New Roman" panose="02020603050405020304" pitchFamily="18" charset="0"/>
                  </a:rPr>
                  <a:t>(RMSEs</a:t>
                </a:r>
                <a:r>
                  <a:rPr lang="en-US" sz="2400" dirty="0" smtClean="0">
                    <a:latin typeface="Times New Roman" panose="02020603050405020304" pitchFamily="18" charset="0"/>
                    <a:cs typeface="Times New Roman" panose="02020603050405020304" pitchFamily="18" charset="0"/>
                  </a:rPr>
                  <a:t>):</a:t>
                </a:r>
              </a:p>
              <a:p>
                <a:pPr marL="114300" indent="0">
                  <a:buNone/>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𝑅𝑀𝑆𝐸𝑠</m:t>
                      </m:r>
                      <m:r>
                        <a:rPr lang="en-US" sz="2400" i="1">
                          <a:latin typeface="Cambria Math" panose="02040503050406030204" pitchFamily="18" charset="0"/>
                        </a:rPr>
                        <m:t>=</m:t>
                      </m:r>
                      <m:f>
                        <m:fPr>
                          <m:ctrlPr>
                            <a:rPr lang="en-US" sz="2400" i="1">
                              <a:latin typeface="Cambria Math" panose="02040503050406030204" pitchFamily="18" charset="0"/>
                            </a:rPr>
                          </m:ctrlPr>
                        </m:fPr>
                        <m:num>
                          <m:rad>
                            <m:radPr>
                              <m:degHide m:val="on"/>
                              <m:ctrlPr>
                                <a:rPr lang="en-US" sz="2400" i="1">
                                  <a:latin typeface="Cambria Math" panose="02040503050406030204" pitchFamily="18" charset="0"/>
                                </a:rPr>
                              </m:ctrlPr>
                            </m:radPr>
                            <m:deg/>
                            <m:e>
                              <m:sSup>
                                <m:sSupPr>
                                  <m:ctrlPr>
                                    <a:rPr lang="en-US" sz="2400" i="1">
                                      <a:latin typeface="Cambria Math" panose="02040503050406030204" pitchFamily="18" charset="0"/>
                                    </a:rPr>
                                  </m:ctrlPr>
                                </m:sSupPr>
                                <m:e>
                                  <m:r>
                                    <a:rPr lang="en-US" sz="2400" i="1">
                                      <a:latin typeface="Cambria Math" panose="02040503050406030204" pitchFamily="18" charset="0"/>
                                    </a:rPr>
                                    <m:t>∑</m:t>
                                  </m:r>
                                  <m:d>
                                    <m:dPr>
                                      <m:ctrlPr>
                                        <a:rPr lang="en-US" sz="2400" i="1">
                                          <a:latin typeface="Cambria Math" panose="02040503050406030204" pitchFamily="18" charset="0"/>
                                        </a:rPr>
                                      </m:ctrlPr>
                                    </m:dPr>
                                    <m:e>
                                      <m:r>
                                        <a:rPr lang="en-US" sz="2400" i="1">
                                          <a:latin typeface="Cambria Math" panose="02040503050406030204" pitchFamily="18" charset="0"/>
                                        </a:rPr>
                                        <m:t>𝑃𝑖𝑖</m:t>
                                      </m:r>
                                      <m:r>
                                        <a:rPr lang="en-US" sz="2400" i="1">
                                          <a:latin typeface="Cambria Math" panose="02040503050406030204" pitchFamily="18" charset="0"/>
                                        </a:rPr>
                                        <m:t>−</m:t>
                                      </m:r>
                                      <m:r>
                                        <a:rPr lang="en-US" sz="2400" i="1">
                                          <a:latin typeface="Cambria Math" panose="02040503050406030204" pitchFamily="18" charset="0"/>
                                        </a:rPr>
                                        <m:t>𝑆𝑖</m:t>
                                      </m:r>
                                    </m:e>
                                  </m:d>
                                </m:e>
                                <m:sup>
                                  <m:r>
                                    <a:rPr lang="en-US" sz="2400" i="1">
                                      <a:latin typeface="Cambria Math" panose="02040503050406030204" pitchFamily="18" charset="0"/>
                                    </a:rPr>
                                    <m:t>2</m:t>
                                  </m:r>
                                </m:sup>
                              </m:sSup>
                            </m:e>
                          </m:rad>
                        </m:num>
                        <m:den>
                          <m:r>
                            <a:rPr lang="en-US" sz="2400" i="1">
                              <a:latin typeface="Cambria Math" panose="02040503050406030204" pitchFamily="18" charset="0"/>
                            </a:rPr>
                            <m:t>√</m:t>
                          </m:r>
                          <m:r>
                            <a:rPr lang="en-US" sz="2400" i="1">
                              <a:latin typeface="Cambria Math" panose="02040503050406030204" pitchFamily="18" charset="0"/>
                            </a:rPr>
                            <m:t>𝑛</m:t>
                          </m:r>
                        </m:den>
                      </m:f>
                    </m:oMath>
                  </m:oMathPara>
                </a14:m>
                <a:endParaRPr lang="en-US" sz="2400" dirty="0" smtClean="0">
                  <a:latin typeface="Times New Roman" panose="02020603050405020304" pitchFamily="18" charset="0"/>
                  <a:cs typeface="Times New Roman" panose="02020603050405020304" pitchFamily="18" charset="0"/>
                </a:endParaRPr>
              </a:p>
              <a:p>
                <a:pPr>
                  <a:buFont typeface="Wingdings" pitchFamily="2" charset="2"/>
                  <a:buChar char="Ø"/>
                </a:pPr>
                <a:r>
                  <a:rPr lang="en-US" sz="2400" dirty="0" smtClean="0">
                    <a:latin typeface="Times New Roman" panose="02020603050405020304" pitchFamily="18" charset="0"/>
                    <a:cs typeface="Times New Roman" panose="02020603050405020304" pitchFamily="18" charset="0"/>
                  </a:rPr>
                  <a:t>Unsystematic Root Mean Square Errors </a:t>
                </a:r>
                <a:r>
                  <a:rPr lang="en-US" sz="2400" dirty="0">
                    <a:latin typeface="Times New Roman" panose="02020603050405020304" pitchFamily="18" charset="0"/>
                    <a:cs typeface="Times New Roman" panose="02020603050405020304" pitchFamily="18" charset="0"/>
                  </a:rPr>
                  <a:t>(</a:t>
                </a:r>
                <a:r>
                  <a:rPr lang="en-US" sz="2400" dirty="0" err="1">
                    <a:latin typeface="Times New Roman" panose="02020603050405020304" pitchFamily="18" charset="0"/>
                    <a:cs typeface="Times New Roman" panose="02020603050405020304" pitchFamily="18" charset="0"/>
                  </a:rPr>
                  <a:t>RMSEu</a:t>
                </a:r>
                <a:r>
                  <a:rPr lang="en-US" sz="2400" dirty="0" smtClean="0">
                    <a:latin typeface="Times New Roman" panose="02020603050405020304" pitchFamily="18" charset="0"/>
                    <a:cs typeface="Times New Roman" panose="02020603050405020304" pitchFamily="18" charset="0"/>
                  </a:rPr>
                  <a:t>):</a:t>
                </a:r>
              </a:p>
              <a:p>
                <a:pPr marL="114300" indent="0">
                  <a:buNone/>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𝑅𝑀𝑆𝐸𝑢</m:t>
                      </m:r>
                      <m:r>
                        <a:rPr lang="en-US" sz="2400" i="1">
                          <a:latin typeface="Cambria Math" panose="02040503050406030204" pitchFamily="18" charset="0"/>
                        </a:rPr>
                        <m:t>=</m:t>
                      </m:r>
                      <m:f>
                        <m:fPr>
                          <m:ctrlPr>
                            <a:rPr lang="en-US" sz="2400" i="1">
                              <a:latin typeface="Cambria Math" panose="02040503050406030204" pitchFamily="18" charset="0"/>
                            </a:rPr>
                          </m:ctrlPr>
                        </m:fPr>
                        <m:num>
                          <m:rad>
                            <m:radPr>
                              <m:degHide m:val="on"/>
                              <m:ctrlPr>
                                <a:rPr lang="en-US" sz="2400" i="1">
                                  <a:latin typeface="Cambria Math" panose="02040503050406030204" pitchFamily="18" charset="0"/>
                                </a:rPr>
                              </m:ctrlPr>
                            </m:radPr>
                            <m:deg/>
                            <m:e>
                              <m:r>
                                <a:rPr lang="en-US" sz="2400" i="1">
                                  <a:latin typeface="Cambria Math" panose="02040503050406030204" pitchFamily="18" charset="0"/>
                                </a:rPr>
                                <m:t>∑</m:t>
                              </m:r>
                              <m:sSup>
                                <m:sSupPr>
                                  <m:ctrlPr>
                                    <a:rPr lang="en-US" sz="2400" i="1">
                                      <a:latin typeface="Cambria Math" panose="02040503050406030204" pitchFamily="18" charset="0"/>
                                    </a:rPr>
                                  </m:ctrlPr>
                                </m:sSupPr>
                                <m:e>
                                  <m:d>
                                    <m:dPr>
                                      <m:ctrlPr>
                                        <a:rPr lang="en-US" sz="2400" i="1">
                                          <a:latin typeface="Cambria Math" panose="02040503050406030204" pitchFamily="18" charset="0"/>
                                        </a:rPr>
                                      </m:ctrlPr>
                                    </m:dPr>
                                    <m:e>
                                      <m:r>
                                        <a:rPr lang="en-US" sz="2400" i="1">
                                          <a:latin typeface="Cambria Math" panose="02040503050406030204" pitchFamily="18" charset="0"/>
                                        </a:rPr>
                                        <m:t>𝑃𝑖</m:t>
                                      </m:r>
                                      <m:r>
                                        <a:rPr lang="en-US" sz="2400" i="1">
                                          <a:latin typeface="Cambria Math" panose="02040503050406030204" pitchFamily="18" charset="0"/>
                                        </a:rPr>
                                        <m:t>−</m:t>
                                      </m:r>
                                      <m:r>
                                        <a:rPr lang="en-US" sz="2400" i="1">
                                          <a:latin typeface="Cambria Math" panose="02040503050406030204" pitchFamily="18" charset="0"/>
                                        </a:rPr>
                                        <m:t>𝑃𝑖𝑖</m:t>
                                      </m:r>
                                    </m:e>
                                  </m:d>
                                </m:e>
                                <m:sup>
                                  <m:r>
                                    <a:rPr lang="en-US" sz="2400" i="1">
                                      <a:latin typeface="Cambria Math" panose="02040503050406030204" pitchFamily="18" charset="0"/>
                                    </a:rPr>
                                    <m:t>2</m:t>
                                  </m:r>
                                </m:sup>
                              </m:sSup>
                            </m:e>
                          </m:rad>
                        </m:num>
                        <m:den>
                          <m:r>
                            <a:rPr lang="en-US" sz="2400" i="1">
                              <a:latin typeface="Cambria Math" panose="02040503050406030204" pitchFamily="18" charset="0"/>
                            </a:rPr>
                            <m:t>√</m:t>
                          </m:r>
                          <m:r>
                            <a:rPr lang="en-US" sz="2400" i="1">
                              <a:latin typeface="Cambria Math" panose="02040503050406030204" pitchFamily="18" charset="0"/>
                            </a:rPr>
                            <m:t>𝑛</m:t>
                          </m:r>
                        </m:den>
                      </m:f>
                    </m:oMath>
                  </m:oMathPara>
                </a14:m>
                <a:endParaRPr lang="en-US" sz="2400" dirty="0" smtClean="0">
                  <a:latin typeface="Times New Roman" panose="02020603050405020304" pitchFamily="18" charset="0"/>
                  <a:cs typeface="Times New Roman" panose="02020603050405020304" pitchFamily="18" charset="0"/>
                </a:endParaRPr>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762001" y="1447800"/>
                <a:ext cx="8381999" cy="4967510"/>
              </a:xfrm>
              <a:blipFill>
                <a:blip r:embed="rId2"/>
                <a:stretch>
                  <a:fillRect l="-945"/>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F50E796A-4633-4C68-AB0F-C2EC6BA4C535}" type="slidenum">
              <a:rPr lang="en-US" smtClean="0"/>
              <a:t>19</a:t>
            </a:fld>
            <a:endParaRPr lang="en-US"/>
          </a:p>
        </p:txBody>
      </p:sp>
    </p:spTree>
    <p:extLst>
      <p:ext uri="{BB962C8B-B14F-4D97-AF65-F5344CB8AC3E}">
        <p14:creationId xmlns:p14="http://schemas.microsoft.com/office/powerpoint/2010/main" val="2511005102"/>
      </p:ext>
    </p:extLst>
  </p:cSld>
  <p:clrMapOvr>
    <a:masterClrMapping/>
  </p:clrMapOvr>
  <p:transition spd="slow">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533400"/>
            <a:ext cx="7104599" cy="1280890"/>
          </a:xfrm>
        </p:spPr>
        <p:txBody>
          <a:bodyPr/>
          <a:lstStyle/>
          <a:p>
            <a:r>
              <a:rPr lang="en-US" altLang="en-US" sz="4800" b="1" dirty="0">
                <a:latin typeface="Times New Roman" panose="02020603050405020304" pitchFamily="18" charset="0"/>
                <a:cs typeface="Times New Roman" panose="02020603050405020304" pitchFamily="18" charset="0"/>
              </a:rPr>
              <a:t>Project Outline</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24000" y="1676400"/>
            <a:ext cx="7620000" cy="4800600"/>
          </a:xfrm>
        </p:spPr>
        <p:txBody>
          <a:bodyPr>
            <a:normAutofit/>
          </a:bodyPr>
          <a:lstStyle/>
          <a:p>
            <a:pPr>
              <a:lnSpc>
                <a:spcPct val="150000"/>
              </a:lnSpc>
            </a:pPr>
            <a:r>
              <a:rPr lang="en-US" sz="2400" dirty="0">
                <a:latin typeface="Times New Roman" panose="02020603050405020304" pitchFamily="18" charset="0"/>
                <a:cs typeface="Times New Roman" panose="02020603050405020304" pitchFamily="18" charset="0"/>
              </a:rPr>
              <a:t>Study Area</a:t>
            </a:r>
          </a:p>
          <a:p>
            <a:pPr>
              <a:lnSpc>
                <a:spcPct val="150000"/>
              </a:lnSpc>
            </a:pPr>
            <a:r>
              <a:rPr lang="en-US" sz="2400" dirty="0">
                <a:latin typeface="Times New Roman" panose="02020603050405020304" pitchFamily="18" charset="0"/>
                <a:cs typeface="Times New Roman" panose="02020603050405020304" pitchFamily="18" charset="0"/>
              </a:rPr>
              <a:t>Objectives</a:t>
            </a:r>
          </a:p>
          <a:p>
            <a:pPr>
              <a:lnSpc>
                <a:spcPct val="150000"/>
              </a:lnSpc>
            </a:pPr>
            <a:r>
              <a:rPr lang="en-US" sz="2400" dirty="0">
                <a:latin typeface="Times New Roman" panose="02020603050405020304" pitchFamily="18" charset="0"/>
                <a:cs typeface="Times New Roman" panose="02020603050405020304" pitchFamily="18" charset="0"/>
              </a:rPr>
              <a:t>Methodology</a:t>
            </a:r>
          </a:p>
          <a:p>
            <a:pPr>
              <a:lnSpc>
                <a:spcPct val="150000"/>
              </a:lnSpc>
            </a:pPr>
            <a:r>
              <a:rPr lang="en-US" sz="2400" dirty="0">
                <a:latin typeface="Times New Roman" panose="02020603050405020304" pitchFamily="18" charset="0"/>
                <a:cs typeface="Times New Roman" panose="02020603050405020304" pitchFamily="18" charset="0"/>
              </a:rPr>
              <a:t>Data Analysis</a:t>
            </a:r>
          </a:p>
          <a:p>
            <a:pPr>
              <a:lnSpc>
                <a:spcPct val="150000"/>
              </a:lnSpc>
            </a:pPr>
            <a:r>
              <a:rPr lang="en-US" sz="2400" dirty="0">
                <a:latin typeface="Times New Roman" panose="02020603050405020304" pitchFamily="18" charset="0"/>
                <a:cs typeface="Times New Roman" panose="02020603050405020304" pitchFamily="18" charset="0"/>
              </a:rPr>
              <a:t>Results</a:t>
            </a:r>
          </a:p>
          <a:p>
            <a:pPr>
              <a:lnSpc>
                <a:spcPct val="150000"/>
              </a:lnSpc>
            </a:pPr>
            <a:r>
              <a:rPr lang="en-US" sz="2400" dirty="0">
                <a:latin typeface="Times New Roman" panose="02020603050405020304" pitchFamily="18" charset="0"/>
                <a:cs typeface="Times New Roman" panose="02020603050405020304" pitchFamily="18" charset="0"/>
              </a:rPr>
              <a:t>Future work’s Recommendations</a:t>
            </a:r>
          </a:p>
          <a:p>
            <a:pPr>
              <a:lnSpc>
                <a:spcPct val="150000"/>
              </a:lnSpc>
            </a:pPr>
            <a:endParaRPr lang="en-US" sz="2400" dirty="0">
              <a:latin typeface="Times New Roman" panose="02020603050405020304" pitchFamily="18" charset="0"/>
              <a:cs typeface="Times New Roman" panose="02020603050405020304" pitchFamily="18" charset="0"/>
            </a:endParaRPr>
          </a:p>
          <a:p>
            <a:pPr>
              <a:lnSpc>
                <a:spcPct val="150000"/>
              </a:lnSpc>
            </a:pPr>
            <a:endParaRPr lang="en-US" sz="2400" dirty="0"/>
          </a:p>
          <a:p>
            <a:pPr>
              <a:lnSpc>
                <a:spcPct val="150000"/>
              </a:lnSpc>
            </a:pPr>
            <a:endParaRPr lang="en-US" sz="2400" dirty="0"/>
          </a:p>
        </p:txBody>
      </p:sp>
      <p:sp>
        <p:nvSpPr>
          <p:cNvPr id="4" name="Slide Number Placeholder 3"/>
          <p:cNvSpPr>
            <a:spLocks noGrp="1"/>
          </p:cNvSpPr>
          <p:nvPr>
            <p:ph type="sldNum" sz="quarter" idx="12"/>
          </p:nvPr>
        </p:nvSpPr>
        <p:spPr/>
        <p:txBody>
          <a:bodyPr/>
          <a:lstStyle/>
          <a:p>
            <a:fld id="{F50E796A-4633-4C68-AB0F-C2EC6BA4C535}" type="slidenum">
              <a:rPr lang="en-US" smtClean="0"/>
              <a:t>2</a:t>
            </a:fld>
            <a:endParaRPr lang="en-US"/>
          </a:p>
        </p:txBody>
      </p:sp>
    </p:spTree>
    <p:extLst>
      <p:ext uri="{BB962C8B-B14F-4D97-AF65-F5344CB8AC3E}">
        <p14:creationId xmlns:p14="http://schemas.microsoft.com/office/powerpoint/2010/main" val="14552573"/>
      </p:ext>
    </p:extLst>
  </p:cSld>
  <p:clrMapOvr>
    <a:masterClrMapping/>
  </p:clrMapOvr>
  <p:transition spd="med">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3945" y="685800"/>
            <a:ext cx="7086600" cy="1280890"/>
          </a:xfrm>
        </p:spPr>
        <p:txBody>
          <a:bodyPr/>
          <a:lstStyle/>
          <a:p>
            <a:r>
              <a:rPr lang="en-US" b="1" dirty="0">
                <a:latin typeface="Times New Roman" panose="02020603050405020304" pitchFamily="18" charset="0"/>
                <a:cs typeface="Times New Roman" panose="02020603050405020304" pitchFamily="18" charset="0"/>
              </a:rPr>
              <a:t>Result </a:t>
            </a:r>
          </a:p>
        </p:txBody>
      </p:sp>
      <p:sp>
        <p:nvSpPr>
          <p:cNvPr id="3" name="عنصر نائب للمحتوى 2"/>
          <p:cNvSpPr>
            <a:spLocks noGrp="1"/>
          </p:cNvSpPr>
          <p:nvPr>
            <p:ph idx="1"/>
          </p:nvPr>
        </p:nvSpPr>
        <p:spPr>
          <a:xfrm>
            <a:off x="976745" y="1447800"/>
            <a:ext cx="7557655" cy="4463422"/>
          </a:xfrm>
        </p:spPr>
        <p:txBody>
          <a:bodyPr/>
          <a:lstStyle/>
          <a:p>
            <a:r>
              <a:rPr lang="en-US" sz="2000" dirty="0">
                <a:latin typeface="Times New Roman" panose="02020603050405020304" pitchFamily="18" charset="0"/>
                <a:cs typeface="Times New Roman" panose="02020603050405020304" pitchFamily="18" charset="0"/>
              </a:rPr>
              <a:t>Comparing interpolation methods</a:t>
            </a:r>
            <a:endParaRPr lang="en-US" sz="2000" b="1" dirty="0">
              <a:latin typeface="Times New Roman" panose="02020603050405020304" pitchFamily="18" charset="0"/>
              <a:cs typeface="Times New Roman" panose="02020603050405020304" pitchFamily="18" charset="0"/>
            </a:endParaRPr>
          </a:p>
          <a:p>
            <a:endParaRPr lang="en-US" dirty="0"/>
          </a:p>
        </p:txBody>
      </p:sp>
      <p:pic>
        <p:nvPicPr>
          <p:cNvPr id="4" name="Picture 16"/>
          <p:cNvPicPr/>
          <p:nvPr/>
        </p:nvPicPr>
        <p:blipFill>
          <a:blip r:embed="rId2">
            <a:extLst>
              <a:ext uri="{28A0092B-C50C-407E-A947-70E740481C1C}">
                <a14:useLocalDpi xmlns:a14="http://schemas.microsoft.com/office/drawing/2010/main" val="0"/>
              </a:ext>
            </a:extLst>
          </a:blip>
          <a:srcRect/>
          <a:stretch>
            <a:fillRect/>
          </a:stretch>
        </p:blipFill>
        <p:spPr>
          <a:xfrm>
            <a:off x="533400" y="2133600"/>
            <a:ext cx="8001000" cy="2590800"/>
          </a:xfrm>
          <a:prstGeom prst="rect">
            <a:avLst/>
          </a:prstGeom>
          <a:noFill/>
          <a:ln>
            <a:noFill/>
          </a:ln>
        </p:spPr>
      </p:pic>
      <p:sp>
        <p:nvSpPr>
          <p:cNvPr id="5" name="Slide Number Placeholder 4"/>
          <p:cNvSpPr>
            <a:spLocks noGrp="1"/>
          </p:cNvSpPr>
          <p:nvPr>
            <p:ph type="sldNum" sz="quarter" idx="12"/>
          </p:nvPr>
        </p:nvSpPr>
        <p:spPr/>
        <p:txBody>
          <a:bodyPr/>
          <a:lstStyle/>
          <a:p>
            <a:fld id="{F50E796A-4633-4C68-AB0F-C2EC6BA4C535}" type="slidenum">
              <a:rPr lang="en-US" smtClean="0"/>
              <a:t>20</a:t>
            </a:fld>
            <a:endParaRPr lang="en-US"/>
          </a:p>
        </p:txBody>
      </p:sp>
    </p:spTree>
    <p:extLst>
      <p:ext uri="{BB962C8B-B14F-4D97-AF65-F5344CB8AC3E}">
        <p14:creationId xmlns:p14="http://schemas.microsoft.com/office/powerpoint/2010/main" val="32434080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71600" y="685800"/>
            <a:ext cx="6589199" cy="1280890"/>
          </a:xfrm>
        </p:spPr>
        <p:txBody>
          <a:bodyPr/>
          <a:lstStyle/>
          <a:p>
            <a:r>
              <a:rPr lang="en-US" b="1" dirty="0">
                <a:latin typeface="Times New Roman" panose="02020603050405020304" pitchFamily="18" charset="0"/>
                <a:cs typeface="Times New Roman" panose="02020603050405020304" pitchFamily="18" charset="0"/>
              </a:rPr>
              <a:t>Result</a:t>
            </a:r>
            <a:r>
              <a:rPr lang="en-US" dirty="0"/>
              <a:t> </a:t>
            </a:r>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914400" y="1447800"/>
                <a:ext cx="8229600" cy="5410200"/>
              </a:xfrm>
            </p:spPr>
            <p:txBody>
              <a:bodyPr>
                <a:normAutofit/>
              </a:bodyPr>
              <a:lstStyle/>
              <a:p>
                <a:r>
                  <a:rPr lang="en-US" sz="2400" dirty="0">
                    <a:latin typeface="Times New Roman" panose="02020603050405020304" pitchFamily="18" charset="0"/>
                    <a:cs typeface="Times New Roman" panose="02020603050405020304" pitchFamily="18" charset="0"/>
                  </a:rPr>
                  <a:t>Kriging process seems to have higher error measures, meaning more errors, and therefore worse </a:t>
                </a:r>
                <a:r>
                  <a:rPr lang="en-US" sz="2400" dirty="0" smtClean="0">
                    <a:latin typeface="Times New Roman" panose="02020603050405020304" pitchFamily="18" charset="0"/>
                    <a:cs typeface="Times New Roman" panose="02020603050405020304" pitchFamily="18" charset="0"/>
                  </a:rPr>
                  <a:t>performance, RMSEs =35.83</a:t>
                </a:r>
              </a:p>
              <a:p>
                <a:r>
                  <a:rPr lang="en-US" sz="2400" dirty="0" smtClean="0">
                    <a:latin typeface="Times New Roman" panose="02020603050405020304" pitchFamily="18" charset="0"/>
                    <a:cs typeface="Times New Roman" panose="02020603050405020304" pitchFamily="18" charset="0"/>
                  </a:rPr>
                  <a:t>spline </a:t>
                </a:r>
                <a:r>
                  <a:rPr lang="en-US" sz="2400" dirty="0">
                    <a:latin typeface="Times New Roman" panose="02020603050405020304" pitchFamily="18" charset="0"/>
                    <a:cs typeface="Times New Roman" panose="02020603050405020304" pitchFamily="18" charset="0"/>
                  </a:rPr>
                  <a:t>interpolation has considerably lower values than the other surfaces in these </a:t>
                </a:r>
                <a:r>
                  <a:rPr lang="en-US" sz="2400" dirty="0" smtClean="0">
                    <a:latin typeface="Times New Roman" panose="02020603050405020304" pitchFamily="18" charset="0"/>
                    <a:cs typeface="Times New Roman" panose="02020603050405020304" pitchFamily="18" charset="0"/>
                  </a:rPr>
                  <a:t>measures, </a:t>
                </a:r>
                <a14:m>
                  <m:oMath xmlns:m="http://schemas.openxmlformats.org/officeDocument/2006/math">
                    <m:r>
                      <m:rPr>
                        <m:sty m:val="p"/>
                      </m:rPr>
                      <a:rPr lang="en-US" sz="2400" i="0">
                        <a:latin typeface="Cambria Math" panose="02040503050406030204" pitchFamily="18" charset="0"/>
                      </a:rPr>
                      <m:t>RMSEs</m:t>
                    </m:r>
                  </m:oMath>
                </a14:m>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25.30</a:t>
                </a:r>
              </a:p>
              <a:p>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IDW method performed similarly to spline method and both are better than Kriging and Trend method of interpolation.</a:t>
                </a:r>
              </a:p>
              <a:p>
                <a:endParaRPr lang="en-US" sz="2400" dirty="0">
                  <a:latin typeface="Times New Roman" panose="02020603050405020304" pitchFamily="18" charset="0"/>
                  <a:cs typeface="Times New Roman" panose="02020603050405020304" pitchFamily="18" charset="0"/>
                </a:endParaRPr>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914400" y="1447800"/>
                <a:ext cx="8229600" cy="5410200"/>
              </a:xfrm>
              <a:blipFill>
                <a:blip r:embed="rId2"/>
                <a:stretch>
                  <a:fillRect l="-1037" t="-902" r="-1407"/>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F50E796A-4633-4C68-AB0F-C2EC6BA4C535}" type="slidenum">
              <a:rPr lang="en-US" smtClean="0"/>
              <a:t>21</a:t>
            </a:fld>
            <a:endParaRPr lang="en-US"/>
          </a:p>
        </p:txBody>
      </p:sp>
    </p:spTree>
    <p:extLst>
      <p:ext uri="{BB962C8B-B14F-4D97-AF65-F5344CB8AC3E}">
        <p14:creationId xmlns:p14="http://schemas.microsoft.com/office/powerpoint/2010/main" val="21425846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71600" y="609600"/>
            <a:ext cx="6589199" cy="1280890"/>
          </a:xfrm>
        </p:spPr>
        <p:txBody>
          <a:bodyPr/>
          <a:lstStyle/>
          <a:p>
            <a:r>
              <a:rPr lang="en-US" b="1" dirty="0">
                <a:latin typeface="Times New Roman" panose="02020603050405020304" pitchFamily="18" charset="0"/>
                <a:cs typeface="Times New Roman" panose="02020603050405020304" pitchFamily="18" charset="0"/>
              </a:rPr>
              <a:t>Result</a:t>
            </a:r>
            <a:r>
              <a:rPr lang="en-US" dirty="0"/>
              <a:t> </a:t>
            </a:r>
          </a:p>
        </p:txBody>
      </p:sp>
      <p:sp>
        <p:nvSpPr>
          <p:cNvPr id="3" name="عنصر نائب للمحتوى 2"/>
          <p:cNvSpPr>
            <a:spLocks noGrp="1"/>
          </p:cNvSpPr>
          <p:nvPr>
            <p:ph idx="1"/>
          </p:nvPr>
        </p:nvSpPr>
        <p:spPr>
          <a:xfrm>
            <a:off x="914400" y="1371600"/>
            <a:ext cx="8229599" cy="5486400"/>
          </a:xfrm>
        </p:spPr>
        <p:txBody>
          <a:bodyPr>
            <a:normAutofit/>
          </a:bodyPr>
          <a:lstStyle/>
          <a:p>
            <a:r>
              <a:rPr lang="en-US" sz="2000" dirty="0">
                <a:latin typeface="Times New Roman" panose="02020603050405020304" pitchFamily="18" charset="0"/>
                <a:cs typeface="Times New Roman" panose="02020603050405020304" pitchFamily="18" charset="0"/>
              </a:rPr>
              <a:t>Comparing </a:t>
            </a:r>
            <a:r>
              <a:rPr lang="en-US" sz="2000" dirty="0" smtClean="0">
                <a:latin typeface="Times New Roman" panose="02020603050405020304" pitchFamily="18" charset="0"/>
                <a:cs typeface="Times New Roman" panose="02020603050405020304" pitchFamily="18" charset="0"/>
              </a:rPr>
              <a:t>between </a:t>
            </a:r>
            <a:r>
              <a:rPr lang="en-US" sz="2000" dirty="0">
                <a:latin typeface="Times New Roman" panose="02020603050405020304" pitchFamily="18" charset="0"/>
                <a:cs typeface="Times New Roman" panose="02020603050405020304" pitchFamily="18" charset="0"/>
              </a:rPr>
              <a:t>the PCI value by conventional method and for each point of </a:t>
            </a:r>
            <a:r>
              <a:rPr lang="en-US" sz="2000" dirty="0" smtClean="0">
                <a:latin typeface="Times New Roman" panose="02020603050405020304" pitchFamily="18" charset="0"/>
                <a:cs typeface="Times New Roman" panose="02020603050405020304" pitchFamily="18" charset="0"/>
              </a:rPr>
              <a:t>defects.</a:t>
            </a:r>
          </a:p>
          <a:p>
            <a:endParaRPr lang="en-US"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percentage of errors is larger than the spline interpolation </a:t>
            </a:r>
            <a:r>
              <a:rPr lang="en-US" sz="2000" dirty="0" smtClean="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collect every point of defects</a:t>
            </a:r>
            <a:r>
              <a:rPr lang="en-US" sz="2000" dirty="0" smtClean="0">
                <a:latin typeface="Times New Roman" panose="02020603050405020304" pitchFamily="18" charset="0"/>
                <a:cs typeface="Times New Roman" panose="02020603050405020304" pitchFamily="18" charset="0"/>
              </a:rPr>
              <a:t>),RMSE=47.27</a:t>
            </a:r>
          </a:p>
          <a:p>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the method of find the PCI value by collected data every section of 100 meter length, it is not accurate and is not represented the real value because a small part of this section may be having cracks and other parts may be in good conditions. </a:t>
            </a:r>
          </a:p>
          <a:p>
            <a:endParaRPr lang="en-US" i="1" dirty="0" smtClean="0"/>
          </a:p>
          <a:p>
            <a:endParaRPr lang="en-US" dirty="0"/>
          </a:p>
        </p:txBody>
      </p:sp>
      <p:pic>
        <p:nvPicPr>
          <p:cNvPr id="5" name="Picture 30"/>
          <p:cNvPicPr/>
          <p:nvPr/>
        </p:nvPicPr>
        <p:blipFill>
          <a:blip r:embed="rId2">
            <a:extLst>
              <a:ext uri="{28A0092B-C50C-407E-A947-70E740481C1C}">
                <a14:useLocalDpi xmlns:a14="http://schemas.microsoft.com/office/drawing/2010/main" val="0"/>
              </a:ext>
            </a:extLst>
          </a:blip>
          <a:srcRect/>
          <a:stretch>
            <a:fillRect/>
          </a:stretch>
        </p:blipFill>
        <p:spPr>
          <a:xfrm>
            <a:off x="1066800" y="2119090"/>
            <a:ext cx="7848600" cy="1462310"/>
          </a:xfrm>
          <a:prstGeom prst="rect">
            <a:avLst/>
          </a:prstGeom>
          <a:noFill/>
          <a:ln>
            <a:noFill/>
          </a:ln>
        </p:spPr>
      </p:pic>
      <p:sp>
        <p:nvSpPr>
          <p:cNvPr id="4" name="Slide Number Placeholder 3"/>
          <p:cNvSpPr>
            <a:spLocks noGrp="1"/>
          </p:cNvSpPr>
          <p:nvPr>
            <p:ph type="sldNum" sz="quarter" idx="12"/>
          </p:nvPr>
        </p:nvSpPr>
        <p:spPr/>
        <p:txBody>
          <a:bodyPr/>
          <a:lstStyle/>
          <a:p>
            <a:fld id="{F50E796A-4633-4C68-AB0F-C2EC6BA4C535}" type="slidenum">
              <a:rPr lang="en-US" smtClean="0"/>
              <a:t>22</a:t>
            </a:fld>
            <a:endParaRPr lang="en-US"/>
          </a:p>
        </p:txBody>
      </p:sp>
    </p:spTree>
    <p:extLst>
      <p:ext uri="{BB962C8B-B14F-4D97-AF65-F5344CB8AC3E}">
        <p14:creationId xmlns:p14="http://schemas.microsoft.com/office/powerpoint/2010/main" val="24376715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4AD38-5382-4A8D-B0BB-68C5DFC6404F}"/>
              </a:ext>
            </a:extLst>
          </p:cNvPr>
          <p:cNvSpPr>
            <a:spLocks noGrp="1"/>
          </p:cNvSpPr>
          <p:nvPr>
            <p:ph type="title"/>
          </p:nvPr>
        </p:nvSpPr>
        <p:spPr>
          <a:xfrm>
            <a:off x="1295400" y="670719"/>
            <a:ext cx="7620000" cy="624681"/>
          </a:xfrm>
        </p:spPr>
        <p:txBody>
          <a:bodyPr>
            <a:normAutofit fontScale="90000"/>
          </a:bodyPr>
          <a:lstStyle/>
          <a:p>
            <a:r>
              <a:rPr lang="en-US" b="1" dirty="0">
                <a:latin typeface="Times New Roman" panose="02020603050405020304" pitchFamily="18" charset="0"/>
                <a:cs typeface="Times New Roman" panose="02020603050405020304" pitchFamily="18" charset="0"/>
              </a:rPr>
              <a:t>Result </a:t>
            </a:r>
          </a:p>
        </p:txBody>
      </p:sp>
      <p:sp>
        <p:nvSpPr>
          <p:cNvPr id="3" name="Content Placeholder 2">
            <a:extLst>
              <a:ext uri="{FF2B5EF4-FFF2-40B4-BE49-F238E27FC236}">
                <a16:creationId xmlns:a16="http://schemas.microsoft.com/office/drawing/2014/main" id="{0AF51B90-4B3E-4613-9CE8-7768040B6580}"/>
              </a:ext>
            </a:extLst>
          </p:cNvPr>
          <p:cNvSpPr>
            <a:spLocks noGrp="1"/>
          </p:cNvSpPr>
          <p:nvPr>
            <p:ph idx="1"/>
          </p:nvPr>
        </p:nvSpPr>
        <p:spPr>
          <a:xfrm>
            <a:off x="457200" y="1295400"/>
            <a:ext cx="8686800" cy="5562600"/>
          </a:xfrm>
        </p:spPr>
        <p:txBody>
          <a:bodyPr>
            <a:normAutofit/>
          </a:bodyPr>
          <a:lstStyle/>
          <a:p>
            <a:pPr marL="114300" lvl="0" indent="0">
              <a:buNone/>
            </a:pPr>
            <a:endParaRPr lang="en-US" dirty="0"/>
          </a:p>
          <a:p>
            <a:pPr lvl="0"/>
            <a:r>
              <a:rPr lang="en-US" sz="2400" dirty="0">
                <a:latin typeface="Times New Roman" panose="02020603050405020304" pitchFamily="18" charset="0"/>
                <a:cs typeface="Times New Roman" panose="02020603050405020304" pitchFamily="18" charset="0"/>
              </a:rPr>
              <a:t>A large parts of Yasser Arafat Street and Omer ibn Al-</a:t>
            </a:r>
            <a:r>
              <a:rPr lang="en-US" sz="2400" dirty="0" err="1">
                <a:latin typeface="Times New Roman" panose="02020603050405020304" pitchFamily="18" charset="0"/>
                <a:cs typeface="Times New Roman" panose="02020603050405020304" pitchFamily="18" charset="0"/>
              </a:rPr>
              <a:t>Khattab</a:t>
            </a:r>
            <a:r>
              <a:rPr lang="en-US" sz="2400" dirty="0">
                <a:latin typeface="Times New Roman" panose="02020603050405020304" pitchFamily="18" charset="0"/>
                <a:cs typeface="Times New Roman" panose="02020603050405020304" pitchFamily="18" charset="0"/>
              </a:rPr>
              <a:t> Street were in good and very good </a:t>
            </a:r>
            <a:r>
              <a:rPr lang="en-US" sz="2400" dirty="0" smtClean="0">
                <a:latin typeface="Times New Roman" panose="02020603050405020304" pitchFamily="18" charset="0"/>
                <a:cs typeface="Times New Roman" panose="02020603050405020304" pitchFamily="18" charset="0"/>
              </a:rPr>
              <a:t>conditions</a:t>
            </a:r>
            <a:endParaRPr lang="ar-AE" sz="2400" dirty="0" smtClean="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A large part of </a:t>
            </a:r>
            <a:r>
              <a:rPr lang="en-US" sz="2400" dirty="0" err="1">
                <a:latin typeface="Times New Roman" panose="02020603050405020304" pitchFamily="18" charset="0"/>
                <a:cs typeface="Times New Roman" panose="02020603050405020304" pitchFamily="18" charset="0"/>
              </a:rPr>
              <a:t>Mohd</a:t>
            </a:r>
            <a:r>
              <a:rPr lang="en-US" sz="2400" dirty="0">
                <a:latin typeface="Times New Roman" panose="02020603050405020304" pitchFamily="18" charset="0"/>
                <a:cs typeface="Times New Roman" panose="02020603050405020304" pitchFamily="18" charset="0"/>
              </a:rPr>
              <a:t> Bin Rashid Al-</a:t>
            </a:r>
            <a:r>
              <a:rPr lang="en-US" sz="2400" dirty="0" err="1">
                <a:latin typeface="Times New Roman" panose="02020603050405020304" pitchFamily="18" charset="0"/>
                <a:cs typeface="Times New Roman" panose="02020603050405020304" pitchFamily="18" charset="0"/>
              </a:rPr>
              <a:t>Maktom</a:t>
            </a:r>
            <a:r>
              <a:rPr lang="en-US" sz="2400" dirty="0">
                <a:latin typeface="Times New Roman" panose="02020603050405020304" pitchFamily="18" charset="0"/>
                <a:cs typeface="Times New Roman" panose="02020603050405020304" pitchFamily="18" charset="0"/>
              </a:rPr>
              <a:t> Street was in good and very good conditions</a:t>
            </a:r>
            <a:r>
              <a:rPr lang="en-US" sz="2400" dirty="0" smtClean="0">
                <a:latin typeface="Times New Roman" panose="02020603050405020304" pitchFamily="18" charset="0"/>
                <a:cs typeface="Times New Roman" panose="02020603050405020304" pitchFamily="18" charset="0"/>
              </a:rPr>
              <a:t>.</a:t>
            </a:r>
            <a:endParaRPr lang="en-US" sz="2400" dirty="0" smtClean="0">
              <a:latin typeface="Times New Roman" panose="02020603050405020304" pitchFamily="18" charset="0"/>
              <a:cs typeface="Times New Roman" panose="02020603050405020304" pitchFamily="18" charset="0"/>
            </a:endParaRPr>
          </a:p>
          <a:p>
            <a:pPr lvl="0"/>
            <a:r>
              <a:rPr lang="en-US" sz="2400" dirty="0" smtClean="0">
                <a:latin typeface="Times New Roman" panose="02020603050405020304" pitchFamily="18" charset="0"/>
                <a:cs typeface="Times New Roman" panose="02020603050405020304" pitchFamily="18" charset="0"/>
              </a:rPr>
              <a:t>They </a:t>
            </a:r>
            <a:r>
              <a:rPr lang="en-US" sz="2400" dirty="0">
                <a:latin typeface="Times New Roman" panose="02020603050405020304" pitchFamily="18" charset="0"/>
                <a:cs typeface="Times New Roman" panose="02020603050405020304" pitchFamily="18" charset="0"/>
              </a:rPr>
              <a:t>noticed that some parts of </a:t>
            </a:r>
            <a:r>
              <a:rPr lang="en-US" sz="2400" dirty="0" err="1">
                <a:latin typeface="Times New Roman" panose="02020603050405020304" pitchFamily="18" charset="0"/>
                <a:cs typeface="Times New Roman" panose="02020603050405020304" pitchFamily="18" charset="0"/>
              </a:rPr>
              <a:t>Adeeb</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Mihyar</a:t>
            </a:r>
            <a:r>
              <a:rPr lang="en-US" sz="2400" dirty="0">
                <a:latin typeface="Times New Roman" panose="02020603050405020304" pitchFamily="18" charset="0"/>
                <a:cs typeface="Times New Roman" panose="02020603050405020304" pitchFamily="18" charset="0"/>
              </a:rPr>
              <a:t> Street were very poor, especially from station 0+608m to station 0+670 m and 0+940m to station 0+960m. For these regions, reconstruction or deep patching is highly recommended (extensive base repair). Moreover, other parts were in good and very good conditions. In this case routine and preventive maintenance such as crack filling will be adequate. The very good sections were recently overlaid.</a:t>
            </a:r>
          </a:p>
          <a:p>
            <a:endParaRPr lang="en-US" dirty="0"/>
          </a:p>
        </p:txBody>
      </p:sp>
      <p:sp>
        <p:nvSpPr>
          <p:cNvPr id="4" name="Slide Number Placeholder 3"/>
          <p:cNvSpPr>
            <a:spLocks noGrp="1"/>
          </p:cNvSpPr>
          <p:nvPr>
            <p:ph type="sldNum" sz="quarter" idx="12"/>
          </p:nvPr>
        </p:nvSpPr>
        <p:spPr/>
        <p:txBody>
          <a:bodyPr/>
          <a:lstStyle/>
          <a:p>
            <a:fld id="{F50E796A-4633-4C68-AB0F-C2EC6BA4C535}" type="slidenum">
              <a:rPr lang="en-US" smtClean="0"/>
              <a:t>23</a:t>
            </a:fld>
            <a:endParaRPr lang="en-US"/>
          </a:p>
        </p:txBody>
      </p:sp>
    </p:spTree>
    <p:extLst>
      <p:ext uri="{BB962C8B-B14F-4D97-AF65-F5344CB8AC3E}">
        <p14:creationId xmlns:p14="http://schemas.microsoft.com/office/powerpoint/2010/main" val="7009432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71710"/>
            <a:ext cx="6665399" cy="1280890"/>
          </a:xfrm>
        </p:spPr>
        <p:txBody>
          <a:bodyPr/>
          <a:lstStyle/>
          <a:p>
            <a:r>
              <a:rPr lang="en-US" b="1" dirty="0">
                <a:latin typeface="Times New Roman" panose="02020603050405020304" pitchFamily="18" charset="0"/>
                <a:cs typeface="Times New Roman" panose="02020603050405020304" pitchFamily="18" charset="0"/>
              </a:rPr>
              <a:t>ArcGIS  Work</a:t>
            </a:r>
          </a:p>
        </p:txBody>
      </p:sp>
      <p:pic>
        <p:nvPicPr>
          <p:cNvPr id="5" name="Picture 26"/>
          <p:cNvPicPr/>
          <p:nvPr/>
        </p:nvPicPr>
        <p:blipFill>
          <a:blip r:embed="rId2"/>
          <a:stretch>
            <a:fillRect/>
          </a:stretch>
        </p:blipFill>
        <p:spPr>
          <a:xfrm>
            <a:off x="685800" y="1126010"/>
            <a:ext cx="8077200" cy="5579590"/>
          </a:xfrm>
          <a:prstGeom prst="rect">
            <a:avLst/>
          </a:prstGeom>
          <a:ln w="88900" cap="sq" cmpd="thickThin">
            <a:solidFill>
              <a:srgbClr val="000000"/>
            </a:solidFill>
            <a:prstDash val="solid"/>
            <a:miter lim="800000"/>
            <a:headEnd/>
            <a:tailEnd/>
          </a:ln>
          <a:effectLst>
            <a:innerShdw blurRad="76200">
              <a:srgbClr val="000000"/>
            </a:innerShdw>
          </a:effectLst>
        </p:spPr>
      </p:pic>
      <p:sp>
        <p:nvSpPr>
          <p:cNvPr id="3" name="Slide Number Placeholder 2"/>
          <p:cNvSpPr>
            <a:spLocks noGrp="1"/>
          </p:cNvSpPr>
          <p:nvPr>
            <p:ph type="sldNum" sz="quarter" idx="12"/>
          </p:nvPr>
        </p:nvSpPr>
        <p:spPr/>
        <p:txBody>
          <a:bodyPr/>
          <a:lstStyle/>
          <a:p>
            <a:fld id="{F50E796A-4633-4C68-AB0F-C2EC6BA4C535}" type="slidenum">
              <a:rPr lang="en-US" smtClean="0"/>
              <a:t>24</a:t>
            </a:fld>
            <a:endParaRPr lang="en-US"/>
          </a:p>
        </p:txBody>
      </p:sp>
    </p:spTree>
    <p:extLst>
      <p:ext uri="{BB962C8B-B14F-4D97-AF65-F5344CB8AC3E}">
        <p14:creationId xmlns:p14="http://schemas.microsoft.com/office/powerpoint/2010/main" val="8052586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295400" y="609600"/>
            <a:ext cx="7848600" cy="1295400"/>
          </a:xfrm>
        </p:spPr>
        <p:txBody>
          <a:bodyPr/>
          <a:lstStyle/>
          <a:p>
            <a:r>
              <a:rPr lang="en-US" dirty="0">
                <a:latin typeface="Times New Roman" panose="02020603050405020304" pitchFamily="18" charset="0"/>
                <a:cs typeface="Times New Roman" panose="02020603050405020304" pitchFamily="18" charset="0"/>
              </a:rPr>
              <a:t>Right direction when section </a:t>
            </a:r>
            <a:r>
              <a:rPr lang="en-US" dirty="0" smtClean="0">
                <a:latin typeface="Times New Roman" panose="02020603050405020304" pitchFamily="18" charset="0"/>
                <a:cs typeface="Times New Roman" panose="02020603050405020304" pitchFamily="18" charset="0"/>
              </a:rPr>
              <a:t>(100 - 200) to( </a:t>
            </a:r>
            <a:r>
              <a:rPr lang="en-US" dirty="0">
                <a:latin typeface="Times New Roman" panose="02020603050405020304" pitchFamily="18" charset="0"/>
                <a:cs typeface="Times New Roman" panose="02020603050405020304" pitchFamily="18" charset="0"/>
              </a:rPr>
              <a:t>200 </a:t>
            </a:r>
            <a:r>
              <a:rPr lang="en-US" dirty="0" smtClean="0">
                <a:latin typeface="Times New Roman" panose="02020603050405020304" pitchFamily="18" charset="0"/>
                <a:cs typeface="Times New Roman" panose="02020603050405020304" pitchFamily="18" charset="0"/>
              </a:rPr>
              <a:t>- 300)</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25</a:t>
            </a:fld>
            <a:endParaRPr lang="en-US"/>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1905000"/>
            <a:ext cx="8610600" cy="4724400"/>
          </a:xfrm>
          <a:prstGeom prst="rect">
            <a:avLst/>
          </a:prstGeom>
        </p:spPr>
      </p:pic>
    </p:spTree>
    <p:extLst>
      <p:ext uri="{BB962C8B-B14F-4D97-AF65-F5344CB8AC3E}">
        <p14:creationId xmlns:p14="http://schemas.microsoft.com/office/powerpoint/2010/main" val="3483152744"/>
      </p:ext>
    </p:extLst>
  </p:cSld>
  <p:clrMapOvr>
    <a:masterClrMapping/>
  </p:clrMapOvr>
  <p:transition spd="slow">
    <p:cov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714E4-2582-4BEF-AB5A-28A751D929E9}"/>
              </a:ext>
            </a:extLst>
          </p:cNvPr>
          <p:cNvSpPr>
            <a:spLocks noGrp="1"/>
          </p:cNvSpPr>
          <p:nvPr>
            <p:ph type="title"/>
          </p:nvPr>
        </p:nvSpPr>
        <p:spPr>
          <a:xfrm>
            <a:off x="1295400" y="533400"/>
            <a:ext cx="7239000" cy="1280890"/>
          </a:xfrm>
        </p:spPr>
        <p:txBody>
          <a:bodyPr/>
          <a:lstStyle/>
          <a:p>
            <a:r>
              <a:rPr lang="en-US" b="1" dirty="0">
                <a:latin typeface="Times New Roman" panose="02020603050405020304" pitchFamily="18" charset="0"/>
                <a:cs typeface="Times New Roman" panose="02020603050405020304" pitchFamily="18" charset="0"/>
              </a:rPr>
              <a:t>ArcGIS  Work</a:t>
            </a:r>
            <a:endParaRPr lang="en-US" b="1" dirty="0"/>
          </a:p>
        </p:txBody>
      </p:sp>
      <p:pic>
        <p:nvPicPr>
          <p:cNvPr id="5" name="Picture 25"/>
          <p:cNvPicPr/>
          <p:nvPr/>
        </p:nvPicPr>
        <p:blipFill>
          <a:blip r:embed="rId2"/>
          <a:stretch>
            <a:fillRect/>
          </a:stretch>
        </p:blipFill>
        <p:spPr>
          <a:xfrm>
            <a:off x="990600" y="1143000"/>
            <a:ext cx="7772400" cy="5562600"/>
          </a:xfrm>
          <a:prstGeom prst="rect">
            <a:avLst/>
          </a:prstGeom>
          <a:ln w="88900" cap="sq" cmpd="thickThin">
            <a:solidFill>
              <a:srgbClr val="000000"/>
            </a:solidFill>
            <a:prstDash val="solid"/>
            <a:miter lim="800000"/>
            <a:headEnd/>
            <a:tailEnd/>
          </a:ln>
          <a:effectLst>
            <a:innerShdw blurRad="76200">
              <a:srgbClr val="000000"/>
            </a:innerShdw>
          </a:effectLst>
        </p:spPr>
      </p:pic>
      <p:sp>
        <p:nvSpPr>
          <p:cNvPr id="3" name="Slide Number Placeholder 2"/>
          <p:cNvSpPr>
            <a:spLocks noGrp="1"/>
          </p:cNvSpPr>
          <p:nvPr>
            <p:ph type="sldNum" sz="quarter" idx="12"/>
          </p:nvPr>
        </p:nvSpPr>
        <p:spPr/>
        <p:txBody>
          <a:bodyPr/>
          <a:lstStyle/>
          <a:p>
            <a:fld id="{F50E796A-4633-4C68-AB0F-C2EC6BA4C535}" type="slidenum">
              <a:rPr lang="en-US" smtClean="0"/>
              <a:t>26</a:t>
            </a:fld>
            <a:endParaRPr lang="en-US"/>
          </a:p>
        </p:txBody>
      </p:sp>
    </p:spTree>
    <p:extLst>
      <p:ext uri="{BB962C8B-B14F-4D97-AF65-F5344CB8AC3E}">
        <p14:creationId xmlns:p14="http://schemas.microsoft.com/office/powerpoint/2010/main" val="28832997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24110"/>
            <a:ext cx="7772400" cy="1280890"/>
          </a:xfrm>
        </p:spPr>
        <p:txBody>
          <a:bodyPr>
            <a:noAutofit/>
          </a:bodyPr>
          <a:lstStyle/>
          <a:p>
            <a:r>
              <a:rPr lang="en-US" dirty="0" smtClean="0">
                <a:latin typeface="Times New Roman" panose="02020603050405020304" pitchFamily="18" charset="0"/>
                <a:cs typeface="Times New Roman" panose="02020603050405020304" pitchFamily="18" charset="0"/>
              </a:rPr>
              <a:t>left </a:t>
            </a:r>
            <a:r>
              <a:rPr lang="en-US" dirty="0">
                <a:latin typeface="Times New Roman" panose="02020603050405020304" pitchFamily="18" charset="0"/>
                <a:cs typeface="Times New Roman" panose="02020603050405020304" pitchFamily="18" charset="0"/>
              </a:rPr>
              <a:t>direction when section </a:t>
            </a:r>
            <a:r>
              <a:rPr lang="en-US" dirty="0" smtClean="0">
                <a:latin typeface="Times New Roman" panose="02020603050405020304" pitchFamily="18" charset="0"/>
                <a:cs typeface="Times New Roman" panose="02020603050405020304" pitchFamily="18" charset="0"/>
              </a:rPr>
              <a:t>(100 - </a:t>
            </a:r>
            <a:r>
              <a:rPr lang="en-US" dirty="0">
                <a:latin typeface="Times New Roman" panose="02020603050405020304" pitchFamily="18" charset="0"/>
                <a:cs typeface="Times New Roman" panose="02020603050405020304" pitchFamily="18" charset="0"/>
              </a:rPr>
              <a:t>200 </a:t>
            </a:r>
            <a:r>
              <a:rPr lang="en-US" dirty="0" smtClean="0">
                <a:latin typeface="Times New Roman" panose="02020603050405020304" pitchFamily="18" charset="0"/>
                <a:cs typeface="Times New Roman" panose="02020603050405020304" pitchFamily="18" charset="0"/>
              </a:rPr>
              <a:t>)to (200 – 300)</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F50E796A-4633-4C68-AB0F-C2EC6BA4C535}" type="slidenum">
              <a:rPr lang="en-US" smtClean="0"/>
              <a:t>27</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1752600"/>
            <a:ext cx="8305800" cy="4876799"/>
          </a:xfrm>
          <a:prstGeom prst="rect">
            <a:avLst/>
          </a:prstGeom>
        </p:spPr>
      </p:pic>
    </p:spTree>
    <p:extLst>
      <p:ext uri="{BB962C8B-B14F-4D97-AF65-F5344CB8AC3E}">
        <p14:creationId xmlns:p14="http://schemas.microsoft.com/office/powerpoint/2010/main" val="2482124353"/>
      </p:ext>
    </p:extLst>
  </p:cSld>
  <p:clrMapOvr>
    <a:masterClrMapping/>
  </p:clrMapOvr>
  <p:transition spd="slow">
    <p:cove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7198799" cy="1280890"/>
          </a:xfrm>
        </p:spPr>
        <p:txBody>
          <a:bodyPr>
            <a:normAutofit fontScale="90000"/>
          </a:bodyPr>
          <a:lstStyle/>
          <a:p>
            <a:r>
              <a:rPr lang="en-US" sz="4000" b="1" dirty="0">
                <a:latin typeface="Times New Roman" panose="02020603050405020304" pitchFamily="18" charset="0"/>
                <a:cs typeface="Times New Roman" panose="02020603050405020304" pitchFamily="18" charset="0"/>
              </a:rPr>
              <a:t>Future work’s Recommendations</a:t>
            </a:r>
          </a:p>
        </p:txBody>
      </p:sp>
      <p:sp>
        <p:nvSpPr>
          <p:cNvPr id="3" name="Content Placeholder 2"/>
          <p:cNvSpPr>
            <a:spLocks noGrp="1"/>
          </p:cNvSpPr>
          <p:nvPr>
            <p:ph idx="1"/>
          </p:nvPr>
        </p:nvSpPr>
        <p:spPr>
          <a:xfrm>
            <a:off x="381000" y="1417638"/>
            <a:ext cx="8763000" cy="5440362"/>
          </a:xfrm>
        </p:spPr>
        <p:txBody>
          <a:bodyPr>
            <a:normAutofit/>
          </a:bodyPr>
          <a:lstStyle/>
          <a:p>
            <a:pPr lvl="0"/>
            <a:r>
              <a:rPr lang="en-US" sz="2400" dirty="0">
                <a:latin typeface="Times New Roman" panose="02020603050405020304" pitchFamily="18" charset="0"/>
                <a:cs typeface="Times New Roman" panose="02020603050405020304" pitchFamily="18" charset="0"/>
              </a:rPr>
              <a:t>To develop a model of GIS for calculating the PCI </a:t>
            </a:r>
            <a:r>
              <a:rPr lang="en-US" sz="2400" dirty="0" smtClean="0">
                <a:latin typeface="Times New Roman" panose="02020603050405020304" pitchFamily="18" charset="0"/>
                <a:cs typeface="Times New Roman" panose="02020603050405020304" pitchFamily="18" charset="0"/>
              </a:rPr>
              <a:t>value</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and  </a:t>
            </a:r>
            <a:r>
              <a:rPr lang="en-US" sz="2400" dirty="0">
                <a:latin typeface="Times New Roman" panose="02020603050405020304" pitchFamily="18" charset="0"/>
                <a:cs typeface="Times New Roman" panose="02020603050405020304" pitchFamily="18" charset="0"/>
              </a:rPr>
              <a:t>it necessary to try using different process of GIS </a:t>
            </a:r>
            <a:r>
              <a:rPr lang="en-US" sz="2400" dirty="0" smtClean="0">
                <a:latin typeface="Times New Roman" panose="02020603050405020304" pitchFamily="18" charset="0"/>
                <a:cs typeface="Times New Roman" panose="02020603050405020304" pitchFamily="18" charset="0"/>
              </a:rPr>
              <a:t>.</a:t>
            </a:r>
          </a:p>
          <a:p>
            <a:pPr lvl="0"/>
            <a:r>
              <a:rPr lang="en-US" sz="2400" dirty="0" smtClean="0">
                <a:latin typeface="Times New Roman" panose="02020603050405020304" pitchFamily="18" charset="0"/>
                <a:cs typeface="Times New Roman" panose="02020603050405020304" pitchFamily="18" charset="0"/>
              </a:rPr>
              <a:t>To </a:t>
            </a:r>
            <a:r>
              <a:rPr lang="en-US" sz="2400" dirty="0">
                <a:latin typeface="Times New Roman" panose="02020603050405020304" pitchFamily="18" charset="0"/>
                <a:cs typeface="Times New Roman" panose="02020603050405020304" pitchFamily="18" charset="0"/>
              </a:rPr>
              <a:t>develop our study, instead of collected data from gemology site (the GP team obtained a good accuracy, but the difference was 20 centimeters), it necessary to collect the data by GPS. However, using the GPS have some problems because it need open location to work, so we need to make more studies and researches to develop this project</a:t>
            </a:r>
            <a:r>
              <a:rPr lang="ar-JO" sz="2400" dirty="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lvl="0"/>
            <a:r>
              <a:rPr lang="en-US" sz="2400" dirty="0">
                <a:latin typeface="Times New Roman" panose="02020603050405020304" pitchFamily="18" charset="0"/>
                <a:cs typeface="Times New Roman" panose="02020603050405020304" pitchFamily="18" charset="0"/>
              </a:rPr>
              <a:t>To study the relation between the existing of the traffic accidents and the corresponding pavement conditions (improving safety and riding comfort).</a:t>
            </a:r>
          </a:p>
        </p:txBody>
      </p:sp>
      <p:sp>
        <p:nvSpPr>
          <p:cNvPr id="4" name="Slide Number Placeholder 3"/>
          <p:cNvSpPr>
            <a:spLocks noGrp="1"/>
          </p:cNvSpPr>
          <p:nvPr>
            <p:ph type="sldNum" sz="quarter" idx="12"/>
          </p:nvPr>
        </p:nvSpPr>
        <p:spPr/>
        <p:txBody>
          <a:bodyPr/>
          <a:lstStyle/>
          <a:p>
            <a:fld id="{F50E796A-4633-4C68-AB0F-C2EC6BA4C535}" type="slidenum">
              <a:rPr lang="en-US" smtClean="0"/>
              <a:t>28</a:t>
            </a:fld>
            <a:endParaRPr lang="en-US"/>
          </a:p>
        </p:txBody>
      </p:sp>
    </p:spTree>
    <p:extLst>
      <p:ext uri="{BB962C8B-B14F-4D97-AF65-F5344CB8AC3E}">
        <p14:creationId xmlns:p14="http://schemas.microsoft.com/office/powerpoint/2010/main" val="5420560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1676400"/>
            <a:ext cx="4114800" cy="1066800"/>
          </a:xfrm>
        </p:spPr>
        <p:txBody>
          <a:bodyPr>
            <a:noAutofit/>
          </a:bodyPr>
          <a:lstStyle/>
          <a:p>
            <a:pPr algn="ctr"/>
            <a:r>
              <a:rPr lang="en-US" sz="4400" b="1" dirty="0">
                <a:latin typeface="Times New Roman" panose="02020603050405020304" pitchFamily="18" charset="0"/>
                <a:cs typeface="Times New Roman" panose="02020603050405020304" pitchFamily="18" charset="0"/>
              </a:rPr>
              <a:t>Thank </a:t>
            </a:r>
            <a:r>
              <a:rPr lang="en-US" sz="4400" b="1" dirty="0" smtClean="0">
                <a:latin typeface="Times New Roman" panose="02020603050405020304" pitchFamily="18" charset="0"/>
                <a:cs typeface="Times New Roman" panose="02020603050405020304" pitchFamily="18" charset="0"/>
              </a:rPr>
              <a:t>you</a:t>
            </a:r>
            <a:endParaRPr lang="en-US" sz="4400"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600" y="1295400"/>
            <a:ext cx="6324599" cy="5257800"/>
          </a:xfrm>
          <a:prstGeom prst="rect">
            <a:avLst/>
          </a:prstGeom>
        </p:spPr>
      </p:pic>
      <p:sp>
        <p:nvSpPr>
          <p:cNvPr id="4" name="Slide Number Placeholder 3"/>
          <p:cNvSpPr>
            <a:spLocks noGrp="1"/>
          </p:cNvSpPr>
          <p:nvPr>
            <p:ph type="sldNum" sz="quarter" idx="12"/>
          </p:nvPr>
        </p:nvSpPr>
        <p:spPr/>
        <p:txBody>
          <a:bodyPr/>
          <a:lstStyle/>
          <a:p>
            <a:fld id="{F50E796A-4633-4C68-AB0F-C2EC6BA4C535}" type="slidenum">
              <a:rPr lang="en-US" smtClean="0"/>
              <a:t>29</a:t>
            </a:fld>
            <a:endParaRPr lang="en-US"/>
          </a:p>
        </p:txBody>
      </p:sp>
    </p:spTree>
    <p:extLst>
      <p:ext uri="{BB962C8B-B14F-4D97-AF65-F5344CB8AC3E}">
        <p14:creationId xmlns:p14="http://schemas.microsoft.com/office/powerpoint/2010/main" val="1391594506"/>
      </p:ext>
    </p:extLst>
  </p:cSld>
  <p:clrMapOvr>
    <a:masterClrMapping/>
  </p:clrMapOvr>
  <mc:AlternateContent xmlns:mc="http://schemas.openxmlformats.org/markup-compatibility/2006" xmlns:p14="http://schemas.microsoft.com/office/powerpoint/2010/main">
    <mc:Choice Requires="p14">
      <p:transition spd="slow" p14:dur="1250">
        <p14:switch dir="r"/>
        <p:sndAc>
          <p:stSnd>
            <p:snd r:embed="rId2" name="applause.wav"/>
          </p:stSnd>
        </p:sndAc>
      </p:transition>
    </mc:Choice>
    <mc:Fallback xmlns="">
      <p:transition spd="slow">
        <p:fade/>
        <p:sndAc>
          <p:stSnd>
            <p:snd r:embed="rId4" name="applause.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5500" y="609600"/>
            <a:ext cx="6589199" cy="1606472"/>
          </a:xfrm>
        </p:spPr>
        <p:txBody>
          <a:bodyPr>
            <a:normAutofit/>
          </a:bodyPr>
          <a:lstStyle/>
          <a:p>
            <a:r>
              <a:rPr lang="en-US" b="1" dirty="0">
                <a:latin typeface="Times New Roman" panose="02020603050405020304" pitchFamily="18" charset="0"/>
                <a:cs typeface="Times New Roman" panose="02020603050405020304" pitchFamily="18" charset="0"/>
              </a:rPr>
              <a:t>Study </a:t>
            </a:r>
            <a:r>
              <a:rPr lang="en-US" b="1" dirty="0" smtClean="0">
                <a:latin typeface="Times New Roman" panose="02020603050405020304" pitchFamily="18" charset="0"/>
                <a:cs typeface="Times New Roman" panose="02020603050405020304" pitchFamily="18" charset="0"/>
              </a:rPr>
              <a:t>Area</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Yasser Arafat street</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sz="2800" dirty="0">
              <a:latin typeface="Times New Roman" panose="02020603050405020304" pitchFamily="18" charset="0"/>
              <a:cs typeface="Times New Roman" panose="02020603050405020304" pitchFamily="18" charset="0"/>
            </a:endParaRPr>
          </a:p>
        </p:txBody>
      </p:sp>
      <p:pic>
        <p:nvPicPr>
          <p:cNvPr id="11" name="Content Placeholder 10">
            <a:extLst>
              <a:ext uri="{FF2B5EF4-FFF2-40B4-BE49-F238E27FC236}">
                <a16:creationId xmlns:a16="http://schemas.microsoft.com/office/drawing/2014/main" id="{B7F342C5-FBE5-4477-A584-A07D50733D02}"/>
              </a:ext>
            </a:extLst>
          </p:cNvPr>
          <p:cNvPicPr>
            <a:picLocks noGrp="1" noChangeAspect="1"/>
          </p:cNvPicPr>
          <p:nvPr>
            <p:ph idx="1"/>
          </p:nvPr>
        </p:nvPicPr>
        <p:blipFill>
          <a:blip r:embed="rId2"/>
          <a:stretch>
            <a:fillRect/>
          </a:stretch>
        </p:blipFill>
        <p:spPr>
          <a:xfrm>
            <a:off x="1143000" y="1676400"/>
            <a:ext cx="6934200" cy="4953000"/>
          </a:xfrm>
          <a:prstGeom prst="rect">
            <a:avLst/>
          </a:prstGeom>
        </p:spPr>
      </p:pic>
      <p:sp>
        <p:nvSpPr>
          <p:cNvPr id="3" name="Slide Number Placeholder 2"/>
          <p:cNvSpPr>
            <a:spLocks noGrp="1"/>
          </p:cNvSpPr>
          <p:nvPr>
            <p:ph type="sldNum" sz="quarter" idx="12"/>
          </p:nvPr>
        </p:nvSpPr>
        <p:spPr/>
        <p:txBody>
          <a:bodyPr/>
          <a:lstStyle/>
          <a:p>
            <a:fld id="{F50E796A-4633-4C68-AB0F-C2EC6BA4C535}" type="slidenum">
              <a:rPr lang="en-US" smtClean="0"/>
              <a:t>3</a:t>
            </a:fld>
            <a:endParaRPr lang="en-US"/>
          </a:p>
        </p:txBody>
      </p:sp>
    </p:spTree>
    <p:extLst>
      <p:ext uri="{BB962C8B-B14F-4D97-AF65-F5344CB8AC3E}">
        <p14:creationId xmlns:p14="http://schemas.microsoft.com/office/powerpoint/2010/main" val="1612788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4DD6E-CEF5-4809-8009-D1FBE26EAA25}"/>
              </a:ext>
            </a:extLst>
          </p:cNvPr>
          <p:cNvSpPr>
            <a:spLocks noGrp="1"/>
          </p:cNvSpPr>
          <p:nvPr>
            <p:ph type="title"/>
          </p:nvPr>
        </p:nvSpPr>
        <p:spPr>
          <a:xfrm>
            <a:off x="1371600" y="304800"/>
            <a:ext cx="6589199" cy="1280890"/>
          </a:xfrm>
        </p:spPr>
        <p:txBody>
          <a:bodyPr anchor="ctr"/>
          <a:lstStyle/>
          <a:p>
            <a:r>
              <a:rPr lang="en-US" sz="3200" dirty="0">
                <a:latin typeface="Times New Roman" panose="02020603050405020304" pitchFamily="18" charset="0"/>
                <a:cs typeface="Times New Roman" panose="02020603050405020304" pitchFamily="18" charset="0"/>
              </a:rPr>
              <a:t>Omar Ibn Al-Khattab street </a:t>
            </a:r>
          </a:p>
        </p:txBody>
      </p:sp>
      <p:pic>
        <p:nvPicPr>
          <p:cNvPr id="6" name="Content Placeholder 5">
            <a:extLst>
              <a:ext uri="{FF2B5EF4-FFF2-40B4-BE49-F238E27FC236}">
                <a16:creationId xmlns:a16="http://schemas.microsoft.com/office/drawing/2014/main" id="{C71A4AEF-011A-480C-9A51-AACD90841E01}"/>
              </a:ext>
            </a:extLst>
          </p:cNvPr>
          <p:cNvPicPr>
            <a:picLocks noGrp="1" noChangeAspect="1"/>
          </p:cNvPicPr>
          <p:nvPr>
            <p:ph idx="1"/>
          </p:nvPr>
        </p:nvPicPr>
        <p:blipFill>
          <a:blip r:embed="rId2"/>
          <a:stretch>
            <a:fillRect/>
          </a:stretch>
        </p:blipFill>
        <p:spPr>
          <a:xfrm>
            <a:off x="1371600" y="1371600"/>
            <a:ext cx="7010400" cy="5105400"/>
          </a:xfrm>
          <a:prstGeom prst="rect">
            <a:avLst/>
          </a:prstGeom>
        </p:spPr>
      </p:pic>
      <p:sp>
        <p:nvSpPr>
          <p:cNvPr id="3" name="Slide Number Placeholder 2"/>
          <p:cNvSpPr>
            <a:spLocks noGrp="1"/>
          </p:cNvSpPr>
          <p:nvPr>
            <p:ph type="sldNum" sz="quarter" idx="12"/>
          </p:nvPr>
        </p:nvSpPr>
        <p:spPr/>
        <p:txBody>
          <a:bodyPr/>
          <a:lstStyle/>
          <a:p>
            <a:fld id="{F50E796A-4633-4C68-AB0F-C2EC6BA4C535}" type="slidenum">
              <a:rPr lang="en-US" smtClean="0"/>
              <a:t>4</a:t>
            </a:fld>
            <a:endParaRPr lang="en-US"/>
          </a:p>
        </p:txBody>
      </p:sp>
    </p:spTree>
    <p:extLst>
      <p:ext uri="{BB962C8B-B14F-4D97-AF65-F5344CB8AC3E}">
        <p14:creationId xmlns:p14="http://schemas.microsoft.com/office/powerpoint/2010/main" val="43012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A8371-30D7-4BC5-B603-D132300420AD}"/>
              </a:ext>
            </a:extLst>
          </p:cNvPr>
          <p:cNvSpPr>
            <a:spLocks noGrp="1"/>
          </p:cNvSpPr>
          <p:nvPr>
            <p:ph type="title"/>
          </p:nvPr>
        </p:nvSpPr>
        <p:spPr>
          <a:xfrm>
            <a:off x="1544100" y="304800"/>
            <a:ext cx="6589199" cy="1280890"/>
          </a:xfrm>
        </p:spPr>
        <p:txBody>
          <a:bodyPr anchor="ctr"/>
          <a:lstStyle/>
          <a:p>
            <a:r>
              <a:rPr lang="en-US" sz="3200" dirty="0">
                <a:latin typeface="Times New Roman" panose="02020603050405020304" pitchFamily="18" charset="0"/>
                <a:cs typeface="Times New Roman" panose="02020603050405020304" pitchFamily="18" charset="0"/>
              </a:rPr>
              <a:t>Adeeb Mihyar street </a:t>
            </a:r>
          </a:p>
        </p:txBody>
      </p:sp>
      <p:pic>
        <p:nvPicPr>
          <p:cNvPr id="6" name="Content Placeholder 5">
            <a:extLst>
              <a:ext uri="{FF2B5EF4-FFF2-40B4-BE49-F238E27FC236}">
                <a16:creationId xmlns:a16="http://schemas.microsoft.com/office/drawing/2014/main" id="{F547CDC9-5278-416A-AE50-C24BCFB89170}"/>
              </a:ext>
            </a:extLst>
          </p:cNvPr>
          <p:cNvPicPr>
            <a:picLocks noGrp="1" noChangeAspect="1"/>
          </p:cNvPicPr>
          <p:nvPr>
            <p:ph idx="1"/>
          </p:nvPr>
        </p:nvPicPr>
        <p:blipFill>
          <a:blip r:embed="rId2"/>
          <a:stretch>
            <a:fillRect/>
          </a:stretch>
        </p:blipFill>
        <p:spPr>
          <a:xfrm>
            <a:off x="1143000" y="1295400"/>
            <a:ext cx="7391400" cy="5257800"/>
          </a:xfrm>
          <a:prstGeom prst="rect">
            <a:avLst/>
          </a:prstGeom>
        </p:spPr>
      </p:pic>
      <p:sp>
        <p:nvSpPr>
          <p:cNvPr id="3" name="Slide Number Placeholder 2"/>
          <p:cNvSpPr>
            <a:spLocks noGrp="1"/>
          </p:cNvSpPr>
          <p:nvPr>
            <p:ph type="sldNum" sz="quarter" idx="12"/>
          </p:nvPr>
        </p:nvSpPr>
        <p:spPr/>
        <p:txBody>
          <a:bodyPr/>
          <a:lstStyle/>
          <a:p>
            <a:fld id="{F50E796A-4633-4C68-AB0F-C2EC6BA4C535}" type="slidenum">
              <a:rPr lang="en-US" smtClean="0"/>
              <a:t>5</a:t>
            </a:fld>
            <a:endParaRPr lang="en-US"/>
          </a:p>
        </p:txBody>
      </p:sp>
    </p:spTree>
    <p:extLst>
      <p:ext uri="{BB962C8B-B14F-4D97-AF65-F5344CB8AC3E}">
        <p14:creationId xmlns:p14="http://schemas.microsoft.com/office/powerpoint/2010/main" val="2653006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6F241-7E99-4F23-9391-0CEEC31457F3}"/>
              </a:ext>
            </a:extLst>
          </p:cNvPr>
          <p:cNvSpPr>
            <a:spLocks noGrp="1"/>
          </p:cNvSpPr>
          <p:nvPr>
            <p:ph type="title"/>
          </p:nvPr>
        </p:nvSpPr>
        <p:spPr>
          <a:xfrm>
            <a:off x="1391700" y="250037"/>
            <a:ext cx="6589199" cy="1280890"/>
          </a:xfrm>
        </p:spPr>
        <p:txBody>
          <a:bodyPr anchor="ctr"/>
          <a:lstStyle/>
          <a:p>
            <a:r>
              <a:rPr lang="en-US" sz="3200" dirty="0" err="1">
                <a:effectLst/>
                <a:latin typeface="Times New Roman" panose="02020603050405020304" pitchFamily="18" charset="0"/>
                <a:ea typeface="Calibri" panose="020F0502020204030204" pitchFamily="34" charset="0"/>
              </a:rPr>
              <a:t>Mohd</a:t>
            </a:r>
            <a:r>
              <a:rPr lang="en-US" sz="3200" dirty="0">
                <a:effectLst/>
                <a:latin typeface="Times New Roman" panose="02020603050405020304" pitchFamily="18" charset="0"/>
                <a:ea typeface="Calibri" panose="020F0502020204030204" pitchFamily="34" charset="0"/>
              </a:rPr>
              <a:t> Bin Rashid Al-</a:t>
            </a:r>
            <a:r>
              <a:rPr lang="en-US" sz="3200" dirty="0" err="1">
                <a:effectLst/>
                <a:latin typeface="Times New Roman" panose="02020603050405020304" pitchFamily="18" charset="0"/>
                <a:ea typeface="Calibri" panose="020F0502020204030204" pitchFamily="34" charset="0"/>
              </a:rPr>
              <a:t>Maktom</a:t>
            </a:r>
            <a:r>
              <a:rPr lang="en-US" sz="3200" dirty="0">
                <a:effectLst/>
                <a:latin typeface="Times New Roman" panose="02020603050405020304" pitchFamily="18" charset="0"/>
                <a:ea typeface="Calibri" panose="020F0502020204030204" pitchFamily="34" charset="0"/>
              </a:rPr>
              <a:t> Street</a:t>
            </a:r>
            <a:endParaRPr lang="en-US" sz="3200" dirty="0"/>
          </a:p>
        </p:txBody>
      </p:sp>
      <p:pic>
        <p:nvPicPr>
          <p:cNvPr id="6" name="Content Placeholder 5">
            <a:extLst>
              <a:ext uri="{FF2B5EF4-FFF2-40B4-BE49-F238E27FC236}">
                <a16:creationId xmlns:a16="http://schemas.microsoft.com/office/drawing/2014/main" id="{C8040DB9-1F8E-4E14-BC47-5076AC4B6260}"/>
              </a:ext>
            </a:extLst>
          </p:cNvPr>
          <p:cNvPicPr>
            <a:picLocks noGrp="1" noChangeAspect="1"/>
          </p:cNvPicPr>
          <p:nvPr>
            <p:ph idx="1"/>
          </p:nvPr>
        </p:nvPicPr>
        <p:blipFill>
          <a:blip r:embed="rId2"/>
          <a:stretch>
            <a:fillRect/>
          </a:stretch>
        </p:blipFill>
        <p:spPr>
          <a:xfrm>
            <a:off x="914400" y="1295400"/>
            <a:ext cx="7543800" cy="5334000"/>
          </a:xfrm>
          <a:prstGeom prst="rect">
            <a:avLst/>
          </a:prstGeom>
        </p:spPr>
      </p:pic>
      <p:sp>
        <p:nvSpPr>
          <p:cNvPr id="3" name="Slide Number Placeholder 2"/>
          <p:cNvSpPr>
            <a:spLocks noGrp="1"/>
          </p:cNvSpPr>
          <p:nvPr>
            <p:ph type="sldNum" sz="quarter" idx="12"/>
          </p:nvPr>
        </p:nvSpPr>
        <p:spPr/>
        <p:txBody>
          <a:bodyPr/>
          <a:lstStyle/>
          <a:p>
            <a:fld id="{F50E796A-4633-4C68-AB0F-C2EC6BA4C535}" type="slidenum">
              <a:rPr lang="en-US" smtClean="0"/>
              <a:t>6</a:t>
            </a:fld>
            <a:endParaRPr lang="en-US"/>
          </a:p>
        </p:txBody>
      </p:sp>
    </p:spTree>
    <p:extLst>
      <p:ext uri="{BB962C8B-B14F-4D97-AF65-F5344CB8AC3E}">
        <p14:creationId xmlns:p14="http://schemas.microsoft.com/office/powerpoint/2010/main" val="1194451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01" y="578755"/>
            <a:ext cx="6589199" cy="640445"/>
          </a:xfrm>
        </p:spPr>
        <p:txBody>
          <a:bodyPr/>
          <a:lstStyle/>
          <a:p>
            <a:r>
              <a:rPr lang="en-US" b="1" dirty="0">
                <a:latin typeface="Times New Roman" panose="02020603050405020304" pitchFamily="18" charset="0"/>
                <a:cs typeface="Times New Roman" panose="02020603050405020304" pitchFamily="18" charset="0"/>
              </a:rPr>
              <a:t>Objectives</a:t>
            </a:r>
          </a:p>
        </p:txBody>
      </p:sp>
      <p:sp>
        <p:nvSpPr>
          <p:cNvPr id="3" name="Content Placeholder 2"/>
          <p:cNvSpPr>
            <a:spLocks noGrp="1"/>
          </p:cNvSpPr>
          <p:nvPr>
            <p:ph idx="1"/>
          </p:nvPr>
        </p:nvSpPr>
        <p:spPr>
          <a:xfrm>
            <a:off x="381000" y="1219200"/>
            <a:ext cx="8763000" cy="5562600"/>
          </a:xfrm>
        </p:spPr>
        <p:txBody>
          <a:bodyPr>
            <a:normAutofit fontScale="85000" lnSpcReduction="20000"/>
          </a:bodyPr>
          <a:lstStyle/>
          <a:p>
            <a:r>
              <a:rPr lang="en-US" sz="2800" dirty="0">
                <a:latin typeface="Times New Roman" panose="02020603050405020304" pitchFamily="18" charset="0"/>
                <a:cs typeface="Times New Roman" panose="02020603050405020304" pitchFamily="18" charset="0"/>
              </a:rPr>
              <a:t> </a:t>
            </a:r>
            <a:r>
              <a:rPr lang="en-US" sz="2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To collect data about the defects in terms of coordinates, stations, density and severity.</a:t>
            </a:r>
          </a:p>
          <a:p>
            <a:pPr>
              <a:lnSpc>
                <a:spcPct val="150000"/>
              </a:lnSpc>
            </a:pPr>
            <a:r>
              <a:rPr lang="en-US" sz="2800" dirty="0" smtClean="0">
                <a:solidFill>
                  <a:schemeClr val="tx1"/>
                </a:solidFill>
                <a:latin typeface="Times New Roman" panose="02020603050405020304" pitchFamily="18" charset="0"/>
                <a:cs typeface="Times New Roman" panose="02020603050405020304" pitchFamily="18" charset="0"/>
              </a:rPr>
              <a:t>To </a:t>
            </a:r>
            <a:r>
              <a:rPr lang="en-US" sz="2800" dirty="0">
                <a:solidFill>
                  <a:schemeClr val="tx1"/>
                </a:solidFill>
                <a:latin typeface="Times New Roman" panose="02020603050405020304" pitchFamily="18" charset="0"/>
                <a:cs typeface="Times New Roman" panose="02020603050405020304" pitchFamily="18" charset="0"/>
              </a:rPr>
              <a:t>enter the collected data in GIS software program, so each </a:t>
            </a:r>
            <a:r>
              <a:rPr lang="en-US" sz="2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point </a:t>
            </a:r>
            <a:r>
              <a:rPr lang="en-US" sz="2800" dirty="0">
                <a:solidFill>
                  <a:schemeClr val="tx1"/>
                </a:solidFill>
                <a:latin typeface="Times New Roman" panose="02020603050405020304" pitchFamily="18" charset="0"/>
                <a:cs typeface="Times New Roman" panose="02020603050405020304" pitchFamily="18" charset="0"/>
              </a:rPr>
              <a:t> is identified spatially</a:t>
            </a:r>
            <a:r>
              <a:rPr lang="en-US" sz="2800" dirty="0" smtClean="0">
                <a:solidFill>
                  <a:schemeClr val="tx1"/>
                </a:solidFill>
                <a:latin typeface="Times New Roman" panose="02020603050405020304" pitchFamily="18" charset="0"/>
                <a:cs typeface="Times New Roman" panose="02020603050405020304" pitchFamily="18" charset="0"/>
              </a:rPr>
              <a:t>.</a:t>
            </a:r>
          </a:p>
          <a:p>
            <a:pPr>
              <a:lnSpc>
                <a:spcPct val="150000"/>
              </a:lnSpc>
            </a:pPr>
            <a:r>
              <a:rPr lang="en-US" sz="2800" dirty="0">
                <a:solidFill>
                  <a:schemeClr val="tx1"/>
                </a:solidFill>
                <a:latin typeface="Times New Roman" panose="02020603050405020304" pitchFamily="18" charset="0"/>
                <a:cs typeface="Times New Roman" panose="02020603050405020304" pitchFamily="18" charset="0"/>
              </a:rPr>
              <a:t>To </a:t>
            </a:r>
            <a:r>
              <a:rPr lang="en-US" sz="2800" dirty="0" smtClean="0">
                <a:solidFill>
                  <a:schemeClr val="tx1"/>
                </a:solidFill>
                <a:latin typeface="Times New Roman" panose="02020603050405020304" pitchFamily="18" charset="0"/>
                <a:cs typeface="Times New Roman" panose="02020603050405020304" pitchFamily="18" charset="0"/>
              </a:rPr>
              <a:t>evaluate </a:t>
            </a:r>
            <a:r>
              <a:rPr lang="en-US" sz="2800" dirty="0">
                <a:solidFill>
                  <a:schemeClr val="tx1"/>
                </a:solidFill>
                <a:latin typeface="Times New Roman" panose="02020603050405020304" pitchFamily="18" charset="0"/>
                <a:cs typeface="Times New Roman" panose="02020603050405020304" pitchFamily="18" charset="0"/>
              </a:rPr>
              <a:t>the PCI for each </a:t>
            </a:r>
            <a:r>
              <a:rPr lang="en-US"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point of defect </a:t>
            </a:r>
            <a:r>
              <a:rPr lang="en-US" sz="2800" dirty="0">
                <a:solidFill>
                  <a:schemeClr val="tx1"/>
                </a:solidFill>
                <a:latin typeface="Times New Roman" panose="02020603050405020304" pitchFamily="18" charset="0"/>
                <a:cs typeface="Times New Roman" panose="02020603050405020304" pitchFamily="18" charset="0"/>
              </a:rPr>
              <a:t>and rating it from 0-100, where 0 is very poor and 100 is very </a:t>
            </a:r>
            <a:r>
              <a:rPr lang="en-US" sz="2800" dirty="0" smtClean="0">
                <a:solidFill>
                  <a:schemeClr val="tx1"/>
                </a:solidFill>
                <a:latin typeface="Times New Roman" panose="02020603050405020304" pitchFamily="18" charset="0"/>
                <a:cs typeface="Times New Roman" panose="02020603050405020304" pitchFamily="18" charset="0"/>
              </a:rPr>
              <a:t>good</a:t>
            </a:r>
            <a:endParaRPr lang="en-US" sz="2800" dirty="0">
              <a:solidFill>
                <a:schemeClr val="tx1"/>
              </a:solidFill>
              <a:latin typeface="Times New Roman" panose="02020603050405020304" pitchFamily="18" charset="0"/>
              <a:cs typeface="Times New Roman" panose="02020603050405020304" pitchFamily="18" charset="0"/>
            </a:endParaRPr>
          </a:p>
          <a:p>
            <a:pPr indent="-342900">
              <a:spcBef>
                <a:spcPts val="0"/>
              </a:spcBef>
              <a:spcAft>
                <a:spcPts val="600"/>
              </a:spcAft>
            </a:pPr>
            <a:r>
              <a:rPr lang="en-US" sz="2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To compare between the different methods of interpolation using for calculate the PCI value, then choose the best method.</a:t>
            </a:r>
          </a:p>
          <a:p>
            <a:pPr indent="-342900">
              <a:spcBef>
                <a:spcPts val="0"/>
              </a:spcBef>
              <a:spcAft>
                <a:spcPts val="600"/>
              </a:spcAft>
            </a:pPr>
            <a:r>
              <a:rPr lang="en-US" sz="2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To compare between the different methods that was used to collect data to calculate the PCI value </a:t>
            </a:r>
            <a:endParaRPr lang="en-US" sz="2800" dirty="0">
              <a:solidFill>
                <a:schemeClr val="tx1"/>
              </a:solidFill>
              <a:latin typeface="Times New Roman" panose="02020603050405020304" pitchFamily="18" charset="0"/>
              <a:cs typeface="Times New Roman" panose="02020603050405020304" pitchFamily="18" charset="0"/>
            </a:endParaRPr>
          </a:p>
          <a:p>
            <a:r>
              <a:rPr lang="en-US" sz="2800" dirty="0">
                <a:solidFill>
                  <a:schemeClr val="tx1"/>
                </a:solidFill>
                <a:latin typeface="Times New Roman" panose="02020603050405020304" pitchFamily="18" charset="0"/>
                <a:cs typeface="Times New Roman" panose="02020603050405020304" pitchFamily="18" charset="0"/>
              </a:rPr>
              <a:t> To identify the proper maintenance treatment.</a:t>
            </a:r>
          </a:p>
          <a:p>
            <a:r>
              <a:rPr lang="en-US" sz="2800" dirty="0">
                <a:solidFill>
                  <a:schemeClr val="tx1"/>
                </a:solidFill>
                <a:latin typeface="Times New Roman" panose="02020603050405020304" pitchFamily="18" charset="0"/>
                <a:cs typeface="Times New Roman" panose="02020603050405020304" pitchFamily="18" charset="0"/>
              </a:rPr>
              <a:t> To help the municipality in applying the required quality control and supervision during construction.</a:t>
            </a:r>
          </a:p>
          <a:p>
            <a:pPr marL="114300" indent="0">
              <a:buNone/>
            </a:pPr>
            <a:endParaRPr lang="en-US" dirty="0"/>
          </a:p>
        </p:txBody>
      </p:sp>
      <p:sp>
        <p:nvSpPr>
          <p:cNvPr id="4" name="Slide Number Placeholder 3"/>
          <p:cNvSpPr>
            <a:spLocks noGrp="1"/>
          </p:cNvSpPr>
          <p:nvPr>
            <p:ph type="sldNum" sz="quarter" idx="12"/>
          </p:nvPr>
        </p:nvSpPr>
        <p:spPr/>
        <p:txBody>
          <a:bodyPr/>
          <a:lstStyle/>
          <a:p>
            <a:fld id="{F50E796A-4633-4C68-AB0F-C2EC6BA4C535}" type="slidenum">
              <a:rPr lang="en-US" smtClean="0"/>
              <a:t>7</a:t>
            </a:fld>
            <a:endParaRPr lang="en-US"/>
          </a:p>
        </p:txBody>
      </p:sp>
    </p:spTree>
    <p:extLst>
      <p:ext uri="{BB962C8B-B14F-4D97-AF65-F5344CB8AC3E}">
        <p14:creationId xmlns:p14="http://schemas.microsoft.com/office/powerpoint/2010/main" val="332315287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4100" y="623427"/>
            <a:ext cx="6589199" cy="640445"/>
          </a:xfrm>
        </p:spPr>
        <p:txBody>
          <a:bodyPr/>
          <a:lstStyle/>
          <a:p>
            <a:r>
              <a:rPr lang="en-US" b="1" dirty="0">
                <a:latin typeface="Times New Roman" panose="02020603050405020304" pitchFamily="18" charset="0"/>
                <a:cs typeface="Times New Roman" panose="02020603050405020304" pitchFamily="18" charset="0"/>
              </a:rPr>
              <a:t>Methodology</a:t>
            </a:r>
          </a:p>
        </p:txBody>
      </p:sp>
      <p:sp>
        <p:nvSpPr>
          <p:cNvPr id="3" name="Content Placeholder 2"/>
          <p:cNvSpPr>
            <a:spLocks noGrp="1"/>
          </p:cNvSpPr>
          <p:nvPr>
            <p:ph idx="1"/>
          </p:nvPr>
        </p:nvSpPr>
        <p:spPr>
          <a:xfrm>
            <a:off x="457200" y="1447800"/>
            <a:ext cx="7620000" cy="4953000"/>
          </a:xfrm>
        </p:spPr>
        <p:txBody>
          <a:bodyPr>
            <a:normAutofit/>
          </a:bodyPr>
          <a:lstStyle/>
          <a:p>
            <a:pPr marL="27432" indent="0">
              <a:buClrTx/>
              <a:buSzPct val="95000"/>
              <a:buNone/>
            </a:pPr>
            <a:r>
              <a:rPr lang="en-US" sz="2800" dirty="0">
                <a:latin typeface="Arial" pitchFamily="34" charset="0"/>
                <a:cs typeface="Arial" pitchFamily="34" charset="0"/>
              </a:rPr>
              <a:t>                                        </a:t>
            </a:r>
          </a:p>
        </p:txBody>
      </p:sp>
      <p:pic>
        <p:nvPicPr>
          <p:cNvPr id="5" name="Picture 4">
            <a:extLst>
              <a:ext uri="{FF2B5EF4-FFF2-40B4-BE49-F238E27FC236}">
                <a16:creationId xmlns:a16="http://schemas.microsoft.com/office/drawing/2014/main" id="{5DF428DE-5AEA-428A-9D7A-91623973EB9D}"/>
              </a:ext>
            </a:extLst>
          </p:cNvPr>
          <p:cNvPicPr/>
          <p:nvPr/>
        </p:nvPicPr>
        <p:blipFill>
          <a:blip r:embed="rId2">
            <a:extLst>
              <a:ext uri="{28A0092B-C50C-407E-A947-70E740481C1C}">
                <a14:useLocalDpi xmlns:a14="http://schemas.microsoft.com/office/drawing/2010/main" val="0"/>
              </a:ext>
            </a:extLst>
          </a:blip>
          <a:stretch>
            <a:fillRect/>
          </a:stretch>
        </p:blipFill>
        <p:spPr>
          <a:xfrm>
            <a:off x="1752600" y="1264555"/>
            <a:ext cx="6172200" cy="5135562"/>
          </a:xfrm>
          <a:prstGeom prst="rect">
            <a:avLst/>
          </a:prstGeom>
        </p:spPr>
      </p:pic>
      <p:sp>
        <p:nvSpPr>
          <p:cNvPr id="4" name="Slide Number Placeholder 3"/>
          <p:cNvSpPr>
            <a:spLocks noGrp="1"/>
          </p:cNvSpPr>
          <p:nvPr>
            <p:ph type="sldNum" sz="quarter" idx="12"/>
          </p:nvPr>
        </p:nvSpPr>
        <p:spPr/>
        <p:txBody>
          <a:bodyPr/>
          <a:lstStyle/>
          <a:p>
            <a:fld id="{F50E796A-4633-4C68-AB0F-C2EC6BA4C535}" type="slidenum">
              <a:rPr lang="en-US" smtClean="0"/>
              <a:t>8</a:t>
            </a:fld>
            <a:endParaRPr lang="en-US"/>
          </a:p>
        </p:txBody>
      </p:sp>
    </p:spTree>
    <p:extLst>
      <p:ext uri="{BB962C8B-B14F-4D97-AF65-F5344CB8AC3E}">
        <p14:creationId xmlns:p14="http://schemas.microsoft.com/office/powerpoint/2010/main" val="2379683935"/>
      </p:ext>
    </p:extLst>
  </p:cSld>
  <p:clrMapOvr>
    <a:masterClrMapping/>
  </p:clrMapOvr>
  <p:transition spd="slow">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58091"/>
            <a:ext cx="7620000" cy="731838"/>
          </a:xfrm>
        </p:spPr>
        <p:txBody>
          <a:bodyPr>
            <a:normAutofit fontScale="90000"/>
          </a:bodyPr>
          <a:lstStyle/>
          <a:p>
            <a:r>
              <a:rPr lang="en-US" sz="3600" b="1" dirty="0">
                <a:latin typeface="Times New Roman" panose="02020603050405020304" pitchFamily="18" charset="0"/>
                <a:cs typeface="Times New Roman" panose="02020603050405020304" pitchFamily="18" charset="0"/>
              </a:rPr>
              <a:t> Calculation the  PCI value </a:t>
            </a:r>
            <a:br>
              <a:rPr lang="en-US" sz="3600" b="1" dirty="0">
                <a:latin typeface="Times New Roman" panose="02020603050405020304" pitchFamily="18" charset="0"/>
                <a:cs typeface="Times New Roman" panose="02020603050405020304" pitchFamily="18" charset="0"/>
              </a:rPr>
            </a:br>
            <a:endParaRPr lang="en-US" sz="3600" b="1" dirty="0">
              <a:latin typeface="Times New Roman" panose="02020603050405020304" pitchFamily="18" charset="0"/>
              <a:cs typeface="Times New Roman" panose="02020603050405020304" pitchFamily="18" charset="0"/>
            </a:endParaRPr>
          </a:p>
        </p:txBody>
      </p:sp>
      <p:pic>
        <p:nvPicPr>
          <p:cNvPr id="11" name="Content Placeholder 10">
            <a:extLst>
              <a:ext uri="{FF2B5EF4-FFF2-40B4-BE49-F238E27FC236}">
                <a16:creationId xmlns:a16="http://schemas.microsoft.com/office/drawing/2014/main" id="{31322369-F718-43BF-9D58-3DA1028983A1}"/>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04800" y="1295400"/>
            <a:ext cx="8839200" cy="4862947"/>
          </a:xfrm>
          <a:prstGeom prst="rect">
            <a:avLst/>
          </a:prstGeom>
        </p:spPr>
      </p:pic>
      <p:pic>
        <p:nvPicPr>
          <p:cNvPr id="19" name="Picture 18">
            <a:extLst>
              <a:ext uri="{FF2B5EF4-FFF2-40B4-BE49-F238E27FC236}">
                <a16:creationId xmlns:a16="http://schemas.microsoft.com/office/drawing/2014/main" id="{0A3CDEC8-BFDD-4E08-A276-02A43534FD73}"/>
              </a:ext>
            </a:extLst>
          </p:cNvPr>
          <p:cNvPicPr>
            <a:picLocks noChangeAspect="1"/>
          </p:cNvPicPr>
          <p:nvPr/>
        </p:nvPicPr>
        <p:blipFill>
          <a:blip r:embed="rId3"/>
          <a:stretch>
            <a:fillRect/>
          </a:stretch>
        </p:blipFill>
        <p:spPr>
          <a:xfrm>
            <a:off x="6400800" y="6144492"/>
            <a:ext cx="2743200" cy="514350"/>
          </a:xfrm>
          <a:prstGeom prst="rect">
            <a:avLst/>
          </a:prstGeom>
        </p:spPr>
      </p:pic>
      <p:sp>
        <p:nvSpPr>
          <p:cNvPr id="3" name="Slide Number Placeholder 2"/>
          <p:cNvSpPr>
            <a:spLocks noGrp="1"/>
          </p:cNvSpPr>
          <p:nvPr>
            <p:ph type="sldNum" sz="quarter" idx="12"/>
          </p:nvPr>
        </p:nvSpPr>
        <p:spPr/>
        <p:txBody>
          <a:bodyPr/>
          <a:lstStyle/>
          <a:p>
            <a:fld id="{F50E796A-4633-4C68-AB0F-C2EC6BA4C535}" type="slidenum">
              <a:rPr lang="en-US" smtClean="0"/>
              <a:t>9</a:t>
            </a:fld>
            <a:endParaRPr lang="en-US"/>
          </a:p>
        </p:txBody>
      </p:sp>
    </p:spTree>
    <p:extLst>
      <p:ext uri="{BB962C8B-B14F-4D97-AF65-F5344CB8AC3E}">
        <p14:creationId xmlns:p14="http://schemas.microsoft.com/office/powerpoint/2010/main" val="1908975865"/>
      </p:ext>
    </p:extLst>
  </p:cSld>
  <p:clrMapOvr>
    <a:masterClrMapping/>
  </p:clrMapOvr>
  <p:transition spd="slow">
    <p:cover/>
  </p:transition>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2408</TotalTime>
  <Words>1351</Words>
  <Application>Microsoft Office PowerPoint</Application>
  <PresentationFormat>On-screen Show (4:3)</PresentationFormat>
  <Paragraphs>148</Paragraphs>
  <Slides>29</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Calibri</vt:lpstr>
      <vt:lpstr>Cambria Math</vt:lpstr>
      <vt:lpstr>Century Gothic</vt:lpstr>
      <vt:lpstr>Times New Roman</vt:lpstr>
      <vt:lpstr>Wingdings</vt:lpstr>
      <vt:lpstr>Wingdings 3</vt:lpstr>
      <vt:lpstr>Wisp</vt:lpstr>
      <vt:lpstr>An-Najah National University Faculty of Engineering Civil Engineering Department  Evaluation of Existing Pavement Distress for Part of Nablus City Road Network by Utilizing ArcMap-GIS</vt:lpstr>
      <vt:lpstr>Project Outline</vt:lpstr>
      <vt:lpstr>Study Area Yasser Arafat street </vt:lpstr>
      <vt:lpstr>Omar Ibn Al-Khattab street </vt:lpstr>
      <vt:lpstr>Adeeb Mihyar street </vt:lpstr>
      <vt:lpstr>Mohd Bin Rashid Al-Maktom Street</vt:lpstr>
      <vt:lpstr>Objectives</vt:lpstr>
      <vt:lpstr>Methodology</vt:lpstr>
      <vt:lpstr> Calculation the  PCI value  </vt:lpstr>
      <vt:lpstr>PCI Rating </vt:lpstr>
      <vt:lpstr>Interpolation</vt:lpstr>
      <vt:lpstr>IDW Interpolation (Inverse Distance Weighting)</vt:lpstr>
      <vt:lpstr>Spline Interpolation</vt:lpstr>
      <vt:lpstr>Spline Interpolation</vt:lpstr>
      <vt:lpstr>Kriging </vt:lpstr>
      <vt:lpstr>Kriging </vt:lpstr>
      <vt:lpstr>Trend </vt:lpstr>
      <vt:lpstr>Choosing the Right Interpolation Method </vt:lpstr>
      <vt:lpstr>Choosing the Right Interpolation Method</vt:lpstr>
      <vt:lpstr>Result </vt:lpstr>
      <vt:lpstr>Result </vt:lpstr>
      <vt:lpstr>Result </vt:lpstr>
      <vt:lpstr>Result </vt:lpstr>
      <vt:lpstr>ArcGIS  Work</vt:lpstr>
      <vt:lpstr>Right direction when section (100 - 200) to( 200 - 300)</vt:lpstr>
      <vt:lpstr>ArcGIS  Work</vt:lpstr>
      <vt:lpstr>left direction when section (100 - 200 )to (200 – 300) </vt:lpstr>
      <vt:lpstr>Future work’s Recommendations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Pilot Study on Smart Campus:</dc:title>
  <dc:creator>Feras Elsaid</dc:creator>
  <cp:lastModifiedBy>wedad zyoud</cp:lastModifiedBy>
  <cp:revision>167</cp:revision>
  <dcterms:created xsi:type="dcterms:W3CDTF">2015-05-11T16:46:30Z</dcterms:created>
  <dcterms:modified xsi:type="dcterms:W3CDTF">2021-01-19T10:12:59Z</dcterms:modified>
</cp:coreProperties>
</file>