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2" r:id="rId3"/>
    <p:sldId id="257" r:id="rId4"/>
    <p:sldId id="258" r:id="rId5"/>
    <p:sldId id="260" r:id="rId6"/>
    <p:sldId id="261" r:id="rId7"/>
    <p:sldId id="308" r:id="rId8"/>
    <p:sldId id="309" r:id="rId9"/>
    <p:sldId id="264" r:id="rId10"/>
    <p:sldId id="265" r:id="rId11"/>
    <p:sldId id="266" r:id="rId12"/>
    <p:sldId id="267" r:id="rId13"/>
    <p:sldId id="310" r:id="rId14"/>
    <p:sldId id="270" r:id="rId15"/>
    <p:sldId id="311" r:id="rId16"/>
    <p:sldId id="312" r:id="rId17"/>
    <p:sldId id="313" r:id="rId18"/>
    <p:sldId id="314" r:id="rId19"/>
    <p:sldId id="315" r:id="rId20"/>
    <p:sldId id="316" r:id="rId21"/>
    <p:sldId id="317" r:id="rId22"/>
    <p:sldId id="344" r:id="rId23"/>
    <p:sldId id="318" r:id="rId24"/>
    <p:sldId id="319" r:id="rId25"/>
    <p:sldId id="320" r:id="rId26"/>
    <p:sldId id="321" r:id="rId27"/>
    <p:sldId id="322" r:id="rId28"/>
    <p:sldId id="323" r:id="rId29"/>
    <p:sldId id="324" r:id="rId30"/>
    <p:sldId id="326" r:id="rId31"/>
    <p:sldId id="325" r:id="rId32"/>
    <p:sldId id="327" r:id="rId33"/>
    <p:sldId id="328" r:id="rId34"/>
    <p:sldId id="329" r:id="rId35"/>
    <p:sldId id="342" r:id="rId36"/>
    <p:sldId id="330" r:id="rId37"/>
    <p:sldId id="331" r:id="rId38"/>
    <p:sldId id="340" r:id="rId39"/>
    <p:sldId id="343" r:id="rId40"/>
    <p:sldId id="332" r:id="rId41"/>
    <p:sldId id="333" r:id="rId42"/>
    <p:sldId id="334" r:id="rId43"/>
    <p:sldId id="335" r:id="rId44"/>
    <p:sldId id="336" r:id="rId45"/>
    <p:sldId id="341" r:id="rId46"/>
    <p:sldId id="337" r:id="rId47"/>
    <p:sldId id="338" r:id="rId48"/>
    <p:sldId id="305"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510"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عنصر نائب للتاريخ 14"/>
          <p:cNvSpPr>
            <a:spLocks noGrp="1"/>
          </p:cNvSpPr>
          <p:nvPr>
            <p:ph type="dt" sz="half" idx="10"/>
          </p:nvPr>
        </p:nvSpPr>
        <p:spPr/>
        <p:txBody>
          <a:bodyPr/>
          <a:lstStyle/>
          <a:p>
            <a:fld id="{E124C9D0-1089-4533-B6D8-5F2F0DDF7AEA}" type="datetimeFigureOut">
              <a:rPr lang="ar-SA" smtClean="0"/>
              <a:t>11/07/1434</a:t>
            </a:fld>
            <a:endParaRPr lang="ar-SA"/>
          </a:p>
        </p:txBody>
      </p:sp>
      <p:sp>
        <p:nvSpPr>
          <p:cNvPr id="16" name="عنصر نائب لرقم الشريحة 15"/>
          <p:cNvSpPr>
            <a:spLocks noGrp="1"/>
          </p:cNvSpPr>
          <p:nvPr>
            <p:ph type="sldNum" sz="quarter" idx="11"/>
          </p:nvPr>
        </p:nvSpPr>
        <p:spPr/>
        <p:txBody>
          <a:bodyPr/>
          <a:lstStyle/>
          <a:p>
            <a:fld id="{2A459C41-E089-4311-8F69-2D2F2F0B0D73}" type="slidenum">
              <a:rPr lang="ar-SA" smtClean="0"/>
              <a:t>‹#›</a:t>
            </a:fld>
            <a:endParaRPr lang="ar-SA"/>
          </a:p>
        </p:txBody>
      </p:sp>
      <p:sp>
        <p:nvSpPr>
          <p:cNvPr id="17" name="عنصر نائب للتذييل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124C9D0-1089-4533-B6D8-5F2F0DDF7AEA}" type="datetimeFigureOut">
              <a:rPr lang="ar-SA" smtClean="0"/>
              <a:t>11/07/1434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459C41-E089-4311-8F69-2D2F2F0B0D7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124C9D0-1089-4533-B6D8-5F2F0DDF7AEA}" type="datetimeFigureOut">
              <a:rPr lang="ar-SA" smtClean="0"/>
              <a:t>11/07/1434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459C41-E089-4311-8F69-2D2F2F0B0D7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524000"/>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E124C9D0-1089-4533-B6D8-5F2F0DDF7AEA}" type="datetimeFigureOut">
              <a:rPr lang="ar-SA" smtClean="0"/>
              <a:t>11/07/1434</a:t>
            </a:fld>
            <a:endParaRPr lang="ar-SA"/>
          </a:p>
        </p:txBody>
      </p:sp>
      <p:sp>
        <p:nvSpPr>
          <p:cNvPr id="15" name="عنصر نائب لرقم الشريحة 14"/>
          <p:cNvSpPr>
            <a:spLocks noGrp="1"/>
          </p:cNvSpPr>
          <p:nvPr>
            <p:ph type="sldNum" sz="quarter" idx="15"/>
          </p:nvPr>
        </p:nvSpPr>
        <p:spPr/>
        <p:txBody>
          <a:bodyPr/>
          <a:lstStyle>
            <a:lvl1pPr algn="ctr">
              <a:defRPr/>
            </a:lvl1pPr>
          </a:lstStyle>
          <a:p>
            <a:fld id="{2A459C41-E089-4311-8F69-2D2F2F0B0D73}" type="slidenum">
              <a:rPr lang="ar-SA" smtClean="0"/>
              <a:t>‹#›</a:t>
            </a:fld>
            <a:endParaRPr lang="ar-SA"/>
          </a:p>
        </p:txBody>
      </p:sp>
      <p:sp>
        <p:nvSpPr>
          <p:cNvPr id="16" name="عنصر نائب للتذييل 15"/>
          <p:cNvSpPr>
            <a:spLocks noGrp="1"/>
          </p:cNvSpPr>
          <p:nvPr>
            <p:ph type="ftr" sz="quarter" idx="16"/>
          </p:nvPr>
        </p:nvSpPr>
        <p:spPr/>
        <p:txBody>
          <a:bodyPr/>
          <a:lstStyle/>
          <a:p>
            <a:endParaRPr lang="ar-SA"/>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E124C9D0-1089-4533-B6D8-5F2F0DDF7AEA}" type="datetimeFigureOut">
              <a:rPr lang="ar-SA" smtClean="0"/>
              <a:t>11/07/1434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459C41-E089-4311-8F69-2D2F2F0B0D73}" type="slidenum">
              <a:rPr lang="ar-SA" smtClean="0"/>
              <a:t>‹#›</a:t>
            </a:fld>
            <a:endParaRPr lang="ar-SA"/>
          </a:p>
        </p:txBody>
      </p:sp>
      <p:sp>
        <p:nvSpPr>
          <p:cNvPr id="2" name="عنوان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E124C9D0-1089-4533-B6D8-5F2F0DDF7AEA}" type="datetimeFigureOut">
              <a:rPr lang="ar-SA" smtClean="0"/>
              <a:t>11/07/1434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459C41-E089-4311-8F69-2D2F2F0B0D73}" type="slidenum">
              <a:rPr lang="ar-SA" smtClean="0"/>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2A459C41-E089-4311-8F69-2D2F2F0B0D73}" type="slidenum">
              <a:rPr lang="ar-SA" smtClean="0"/>
              <a:t>‹#›</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7" name="عنصر نائب للتاريخ 6"/>
          <p:cNvSpPr>
            <a:spLocks noGrp="1"/>
          </p:cNvSpPr>
          <p:nvPr>
            <p:ph type="dt" sz="half" idx="10"/>
          </p:nvPr>
        </p:nvSpPr>
        <p:spPr/>
        <p:txBody>
          <a:bodyPr/>
          <a:lstStyle/>
          <a:p>
            <a:fld id="{E124C9D0-1089-4533-B6D8-5F2F0DDF7AEA}" type="datetimeFigureOut">
              <a:rPr lang="ar-SA" smtClean="0"/>
              <a:t>11/07/1434</a:t>
            </a:fld>
            <a:endParaRPr lang="ar-SA"/>
          </a:p>
        </p:txBody>
      </p:sp>
      <p:sp>
        <p:nvSpPr>
          <p:cNvPr id="3" name="عنصر نائب للنص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55448"/>
            <a:ext cx="8229600" cy="114300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E124C9D0-1089-4533-B6D8-5F2F0DDF7AEA}" type="datetimeFigureOut">
              <a:rPr lang="ar-SA" smtClean="0"/>
              <a:t>11/07/1434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A459C41-E089-4311-8F69-2D2F2F0B0D73}" type="slidenum">
              <a:rPr lang="ar-SA" smtClean="0"/>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124C9D0-1089-4533-B6D8-5F2F0DDF7AEA}" type="datetimeFigureOut">
              <a:rPr lang="ar-SA" smtClean="0"/>
              <a:t>11/07/1434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A459C41-E089-4311-8F69-2D2F2F0B0D7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457200"/>
            <a:ext cx="62484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E124C9D0-1089-4533-B6D8-5F2F0DDF7AEA}" type="datetimeFigureOut">
              <a:rPr lang="ar-SA" smtClean="0"/>
              <a:t>11/07/1434</a:t>
            </a:fld>
            <a:endParaRPr lang="ar-SA"/>
          </a:p>
        </p:txBody>
      </p:sp>
      <p:sp>
        <p:nvSpPr>
          <p:cNvPr id="9" name="عنصر نائب لرقم الشريحة 8"/>
          <p:cNvSpPr>
            <a:spLocks noGrp="1"/>
          </p:cNvSpPr>
          <p:nvPr>
            <p:ph type="sldNum" sz="quarter" idx="15"/>
          </p:nvPr>
        </p:nvSpPr>
        <p:spPr/>
        <p:txBody>
          <a:bodyPr/>
          <a:lstStyle/>
          <a:p>
            <a:fld id="{2A459C41-E089-4311-8F69-2D2F2F0B0D73}" type="slidenum">
              <a:rPr lang="ar-SA" smtClean="0"/>
              <a:t>‹#›</a:t>
            </a:fld>
            <a:endParaRPr lang="ar-SA"/>
          </a:p>
        </p:txBody>
      </p:sp>
      <p:sp>
        <p:nvSpPr>
          <p:cNvPr id="10" name="عنصر نائب للتذييل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الأيقونة لإضافة صورة</a:t>
            </a:r>
            <a:endParaRPr kumimoji="0" lang="en-US"/>
          </a:p>
        </p:txBody>
      </p:sp>
      <p:sp>
        <p:nvSpPr>
          <p:cNvPr id="4" name="عنصر نائب للنص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E124C9D0-1089-4533-B6D8-5F2F0DDF7AEA}" type="datetimeFigureOut">
              <a:rPr lang="ar-SA" smtClean="0"/>
              <a:t>11/07/1434</a:t>
            </a:fld>
            <a:endParaRPr lang="ar-SA"/>
          </a:p>
        </p:txBody>
      </p:sp>
      <p:sp>
        <p:nvSpPr>
          <p:cNvPr id="9" name="عنصر نائب لرقم الشريحة 8"/>
          <p:cNvSpPr>
            <a:spLocks noGrp="1"/>
          </p:cNvSpPr>
          <p:nvPr>
            <p:ph type="sldNum" sz="quarter" idx="11"/>
          </p:nvPr>
        </p:nvSpPr>
        <p:spPr/>
        <p:txBody>
          <a:bodyPr/>
          <a:lstStyle/>
          <a:p>
            <a:fld id="{2A459C41-E089-4311-8F69-2D2F2F0B0D73}" type="slidenum">
              <a:rPr lang="ar-SA" smtClean="0"/>
              <a:t>‹#›</a:t>
            </a:fld>
            <a:endParaRPr lang="ar-SA"/>
          </a:p>
        </p:txBody>
      </p:sp>
      <p:sp>
        <p:nvSpPr>
          <p:cNvPr id="10" name="عنصر نائب للتذييل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124C9D0-1089-4533-B6D8-5F2F0DDF7AEA}" type="datetimeFigureOut">
              <a:rPr lang="ar-SA" smtClean="0"/>
              <a:t>11/07/1434</a:t>
            </a:fld>
            <a:endParaRPr lang="ar-SA"/>
          </a:p>
        </p:txBody>
      </p:sp>
      <p:sp>
        <p:nvSpPr>
          <p:cNvPr id="10" name="عنصر نائب للتذييل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عنصر نائب لرقم الشريحة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A459C41-E089-4311-8F69-2D2F2F0B0D73}" type="slidenum">
              <a:rPr lang="ar-SA" smtClean="0"/>
              <a:t>‹#›</a:t>
            </a:fld>
            <a:endParaRPr lang="ar-SA"/>
          </a:p>
        </p:txBody>
      </p:sp>
      <p:sp>
        <p:nvSpPr>
          <p:cNvPr id="5" name="عنصر نائب للعنوان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a:p>
        </p:txBody>
      </p:sp>
      <p:sp>
        <p:nvSpPr>
          <p:cNvPr id="2" name="عنوان 1"/>
          <p:cNvSpPr>
            <a:spLocks noGrp="1"/>
          </p:cNvSpPr>
          <p:nvPr>
            <p:ph type="ctrTitle"/>
          </p:nvPr>
        </p:nvSpPr>
        <p:spPr>
          <a:xfrm>
            <a:off x="0" y="0"/>
            <a:ext cx="8604448" cy="4437111"/>
          </a:xfrm>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513252"/>
            <a:ext cx="7344816" cy="5563377"/>
          </a:xfrm>
          <a:prstGeom prst="rect">
            <a:avLst/>
          </a:prstGeom>
        </p:spPr>
      </p:pic>
      <p:sp>
        <p:nvSpPr>
          <p:cNvPr id="5" name="مستطيل 4"/>
          <p:cNvSpPr/>
          <p:nvPr/>
        </p:nvSpPr>
        <p:spPr>
          <a:xfrm>
            <a:off x="755576" y="418742"/>
            <a:ext cx="7488832" cy="4893647"/>
          </a:xfrm>
          <a:prstGeom prst="rect">
            <a:avLst/>
          </a:prstGeom>
        </p:spPr>
        <p:txBody>
          <a:bodyPr vert="horz" wrap="square" anchor="ctr">
            <a:spAutoFit/>
          </a:bodyPr>
          <a:lstStyle/>
          <a:p>
            <a:pPr algn="ctr" rtl="0"/>
            <a:r>
              <a:rPr lang="en-US" sz="4400" dirty="0" smtClean="0">
                <a:solidFill>
                  <a:schemeClr val="bg1">
                    <a:lumMod val="95000"/>
                    <a:lumOff val="5000"/>
                  </a:schemeClr>
                </a:solidFill>
              </a:rPr>
              <a:t>“</a:t>
            </a:r>
            <a:r>
              <a:rPr lang="en-US" sz="4400" b="1" dirty="0" smtClean="0">
                <a:solidFill>
                  <a:schemeClr val="bg1">
                    <a:lumMod val="95000"/>
                    <a:lumOff val="5000"/>
                  </a:schemeClr>
                </a:solidFill>
              </a:rPr>
              <a:t>Analysis and </a:t>
            </a:r>
            <a:r>
              <a:rPr lang="en-US" sz="4400" b="1" dirty="0">
                <a:solidFill>
                  <a:schemeClr val="bg1">
                    <a:lumMod val="95000"/>
                    <a:lumOff val="5000"/>
                  </a:schemeClr>
                </a:solidFill>
              </a:rPr>
              <a:t>Design of </a:t>
            </a:r>
            <a:r>
              <a:rPr lang="en-US" sz="4400" b="1" dirty="0" err="1">
                <a:solidFill>
                  <a:schemeClr val="bg1">
                    <a:lumMod val="95000"/>
                    <a:lumOff val="5000"/>
                  </a:schemeClr>
                </a:solidFill>
              </a:rPr>
              <a:t>Zamzam</a:t>
            </a:r>
            <a:r>
              <a:rPr lang="en-US" sz="4400" b="1" dirty="0">
                <a:solidFill>
                  <a:schemeClr val="bg1">
                    <a:lumMod val="95000"/>
                    <a:lumOff val="5000"/>
                  </a:schemeClr>
                </a:solidFill>
              </a:rPr>
              <a:t> residential </a:t>
            </a:r>
            <a:r>
              <a:rPr lang="en-US" sz="4400" b="1" dirty="0" smtClean="0">
                <a:solidFill>
                  <a:schemeClr val="bg1">
                    <a:lumMod val="95000"/>
                    <a:lumOff val="5000"/>
                  </a:schemeClr>
                </a:solidFill>
              </a:rPr>
              <a:t>building”</a:t>
            </a:r>
          </a:p>
          <a:p>
            <a:pPr algn="ctr" rtl="0"/>
            <a:r>
              <a:rPr lang="en-US" sz="3600" b="1" dirty="0" smtClean="0">
                <a:solidFill>
                  <a:schemeClr val="bg1">
                    <a:lumMod val="95000"/>
                    <a:lumOff val="5000"/>
                  </a:schemeClr>
                </a:solidFill>
              </a:rPr>
              <a:t>Prepared by: </a:t>
            </a:r>
            <a:r>
              <a:rPr lang="en-US" sz="3600" b="1" dirty="0" err="1" smtClean="0">
                <a:solidFill>
                  <a:schemeClr val="bg1">
                    <a:lumMod val="95000"/>
                    <a:lumOff val="5000"/>
                  </a:schemeClr>
                </a:solidFill>
              </a:rPr>
              <a:t>Hamed</a:t>
            </a:r>
            <a:r>
              <a:rPr lang="en-US" sz="3600" b="1" dirty="0" smtClean="0">
                <a:solidFill>
                  <a:schemeClr val="bg1">
                    <a:lumMod val="95000"/>
                    <a:lumOff val="5000"/>
                  </a:schemeClr>
                </a:solidFill>
              </a:rPr>
              <a:t> </a:t>
            </a:r>
            <a:r>
              <a:rPr lang="en-US" sz="3600" b="1" dirty="0" err="1" smtClean="0">
                <a:solidFill>
                  <a:schemeClr val="bg1">
                    <a:lumMod val="95000"/>
                    <a:lumOff val="5000"/>
                  </a:schemeClr>
                </a:solidFill>
              </a:rPr>
              <a:t>Odeh</a:t>
            </a:r>
            <a:endParaRPr lang="en-US" sz="3600" b="1" dirty="0" smtClean="0">
              <a:solidFill>
                <a:schemeClr val="bg1">
                  <a:lumMod val="95000"/>
                  <a:lumOff val="5000"/>
                </a:schemeClr>
              </a:solidFill>
            </a:endParaRPr>
          </a:p>
          <a:p>
            <a:pPr algn="ctr" rtl="0"/>
            <a:r>
              <a:rPr lang="en-US" sz="3600" b="1" dirty="0" smtClean="0">
                <a:solidFill>
                  <a:schemeClr val="bg1">
                    <a:lumMod val="95000"/>
                    <a:lumOff val="5000"/>
                  </a:schemeClr>
                </a:solidFill>
              </a:rPr>
              <a:t>                         </a:t>
            </a:r>
            <a:r>
              <a:rPr lang="en-US" sz="3600" b="1" dirty="0" err="1" smtClean="0">
                <a:solidFill>
                  <a:schemeClr val="bg1">
                    <a:lumMod val="95000"/>
                    <a:lumOff val="5000"/>
                  </a:schemeClr>
                </a:solidFill>
              </a:rPr>
              <a:t>Helal</a:t>
            </a:r>
            <a:r>
              <a:rPr lang="en-US" sz="3600" b="1" dirty="0" smtClean="0">
                <a:solidFill>
                  <a:schemeClr val="bg1">
                    <a:lumMod val="95000"/>
                    <a:lumOff val="5000"/>
                  </a:schemeClr>
                </a:solidFill>
              </a:rPr>
              <a:t> </a:t>
            </a:r>
            <a:r>
              <a:rPr lang="en-US" sz="3600" b="1" dirty="0" err="1" smtClean="0">
                <a:solidFill>
                  <a:schemeClr val="bg1">
                    <a:lumMod val="95000"/>
                    <a:lumOff val="5000"/>
                  </a:schemeClr>
                </a:solidFill>
              </a:rPr>
              <a:t>Shakarna</a:t>
            </a:r>
            <a:endParaRPr lang="en-US" sz="3600" b="1" dirty="0" smtClean="0">
              <a:solidFill>
                <a:schemeClr val="bg1">
                  <a:lumMod val="95000"/>
                  <a:lumOff val="5000"/>
                </a:schemeClr>
              </a:solidFill>
            </a:endParaRPr>
          </a:p>
          <a:p>
            <a:pPr algn="ctr" rtl="0"/>
            <a:r>
              <a:rPr lang="en-US" sz="3600" b="1" dirty="0" smtClean="0">
                <a:solidFill>
                  <a:schemeClr val="bg1">
                    <a:lumMod val="95000"/>
                    <a:lumOff val="5000"/>
                  </a:schemeClr>
                </a:solidFill>
              </a:rPr>
              <a:t>                             Mohammad Khalil</a:t>
            </a:r>
          </a:p>
          <a:p>
            <a:pPr algn="ctr" rtl="0"/>
            <a:r>
              <a:rPr lang="en-US" sz="3600" b="1" dirty="0" smtClean="0">
                <a:solidFill>
                  <a:schemeClr val="bg1">
                    <a:lumMod val="95000"/>
                    <a:lumOff val="5000"/>
                  </a:schemeClr>
                </a:solidFill>
              </a:rPr>
              <a:t>       </a:t>
            </a:r>
            <a:r>
              <a:rPr lang="en-US" sz="3600" b="1" dirty="0" err="1" smtClean="0">
                <a:solidFill>
                  <a:schemeClr val="bg1">
                    <a:lumMod val="95000"/>
                    <a:lumOff val="5000"/>
                  </a:schemeClr>
                </a:solidFill>
              </a:rPr>
              <a:t>Firas</a:t>
            </a:r>
            <a:r>
              <a:rPr lang="en-US" sz="3600" b="1" dirty="0" smtClean="0">
                <a:solidFill>
                  <a:schemeClr val="bg1">
                    <a:lumMod val="95000"/>
                    <a:lumOff val="5000"/>
                  </a:schemeClr>
                </a:solidFill>
              </a:rPr>
              <a:t> </a:t>
            </a:r>
            <a:r>
              <a:rPr lang="en-US" sz="3600" b="1" dirty="0" err="1" smtClean="0">
                <a:solidFill>
                  <a:schemeClr val="bg1">
                    <a:lumMod val="95000"/>
                    <a:lumOff val="5000"/>
                  </a:schemeClr>
                </a:solidFill>
              </a:rPr>
              <a:t>Eid</a:t>
            </a:r>
            <a:endParaRPr lang="en-US" sz="3600" b="1" dirty="0" smtClean="0">
              <a:solidFill>
                <a:schemeClr val="bg1">
                  <a:lumMod val="95000"/>
                  <a:lumOff val="5000"/>
                </a:schemeClr>
              </a:solidFill>
            </a:endParaRPr>
          </a:p>
          <a:p>
            <a:pPr algn="ctr" rtl="0"/>
            <a:r>
              <a:rPr lang="en-US" sz="3600" b="1" dirty="0" smtClean="0"/>
              <a:t>Submitted to: </a:t>
            </a:r>
            <a:r>
              <a:rPr lang="en-US" sz="3600" b="1" dirty="0" err="1" smtClean="0"/>
              <a:t>Dr.Monther</a:t>
            </a:r>
            <a:r>
              <a:rPr lang="en-US" sz="3600" b="1" dirty="0" smtClean="0"/>
              <a:t>  </a:t>
            </a:r>
            <a:r>
              <a:rPr lang="en-US" sz="3600" b="1" dirty="0" err="1" smtClean="0"/>
              <a:t>Diab</a:t>
            </a:r>
            <a:endParaRPr lang="en-US" sz="3600" dirty="0"/>
          </a:p>
        </p:txBody>
      </p:sp>
    </p:spTree>
    <p:extLst>
      <p:ext uri="{BB962C8B-B14F-4D97-AF65-F5344CB8AC3E}">
        <p14:creationId xmlns:p14="http://schemas.microsoft.com/office/powerpoint/2010/main" val="734150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l" rtl="0">
              <a:buNone/>
            </a:pPr>
            <a:r>
              <a:rPr lang="en-US" dirty="0"/>
              <a:t>The selection of the material type depends on different factors such as:</a:t>
            </a:r>
          </a:p>
          <a:p>
            <a:pPr algn="l" rtl="0"/>
            <a:r>
              <a:rPr lang="en-US" dirty="0"/>
              <a:t>Geometry.</a:t>
            </a:r>
          </a:p>
          <a:p>
            <a:pPr algn="l" rtl="0"/>
            <a:r>
              <a:rPr lang="en-US" dirty="0"/>
              <a:t>Material availability.</a:t>
            </a:r>
          </a:p>
          <a:p>
            <a:pPr algn="l" rtl="0"/>
            <a:r>
              <a:rPr lang="en-US" dirty="0"/>
              <a:t>Type and Quantity of loads.</a:t>
            </a:r>
          </a:p>
          <a:p>
            <a:pPr algn="l" rtl="0"/>
            <a:r>
              <a:rPr lang="en-US" dirty="0"/>
              <a:t> Experience availability.</a:t>
            </a:r>
          </a:p>
          <a:p>
            <a:pPr algn="l" rtl="0"/>
            <a:r>
              <a:rPr lang="en-US" dirty="0"/>
              <a:t>Economical factor</a:t>
            </a:r>
            <a:r>
              <a:rPr lang="en-US" dirty="0" smtClean="0"/>
              <a:t>.</a:t>
            </a:r>
          </a:p>
          <a:p>
            <a:pPr marL="0" indent="0" algn="l" rtl="0">
              <a:buNone/>
            </a:pPr>
            <a:r>
              <a:rPr lang="en-US" dirty="0"/>
              <a:t>According to the above factors we will use Reinforced Concrete.</a:t>
            </a:r>
          </a:p>
          <a:p>
            <a:pPr marL="0" indent="0" algn="l">
              <a:buNone/>
            </a:pPr>
            <a:endParaRPr lang="ar-SA" dirty="0"/>
          </a:p>
        </p:txBody>
      </p:sp>
      <p:sp>
        <p:nvSpPr>
          <p:cNvPr id="2" name="عنوان 1"/>
          <p:cNvSpPr>
            <a:spLocks noGrp="1"/>
          </p:cNvSpPr>
          <p:nvPr>
            <p:ph type="title"/>
          </p:nvPr>
        </p:nvSpPr>
        <p:spPr/>
        <p:txBody>
          <a:bodyPr/>
          <a:lstStyle/>
          <a:p>
            <a:r>
              <a:rPr lang="ar-SA" b="1" dirty="0" smtClean="0"/>
              <a:t>:</a:t>
            </a:r>
            <a:r>
              <a:rPr lang="en-US" b="1" dirty="0" smtClean="0"/>
              <a:t>Material selection</a:t>
            </a:r>
            <a:endParaRPr lang="ar-SA" dirty="0"/>
          </a:p>
        </p:txBody>
      </p:sp>
    </p:spTree>
    <p:extLst>
      <p:ext uri="{BB962C8B-B14F-4D97-AF65-F5344CB8AC3E}">
        <p14:creationId xmlns:p14="http://schemas.microsoft.com/office/powerpoint/2010/main" val="1590110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algn="l" rtl="0"/>
            <a:r>
              <a:rPr lang="en-US" dirty="0"/>
              <a:t>The reinforced concrete properties according to our structure are:</a:t>
            </a:r>
          </a:p>
          <a:p>
            <a:pPr lvl="0" algn="l" rtl="0"/>
            <a:r>
              <a:rPr lang="en-US" b="1" dirty="0"/>
              <a:t>Compressive strength of concrete (</a:t>
            </a:r>
            <a:r>
              <a:rPr lang="en-US" dirty="0"/>
              <a:t>𝒇</a:t>
            </a:r>
            <a:r>
              <a:rPr lang="en-US" baseline="30000" dirty="0"/>
              <a:t>'</a:t>
            </a:r>
            <a:r>
              <a:rPr lang="en-US" baseline="-25000" dirty="0"/>
              <a:t>c </a:t>
            </a:r>
            <a:r>
              <a:rPr lang="en-US" b="1" dirty="0"/>
              <a:t>)</a:t>
            </a:r>
            <a:r>
              <a:rPr lang="en-US" dirty="0"/>
              <a:t>     </a:t>
            </a:r>
          </a:p>
          <a:p>
            <a:pPr lvl="0" algn="l" rtl="0"/>
            <a:r>
              <a:rPr lang="en-US" dirty="0"/>
              <a:t>The compressive strength of concrete </a:t>
            </a:r>
            <a:r>
              <a:rPr lang="en-US" b="1" dirty="0"/>
              <a:t>for slabs</a:t>
            </a:r>
            <a:r>
              <a:rPr lang="en-US" dirty="0"/>
              <a:t> </a:t>
            </a:r>
            <a:r>
              <a:rPr lang="en-US" b="1" dirty="0"/>
              <a:t>and beams</a:t>
            </a:r>
            <a:r>
              <a:rPr lang="en-US" dirty="0"/>
              <a:t> is</a:t>
            </a:r>
          </a:p>
          <a:p>
            <a:pPr algn="l" rtl="0"/>
            <a:r>
              <a:rPr lang="en-US" dirty="0"/>
              <a:t> </a:t>
            </a:r>
            <a:r>
              <a:rPr lang="en-US" b="1" dirty="0"/>
              <a:t>f</a:t>
            </a:r>
            <a:r>
              <a:rPr lang="en-US" b="1" baseline="-25000" dirty="0"/>
              <a:t>c</a:t>
            </a:r>
            <a:r>
              <a:rPr lang="en-US" b="1" dirty="0"/>
              <a:t>= 24 </a:t>
            </a:r>
            <a:r>
              <a:rPr lang="en-US" b="1" dirty="0" err="1"/>
              <a:t>MPa</a:t>
            </a:r>
            <a:r>
              <a:rPr lang="en-US" b="1" dirty="0"/>
              <a:t>.</a:t>
            </a:r>
            <a:endParaRPr lang="en-US" dirty="0"/>
          </a:p>
          <a:p>
            <a:pPr lvl="0" algn="l" rtl="0"/>
            <a:r>
              <a:rPr lang="en-US" b="1" dirty="0"/>
              <a:t>For columns</a:t>
            </a:r>
            <a:r>
              <a:rPr lang="en-US" dirty="0"/>
              <a:t>, the compressive strength of concrete is </a:t>
            </a:r>
            <a:r>
              <a:rPr lang="en-US" b="1" dirty="0"/>
              <a:t>f</a:t>
            </a:r>
            <a:r>
              <a:rPr lang="en-US" b="1" baseline="-25000" dirty="0"/>
              <a:t>c</a:t>
            </a:r>
            <a:r>
              <a:rPr lang="en-US" b="1" dirty="0"/>
              <a:t>= 28</a:t>
            </a:r>
            <a:r>
              <a:rPr lang="en-US" dirty="0"/>
              <a:t> </a:t>
            </a:r>
            <a:r>
              <a:rPr lang="en-US" b="1" dirty="0" err="1"/>
              <a:t>MPa</a:t>
            </a:r>
            <a:r>
              <a:rPr lang="en-US" dirty="0"/>
              <a:t>.</a:t>
            </a:r>
          </a:p>
          <a:p>
            <a:pPr lvl="0" algn="l" rtl="0"/>
            <a:r>
              <a:rPr lang="en-US" b="1" dirty="0"/>
              <a:t>Yielding strength of steel (</a:t>
            </a:r>
            <a:r>
              <a:rPr lang="en-US" b="1" dirty="0" err="1"/>
              <a:t>f</a:t>
            </a:r>
            <a:r>
              <a:rPr lang="en-US" b="1" baseline="-25000" dirty="0" err="1"/>
              <a:t>y</a:t>
            </a:r>
            <a:r>
              <a:rPr lang="en-US" b="1" dirty="0"/>
              <a:t>)</a:t>
            </a:r>
            <a:endParaRPr lang="en-US" dirty="0"/>
          </a:p>
          <a:p>
            <a:pPr marL="0" indent="0" algn="l">
              <a:buNone/>
            </a:pPr>
            <a:r>
              <a:rPr lang="en-US" dirty="0"/>
              <a:t>     The yield strength of steel for flexural steel (main steel), shear reinforcement, torsion and shrinkage is </a:t>
            </a:r>
            <a:r>
              <a:rPr lang="en-US" b="1" dirty="0" err="1"/>
              <a:t>fy</a:t>
            </a:r>
            <a:r>
              <a:rPr lang="en-US" b="1" dirty="0"/>
              <a:t> = 420mpa.</a:t>
            </a:r>
            <a:endParaRPr lang="ar-SA" dirty="0"/>
          </a:p>
        </p:txBody>
      </p:sp>
      <p:sp>
        <p:nvSpPr>
          <p:cNvPr id="2" name="عنوان 1"/>
          <p:cNvSpPr>
            <a:spLocks noGrp="1"/>
          </p:cNvSpPr>
          <p:nvPr>
            <p:ph type="title"/>
          </p:nvPr>
        </p:nvSpPr>
        <p:spPr/>
        <p:txBody>
          <a:bodyPr/>
          <a:lstStyle/>
          <a:p>
            <a:r>
              <a:rPr lang="en-US" b="1" dirty="0" smtClean="0"/>
              <a:t>Material selection:</a:t>
            </a:r>
            <a:endParaRPr lang="ar-SA" dirty="0"/>
          </a:p>
        </p:txBody>
      </p:sp>
    </p:spTree>
    <p:extLst>
      <p:ext uri="{BB962C8B-B14F-4D97-AF65-F5344CB8AC3E}">
        <p14:creationId xmlns:p14="http://schemas.microsoft.com/office/powerpoint/2010/main" val="2334148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556792"/>
            <a:ext cx="8229600" cy="4572000"/>
          </a:xfrm>
        </p:spPr>
        <p:txBody>
          <a:bodyPr/>
          <a:lstStyle/>
          <a:p>
            <a:pPr marL="0" indent="0" algn="l">
              <a:buNone/>
            </a:pPr>
            <a:r>
              <a:rPr lang="en-US" dirty="0"/>
              <a:t> The building code used is</a:t>
            </a:r>
            <a:r>
              <a:rPr lang="en-US" b="1" dirty="0"/>
              <a:t> ACI 318-08 (American </a:t>
            </a:r>
            <a:endParaRPr lang="en-US" b="1" dirty="0" smtClean="0"/>
          </a:p>
          <a:p>
            <a:pPr marL="0" indent="0" algn="l">
              <a:buNone/>
            </a:pPr>
            <a:r>
              <a:rPr lang="en-US" b="1" dirty="0" smtClean="0"/>
              <a:t>Concrete Institute).        </a:t>
            </a:r>
          </a:p>
          <a:p>
            <a:pPr marL="0" indent="0" algn="l">
              <a:buNone/>
            </a:pPr>
            <a:endParaRPr lang="en-US" b="1" dirty="0" smtClean="0"/>
          </a:p>
          <a:p>
            <a:pPr marL="0" indent="0" algn="l">
              <a:buNone/>
            </a:pPr>
            <a:r>
              <a:rPr lang="en-US" b="1" dirty="0" smtClean="0"/>
              <a:t>Loads:   </a:t>
            </a:r>
          </a:p>
          <a:p>
            <a:pPr marL="0" indent="0" algn="l">
              <a:buNone/>
            </a:pPr>
            <a:endParaRPr lang="en-US" b="1" dirty="0" smtClean="0"/>
          </a:p>
          <a:p>
            <a:pPr marL="0" indent="0" algn="l">
              <a:buNone/>
            </a:pPr>
            <a:r>
              <a:rPr lang="en-US" b="1" dirty="0" smtClean="0"/>
              <a:t>Static loads include  dead load, live load, super </a:t>
            </a:r>
            <a:endParaRPr lang="en-US" b="1" dirty="0"/>
          </a:p>
          <a:p>
            <a:pPr marL="0" indent="0" algn="l">
              <a:buNone/>
            </a:pPr>
            <a:r>
              <a:rPr lang="en-US" b="1" dirty="0" smtClean="0"/>
              <a:t>imposed loads, wall weight.</a:t>
            </a:r>
          </a:p>
          <a:p>
            <a:pPr marL="0" indent="0" algn="l">
              <a:buNone/>
            </a:pPr>
            <a:endParaRPr lang="en-US" b="1" dirty="0" smtClean="0"/>
          </a:p>
          <a:p>
            <a:pPr marL="0" indent="0" algn="l">
              <a:buNone/>
            </a:pPr>
            <a:r>
              <a:rPr lang="en-US" b="1" dirty="0" smtClean="0"/>
              <a:t>Dynamic load include  Earthquake loads.</a:t>
            </a:r>
            <a:endParaRPr lang="ar-SA" dirty="0"/>
          </a:p>
        </p:txBody>
      </p:sp>
      <p:sp>
        <p:nvSpPr>
          <p:cNvPr id="2" name="عنوان 1"/>
          <p:cNvSpPr>
            <a:spLocks noGrp="1"/>
          </p:cNvSpPr>
          <p:nvPr>
            <p:ph type="title"/>
          </p:nvPr>
        </p:nvSpPr>
        <p:spPr/>
        <p:txBody>
          <a:bodyPr/>
          <a:lstStyle/>
          <a:p>
            <a:r>
              <a:rPr lang="en-US" b="1" dirty="0"/>
              <a:t>Building code </a:t>
            </a:r>
            <a:r>
              <a:rPr lang="en-US" b="1" dirty="0" smtClean="0"/>
              <a:t>used:</a:t>
            </a:r>
            <a:endParaRPr lang="ar-SA" dirty="0"/>
          </a:p>
        </p:txBody>
      </p:sp>
    </p:spTree>
    <p:extLst>
      <p:ext uri="{BB962C8B-B14F-4D97-AF65-F5344CB8AC3E}">
        <p14:creationId xmlns:p14="http://schemas.microsoft.com/office/powerpoint/2010/main" val="2499087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1" indent="0" algn="l">
              <a:buNone/>
            </a:pPr>
            <a:endParaRPr lang="en-US" dirty="0"/>
          </a:p>
          <a:p>
            <a:pPr marL="0" lvl="0" indent="0" algn="l" rtl="0">
              <a:buNone/>
            </a:pPr>
            <a:r>
              <a:rPr lang="en-US" b="1" dirty="0"/>
              <a:t>Dead load =</a:t>
            </a:r>
            <a:r>
              <a:rPr lang="en-US" sz="2800" b="1" dirty="0"/>
              <a:t>   5  KN/m</a:t>
            </a:r>
            <a:r>
              <a:rPr lang="en-US" sz="2800" b="1" baseline="30000" dirty="0"/>
              <a:t>2</a:t>
            </a:r>
            <a:r>
              <a:rPr lang="en-US" sz="2800" baseline="30000" dirty="0"/>
              <a:t> </a:t>
            </a:r>
            <a:endParaRPr lang="en-US" sz="2800" dirty="0"/>
          </a:p>
          <a:p>
            <a:pPr marL="0" lvl="0" indent="0" algn="l" rtl="0">
              <a:buNone/>
            </a:pPr>
            <a:r>
              <a:rPr lang="en-US" b="1" dirty="0"/>
              <a:t>Superimposed dead load on slab</a:t>
            </a:r>
            <a:r>
              <a:rPr lang="en-US" dirty="0"/>
              <a:t> = 4.2</a:t>
            </a:r>
            <a:r>
              <a:rPr lang="en-US" sz="2800" b="1" dirty="0"/>
              <a:t> KN/m</a:t>
            </a:r>
            <a:r>
              <a:rPr lang="en-US" sz="2800" b="1" baseline="30000" dirty="0"/>
              <a:t>2</a:t>
            </a:r>
            <a:r>
              <a:rPr lang="en-US" sz="2800" baseline="30000" dirty="0"/>
              <a:t> </a:t>
            </a:r>
          </a:p>
          <a:p>
            <a:pPr marL="0" lvl="0" indent="0" algn="l" rtl="0">
              <a:buNone/>
            </a:pPr>
            <a:r>
              <a:rPr lang="en-US" sz="2800" b="1" dirty="0"/>
              <a:t>Wall weight</a:t>
            </a:r>
            <a:r>
              <a:rPr lang="en-US" sz="2800" dirty="0"/>
              <a:t> =22kN/m</a:t>
            </a:r>
          </a:p>
          <a:p>
            <a:pPr marL="0" lvl="0" indent="0" algn="l" rtl="0">
              <a:buNone/>
            </a:pPr>
            <a:r>
              <a:rPr lang="en-US" sz="2800" b="1" dirty="0"/>
              <a:t>Live </a:t>
            </a:r>
            <a:r>
              <a:rPr lang="en-US" sz="2800" b="1" dirty="0" smtClean="0"/>
              <a:t>load on parking </a:t>
            </a:r>
            <a:r>
              <a:rPr lang="en-US" sz="2800" b="1" dirty="0"/>
              <a:t>= 6 KN/m</a:t>
            </a:r>
            <a:r>
              <a:rPr lang="en-US" sz="2800" b="1" baseline="30000" dirty="0"/>
              <a:t>2</a:t>
            </a:r>
            <a:r>
              <a:rPr lang="en-US" sz="2800" baseline="30000" dirty="0"/>
              <a:t> </a:t>
            </a:r>
            <a:endParaRPr lang="en-US" sz="2800" baseline="30000" dirty="0" smtClean="0"/>
          </a:p>
          <a:p>
            <a:pPr marL="0" indent="0" algn="l" rtl="0">
              <a:buNone/>
            </a:pPr>
            <a:r>
              <a:rPr lang="en-US" sz="2800" b="1" dirty="0" smtClean="0"/>
              <a:t>Live load for residential = 2.5 </a:t>
            </a:r>
            <a:r>
              <a:rPr lang="en-US" sz="2800" b="1" dirty="0"/>
              <a:t>KN/m</a:t>
            </a:r>
            <a:r>
              <a:rPr lang="en-US" sz="2800" b="1" baseline="30000" dirty="0"/>
              <a:t>2</a:t>
            </a:r>
            <a:r>
              <a:rPr lang="en-US" sz="2800" baseline="30000" dirty="0"/>
              <a:t> </a:t>
            </a:r>
          </a:p>
          <a:p>
            <a:pPr marL="0" lvl="0" indent="0" algn="l" rtl="0">
              <a:buNone/>
            </a:pPr>
            <a:endParaRPr lang="en-US" sz="2800" b="1" dirty="0"/>
          </a:p>
        </p:txBody>
      </p:sp>
      <p:sp>
        <p:nvSpPr>
          <p:cNvPr id="3" name="Title 2"/>
          <p:cNvSpPr>
            <a:spLocks noGrp="1"/>
          </p:cNvSpPr>
          <p:nvPr>
            <p:ph type="title"/>
          </p:nvPr>
        </p:nvSpPr>
        <p:spPr/>
        <p:txBody>
          <a:bodyPr/>
          <a:lstStyle/>
          <a:p>
            <a:r>
              <a:rPr lang="en-US" dirty="0" smtClean="0"/>
              <a:t>Loads:</a:t>
            </a:r>
            <a:endParaRPr lang="en-US" dirty="0"/>
          </a:p>
        </p:txBody>
      </p:sp>
    </p:spTree>
    <p:extLst>
      <p:ext uri="{BB962C8B-B14F-4D97-AF65-F5344CB8AC3E}">
        <p14:creationId xmlns:p14="http://schemas.microsoft.com/office/powerpoint/2010/main" val="3170544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l">
              <a:buNone/>
            </a:pPr>
            <a:r>
              <a:rPr lang="en-US" sz="2800" dirty="0"/>
              <a:t>In this section of our project, we analyzed the structure dynamically using RESPONSE SPECTRUM IBC2006 using the suitable parameters for Palestine and for the region where the structure is. </a:t>
            </a:r>
          </a:p>
          <a:p>
            <a:pPr algn="l" rtl="0"/>
            <a:endParaRPr lang="en-US" sz="2800" dirty="0" smtClean="0"/>
          </a:p>
          <a:p>
            <a:pPr algn="l" rtl="0"/>
            <a:r>
              <a:rPr lang="en-US" sz="2800" dirty="0" smtClean="0"/>
              <a:t>At first, we found the values of the parameters needed to analyze the building dynamically related to the location of our country, soil type and the way of building suitable for the workers which is ordinary.</a:t>
            </a:r>
            <a:endParaRPr lang="en-US" sz="2800" dirty="0"/>
          </a:p>
          <a:p>
            <a:pPr algn="l" rtl="0"/>
            <a:endParaRPr lang="en-US" sz="2800" dirty="0" smtClean="0"/>
          </a:p>
          <a:p>
            <a:pPr algn="l" rtl="0"/>
            <a:endParaRPr lang="en-US" sz="2800" dirty="0"/>
          </a:p>
        </p:txBody>
      </p:sp>
      <p:sp>
        <p:nvSpPr>
          <p:cNvPr id="2" name="عنوان 1"/>
          <p:cNvSpPr>
            <a:spLocks noGrp="1"/>
          </p:cNvSpPr>
          <p:nvPr>
            <p:ph type="title"/>
          </p:nvPr>
        </p:nvSpPr>
        <p:spPr/>
        <p:txBody>
          <a:bodyPr/>
          <a:lstStyle/>
          <a:p>
            <a:r>
              <a:rPr lang="en-US" dirty="0" smtClean="0"/>
              <a:t>For the dynamic load:</a:t>
            </a:r>
            <a:endParaRPr lang="ar-SA" dirty="0"/>
          </a:p>
        </p:txBody>
      </p:sp>
    </p:spTree>
    <p:extLst>
      <p:ext uri="{BB962C8B-B14F-4D97-AF65-F5344CB8AC3E}">
        <p14:creationId xmlns:p14="http://schemas.microsoft.com/office/powerpoint/2010/main" val="958964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marL="0" indent="0" rtl="0"/>
            <a:r>
              <a:rPr lang="en-US" sz="3600" dirty="0"/>
              <a:t>S</a:t>
            </a:r>
            <a:r>
              <a:rPr lang="en-US" sz="3600" baseline="-25000" dirty="0"/>
              <a:t>S</a:t>
            </a:r>
            <a:r>
              <a:rPr lang="en-US" sz="3600" dirty="0"/>
              <a:t> spectral accelerations for short periods</a:t>
            </a:r>
            <a:br>
              <a:rPr lang="en-US" sz="3600" dirty="0"/>
            </a:br>
            <a:r>
              <a:rPr lang="en-US" sz="3600" dirty="0"/>
              <a:t>S</a:t>
            </a:r>
            <a:r>
              <a:rPr lang="en-US" sz="3600" baseline="-25000" dirty="0"/>
              <a:t>1 </a:t>
            </a:r>
            <a:r>
              <a:rPr lang="en-US" sz="3600" dirty="0"/>
              <a:t>spectral accelerations for 1-second </a:t>
            </a:r>
            <a:r>
              <a:rPr lang="en-US" sz="3600" dirty="0" smtClean="0"/>
              <a:t>period</a:t>
            </a:r>
            <a:endParaRPr lang="en-US" sz="36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695714"/>
            <a:ext cx="7776864" cy="4973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2265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lgn="l">
              <a:buNone/>
            </a:pPr>
            <a:r>
              <a:rPr lang="en-US" dirty="0" smtClean="0"/>
              <a:t>From </a:t>
            </a:r>
            <a:r>
              <a:rPr lang="en-US" dirty="0"/>
              <a:t>IBC Map or from local building </a:t>
            </a:r>
            <a:r>
              <a:rPr lang="en-US" dirty="0" smtClean="0"/>
              <a:t>codes</a:t>
            </a:r>
          </a:p>
          <a:p>
            <a:pPr marL="0" indent="0" algn="l">
              <a:buNone/>
            </a:pPr>
            <a:r>
              <a:rPr lang="en-US" b="1" dirty="0"/>
              <a:t>We can use </a:t>
            </a:r>
            <a:r>
              <a:rPr lang="en-US" b="1" dirty="0" err="1"/>
              <a:t>Ss</a:t>
            </a:r>
            <a:r>
              <a:rPr lang="en-US" b="1" dirty="0"/>
              <a:t>= .5</a:t>
            </a:r>
            <a:endParaRPr lang="en-US" dirty="0"/>
          </a:p>
          <a:p>
            <a:pPr marL="0" indent="0" algn="l">
              <a:buNone/>
            </a:pPr>
            <a:r>
              <a:rPr lang="en-US" b="1" dirty="0" smtClean="0"/>
              <a:t>                      </a:t>
            </a:r>
            <a:r>
              <a:rPr lang="en-US" b="1" dirty="0"/>
              <a:t>S1= .</a:t>
            </a:r>
            <a:r>
              <a:rPr lang="en-US" b="1" dirty="0" smtClean="0"/>
              <a:t>2</a:t>
            </a:r>
            <a:endParaRPr lang="en-US" dirty="0"/>
          </a:p>
        </p:txBody>
      </p:sp>
      <p:sp>
        <p:nvSpPr>
          <p:cNvPr id="3" name="Title 2"/>
          <p:cNvSpPr>
            <a:spLocks noGrp="1"/>
          </p:cNvSpPr>
          <p:nvPr>
            <p:ph type="title"/>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16632"/>
            <a:ext cx="8064896" cy="4292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2272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58398" y="573190"/>
            <a:ext cx="8604448"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8459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rtl="0"/>
            <a:r>
              <a:rPr lang="en-US" sz="2800" b="1" dirty="0">
                <a:effectLst/>
              </a:rPr>
              <a:t> Calculate Response Accelerations:</a:t>
            </a:r>
            <a:r>
              <a:rPr lang="en-US" sz="2800" dirty="0">
                <a:effectLst/>
              </a:rPr>
              <a:t/>
            </a:r>
            <a:br>
              <a:rPr lang="en-US" sz="2800" dirty="0">
                <a:effectLst/>
              </a:rPr>
            </a:br>
            <a:r>
              <a:rPr lang="en-US" sz="2800" dirty="0">
                <a:effectLst/>
              </a:rPr>
              <a:t>S</a:t>
            </a:r>
            <a:r>
              <a:rPr lang="en-US" sz="2800" baseline="-25000" dirty="0">
                <a:effectLst/>
              </a:rPr>
              <a:t>MS</a:t>
            </a:r>
            <a:r>
              <a:rPr lang="en-US" sz="2800" dirty="0">
                <a:effectLst/>
              </a:rPr>
              <a:t> = F</a:t>
            </a:r>
            <a:r>
              <a:rPr lang="en-US" sz="2800" baseline="-25000" dirty="0">
                <a:effectLst/>
              </a:rPr>
              <a:t>a</a:t>
            </a:r>
            <a:r>
              <a:rPr lang="en-US" sz="2800" dirty="0">
                <a:effectLst/>
              </a:rPr>
              <a:t>·S</a:t>
            </a:r>
            <a:r>
              <a:rPr lang="en-US" sz="2800" baseline="-25000" dirty="0">
                <a:effectLst/>
              </a:rPr>
              <a:t>S</a:t>
            </a:r>
            <a:r>
              <a:rPr lang="en-US" sz="2800" dirty="0">
                <a:effectLst/>
              </a:rPr>
              <a:t>  		S</a:t>
            </a:r>
            <a:r>
              <a:rPr lang="en-US" sz="2800" baseline="-25000" dirty="0">
                <a:effectLst/>
              </a:rPr>
              <a:t>M1</a:t>
            </a:r>
            <a:r>
              <a:rPr lang="en-US" sz="2800" dirty="0">
                <a:effectLst/>
              </a:rPr>
              <a:t> = F</a:t>
            </a:r>
            <a:r>
              <a:rPr lang="en-US" sz="2800" baseline="-25000" dirty="0">
                <a:effectLst/>
              </a:rPr>
              <a:t>v</a:t>
            </a:r>
            <a:r>
              <a:rPr lang="en-US" sz="2800" dirty="0">
                <a:effectLst/>
              </a:rPr>
              <a:t>·S</a:t>
            </a:r>
            <a:r>
              <a:rPr lang="en-US" sz="2800" baseline="-25000" dirty="0">
                <a:effectLst/>
              </a:rPr>
              <a:t>1</a:t>
            </a:r>
            <a:r>
              <a:rPr lang="en-US" sz="2800" dirty="0">
                <a:effectLst/>
              </a:rPr>
              <a:t> </a:t>
            </a:r>
            <a:br>
              <a:rPr lang="en-US" sz="2800" dirty="0">
                <a:effectLst/>
              </a:rPr>
            </a:br>
            <a:r>
              <a:rPr lang="en-US" sz="2800" dirty="0">
                <a:effectLst/>
              </a:rPr>
              <a:t>Where:		F</a:t>
            </a:r>
            <a:r>
              <a:rPr lang="en-US" sz="2800" baseline="-25000" dirty="0">
                <a:effectLst/>
              </a:rPr>
              <a:t>a</a:t>
            </a:r>
            <a:r>
              <a:rPr lang="en-US" sz="2800" dirty="0">
                <a:effectLst/>
              </a:rPr>
              <a:t> and F</a:t>
            </a:r>
            <a:r>
              <a:rPr lang="en-US" sz="2800" baseline="-25000" dirty="0">
                <a:effectLst/>
              </a:rPr>
              <a:t>v</a:t>
            </a:r>
            <a:r>
              <a:rPr lang="en-US" sz="2800" dirty="0">
                <a:effectLst/>
              </a:rPr>
              <a:t> are site </a:t>
            </a:r>
            <a:r>
              <a:rPr lang="en-US" sz="2800" dirty="0" smtClean="0">
                <a:effectLst/>
              </a:rPr>
              <a:t>coefficients</a:t>
            </a:r>
            <a:endParaRPr lang="en-US" sz="28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5081" y="1524000"/>
            <a:ext cx="6713837" cy="4572000"/>
          </a:xfrm>
          <a:prstGeom prst="rect">
            <a:avLst/>
          </a:prstGeom>
          <a:noFill/>
          <a:ln>
            <a:noFill/>
          </a:ln>
        </p:spPr>
      </p:pic>
    </p:spTree>
    <p:extLst>
      <p:ext uri="{BB962C8B-B14F-4D97-AF65-F5344CB8AC3E}">
        <p14:creationId xmlns:p14="http://schemas.microsoft.com/office/powerpoint/2010/main" val="27591515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From the table we can get </a:t>
            </a:r>
            <a:r>
              <a:rPr lang="en-US" dirty="0" err="1"/>
              <a:t>Fa</a:t>
            </a:r>
            <a:r>
              <a:rPr lang="en-US" dirty="0"/>
              <a:t>= </a:t>
            </a:r>
            <a:r>
              <a:rPr lang="en-US" dirty="0" err="1"/>
              <a:t>Fv</a:t>
            </a:r>
            <a:r>
              <a:rPr lang="en-US" dirty="0"/>
              <a:t>= 1</a:t>
            </a:r>
          </a:p>
          <a:p>
            <a:pPr algn="l" rtl="0"/>
            <a:r>
              <a:rPr lang="en-US" dirty="0"/>
              <a:t>S</a:t>
            </a:r>
            <a:r>
              <a:rPr lang="en-US" baseline="-25000" dirty="0"/>
              <a:t>MS</a:t>
            </a:r>
            <a:r>
              <a:rPr lang="en-US" dirty="0"/>
              <a:t> = </a:t>
            </a:r>
            <a:r>
              <a:rPr lang="en-US" dirty="0" err="1"/>
              <a:t>F</a:t>
            </a:r>
            <a:r>
              <a:rPr lang="en-US" baseline="-25000" dirty="0" err="1"/>
              <a:t>a</a:t>
            </a:r>
            <a:r>
              <a:rPr lang="en-US" dirty="0" err="1"/>
              <a:t>·S</a:t>
            </a:r>
            <a:r>
              <a:rPr lang="en-US" baseline="-25000" dirty="0" err="1"/>
              <a:t>S</a:t>
            </a:r>
            <a:r>
              <a:rPr lang="en-US" dirty="0"/>
              <a:t> =.5		S</a:t>
            </a:r>
            <a:r>
              <a:rPr lang="en-US" baseline="-25000" dirty="0"/>
              <a:t>M1</a:t>
            </a:r>
            <a:r>
              <a:rPr lang="en-US" dirty="0"/>
              <a:t> = F</a:t>
            </a:r>
            <a:r>
              <a:rPr lang="en-US" baseline="-25000" dirty="0"/>
              <a:t>v</a:t>
            </a:r>
            <a:r>
              <a:rPr lang="en-US" dirty="0"/>
              <a:t>·S</a:t>
            </a:r>
            <a:r>
              <a:rPr lang="en-US" baseline="-25000" dirty="0"/>
              <a:t>1</a:t>
            </a:r>
            <a:r>
              <a:rPr lang="en-US" dirty="0"/>
              <a:t> =.2</a:t>
            </a:r>
          </a:p>
          <a:p>
            <a:pPr marL="0" indent="0" algn="l">
              <a:buNone/>
            </a:pPr>
            <a:r>
              <a:rPr lang="en-US" dirty="0"/>
              <a:t> </a:t>
            </a:r>
          </a:p>
          <a:p>
            <a:pPr algn="l" rtl="0"/>
            <a:r>
              <a:rPr lang="en-US" b="1" dirty="0"/>
              <a:t>Calculate the 5%-Damped Design Spectral Response Accelerations</a:t>
            </a:r>
            <a:endParaRPr lang="en-US" dirty="0"/>
          </a:p>
          <a:p>
            <a:pPr marL="0" indent="0" algn="l">
              <a:buNone/>
            </a:pPr>
            <a:r>
              <a:rPr lang="en-US" dirty="0"/>
              <a:t>S</a:t>
            </a:r>
            <a:r>
              <a:rPr lang="en-US" baseline="-25000" dirty="0"/>
              <a:t>DS </a:t>
            </a:r>
            <a:r>
              <a:rPr lang="en-US" dirty="0"/>
              <a:t>= (2/3) S</a:t>
            </a:r>
            <a:r>
              <a:rPr lang="en-US" baseline="-25000" dirty="0"/>
              <a:t>MS </a:t>
            </a:r>
            <a:r>
              <a:rPr lang="en-US" dirty="0"/>
              <a:t>=0. 333</a:t>
            </a:r>
          </a:p>
          <a:p>
            <a:pPr marL="0" indent="0" algn="l" rtl="0">
              <a:buNone/>
            </a:pPr>
            <a:r>
              <a:rPr lang="en-US" dirty="0"/>
              <a:t>S</a:t>
            </a:r>
            <a:r>
              <a:rPr lang="en-US" baseline="-25000" dirty="0"/>
              <a:t>D1</a:t>
            </a:r>
            <a:r>
              <a:rPr lang="en-US" dirty="0"/>
              <a:t> = (2/3) S</a:t>
            </a:r>
            <a:r>
              <a:rPr lang="en-US" baseline="-25000" dirty="0"/>
              <a:t>M1</a:t>
            </a:r>
            <a:r>
              <a:rPr lang="en-US" dirty="0"/>
              <a:t>=0. 133</a:t>
            </a:r>
          </a:p>
          <a:p>
            <a:pPr marL="0" indent="0" algn="l">
              <a:buNone/>
            </a:pPr>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502336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5472608"/>
          </a:xfrm>
        </p:spPr>
        <p:txBody>
          <a:bodyPr>
            <a:noAutofit/>
          </a:bodyPr>
          <a:lstStyle/>
          <a:p>
            <a:pPr algn="l" rtl="0"/>
            <a:r>
              <a:rPr lang="en-US" sz="3600" b="1" dirty="0" smtClean="0"/>
              <a:t>Conceptual approach.</a:t>
            </a:r>
          </a:p>
          <a:p>
            <a:pPr algn="l" rtl="0"/>
            <a:r>
              <a:rPr lang="en-US" sz="3600" b="1" dirty="0" smtClean="0"/>
              <a:t>General description of the building.</a:t>
            </a:r>
          </a:p>
          <a:p>
            <a:pPr algn="l" rtl="0"/>
            <a:r>
              <a:rPr lang="en-US" sz="3600" b="1" dirty="0" smtClean="0"/>
              <a:t> Loads affecting the building.</a:t>
            </a:r>
          </a:p>
          <a:p>
            <a:pPr algn="l" rtl="0"/>
            <a:r>
              <a:rPr lang="en-US" sz="3600" b="1" dirty="0" smtClean="0"/>
              <a:t>Design Of slabs.</a:t>
            </a:r>
          </a:p>
          <a:p>
            <a:pPr algn="l" rtl="0"/>
            <a:r>
              <a:rPr lang="en-US" sz="3600" b="1" dirty="0" smtClean="0"/>
              <a:t>Design Of Beams.</a:t>
            </a:r>
          </a:p>
          <a:p>
            <a:pPr algn="l" rtl="0"/>
            <a:r>
              <a:rPr lang="en-US" sz="3600" b="1" dirty="0" smtClean="0"/>
              <a:t>Design of columns.</a:t>
            </a:r>
          </a:p>
          <a:p>
            <a:pPr algn="l" rtl="0"/>
            <a:r>
              <a:rPr lang="en-US" sz="3600" b="1" dirty="0" smtClean="0"/>
              <a:t>Design of footings.</a:t>
            </a:r>
          </a:p>
          <a:p>
            <a:endParaRPr lang="ar-SA" sz="3600" dirty="0"/>
          </a:p>
        </p:txBody>
      </p:sp>
      <p:sp>
        <p:nvSpPr>
          <p:cNvPr id="2" name="عنوان 1"/>
          <p:cNvSpPr>
            <a:spLocks noGrp="1"/>
          </p:cNvSpPr>
          <p:nvPr>
            <p:ph type="title"/>
          </p:nvPr>
        </p:nvSpPr>
        <p:spPr/>
        <p:txBody>
          <a:bodyPr>
            <a:normAutofit/>
          </a:bodyPr>
          <a:lstStyle/>
          <a:p>
            <a:pPr algn="l"/>
            <a:r>
              <a:rPr lang="en-US" sz="4800" dirty="0" smtClean="0"/>
              <a:t>Outline</a:t>
            </a:r>
            <a:endParaRPr lang="ar-SA" sz="4800" dirty="0"/>
          </a:p>
        </p:txBody>
      </p:sp>
    </p:spTree>
    <p:extLst>
      <p:ext uri="{BB962C8B-B14F-4D97-AF65-F5344CB8AC3E}">
        <p14:creationId xmlns:p14="http://schemas.microsoft.com/office/powerpoint/2010/main" val="37350279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l" rtl="0"/>
            <a:r>
              <a:rPr lang="en-US" sz="2800" b="1" dirty="0"/>
              <a:t>Determine Seismic Response Coefficient, C</a:t>
            </a:r>
            <a:r>
              <a:rPr lang="en-US" sz="2800" b="1" baseline="-25000" dirty="0"/>
              <a:t>s</a:t>
            </a:r>
            <a:endParaRPr lang="en-US" sz="2000" dirty="0"/>
          </a:p>
          <a:p>
            <a:pPr marL="0" indent="0" algn="l">
              <a:buNone/>
            </a:pPr>
            <a:r>
              <a:rPr lang="en-US" sz="2800" dirty="0" smtClean="0"/>
              <a:t>Lesser </a:t>
            </a:r>
            <a:r>
              <a:rPr lang="en-US" sz="2800" dirty="0"/>
              <a:t>of </a:t>
            </a:r>
            <a:endParaRPr lang="en-US" sz="2000" dirty="0"/>
          </a:p>
          <a:p>
            <a:pPr marL="0" indent="0" algn="l">
              <a:buNone/>
            </a:pPr>
            <a:r>
              <a:rPr lang="en-US" sz="2800" b="1" dirty="0"/>
              <a:t> </a:t>
            </a:r>
            <a:endParaRPr lang="en-US" sz="2000" dirty="0"/>
          </a:p>
          <a:p>
            <a:pPr marL="0" indent="0" algn="l">
              <a:buNone/>
            </a:pPr>
            <a:r>
              <a:rPr lang="en-US" sz="2800" b="1" dirty="0"/>
              <a:t> </a:t>
            </a:r>
            <a:endParaRPr lang="en-US" sz="2000" dirty="0"/>
          </a:p>
          <a:p>
            <a:pPr algn="l" rtl="0"/>
            <a:r>
              <a:rPr lang="en-US" sz="2800" b="1" dirty="0"/>
              <a:t>Seismic Response Coefficient, C</a:t>
            </a:r>
            <a:r>
              <a:rPr lang="en-US" sz="2800" b="1" baseline="-25000" dirty="0"/>
              <a:t>s</a:t>
            </a:r>
            <a:endParaRPr lang="en-US" sz="2000" dirty="0"/>
          </a:p>
          <a:p>
            <a:pPr algn="l" rtl="0"/>
            <a:r>
              <a:rPr lang="en-US" sz="2800" dirty="0" smtClean="0"/>
              <a:t>Is a </a:t>
            </a:r>
            <a:r>
              <a:rPr lang="en-US" sz="2800" dirty="0"/>
              <a:t>function </a:t>
            </a:r>
            <a:r>
              <a:rPr lang="en-US" sz="2800" dirty="0" smtClean="0"/>
              <a:t>of: </a:t>
            </a:r>
            <a:endParaRPr lang="en-US" sz="2000" dirty="0"/>
          </a:p>
          <a:p>
            <a:pPr lvl="1" algn="l" rtl="0"/>
            <a:r>
              <a:rPr lang="en-US" dirty="0"/>
              <a:t>Spectral response acceleration</a:t>
            </a:r>
            <a:endParaRPr lang="en-US" sz="1800" dirty="0"/>
          </a:p>
          <a:p>
            <a:pPr lvl="1" algn="l" rtl="0"/>
            <a:r>
              <a:rPr lang="en-US" dirty="0"/>
              <a:t>Site soil factors</a:t>
            </a:r>
            <a:endParaRPr lang="en-US" sz="1800" dirty="0"/>
          </a:p>
          <a:p>
            <a:pPr lvl="1" algn="l" rtl="0"/>
            <a:r>
              <a:rPr lang="en-US" dirty="0"/>
              <a:t>Building Period</a:t>
            </a:r>
            <a:endParaRPr lang="en-US" sz="1800" dirty="0"/>
          </a:p>
          <a:p>
            <a:pPr lvl="1" algn="l" rtl="0"/>
            <a:r>
              <a:rPr lang="en-US" dirty="0"/>
              <a:t>Response modification factors</a:t>
            </a:r>
            <a:endParaRPr lang="en-US" sz="1800" dirty="0"/>
          </a:p>
          <a:p>
            <a:pPr lvl="1" algn="l" rtl="0"/>
            <a:r>
              <a:rPr lang="en-US" dirty="0"/>
              <a:t>Importance factor</a:t>
            </a:r>
            <a:endParaRPr lang="en-US" sz="1800" dirty="0"/>
          </a:p>
          <a:p>
            <a:pPr marL="0" indent="0" algn="l">
              <a:buNone/>
            </a:pPr>
            <a:endParaRPr lang="en-US" dirty="0"/>
          </a:p>
        </p:txBody>
      </p:sp>
      <p:sp>
        <p:nvSpPr>
          <p:cNvPr id="3" name="Title 2"/>
          <p:cNvSpPr>
            <a:spLocks noGrp="1"/>
          </p:cNvSpPr>
          <p:nvPr>
            <p:ph type="title"/>
          </p:nvPr>
        </p:nvSpPr>
        <p:spPr/>
        <p:txBody>
          <a:bodyPr/>
          <a:lstStyle/>
          <a:p>
            <a:r>
              <a:rPr lang="en-US" dirty="0" smtClean="0"/>
              <a:t> </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224436"/>
            <a:ext cx="2019300" cy="742950"/>
          </a:xfrm>
          <a:prstGeom prst="rect">
            <a:avLst/>
          </a:prstGeom>
          <a:noFill/>
          <a:ln>
            <a:noFill/>
          </a:ln>
        </p:spPr>
      </p:pic>
    </p:spTree>
    <p:extLst>
      <p:ext uri="{BB962C8B-B14F-4D97-AF65-F5344CB8AC3E}">
        <p14:creationId xmlns:p14="http://schemas.microsoft.com/office/powerpoint/2010/main" val="1482206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rtl="0">
              <a:buNone/>
            </a:pPr>
            <a:endParaRPr lang="en-US" dirty="0"/>
          </a:p>
          <a:p>
            <a:pPr algn="l" rtl="0"/>
            <a:r>
              <a:rPr lang="en-US" dirty="0"/>
              <a:t>Where:</a:t>
            </a:r>
          </a:p>
          <a:p>
            <a:pPr algn="l" rtl="0"/>
            <a:r>
              <a:rPr lang="en-US" dirty="0"/>
              <a:t>   R = Response Modification Factor</a:t>
            </a:r>
          </a:p>
          <a:p>
            <a:pPr algn="l" rtl="0"/>
            <a:r>
              <a:rPr lang="en-US" dirty="0"/>
              <a:t>   Ι = Seismic Importance Factor</a:t>
            </a:r>
          </a:p>
          <a:p>
            <a:pPr marL="0" indent="0" algn="l">
              <a:buNone/>
            </a:pPr>
            <a:endParaRPr lang="en-US" dirty="0"/>
          </a:p>
        </p:txBody>
      </p:sp>
      <p:sp>
        <p:nvSpPr>
          <p:cNvPr id="3" name="Title 2"/>
          <p:cNvSpPr>
            <a:spLocks noGrp="1"/>
          </p:cNvSpPr>
          <p:nvPr>
            <p:ph type="title"/>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124744"/>
            <a:ext cx="3102962" cy="5256584"/>
          </a:xfrm>
          <a:prstGeom prst="rect">
            <a:avLst/>
          </a:prstGeom>
          <a:noFill/>
          <a:ln>
            <a:noFill/>
          </a:ln>
        </p:spPr>
      </p:pic>
    </p:spTree>
    <p:extLst>
      <p:ext uri="{BB962C8B-B14F-4D97-AF65-F5344CB8AC3E}">
        <p14:creationId xmlns:p14="http://schemas.microsoft.com/office/powerpoint/2010/main" val="23829323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675897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 </a:t>
            </a:r>
          </a:p>
          <a:p>
            <a:pPr marL="0" indent="0" algn="l">
              <a:buNone/>
            </a:pPr>
            <a:r>
              <a:rPr lang="en-US" dirty="0"/>
              <a:t>This </a:t>
            </a:r>
            <a:r>
              <a:rPr lang="en-US" dirty="0" smtClean="0"/>
              <a:t>next figure </a:t>
            </a:r>
            <a:r>
              <a:rPr lang="en-US" dirty="0"/>
              <a:t>shows identifying the parameters on response spectrum to get the dynamic analysis, and designing the structure depending on the results we got after analysis complete.</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9945296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16632"/>
            <a:ext cx="6480720" cy="6741368"/>
          </a:xfrm>
          <a:prstGeom prst="rect">
            <a:avLst/>
          </a:prstGeom>
          <a:noFill/>
          <a:ln>
            <a:noFill/>
          </a:ln>
        </p:spPr>
      </p:pic>
    </p:spTree>
    <p:extLst>
      <p:ext uri="{BB962C8B-B14F-4D97-AF65-F5344CB8AC3E}">
        <p14:creationId xmlns:p14="http://schemas.microsoft.com/office/powerpoint/2010/main" val="35061474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16632"/>
            <a:ext cx="6192688" cy="6624736"/>
          </a:xfrm>
          <a:prstGeom prst="rect">
            <a:avLst/>
          </a:prstGeom>
          <a:noFill/>
          <a:ln>
            <a:noFill/>
          </a:ln>
        </p:spPr>
      </p:pic>
    </p:spTree>
    <p:extLst>
      <p:ext uri="{BB962C8B-B14F-4D97-AF65-F5344CB8AC3E}">
        <p14:creationId xmlns:p14="http://schemas.microsoft.com/office/powerpoint/2010/main" val="33694284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At first, we tried to define response spectrum to the whole structure to get the analysis and design based on it. But the model participating mass ratio was just 62.2% in X direction, and this reading still steady after the 6</a:t>
            </a:r>
            <a:r>
              <a:rPr lang="en-US" baseline="30000" dirty="0"/>
              <a:t>th</a:t>
            </a:r>
            <a:r>
              <a:rPr lang="en-US" dirty="0"/>
              <a:t> mode until the 35</a:t>
            </a:r>
            <a:r>
              <a:rPr lang="en-US" baseline="30000" dirty="0"/>
              <a:t>th</a:t>
            </a:r>
            <a:r>
              <a:rPr lang="en-US" dirty="0"/>
              <a:t> without increasing, so we decided to make a </a:t>
            </a:r>
            <a:r>
              <a:rPr lang="en-US" dirty="0" smtClean="0"/>
              <a:t>structural break between </a:t>
            </a:r>
            <a:r>
              <a:rPr lang="en-US" dirty="0"/>
              <a:t>the two sides of the building and analyzing each side by itself as shown in the following figures to get modal participating mass ratio greater than 90%.</a:t>
            </a:r>
          </a:p>
          <a:p>
            <a:pPr marL="0" indent="0" algn="l">
              <a:buNone/>
            </a:pPr>
            <a:endParaRPr lang="en-US" dirty="0"/>
          </a:p>
        </p:txBody>
      </p:sp>
      <p:sp>
        <p:nvSpPr>
          <p:cNvPr id="3" name="Title 2"/>
          <p:cNvSpPr>
            <a:spLocks noGrp="1"/>
          </p:cNvSpPr>
          <p:nvPr>
            <p:ph type="title"/>
          </p:nvPr>
        </p:nvSpPr>
        <p:spPr/>
        <p:txBody>
          <a:bodyPr/>
          <a:lstStyle/>
          <a:p>
            <a:r>
              <a:rPr lang="en-US" dirty="0" smtClean="0"/>
              <a:t> </a:t>
            </a:r>
            <a:endParaRPr lang="en-US" dirty="0"/>
          </a:p>
        </p:txBody>
      </p:sp>
    </p:spTree>
    <p:extLst>
      <p:ext uri="{BB962C8B-B14F-4D97-AF65-F5344CB8AC3E}">
        <p14:creationId xmlns:p14="http://schemas.microsoft.com/office/powerpoint/2010/main" val="3406171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left side:</a:t>
            </a:r>
            <a:endParaRPr lang="en-US" dirty="0"/>
          </a:p>
        </p:txBody>
      </p:sp>
      <p:pic>
        <p:nvPicPr>
          <p:cNvPr id="4" name="Content Placeholder 3" descr="7"/>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1340768"/>
            <a:ext cx="5976664" cy="5517232"/>
          </a:xfrm>
          <a:prstGeom prst="rect">
            <a:avLst/>
          </a:prstGeom>
          <a:noFill/>
          <a:ln>
            <a:noFill/>
          </a:ln>
        </p:spPr>
      </p:pic>
    </p:spTree>
    <p:extLst>
      <p:ext uri="{BB962C8B-B14F-4D97-AF65-F5344CB8AC3E}">
        <p14:creationId xmlns:p14="http://schemas.microsoft.com/office/powerpoint/2010/main" val="42242437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right side:</a:t>
            </a:r>
            <a:endParaRPr lang="en-US" dirty="0"/>
          </a:p>
        </p:txBody>
      </p:sp>
      <p:pic>
        <p:nvPicPr>
          <p:cNvPr id="4" name="Content Placeholder 3" descr="88"/>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628800"/>
            <a:ext cx="7812359" cy="4968552"/>
          </a:xfrm>
          <a:prstGeom prst="rect">
            <a:avLst/>
          </a:prstGeom>
          <a:noFill/>
          <a:ln>
            <a:noFill/>
          </a:ln>
        </p:spPr>
      </p:pic>
    </p:spTree>
    <p:extLst>
      <p:ext uri="{BB962C8B-B14F-4D97-AF65-F5344CB8AC3E}">
        <p14:creationId xmlns:p14="http://schemas.microsoft.com/office/powerpoint/2010/main" val="18331951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32656"/>
            <a:ext cx="8229600" cy="1224136"/>
          </a:xfrm>
        </p:spPr>
        <p:txBody>
          <a:bodyPr>
            <a:noAutofit/>
          </a:bodyPr>
          <a:lstStyle/>
          <a:p>
            <a:pPr rtl="0"/>
            <a:r>
              <a:rPr lang="en-US" sz="2800" dirty="0">
                <a:effectLst/>
              </a:rPr>
              <a:t>The modal participating mass ratio of the left side:</a:t>
            </a:r>
            <a:br>
              <a:rPr lang="en-US" sz="2800" dirty="0">
                <a:effectLst/>
              </a:rPr>
            </a:br>
            <a:r>
              <a:rPr lang="en-US" sz="2800" dirty="0">
                <a:effectLst/>
              </a:rPr>
              <a:t>We got more than 90% by the fourth </a:t>
            </a:r>
            <a:r>
              <a:rPr lang="en-US" sz="2800" dirty="0" smtClean="0">
                <a:effectLst/>
              </a:rPr>
              <a:t>mode</a:t>
            </a:r>
            <a:r>
              <a:rPr lang="en-US" sz="2800" dirty="0">
                <a:effectLst/>
              </a:rPr>
              <a:t/>
            </a:r>
            <a:br>
              <a:rPr lang="en-US" sz="2800" dirty="0">
                <a:effectLst/>
              </a:rPr>
            </a:br>
            <a:r>
              <a:rPr lang="en-US" sz="2800" dirty="0" smtClean="0">
                <a:effectLst/>
              </a:rPr>
              <a:t>the </a:t>
            </a:r>
            <a:r>
              <a:rPr lang="en-US" sz="2800" dirty="0">
                <a:effectLst/>
              </a:rPr>
              <a:t>period T=1.25sec</a:t>
            </a:r>
            <a:endParaRPr lang="en-US" sz="2800" dirty="0"/>
          </a:p>
        </p:txBody>
      </p:sp>
      <p:pic>
        <p:nvPicPr>
          <p:cNvPr id="4" name="Content Placeholder 3" descr="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772816"/>
            <a:ext cx="8640959" cy="4392488"/>
          </a:xfrm>
          <a:prstGeom prst="rect">
            <a:avLst/>
          </a:prstGeom>
          <a:noFill/>
          <a:ln>
            <a:noFill/>
          </a:ln>
        </p:spPr>
      </p:pic>
    </p:spTree>
    <p:extLst>
      <p:ext uri="{BB962C8B-B14F-4D97-AF65-F5344CB8AC3E}">
        <p14:creationId xmlns:p14="http://schemas.microsoft.com/office/powerpoint/2010/main" val="3497717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l">
              <a:buNone/>
            </a:pPr>
            <a:r>
              <a:rPr lang="en-US" b="1" dirty="0" smtClean="0">
                <a:solidFill>
                  <a:schemeClr val="accent2"/>
                </a:solidFill>
                <a:latin typeface="Times New Roman" pitchFamily="18" charset="0"/>
                <a:cs typeface="Times New Roman" pitchFamily="18" charset="0"/>
              </a:rPr>
              <a:t>Structural Classification systems:</a:t>
            </a:r>
          </a:p>
          <a:p>
            <a:pPr marL="0" indent="0" algn="l">
              <a:buNone/>
            </a:pPr>
            <a:r>
              <a:rPr lang="en-US" b="1" dirty="0" smtClean="0"/>
              <a:t>Typological By Geometry</a:t>
            </a:r>
          </a:p>
          <a:p>
            <a:pPr marL="0" indent="0" algn="l">
              <a:buNone/>
            </a:pPr>
            <a:r>
              <a:rPr lang="en-US" b="1" dirty="0" smtClean="0"/>
              <a:t>Typological By Stiffness</a:t>
            </a:r>
          </a:p>
          <a:p>
            <a:pPr marL="0" indent="0" algn="l">
              <a:buNone/>
            </a:pPr>
            <a:r>
              <a:rPr lang="en-US" b="1" dirty="0" smtClean="0"/>
              <a:t>Typological By Span Type</a:t>
            </a:r>
          </a:p>
          <a:p>
            <a:pPr marL="0" indent="0" algn="l">
              <a:buNone/>
            </a:pPr>
            <a:r>
              <a:rPr lang="en-US" b="1" dirty="0" smtClean="0"/>
              <a:t>Typological By Material</a:t>
            </a:r>
          </a:p>
          <a:p>
            <a:pPr marL="0" indent="0" algn="l">
              <a:buNone/>
            </a:pPr>
            <a:endParaRPr lang="ar-SA" dirty="0"/>
          </a:p>
        </p:txBody>
      </p:sp>
      <p:sp>
        <p:nvSpPr>
          <p:cNvPr id="2" name="عنوان 1"/>
          <p:cNvSpPr>
            <a:spLocks noGrp="1"/>
          </p:cNvSpPr>
          <p:nvPr>
            <p:ph type="title"/>
          </p:nvPr>
        </p:nvSpPr>
        <p:spPr/>
        <p:txBody>
          <a:bodyPr/>
          <a:lstStyle/>
          <a:p>
            <a:r>
              <a:rPr lang="en-US" b="1" dirty="0" smtClean="0">
                <a:latin typeface="ESSTIXFifteen" pitchFamily="2" charset="0"/>
              </a:rPr>
              <a:t>Conceptual Structural Approaches</a:t>
            </a:r>
            <a:r>
              <a:rPr lang="en-US" dirty="0" smtClean="0"/>
              <a:t> </a:t>
            </a:r>
            <a:endParaRPr lang="ar-SA" dirty="0"/>
          </a:p>
        </p:txBody>
      </p:sp>
    </p:spTree>
    <p:extLst>
      <p:ext uri="{BB962C8B-B14F-4D97-AF65-F5344CB8AC3E}">
        <p14:creationId xmlns:p14="http://schemas.microsoft.com/office/powerpoint/2010/main" val="5858851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rtl="0"/>
            <a:r>
              <a:rPr lang="en-US" sz="2800" dirty="0">
                <a:effectLst/>
              </a:rPr>
              <a:t>The modal participating mass ratio for the right side:</a:t>
            </a:r>
            <a:br>
              <a:rPr lang="en-US" sz="2800" dirty="0">
                <a:effectLst/>
              </a:rPr>
            </a:br>
            <a:r>
              <a:rPr lang="en-US" sz="2800" dirty="0">
                <a:effectLst/>
              </a:rPr>
              <a:t>We got more than 90% by the seventh mode</a:t>
            </a:r>
            <a:br>
              <a:rPr lang="en-US" sz="2800" dirty="0">
                <a:effectLst/>
              </a:rPr>
            </a:br>
            <a:r>
              <a:rPr lang="en-US" sz="2800" dirty="0">
                <a:effectLst/>
              </a:rPr>
              <a:t>And the period T=1.51sec.</a:t>
            </a:r>
            <a:endParaRPr lang="en-US" sz="2800" dirty="0"/>
          </a:p>
        </p:txBody>
      </p:sp>
      <p:pic>
        <p:nvPicPr>
          <p:cNvPr id="4" name="Content Placeholder 3" descr="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6274" y="1700808"/>
            <a:ext cx="8288213" cy="4392487"/>
          </a:xfrm>
          <a:prstGeom prst="rect">
            <a:avLst/>
          </a:prstGeom>
          <a:noFill/>
          <a:ln>
            <a:noFill/>
          </a:ln>
        </p:spPr>
      </p:pic>
    </p:spTree>
    <p:extLst>
      <p:ext uri="{BB962C8B-B14F-4D97-AF65-F5344CB8AC3E}">
        <p14:creationId xmlns:p14="http://schemas.microsoft.com/office/powerpoint/2010/main" val="24295868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ctr">
              <a:buNone/>
            </a:pPr>
            <a:r>
              <a:rPr lang="en-US" sz="7200" b="1" dirty="0" smtClean="0"/>
              <a:t>Design of slabs</a:t>
            </a:r>
            <a:endParaRPr lang="en-US" sz="7200" b="1"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9648358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smtClean="0"/>
              <a:t>In graduation project 1, we analyzed the slabs as one way ribbed slab for the residential floors, and as one way solid slab for the parking and storing floors.</a:t>
            </a:r>
          </a:p>
          <a:p>
            <a:pPr marL="0" indent="0" algn="l">
              <a:buNone/>
            </a:pPr>
            <a:endParaRPr lang="en-US" dirty="0"/>
          </a:p>
          <a:p>
            <a:pPr marL="0" indent="0" algn="l">
              <a:buNone/>
            </a:pPr>
            <a:r>
              <a:rPr lang="en-US" dirty="0" smtClean="0"/>
              <a:t>We found the thickness and checked them for shear, compatibility, equilibrium and stress strain relationship and everything was right.</a:t>
            </a:r>
            <a:br>
              <a:rPr lang="en-US" dirty="0" smtClean="0"/>
            </a:br>
            <a:r>
              <a:rPr lang="en-US" dirty="0" smtClean="0"/>
              <a:t>After the dynamic analysis, nothing </a:t>
            </a:r>
            <a:r>
              <a:rPr lang="en-US" dirty="0"/>
              <a:t>i</a:t>
            </a:r>
            <a:r>
              <a:rPr lang="en-US" dirty="0" smtClean="0"/>
              <a:t>s changed because its loaded on the beam to the columns and footings which we modified to resist dynamic loads.</a:t>
            </a:r>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22505440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l">
              <a:buNone/>
            </a:pPr>
            <a:r>
              <a:rPr lang="en-US" sz="6600" dirty="0"/>
              <a:t>Design of the beams </a:t>
            </a:r>
            <a:r>
              <a:rPr lang="en-US" sz="6600" b="1" dirty="0"/>
              <a:t>:</a:t>
            </a:r>
            <a:endParaRPr lang="en-US" sz="66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4098903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b="1" dirty="0"/>
              <a:t>Type of beams:</a:t>
            </a:r>
          </a:p>
          <a:p>
            <a:pPr marL="0" indent="0" algn="l">
              <a:buNone/>
            </a:pPr>
            <a:r>
              <a:rPr lang="ar-SA" b="1" dirty="0"/>
              <a:t>.</a:t>
            </a:r>
            <a:r>
              <a:rPr lang="en-US" b="1" dirty="0"/>
              <a:t>1-Main Hidden  Beams (1.2*.3)</a:t>
            </a:r>
          </a:p>
          <a:p>
            <a:pPr marL="0" indent="0" algn="l">
              <a:buNone/>
            </a:pPr>
            <a:r>
              <a:rPr lang="ar-SA" b="1" dirty="0"/>
              <a:t>.</a:t>
            </a:r>
            <a:r>
              <a:rPr lang="en-US" b="1" dirty="0"/>
              <a:t>2- secondary Beams(.3*.4)</a:t>
            </a:r>
          </a:p>
          <a:p>
            <a:pPr marL="0" indent="0" algn="l">
              <a:buNone/>
            </a:pPr>
            <a:r>
              <a:rPr lang="ar-SA" b="1" dirty="0"/>
              <a:t>.</a:t>
            </a:r>
            <a:r>
              <a:rPr lang="en-US" b="1" dirty="0"/>
              <a:t>3-Parameter Beams (1*.3)</a:t>
            </a:r>
          </a:p>
          <a:p>
            <a:pPr marL="0" indent="0" algn="l">
              <a:buNone/>
            </a:pPr>
            <a:r>
              <a:rPr lang="en-US" b="1" dirty="0"/>
              <a:t>.65*.45).</a:t>
            </a:r>
            <a:r>
              <a:rPr lang="ar-SA" b="1" dirty="0"/>
              <a:t>)</a:t>
            </a:r>
            <a:r>
              <a:rPr lang="en-US" b="1" dirty="0"/>
              <a:t>4-primary drop Beams in the Parking</a:t>
            </a:r>
            <a:endParaRPr lang="ar-SA" b="1" dirty="0"/>
          </a:p>
          <a:p>
            <a:pPr marL="0" indent="0" algn="l">
              <a:buNone/>
            </a:pPr>
            <a:endParaRPr lang="ar-SA" b="1" dirty="0"/>
          </a:p>
          <a:p>
            <a:pPr marL="0" indent="0" algn="l">
              <a:buNone/>
            </a:pPr>
            <a:r>
              <a:rPr lang="en-US" dirty="0"/>
              <a:t>And then</a:t>
            </a:r>
            <a:r>
              <a:rPr lang="ar-SA" dirty="0"/>
              <a:t> </a:t>
            </a:r>
            <a:r>
              <a:rPr lang="en-US" dirty="0"/>
              <a:t>We set the </a:t>
            </a:r>
            <a:r>
              <a:rPr lang="en-US" dirty="0" err="1"/>
              <a:t>the</a:t>
            </a:r>
            <a:r>
              <a:rPr lang="en-US" dirty="0"/>
              <a:t> primary Design from static load</a:t>
            </a:r>
            <a:endParaRPr lang="ar-SA" dirty="0"/>
          </a:p>
          <a:p>
            <a:pPr marL="0" indent="0" algn="l">
              <a:buNone/>
            </a:pPr>
            <a:r>
              <a:rPr lang="ar-SA" dirty="0"/>
              <a:t> </a:t>
            </a:r>
            <a:r>
              <a:rPr lang="en-US" dirty="0"/>
              <a:t>The dimension change due to dynamic load</a:t>
            </a:r>
            <a:endParaRPr lang="ar-SA" dirty="0"/>
          </a:p>
          <a:p>
            <a:pPr marL="0" indent="0" algn="l">
              <a:buNone/>
            </a:pP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4609170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196752"/>
            <a:ext cx="8928992" cy="4752528"/>
          </a:xfrm>
        </p:spPr>
      </p:pic>
    </p:spTree>
    <p:extLst>
      <p:ext uri="{BB962C8B-B14F-4D97-AF65-F5344CB8AC3E}">
        <p14:creationId xmlns:p14="http://schemas.microsoft.com/office/powerpoint/2010/main" val="33616217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b="1" dirty="0"/>
              <a:t>Design of exterior beams</a:t>
            </a:r>
            <a:endParaRPr lang="ar-SA" dirty="0"/>
          </a:p>
          <a:p>
            <a:pPr algn="l" rtl="0"/>
            <a:r>
              <a:rPr lang="en-US" dirty="0"/>
              <a:t>Let b = 40 cm, </a:t>
            </a:r>
            <a:r>
              <a:rPr lang="en-US" dirty="0">
                <a:sym typeface="Symbol"/>
              </a:rPr>
              <a:t></a:t>
            </a:r>
            <a:r>
              <a:rPr lang="en-US" dirty="0"/>
              <a:t> = 0.012</a:t>
            </a:r>
          </a:p>
          <a:p>
            <a:pPr algn="l" rtl="0"/>
            <a:r>
              <a:rPr lang="en-US" dirty="0" err="1"/>
              <a:t>Ln,max</a:t>
            </a:r>
            <a:r>
              <a:rPr lang="en-US" dirty="0"/>
              <a:t> = 6.85m</a:t>
            </a:r>
          </a:p>
          <a:p>
            <a:pPr algn="l" rtl="0"/>
            <a:r>
              <a:rPr lang="en-US" dirty="0"/>
              <a:t>Wu = 31*(3.55-0.6/2)+22+25*o.4*0.8 = 72 KN</a:t>
            </a:r>
          </a:p>
          <a:p>
            <a:pPr algn="l" rtl="0"/>
            <a:r>
              <a:rPr lang="en-US" dirty="0"/>
              <a:t>Mu max = Wu*Ln</a:t>
            </a:r>
            <a:r>
              <a:rPr lang="en-US" baseline="30000" dirty="0"/>
              <a:t>2</a:t>
            </a:r>
            <a:r>
              <a:rPr lang="en-US" dirty="0"/>
              <a:t> /10 = 336KN.m</a:t>
            </a:r>
          </a:p>
          <a:p>
            <a:pPr algn="l" rtl="0"/>
            <a:r>
              <a:rPr lang="en-US" dirty="0"/>
              <a:t>d</a:t>
            </a:r>
            <a:r>
              <a:rPr lang="en-US" b="1" dirty="0"/>
              <a:t>² </a:t>
            </a:r>
            <a:r>
              <a:rPr lang="en-US" dirty="0"/>
              <a:t>= </a:t>
            </a:r>
            <a:r>
              <a:rPr lang="en-US" dirty="0" err="1"/>
              <a:t>Mn</a:t>
            </a:r>
            <a:r>
              <a:rPr lang="en-US" dirty="0"/>
              <a:t>/</a:t>
            </a:r>
            <a:r>
              <a:rPr lang="en-US" dirty="0" err="1"/>
              <a:t>Rb</a:t>
            </a:r>
            <a:endParaRPr lang="en-US" dirty="0"/>
          </a:p>
          <a:p>
            <a:pPr algn="l" rtl="0"/>
            <a:r>
              <a:rPr lang="en-US" dirty="0">
                <a:sym typeface="Symbol"/>
              </a:rPr>
              <a:t></a:t>
            </a:r>
            <a:r>
              <a:rPr lang="en-US" dirty="0"/>
              <a:t> d = 540mm, cover = 60mm, h = 600mm</a:t>
            </a:r>
          </a:p>
          <a:p>
            <a:pPr algn="l" rtl="0"/>
            <a:r>
              <a:rPr lang="en-US" dirty="0">
                <a:sym typeface="Symbol"/>
              </a:rPr>
              <a:t></a:t>
            </a:r>
            <a:r>
              <a:rPr lang="en-US" dirty="0"/>
              <a:t> beam weight = 0.4*(0.6-0.2)*25*1.2 = 4.8KN/m</a:t>
            </a:r>
          </a:p>
          <a:p>
            <a:pPr algn="l" rtl="0"/>
            <a:r>
              <a:rPr lang="en-US" dirty="0"/>
              <a:t>Wu = 73KN/m</a:t>
            </a:r>
          </a:p>
          <a:p>
            <a:pPr marL="0" indent="0" algn="l">
              <a:buNone/>
            </a:pPr>
            <a:endParaRPr lang="en-US" dirty="0"/>
          </a:p>
        </p:txBody>
      </p:sp>
      <p:sp>
        <p:nvSpPr>
          <p:cNvPr id="3" name="Title 2"/>
          <p:cNvSpPr>
            <a:spLocks noGrp="1"/>
          </p:cNvSpPr>
          <p:nvPr>
            <p:ph type="title"/>
          </p:nvPr>
        </p:nvSpPr>
        <p:spPr/>
        <p:txBody>
          <a:bodyPr/>
          <a:lstStyle/>
          <a:p>
            <a:r>
              <a:rPr lang="en-US" dirty="0"/>
              <a:t>Example of set primary Dimension</a:t>
            </a:r>
          </a:p>
        </p:txBody>
      </p:sp>
    </p:spTree>
    <p:extLst>
      <p:ext uri="{BB962C8B-B14F-4D97-AF65-F5344CB8AC3E}">
        <p14:creationId xmlns:p14="http://schemas.microsoft.com/office/powerpoint/2010/main" val="11096058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 we became more confident that the Sap  is working in    the same way that we work But faster than us So we take the Sap Design for the beams but when Sap Design that give us many station for the same member and for practical we take the max station and work on it.</a:t>
            </a:r>
          </a:p>
          <a:p>
            <a:pPr marL="0" indent="0" algn="l">
              <a:buNone/>
            </a:pPr>
            <a:endParaRPr lang="en-US" dirty="0"/>
          </a:p>
        </p:txBody>
      </p:sp>
      <p:sp>
        <p:nvSpPr>
          <p:cNvPr id="3" name="Title 2"/>
          <p:cNvSpPr>
            <a:spLocks noGrp="1"/>
          </p:cNvSpPr>
          <p:nvPr>
            <p:ph type="title"/>
          </p:nvPr>
        </p:nvSpPr>
        <p:spPr/>
        <p:txBody>
          <a:bodyPr/>
          <a:lstStyle/>
          <a:p>
            <a:r>
              <a:rPr lang="en-US" dirty="0"/>
              <a:t>Design of the beams:</a:t>
            </a:r>
          </a:p>
        </p:txBody>
      </p:sp>
    </p:spTree>
    <p:extLst>
      <p:ext uri="{BB962C8B-B14F-4D97-AF65-F5344CB8AC3E}">
        <p14:creationId xmlns:p14="http://schemas.microsoft.com/office/powerpoint/2010/main" val="42223706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l">
              <a:buNone/>
            </a:pPr>
            <a:r>
              <a:rPr lang="en-US" sz="7200" dirty="0"/>
              <a:t>Design of columns:</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7054423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980728"/>
            <a:ext cx="8784975" cy="4752528"/>
          </a:xfrm>
        </p:spPr>
      </p:pic>
    </p:spTree>
    <p:extLst>
      <p:ext uri="{BB962C8B-B14F-4D97-AF65-F5344CB8AC3E}">
        <p14:creationId xmlns:p14="http://schemas.microsoft.com/office/powerpoint/2010/main" val="3214803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6001643"/>
          </a:xfrm>
          <a:prstGeom prst="rect">
            <a:avLst/>
          </a:prstGeom>
        </p:spPr>
        <p:txBody>
          <a:bodyPr wrap="square">
            <a:spAutoFit/>
          </a:bodyPr>
          <a:lstStyle/>
          <a:p>
            <a:pPr algn="l"/>
            <a:endParaRPr lang="en-US" sz="3200" dirty="0" smtClean="0"/>
          </a:p>
          <a:p>
            <a:pPr algn="l"/>
            <a:r>
              <a:rPr lang="en-US" sz="3200" b="1" dirty="0" smtClean="0">
                <a:solidFill>
                  <a:srgbClr val="3333CC"/>
                </a:solidFill>
              </a:rPr>
              <a:t>Design Process in Structural Engineering:</a:t>
            </a:r>
            <a:endParaRPr lang="en-US" sz="3200" dirty="0"/>
          </a:p>
          <a:p>
            <a:pPr algn="l"/>
            <a:endParaRPr lang="en-US" sz="3200" dirty="0" smtClean="0"/>
          </a:p>
          <a:p>
            <a:pPr algn="l"/>
            <a:r>
              <a:rPr lang="en-US" sz="3200" dirty="0" smtClean="0"/>
              <a:t>Many factors must be taken into consideration in the design of any structure; these include economic factors, most important the safety of their inhabitants, compatibility, serviceability, equilibrium and the most important issue is the strength limit state that structural collapse of all part of structure (very low probability of occurrence) and loss of life can occur (a structure will not fail as long as there is a safe load path to the foundation</a:t>
            </a:r>
            <a:r>
              <a:rPr lang="en-US" sz="1600" dirty="0" smtClean="0"/>
              <a:t>). </a:t>
            </a:r>
            <a:endParaRPr lang="ar-SA" sz="3200" dirty="0"/>
          </a:p>
        </p:txBody>
      </p:sp>
    </p:spTree>
    <p:extLst>
      <p:ext uri="{BB962C8B-B14F-4D97-AF65-F5344CB8AC3E}">
        <p14:creationId xmlns:p14="http://schemas.microsoft.com/office/powerpoint/2010/main" val="30619724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0" indent="0" algn="l">
              <a:buNone/>
            </a:pPr>
            <a:r>
              <a:rPr lang="en-US" dirty="0"/>
              <a:t>Column in architecture and structural engineering is a structural element </a:t>
            </a:r>
            <a:endParaRPr lang="en-US" sz="2800" dirty="0"/>
          </a:p>
          <a:p>
            <a:pPr marL="0" indent="0" algn="l">
              <a:buNone/>
            </a:pPr>
            <a:r>
              <a:rPr lang="en-US" sz="2800" dirty="0"/>
              <a:t>that transmits, through compression, the weight of the structure above to </a:t>
            </a:r>
          </a:p>
          <a:p>
            <a:pPr marL="0" indent="0" algn="l">
              <a:buNone/>
            </a:pPr>
            <a:r>
              <a:rPr lang="en-US" sz="2800" dirty="0"/>
              <a:t>other structural elements below , in other words column is a   compression </a:t>
            </a:r>
          </a:p>
          <a:p>
            <a:pPr marL="0" indent="0" algn="l">
              <a:buNone/>
            </a:pPr>
            <a:r>
              <a:rPr lang="en-US" sz="2800" dirty="0"/>
              <a:t>member. For the purpose of wind or earthquake forces, columns may be </a:t>
            </a:r>
          </a:p>
          <a:p>
            <a:pPr marL="0" indent="0" algn="l">
              <a:buNone/>
            </a:pPr>
            <a:r>
              <a:rPr lang="en-US" sz="2800" dirty="0"/>
              <a:t>designed to resist lateral forces. Other compression members are often </a:t>
            </a:r>
          </a:p>
          <a:p>
            <a:pPr marL="0" indent="0" algn="l">
              <a:buNone/>
            </a:pPr>
            <a:r>
              <a:rPr lang="en-US" sz="2800" dirty="0"/>
              <a:t>termed "columns" because of the similar stress conditions. Columns are </a:t>
            </a:r>
          </a:p>
          <a:p>
            <a:pPr marL="0" indent="0" algn="l">
              <a:buNone/>
            </a:pPr>
            <a:r>
              <a:rPr lang="en-US" sz="2800" dirty="0"/>
              <a:t>frequently used to support beams or arches on which the upper parts of walls </a:t>
            </a:r>
          </a:p>
          <a:p>
            <a:pPr marL="0" indent="0" algn="l">
              <a:buNone/>
            </a:pPr>
            <a:r>
              <a:rPr lang="en-US" sz="2800" dirty="0"/>
              <a:t>or ceilings rest. In architecture, "column" refers to such a structural element </a:t>
            </a:r>
          </a:p>
          <a:p>
            <a:pPr marL="0" indent="0" algn="l">
              <a:buNone/>
            </a:pPr>
            <a:r>
              <a:rPr lang="en-US" sz="2800" dirty="0"/>
              <a:t>that also has certain proportional and decorative features</a:t>
            </a:r>
            <a:endParaRPr lang="en-US" dirty="0"/>
          </a:p>
        </p:txBody>
      </p:sp>
      <p:sp>
        <p:nvSpPr>
          <p:cNvPr id="3" name="Title 2"/>
          <p:cNvSpPr>
            <a:spLocks noGrp="1"/>
          </p:cNvSpPr>
          <p:nvPr>
            <p:ph type="title"/>
          </p:nvPr>
        </p:nvSpPr>
        <p:spPr/>
        <p:txBody>
          <a:bodyPr/>
          <a:lstStyle/>
          <a:p>
            <a:r>
              <a:rPr lang="en-US" dirty="0"/>
              <a:t>Design of columns:</a:t>
            </a:r>
          </a:p>
        </p:txBody>
      </p:sp>
    </p:spTree>
    <p:extLst>
      <p:ext uri="{BB962C8B-B14F-4D97-AF65-F5344CB8AC3E}">
        <p14:creationId xmlns:p14="http://schemas.microsoft.com/office/powerpoint/2010/main" val="39301237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The design of the columns should satisfy the  architecture requirements. </a:t>
            </a:r>
          </a:p>
          <a:p>
            <a:pPr marL="0" indent="0" algn="l">
              <a:buNone/>
            </a:pPr>
            <a:r>
              <a:rPr lang="en-US" dirty="0"/>
              <a:t>In statics we compare the area of steel from sap and the area of steel from hand calculation and found them closely to each other ,that because we have one ultimate axial force and one moment .</a:t>
            </a:r>
          </a:p>
          <a:p>
            <a:pPr marL="0" indent="0" algn="l">
              <a:buNone/>
            </a:pPr>
            <a:r>
              <a:rPr lang="en-US" dirty="0"/>
              <a:t>But in Dynamic we have one ultimate axial load and two ultimate moment ,in this cause the Sap use 3D inter action diagram ,and that cant get from hand calculation because we just  know 2D.</a:t>
            </a:r>
            <a:endParaRPr lang="ar-SA" dirty="0"/>
          </a:p>
          <a:p>
            <a:pPr marL="0" indent="0" algn="l">
              <a:buNone/>
            </a:pPr>
            <a:endParaRPr lang="en-US" dirty="0"/>
          </a:p>
        </p:txBody>
      </p:sp>
      <p:sp>
        <p:nvSpPr>
          <p:cNvPr id="3" name="Title 2"/>
          <p:cNvSpPr>
            <a:spLocks noGrp="1"/>
          </p:cNvSpPr>
          <p:nvPr>
            <p:ph type="title"/>
          </p:nvPr>
        </p:nvSpPr>
        <p:spPr/>
        <p:txBody>
          <a:bodyPr/>
          <a:lstStyle/>
          <a:p>
            <a:r>
              <a:rPr lang="en-US" dirty="0"/>
              <a:t>Design of columns:</a:t>
            </a:r>
          </a:p>
        </p:txBody>
      </p:sp>
    </p:spTree>
    <p:extLst>
      <p:ext uri="{BB962C8B-B14F-4D97-AF65-F5344CB8AC3E}">
        <p14:creationId xmlns:p14="http://schemas.microsoft.com/office/powerpoint/2010/main" val="17954801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Conclusion:</a:t>
            </a:r>
          </a:p>
          <a:p>
            <a:pPr marL="0" indent="0" algn="l">
              <a:buNone/>
            </a:pPr>
            <a:r>
              <a:rPr lang="en-US" dirty="0"/>
              <a:t>From the static result we found that the sap is working right but faster than us So we can depend on sap for both  static and dynamic Design.</a:t>
            </a:r>
            <a:endParaRPr lang="ar-SA" dirty="0"/>
          </a:p>
          <a:p>
            <a:pPr marL="0" indent="0" algn="l">
              <a:buNone/>
            </a:pPr>
            <a:endParaRPr lang="en-US" dirty="0"/>
          </a:p>
        </p:txBody>
      </p:sp>
      <p:sp>
        <p:nvSpPr>
          <p:cNvPr id="3" name="Title 2"/>
          <p:cNvSpPr>
            <a:spLocks noGrp="1"/>
          </p:cNvSpPr>
          <p:nvPr>
            <p:ph type="title"/>
          </p:nvPr>
        </p:nvSpPr>
        <p:spPr/>
        <p:txBody>
          <a:bodyPr/>
          <a:lstStyle/>
          <a:p>
            <a:r>
              <a:rPr lang="en-US" dirty="0"/>
              <a:t>Design of columns:</a:t>
            </a:r>
          </a:p>
        </p:txBody>
      </p:sp>
    </p:spTree>
    <p:extLst>
      <p:ext uri="{BB962C8B-B14F-4D97-AF65-F5344CB8AC3E}">
        <p14:creationId xmlns:p14="http://schemas.microsoft.com/office/powerpoint/2010/main" val="2887223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88640"/>
            <a:ext cx="7416824" cy="6768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46225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We have problem in the parking floor that the column is long column and we try to solve the problem by but braced beams . </a:t>
            </a:r>
            <a:endParaRPr lang="ar-SA" dirty="0"/>
          </a:p>
          <a:p>
            <a:pPr marL="0" indent="0" algn="l">
              <a:buNone/>
            </a:pPr>
            <a:endParaRPr lang="en-US" dirty="0"/>
          </a:p>
        </p:txBody>
      </p:sp>
      <p:sp>
        <p:nvSpPr>
          <p:cNvPr id="3" name="Title 2"/>
          <p:cNvSpPr>
            <a:spLocks noGrp="1"/>
          </p:cNvSpPr>
          <p:nvPr>
            <p:ph type="title"/>
          </p:nvPr>
        </p:nvSpPr>
        <p:spPr/>
        <p:txBody>
          <a:bodyPr/>
          <a:lstStyle/>
          <a:p>
            <a:r>
              <a:rPr lang="en-US" dirty="0"/>
              <a:t>Problem:</a:t>
            </a:r>
          </a:p>
        </p:txBody>
      </p:sp>
    </p:spTree>
    <p:extLst>
      <p:ext uri="{BB962C8B-B14F-4D97-AF65-F5344CB8AC3E}">
        <p14:creationId xmlns:p14="http://schemas.microsoft.com/office/powerpoint/2010/main" val="2201785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l">
              <a:buNone/>
            </a:pPr>
            <a:r>
              <a:rPr lang="en-US" sz="7200" dirty="0"/>
              <a:t>Design of footing:</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0104957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a:buNone/>
            </a:pPr>
            <a:r>
              <a:rPr lang="en-US" dirty="0"/>
              <a:t>Foundation design , including the selection of foundation system and the </a:t>
            </a:r>
          </a:p>
          <a:p>
            <a:pPr marL="0" indent="0" algn="l">
              <a:buNone/>
            </a:pPr>
            <a:r>
              <a:rPr lang="en-US" dirty="0"/>
              <a:t>footing dimensions ,is strongly influenced by type of soil and its properties. </a:t>
            </a:r>
          </a:p>
          <a:p>
            <a:pPr marL="0" indent="0" algn="l">
              <a:buNone/>
            </a:pPr>
            <a:r>
              <a:rPr lang="en-US" dirty="0"/>
              <a:t>As a result ,</a:t>
            </a:r>
            <a:r>
              <a:rPr lang="en-US" dirty="0" err="1"/>
              <a:t>skilful</a:t>
            </a:r>
            <a:r>
              <a:rPr lang="en-US" dirty="0"/>
              <a:t> foundation design blends  knowledge of structural  </a:t>
            </a:r>
          </a:p>
          <a:p>
            <a:pPr marL="0" indent="0" algn="l">
              <a:buNone/>
            </a:pPr>
            <a:r>
              <a:rPr lang="en-US" dirty="0"/>
              <a:t>engineering and geotechnical engineering.</a:t>
            </a:r>
          </a:p>
          <a:p>
            <a:pPr marL="0" indent="0" algn="l">
              <a:buNone/>
            </a:pPr>
            <a:r>
              <a:rPr lang="en-US" dirty="0"/>
              <a:t>The soil type is rock with </a:t>
            </a:r>
            <a:r>
              <a:rPr lang="en-US" dirty="0" err="1"/>
              <a:t>qall</a:t>
            </a:r>
            <a:r>
              <a:rPr lang="en-US" dirty="0"/>
              <a:t>=400KN/m^2</a:t>
            </a:r>
          </a:p>
          <a:p>
            <a:pPr marL="0" indent="0" algn="l">
              <a:buNone/>
            </a:pPr>
            <a:endParaRPr lang="ar-SA" dirty="0"/>
          </a:p>
          <a:p>
            <a:pPr marL="0" indent="0" algn="l">
              <a:buNone/>
            </a:pPr>
            <a:endParaRPr lang="en-US" dirty="0"/>
          </a:p>
        </p:txBody>
      </p:sp>
      <p:sp>
        <p:nvSpPr>
          <p:cNvPr id="3" name="Title 2"/>
          <p:cNvSpPr>
            <a:spLocks noGrp="1"/>
          </p:cNvSpPr>
          <p:nvPr>
            <p:ph type="title"/>
          </p:nvPr>
        </p:nvSpPr>
        <p:spPr/>
        <p:txBody>
          <a:bodyPr/>
          <a:lstStyle/>
          <a:p>
            <a:r>
              <a:rPr lang="en-US" dirty="0"/>
              <a:t>Design of footing:</a:t>
            </a:r>
          </a:p>
        </p:txBody>
      </p:sp>
    </p:spTree>
    <p:extLst>
      <p:ext uri="{BB962C8B-B14F-4D97-AF65-F5344CB8AC3E}">
        <p14:creationId xmlns:p14="http://schemas.microsoft.com/office/powerpoint/2010/main" val="505249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pPr marL="0" indent="0" algn="l">
                  <a:buNone/>
                </a:pPr>
                <a:r>
                  <a:rPr lang="en-US" dirty="0"/>
                  <a:t>Type of footing used:</a:t>
                </a:r>
              </a:p>
              <a:p>
                <a:pPr marL="0" indent="0" algn="l">
                  <a:buNone/>
                </a:pPr>
                <a:r>
                  <a:rPr lang="en-US" dirty="0"/>
                  <a:t>1- single footing.</a:t>
                </a:r>
              </a:p>
              <a:p>
                <a:pPr marL="0" indent="0" algn="l">
                  <a:buNone/>
                </a:pPr>
                <a:r>
                  <a:rPr lang="en-US" dirty="0"/>
                  <a:t>-2- wall footing.</a:t>
                </a:r>
              </a:p>
              <a:p>
                <a:pPr marL="0" indent="0" algn="l">
                  <a:buNone/>
                </a:pPr>
                <a:r>
                  <a:rPr lang="en-US" dirty="0"/>
                  <a:t>Footing area= </a:t>
                </a:r>
                <a:r>
                  <a:rPr lang="en-US" dirty="0" err="1"/>
                  <a:t>Pu</a:t>
                </a:r>
                <a:r>
                  <a:rPr lang="en-US" dirty="0"/>
                  <a:t>/</a:t>
                </a:r>
                <a:r>
                  <a:rPr lang="en-US" dirty="0" err="1"/>
                  <a:t>qall</a:t>
                </a:r>
                <a:r>
                  <a:rPr lang="en-US" dirty="0"/>
                  <a:t>.</a:t>
                </a:r>
              </a:p>
              <a:p>
                <a:pPr marL="0" indent="0" algn="l">
                  <a:buNone/>
                </a:pPr>
                <a:r>
                  <a:rPr lang="en-US" dirty="0"/>
                  <a:t>Q=</a:t>
                </a:r>
                <a14:m>
                  <m:oMath xmlns:m="http://schemas.openxmlformats.org/officeDocument/2006/math">
                    <m:f>
                      <m:fPr>
                        <m:ctrlPr>
                          <a:rPr lang="en-US" i="1">
                            <a:latin typeface="Cambria Math"/>
                          </a:rPr>
                        </m:ctrlPr>
                      </m:fPr>
                      <m:num>
                        <m:r>
                          <a:rPr lang="en-US" i="1">
                            <a:latin typeface="Cambria Math"/>
                          </a:rPr>
                          <m:t>𝑝</m:t>
                        </m:r>
                      </m:num>
                      <m:den>
                        <m:r>
                          <a:rPr lang="en-US" i="1">
                            <a:latin typeface="Cambria Math"/>
                          </a:rPr>
                          <m:t>𝑎𝑟𝑒𝑎</m:t>
                        </m:r>
                      </m:den>
                    </m:f>
                    <m:r>
                      <m:rPr>
                        <m:nor/>
                      </m:rPr>
                      <a:rPr lang="ar-SA" dirty="0"/>
                      <m:t>±</m:t>
                    </m:r>
                    <m:f>
                      <m:fPr>
                        <m:ctrlPr>
                          <a:rPr lang="ar-SA" i="1" dirty="0">
                            <a:latin typeface="Cambria Math"/>
                          </a:rPr>
                        </m:ctrlPr>
                      </m:fPr>
                      <m:num>
                        <m:r>
                          <a:rPr lang="en-US" i="1" dirty="0">
                            <a:latin typeface="Cambria Math"/>
                          </a:rPr>
                          <m:t>𝑀</m:t>
                        </m:r>
                        <m:r>
                          <a:rPr lang="en-US" i="1" dirty="0">
                            <a:latin typeface="Cambria Math"/>
                          </a:rPr>
                          <m:t>∗</m:t>
                        </m:r>
                        <m:r>
                          <a:rPr lang="en-US" i="1" dirty="0">
                            <a:latin typeface="Cambria Math"/>
                          </a:rPr>
                          <m:t>𝐶</m:t>
                        </m:r>
                      </m:num>
                      <m:den>
                        <m:r>
                          <a:rPr lang="en-US" i="1" dirty="0">
                            <a:latin typeface="Cambria Math"/>
                          </a:rPr>
                          <m:t>𝐼</m:t>
                        </m:r>
                      </m:den>
                    </m:f>
                  </m:oMath>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2"/>
                <a:stretch>
                  <a:fillRect l="-2296" t="-1067"/>
                </a:stretch>
              </a:blipFill>
            </p:spPr>
            <p:txBody>
              <a:bodyPr/>
              <a:lstStyle/>
              <a:p>
                <a:r>
                  <a:rPr lang="en-US">
                    <a:noFill/>
                  </a:rPr>
                  <a:t> </a:t>
                </a:r>
              </a:p>
            </p:txBody>
          </p:sp>
        </mc:Fallback>
      </mc:AlternateContent>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8408078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0" indent="0" algn="ctr">
              <a:buNone/>
            </a:pPr>
            <a:r>
              <a:rPr lang="en-US" sz="6600" dirty="0" smtClean="0">
                <a:latin typeface="BankGothic Md BT" pitchFamily="34" charset="0"/>
              </a:rPr>
              <a:t>Thanks</a:t>
            </a:r>
          </a:p>
          <a:p>
            <a:pPr marL="0" indent="0" algn="ctr">
              <a:buNone/>
            </a:pPr>
            <a:r>
              <a:rPr lang="en-US" sz="6600" dirty="0" smtClean="0">
                <a:latin typeface="BankGothic Md BT" pitchFamily="34" charset="0"/>
              </a:rPr>
              <a:t> for listening </a:t>
            </a:r>
            <a:endParaRPr lang="ar-SA" sz="6600" dirty="0">
              <a:latin typeface="BankGothic Md BT" pitchFamily="34" charset="0"/>
            </a:endParaRPr>
          </a:p>
        </p:txBody>
      </p:sp>
      <p:sp>
        <p:nvSpPr>
          <p:cNvPr id="3" name="عنوان 2"/>
          <p:cNvSpPr>
            <a:spLocks noGrp="1"/>
          </p:cNvSpPr>
          <p:nvPr>
            <p:ph type="title"/>
          </p:nvPr>
        </p:nvSpPr>
        <p:spPr/>
        <p:txBody>
          <a:bodyPr/>
          <a:lstStyle/>
          <a:p>
            <a:endParaRPr lang="ar-SA" dirty="0"/>
          </a:p>
        </p:txBody>
      </p:sp>
    </p:spTree>
    <p:extLst>
      <p:ext uri="{BB962C8B-B14F-4D97-AF65-F5344CB8AC3E}">
        <p14:creationId xmlns:p14="http://schemas.microsoft.com/office/powerpoint/2010/main" val="332017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0" indent="0" algn="l">
              <a:buNone/>
            </a:pPr>
            <a:r>
              <a:rPr lang="en-US" b="1" dirty="0" smtClean="0">
                <a:solidFill>
                  <a:schemeClr val="tx2"/>
                </a:solidFill>
              </a:rPr>
              <a:t>Select material for construction</a:t>
            </a:r>
          </a:p>
          <a:p>
            <a:pPr marL="0" indent="0" algn="l">
              <a:buNone/>
            </a:pPr>
            <a:endParaRPr lang="en-US" dirty="0" smtClean="0"/>
          </a:p>
          <a:p>
            <a:pPr marL="0" indent="0" algn="l">
              <a:buNone/>
            </a:pPr>
            <a:r>
              <a:rPr lang="en-US" b="1" dirty="0" smtClean="0"/>
              <a:t>Determine appropriate </a:t>
            </a:r>
            <a:r>
              <a:rPr lang="en-US" sz="4300" b="1" u="sng" dirty="0" smtClean="0">
                <a:solidFill>
                  <a:srgbClr val="FF0000"/>
                </a:solidFill>
              </a:rPr>
              <a:t>structural system </a:t>
            </a:r>
            <a:r>
              <a:rPr lang="en-US" b="1" dirty="0" smtClean="0"/>
              <a:t>for a particular case</a:t>
            </a:r>
          </a:p>
          <a:p>
            <a:pPr marL="0" indent="0" algn="l">
              <a:buNone/>
            </a:pPr>
            <a:endParaRPr lang="en-US" dirty="0" smtClean="0"/>
          </a:p>
          <a:p>
            <a:pPr marL="0" indent="0" algn="l">
              <a:buNone/>
            </a:pPr>
            <a:r>
              <a:rPr lang="en-US" b="1" dirty="0" smtClean="0"/>
              <a:t>Determine</a:t>
            </a:r>
            <a:r>
              <a:rPr lang="en-US" dirty="0" smtClean="0"/>
              <a:t> </a:t>
            </a:r>
            <a:r>
              <a:rPr lang="en-US" sz="4300" b="1" u="sng" dirty="0" smtClean="0">
                <a:solidFill>
                  <a:srgbClr val="006600"/>
                </a:solidFill>
              </a:rPr>
              <a:t>forces acting </a:t>
            </a:r>
            <a:r>
              <a:rPr lang="en-US" b="1" dirty="0" smtClean="0"/>
              <a:t>on a structure</a:t>
            </a:r>
          </a:p>
          <a:p>
            <a:pPr marL="0" indent="0" algn="l">
              <a:buNone/>
            </a:pPr>
            <a:endParaRPr lang="en-US" dirty="0" smtClean="0"/>
          </a:p>
          <a:p>
            <a:pPr marL="0" indent="0" algn="l">
              <a:buNone/>
            </a:pPr>
            <a:r>
              <a:rPr lang="en-US" dirty="0" smtClean="0"/>
              <a:t>Calculate </a:t>
            </a:r>
            <a:r>
              <a:rPr lang="en-US" sz="4300" b="1" dirty="0" smtClean="0"/>
              <a:t>size</a:t>
            </a:r>
            <a:r>
              <a:rPr lang="en-US" dirty="0" smtClean="0"/>
              <a:t> of members and </a:t>
            </a:r>
            <a:r>
              <a:rPr lang="en-US" sz="4300" b="1" dirty="0" smtClean="0"/>
              <a:t>connections</a:t>
            </a:r>
            <a:r>
              <a:rPr lang="en-US" dirty="0" smtClean="0"/>
              <a:t> to </a:t>
            </a:r>
            <a:r>
              <a:rPr lang="en-US" sz="3800" b="1" u="sng" dirty="0" smtClean="0">
                <a:solidFill>
                  <a:srgbClr val="7030A0"/>
                </a:solidFill>
              </a:rPr>
              <a:t>avoid failure (collapse) or excessive deformation</a:t>
            </a:r>
          </a:p>
        </p:txBody>
      </p:sp>
      <p:sp>
        <p:nvSpPr>
          <p:cNvPr id="2" name="عنوان 1"/>
          <p:cNvSpPr>
            <a:spLocks noGrp="1"/>
          </p:cNvSpPr>
          <p:nvPr>
            <p:ph type="title"/>
          </p:nvPr>
        </p:nvSpPr>
        <p:spPr/>
        <p:txBody>
          <a:bodyPr>
            <a:normAutofit fontScale="90000"/>
          </a:bodyPr>
          <a:lstStyle/>
          <a:p>
            <a:r>
              <a:rPr lang="en-US" b="1" dirty="0" smtClean="0">
                <a:solidFill>
                  <a:srgbClr val="3333CC"/>
                </a:solidFill>
              </a:rPr>
              <a:t>Design Process in Structural Engineering</a:t>
            </a:r>
            <a:endParaRPr lang="ar-SA" dirty="0"/>
          </a:p>
        </p:txBody>
      </p:sp>
    </p:spTree>
    <p:extLst>
      <p:ext uri="{BB962C8B-B14F-4D97-AF65-F5344CB8AC3E}">
        <p14:creationId xmlns:p14="http://schemas.microsoft.com/office/powerpoint/2010/main" val="550804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algn="l" rtl="0"/>
            <a:r>
              <a:rPr lang="en-US" dirty="0"/>
              <a:t>The building consists of 9 </a:t>
            </a:r>
            <a:r>
              <a:rPr lang="en-US" dirty="0" smtClean="0"/>
              <a:t>floors </a:t>
            </a:r>
            <a:r>
              <a:rPr lang="en-US" dirty="0"/>
              <a:t>with average height of 3.4 meters except the storage floor which has 5.0 meters height.</a:t>
            </a:r>
          </a:p>
          <a:p>
            <a:pPr algn="l" rtl="0"/>
            <a:r>
              <a:rPr lang="en-US" dirty="0"/>
              <a:t>This building has malty function stores for residential and commercial uses.</a:t>
            </a:r>
          </a:p>
          <a:p>
            <a:pPr algn="l" rtl="0"/>
            <a:r>
              <a:rPr lang="en-US" dirty="0"/>
              <a:t>The overall area of this building is (5567) </a:t>
            </a:r>
            <a:r>
              <a:rPr lang="en-US" dirty="0" smtClean="0"/>
              <a:t>meter </a:t>
            </a:r>
            <a:r>
              <a:rPr lang="en-US" dirty="0"/>
              <a:t>square distributed as follows:</a:t>
            </a:r>
          </a:p>
          <a:p>
            <a:pPr lvl="0" algn="l" rtl="0"/>
            <a:r>
              <a:rPr lang="en-US" dirty="0"/>
              <a:t>The basements 279 m</a:t>
            </a:r>
            <a:r>
              <a:rPr lang="en-US" baseline="30000" dirty="0"/>
              <a:t>2</a:t>
            </a:r>
            <a:r>
              <a:rPr lang="en-US" dirty="0"/>
              <a:t>.</a:t>
            </a:r>
          </a:p>
          <a:p>
            <a:pPr lvl="0" algn="l" rtl="0"/>
            <a:r>
              <a:rPr lang="en-US" dirty="0"/>
              <a:t>First parking floor 245 m</a:t>
            </a:r>
            <a:r>
              <a:rPr lang="en-US" baseline="30000" dirty="0"/>
              <a:t>2</a:t>
            </a:r>
            <a:r>
              <a:rPr lang="en-US" dirty="0"/>
              <a:t>.</a:t>
            </a:r>
          </a:p>
          <a:p>
            <a:pPr lvl="0" algn="l" rtl="0"/>
            <a:r>
              <a:rPr lang="en-US" dirty="0"/>
              <a:t>second parking floor 555 m</a:t>
            </a:r>
            <a:r>
              <a:rPr lang="en-US" baseline="30000" dirty="0"/>
              <a:t>2</a:t>
            </a:r>
            <a:r>
              <a:rPr lang="en-US" dirty="0"/>
              <a:t>.</a:t>
            </a:r>
          </a:p>
          <a:p>
            <a:pPr lvl="0" algn="l" rtl="0"/>
            <a:r>
              <a:rPr lang="en-US" dirty="0"/>
              <a:t>Ground floor is 683 m</a:t>
            </a:r>
            <a:r>
              <a:rPr lang="en-US" baseline="30000" dirty="0"/>
              <a:t>2</a:t>
            </a:r>
            <a:r>
              <a:rPr lang="en-US" dirty="0"/>
              <a:t>.</a:t>
            </a:r>
          </a:p>
          <a:p>
            <a:pPr lvl="0" algn="l" rtl="0"/>
            <a:r>
              <a:rPr lang="en-US" dirty="0"/>
              <a:t>and 683 m</a:t>
            </a:r>
            <a:r>
              <a:rPr lang="en-US" baseline="30000" dirty="0"/>
              <a:t>2</a:t>
            </a:r>
            <a:r>
              <a:rPr lang="en-US" dirty="0"/>
              <a:t>  for each one of 5 stores.</a:t>
            </a:r>
          </a:p>
          <a:p>
            <a:pPr algn="l"/>
            <a:endParaRPr lang="ar-SA" dirty="0"/>
          </a:p>
        </p:txBody>
      </p:sp>
      <p:sp>
        <p:nvSpPr>
          <p:cNvPr id="2" name="عنوان 1"/>
          <p:cNvSpPr>
            <a:spLocks noGrp="1"/>
          </p:cNvSpPr>
          <p:nvPr>
            <p:ph type="title"/>
          </p:nvPr>
        </p:nvSpPr>
        <p:spPr/>
        <p:txBody>
          <a:bodyPr/>
          <a:lstStyle/>
          <a:p>
            <a:r>
              <a:rPr lang="en-US" b="1" dirty="0"/>
              <a:t>Building Geometry definition:</a:t>
            </a:r>
            <a:endParaRPr lang="ar-SA" dirty="0"/>
          </a:p>
        </p:txBody>
      </p:sp>
    </p:spTree>
    <p:extLst>
      <p:ext uri="{BB962C8B-B14F-4D97-AF65-F5344CB8AC3E}">
        <p14:creationId xmlns:p14="http://schemas.microsoft.com/office/powerpoint/2010/main" val="3265992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723733"/>
            <a:ext cx="6840760" cy="4801611"/>
          </a:xfrm>
        </p:spPr>
      </p:pic>
      <p:sp>
        <p:nvSpPr>
          <p:cNvPr id="3" name="Title 2"/>
          <p:cNvSpPr>
            <a:spLocks noGrp="1"/>
          </p:cNvSpPr>
          <p:nvPr>
            <p:ph type="title"/>
          </p:nvPr>
        </p:nvSpPr>
        <p:spPr/>
        <p:txBody>
          <a:bodyPr>
            <a:normAutofit/>
          </a:bodyPr>
          <a:lstStyle/>
          <a:p>
            <a:r>
              <a:rPr lang="en-US" dirty="0" smtClean="0"/>
              <a:t>The parking floor:</a:t>
            </a:r>
            <a:endParaRPr lang="en-US" dirty="0"/>
          </a:p>
        </p:txBody>
      </p:sp>
    </p:spTree>
    <p:extLst>
      <p:ext uri="{BB962C8B-B14F-4D97-AF65-F5344CB8AC3E}">
        <p14:creationId xmlns:p14="http://schemas.microsoft.com/office/powerpoint/2010/main" val="1737780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2190524"/>
            <a:ext cx="8424936" cy="4190804"/>
          </a:xfrm>
        </p:spPr>
      </p:pic>
      <p:sp>
        <p:nvSpPr>
          <p:cNvPr id="3" name="Title 2"/>
          <p:cNvSpPr>
            <a:spLocks noGrp="1"/>
          </p:cNvSpPr>
          <p:nvPr>
            <p:ph type="title"/>
          </p:nvPr>
        </p:nvSpPr>
        <p:spPr/>
        <p:txBody>
          <a:bodyPr/>
          <a:lstStyle/>
          <a:p>
            <a:r>
              <a:rPr lang="en-US" dirty="0" smtClean="0"/>
              <a:t>The residential floor:</a:t>
            </a:r>
            <a:endParaRPr lang="en-US" dirty="0"/>
          </a:p>
        </p:txBody>
      </p:sp>
    </p:spTree>
    <p:extLst>
      <p:ext uri="{BB962C8B-B14F-4D97-AF65-F5344CB8AC3E}">
        <p14:creationId xmlns:p14="http://schemas.microsoft.com/office/powerpoint/2010/main" val="33785751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lgn="l">
              <a:buNone/>
            </a:pPr>
            <a:r>
              <a:rPr lang="en-US" b="1" dirty="0" smtClean="0"/>
              <a:t>Structural action (Forces): </a:t>
            </a:r>
          </a:p>
          <a:p>
            <a:pPr marL="0" indent="0" algn="l">
              <a:buNone/>
            </a:pPr>
            <a:r>
              <a:rPr lang="en-US" dirty="0" smtClean="0"/>
              <a:t>The structure is used for different uses. The five upper floors are used for residential purposes and the ground floor for residential and commercial uses and two parking floors and the last one for storage purposes.</a:t>
            </a:r>
            <a:endParaRPr lang="ar-SA" dirty="0" smtClean="0"/>
          </a:p>
          <a:p>
            <a:pPr marL="0" indent="0" algn="l">
              <a:buNone/>
            </a:pPr>
            <a:endParaRPr lang="ar-SA" dirty="0"/>
          </a:p>
        </p:txBody>
      </p:sp>
      <p:sp>
        <p:nvSpPr>
          <p:cNvPr id="2" name="عنوان 1"/>
          <p:cNvSpPr>
            <a:spLocks noGrp="1"/>
          </p:cNvSpPr>
          <p:nvPr>
            <p:ph type="title"/>
          </p:nvPr>
        </p:nvSpPr>
        <p:spPr/>
        <p:txBody>
          <a:bodyPr>
            <a:normAutofit fontScale="90000"/>
          </a:bodyPr>
          <a:lstStyle/>
          <a:p>
            <a:r>
              <a:rPr lang="en-US" b="1" dirty="0" smtClean="0"/>
              <a:t>Philosophy of analysis &amp; design</a:t>
            </a:r>
            <a:br>
              <a:rPr lang="en-US" b="1" dirty="0" smtClean="0"/>
            </a:br>
            <a:endParaRPr lang="ar-SA" dirty="0"/>
          </a:p>
        </p:txBody>
      </p:sp>
    </p:spTree>
    <p:extLst>
      <p:ext uri="{BB962C8B-B14F-4D97-AF65-F5344CB8AC3E}">
        <p14:creationId xmlns:p14="http://schemas.microsoft.com/office/powerpoint/2010/main" val="42453154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ور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917</TotalTime>
  <Words>1429</Words>
  <Application>Microsoft Office PowerPoint</Application>
  <PresentationFormat>On-screen Show (4:3)</PresentationFormat>
  <Paragraphs>184</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ورق</vt:lpstr>
      <vt:lpstr>PowerPoint Presentation</vt:lpstr>
      <vt:lpstr>Outline</vt:lpstr>
      <vt:lpstr>Conceptual Structural Approaches </vt:lpstr>
      <vt:lpstr>PowerPoint Presentation</vt:lpstr>
      <vt:lpstr>Design Process in Structural Engineering</vt:lpstr>
      <vt:lpstr>Building Geometry definition:</vt:lpstr>
      <vt:lpstr>The parking floor:</vt:lpstr>
      <vt:lpstr>The residential floor:</vt:lpstr>
      <vt:lpstr>Philosophy of analysis &amp; design </vt:lpstr>
      <vt:lpstr>:Material selection</vt:lpstr>
      <vt:lpstr>Material selection:</vt:lpstr>
      <vt:lpstr>Building code used:</vt:lpstr>
      <vt:lpstr>Loads:</vt:lpstr>
      <vt:lpstr>For the dynamic load:</vt:lpstr>
      <vt:lpstr>SS spectral accelerations for short periods S1 spectral accelerations for 1-second period</vt:lpstr>
      <vt:lpstr>PowerPoint Presentation</vt:lpstr>
      <vt:lpstr>PowerPoint Presentation</vt:lpstr>
      <vt:lpstr> Calculate Response Accelerations: SMS = Fa·SS    SM1 = Fv·S1  Where:  Fa and Fv are site coefficients</vt:lpstr>
      <vt:lpstr>PowerPoint Presentation</vt:lpstr>
      <vt:lpstr> </vt:lpstr>
      <vt:lpstr>PowerPoint Presentation</vt:lpstr>
      <vt:lpstr>PowerPoint Presentation</vt:lpstr>
      <vt:lpstr>PowerPoint Presentation</vt:lpstr>
      <vt:lpstr>PowerPoint Presentation</vt:lpstr>
      <vt:lpstr>PowerPoint Presentation</vt:lpstr>
      <vt:lpstr> </vt:lpstr>
      <vt:lpstr>The left side:</vt:lpstr>
      <vt:lpstr>The right side:</vt:lpstr>
      <vt:lpstr>The modal participating mass ratio of the left side: We got more than 90% by the fourth mode the period T=1.25sec</vt:lpstr>
      <vt:lpstr>The modal participating mass ratio for the right side: We got more than 90% by the seventh mode And the period T=1.51sec.</vt:lpstr>
      <vt:lpstr>PowerPoint Presentation</vt:lpstr>
      <vt:lpstr>PowerPoint Presentation</vt:lpstr>
      <vt:lpstr>PowerPoint Presentation</vt:lpstr>
      <vt:lpstr>PowerPoint Presentation</vt:lpstr>
      <vt:lpstr>PowerPoint Presentation</vt:lpstr>
      <vt:lpstr>Example of set primary Dimension</vt:lpstr>
      <vt:lpstr>Design of the beams:</vt:lpstr>
      <vt:lpstr>PowerPoint Presentation</vt:lpstr>
      <vt:lpstr>PowerPoint Presentation</vt:lpstr>
      <vt:lpstr>Design of columns:</vt:lpstr>
      <vt:lpstr>Design of columns:</vt:lpstr>
      <vt:lpstr>Design of columns:</vt:lpstr>
      <vt:lpstr>PowerPoint Presentation</vt:lpstr>
      <vt:lpstr>Problem:</vt:lpstr>
      <vt:lpstr>PowerPoint Presentation</vt:lpstr>
      <vt:lpstr>Design of footing:</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Hamed Odeh</cp:lastModifiedBy>
  <cp:revision>62</cp:revision>
  <dcterms:created xsi:type="dcterms:W3CDTF">2013-01-21T14:43:05Z</dcterms:created>
  <dcterms:modified xsi:type="dcterms:W3CDTF">2013-05-20T09:18:19Z</dcterms:modified>
</cp:coreProperties>
</file>