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58"/>
  </p:notesMasterIdLst>
  <p:sldIdLst>
    <p:sldId id="312" r:id="rId2"/>
    <p:sldId id="256" r:id="rId3"/>
    <p:sldId id="257" r:id="rId4"/>
    <p:sldId id="258" r:id="rId5"/>
    <p:sldId id="320" r:id="rId6"/>
    <p:sldId id="313" r:id="rId7"/>
    <p:sldId id="314" r:id="rId8"/>
    <p:sldId id="316" r:id="rId9"/>
    <p:sldId id="317" r:id="rId10"/>
    <p:sldId id="263" r:id="rId11"/>
    <p:sldId id="264" r:id="rId12"/>
    <p:sldId id="260" r:id="rId13"/>
    <p:sldId id="262" r:id="rId14"/>
    <p:sldId id="268" r:id="rId15"/>
    <p:sldId id="269" r:id="rId16"/>
    <p:sldId id="270" r:id="rId17"/>
    <p:sldId id="271" r:id="rId18"/>
    <p:sldId id="272" r:id="rId19"/>
    <p:sldId id="273" r:id="rId20"/>
    <p:sldId id="274" r:id="rId21"/>
    <p:sldId id="275" r:id="rId22"/>
    <p:sldId id="321" r:id="rId23"/>
    <p:sldId id="276" r:id="rId24"/>
    <p:sldId id="277" r:id="rId25"/>
    <p:sldId id="278" r:id="rId26"/>
    <p:sldId id="279" r:id="rId27"/>
    <p:sldId id="322" r:id="rId28"/>
    <p:sldId id="280" r:id="rId29"/>
    <p:sldId id="281" r:id="rId30"/>
    <p:sldId id="283"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8" r:id="rId44"/>
    <p:sldId id="300" r:id="rId45"/>
    <p:sldId id="301" r:id="rId46"/>
    <p:sldId id="302" r:id="rId47"/>
    <p:sldId id="303" r:id="rId48"/>
    <p:sldId id="304" r:id="rId49"/>
    <p:sldId id="305" r:id="rId50"/>
    <p:sldId id="306" r:id="rId51"/>
    <p:sldId id="299" r:id="rId52"/>
    <p:sldId id="308" r:id="rId53"/>
    <p:sldId id="307" r:id="rId54"/>
    <p:sldId id="309" r:id="rId55"/>
    <p:sldId id="311" r:id="rId56"/>
    <p:sldId id="310" r:id="rId57"/>
  </p:sldIdLst>
  <p:sldSz cx="9144000" cy="5143500" type="screen16x9"/>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25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345" autoAdjust="0"/>
    <p:restoredTop sz="94660"/>
  </p:normalViewPr>
  <p:slideViewPr>
    <p:cSldViewPr>
      <p:cViewPr varScale="1">
        <p:scale>
          <a:sx n="89" d="100"/>
          <a:sy n="89" d="100"/>
        </p:scale>
        <p:origin x="-120" y="-9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JO"/>
  <c:roundedCorners val="0"/>
  <mc:AlternateContent xmlns:mc="http://schemas.openxmlformats.org/markup-compatibility/2006">
    <mc:Choice xmlns:c14="http://schemas.microsoft.com/office/drawing/2007/8/2/chart" Requires="c14">
      <c14:style val="129"/>
    </mc:Choice>
    <mc:Fallback>
      <c:style val="29"/>
    </mc:Fallback>
  </mc:AlternateContent>
  <c:chart>
    <c:title>
      <c:layout/>
      <c:overlay val="0"/>
    </c:title>
    <c:autoTitleDeleted val="0"/>
    <c:plotArea>
      <c:layout/>
      <c:barChart>
        <c:barDir val="col"/>
        <c:grouping val="stacked"/>
        <c:varyColors val="0"/>
        <c:ser>
          <c:idx val="0"/>
          <c:order val="0"/>
          <c:tx>
            <c:strRef>
              <c:f>Sheet1!$B$1</c:f>
              <c:strCache>
                <c:ptCount val="1"/>
                <c:pt idx="0">
                  <c:v>تصنيف </c:v>
                </c:pt>
              </c:strCache>
            </c:strRef>
          </c:tx>
          <c:invertIfNegative val="0"/>
          <c:dPt>
            <c:idx val="0"/>
            <c:invertIfNegative val="0"/>
            <c:bubble3D val="0"/>
            <c:spPr>
              <a:solidFill>
                <a:srgbClr val="7F7F7F">
                  <a:alpha val="69804"/>
                </a:srgbClr>
              </a:solidFill>
            </c:spPr>
          </c:dPt>
          <c:dPt>
            <c:idx val="1"/>
            <c:invertIfNegative val="0"/>
            <c:bubble3D val="0"/>
            <c:spPr>
              <a:solidFill>
                <a:srgbClr val="FFFF00">
                  <a:alpha val="69804"/>
                </a:srgbClr>
              </a:solidFill>
            </c:spPr>
          </c:dPt>
          <c:dPt>
            <c:idx val="2"/>
            <c:invertIfNegative val="0"/>
            <c:bubble3D val="0"/>
            <c:spPr>
              <a:solidFill>
                <a:srgbClr val="D99694">
                  <a:alpha val="69804"/>
                </a:srgbClr>
              </a:solidFill>
            </c:spPr>
          </c:dPt>
          <c:dLbls>
            <c:dLbl>
              <c:idx val="0"/>
              <c:layout>
                <c:manualLayout>
                  <c:x val="-4.1666666666666475E-3"/>
                  <c:y val="-7.8125E-2"/>
                </c:manualLayout>
              </c:layout>
              <c:tx>
                <c:rich>
                  <a:bodyPr/>
                  <a:lstStyle/>
                  <a:p>
                    <a:r>
                      <a:rPr lang="en-US" smtClean="0"/>
                      <a:t>%7</a:t>
                    </a:r>
                    <a:endParaRPr lang="en-US"/>
                  </a:p>
                </c:rich>
              </c:tx>
              <c:showLegendKey val="0"/>
              <c:showVal val="1"/>
              <c:showCatName val="0"/>
              <c:showSerName val="0"/>
              <c:showPercent val="0"/>
              <c:showBubbleSize val="0"/>
            </c:dLbl>
            <c:dLbl>
              <c:idx val="1"/>
              <c:layout>
                <c:manualLayout>
                  <c:x val="2.0833333333333333E-3"/>
                  <c:y val="-0.125"/>
                </c:manualLayout>
              </c:layout>
              <c:tx>
                <c:rich>
                  <a:bodyPr/>
                  <a:lstStyle/>
                  <a:p>
                    <a:r>
                      <a:rPr lang="en-US" smtClean="0"/>
                      <a:t>%19</a:t>
                    </a:r>
                    <a:endParaRPr lang="en-US"/>
                  </a:p>
                </c:rich>
              </c:tx>
              <c:showLegendKey val="0"/>
              <c:showVal val="1"/>
              <c:showCatName val="0"/>
              <c:showSerName val="0"/>
              <c:showPercent val="0"/>
              <c:showBubbleSize val="0"/>
            </c:dLbl>
            <c:dLbl>
              <c:idx val="2"/>
              <c:layout>
                <c:manualLayout>
                  <c:x val="0"/>
                  <c:y val="-0.37499999999999994"/>
                </c:manualLayout>
              </c:layout>
              <c:tx>
                <c:rich>
                  <a:bodyPr/>
                  <a:lstStyle/>
                  <a:p>
                    <a:r>
                      <a:rPr lang="en-US" smtClean="0"/>
                      <a:t>%74</a:t>
                    </a:r>
                    <a:endParaRPr lang="en-US"/>
                  </a:p>
                </c:rich>
              </c:tx>
              <c:showLegendKey val="0"/>
              <c:showVal val="1"/>
              <c:showCatName val="0"/>
              <c:showSerName val="0"/>
              <c:showPercent val="0"/>
              <c:showBubbleSize val="0"/>
            </c:dLbl>
            <c:showLegendKey val="0"/>
            <c:showVal val="1"/>
            <c:showCatName val="0"/>
            <c:showSerName val="0"/>
            <c:showPercent val="0"/>
            <c:showBubbleSize val="0"/>
            <c:showLeaderLines val="0"/>
          </c:dLbls>
          <c:cat>
            <c:strRef>
              <c:f>Sheet1!$A$2:$A$4</c:f>
              <c:strCache>
                <c:ptCount val="3"/>
                <c:pt idx="0">
                  <c:v>اراضي أ</c:v>
                </c:pt>
                <c:pt idx="1">
                  <c:v>اراضي ب</c:v>
                </c:pt>
                <c:pt idx="2">
                  <c:v>اراضي جـ</c:v>
                </c:pt>
              </c:strCache>
            </c:strRef>
          </c:cat>
          <c:val>
            <c:numRef>
              <c:f>Sheet1!$B$2:$B$4</c:f>
              <c:numCache>
                <c:formatCode>General</c:formatCode>
                <c:ptCount val="3"/>
                <c:pt idx="0">
                  <c:v>7</c:v>
                </c:pt>
                <c:pt idx="1">
                  <c:v>19</c:v>
                </c:pt>
                <c:pt idx="2">
                  <c:v>74</c:v>
                </c:pt>
              </c:numCache>
            </c:numRef>
          </c:val>
        </c:ser>
        <c:dLbls>
          <c:showLegendKey val="0"/>
          <c:showVal val="0"/>
          <c:showCatName val="0"/>
          <c:showSerName val="0"/>
          <c:showPercent val="0"/>
          <c:showBubbleSize val="0"/>
        </c:dLbls>
        <c:gapWidth val="150"/>
        <c:overlap val="100"/>
        <c:axId val="35927168"/>
        <c:axId val="35928704"/>
      </c:barChart>
      <c:catAx>
        <c:axId val="35927168"/>
        <c:scaling>
          <c:orientation val="minMax"/>
        </c:scaling>
        <c:delete val="0"/>
        <c:axPos val="b"/>
        <c:majorTickMark val="out"/>
        <c:minorTickMark val="none"/>
        <c:tickLblPos val="nextTo"/>
        <c:crossAx val="35928704"/>
        <c:crosses val="autoZero"/>
        <c:auto val="1"/>
        <c:lblAlgn val="ctr"/>
        <c:lblOffset val="100"/>
        <c:noMultiLvlLbl val="0"/>
      </c:catAx>
      <c:valAx>
        <c:axId val="35928704"/>
        <c:scaling>
          <c:orientation val="minMax"/>
        </c:scaling>
        <c:delete val="0"/>
        <c:axPos val="l"/>
        <c:majorGridlines/>
        <c:numFmt formatCode="General" sourceLinked="1"/>
        <c:majorTickMark val="out"/>
        <c:minorTickMark val="none"/>
        <c:tickLblPos val="nextTo"/>
        <c:crossAx val="35927168"/>
        <c:crosses val="autoZero"/>
        <c:crossBetween val="between"/>
      </c:valAx>
      <c:spPr>
        <a:noFill/>
      </c:spPr>
    </c:plotArea>
    <c:legend>
      <c:legendPos val="r"/>
      <c:layout/>
      <c:overlay val="0"/>
    </c:legend>
    <c:plotVisOnly val="1"/>
    <c:dispBlanksAs val="gap"/>
    <c:showDLblsOverMax val="0"/>
  </c:chart>
  <c:txPr>
    <a:bodyPr/>
    <a:lstStyle/>
    <a:p>
      <a:pPr>
        <a:defRPr sz="1800"/>
      </a:pPr>
      <a:endParaRPr lang="ar-JO"/>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EC38CB-D232-4B40-9451-A1951F1200D6}" type="doc">
      <dgm:prSet loTypeId="urn:microsoft.com/office/officeart/2005/8/layout/StepDownProcess" loCatId="process" qsTypeId="urn:microsoft.com/office/officeart/2005/8/quickstyle/3d9" qsCatId="3D" csTypeId="urn:microsoft.com/office/officeart/2005/8/colors/colorful1" csCatId="colorful" phldr="1"/>
      <dgm:spPr/>
      <dgm:t>
        <a:bodyPr/>
        <a:lstStyle/>
        <a:p>
          <a:pPr rtl="1"/>
          <a:endParaRPr lang="ar-JO"/>
        </a:p>
      </dgm:t>
    </dgm:pt>
    <dgm:pt modelId="{6355C1B4-E1A9-4255-8F93-9AF923C54872}">
      <dgm:prSet phldrT="[Text]"/>
      <dgm:spPr/>
      <dgm:t>
        <a:bodyPr/>
        <a:lstStyle/>
        <a:p>
          <a:pPr rtl="1"/>
          <a:r>
            <a:rPr lang="ar-JO" dirty="0" smtClean="0">
              <a:latin typeface="Adobe نسخ Medium" pitchFamily="50" charset="-78"/>
              <a:cs typeface="Adobe نسخ Medium" pitchFamily="50" charset="-78"/>
            </a:rPr>
            <a:t>الوضع الاقليمي</a:t>
          </a:r>
          <a:endParaRPr lang="ar-JO" dirty="0">
            <a:latin typeface="Adobe نسخ Medium" pitchFamily="50" charset="-78"/>
            <a:cs typeface="Adobe نسخ Medium" pitchFamily="50" charset="-78"/>
          </a:endParaRPr>
        </a:p>
      </dgm:t>
    </dgm:pt>
    <dgm:pt modelId="{757A1AD7-E97E-4CE0-9530-2620326D7F4C}" type="parTrans" cxnId="{6EE54DBF-8141-401E-8BD9-22BF5A5769A1}">
      <dgm:prSet/>
      <dgm:spPr/>
      <dgm:t>
        <a:bodyPr/>
        <a:lstStyle/>
        <a:p>
          <a:pPr rtl="1"/>
          <a:endParaRPr lang="ar-JO"/>
        </a:p>
      </dgm:t>
    </dgm:pt>
    <dgm:pt modelId="{DF0C6B2C-DDB8-4BEA-B236-D44BE33870A5}" type="sibTrans" cxnId="{6EE54DBF-8141-401E-8BD9-22BF5A5769A1}">
      <dgm:prSet/>
      <dgm:spPr/>
      <dgm:t>
        <a:bodyPr/>
        <a:lstStyle/>
        <a:p>
          <a:pPr rtl="1"/>
          <a:endParaRPr lang="ar-JO"/>
        </a:p>
      </dgm:t>
    </dgm:pt>
    <dgm:pt modelId="{E3B061FC-3562-4F07-B607-C870494D96BD}">
      <dgm:prSet phldrT="[Text]"/>
      <dgm:spPr/>
      <dgm:t>
        <a:bodyPr/>
        <a:lstStyle/>
        <a:p>
          <a:pPr rtl="1"/>
          <a:r>
            <a:rPr lang="ar-JO" u="none" dirty="0" smtClean="0"/>
            <a:t>محافظة سلفيت</a:t>
          </a:r>
          <a:endParaRPr lang="ar-JO" u="none" dirty="0"/>
        </a:p>
      </dgm:t>
    </dgm:pt>
    <dgm:pt modelId="{CA705DD9-1802-4D21-B43C-FDCC8F353668}" type="parTrans" cxnId="{401BF777-4573-44AD-A709-2341215DF734}">
      <dgm:prSet/>
      <dgm:spPr/>
      <dgm:t>
        <a:bodyPr/>
        <a:lstStyle/>
        <a:p>
          <a:pPr rtl="1"/>
          <a:endParaRPr lang="ar-JO"/>
        </a:p>
      </dgm:t>
    </dgm:pt>
    <dgm:pt modelId="{FC0AD6C5-CFC8-4475-8023-400A38B0133F}" type="sibTrans" cxnId="{401BF777-4573-44AD-A709-2341215DF734}">
      <dgm:prSet/>
      <dgm:spPr/>
      <dgm:t>
        <a:bodyPr/>
        <a:lstStyle/>
        <a:p>
          <a:pPr rtl="1"/>
          <a:endParaRPr lang="ar-JO"/>
        </a:p>
      </dgm:t>
    </dgm:pt>
    <dgm:pt modelId="{0DA1CCF8-E487-4C51-A757-4821C6CEAB89}">
      <dgm:prSet phldrT="[Text]"/>
      <dgm:spPr/>
      <dgm:t>
        <a:bodyPr/>
        <a:lstStyle/>
        <a:p>
          <a:pPr rtl="1"/>
          <a:r>
            <a:rPr lang="ar-JO" dirty="0" smtClean="0">
              <a:latin typeface="Adobe نسخ Medium" pitchFamily="50" charset="-78"/>
              <a:cs typeface="Adobe نسخ Medium" pitchFamily="50" charset="-78"/>
            </a:rPr>
            <a:t>شبه-اقليمي</a:t>
          </a:r>
          <a:endParaRPr lang="ar-JO" dirty="0">
            <a:latin typeface="Adobe نسخ Medium" pitchFamily="50" charset="-78"/>
            <a:cs typeface="Adobe نسخ Medium" pitchFamily="50" charset="-78"/>
          </a:endParaRPr>
        </a:p>
      </dgm:t>
    </dgm:pt>
    <dgm:pt modelId="{6FF50C3E-8CEF-443A-8D23-F7AA8E776A53}" type="parTrans" cxnId="{F425F982-01A3-4D93-B003-BDE399F3B390}">
      <dgm:prSet/>
      <dgm:spPr/>
      <dgm:t>
        <a:bodyPr/>
        <a:lstStyle/>
        <a:p>
          <a:pPr rtl="1"/>
          <a:endParaRPr lang="ar-JO"/>
        </a:p>
      </dgm:t>
    </dgm:pt>
    <dgm:pt modelId="{8C2BA96C-96BD-4319-A226-B2A66E1BE6BA}" type="sibTrans" cxnId="{F425F982-01A3-4D93-B003-BDE399F3B390}">
      <dgm:prSet/>
      <dgm:spPr/>
      <dgm:t>
        <a:bodyPr/>
        <a:lstStyle/>
        <a:p>
          <a:pPr rtl="1"/>
          <a:endParaRPr lang="ar-JO"/>
        </a:p>
      </dgm:t>
    </dgm:pt>
    <dgm:pt modelId="{3DBAD0EE-49CA-4734-8099-B50DA8992376}">
      <dgm:prSet phldrT="[Text]"/>
      <dgm:spPr/>
      <dgm:t>
        <a:bodyPr/>
        <a:lstStyle/>
        <a:p>
          <a:pPr rtl="1"/>
          <a:r>
            <a:rPr lang="ar-JO" dirty="0" smtClean="0"/>
            <a:t>(ديراستيا ،كفل حارس، حارس، قيرة</a:t>
          </a:r>
          <a:endParaRPr lang="ar-JO" dirty="0"/>
        </a:p>
      </dgm:t>
    </dgm:pt>
    <dgm:pt modelId="{C91BF375-6376-49CF-A7C4-55F26BC8D8B5}" type="parTrans" cxnId="{385665A1-905B-4EA2-987E-A3BFA9A154E6}">
      <dgm:prSet/>
      <dgm:spPr/>
      <dgm:t>
        <a:bodyPr/>
        <a:lstStyle/>
        <a:p>
          <a:pPr rtl="1"/>
          <a:endParaRPr lang="ar-JO"/>
        </a:p>
      </dgm:t>
    </dgm:pt>
    <dgm:pt modelId="{BAD04C10-41AC-4D7F-9371-05CC214A79FD}" type="sibTrans" cxnId="{385665A1-905B-4EA2-987E-A3BFA9A154E6}">
      <dgm:prSet/>
      <dgm:spPr/>
      <dgm:t>
        <a:bodyPr/>
        <a:lstStyle/>
        <a:p>
          <a:pPr rtl="1"/>
          <a:endParaRPr lang="ar-JO"/>
        </a:p>
      </dgm:t>
    </dgm:pt>
    <dgm:pt modelId="{D2F7EDA0-3546-4542-B810-B3FAA47F1FA3}">
      <dgm:prSet phldrT="[Text]"/>
      <dgm:spPr/>
      <dgm:t>
        <a:bodyPr/>
        <a:lstStyle/>
        <a:p>
          <a:pPr rtl="1"/>
          <a:r>
            <a:rPr lang="ar-JO" dirty="0" smtClean="0">
              <a:latin typeface="Adobe نسخ Medium" pitchFamily="50" charset="-78"/>
              <a:cs typeface="Adobe نسخ Medium" pitchFamily="50" charset="-78"/>
            </a:rPr>
            <a:t>محلي</a:t>
          </a:r>
          <a:endParaRPr lang="ar-JO" dirty="0">
            <a:latin typeface="Adobe نسخ Medium" pitchFamily="50" charset="-78"/>
            <a:cs typeface="Adobe نسخ Medium" pitchFamily="50" charset="-78"/>
          </a:endParaRPr>
        </a:p>
      </dgm:t>
    </dgm:pt>
    <dgm:pt modelId="{1A2BF8FA-729F-4BC7-97F6-964F34324337}" type="parTrans" cxnId="{8CB11640-1188-4FAA-8C7E-6D67C6D20679}">
      <dgm:prSet/>
      <dgm:spPr/>
      <dgm:t>
        <a:bodyPr/>
        <a:lstStyle/>
        <a:p>
          <a:pPr rtl="1"/>
          <a:endParaRPr lang="ar-JO"/>
        </a:p>
      </dgm:t>
    </dgm:pt>
    <dgm:pt modelId="{C08E1B30-6C61-4377-9E51-36F4EE59FB5D}" type="sibTrans" cxnId="{8CB11640-1188-4FAA-8C7E-6D67C6D20679}">
      <dgm:prSet/>
      <dgm:spPr/>
      <dgm:t>
        <a:bodyPr/>
        <a:lstStyle/>
        <a:p>
          <a:pPr rtl="1"/>
          <a:endParaRPr lang="ar-JO"/>
        </a:p>
      </dgm:t>
    </dgm:pt>
    <dgm:pt modelId="{8ED2212B-7E39-4686-8AE2-CAA22702BF2B}">
      <dgm:prSet phldrT="[Text]"/>
      <dgm:spPr/>
      <dgm:t>
        <a:bodyPr/>
        <a:lstStyle/>
        <a:p>
          <a:pPr rtl="1"/>
          <a:r>
            <a:rPr lang="ar-JO" dirty="0" smtClean="0"/>
            <a:t>ديراستيا</a:t>
          </a:r>
          <a:endParaRPr lang="ar-JO" dirty="0"/>
        </a:p>
      </dgm:t>
    </dgm:pt>
    <dgm:pt modelId="{3AC846B0-6C5B-47C4-9F0F-EA23FBB75280}" type="parTrans" cxnId="{35AC512B-FECD-4C44-9DF0-64431EBC4FAA}">
      <dgm:prSet/>
      <dgm:spPr/>
      <dgm:t>
        <a:bodyPr/>
        <a:lstStyle/>
        <a:p>
          <a:pPr rtl="1"/>
          <a:endParaRPr lang="ar-JO"/>
        </a:p>
      </dgm:t>
    </dgm:pt>
    <dgm:pt modelId="{BBAAFB87-393C-4BA5-B3A7-7E04370BE0DD}" type="sibTrans" cxnId="{35AC512B-FECD-4C44-9DF0-64431EBC4FAA}">
      <dgm:prSet/>
      <dgm:spPr/>
      <dgm:t>
        <a:bodyPr/>
        <a:lstStyle/>
        <a:p>
          <a:pPr rtl="1"/>
          <a:endParaRPr lang="ar-JO"/>
        </a:p>
      </dgm:t>
    </dgm:pt>
    <dgm:pt modelId="{0B21D722-9F93-4DFC-BA21-B379981046DF}">
      <dgm:prSet phldrT="[Text]"/>
      <dgm:spPr/>
      <dgm:t>
        <a:bodyPr/>
        <a:lstStyle/>
        <a:p>
          <a:pPr rtl="1"/>
          <a:r>
            <a:rPr lang="ar-JO" dirty="0" smtClean="0"/>
            <a:t>البلدة القديمة</a:t>
          </a:r>
          <a:endParaRPr lang="ar-JO" dirty="0"/>
        </a:p>
      </dgm:t>
    </dgm:pt>
    <dgm:pt modelId="{316EB739-D03A-4E43-9002-446CD01391D3}" type="parTrans" cxnId="{514AE60B-AE0C-4235-84A9-68D908C80FF4}">
      <dgm:prSet/>
      <dgm:spPr/>
      <dgm:t>
        <a:bodyPr/>
        <a:lstStyle/>
        <a:p>
          <a:pPr rtl="1"/>
          <a:endParaRPr lang="ar-JO"/>
        </a:p>
      </dgm:t>
    </dgm:pt>
    <dgm:pt modelId="{0D21D8F7-BAB4-4885-B51D-F2BB606ED8D0}" type="sibTrans" cxnId="{514AE60B-AE0C-4235-84A9-68D908C80FF4}">
      <dgm:prSet/>
      <dgm:spPr/>
      <dgm:t>
        <a:bodyPr/>
        <a:lstStyle/>
        <a:p>
          <a:pPr rtl="1"/>
          <a:endParaRPr lang="ar-JO"/>
        </a:p>
      </dgm:t>
    </dgm:pt>
    <dgm:pt modelId="{FECEEE60-990D-419D-AF9A-FF02D6DAC328}" type="pres">
      <dgm:prSet presAssocID="{9CEC38CB-D232-4B40-9451-A1951F1200D6}" presName="rootnode" presStyleCnt="0">
        <dgm:presLayoutVars>
          <dgm:chMax/>
          <dgm:chPref/>
          <dgm:dir/>
          <dgm:animLvl val="lvl"/>
        </dgm:presLayoutVars>
      </dgm:prSet>
      <dgm:spPr/>
      <dgm:t>
        <a:bodyPr/>
        <a:lstStyle/>
        <a:p>
          <a:pPr rtl="1"/>
          <a:endParaRPr lang="ar-JO"/>
        </a:p>
      </dgm:t>
    </dgm:pt>
    <dgm:pt modelId="{BDAFA917-9371-42E1-BC74-EA3E46725F58}" type="pres">
      <dgm:prSet presAssocID="{6355C1B4-E1A9-4255-8F93-9AF923C54872}" presName="composite" presStyleCnt="0"/>
      <dgm:spPr/>
    </dgm:pt>
    <dgm:pt modelId="{72A5963C-2AD4-4BD2-95FB-E44AB511ABA5}" type="pres">
      <dgm:prSet presAssocID="{6355C1B4-E1A9-4255-8F93-9AF923C54872}" presName="bentUpArrow1" presStyleLbl="alignImgPlace1" presStyleIdx="0" presStyleCnt="2"/>
      <dgm:spPr/>
    </dgm:pt>
    <dgm:pt modelId="{4741F3AF-2C95-4B1A-B7F6-A09B33BF856D}" type="pres">
      <dgm:prSet presAssocID="{6355C1B4-E1A9-4255-8F93-9AF923C54872}" presName="ParentText" presStyleLbl="node1" presStyleIdx="0" presStyleCnt="3">
        <dgm:presLayoutVars>
          <dgm:chMax val="1"/>
          <dgm:chPref val="1"/>
          <dgm:bulletEnabled val="1"/>
        </dgm:presLayoutVars>
      </dgm:prSet>
      <dgm:spPr/>
      <dgm:t>
        <a:bodyPr/>
        <a:lstStyle/>
        <a:p>
          <a:pPr rtl="1"/>
          <a:endParaRPr lang="ar-JO"/>
        </a:p>
      </dgm:t>
    </dgm:pt>
    <dgm:pt modelId="{0014B72D-E076-4D86-9150-3F06159AFFD0}" type="pres">
      <dgm:prSet presAssocID="{6355C1B4-E1A9-4255-8F93-9AF923C54872}" presName="ChildText" presStyleLbl="revTx" presStyleIdx="0" presStyleCnt="3">
        <dgm:presLayoutVars>
          <dgm:chMax val="0"/>
          <dgm:chPref val="0"/>
          <dgm:bulletEnabled val="1"/>
        </dgm:presLayoutVars>
      </dgm:prSet>
      <dgm:spPr/>
      <dgm:t>
        <a:bodyPr/>
        <a:lstStyle/>
        <a:p>
          <a:pPr rtl="1"/>
          <a:endParaRPr lang="ar-JO"/>
        </a:p>
      </dgm:t>
    </dgm:pt>
    <dgm:pt modelId="{12BFBE6A-7940-4591-9AE3-B6B112AB8A2F}" type="pres">
      <dgm:prSet presAssocID="{DF0C6B2C-DDB8-4BEA-B236-D44BE33870A5}" presName="sibTrans" presStyleCnt="0"/>
      <dgm:spPr/>
    </dgm:pt>
    <dgm:pt modelId="{5AF12153-A16B-451A-ADB9-50DB70E99B44}" type="pres">
      <dgm:prSet presAssocID="{0DA1CCF8-E487-4C51-A757-4821C6CEAB89}" presName="composite" presStyleCnt="0"/>
      <dgm:spPr/>
    </dgm:pt>
    <dgm:pt modelId="{1458EFAF-2331-4F2E-84CC-81A0D84A3D37}" type="pres">
      <dgm:prSet presAssocID="{0DA1CCF8-E487-4C51-A757-4821C6CEAB89}" presName="bentUpArrow1" presStyleLbl="alignImgPlace1" presStyleIdx="1" presStyleCnt="2"/>
      <dgm:spPr/>
    </dgm:pt>
    <dgm:pt modelId="{1BB3664A-903C-4B83-8B91-A2E1E16E8A80}" type="pres">
      <dgm:prSet presAssocID="{0DA1CCF8-E487-4C51-A757-4821C6CEAB89}" presName="ParentText" presStyleLbl="node1" presStyleIdx="1" presStyleCnt="3">
        <dgm:presLayoutVars>
          <dgm:chMax val="1"/>
          <dgm:chPref val="1"/>
          <dgm:bulletEnabled val="1"/>
        </dgm:presLayoutVars>
      </dgm:prSet>
      <dgm:spPr/>
      <dgm:t>
        <a:bodyPr/>
        <a:lstStyle/>
        <a:p>
          <a:pPr rtl="1"/>
          <a:endParaRPr lang="ar-JO"/>
        </a:p>
      </dgm:t>
    </dgm:pt>
    <dgm:pt modelId="{AABF0028-F7B2-4C74-9439-B0EC1AD738F6}" type="pres">
      <dgm:prSet presAssocID="{0DA1CCF8-E487-4C51-A757-4821C6CEAB89}" presName="ChildText" presStyleLbl="revTx" presStyleIdx="1" presStyleCnt="3">
        <dgm:presLayoutVars>
          <dgm:chMax val="0"/>
          <dgm:chPref val="0"/>
          <dgm:bulletEnabled val="1"/>
        </dgm:presLayoutVars>
      </dgm:prSet>
      <dgm:spPr/>
      <dgm:t>
        <a:bodyPr/>
        <a:lstStyle/>
        <a:p>
          <a:pPr rtl="1"/>
          <a:endParaRPr lang="ar-JO"/>
        </a:p>
      </dgm:t>
    </dgm:pt>
    <dgm:pt modelId="{4D541CC8-61A0-48FD-B5DF-636EC13910B5}" type="pres">
      <dgm:prSet presAssocID="{8C2BA96C-96BD-4319-A226-B2A66E1BE6BA}" presName="sibTrans" presStyleCnt="0"/>
      <dgm:spPr/>
    </dgm:pt>
    <dgm:pt modelId="{AFD77F31-EA70-4E0D-B60D-39684008E610}" type="pres">
      <dgm:prSet presAssocID="{D2F7EDA0-3546-4542-B810-B3FAA47F1FA3}" presName="composite" presStyleCnt="0"/>
      <dgm:spPr/>
    </dgm:pt>
    <dgm:pt modelId="{5A6D5C1E-E898-4087-98A9-94E9735A22DB}" type="pres">
      <dgm:prSet presAssocID="{D2F7EDA0-3546-4542-B810-B3FAA47F1FA3}" presName="ParentText" presStyleLbl="node1" presStyleIdx="2" presStyleCnt="3">
        <dgm:presLayoutVars>
          <dgm:chMax val="1"/>
          <dgm:chPref val="1"/>
          <dgm:bulletEnabled val="1"/>
        </dgm:presLayoutVars>
      </dgm:prSet>
      <dgm:spPr/>
      <dgm:t>
        <a:bodyPr/>
        <a:lstStyle/>
        <a:p>
          <a:pPr rtl="1"/>
          <a:endParaRPr lang="ar-JO"/>
        </a:p>
      </dgm:t>
    </dgm:pt>
    <dgm:pt modelId="{AFF8DA40-3C27-4447-8F9B-A5777DECDBAD}" type="pres">
      <dgm:prSet presAssocID="{D2F7EDA0-3546-4542-B810-B3FAA47F1FA3}" presName="FinalChildText" presStyleLbl="revTx" presStyleIdx="2" presStyleCnt="3">
        <dgm:presLayoutVars>
          <dgm:chMax val="0"/>
          <dgm:chPref val="0"/>
          <dgm:bulletEnabled val="1"/>
        </dgm:presLayoutVars>
      </dgm:prSet>
      <dgm:spPr/>
      <dgm:t>
        <a:bodyPr/>
        <a:lstStyle/>
        <a:p>
          <a:pPr rtl="1"/>
          <a:endParaRPr lang="ar-JO"/>
        </a:p>
      </dgm:t>
    </dgm:pt>
  </dgm:ptLst>
  <dgm:cxnLst>
    <dgm:cxn modelId="{2B20FA21-87D2-4174-8A3C-3D13547F59BC}" type="presOf" srcId="{D2F7EDA0-3546-4542-B810-B3FAA47F1FA3}" destId="{5A6D5C1E-E898-4087-98A9-94E9735A22DB}" srcOrd="0" destOrd="0" presId="urn:microsoft.com/office/officeart/2005/8/layout/StepDownProcess"/>
    <dgm:cxn modelId="{F5D55079-B1E7-4C6A-A62D-5162752CEE35}" type="presOf" srcId="{0DA1CCF8-E487-4C51-A757-4821C6CEAB89}" destId="{1BB3664A-903C-4B83-8B91-A2E1E16E8A80}" srcOrd="0" destOrd="0" presId="urn:microsoft.com/office/officeart/2005/8/layout/StepDownProcess"/>
    <dgm:cxn modelId="{7CA473C2-A919-4BDD-B0ED-A2F6AA73E1E1}" type="presOf" srcId="{8ED2212B-7E39-4686-8AE2-CAA22702BF2B}" destId="{AFF8DA40-3C27-4447-8F9B-A5777DECDBAD}" srcOrd="0" destOrd="0" presId="urn:microsoft.com/office/officeart/2005/8/layout/StepDownProcess"/>
    <dgm:cxn modelId="{514AE60B-AE0C-4235-84A9-68D908C80FF4}" srcId="{D2F7EDA0-3546-4542-B810-B3FAA47F1FA3}" destId="{0B21D722-9F93-4DFC-BA21-B379981046DF}" srcOrd="1" destOrd="0" parTransId="{316EB739-D03A-4E43-9002-446CD01391D3}" sibTransId="{0D21D8F7-BAB4-4885-B51D-F2BB606ED8D0}"/>
    <dgm:cxn modelId="{35AC512B-FECD-4C44-9DF0-64431EBC4FAA}" srcId="{D2F7EDA0-3546-4542-B810-B3FAA47F1FA3}" destId="{8ED2212B-7E39-4686-8AE2-CAA22702BF2B}" srcOrd="0" destOrd="0" parTransId="{3AC846B0-6C5B-47C4-9F0F-EA23FBB75280}" sibTransId="{BBAAFB87-393C-4BA5-B3A7-7E04370BE0DD}"/>
    <dgm:cxn modelId="{F425F982-01A3-4D93-B003-BDE399F3B390}" srcId="{9CEC38CB-D232-4B40-9451-A1951F1200D6}" destId="{0DA1CCF8-E487-4C51-A757-4821C6CEAB89}" srcOrd="1" destOrd="0" parTransId="{6FF50C3E-8CEF-443A-8D23-F7AA8E776A53}" sibTransId="{8C2BA96C-96BD-4319-A226-B2A66E1BE6BA}"/>
    <dgm:cxn modelId="{7698275B-C14C-4AEA-A304-175B45B7276E}" type="presOf" srcId="{9CEC38CB-D232-4B40-9451-A1951F1200D6}" destId="{FECEEE60-990D-419D-AF9A-FF02D6DAC328}" srcOrd="0" destOrd="0" presId="urn:microsoft.com/office/officeart/2005/8/layout/StepDownProcess"/>
    <dgm:cxn modelId="{446ED4FB-3703-4226-B2C9-7C3A659B2F44}" type="presOf" srcId="{0B21D722-9F93-4DFC-BA21-B379981046DF}" destId="{AFF8DA40-3C27-4447-8F9B-A5777DECDBAD}" srcOrd="0" destOrd="1" presId="urn:microsoft.com/office/officeart/2005/8/layout/StepDownProcess"/>
    <dgm:cxn modelId="{385665A1-905B-4EA2-987E-A3BFA9A154E6}" srcId="{0DA1CCF8-E487-4C51-A757-4821C6CEAB89}" destId="{3DBAD0EE-49CA-4734-8099-B50DA8992376}" srcOrd="0" destOrd="0" parTransId="{C91BF375-6376-49CF-A7C4-55F26BC8D8B5}" sibTransId="{BAD04C10-41AC-4D7F-9371-05CC214A79FD}"/>
    <dgm:cxn modelId="{3AA1C822-6441-49BA-BAB7-86B9D826A99C}" type="presOf" srcId="{3DBAD0EE-49CA-4734-8099-B50DA8992376}" destId="{AABF0028-F7B2-4C74-9439-B0EC1AD738F6}" srcOrd="0" destOrd="0" presId="urn:microsoft.com/office/officeart/2005/8/layout/StepDownProcess"/>
    <dgm:cxn modelId="{6EE54DBF-8141-401E-8BD9-22BF5A5769A1}" srcId="{9CEC38CB-D232-4B40-9451-A1951F1200D6}" destId="{6355C1B4-E1A9-4255-8F93-9AF923C54872}" srcOrd="0" destOrd="0" parTransId="{757A1AD7-E97E-4CE0-9530-2620326D7F4C}" sibTransId="{DF0C6B2C-DDB8-4BEA-B236-D44BE33870A5}"/>
    <dgm:cxn modelId="{8CB11640-1188-4FAA-8C7E-6D67C6D20679}" srcId="{9CEC38CB-D232-4B40-9451-A1951F1200D6}" destId="{D2F7EDA0-3546-4542-B810-B3FAA47F1FA3}" srcOrd="2" destOrd="0" parTransId="{1A2BF8FA-729F-4BC7-97F6-964F34324337}" sibTransId="{C08E1B30-6C61-4377-9E51-36F4EE59FB5D}"/>
    <dgm:cxn modelId="{401BF777-4573-44AD-A709-2341215DF734}" srcId="{6355C1B4-E1A9-4255-8F93-9AF923C54872}" destId="{E3B061FC-3562-4F07-B607-C870494D96BD}" srcOrd="0" destOrd="0" parTransId="{CA705DD9-1802-4D21-B43C-FDCC8F353668}" sibTransId="{FC0AD6C5-CFC8-4475-8023-400A38B0133F}"/>
    <dgm:cxn modelId="{F3C77C10-FD45-44E8-8549-1511A633042E}" type="presOf" srcId="{6355C1B4-E1A9-4255-8F93-9AF923C54872}" destId="{4741F3AF-2C95-4B1A-B7F6-A09B33BF856D}" srcOrd="0" destOrd="0" presId="urn:microsoft.com/office/officeart/2005/8/layout/StepDownProcess"/>
    <dgm:cxn modelId="{5A5D02DB-8D28-4A17-9F4C-4D720ECCBAA3}" type="presOf" srcId="{E3B061FC-3562-4F07-B607-C870494D96BD}" destId="{0014B72D-E076-4D86-9150-3F06159AFFD0}" srcOrd="0" destOrd="0" presId="urn:microsoft.com/office/officeart/2005/8/layout/StepDownProcess"/>
    <dgm:cxn modelId="{4E592647-EAED-4355-A45E-91D4AE1C7940}" type="presParOf" srcId="{FECEEE60-990D-419D-AF9A-FF02D6DAC328}" destId="{BDAFA917-9371-42E1-BC74-EA3E46725F58}" srcOrd="0" destOrd="0" presId="urn:microsoft.com/office/officeart/2005/8/layout/StepDownProcess"/>
    <dgm:cxn modelId="{62583BBC-DA08-4009-9987-9F5074D36BA1}" type="presParOf" srcId="{BDAFA917-9371-42E1-BC74-EA3E46725F58}" destId="{72A5963C-2AD4-4BD2-95FB-E44AB511ABA5}" srcOrd="0" destOrd="0" presId="urn:microsoft.com/office/officeart/2005/8/layout/StepDownProcess"/>
    <dgm:cxn modelId="{C77232A6-13DB-48C3-B42D-D2F6A8FA3C41}" type="presParOf" srcId="{BDAFA917-9371-42E1-BC74-EA3E46725F58}" destId="{4741F3AF-2C95-4B1A-B7F6-A09B33BF856D}" srcOrd="1" destOrd="0" presId="urn:microsoft.com/office/officeart/2005/8/layout/StepDownProcess"/>
    <dgm:cxn modelId="{5F4F630D-9AF5-46FB-8A46-BED95F1AC27A}" type="presParOf" srcId="{BDAFA917-9371-42E1-BC74-EA3E46725F58}" destId="{0014B72D-E076-4D86-9150-3F06159AFFD0}" srcOrd="2" destOrd="0" presId="urn:microsoft.com/office/officeart/2005/8/layout/StepDownProcess"/>
    <dgm:cxn modelId="{7149DA1C-883F-4D77-BBC8-E617FD273509}" type="presParOf" srcId="{FECEEE60-990D-419D-AF9A-FF02D6DAC328}" destId="{12BFBE6A-7940-4591-9AE3-B6B112AB8A2F}" srcOrd="1" destOrd="0" presId="urn:microsoft.com/office/officeart/2005/8/layout/StepDownProcess"/>
    <dgm:cxn modelId="{91C72BCD-A290-4A49-BB38-5CAFB0C702C0}" type="presParOf" srcId="{FECEEE60-990D-419D-AF9A-FF02D6DAC328}" destId="{5AF12153-A16B-451A-ADB9-50DB70E99B44}" srcOrd="2" destOrd="0" presId="urn:microsoft.com/office/officeart/2005/8/layout/StepDownProcess"/>
    <dgm:cxn modelId="{34C49BE6-C81D-462C-BD39-C6AA5940F398}" type="presParOf" srcId="{5AF12153-A16B-451A-ADB9-50DB70E99B44}" destId="{1458EFAF-2331-4F2E-84CC-81A0D84A3D37}" srcOrd="0" destOrd="0" presId="urn:microsoft.com/office/officeart/2005/8/layout/StepDownProcess"/>
    <dgm:cxn modelId="{AA5A3B34-CE29-4489-8E47-8C6AA48E72A9}" type="presParOf" srcId="{5AF12153-A16B-451A-ADB9-50DB70E99B44}" destId="{1BB3664A-903C-4B83-8B91-A2E1E16E8A80}" srcOrd="1" destOrd="0" presId="urn:microsoft.com/office/officeart/2005/8/layout/StepDownProcess"/>
    <dgm:cxn modelId="{FA18A976-ED46-49DC-941F-C843E7CF28AB}" type="presParOf" srcId="{5AF12153-A16B-451A-ADB9-50DB70E99B44}" destId="{AABF0028-F7B2-4C74-9439-B0EC1AD738F6}" srcOrd="2" destOrd="0" presId="urn:microsoft.com/office/officeart/2005/8/layout/StepDownProcess"/>
    <dgm:cxn modelId="{F975745D-00B8-4743-93FE-EDE8BC96F3D5}" type="presParOf" srcId="{FECEEE60-990D-419D-AF9A-FF02D6DAC328}" destId="{4D541CC8-61A0-48FD-B5DF-636EC13910B5}" srcOrd="3" destOrd="0" presId="urn:microsoft.com/office/officeart/2005/8/layout/StepDownProcess"/>
    <dgm:cxn modelId="{0F361A13-E42E-406C-8644-937EA88239AD}" type="presParOf" srcId="{FECEEE60-990D-419D-AF9A-FF02D6DAC328}" destId="{AFD77F31-EA70-4E0D-B60D-39684008E610}" srcOrd="4" destOrd="0" presId="urn:microsoft.com/office/officeart/2005/8/layout/StepDownProcess"/>
    <dgm:cxn modelId="{69067AB8-1F3D-40B1-ACA3-88CCAC54BB05}" type="presParOf" srcId="{AFD77F31-EA70-4E0D-B60D-39684008E610}" destId="{5A6D5C1E-E898-4087-98A9-94E9735A22DB}" srcOrd="0" destOrd="0" presId="urn:microsoft.com/office/officeart/2005/8/layout/StepDownProcess"/>
    <dgm:cxn modelId="{9779EECE-CB28-486B-9718-4DCE1B8EBB9E}" type="presParOf" srcId="{AFD77F31-EA70-4E0D-B60D-39684008E610}" destId="{AFF8DA40-3C27-4447-8F9B-A5777DECDBAD}"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A5963C-2AD4-4BD2-95FB-E44AB511ABA5}">
      <dsp:nvSpPr>
        <dsp:cNvPr id="0" name=""/>
        <dsp:cNvSpPr/>
      </dsp:nvSpPr>
      <dsp:spPr>
        <a:xfrm rot="5400000">
          <a:off x="333757" y="1187375"/>
          <a:ext cx="1050131" cy="1195537"/>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0">
          <a:scrgbClr r="0" g="0" b="0"/>
        </a:effectRef>
        <a:fontRef idx="minor"/>
      </dsp:style>
    </dsp:sp>
    <dsp:sp modelId="{4741F3AF-2C95-4B1A-B7F6-A09B33BF856D}">
      <dsp:nvSpPr>
        <dsp:cNvPr id="0" name=""/>
        <dsp:cNvSpPr/>
      </dsp:nvSpPr>
      <dsp:spPr>
        <a:xfrm>
          <a:off x="55536" y="23283"/>
          <a:ext cx="1767802" cy="1237404"/>
        </a:xfrm>
        <a:prstGeom prst="roundRect">
          <a:avLst>
            <a:gd name="adj" fmla="val 16670"/>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sp3d extrusionH="28000" prstMaterial="matte"/>
        </a:bodyPr>
        <a:lstStyle/>
        <a:p>
          <a:pPr lvl="0" algn="ctr" defTabSz="1244600" rtl="1">
            <a:lnSpc>
              <a:spcPct val="90000"/>
            </a:lnSpc>
            <a:spcBef>
              <a:spcPct val="0"/>
            </a:spcBef>
            <a:spcAft>
              <a:spcPct val="35000"/>
            </a:spcAft>
          </a:pPr>
          <a:r>
            <a:rPr lang="ar-JO" sz="2800" kern="1200" dirty="0" smtClean="0">
              <a:latin typeface="Adobe نسخ Medium" pitchFamily="50" charset="-78"/>
              <a:cs typeface="Adobe نسخ Medium" pitchFamily="50" charset="-78"/>
            </a:rPr>
            <a:t>الوضع الاقليمي</a:t>
          </a:r>
          <a:endParaRPr lang="ar-JO" sz="2800" kern="1200" dirty="0">
            <a:latin typeface="Adobe نسخ Medium" pitchFamily="50" charset="-78"/>
            <a:cs typeface="Adobe نسخ Medium" pitchFamily="50" charset="-78"/>
          </a:endParaRPr>
        </a:p>
      </dsp:txBody>
      <dsp:txXfrm>
        <a:off x="115952" y="83699"/>
        <a:ext cx="1646970" cy="1116572"/>
      </dsp:txXfrm>
    </dsp:sp>
    <dsp:sp modelId="{0014B72D-E076-4D86-9150-3F06159AFFD0}">
      <dsp:nvSpPr>
        <dsp:cNvPr id="0" name=""/>
        <dsp:cNvSpPr/>
      </dsp:nvSpPr>
      <dsp:spPr>
        <a:xfrm>
          <a:off x="1823339" y="141298"/>
          <a:ext cx="1285731" cy="100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ctr" anchorCtr="0">
          <a:noAutofit/>
          <a:sp3d extrusionH="28000" prstMaterial="matte"/>
        </a:bodyPr>
        <a:lstStyle/>
        <a:p>
          <a:pPr marL="171450" lvl="1" indent="-171450" algn="r" defTabSz="755650" rtl="1">
            <a:lnSpc>
              <a:spcPct val="90000"/>
            </a:lnSpc>
            <a:spcBef>
              <a:spcPct val="0"/>
            </a:spcBef>
            <a:spcAft>
              <a:spcPct val="15000"/>
            </a:spcAft>
            <a:buChar char="••"/>
          </a:pPr>
          <a:r>
            <a:rPr lang="ar-JO" sz="1700" u="none" kern="1200" dirty="0" smtClean="0"/>
            <a:t>محافظة سلفيت</a:t>
          </a:r>
          <a:endParaRPr lang="ar-JO" sz="1700" u="none" kern="1200" dirty="0"/>
        </a:p>
      </dsp:txBody>
      <dsp:txXfrm>
        <a:off x="1823339" y="141298"/>
        <a:ext cx="1285731" cy="1000125"/>
      </dsp:txXfrm>
    </dsp:sp>
    <dsp:sp modelId="{1458EFAF-2331-4F2E-84CC-81A0D84A3D37}">
      <dsp:nvSpPr>
        <dsp:cNvPr id="0" name=""/>
        <dsp:cNvSpPr/>
      </dsp:nvSpPr>
      <dsp:spPr>
        <a:xfrm rot="5400000">
          <a:off x="1799453" y="2577389"/>
          <a:ext cx="1050131" cy="1195537"/>
        </a:xfrm>
        <a:prstGeom prst="bentUpArrow">
          <a:avLst>
            <a:gd name="adj1" fmla="val 32840"/>
            <a:gd name="adj2" fmla="val 25000"/>
            <a:gd name="adj3" fmla="val 35780"/>
          </a:avLst>
        </a:prstGeom>
        <a:solidFill>
          <a:schemeClr val="accent1">
            <a:tint val="50000"/>
            <a:hueOff val="-13089513"/>
            <a:satOff val="-703"/>
            <a:lumOff val="11364"/>
            <a:alphaOff val="0"/>
          </a:schemeClr>
        </a:solidFill>
        <a:ln>
          <a:noFill/>
        </a:ln>
        <a:effectLst/>
        <a:sp3d extrusionH="152250" prstMaterial="matte">
          <a:bevelT w="165100" prst="coolSlant"/>
        </a:sp3d>
      </dsp:spPr>
      <dsp:style>
        <a:lnRef idx="0">
          <a:scrgbClr r="0" g="0" b="0"/>
        </a:lnRef>
        <a:fillRef idx="1">
          <a:scrgbClr r="0" g="0" b="0"/>
        </a:fillRef>
        <a:effectRef idx="0">
          <a:scrgbClr r="0" g="0" b="0"/>
        </a:effectRef>
        <a:fontRef idx="minor"/>
      </dsp:style>
    </dsp:sp>
    <dsp:sp modelId="{1BB3664A-903C-4B83-8B91-A2E1E16E8A80}">
      <dsp:nvSpPr>
        <dsp:cNvPr id="0" name=""/>
        <dsp:cNvSpPr/>
      </dsp:nvSpPr>
      <dsp:spPr>
        <a:xfrm>
          <a:off x="1521232" y="1413297"/>
          <a:ext cx="1767802" cy="1237404"/>
        </a:xfrm>
        <a:prstGeom prst="roundRect">
          <a:avLst>
            <a:gd name="adj" fmla="val 16670"/>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sp3d extrusionH="28000" prstMaterial="matte"/>
        </a:bodyPr>
        <a:lstStyle/>
        <a:p>
          <a:pPr lvl="0" algn="ctr" defTabSz="1244600" rtl="1">
            <a:lnSpc>
              <a:spcPct val="90000"/>
            </a:lnSpc>
            <a:spcBef>
              <a:spcPct val="0"/>
            </a:spcBef>
            <a:spcAft>
              <a:spcPct val="35000"/>
            </a:spcAft>
          </a:pPr>
          <a:r>
            <a:rPr lang="ar-JO" sz="2800" kern="1200" dirty="0" smtClean="0">
              <a:latin typeface="Adobe نسخ Medium" pitchFamily="50" charset="-78"/>
              <a:cs typeface="Adobe نسخ Medium" pitchFamily="50" charset="-78"/>
            </a:rPr>
            <a:t>شبه-اقليمي</a:t>
          </a:r>
          <a:endParaRPr lang="ar-JO" sz="2800" kern="1200" dirty="0">
            <a:latin typeface="Adobe نسخ Medium" pitchFamily="50" charset="-78"/>
            <a:cs typeface="Adobe نسخ Medium" pitchFamily="50" charset="-78"/>
          </a:endParaRPr>
        </a:p>
      </dsp:txBody>
      <dsp:txXfrm>
        <a:off x="1581648" y="1473713"/>
        <a:ext cx="1646970" cy="1116572"/>
      </dsp:txXfrm>
    </dsp:sp>
    <dsp:sp modelId="{AABF0028-F7B2-4C74-9439-B0EC1AD738F6}">
      <dsp:nvSpPr>
        <dsp:cNvPr id="0" name=""/>
        <dsp:cNvSpPr/>
      </dsp:nvSpPr>
      <dsp:spPr>
        <a:xfrm>
          <a:off x="3289035" y="1531312"/>
          <a:ext cx="1285731" cy="100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ctr" anchorCtr="0">
          <a:noAutofit/>
          <a:sp3d extrusionH="28000" prstMaterial="matte"/>
        </a:bodyPr>
        <a:lstStyle/>
        <a:p>
          <a:pPr marL="171450" lvl="1" indent="-171450" algn="r" defTabSz="755650" rtl="1">
            <a:lnSpc>
              <a:spcPct val="90000"/>
            </a:lnSpc>
            <a:spcBef>
              <a:spcPct val="0"/>
            </a:spcBef>
            <a:spcAft>
              <a:spcPct val="15000"/>
            </a:spcAft>
            <a:buChar char="••"/>
          </a:pPr>
          <a:r>
            <a:rPr lang="ar-JO" sz="1700" kern="1200" dirty="0" smtClean="0"/>
            <a:t>(ديراستيا ،كفل حارس، حارس، قيرة</a:t>
          </a:r>
          <a:endParaRPr lang="ar-JO" sz="1700" kern="1200" dirty="0"/>
        </a:p>
      </dsp:txBody>
      <dsp:txXfrm>
        <a:off x="3289035" y="1531312"/>
        <a:ext cx="1285731" cy="1000125"/>
      </dsp:txXfrm>
    </dsp:sp>
    <dsp:sp modelId="{5A6D5C1E-E898-4087-98A9-94E9735A22DB}">
      <dsp:nvSpPr>
        <dsp:cNvPr id="0" name=""/>
        <dsp:cNvSpPr/>
      </dsp:nvSpPr>
      <dsp:spPr>
        <a:xfrm>
          <a:off x="2986929" y="2803311"/>
          <a:ext cx="1767802" cy="1237404"/>
        </a:xfrm>
        <a:prstGeom prst="roundRect">
          <a:avLst>
            <a:gd name="adj" fmla="val 1667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sp3d extrusionH="28000" prstMaterial="matte"/>
        </a:bodyPr>
        <a:lstStyle/>
        <a:p>
          <a:pPr lvl="0" algn="ctr" defTabSz="1244600" rtl="1">
            <a:lnSpc>
              <a:spcPct val="90000"/>
            </a:lnSpc>
            <a:spcBef>
              <a:spcPct val="0"/>
            </a:spcBef>
            <a:spcAft>
              <a:spcPct val="35000"/>
            </a:spcAft>
          </a:pPr>
          <a:r>
            <a:rPr lang="ar-JO" sz="2800" kern="1200" dirty="0" smtClean="0">
              <a:latin typeface="Adobe نسخ Medium" pitchFamily="50" charset="-78"/>
              <a:cs typeface="Adobe نسخ Medium" pitchFamily="50" charset="-78"/>
            </a:rPr>
            <a:t>محلي</a:t>
          </a:r>
          <a:endParaRPr lang="ar-JO" sz="2800" kern="1200" dirty="0">
            <a:latin typeface="Adobe نسخ Medium" pitchFamily="50" charset="-78"/>
            <a:cs typeface="Adobe نسخ Medium" pitchFamily="50" charset="-78"/>
          </a:endParaRPr>
        </a:p>
      </dsp:txBody>
      <dsp:txXfrm>
        <a:off x="3047345" y="2863727"/>
        <a:ext cx="1646970" cy="1116572"/>
      </dsp:txXfrm>
    </dsp:sp>
    <dsp:sp modelId="{AFF8DA40-3C27-4447-8F9B-A5777DECDBAD}">
      <dsp:nvSpPr>
        <dsp:cNvPr id="0" name=""/>
        <dsp:cNvSpPr/>
      </dsp:nvSpPr>
      <dsp:spPr>
        <a:xfrm>
          <a:off x="4754732" y="2921326"/>
          <a:ext cx="1285731" cy="100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sp3d extrusionH="28000" prstMaterial="matte"/>
        </a:bodyPr>
        <a:lstStyle/>
        <a:p>
          <a:pPr marL="171450" lvl="1" indent="-171450" algn="r" defTabSz="844550" rtl="1">
            <a:lnSpc>
              <a:spcPct val="90000"/>
            </a:lnSpc>
            <a:spcBef>
              <a:spcPct val="0"/>
            </a:spcBef>
            <a:spcAft>
              <a:spcPct val="15000"/>
            </a:spcAft>
            <a:buChar char="••"/>
          </a:pPr>
          <a:r>
            <a:rPr lang="ar-JO" sz="1900" kern="1200" dirty="0" smtClean="0"/>
            <a:t>ديراستيا</a:t>
          </a:r>
          <a:endParaRPr lang="ar-JO" sz="1900" kern="1200" dirty="0"/>
        </a:p>
        <a:p>
          <a:pPr marL="171450" lvl="1" indent="-171450" algn="r" defTabSz="844550" rtl="1">
            <a:lnSpc>
              <a:spcPct val="90000"/>
            </a:lnSpc>
            <a:spcBef>
              <a:spcPct val="0"/>
            </a:spcBef>
            <a:spcAft>
              <a:spcPct val="15000"/>
            </a:spcAft>
            <a:buChar char="••"/>
          </a:pPr>
          <a:r>
            <a:rPr lang="ar-JO" sz="1900" kern="1200" dirty="0" smtClean="0"/>
            <a:t>البلدة القديمة</a:t>
          </a:r>
          <a:endParaRPr lang="ar-JO" sz="1900" kern="1200" dirty="0"/>
        </a:p>
      </dsp:txBody>
      <dsp:txXfrm>
        <a:off x="4754732" y="2921326"/>
        <a:ext cx="1285731" cy="1000125"/>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4A47583-5284-460D-98FE-3FF45D343BFC}" type="datetimeFigureOut">
              <a:rPr lang="ar-JO" smtClean="0"/>
              <a:t>27/08/1438</a:t>
            </a:fld>
            <a:endParaRPr lang="ar-JO"/>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E116BB7-231C-40AE-A318-EEC2C5D14E14}" type="slidenum">
              <a:rPr lang="ar-JO" smtClean="0"/>
              <a:t>‹#›</a:t>
            </a:fld>
            <a:endParaRPr lang="ar-JO"/>
          </a:p>
        </p:txBody>
      </p:sp>
    </p:spTree>
    <p:extLst>
      <p:ext uri="{BB962C8B-B14F-4D97-AF65-F5344CB8AC3E}">
        <p14:creationId xmlns:p14="http://schemas.microsoft.com/office/powerpoint/2010/main" val="333904395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10"/>
          </p:nvPr>
        </p:nvSpPr>
        <p:spPr/>
        <p:txBody>
          <a:bodyPr/>
          <a:lstStyle/>
          <a:p>
            <a:fld id="{02C43124-B216-4F7F-BD0D-79C6BD46DD6D}" type="slidenum">
              <a:rPr lang="ar-JO" smtClean="0"/>
              <a:t>12</a:t>
            </a:fld>
            <a:endParaRPr lang="ar-JO"/>
          </a:p>
        </p:txBody>
      </p:sp>
    </p:spTree>
    <p:extLst>
      <p:ext uri="{BB962C8B-B14F-4D97-AF65-F5344CB8AC3E}">
        <p14:creationId xmlns:p14="http://schemas.microsoft.com/office/powerpoint/2010/main" val="3065490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10"/>
          </p:nvPr>
        </p:nvSpPr>
        <p:spPr/>
        <p:txBody>
          <a:bodyPr/>
          <a:lstStyle/>
          <a:p>
            <a:fld id="{02C43124-B216-4F7F-BD0D-79C6BD46DD6D}" type="slidenum">
              <a:rPr lang="ar-JO" smtClean="0"/>
              <a:t>15</a:t>
            </a:fld>
            <a:endParaRPr lang="ar-JO"/>
          </a:p>
        </p:txBody>
      </p:sp>
    </p:spTree>
    <p:extLst>
      <p:ext uri="{BB962C8B-B14F-4D97-AF65-F5344CB8AC3E}">
        <p14:creationId xmlns:p14="http://schemas.microsoft.com/office/powerpoint/2010/main" val="2408027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10"/>
          </p:nvPr>
        </p:nvSpPr>
        <p:spPr/>
        <p:txBody>
          <a:bodyPr/>
          <a:lstStyle/>
          <a:p>
            <a:fld id="{02C43124-B216-4F7F-BD0D-79C6BD46DD6D}" type="slidenum">
              <a:rPr lang="ar-JO" smtClean="0"/>
              <a:t>16</a:t>
            </a:fld>
            <a:endParaRPr lang="ar-JO"/>
          </a:p>
        </p:txBody>
      </p:sp>
    </p:spTree>
    <p:extLst>
      <p:ext uri="{BB962C8B-B14F-4D97-AF65-F5344CB8AC3E}">
        <p14:creationId xmlns:p14="http://schemas.microsoft.com/office/powerpoint/2010/main" val="2330987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10"/>
          </p:nvPr>
        </p:nvSpPr>
        <p:spPr/>
        <p:txBody>
          <a:bodyPr/>
          <a:lstStyle/>
          <a:p>
            <a:fld id="{FE116BB7-231C-40AE-A318-EEC2C5D14E14}" type="slidenum">
              <a:rPr lang="ar-JO" smtClean="0"/>
              <a:t>26</a:t>
            </a:fld>
            <a:endParaRPr lang="ar-JO"/>
          </a:p>
        </p:txBody>
      </p:sp>
    </p:spTree>
    <p:extLst>
      <p:ext uri="{BB962C8B-B14F-4D97-AF65-F5344CB8AC3E}">
        <p14:creationId xmlns:p14="http://schemas.microsoft.com/office/powerpoint/2010/main" val="23722206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10"/>
          </p:nvPr>
        </p:nvSpPr>
        <p:spPr/>
        <p:txBody>
          <a:bodyPr/>
          <a:lstStyle/>
          <a:p>
            <a:fld id="{FE116BB7-231C-40AE-A318-EEC2C5D14E14}" type="slidenum">
              <a:rPr lang="ar-JO" smtClean="0"/>
              <a:t>37</a:t>
            </a:fld>
            <a:endParaRPr lang="ar-JO"/>
          </a:p>
        </p:txBody>
      </p:sp>
    </p:spTree>
    <p:extLst>
      <p:ext uri="{BB962C8B-B14F-4D97-AF65-F5344CB8AC3E}">
        <p14:creationId xmlns:p14="http://schemas.microsoft.com/office/powerpoint/2010/main" val="1931254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smtClean="0"/>
              <a:t>Click to edit Master title style</a:t>
            </a:r>
            <a:endParaRPr lang="ar-JO"/>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JO"/>
          </a:p>
        </p:txBody>
      </p:sp>
      <p:sp>
        <p:nvSpPr>
          <p:cNvPr id="4" name="Date Placeholder 3"/>
          <p:cNvSpPr>
            <a:spLocks noGrp="1"/>
          </p:cNvSpPr>
          <p:nvPr>
            <p:ph type="dt" sz="half" idx="10"/>
          </p:nvPr>
        </p:nvSpPr>
        <p:spPr/>
        <p:txBody>
          <a:bodyPr/>
          <a:lstStyle/>
          <a:p>
            <a:fld id="{8AF28547-9808-48BB-A281-77882610999A}" type="datetimeFigureOut">
              <a:rPr lang="ar-JO" smtClean="0"/>
              <a:t>27/08/1438</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18A754FF-D570-4941-B803-326AFCCA16F7}" type="slidenum">
              <a:rPr lang="ar-JO" smtClean="0"/>
              <a:t>‹#›</a:t>
            </a:fld>
            <a:endParaRPr lang="ar-JO"/>
          </a:p>
        </p:txBody>
      </p:sp>
    </p:spTree>
    <p:extLst>
      <p:ext uri="{BB962C8B-B14F-4D97-AF65-F5344CB8AC3E}">
        <p14:creationId xmlns:p14="http://schemas.microsoft.com/office/powerpoint/2010/main" val="3323970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10"/>
          </p:nvPr>
        </p:nvSpPr>
        <p:spPr/>
        <p:txBody>
          <a:bodyPr/>
          <a:lstStyle/>
          <a:p>
            <a:fld id="{8AF28547-9808-48BB-A281-77882610999A}" type="datetimeFigureOut">
              <a:rPr lang="ar-JO" smtClean="0"/>
              <a:t>27/08/1438</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18A754FF-D570-4941-B803-326AFCCA16F7}" type="slidenum">
              <a:rPr lang="ar-JO" smtClean="0"/>
              <a:t>‹#›</a:t>
            </a:fld>
            <a:endParaRPr lang="ar-JO"/>
          </a:p>
        </p:txBody>
      </p:sp>
    </p:spTree>
    <p:extLst>
      <p:ext uri="{BB962C8B-B14F-4D97-AF65-F5344CB8AC3E}">
        <p14:creationId xmlns:p14="http://schemas.microsoft.com/office/powerpoint/2010/main" val="2001134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ar-JO"/>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10"/>
          </p:nvPr>
        </p:nvSpPr>
        <p:spPr/>
        <p:txBody>
          <a:bodyPr/>
          <a:lstStyle/>
          <a:p>
            <a:fld id="{8AF28547-9808-48BB-A281-77882610999A}" type="datetimeFigureOut">
              <a:rPr lang="ar-JO" smtClean="0"/>
              <a:t>27/08/1438</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18A754FF-D570-4941-B803-326AFCCA16F7}" type="slidenum">
              <a:rPr lang="ar-JO" smtClean="0"/>
              <a:t>‹#›</a:t>
            </a:fld>
            <a:endParaRPr lang="ar-JO"/>
          </a:p>
        </p:txBody>
      </p:sp>
    </p:spTree>
    <p:extLst>
      <p:ext uri="{BB962C8B-B14F-4D97-AF65-F5344CB8AC3E}">
        <p14:creationId xmlns:p14="http://schemas.microsoft.com/office/powerpoint/2010/main" val="28829985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10"/>
          </p:nvPr>
        </p:nvSpPr>
        <p:spPr/>
        <p:txBody>
          <a:bodyPr/>
          <a:lstStyle/>
          <a:p>
            <a:fld id="{8AF28547-9808-48BB-A281-77882610999A}" type="datetimeFigureOut">
              <a:rPr lang="ar-JO" smtClean="0"/>
              <a:t>27/08/1438</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18A754FF-D570-4941-B803-326AFCCA16F7}" type="slidenum">
              <a:rPr lang="ar-JO" smtClean="0"/>
              <a:t>‹#›</a:t>
            </a:fld>
            <a:endParaRPr lang="ar-JO"/>
          </a:p>
        </p:txBody>
      </p:sp>
    </p:spTree>
    <p:extLst>
      <p:ext uri="{BB962C8B-B14F-4D97-AF65-F5344CB8AC3E}">
        <p14:creationId xmlns:p14="http://schemas.microsoft.com/office/powerpoint/2010/main" val="3489965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r">
              <a:defRPr sz="4000" b="1" cap="all"/>
            </a:lvl1pPr>
          </a:lstStyle>
          <a:p>
            <a:r>
              <a:rPr lang="en-US" smtClean="0"/>
              <a:t>Click to edit Master title style</a:t>
            </a:r>
            <a:endParaRPr lang="ar-JO"/>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F28547-9808-48BB-A281-77882610999A}" type="datetimeFigureOut">
              <a:rPr lang="ar-JO" smtClean="0"/>
              <a:t>27/08/1438</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18A754FF-D570-4941-B803-326AFCCA16F7}" type="slidenum">
              <a:rPr lang="ar-JO" smtClean="0"/>
              <a:t>‹#›</a:t>
            </a:fld>
            <a:endParaRPr lang="ar-JO"/>
          </a:p>
        </p:txBody>
      </p:sp>
    </p:spTree>
    <p:extLst>
      <p:ext uri="{BB962C8B-B14F-4D97-AF65-F5344CB8AC3E}">
        <p14:creationId xmlns:p14="http://schemas.microsoft.com/office/powerpoint/2010/main" val="3825978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Content Placeholder 2"/>
          <p:cNvSpPr>
            <a:spLocks noGrp="1"/>
          </p:cNvSpPr>
          <p:nvPr>
            <p:ph sz="half" idx="1"/>
          </p:nvPr>
        </p:nvSpPr>
        <p:spPr>
          <a:xfrm>
            <a:off x="457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Content Placeholder 3"/>
          <p:cNvSpPr>
            <a:spLocks noGrp="1"/>
          </p:cNvSpPr>
          <p:nvPr>
            <p:ph sz="half" idx="2"/>
          </p:nvPr>
        </p:nvSpPr>
        <p:spPr>
          <a:xfrm>
            <a:off x="4648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5" name="Date Placeholder 4"/>
          <p:cNvSpPr>
            <a:spLocks noGrp="1"/>
          </p:cNvSpPr>
          <p:nvPr>
            <p:ph type="dt" sz="half" idx="10"/>
          </p:nvPr>
        </p:nvSpPr>
        <p:spPr/>
        <p:txBody>
          <a:bodyPr/>
          <a:lstStyle/>
          <a:p>
            <a:fld id="{8AF28547-9808-48BB-A281-77882610999A}" type="datetimeFigureOut">
              <a:rPr lang="ar-JO" smtClean="0"/>
              <a:t>27/08/1438</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18A754FF-D570-4941-B803-326AFCCA16F7}" type="slidenum">
              <a:rPr lang="ar-JO" smtClean="0"/>
              <a:t>‹#›</a:t>
            </a:fld>
            <a:endParaRPr lang="ar-JO"/>
          </a:p>
        </p:txBody>
      </p:sp>
    </p:spTree>
    <p:extLst>
      <p:ext uri="{BB962C8B-B14F-4D97-AF65-F5344CB8AC3E}">
        <p14:creationId xmlns:p14="http://schemas.microsoft.com/office/powerpoint/2010/main" val="1912611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smtClean="0"/>
              <a:t>Click to edit Master title style</a:t>
            </a:r>
            <a:endParaRPr lang="ar-JO"/>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7" name="Date Placeholder 6"/>
          <p:cNvSpPr>
            <a:spLocks noGrp="1"/>
          </p:cNvSpPr>
          <p:nvPr>
            <p:ph type="dt" sz="half" idx="10"/>
          </p:nvPr>
        </p:nvSpPr>
        <p:spPr/>
        <p:txBody>
          <a:bodyPr/>
          <a:lstStyle/>
          <a:p>
            <a:fld id="{8AF28547-9808-48BB-A281-77882610999A}" type="datetimeFigureOut">
              <a:rPr lang="ar-JO" smtClean="0"/>
              <a:t>27/08/1438</a:t>
            </a:fld>
            <a:endParaRPr lang="ar-JO"/>
          </a:p>
        </p:txBody>
      </p:sp>
      <p:sp>
        <p:nvSpPr>
          <p:cNvPr id="8" name="Footer Placeholder 7"/>
          <p:cNvSpPr>
            <a:spLocks noGrp="1"/>
          </p:cNvSpPr>
          <p:nvPr>
            <p:ph type="ftr" sz="quarter" idx="11"/>
          </p:nvPr>
        </p:nvSpPr>
        <p:spPr/>
        <p:txBody>
          <a:bodyPr/>
          <a:lstStyle/>
          <a:p>
            <a:endParaRPr lang="ar-JO"/>
          </a:p>
        </p:txBody>
      </p:sp>
      <p:sp>
        <p:nvSpPr>
          <p:cNvPr id="9" name="Slide Number Placeholder 8"/>
          <p:cNvSpPr>
            <a:spLocks noGrp="1"/>
          </p:cNvSpPr>
          <p:nvPr>
            <p:ph type="sldNum" sz="quarter" idx="12"/>
          </p:nvPr>
        </p:nvSpPr>
        <p:spPr/>
        <p:txBody>
          <a:bodyPr/>
          <a:lstStyle/>
          <a:p>
            <a:fld id="{18A754FF-D570-4941-B803-326AFCCA16F7}" type="slidenum">
              <a:rPr lang="ar-JO" smtClean="0"/>
              <a:t>‹#›</a:t>
            </a:fld>
            <a:endParaRPr lang="ar-JO"/>
          </a:p>
        </p:txBody>
      </p:sp>
    </p:spTree>
    <p:extLst>
      <p:ext uri="{BB962C8B-B14F-4D97-AF65-F5344CB8AC3E}">
        <p14:creationId xmlns:p14="http://schemas.microsoft.com/office/powerpoint/2010/main" val="929610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Date Placeholder 2"/>
          <p:cNvSpPr>
            <a:spLocks noGrp="1"/>
          </p:cNvSpPr>
          <p:nvPr>
            <p:ph type="dt" sz="half" idx="10"/>
          </p:nvPr>
        </p:nvSpPr>
        <p:spPr/>
        <p:txBody>
          <a:bodyPr/>
          <a:lstStyle/>
          <a:p>
            <a:fld id="{8AF28547-9808-48BB-A281-77882610999A}" type="datetimeFigureOut">
              <a:rPr lang="ar-JO" smtClean="0"/>
              <a:t>27/08/1438</a:t>
            </a:fld>
            <a:endParaRPr lang="ar-JO"/>
          </a:p>
        </p:txBody>
      </p:sp>
      <p:sp>
        <p:nvSpPr>
          <p:cNvPr id="4" name="Footer Placeholder 3"/>
          <p:cNvSpPr>
            <a:spLocks noGrp="1"/>
          </p:cNvSpPr>
          <p:nvPr>
            <p:ph type="ftr" sz="quarter" idx="11"/>
          </p:nvPr>
        </p:nvSpPr>
        <p:spPr/>
        <p:txBody>
          <a:bodyPr/>
          <a:lstStyle/>
          <a:p>
            <a:endParaRPr lang="ar-JO"/>
          </a:p>
        </p:txBody>
      </p:sp>
      <p:sp>
        <p:nvSpPr>
          <p:cNvPr id="5" name="Slide Number Placeholder 4"/>
          <p:cNvSpPr>
            <a:spLocks noGrp="1"/>
          </p:cNvSpPr>
          <p:nvPr>
            <p:ph type="sldNum" sz="quarter" idx="12"/>
          </p:nvPr>
        </p:nvSpPr>
        <p:spPr/>
        <p:txBody>
          <a:bodyPr/>
          <a:lstStyle/>
          <a:p>
            <a:fld id="{18A754FF-D570-4941-B803-326AFCCA16F7}" type="slidenum">
              <a:rPr lang="ar-JO" smtClean="0"/>
              <a:t>‹#›</a:t>
            </a:fld>
            <a:endParaRPr lang="ar-JO"/>
          </a:p>
        </p:txBody>
      </p:sp>
    </p:spTree>
    <p:extLst>
      <p:ext uri="{BB962C8B-B14F-4D97-AF65-F5344CB8AC3E}">
        <p14:creationId xmlns:p14="http://schemas.microsoft.com/office/powerpoint/2010/main" val="4214898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F28547-9808-48BB-A281-77882610999A}" type="datetimeFigureOut">
              <a:rPr lang="ar-JO" smtClean="0"/>
              <a:t>27/08/1438</a:t>
            </a:fld>
            <a:endParaRPr lang="ar-JO"/>
          </a:p>
        </p:txBody>
      </p:sp>
      <p:sp>
        <p:nvSpPr>
          <p:cNvPr id="3" name="Footer Placeholder 2"/>
          <p:cNvSpPr>
            <a:spLocks noGrp="1"/>
          </p:cNvSpPr>
          <p:nvPr>
            <p:ph type="ftr" sz="quarter" idx="11"/>
          </p:nvPr>
        </p:nvSpPr>
        <p:spPr/>
        <p:txBody>
          <a:bodyPr/>
          <a:lstStyle/>
          <a:p>
            <a:endParaRPr lang="ar-JO"/>
          </a:p>
        </p:txBody>
      </p:sp>
      <p:sp>
        <p:nvSpPr>
          <p:cNvPr id="4" name="Slide Number Placeholder 3"/>
          <p:cNvSpPr>
            <a:spLocks noGrp="1"/>
          </p:cNvSpPr>
          <p:nvPr>
            <p:ph type="sldNum" sz="quarter" idx="12"/>
          </p:nvPr>
        </p:nvSpPr>
        <p:spPr/>
        <p:txBody>
          <a:bodyPr/>
          <a:lstStyle/>
          <a:p>
            <a:fld id="{18A754FF-D570-4941-B803-326AFCCA16F7}" type="slidenum">
              <a:rPr lang="ar-JO" smtClean="0"/>
              <a:t>‹#›</a:t>
            </a:fld>
            <a:endParaRPr lang="ar-JO"/>
          </a:p>
        </p:txBody>
      </p:sp>
    </p:spTree>
    <p:extLst>
      <p:ext uri="{BB962C8B-B14F-4D97-AF65-F5344CB8AC3E}">
        <p14:creationId xmlns:p14="http://schemas.microsoft.com/office/powerpoint/2010/main" val="3068676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r">
              <a:defRPr sz="2000" b="1"/>
            </a:lvl1pPr>
          </a:lstStyle>
          <a:p>
            <a:r>
              <a:rPr lang="en-US" smtClean="0"/>
              <a:t>Click to edit Master title style</a:t>
            </a:r>
            <a:endParaRPr lang="ar-JO"/>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F28547-9808-48BB-A281-77882610999A}" type="datetimeFigureOut">
              <a:rPr lang="ar-JO" smtClean="0"/>
              <a:t>27/08/1438</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18A754FF-D570-4941-B803-326AFCCA16F7}" type="slidenum">
              <a:rPr lang="ar-JO" smtClean="0"/>
              <a:t>‹#›</a:t>
            </a:fld>
            <a:endParaRPr lang="ar-JO"/>
          </a:p>
        </p:txBody>
      </p:sp>
    </p:spTree>
    <p:extLst>
      <p:ext uri="{BB962C8B-B14F-4D97-AF65-F5344CB8AC3E}">
        <p14:creationId xmlns:p14="http://schemas.microsoft.com/office/powerpoint/2010/main" val="1812037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r">
              <a:defRPr sz="2000" b="1"/>
            </a:lvl1pPr>
          </a:lstStyle>
          <a:p>
            <a:r>
              <a:rPr lang="en-US" smtClean="0"/>
              <a:t>Click to edit Master title style</a:t>
            </a:r>
            <a:endParaRPr lang="ar-JO"/>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JO"/>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F28547-9808-48BB-A281-77882610999A}" type="datetimeFigureOut">
              <a:rPr lang="ar-JO" smtClean="0"/>
              <a:t>27/08/1438</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18A754FF-D570-4941-B803-326AFCCA16F7}" type="slidenum">
              <a:rPr lang="ar-JO" smtClean="0"/>
              <a:t>‹#›</a:t>
            </a:fld>
            <a:endParaRPr lang="ar-JO"/>
          </a:p>
        </p:txBody>
      </p:sp>
    </p:spTree>
    <p:extLst>
      <p:ext uri="{BB962C8B-B14F-4D97-AF65-F5344CB8AC3E}">
        <p14:creationId xmlns:p14="http://schemas.microsoft.com/office/powerpoint/2010/main" val="20926358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8"/>
            <a:ext cx="8229600" cy="857250"/>
          </a:xfrm>
          <a:prstGeom prst="rect">
            <a:avLst/>
          </a:prstGeom>
        </p:spPr>
        <p:txBody>
          <a:bodyPr vert="horz" lIns="91440" tIns="45720" rIns="91440" bIns="45720" rtlCol="1" anchor="ctr">
            <a:normAutofit/>
          </a:bodyPr>
          <a:lstStyle/>
          <a:p>
            <a:r>
              <a:rPr lang="en-US" smtClean="0"/>
              <a:t>Click to edit Master title style</a:t>
            </a:r>
            <a:endParaRPr lang="ar-JO"/>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2"/>
          </p:nvPr>
        </p:nvSpPr>
        <p:spPr>
          <a:xfrm>
            <a:off x="6553200" y="4767264"/>
            <a:ext cx="2133600" cy="273844"/>
          </a:xfrm>
          <a:prstGeom prst="rect">
            <a:avLst/>
          </a:prstGeom>
        </p:spPr>
        <p:txBody>
          <a:bodyPr vert="horz" lIns="91440" tIns="45720" rIns="91440" bIns="45720" rtlCol="1" anchor="ctr"/>
          <a:lstStyle>
            <a:lvl1pPr algn="r">
              <a:defRPr sz="1200">
                <a:solidFill>
                  <a:schemeClr val="tx1">
                    <a:tint val="75000"/>
                  </a:schemeClr>
                </a:solidFill>
              </a:defRPr>
            </a:lvl1pPr>
          </a:lstStyle>
          <a:p>
            <a:fld id="{8AF28547-9808-48BB-A281-77882610999A}" type="datetimeFigureOut">
              <a:rPr lang="ar-JO" smtClean="0"/>
              <a:t>27/08/1438</a:t>
            </a:fld>
            <a:endParaRPr lang="ar-JO"/>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JO"/>
          </a:p>
        </p:txBody>
      </p:sp>
      <p:sp>
        <p:nvSpPr>
          <p:cNvPr id="6" name="Slide Number Placeholder 5"/>
          <p:cNvSpPr>
            <a:spLocks noGrp="1"/>
          </p:cNvSpPr>
          <p:nvPr>
            <p:ph type="sldNum" sz="quarter" idx="4"/>
          </p:nvPr>
        </p:nvSpPr>
        <p:spPr>
          <a:xfrm>
            <a:off x="457200" y="4767264"/>
            <a:ext cx="2133600" cy="273844"/>
          </a:xfrm>
          <a:prstGeom prst="rect">
            <a:avLst/>
          </a:prstGeom>
        </p:spPr>
        <p:txBody>
          <a:bodyPr vert="horz" lIns="91440" tIns="45720" rIns="91440" bIns="45720" rtlCol="1" anchor="ctr"/>
          <a:lstStyle>
            <a:lvl1pPr algn="l">
              <a:defRPr sz="1200">
                <a:solidFill>
                  <a:schemeClr val="tx1">
                    <a:tint val="75000"/>
                  </a:schemeClr>
                </a:solidFill>
              </a:defRPr>
            </a:lvl1pPr>
          </a:lstStyle>
          <a:p>
            <a:fld id="{18A754FF-D570-4941-B803-326AFCCA16F7}" type="slidenum">
              <a:rPr lang="ar-JO" smtClean="0"/>
              <a:t>‹#›</a:t>
            </a:fld>
            <a:endParaRPr lang="ar-JO"/>
          </a:p>
        </p:txBody>
      </p:sp>
    </p:spTree>
    <p:extLst>
      <p:ext uri="{BB962C8B-B14F-4D97-AF65-F5344CB8AC3E}">
        <p14:creationId xmlns:p14="http://schemas.microsoft.com/office/powerpoint/2010/main" val="235160654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7" Type="http://schemas.microsoft.com/office/2007/relationships/hdphoto" Target="../media/hdphoto10.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1.png"/><Relationship Id="rId5" Type="http://schemas.microsoft.com/office/2007/relationships/hdphoto" Target="../media/hdphoto9.wdp"/><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1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17.xml.rels><?xml version="1.0" encoding="UTF-8" standalone="yes"?>
<Relationships xmlns="http://schemas.openxmlformats.org/package/2006/relationships"><Relationship Id="rId8" Type="http://schemas.openxmlformats.org/officeDocument/2006/relationships/image" Target="../media/image29.png"/><Relationship Id="rId3" Type="http://schemas.microsoft.com/office/2007/relationships/hdphoto" Target="../media/hdphoto10.wdp"/><Relationship Id="rId7" Type="http://schemas.microsoft.com/office/2007/relationships/hdphoto" Target="../media/hdphoto12.wdp"/><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2.png"/><Relationship Id="rId5" Type="http://schemas.microsoft.com/office/2007/relationships/hdphoto" Target="../media/hdphoto11.wdp"/><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3.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29.png"/><Relationship Id="rId4" Type="http://schemas.openxmlformats.org/officeDocument/2006/relationships/image" Target="../media/image53.jpeg"/></Relationships>
</file>

<file path=ppt/slides/_rels/slide24.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0.jpeg"/><Relationship Id="rId4" Type="http://schemas.openxmlformats.org/officeDocument/2006/relationships/image" Target="../media/image59.jpeg"/></Relationships>
</file>

<file path=ppt/slides/_rels/slide27.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g"/><Relationship Id="rId1" Type="http://schemas.openxmlformats.org/officeDocument/2006/relationships/slideLayout" Target="../slideLayouts/slideLayout2.xml"/><Relationship Id="rId5" Type="http://schemas.openxmlformats.org/officeDocument/2006/relationships/image" Target="../media/image76.png"/><Relationship Id="rId4" Type="http://schemas.microsoft.com/office/2007/relationships/hdphoto" Target="../media/hdphoto13.wdp"/></Relationships>
</file>

<file path=ppt/slides/_rels/slide37.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38.xml.rels><?xml version="1.0" encoding="UTF-8" standalone="yes"?>
<Relationships xmlns="http://schemas.openxmlformats.org/package/2006/relationships"><Relationship Id="rId2" Type="http://schemas.openxmlformats.org/officeDocument/2006/relationships/image" Target="../media/image79.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83.png"/><Relationship Id="rId3" Type="http://schemas.microsoft.com/office/2007/relationships/hdphoto" Target="../media/hdphoto14.wdp"/><Relationship Id="rId7" Type="http://schemas.microsoft.com/office/2007/relationships/hdphoto" Target="../media/hdphoto16.wdp"/><Relationship Id="rId2" Type="http://schemas.openxmlformats.org/officeDocument/2006/relationships/image" Target="../media/image80.jpeg"/><Relationship Id="rId1" Type="http://schemas.openxmlformats.org/officeDocument/2006/relationships/slideLayout" Target="../slideLayouts/slideLayout2.xml"/><Relationship Id="rId6" Type="http://schemas.openxmlformats.org/officeDocument/2006/relationships/image" Target="../media/image82.jpeg"/><Relationship Id="rId5" Type="http://schemas.microsoft.com/office/2007/relationships/hdphoto" Target="../media/hdphoto15.wdp"/><Relationship Id="rId4" Type="http://schemas.openxmlformats.org/officeDocument/2006/relationships/image" Target="../media/image81.jpeg"/></Relationships>
</file>

<file path=ppt/slides/_rels/slide42.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89.jpeg"/><Relationship Id="rId7" Type="http://schemas.openxmlformats.org/officeDocument/2006/relationships/image" Target="../media/image93.png"/><Relationship Id="rId2" Type="http://schemas.openxmlformats.org/officeDocument/2006/relationships/image" Target="../media/image88.jpeg"/><Relationship Id="rId1" Type="http://schemas.openxmlformats.org/officeDocument/2006/relationships/slideLayout" Target="../slideLayouts/slideLayout2.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45.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hdphoto" Target="../media/hdphoto6.wdp"/><Relationship Id="rId3" Type="http://schemas.openxmlformats.org/officeDocument/2006/relationships/image" Target="../media/image10.jpeg"/><Relationship Id="rId7" Type="http://schemas.openxmlformats.org/officeDocument/2006/relationships/image" Target="../media/image12.png"/><Relationship Id="rId2" Type="http://schemas.openxmlformats.org/officeDocument/2006/relationships/image" Target="../media/image9.jpeg"/><Relationship Id="rId1" Type="http://schemas.openxmlformats.org/officeDocument/2006/relationships/slideLayout" Target="../slideLayouts/slideLayout2.xml"/><Relationship Id="rId6" Type="http://schemas.microsoft.com/office/2007/relationships/hdphoto" Target="../media/hdphoto5.wdp"/><Relationship Id="rId11" Type="http://schemas.microsoft.com/office/2007/relationships/hdphoto" Target="../media/hdphoto7.wdp"/><Relationship Id="rId5" Type="http://schemas.openxmlformats.org/officeDocument/2006/relationships/image" Target="../media/image11.jpeg"/><Relationship Id="rId10" Type="http://schemas.openxmlformats.org/officeDocument/2006/relationships/image" Target="../media/image14.jpeg"/><Relationship Id="rId4" Type="http://schemas.microsoft.com/office/2007/relationships/hdphoto" Target="../media/hdphoto4.wdp"/><Relationship Id="rId9" Type="http://schemas.openxmlformats.org/officeDocument/2006/relationships/image" Target="../media/image13.jpg"/></Relationships>
</file>

<file path=ppt/slides/_rels/slide50.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95.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99.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0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g"/><Relationship Id="rId4" Type="http://schemas.openxmlformats.org/officeDocument/2006/relationships/image" Target="../media/image19.jpg"/></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8.wdp"/><Relationship Id="rId7" Type="http://schemas.openxmlformats.org/officeDocument/2006/relationships/chart" Target="../charts/chart1.xml"/><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398" y="0"/>
            <a:ext cx="9133204" cy="5143500"/>
          </a:xfrm>
          <a:prstGeom prst="rect">
            <a:avLst/>
          </a:prstGeom>
        </p:spPr>
      </p:pic>
      <p:sp>
        <p:nvSpPr>
          <p:cNvPr id="15" name="Rounded Rectangle 14"/>
          <p:cNvSpPr/>
          <p:nvPr/>
        </p:nvSpPr>
        <p:spPr>
          <a:xfrm>
            <a:off x="1075500" y="1131590"/>
            <a:ext cx="6664852" cy="2905724"/>
          </a:xfrm>
          <a:prstGeom prst="roundRect">
            <a:avLst/>
          </a:prstGeom>
          <a:blipFill>
            <a:blip r:embed="rId4"/>
            <a:tile tx="0" ty="0" sx="100000" sy="100000" flip="none" algn="tl"/>
          </a:blipFill>
          <a:ln>
            <a:solidFill>
              <a:schemeClr val="tx1"/>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6" name="TextBox 15"/>
          <p:cNvSpPr txBox="1"/>
          <p:nvPr/>
        </p:nvSpPr>
        <p:spPr>
          <a:xfrm>
            <a:off x="5868144" y="1306964"/>
            <a:ext cx="1329900" cy="369332"/>
          </a:xfrm>
          <a:prstGeom prst="rect">
            <a:avLst/>
          </a:prstGeom>
          <a:noFill/>
        </p:spPr>
        <p:txBody>
          <a:bodyPr wrap="square" rtlCol="1">
            <a:spAutoFit/>
          </a:bodyPr>
          <a:lstStyle/>
          <a:p>
            <a:endParaRPr lang="ar-JO" dirty="0"/>
          </a:p>
        </p:txBody>
      </p:sp>
      <p:pic>
        <p:nvPicPr>
          <p:cNvPr id="20" name="Picture 19"/>
          <p:cNvPicPr>
            <a:picLocks noChangeAspect="1"/>
          </p:cNvPicPr>
          <p:nvPr/>
        </p:nvPicPr>
        <p:blipFill rotWithShape="1">
          <a:blip r:embed="rId5">
            <a:extLst>
              <a:ext uri="{28A0092B-C50C-407E-A947-70E740481C1C}">
                <a14:useLocalDpi xmlns:a14="http://schemas.microsoft.com/office/drawing/2010/main" val="0"/>
              </a:ext>
            </a:extLst>
          </a:blip>
          <a:srcRect l="54611"/>
          <a:stretch/>
        </p:blipFill>
        <p:spPr>
          <a:xfrm>
            <a:off x="6156176" y="1256568"/>
            <a:ext cx="946193" cy="804605"/>
          </a:xfrm>
          <a:prstGeom prst="rect">
            <a:avLst/>
          </a:prstGeom>
        </p:spPr>
      </p:pic>
      <p:sp>
        <p:nvSpPr>
          <p:cNvPr id="21" name="Rectangle 20"/>
          <p:cNvSpPr/>
          <p:nvPr/>
        </p:nvSpPr>
        <p:spPr>
          <a:xfrm>
            <a:off x="1075500" y="843557"/>
            <a:ext cx="5457594" cy="1431739"/>
          </a:xfrm>
          <a:prstGeom prst="rect">
            <a:avLst/>
          </a:prstGeom>
        </p:spPr>
        <p:txBody>
          <a:bodyPr wrap="square">
            <a:spAutoFit/>
          </a:bodyPr>
          <a:lstStyle/>
          <a:p>
            <a:pPr marR="1371550" lvl="1" indent="-428610" algn="ctr">
              <a:lnSpc>
                <a:spcPct val="107000"/>
              </a:lnSpc>
              <a:spcAft>
                <a:spcPts val="600"/>
              </a:spcAft>
              <a:tabLst>
                <a:tab pos="3643180" algn="l"/>
              </a:tabLst>
            </a:pPr>
            <a:r>
              <a:rPr lang="en-US" sz="2400" b="1" dirty="0">
                <a:solidFill>
                  <a:schemeClr val="bg1"/>
                </a:solidFill>
                <a:latin typeface="Traditional Arabic" pitchFamily="18" charset="-78"/>
                <a:ea typeface="Calibri" panose="020F0502020204030204" pitchFamily="34" charset="0"/>
                <a:cs typeface="Traditional Arabic" pitchFamily="18" charset="-78"/>
              </a:rPr>
              <a:t> </a:t>
            </a:r>
          </a:p>
          <a:p>
            <a:pPr marR="1371550" lvl="1" indent="-428610" algn="ctr">
              <a:lnSpc>
                <a:spcPct val="107000"/>
              </a:lnSpc>
              <a:spcAft>
                <a:spcPts val="600"/>
              </a:spcAft>
              <a:tabLst>
                <a:tab pos="3643180" algn="l"/>
              </a:tabLst>
            </a:pPr>
            <a:r>
              <a:rPr lang="ar-SA" sz="2400" b="1" dirty="0">
                <a:solidFill>
                  <a:schemeClr val="bg1"/>
                </a:solidFill>
                <a:latin typeface="Traditional Arabic" pitchFamily="18" charset="-78"/>
                <a:ea typeface="Calibri" panose="020F0502020204030204" pitchFamily="34" charset="0"/>
                <a:cs typeface="Traditional Arabic" pitchFamily="18" charset="-78"/>
              </a:rPr>
              <a:t>قسم هندسة التخطيط </a:t>
            </a:r>
            <a:r>
              <a:rPr lang="ar-SA" sz="2400" b="1" dirty="0" smtClean="0">
                <a:solidFill>
                  <a:schemeClr val="bg1"/>
                </a:solidFill>
                <a:latin typeface="Traditional Arabic" pitchFamily="18" charset="-78"/>
                <a:ea typeface="Calibri" panose="020F0502020204030204" pitchFamily="34" charset="0"/>
                <a:cs typeface="Traditional Arabic" pitchFamily="18" charset="-78"/>
              </a:rPr>
              <a:t>العمراني</a:t>
            </a:r>
            <a:r>
              <a:rPr lang="ar-JO" sz="2400" b="1" dirty="0">
                <a:solidFill>
                  <a:schemeClr val="bg1"/>
                </a:solidFill>
                <a:latin typeface="Traditional Arabic" pitchFamily="18" charset="-78"/>
                <a:ea typeface="Calibri" panose="020F0502020204030204" pitchFamily="34" charset="0"/>
                <a:cs typeface="Traditional Arabic" pitchFamily="18" charset="-78"/>
              </a:rPr>
              <a:t> </a:t>
            </a:r>
            <a:r>
              <a:rPr lang="ar-JO" sz="2400" b="1" dirty="0" smtClean="0">
                <a:solidFill>
                  <a:schemeClr val="bg1"/>
                </a:solidFill>
                <a:latin typeface="Traditional Arabic" pitchFamily="18" charset="-78"/>
                <a:ea typeface="Calibri" panose="020F0502020204030204" pitchFamily="34" charset="0"/>
                <a:cs typeface="Traditional Arabic" pitchFamily="18" charset="-78"/>
              </a:rPr>
              <a:t>- </a:t>
            </a:r>
            <a:r>
              <a:rPr lang="ar-SA" sz="2400" b="1" dirty="0" smtClean="0">
                <a:solidFill>
                  <a:schemeClr val="bg1"/>
                </a:solidFill>
                <a:latin typeface="Traditional Arabic" pitchFamily="18" charset="-78"/>
                <a:ea typeface="Calibri" panose="020F0502020204030204" pitchFamily="34" charset="0"/>
                <a:cs typeface="Traditional Arabic" pitchFamily="18" charset="-78"/>
              </a:rPr>
              <a:t>كلية </a:t>
            </a:r>
            <a:r>
              <a:rPr lang="ar-SA" sz="2400" b="1" dirty="0">
                <a:solidFill>
                  <a:schemeClr val="bg1"/>
                </a:solidFill>
                <a:latin typeface="Traditional Arabic" pitchFamily="18" charset="-78"/>
                <a:ea typeface="Calibri" panose="020F0502020204030204" pitchFamily="34" charset="0"/>
                <a:cs typeface="Traditional Arabic" pitchFamily="18" charset="-78"/>
              </a:rPr>
              <a:t>الهندسة</a:t>
            </a:r>
            <a:endParaRPr lang="en-US" sz="2400" b="1" dirty="0">
              <a:solidFill>
                <a:schemeClr val="bg1"/>
              </a:solidFill>
              <a:latin typeface="Traditional Arabic" pitchFamily="18" charset="-78"/>
              <a:ea typeface="Calibri" panose="020F0502020204030204" pitchFamily="34" charset="0"/>
              <a:cs typeface="Traditional Arabic" pitchFamily="18" charset="-78"/>
            </a:endParaRPr>
          </a:p>
          <a:p>
            <a:pPr marR="1371550" lvl="1" indent="-428610" algn="ctr">
              <a:lnSpc>
                <a:spcPct val="107000"/>
              </a:lnSpc>
              <a:spcAft>
                <a:spcPts val="600"/>
              </a:spcAft>
              <a:tabLst>
                <a:tab pos="3643180" algn="l"/>
              </a:tabLst>
            </a:pPr>
            <a:r>
              <a:rPr lang="ar-SA" sz="2400" b="1" dirty="0">
                <a:solidFill>
                  <a:schemeClr val="bg1"/>
                </a:solidFill>
                <a:latin typeface="Traditional Arabic" pitchFamily="18" charset="-78"/>
                <a:ea typeface="Calibri" panose="020F0502020204030204" pitchFamily="34" charset="0"/>
                <a:cs typeface="Traditional Arabic" pitchFamily="18" charset="-78"/>
              </a:rPr>
              <a:t>جامعة النجاح الوطنية</a:t>
            </a:r>
            <a:endParaRPr lang="en-US" sz="2400" b="1" dirty="0">
              <a:solidFill>
                <a:schemeClr val="bg1"/>
              </a:solidFill>
              <a:latin typeface="Traditional Arabic" pitchFamily="18" charset="-78"/>
              <a:ea typeface="Calibri" panose="020F0502020204030204" pitchFamily="34" charset="0"/>
              <a:cs typeface="Traditional Arabic" pitchFamily="18" charset="-78"/>
            </a:endParaRPr>
          </a:p>
        </p:txBody>
      </p:sp>
      <p:pic>
        <p:nvPicPr>
          <p:cNvPr id="22" name="Picture 21"/>
          <p:cNvPicPr>
            <a:picLocks noChangeAspect="1"/>
          </p:cNvPicPr>
          <p:nvPr/>
        </p:nvPicPr>
        <p:blipFill rotWithShape="1">
          <a:blip r:embed="rId5">
            <a:extLst>
              <a:ext uri="{28A0092B-C50C-407E-A947-70E740481C1C}">
                <a14:useLocalDpi xmlns:a14="http://schemas.microsoft.com/office/drawing/2010/main" val="0"/>
              </a:ext>
            </a:extLst>
          </a:blip>
          <a:srcRect r="61454"/>
          <a:stretch/>
        </p:blipFill>
        <p:spPr>
          <a:xfrm>
            <a:off x="1628672" y="1246568"/>
            <a:ext cx="803553" cy="804605"/>
          </a:xfrm>
          <a:prstGeom prst="rect">
            <a:avLst/>
          </a:prstGeom>
        </p:spPr>
      </p:pic>
      <p:sp>
        <p:nvSpPr>
          <p:cNvPr id="23" name="Title 1"/>
          <p:cNvSpPr txBox="1">
            <a:spLocks/>
          </p:cNvSpPr>
          <p:nvPr/>
        </p:nvSpPr>
        <p:spPr>
          <a:xfrm>
            <a:off x="2030449" y="2584452"/>
            <a:ext cx="5617029" cy="1079788"/>
          </a:xfrm>
          <a:prstGeom prst="rect">
            <a:avLst/>
          </a:prstGeom>
          <a:effectLst/>
        </p:spPr>
        <p:txBody>
          <a:bodyPr vert="horz" lIns="91440" tIns="45720" rIns="91440" bIns="45720" rtlCol="0" anchor="b">
            <a:normAutofit/>
            <a:scene3d>
              <a:camera prst="orthographicFront"/>
              <a:lightRig rig="glow" dir="tl">
                <a:rot lat="0" lon="0" rev="5400000"/>
              </a:lightRig>
            </a:scene3d>
            <a:sp3d contourW="12700">
              <a:bevelT w="25400" h="25400"/>
              <a:contourClr>
                <a:schemeClr val="accent6">
                  <a:shade val="73000"/>
                </a:schemeClr>
              </a:contourClr>
            </a:sp3d>
          </a:bodyPr>
          <a:lstStyle>
            <a:lvl1pPr algn="l" defTabSz="457200" rtl="0" eaLnBrk="1" latinLnBrk="0" hangingPunct="1">
              <a:spcBef>
                <a:spcPct val="0"/>
              </a:spcBef>
              <a:buNone/>
              <a:defRPr sz="3600" b="0" kern="1200" cap="all">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ar-SA" b="1" cap="none" dirty="0" smtClean="0">
                <a:ln w="11430"/>
                <a:solidFill>
                  <a:schemeClr val="accent6">
                    <a:lumMod val="20000"/>
                    <a:lumOff val="80000"/>
                  </a:schemeClr>
                </a:solidFill>
                <a:effectLst>
                  <a:outerShdw blurRad="80000" dist="40000" dir="5040000" algn="tl">
                    <a:srgbClr val="000000">
                      <a:alpha val="30000"/>
                    </a:srgbClr>
                  </a:outerShdw>
                </a:effectLst>
                <a:latin typeface="Traditional Arabic" pitchFamily="18" charset="-78"/>
                <a:cs typeface="Traditional Arabic" pitchFamily="18" charset="-78"/>
              </a:rPr>
              <a:t>إعادة إحياء المراكز التاريخية</a:t>
            </a:r>
            <a:br>
              <a:rPr lang="ar-SA" b="1" cap="none" dirty="0" smtClean="0">
                <a:ln w="11430"/>
                <a:solidFill>
                  <a:schemeClr val="accent6">
                    <a:lumMod val="20000"/>
                    <a:lumOff val="80000"/>
                  </a:schemeClr>
                </a:solidFill>
                <a:effectLst>
                  <a:outerShdw blurRad="80000" dist="40000" dir="5040000" algn="tl">
                    <a:srgbClr val="000000">
                      <a:alpha val="30000"/>
                    </a:srgbClr>
                  </a:outerShdw>
                </a:effectLst>
                <a:latin typeface="Traditional Arabic" pitchFamily="18" charset="-78"/>
                <a:cs typeface="Traditional Arabic" pitchFamily="18" charset="-78"/>
              </a:rPr>
            </a:br>
            <a:r>
              <a:rPr lang="ar-SA" sz="2400" b="1" cap="none" dirty="0" smtClean="0">
                <a:ln w="11430"/>
                <a:solidFill>
                  <a:schemeClr val="accent6">
                    <a:lumMod val="20000"/>
                    <a:lumOff val="80000"/>
                  </a:schemeClr>
                </a:solidFill>
                <a:effectLst>
                  <a:outerShdw blurRad="80000" dist="40000" dir="5040000" algn="tl">
                    <a:srgbClr val="000000">
                      <a:alpha val="30000"/>
                    </a:srgbClr>
                  </a:outerShdw>
                </a:effectLst>
                <a:latin typeface="Traditional Arabic" pitchFamily="18" charset="-78"/>
                <a:cs typeface="Traditional Arabic" pitchFamily="18" charset="-78"/>
              </a:rPr>
              <a:t>حالة دراسية «</a:t>
            </a:r>
            <a:r>
              <a:rPr lang="ar-JO" sz="2400" b="1" cap="none" dirty="0" smtClean="0">
                <a:ln w="11430"/>
                <a:solidFill>
                  <a:schemeClr val="accent6">
                    <a:lumMod val="20000"/>
                    <a:lumOff val="80000"/>
                  </a:schemeClr>
                </a:solidFill>
                <a:effectLst>
                  <a:outerShdw blurRad="80000" dist="40000" dir="5040000" algn="tl">
                    <a:srgbClr val="000000">
                      <a:alpha val="30000"/>
                    </a:srgbClr>
                  </a:outerShdw>
                </a:effectLst>
                <a:latin typeface="Traditional Arabic" pitchFamily="18" charset="-78"/>
                <a:cs typeface="Traditional Arabic" pitchFamily="18" charset="-78"/>
              </a:rPr>
              <a:t>بلدة ديراستيا</a:t>
            </a:r>
            <a:r>
              <a:rPr lang="ar-SA" sz="2400" b="1" cap="none" dirty="0" smtClean="0">
                <a:ln w="11430"/>
                <a:solidFill>
                  <a:schemeClr val="accent6">
                    <a:lumMod val="20000"/>
                    <a:lumOff val="80000"/>
                  </a:schemeClr>
                </a:solidFill>
                <a:effectLst>
                  <a:outerShdw blurRad="80000" dist="40000" dir="5040000" algn="tl">
                    <a:srgbClr val="000000">
                      <a:alpha val="30000"/>
                    </a:srgbClr>
                  </a:outerShdw>
                </a:effectLst>
                <a:latin typeface="Traditional Arabic" pitchFamily="18" charset="-78"/>
                <a:cs typeface="Traditional Arabic" pitchFamily="18" charset="-78"/>
              </a:rPr>
              <a:t>»</a:t>
            </a:r>
            <a:endParaRPr lang="en-US" sz="2400" b="1" cap="none" dirty="0">
              <a:ln w="11430"/>
              <a:solidFill>
                <a:schemeClr val="accent6">
                  <a:lumMod val="20000"/>
                  <a:lumOff val="80000"/>
                </a:schemeClr>
              </a:solidFill>
              <a:effectLst>
                <a:outerShdw blurRad="80000" dist="40000" dir="5040000" algn="tl">
                  <a:srgbClr val="000000">
                    <a:alpha val="30000"/>
                  </a:srgbClr>
                </a:outerShdw>
              </a:effectLst>
              <a:latin typeface="Traditional Arabic" pitchFamily="18" charset="-78"/>
              <a:cs typeface="Traditional Arabic" pitchFamily="18" charset="-78"/>
            </a:endParaRPr>
          </a:p>
        </p:txBody>
      </p:sp>
      <p:sp>
        <p:nvSpPr>
          <p:cNvPr id="24" name="Subtitle 2"/>
          <p:cNvSpPr txBox="1">
            <a:spLocks/>
          </p:cNvSpPr>
          <p:nvPr/>
        </p:nvSpPr>
        <p:spPr>
          <a:xfrm>
            <a:off x="876844" y="2419088"/>
            <a:ext cx="2221425" cy="1455470"/>
          </a:xfrm>
          <a:prstGeom prst="rect">
            <a:avLst/>
          </a:prstGeom>
        </p:spPr>
        <p:txBody>
          <a:bodyPr vert="horz" lIns="91440" tIns="45720" rIns="91440" bIns="45720" rtlCol="1">
            <a:no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ar-SA" sz="2000" b="1" dirty="0" smtClean="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إعداد :</a:t>
            </a:r>
            <a:r>
              <a:rPr lang="ar-JO" sz="2000" b="1" dirty="0" smtClean="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امين سلمان</a:t>
            </a:r>
            <a:endParaRPr lang="en-US" sz="2000" b="1" dirty="0" smtClean="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a:p>
            <a:pPr marL="0" indent="0" algn="ctr">
              <a:buNone/>
            </a:pPr>
            <a:r>
              <a:rPr lang="ar-SA" sz="1800" b="1" dirty="0" smtClean="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بإشراف :</a:t>
            </a:r>
          </a:p>
          <a:p>
            <a:pPr marL="0" indent="0" algn="ctr">
              <a:buNone/>
            </a:pPr>
            <a:r>
              <a:rPr lang="ar-SA" sz="1800" b="1" dirty="0" smtClean="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د.علي عبد الحميد</a:t>
            </a:r>
            <a:br>
              <a:rPr lang="ar-SA" sz="1800" b="1" dirty="0" smtClean="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br>
            <a:r>
              <a:rPr lang="ar-SA" sz="1800" b="1" dirty="0" smtClean="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د.زهراء زواوي</a:t>
            </a:r>
            <a:endParaRPr lang="en-US" sz="1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pic>
        <p:nvPicPr>
          <p:cNvPr id="27" name="Picture 26"/>
          <p:cNvPicPr>
            <a:picLocks noChangeAspect="1"/>
          </p:cNvPicPr>
          <p:nvPr/>
        </p:nvPicPr>
        <p:blipFill>
          <a:blip r:embed="rId6"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7171200" y="1368100"/>
            <a:ext cx="301658" cy="308196"/>
          </a:xfrm>
          <a:prstGeom prst="rect">
            <a:avLst/>
          </a:prstGeom>
        </p:spPr>
      </p:pic>
      <p:pic>
        <p:nvPicPr>
          <p:cNvPr id="28" name="Picture 27"/>
          <p:cNvPicPr>
            <a:picLocks noChangeAspect="1"/>
          </p:cNvPicPr>
          <p:nvPr/>
        </p:nvPicPr>
        <p:blipFill>
          <a:blip r:embed="rId6"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7171200" y="3510142"/>
            <a:ext cx="301658" cy="308196"/>
          </a:xfrm>
          <a:prstGeom prst="rect">
            <a:avLst/>
          </a:prstGeom>
        </p:spPr>
      </p:pic>
      <p:pic>
        <p:nvPicPr>
          <p:cNvPr id="29" name="Picture 28"/>
          <p:cNvPicPr>
            <a:picLocks noChangeAspect="1"/>
          </p:cNvPicPr>
          <p:nvPr/>
        </p:nvPicPr>
        <p:blipFill>
          <a:blip r:embed="rId6"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1353858" y="3650214"/>
            <a:ext cx="301658" cy="308196"/>
          </a:xfrm>
          <a:prstGeom prst="rect">
            <a:avLst/>
          </a:prstGeom>
        </p:spPr>
      </p:pic>
      <p:pic>
        <p:nvPicPr>
          <p:cNvPr id="33" name="Picture 32"/>
          <p:cNvPicPr>
            <a:picLocks noChangeAspect="1"/>
          </p:cNvPicPr>
          <p:nvPr/>
        </p:nvPicPr>
        <p:blipFill>
          <a:blip r:embed="rId6"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1353858" y="1368100"/>
            <a:ext cx="301658" cy="308196"/>
          </a:xfrm>
          <a:prstGeom prst="rect">
            <a:avLst/>
          </a:prstGeom>
        </p:spPr>
      </p:pic>
    </p:spTree>
    <p:extLst>
      <p:ext uri="{BB962C8B-B14F-4D97-AF65-F5344CB8AC3E}">
        <p14:creationId xmlns:p14="http://schemas.microsoft.com/office/powerpoint/2010/main" val="28297167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90555" y="411510"/>
            <a:ext cx="1762890" cy="1762892"/>
          </a:xfrm>
          <a:prstGeom prst="rect">
            <a:avLst/>
          </a:prstGeom>
        </p:spPr>
      </p:pic>
      <p:sp>
        <p:nvSpPr>
          <p:cNvPr id="9" name="Rectangle 8"/>
          <p:cNvSpPr/>
          <p:nvPr/>
        </p:nvSpPr>
        <p:spPr>
          <a:xfrm>
            <a:off x="3670152" y="2187029"/>
            <a:ext cx="1803699" cy="769441"/>
          </a:xfrm>
          <a:prstGeom prst="rect">
            <a:avLst/>
          </a:prstGeom>
        </p:spPr>
        <p:txBody>
          <a:bodyPr wrap="none">
            <a:spAutoFit/>
          </a:bodyPr>
          <a:lstStyle/>
          <a:p>
            <a:pPr algn="ctr"/>
            <a:r>
              <a:rPr lang="ar-JO" sz="4400" b="1" dirty="0" smtClean="0">
                <a:solidFill>
                  <a:schemeClr val="bg1">
                    <a:lumMod val="95000"/>
                  </a:schemeClr>
                </a:solidFill>
                <a:latin typeface="Adobe نسخ Medium" pitchFamily="50" charset="-78"/>
                <a:cs typeface="Adobe نسخ Medium" pitchFamily="50" charset="-78"/>
              </a:rPr>
              <a:t>التشخيص</a:t>
            </a:r>
            <a:endParaRPr lang="en-US" sz="4400" b="1" dirty="0" smtClean="0">
              <a:solidFill>
                <a:schemeClr val="bg1">
                  <a:lumMod val="95000"/>
                </a:schemeClr>
              </a:solidFill>
              <a:latin typeface="Adobe نسخ Medium" pitchFamily="50" charset="-78"/>
              <a:cs typeface="Adobe نسخ Medium" pitchFamily="50" charset="-78"/>
            </a:endParaRPr>
          </a:p>
        </p:txBody>
      </p:sp>
      <p:sp>
        <p:nvSpPr>
          <p:cNvPr id="10" name="Rectangle 9"/>
          <p:cNvSpPr/>
          <p:nvPr/>
        </p:nvSpPr>
        <p:spPr>
          <a:xfrm>
            <a:off x="3158796" y="2859782"/>
            <a:ext cx="2826415" cy="584775"/>
          </a:xfrm>
          <a:prstGeom prst="rect">
            <a:avLst/>
          </a:prstGeom>
        </p:spPr>
        <p:txBody>
          <a:bodyPr wrap="none">
            <a:spAutoFit/>
          </a:bodyPr>
          <a:lstStyle/>
          <a:p>
            <a:pPr algn="ctr"/>
            <a:r>
              <a:rPr lang="ar-JO" sz="3200" dirty="0" smtClean="0">
                <a:solidFill>
                  <a:schemeClr val="bg1">
                    <a:lumMod val="95000"/>
                  </a:schemeClr>
                </a:solidFill>
                <a:latin typeface="Aldhabi" pitchFamily="2" charset="-78"/>
                <a:cs typeface="Aldhabi" pitchFamily="2" charset="-78"/>
              </a:rPr>
              <a:t>تعرف اكثر على بلدة ديراستيا</a:t>
            </a:r>
            <a:endParaRPr lang="ar-JO" sz="3200" dirty="0">
              <a:solidFill>
                <a:schemeClr val="bg1">
                  <a:lumMod val="95000"/>
                </a:schemeClr>
              </a:solidFill>
              <a:latin typeface="Aldhabi" pitchFamily="2" charset="-78"/>
              <a:cs typeface="Aldhabi" pitchFamily="2" charset="-78"/>
            </a:endParaRPr>
          </a:p>
        </p:txBody>
      </p:sp>
    </p:spTree>
    <p:extLst>
      <p:ext uri="{BB962C8B-B14F-4D97-AF65-F5344CB8AC3E}">
        <p14:creationId xmlns:p14="http://schemas.microsoft.com/office/powerpoint/2010/main" val="1906393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35406" y="157758"/>
            <a:ext cx="2308594" cy="763268"/>
          </a:xfrm>
          <a:prstGeom prst="rect">
            <a:avLst/>
          </a:prstGeom>
          <a:solidFill>
            <a:srgbClr val="38484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6228184" y="157758"/>
            <a:ext cx="144016" cy="763268"/>
          </a:xfrm>
          <a:prstGeom prst="rect">
            <a:avLst/>
          </a:prstGeom>
          <a:solidFill>
            <a:srgbClr val="5BA2B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372200" y="157758"/>
            <a:ext cx="144016" cy="763268"/>
          </a:xfrm>
          <a:prstGeom prst="rect">
            <a:avLst/>
          </a:prstGeom>
          <a:solidFill>
            <a:srgbClr val="D1565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516216" y="157758"/>
            <a:ext cx="167259" cy="763268"/>
          </a:xfrm>
          <a:prstGeom prst="rect">
            <a:avLst/>
          </a:prstGeom>
          <a:solidFill>
            <a:srgbClr val="E5B05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683475" y="157758"/>
            <a:ext cx="151931" cy="763268"/>
          </a:xfrm>
          <a:prstGeom prst="rect">
            <a:avLst/>
          </a:prstGeom>
          <a:solidFill>
            <a:srgbClr val="47B28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7020272" y="277782"/>
            <a:ext cx="1944216" cy="461665"/>
          </a:xfrm>
          <a:prstGeom prst="rect">
            <a:avLst/>
          </a:prstGeom>
          <a:noFill/>
        </p:spPr>
        <p:txBody>
          <a:bodyPr wrap="square" rtlCol="1">
            <a:spAutoFit/>
          </a:bodyPr>
          <a:lstStyle/>
          <a:p>
            <a:pPr algn="ctr"/>
            <a:r>
              <a:rPr lang="ar-JO" sz="2400" dirty="0" smtClean="0">
                <a:solidFill>
                  <a:schemeClr val="bg1"/>
                </a:solidFill>
                <a:latin typeface="Andalus" pitchFamily="18" charset="-78"/>
                <a:cs typeface="Andalus" pitchFamily="18" charset="-78"/>
              </a:rPr>
              <a:t>مستويات التشخيص</a:t>
            </a:r>
            <a:endParaRPr lang="ar-JO" sz="2400" dirty="0">
              <a:solidFill>
                <a:schemeClr val="bg1"/>
              </a:solidFill>
              <a:latin typeface="Andalus" pitchFamily="18" charset="-78"/>
              <a:cs typeface="Andalus" pitchFamily="18" charset="-78"/>
            </a:endParaRPr>
          </a:p>
        </p:txBody>
      </p:sp>
      <p:graphicFrame>
        <p:nvGraphicFramePr>
          <p:cNvPr id="10" name="Diagram 9"/>
          <p:cNvGraphicFramePr/>
          <p:nvPr>
            <p:extLst>
              <p:ext uri="{D42A27DB-BD31-4B8C-83A1-F6EECF244321}">
                <p14:modId xmlns:p14="http://schemas.microsoft.com/office/powerpoint/2010/main" val="411680801"/>
              </p:ext>
            </p:extLst>
          </p:nvPr>
        </p:nvGraphicFramePr>
        <p:xfrm>
          <a:off x="1619672" y="55315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887210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12759" t="6928" r="12759" b="6928"/>
          <a:stretch/>
        </p:blipFill>
        <p:spPr>
          <a:xfrm>
            <a:off x="149794" y="656976"/>
            <a:ext cx="2135354" cy="3490074"/>
          </a:xfrm>
          <a:prstGeom prst="rect">
            <a:avLst/>
          </a:prstGeom>
        </p:spPr>
      </p:pic>
      <p:pic>
        <p:nvPicPr>
          <p:cNvPr id="5" name="Picture 4"/>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val="0"/>
              </a:ext>
            </a:extLst>
          </a:blip>
          <a:srcRect l="2389" t="20250" r="2389" b="27463"/>
          <a:stretch/>
        </p:blipFill>
        <p:spPr>
          <a:xfrm>
            <a:off x="2389196" y="611094"/>
            <a:ext cx="2526664" cy="1960656"/>
          </a:xfrm>
          <a:prstGeom prst="rect">
            <a:avLst/>
          </a:prstGeom>
        </p:spPr>
      </p:pic>
      <p:pic>
        <p:nvPicPr>
          <p:cNvPr id="6" name="Picture 5"/>
          <p:cNvPicPr>
            <a:picLocks noChangeAspect="1"/>
          </p:cNvPicPr>
          <p:nvPr/>
        </p:nvPicPr>
        <p:blipFill rotWithShape="1">
          <a:blip r:embed="rId6" cstate="print">
            <a:extLst>
              <a:ext uri="{BEBA8EAE-BF5A-486C-A8C5-ECC9F3942E4B}">
                <a14:imgProps xmlns:a14="http://schemas.microsoft.com/office/drawing/2010/main">
                  <a14:imgLayer r:embed="rId7">
                    <a14:imgEffect>
                      <a14:brightnessContrast contrast="20000"/>
                    </a14:imgEffect>
                  </a14:imgLayer>
                </a14:imgProps>
              </a:ext>
              <a:ext uri="{28A0092B-C50C-407E-A947-70E740481C1C}">
                <a14:useLocalDpi xmlns:a14="http://schemas.microsoft.com/office/drawing/2010/main" val="0"/>
              </a:ext>
            </a:extLst>
          </a:blip>
          <a:srcRect l="4531" t="12850" r="4531" b="12850"/>
          <a:stretch/>
        </p:blipFill>
        <p:spPr>
          <a:xfrm>
            <a:off x="2053708" y="2638208"/>
            <a:ext cx="3735244" cy="2179754"/>
          </a:xfrm>
          <a:prstGeom prst="rect">
            <a:avLst/>
          </a:prstGeom>
          <a:scene3d>
            <a:camera prst="perspectiveRelaxedModerately"/>
            <a:lightRig rig="threePt" dir="t"/>
          </a:scene3d>
        </p:spPr>
      </p:pic>
      <p:sp>
        <p:nvSpPr>
          <p:cNvPr id="51" name="TextBox 50"/>
          <p:cNvSpPr txBox="1"/>
          <p:nvPr/>
        </p:nvSpPr>
        <p:spPr>
          <a:xfrm>
            <a:off x="3713838" y="2729730"/>
            <a:ext cx="792088" cy="253916"/>
          </a:xfrm>
          <a:prstGeom prst="rect">
            <a:avLst/>
          </a:prstGeom>
          <a:noFill/>
        </p:spPr>
        <p:txBody>
          <a:bodyPr wrap="square" rtlCol="1">
            <a:spAutoFit/>
          </a:bodyPr>
          <a:lstStyle/>
          <a:p>
            <a:pPr algn="ctr"/>
            <a:r>
              <a:rPr lang="ar-JO" sz="1050" dirty="0" smtClean="0">
                <a:solidFill>
                  <a:schemeClr val="tx1">
                    <a:lumMod val="75000"/>
                    <a:lumOff val="25000"/>
                  </a:schemeClr>
                </a:solidFill>
                <a:latin typeface="Andalus" pitchFamily="18" charset="-78"/>
                <a:cs typeface="Andalus" pitchFamily="18" charset="-78"/>
              </a:rPr>
              <a:t>ديراستيا </a:t>
            </a:r>
            <a:endParaRPr lang="ar-JO" sz="1050" dirty="0">
              <a:solidFill>
                <a:schemeClr val="tx1">
                  <a:lumMod val="75000"/>
                  <a:lumOff val="25000"/>
                </a:schemeClr>
              </a:solidFill>
              <a:latin typeface="Andalus" pitchFamily="18" charset="-78"/>
              <a:cs typeface="Andalus" pitchFamily="18" charset="-78"/>
            </a:endParaRPr>
          </a:p>
        </p:txBody>
      </p:sp>
      <p:sp>
        <p:nvSpPr>
          <p:cNvPr id="52" name="TextBox 51"/>
          <p:cNvSpPr txBox="1"/>
          <p:nvPr/>
        </p:nvSpPr>
        <p:spPr>
          <a:xfrm>
            <a:off x="2793354" y="2845352"/>
            <a:ext cx="850125" cy="253916"/>
          </a:xfrm>
          <a:prstGeom prst="rect">
            <a:avLst/>
          </a:prstGeom>
          <a:noFill/>
          <a:ln>
            <a:noFill/>
            <a:prstDash val="sysDash"/>
          </a:ln>
        </p:spPr>
        <p:txBody>
          <a:bodyPr wrap="square" rtlCol="1">
            <a:spAutoFit/>
          </a:bodyPr>
          <a:lstStyle/>
          <a:p>
            <a:r>
              <a:rPr lang="ar-JO" sz="1050" dirty="0" smtClean="0">
                <a:solidFill>
                  <a:schemeClr val="tx1">
                    <a:lumMod val="75000"/>
                    <a:lumOff val="25000"/>
                  </a:schemeClr>
                </a:solidFill>
                <a:latin typeface="Andalus" pitchFamily="18" charset="-78"/>
                <a:cs typeface="Andalus" pitchFamily="18" charset="-78"/>
              </a:rPr>
              <a:t>قراوة بني حسان </a:t>
            </a:r>
            <a:endParaRPr lang="ar-JO" sz="1050" dirty="0">
              <a:solidFill>
                <a:schemeClr val="tx1">
                  <a:lumMod val="75000"/>
                  <a:lumOff val="25000"/>
                </a:schemeClr>
              </a:solidFill>
              <a:latin typeface="Andalus" pitchFamily="18" charset="-78"/>
              <a:cs typeface="Andalus" pitchFamily="18" charset="-78"/>
            </a:endParaRPr>
          </a:p>
        </p:txBody>
      </p:sp>
      <p:sp>
        <p:nvSpPr>
          <p:cNvPr id="53" name="TextBox 52"/>
          <p:cNvSpPr txBox="1"/>
          <p:nvPr/>
        </p:nvSpPr>
        <p:spPr>
          <a:xfrm>
            <a:off x="3550280" y="3343140"/>
            <a:ext cx="631892" cy="253916"/>
          </a:xfrm>
          <a:prstGeom prst="rect">
            <a:avLst/>
          </a:prstGeom>
          <a:noFill/>
          <a:ln>
            <a:noFill/>
            <a:prstDash val="sysDash"/>
          </a:ln>
        </p:spPr>
        <p:txBody>
          <a:bodyPr wrap="square" rtlCol="1">
            <a:spAutoFit/>
          </a:bodyPr>
          <a:lstStyle/>
          <a:p>
            <a:r>
              <a:rPr lang="ar-JO" sz="1050" dirty="0" smtClean="0">
                <a:solidFill>
                  <a:schemeClr val="tx1">
                    <a:lumMod val="75000"/>
                    <a:lumOff val="25000"/>
                  </a:schemeClr>
                </a:solidFill>
                <a:latin typeface="Andalus" pitchFamily="18" charset="-78"/>
                <a:cs typeface="Andalus" pitchFamily="18" charset="-78"/>
              </a:rPr>
              <a:t>حارس</a:t>
            </a:r>
            <a:endParaRPr lang="ar-JO" sz="1050" dirty="0">
              <a:solidFill>
                <a:schemeClr val="tx1">
                  <a:lumMod val="75000"/>
                  <a:lumOff val="25000"/>
                </a:schemeClr>
              </a:solidFill>
              <a:latin typeface="Andalus" pitchFamily="18" charset="-78"/>
              <a:cs typeface="Andalus" pitchFamily="18" charset="-78"/>
            </a:endParaRPr>
          </a:p>
        </p:txBody>
      </p:sp>
      <p:sp>
        <p:nvSpPr>
          <p:cNvPr id="54" name="TextBox 53"/>
          <p:cNvSpPr txBox="1"/>
          <p:nvPr/>
        </p:nvSpPr>
        <p:spPr>
          <a:xfrm>
            <a:off x="4359693" y="3074710"/>
            <a:ext cx="631892" cy="253916"/>
          </a:xfrm>
          <a:prstGeom prst="rect">
            <a:avLst/>
          </a:prstGeom>
          <a:noFill/>
          <a:ln>
            <a:noFill/>
            <a:prstDash val="sysDash"/>
          </a:ln>
        </p:spPr>
        <p:txBody>
          <a:bodyPr wrap="square" rtlCol="1">
            <a:spAutoFit/>
          </a:bodyPr>
          <a:lstStyle/>
          <a:p>
            <a:r>
              <a:rPr lang="ar-JO" sz="1050" dirty="0" smtClean="0">
                <a:solidFill>
                  <a:schemeClr val="tx1">
                    <a:lumMod val="75000"/>
                    <a:lumOff val="25000"/>
                  </a:schemeClr>
                </a:solidFill>
                <a:latin typeface="Andalus" pitchFamily="18" charset="-78"/>
                <a:cs typeface="Andalus" pitchFamily="18" charset="-78"/>
              </a:rPr>
              <a:t>كفل حارس </a:t>
            </a:r>
            <a:endParaRPr lang="ar-JO" sz="1050" dirty="0">
              <a:solidFill>
                <a:schemeClr val="tx1">
                  <a:lumMod val="75000"/>
                  <a:lumOff val="25000"/>
                </a:schemeClr>
              </a:solidFill>
              <a:latin typeface="Andalus" pitchFamily="18" charset="-78"/>
              <a:cs typeface="Andalus" pitchFamily="18" charset="-78"/>
            </a:endParaRPr>
          </a:p>
        </p:txBody>
      </p:sp>
      <p:sp>
        <p:nvSpPr>
          <p:cNvPr id="55" name="TextBox 54"/>
          <p:cNvSpPr txBox="1"/>
          <p:nvPr/>
        </p:nvSpPr>
        <p:spPr>
          <a:xfrm>
            <a:off x="4564865" y="3196276"/>
            <a:ext cx="631892" cy="253916"/>
          </a:xfrm>
          <a:prstGeom prst="rect">
            <a:avLst/>
          </a:prstGeom>
          <a:noFill/>
          <a:ln>
            <a:noFill/>
            <a:prstDash val="sysDash"/>
          </a:ln>
        </p:spPr>
        <p:txBody>
          <a:bodyPr wrap="square" rtlCol="1">
            <a:spAutoFit/>
          </a:bodyPr>
          <a:lstStyle/>
          <a:p>
            <a:pPr algn="ctr"/>
            <a:r>
              <a:rPr lang="ar-JO" sz="1050" dirty="0" smtClean="0">
                <a:solidFill>
                  <a:schemeClr val="tx1">
                    <a:lumMod val="75000"/>
                    <a:lumOff val="25000"/>
                  </a:schemeClr>
                </a:solidFill>
                <a:latin typeface="Andalus" pitchFamily="18" charset="-78"/>
                <a:cs typeface="Andalus" pitchFamily="18" charset="-78"/>
              </a:rPr>
              <a:t>قيرة </a:t>
            </a:r>
            <a:endParaRPr lang="ar-JO" sz="1050" dirty="0">
              <a:solidFill>
                <a:schemeClr val="tx1">
                  <a:lumMod val="75000"/>
                  <a:lumOff val="25000"/>
                </a:schemeClr>
              </a:solidFill>
              <a:latin typeface="Andalus" pitchFamily="18" charset="-78"/>
              <a:cs typeface="Andalus" pitchFamily="18" charset="-78"/>
            </a:endParaRPr>
          </a:p>
        </p:txBody>
      </p:sp>
      <p:sp>
        <p:nvSpPr>
          <p:cNvPr id="58" name="Freeform 57"/>
          <p:cNvSpPr/>
          <p:nvPr/>
        </p:nvSpPr>
        <p:spPr>
          <a:xfrm>
            <a:off x="4067660" y="2924040"/>
            <a:ext cx="26670" cy="369570"/>
          </a:xfrm>
          <a:custGeom>
            <a:avLst/>
            <a:gdLst>
              <a:gd name="connsiteX0" fmla="*/ 0 w 26670"/>
              <a:gd name="connsiteY0" fmla="*/ 369570 h 369570"/>
              <a:gd name="connsiteX1" fmla="*/ 3810 w 26670"/>
              <a:gd name="connsiteY1" fmla="*/ 274320 h 369570"/>
              <a:gd name="connsiteX2" fmla="*/ 11430 w 26670"/>
              <a:gd name="connsiteY2" fmla="*/ 232410 h 369570"/>
              <a:gd name="connsiteX3" fmla="*/ 22860 w 26670"/>
              <a:gd name="connsiteY3" fmla="*/ 76200 h 369570"/>
              <a:gd name="connsiteX4" fmla="*/ 26670 w 26670"/>
              <a:gd name="connsiteY4" fmla="*/ 0 h 369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670" h="369570">
                <a:moveTo>
                  <a:pt x="0" y="369570"/>
                </a:moveTo>
                <a:cubicBezTo>
                  <a:pt x="1270" y="337820"/>
                  <a:pt x="1888" y="306037"/>
                  <a:pt x="3810" y="274320"/>
                </a:cubicBezTo>
                <a:cubicBezTo>
                  <a:pt x="5406" y="247993"/>
                  <a:pt x="5446" y="250362"/>
                  <a:pt x="11430" y="232410"/>
                </a:cubicBezTo>
                <a:cubicBezTo>
                  <a:pt x="17953" y="150873"/>
                  <a:pt x="18802" y="147211"/>
                  <a:pt x="22860" y="76200"/>
                </a:cubicBezTo>
                <a:cubicBezTo>
                  <a:pt x="26737" y="8357"/>
                  <a:pt x="26670" y="27668"/>
                  <a:pt x="26670" y="0"/>
                </a:cubicBezTo>
              </a:path>
            </a:pathLst>
          </a:custGeom>
          <a:solidFill>
            <a:schemeClr val="accent2"/>
          </a:solidFill>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sz="2800"/>
          </a:p>
        </p:txBody>
      </p:sp>
      <p:sp>
        <p:nvSpPr>
          <p:cNvPr id="59" name="Freeform 58"/>
          <p:cNvSpPr/>
          <p:nvPr/>
        </p:nvSpPr>
        <p:spPr>
          <a:xfrm>
            <a:off x="4460090" y="3247890"/>
            <a:ext cx="209550" cy="163830"/>
          </a:xfrm>
          <a:custGeom>
            <a:avLst/>
            <a:gdLst>
              <a:gd name="connsiteX0" fmla="*/ 0 w 209550"/>
              <a:gd name="connsiteY0" fmla="*/ 163830 h 163830"/>
              <a:gd name="connsiteX1" fmla="*/ 49530 w 209550"/>
              <a:gd name="connsiteY1" fmla="*/ 121920 h 163830"/>
              <a:gd name="connsiteX2" fmla="*/ 60960 w 209550"/>
              <a:gd name="connsiteY2" fmla="*/ 114300 h 163830"/>
              <a:gd name="connsiteX3" fmla="*/ 95250 w 209550"/>
              <a:gd name="connsiteY3" fmla="*/ 87630 h 163830"/>
              <a:gd name="connsiteX4" fmla="*/ 110490 w 209550"/>
              <a:gd name="connsiteY4" fmla="*/ 72390 h 163830"/>
              <a:gd name="connsiteX5" fmla="*/ 125730 w 209550"/>
              <a:gd name="connsiteY5" fmla="*/ 60960 h 163830"/>
              <a:gd name="connsiteX6" fmla="*/ 137160 w 209550"/>
              <a:gd name="connsiteY6" fmla="*/ 45720 h 163830"/>
              <a:gd name="connsiteX7" fmla="*/ 148590 w 209550"/>
              <a:gd name="connsiteY7" fmla="*/ 38100 h 163830"/>
              <a:gd name="connsiteX8" fmla="*/ 160020 w 209550"/>
              <a:gd name="connsiteY8" fmla="*/ 26670 h 163830"/>
              <a:gd name="connsiteX9" fmla="*/ 171450 w 209550"/>
              <a:gd name="connsiteY9" fmla="*/ 22860 h 163830"/>
              <a:gd name="connsiteX10" fmla="*/ 186690 w 209550"/>
              <a:gd name="connsiteY10" fmla="*/ 15240 h 163830"/>
              <a:gd name="connsiteX11" fmla="*/ 209550 w 209550"/>
              <a:gd name="connsiteY11" fmla="*/ 0 h 163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9550" h="163830">
                <a:moveTo>
                  <a:pt x="0" y="163830"/>
                </a:moveTo>
                <a:cubicBezTo>
                  <a:pt x="71237" y="116339"/>
                  <a:pt x="7842" y="163608"/>
                  <a:pt x="49530" y="121920"/>
                </a:cubicBezTo>
                <a:cubicBezTo>
                  <a:pt x="52768" y="118682"/>
                  <a:pt x="57297" y="117047"/>
                  <a:pt x="60960" y="114300"/>
                </a:cubicBezTo>
                <a:cubicBezTo>
                  <a:pt x="72544" y="105612"/>
                  <a:pt x="85011" y="97869"/>
                  <a:pt x="95250" y="87630"/>
                </a:cubicBezTo>
                <a:cubicBezTo>
                  <a:pt x="100330" y="82550"/>
                  <a:pt x="105083" y="77121"/>
                  <a:pt x="110490" y="72390"/>
                </a:cubicBezTo>
                <a:cubicBezTo>
                  <a:pt x="115269" y="68208"/>
                  <a:pt x="121240" y="65450"/>
                  <a:pt x="125730" y="60960"/>
                </a:cubicBezTo>
                <a:cubicBezTo>
                  <a:pt x="130220" y="56470"/>
                  <a:pt x="132670" y="50210"/>
                  <a:pt x="137160" y="45720"/>
                </a:cubicBezTo>
                <a:cubicBezTo>
                  <a:pt x="140398" y="42482"/>
                  <a:pt x="145072" y="41031"/>
                  <a:pt x="148590" y="38100"/>
                </a:cubicBezTo>
                <a:cubicBezTo>
                  <a:pt x="152729" y="34651"/>
                  <a:pt x="155537" y="29659"/>
                  <a:pt x="160020" y="26670"/>
                </a:cubicBezTo>
                <a:cubicBezTo>
                  <a:pt x="163362" y="24442"/>
                  <a:pt x="167759" y="24442"/>
                  <a:pt x="171450" y="22860"/>
                </a:cubicBezTo>
                <a:cubicBezTo>
                  <a:pt x="176670" y="20623"/>
                  <a:pt x="181820" y="18162"/>
                  <a:pt x="186690" y="15240"/>
                </a:cubicBezTo>
                <a:cubicBezTo>
                  <a:pt x="194543" y="10528"/>
                  <a:pt x="209550" y="0"/>
                  <a:pt x="209550" y="0"/>
                </a:cubicBezTo>
              </a:path>
            </a:pathLst>
          </a:custGeom>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sz="2800"/>
          </a:p>
        </p:txBody>
      </p:sp>
      <p:sp>
        <p:nvSpPr>
          <p:cNvPr id="60" name="Freeform 59"/>
          <p:cNvSpPr/>
          <p:nvPr/>
        </p:nvSpPr>
        <p:spPr>
          <a:xfrm>
            <a:off x="4677260" y="3354570"/>
            <a:ext cx="129562" cy="129540"/>
          </a:xfrm>
          <a:custGeom>
            <a:avLst/>
            <a:gdLst>
              <a:gd name="connsiteX0" fmla="*/ 0 w 129562"/>
              <a:gd name="connsiteY0" fmla="*/ 129540 h 129540"/>
              <a:gd name="connsiteX1" fmla="*/ 34290 w 129562"/>
              <a:gd name="connsiteY1" fmla="*/ 83820 h 129540"/>
              <a:gd name="connsiteX2" fmla="*/ 49530 w 129562"/>
              <a:gd name="connsiteY2" fmla="*/ 72390 h 129540"/>
              <a:gd name="connsiteX3" fmla="*/ 60960 w 129562"/>
              <a:gd name="connsiteY3" fmla="*/ 57150 h 129540"/>
              <a:gd name="connsiteX4" fmla="*/ 91440 w 129562"/>
              <a:gd name="connsiteY4" fmla="*/ 34290 h 129540"/>
              <a:gd name="connsiteX5" fmla="*/ 118110 w 129562"/>
              <a:gd name="connsiteY5" fmla="*/ 11430 h 129540"/>
              <a:gd name="connsiteX6" fmla="*/ 129540 w 129562"/>
              <a:gd name="connsiteY6" fmla="*/ 0 h 129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562" h="129540">
                <a:moveTo>
                  <a:pt x="0" y="129540"/>
                </a:moveTo>
                <a:cubicBezTo>
                  <a:pt x="11541" y="112228"/>
                  <a:pt x="19342" y="98768"/>
                  <a:pt x="34290" y="83820"/>
                </a:cubicBezTo>
                <a:cubicBezTo>
                  <a:pt x="38780" y="79330"/>
                  <a:pt x="45040" y="76880"/>
                  <a:pt x="49530" y="72390"/>
                </a:cubicBezTo>
                <a:cubicBezTo>
                  <a:pt x="54020" y="67900"/>
                  <a:pt x="56261" y="61421"/>
                  <a:pt x="60960" y="57150"/>
                </a:cubicBezTo>
                <a:cubicBezTo>
                  <a:pt x="70357" y="48607"/>
                  <a:pt x="82460" y="43270"/>
                  <a:pt x="91440" y="34290"/>
                </a:cubicBezTo>
                <a:cubicBezTo>
                  <a:pt x="105286" y="20444"/>
                  <a:pt x="101003" y="23649"/>
                  <a:pt x="118110" y="11430"/>
                </a:cubicBezTo>
                <a:cubicBezTo>
                  <a:pt x="130597" y="2511"/>
                  <a:pt x="129540" y="8554"/>
                  <a:pt x="129540" y="0"/>
                </a:cubicBezTo>
              </a:path>
            </a:pathLst>
          </a:custGeom>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sz="2800"/>
          </a:p>
        </p:txBody>
      </p:sp>
      <p:sp>
        <p:nvSpPr>
          <p:cNvPr id="61" name="Freeform 60"/>
          <p:cNvSpPr/>
          <p:nvPr/>
        </p:nvSpPr>
        <p:spPr>
          <a:xfrm>
            <a:off x="4924910" y="3404100"/>
            <a:ext cx="156210" cy="270510"/>
          </a:xfrm>
          <a:custGeom>
            <a:avLst/>
            <a:gdLst>
              <a:gd name="connsiteX0" fmla="*/ 0 w 156210"/>
              <a:gd name="connsiteY0" fmla="*/ 270510 h 270510"/>
              <a:gd name="connsiteX1" fmla="*/ 3810 w 156210"/>
              <a:gd name="connsiteY1" fmla="*/ 247650 h 270510"/>
              <a:gd name="connsiteX2" fmla="*/ 22860 w 156210"/>
              <a:gd name="connsiteY2" fmla="*/ 205740 h 270510"/>
              <a:gd name="connsiteX3" fmla="*/ 41910 w 156210"/>
              <a:gd name="connsiteY3" fmla="*/ 175260 h 270510"/>
              <a:gd name="connsiteX4" fmla="*/ 57150 w 156210"/>
              <a:gd name="connsiteY4" fmla="*/ 160020 h 270510"/>
              <a:gd name="connsiteX5" fmla="*/ 64770 w 156210"/>
              <a:gd name="connsiteY5" fmla="*/ 148590 h 270510"/>
              <a:gd name="connsiteX6" fmla="*/ 87630 w 156210"/>
              <a:gd name="connsiteY6" fmla="*/ 118110 h 270510"/>
              <a:gd name="connsiteX7" fmla="*/ 102870 w 156210"/>
              <a:gd name="connsiteY7" fmla="*/ 95250 h 270510"/>
              <a:gd name="connsiteX8" fmla="*/ 110490 w 156210"/>
              <a:gd name="connsiteY8" fmla="*/ 80010 h 270510"/>
              <a:gd name="connsiteX9" fmla="*/ 140970 w 156210"/>
              <a:gd name="connsiteY9" fmla="*/ 38100 h 270510"/>
              <a:gd name="connsiteX10" fmla="*/ 148590 w 156210"/>
              <a:gd name="connsiteY10" fmla="*/ 22860 h 270510"/>
              <a:gd name="connsiteX11" fmla="*/ 156210 w 156210"/>
              <a:gd name="connsiteY11" fmla="*/ 0 h 270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210" h="270510">
                <a:moveTo>
                  <a:pt x="0" y="270510"/>
                </a:moveTo>
                <a:cubicBezTo>
                  <a:pt x="1270" y="262890"/>
                  <a:pt x="2134" y="255191"/>
                  <a:pt x="3810" y="247650"/>
                </a:cubicBezTo>
                <a:cubicBezTo>
                  <a:pt x="6585" y="235164"/>
                  <a:pt x="18912" y="212320"/>
                  <a:pt x="22860" y="205740"/>
                </a:cubicBezTo>
                <a:cubicBezTo>
                  <a:pt x="24002" y="203837"/>
                  <a:pt x="38001" y="179821"/>
                  <a:pt x="41910" y="175260"/>
                </a:cubicBezTo>
                <a:cubicBezTo>
                  <a:pt x="46585" y="169805"/>
                  <a:pt x="52475" y="165475"/>
                  <a:pt x="57150" y="160020"/>
                </a:cubicBezTo>
                <a:cubicBezTo>
                  <a:pt x="60130" y="156543"/>
                  <a:pt x="62077" y="152293"/>
                  <a:pt x="64770" y="148590"/>
                </a:cubicBezTo>
                <a:cubicBezTo>
                  <a:pt x="72240" y="138319"/>
                  <a:pt x="87630" y="118110"/>
                  <a:pt x="87630" y="118110"/>
                </a:cubicBezTo>
                <a:cubicBezTo>
                  <a:pt x="95803" y="93591"/>
                  <a:pt x="85033" y="120222"/>
                  <a:pt x="102870" y="95250"/>
                </a:cubicBezTo>
                <a:cubicBezTo>
                  <a:pt x="106171" y="90628"/>
                  <a:pt x="107340" y="84736"/>
                  <a:pt x="110490" y="80010"/>
                </a:cubicBezTo>
                <a:cubicBezTo>
                  <a:pt x="112497" y="77000"/>
                  <a:pt x="134815" y="48872"/>
                  <a:pt x="140970" y="38100"/>
                </a:cubicBezTo>
                <a:cubicBezTo>
                  <a:pt x="143788" y="33169"/>
                  <a:pt x="146481" y="28133"/>
                  <a:pt x="148590" y="22860"/>
                </a:cubicBezTo>
                <a:cubicBezTo>
                  <a:pt x="151573" y="15402"/>
                  <a:pt x="156210" y="0"/>
                  <a:pt x="156210" y="0"/>
                </a:cubicBezTo>
              </a:path>
            </a:pathLst>
          </a:custGeom>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sz="2800"/>
          </a:p>
        </p:txBody>
      </p:sp>
      <p:sp>
        <p:nvSpPr>
          <p:cNvPr id="62" name="Freeform 61"/>
          <p:cNvSpPr/>
          <p:nvPr/>
        </p:nvSpPr>
        <p:spPr>
          <a:xfrm>
            <a:off x="5564990" y="3343140"/>
            <a:ext cx="110490" cy="262890"/>
          </a:xfrm>
          <a:custGeom>
            <a:avLst/>
            <a:gdLst>
              <a:gd name="connsiteX0" fmla="*/ 0 w 110490"/>
              <a:gd name="connsiteY0" fmla="*/ 262890 h 262890"/>
              <a:gd name="connsiteX1" fmla="*/ 3810 w 110490"/>
              <a:gd name="connsiteY1" fmla="*/ 243840 h 262890"/>
              <a:gd name="connsiteX2" fmla="*/ 11430 w 110490"/>
              <a:gd name="connsiteY2" fmla="*/ 232410 h 262890"/>
              <a:gd name="connsiteX3" fmla="*/ 22860 w 110490"/>
              <a:gd name="connsiteY3" fmla="*/ 213360 h 262890"/>
              <a:gd name="connsiteX4" fmla="*/ 45720 w 110490"/>
              <a:gd name="connsiteY4" fmla="*/ 160020 h 262890"/>
              <a:gd name="connsiteX5" fmla="*/ 53340 w 110490"/>
              <a:gd name="connsiteY5" fmla="*/ 133350 h 262890"/>
              <a:gd name="connsiteX6" fmla="*/ 64770 w 110490"/>
              <a:gd name="connsiteY6" fmla="*/ 110490 h 262890"/>
              <a:gd name="connsiteX7" fmla="*/ 80010 w 110490"/>
              <a:gd name="connsiteY7" fmla="*/ 76200 h 262890"/>
              <a:gd name="connsiteX8" fmla="*/ 83820 w 110490"/>
              <a:gd name="connsiteY8" fmla="*/ 53340 h 262890"/>
              <a:gd name="connsiteX9" fmla="*/ 91440 w 110490"/>
              <a:gd name="connsiteY9" fmla="*/ 41910 h 262890"/>
              <a:gd name="connsiteX10" fmla="*/ 95250 w 110490"/>
              <a:gd name="connsiteY10" fmla="*/ 30480 h 262890"/>
              <a:gd name="connsiteX11" fmla="*/ 102870 w 110490"/>
              <a:gd name="connsiteY11" fmla="*/ 15240 h 262890"/>
              <a:gd name="connsiteX12" fmla="*/ 110490 w 110490"/>
              <a:gd name="connsiteY12" fmla="*/ 0 h 262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0490" h="262890">
                <a:moveTo>
                  <a:pt x="0" y="262890"/>
                </a:moveTo>
                <a:cubicBezTo>
                  <a:pt x="1270" y="256540"/>
                  <a:pt x="1536" y="249903"/>
                  <a:pt x="3810" y="243840"/>
                </a:cubicBezTo>
                <a:cubicBezTo>
                  <a:pt x="5418" y="239553"/>
                  <a:pt x="9003" y="236293"/>
                  <a:pt x="11430" y="232410"/>
                </a:cubicBezTo>
                <a:cubicBezTo>
                  <a:pt x="15355" y="226130"/>
                  <a:pt x="19690" y="220052"/>
                  <a:pt x="22860" y="213360"/>
                </a:cubicBezTo>
                <a:cubicBezTo>
                  <a:pt x="31141" y="195878"/>
                  <a:pt x="40406" y="178620"/>
                  <a:pt x="45720" y="160020"/>
                </a:cubicBezTo>
                <a:cubicBezTo>
                  <a:pt x="48260" y="151130"/>
                  <a:pt x="50021" y="141979"/>
                  <a:pt x="53340" y="133350"/>
                </a:cubicBezTo>
                <a:cubicBezTo>
                  <a:pt x="56398" y="125398"/>
                  <a:pt x="61245" y="118246"/>
                  <a:pt x="64770" y="110490"/>
                </a:cubicBezTo>
                <a:cubicBezTo>
                  <a:pt x="89093" y="56979"/>
                  <a:pt x="57212" y="121796"/>
                  <a:pt x="80010" y="76200"/>
                </a:cubicBezTo>
                <a:cubicBezTo>
                  <a:pt x="81280" y="68580"/>
                  <a:pt x="81377" y="60669"/>
                  <a:pt x="83820" y="53340"/>
                </a:cubicBezTo>
                <a:cubicBezTo>
                  <a:pt x="85268" y="48996"/>
                  <a:pt x="89392" y="46006"/>
                  <a:pt x="91440" y="41910"/>
                </a:cubicBezTo>
                <a:cubicBezTo>
                  <a:pt x="93236" y="38318"/>
                  <a:pt x="93668" y="34171"/>
                  <a:pt x="95250" y="30480"/>
                </a:cubicBezTo>
                <a:cubicBezTo>
                  <a:pt x="97487" y="25260"/>
                  <a:pt x="100633" y="20460"/>
                  <a:pt x="102870" y="15240"/>
                </a:cubicBezTo>
                <a:cubicBezTo>
                  <a:pt x="109437" y="-83"/>
                  <a:pt x="102861" y="7629"/>
                  <a:pt x="110490" y="0"/>
                </a:cubicBezTo>
              </a:path>
            </a:pathLst>
          </a:custGeom>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sz="2800"/>
          </a:p>
        </p:txBody>
      </p:sp>
      <p:sp>
        <p:nvSpPr>
          <p:cNvPr id="63" name="Freeform 62"/>
          <p:cNvSpPr/>
          <p:nvPr/>
        </p:nvSpPr>
        <p:spPr>
          <a:xfrm>
            <a:off x="5347820" y="3895590"/>
            <a:ext cx="339991" cy="111116"/>
          </a:xfrm>
          <a:custGeom>
            <a:avLst/>
            <a:gdLst>
              <a:gd name="connsiteX0" fmla="*/ 0 w 339991"/>
              <a:gd name="connsiteY0" fmla="*/ 0 h 111116"/>
              <a:gd name="connsiteX1" fmla="*/ 45720 w 339991"/>
              <a:gd name="connsiteY1" fmla="*/ 3810 h 111116"/>
              <a:gd name="connsiteX2" fmla="*/ 68580 w 339991"/>
              <a:gd name="connsiteY2" fmla="*/ 11430 h 111116"/>
              <a:gd name="connsiteX3" fmla="*/ 99060 w 339991"/>
              <a:gd name="connsiteY3" fmla="*/ 19050 h 111116"/>
              <a:gd name="connsiteX4" fmla="*/ 160020 w 339991"/>
              <a:gd name="connsiteY4" fmla="*/ 41910 h 111116"/>
              <a:gd name="connsiteX5" fmla="*/ 228600 w 339991"/>
              <a:gd name="connsiteY5" fmla="*/ 60960 h 111116"/>
              <a:gd name="connsiteX6" fmla="*/ 281940 w 339991"/>
              <a:gd name="connsiteY6" fmla="*/ 80010 h 111116"/>
              <a:gd name="connsiteX7" fmla="*/ 300990 w 339991"/>
              <a:gd name="connsiteY7" fmla="*/ 91440 h 111116"/>
              <a:gd name="connsiteX8" fmla="*/ 323850 w 339991"/>
              <a:gd name="connsiteY8" fmla="*/ 106680 h 111116"/>
              <a:gd name="connsiteX9" fmla="*/ 339090 w 339991"/>
              <a:gd name="connsiteY9" fmla="*/ 110490 h 111116"/>
              <a:gd name="connsiteX10" fmla="*/ 308610 w 339991"/>
              <a:gd name="connsiteY10" fmla="*/ 95250 h 111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9991" h="111116">
                <a:moveTo>
                  <a:pt x="0" y="0"/>
                </a:moveTo>
                <a:cubicBezTo>
                  <a:pt x="15240" y="1270"/>
                  <a:pt x="30635" y="1296"/>
                  <a:pt x="45720" y="3810"/>
                </a:cubicBezTo>
                <a:cubicBezTo>
                  <a:pt x="53643" y="5130"/>
                  <a:pt x="60857" y="9223"/>
                  <a:pt x="68580" y="11430"/>
                </a:cubicBezTo>
                <a:cubicBezTo>
                  <a:pt x="78650" y="14307"/>
                  <a:pt x="89125" y="15738"/>
                  <a:pt x="99060" y="19050"/>
                </a:cubicBezTo>
                <a:cubicBezTo>
                  <a:pt x="193575" y="50555"/>
                  <a:pt x="45835" y="8326"/>
                  <a:pt x="160020" y="41910"/>
                </a:cubicBezTo>
                <a:cubicBezTo>
                  <a:pt x="187884" y="50105"/>
                  <a:pt x="200067" y="49864"/>
                  <a:pt x="228600" y="60960"/>
                </a:cubicBezTo>
                <a:cubicBezTo>
                  <a:pt x="284684" y="82771"/>
                  <a:pt x="235162" y="72214"/>
                  <a:pt x="281940" y="80010"/>
                </a:cubicBezTo>
                <a:cubicBezTo>
                  <a:pt x="288290" y="83820"/>
                  <a:pt x="294742" y="87464"/>
                  <a:pt x="300990" y="91440"/>
                </a:cubicBezTo>
                <a:cubicBezTo>
                  <a:pt x="308716" y="96357"/>
                  <a:pt x="314965" y="104459"/>
                  <a:pt x="323850" y="106680"/>
                </a:cubicBezTo>
                <a:cubicBezTo>
                  <a:pt x="328930" y="107950"/>
                  <a:pt x="343774" y="112832"/>
                  <a:pt x="339090" y="110490"/>
                </a:cubicBezTo>
                <a:cubicBezTo>
                  <a:pt x="304066" y="92978"/>
                  <a:pt x="325825" y="112465"/>
                  <a:pt x="308610" y="95250"/>
                </a:cubicBezTo>
              </a:path>
            </a:pathLst>
          </a:custGeom>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sz="2800"/>
          </a:p>
        </p:txBody>
      </p:sp>
      <p:sp>
        <p:nvSpPr>
          <p:cNvPr id="65" name="Freeform 64"/>
          <p:cNvSpPr/>
          <p:nvPr/>
        </p:nvSpPr>
        <p:spPr>
          <a:xfrm>
            <a:off x="5012540" y="4055610"/>
            <a:ext cx="327660" cy="182880"/>
          </a:xfrm>
          <a:custGeom>
            <a:avLst/>
            <a:gdLst>
              <a:gd name="connsiteX0" fmla="*/ 0 w 327660"/>
              <a:gd name="connsiteY0" fmla="*/ 0 h 182880"/>
              <a:gd name="connsiteX1" fmla="*/ 53340 w 327660"/>
              <a:gd name="connsiteY1" fmla="*/ 15240 h 182880"/>
              <a:gd name="connsiteX2" fmla="*/ 125730 w 327660"/>
              <a:gd name="connsiteY2" fmla="*/ 38100 h 182880"/>
              <a:gd name="connsiteX3" fmla="*/ 179070 w 327660"/>
              <a:gd name="connsiteY3" fmla="*/ 76200 h 182880"/>
              <a:gd name="connsiteX4" fmla="*/ 232410 w 327660"/>
              <a:gd name="connsiteY4" fmla="*/ 106680 h 182880"/>
              <a:gd name="connsiteX5" fmla="*/ 255270 w 327660"/>
              <a:gd name="connsiteY5" fmla="*/ 118110 h 182880"/>
              <a:gd name="connsiteX6" fmla="*/ 270510 w 327660"/>
              <a:gd name="connsiteY6" fmla="*/ 129540 h 182880"/>
              <a:gd name="connsiteX7" fmla="*/ 285750 w 327660"/>
              <a:gd name="connsiteY7" fmla="*/ 137160 h 182880"/>
              <a:gd name="connsiteX8" fmla="*/ 297180 w 327660"/>
              <a:gd name="connsiteY8" fmla="*/ 148590 h 182880"/>
              <a:gd name="connsiteX9" fmla="*/ 308610 w 327660"/>
              <a:gd name="connsiteY9" fmla="*/ 156210 h 182880"/>
              <a:gd name="connsiteX10" fmla="*/ 327660 w 327660"/>
              <a:gd name="connsiteY10" fmla="*/ 182880 h 18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7660" h="182880">
                <a:moveTo>
                  <a:pt x="0" y="0"/>
                </a:moveTo>
                <a:cubicBezTo>
                  <a:pt x="32795" y="10932"/>
                  <a:pt x="15068" y="5672"/>
                  <a:pt x="53340" y="15240"/>
                </a:cubicBezTo>
                <a:cubicBezTo>
                  <a:pt x="73982" y="20401"/>
                  <a:pt x="105839" y="25786"/>
                  <a:pt x="125730" y="38100"/>
                </a:cubicBezTo>
                <a:cubicBezTo>
                  <a:pt x="144308" y="49601"/>
                  <a:pt x="159527" y="66428"/>
                  <a:pt x="179070" y="76200"/>
                </a:cubicBezTo>
                <a:cubicBezTo>
                  <a:pt x="257819" y="115574"/>
                  <a:pt x="167787" y="68983"/>
                  <a:pt x="232410" y="106680"/>
                </a:cubicBezTo>
                <a:cubicBezTo>
                  <a:pt x="239769" y="110973"/>
                  <a:pt x="247965" y="113727"/>
                  <a:pt x="255270" y="118110"/>
                </a:cubicBezTo>
                <a:cubicBezTo>
                  <a:pt x="260715" y="121377"/>
                  <a:pt x="265125" y="126175"/>
                  <a:pt x="270510" y="129540"/>
                </a:cubicBezTo>
                <a:cubicBezTo>
                  <a:pt x="275326" y="132550"/>
                  <a:pt x="281128" y="133859"/>
                  <a:pt x="285750" y="137160"/>
                </a:cubicBezTo>
                <a:cubicBezTo>
                  <a:pt x="290135" y="140292"/>
                  <a:pt x="293041" y="145141"/>
                  <a:pt x="297180" y="148590"/>
                </a:cubicBezTo>
                <a:cubicBezTo>
                  <a:pt x="300698" y="151521"/>
                  <a:pt x="304800" y="153670"/>
                  <a:pt x="308610" y="156210"/>
                </a:cubicBezTo>
                <a:cubicBezTo>
                  <a:pt x="324846" y="180564"/>
                  <a:pt x="317374" y="172594"/>
                  <a:pt x="327660" y="182880"/>
                </a:cubicBezTo>
              </a:path>
            </a:pathLst>
          </a:custGeom>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sz="2800"/>
          </a:p>
        </p:txBody>
      </p:sp>
      <p:sp>
        <p:nvSpPr>
          <p:cNvPr id="66" name="Freeform 65"/>
          <p:cNvSpPr/>
          <p:nvPr/>
        </p:nvSpPr>
        <p:spPr>
          <a:xfrm>
            <a:off x="4856330" y="4314690"/>
            <a:ext cx="220980" cy="179070"/>
          </a:xfrm>
          <a:custGeom>
            <a:avLst/>
            <a:gdLst>
              <a:gd name="connsiteX0" fmla="*/ 0 w 220980"/>
              <a:gd name="connsiteY0" fmla="*/ 0 h 179070"/>
              <a:gd name="connsiteX1" fmla="*/ 45720 w 220980"/>
              <a:gd name="connsiteY1" fmla="*/ 30480 h 179070"/>
              <a:gd name="connsiteX2" fmla="*/ 68580 w 220980"/>
              <a:gd name="connsiteY2" fmla="*/ 45720 h 179070"/>
              <a:gd name="connsiteX3" fmla="*/ 91440 w 220980"/>
              <a:gd name="connsiteY3" fmla="*/ 64770 h 179070"/>
              <a:gd name="connsiteX4" fmla="*/ 102870 w 220980"/>
              <a:gd name="connsiteY4" fmla="*/ 76200 h 179070"/>
              <a:gd name="connsiteX5" fmla="*/ 118110 w 220980"/>
              <a:gd name="connsiteY5" fmla="*/ 87630 h 179070"/>
              <a:gd name="connsiteX6" fmla="*/ 129540 w 220980"/>
              <a:gd name="connsiteY6" fmla="*/ 99060 h 179070"/>
              <a:gd name="connsiteX7" fmla="*/ 140970 w 220980"/>
              <a:gd name="connsiteY7" fmla="*/ 102870 h 179070"/>
              <a:gd name="connsiteX8" fmla="*/ 152400 w 220980"/>
              <a:gd name="connsiteY8" fmla="*/ 110490 h 179070"/>
              <a:gd name="connsiteX9" fmla="*/ 160020 w 220980"/>
              <a:gd name="connsiteY9" fmla="*/ 121920 h 179070"/>
              <a:gd name="connsiteX10" fmla="*/ 194310 w 220980"/>
              <a:gd name="connsiteY10" fmla="*/ 148590 h 179070"/>
              <a:gd name="connsiteX11" fmla="*/ 201930 w 220980"/>
              <a:gd name="connsiteY11" fmla="*/ 160020 h 179070"/>
              <a:gd name="connsiteX12" fmla="*/ 220980 w 220980"/>
              <a:gd name="connsiteY12" fmla="*/ 179070 h 17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0980" h="179070">
                <a:moveTo>
                  <a:pt x="0" y="0"/>
                </a:moveTo>
                <a:cubicBezTo>
                  <a:pt x="15476" y="9286"/>
                  <a:pt x="31935" y="18665"/>
                  <a:pt x="45720" y="30480"/>
                </a:cubicBezTo>
                <a:cubicBezTo>
                  <a:pt x="63882" y="46047"/>
                  <a:pt x="49138" y="39239"/>
                  <a:pt x="68580" y="45720"/>
                </a:cubicBezTo>
                <a:cubicBezTo>
                  <a:pt x="83602" y="68253"/>
                  <a:pt x="66831" y="47192"/>
                  <a:pt x="91440" y="64770"/>
                </a:cubicBezTo>
                <a:cubicBezTo>
                  <a:pt x="95825" y="67902"/>
                  <a:pt x="98779" y="72693"/>
                  <a:pt x="102870" y="76200"/>
                </a:cubicBezTo>
                <a:cubicBezTo>
                  <a:pt x="107691" y="80333"/>
                  <a:pt x="113289" y="83497"/>
                  <a:pt x="118110" y="87630"/>
                </a:cubicBezTo>
                <a:cubicBezTo>
                  <a:pt x="122201" y="91137"/>
                  <a:pt x="125057" y="96071"/>
                  <a:pt x="129540" y="99060"/>
                </a:cubicBezTo>
                <a:cubicBezTo>
                  <a:pt x="132882" y="101288"/>
                  <a:pt x="137378" y="101074"/>
                  <a:pt x="140970" y="102870"/>
                </a:cubicBezTo>
                <a:cubicBezTo>
                  <a:pt x="145066" y="104918"/>
                  <a:pt x="148590" y="107950"/>
                  <a:pt x="152400" y="110490"/>
                </a:cubicBezTo>
                <a:cubicBezTo>
                  <a:pt x="154940" y="114300"/>
                  <a:pt x="156632" y="118840"/>
                  <a:pt x="160020" y="121920"/>
                </a:cubicBezTo>
                <a:cubicBezTo>
                  <a:pt x="170735" y="131660"/>
                  <a:pt x="186278" y="136542"/>
                  <a:pt x="194310" y="148590"/>
                </a:cubicBezTo>
                <a:cubicBezTo>
                  <a:pt x="196850" y="152400"/>
                  <a:pt x="198692" y="156782"/>
                  <a:pt x="201930" y="160020"/>
                </a:cubicBezTo>
                <a:cubicBezTo>
                  <a:pt x="223820" y="181910"/>
                  <a:pt x="212372" y="161855"/>
                  <a:pt x="220980" y="179070"/>
                </a:cubicBezTo>
              </a:path>
            </a:pathLst>
          </a:custGeom>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sz="2800"/>
          </a:p>
        </p:txBody>
      </p:sp>
      <p:sp>
        <p:nvSpPr>
          <p:cNvPr id="67" name="Freeform 66"/>
          <p:cNvSpPr/>
          <p:nvPr/>
        </p:nvSpPr>
        <p:spPr>
          <a:xfrm>
            <a:off x="4246554" y="4204200"/>
            <a:ext cx="7470" cy="262890"/>
          </a:xfrm>
          <a:custGeom>
            <a:avLst/>
            <a:gdLst>
              <a:gd name="connsiteX0" fmla="*/ 176 w 7470"/>
              <a:gd name="connsiteY0" fmla="*/ 0 h 262890"/>
              <a:gd name="connsiteX1" fmla="*/ 176 w 7470"/>
              <a:gd name="connsiteY1" fmla="*/ 186690 h 262890"/>
              <a:gd name="connsiteX2" fmla="*/ 176 w 7470"/>
              <a:gd name="connsiteY2" fmla="*/ 262890 h 262890"/>
            </a:gdLst>
            <a:ahLst/>
            <a:cxnLst>
              <a:cxn ang="0">
                <a:pos x="connsiteX0" y="connsiteY0"/>
              </a:cxn>
              <a:cxn ang="0">
                <a:pos x="connsiteX1" y="connsiteY1"/>
              </a:cxn>
              <a:cxn ang="0">
                <a:pos x="connsiteX2" y="connsiteY2"/>
              </a:cxn>
            </a:cxnLst>
            <a:rect l="l" t="t" r="r" b="b"/>
            <a:pathLst>
              <a:path w="7470" h="262890">
                <a:moveTo>
                  <a:pt x="176" y="0"/>
                </a:moveTo>
                <a:cubicBezTo>
                  <a:pt x="15081" y="74523"/>
                  <a:pt x="2986" y="6841"/>
                  <a:pt x="176" y="186690"/>
                </a:cubicBezTo>
                <a:cubicBezTo>
                  <a:pt x="-221" y="212087"/>
                  <a:pt x="176" y="237490"/>
                  <a:pt x="176" y="262890"/>
                </a:cubicBezTo>
              </a:path>
            </a:pathLst>
          </a:custGeom>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sz="2800"/>
          </a:p>
        </p:txBody>
      </p:sp>
      <p:sp>
        <p:nvSpPr>
          <p:cNvPr id="68" name="Freeform 67"/>
          <p:cNvSpPr/>
          <p:nvPr/>
        </p:nvSpPr>
        <p:spPr>
          <a:xfrm>
            <a:off x="3812390" y="4204200"/>
            <a:ext cx="53836" cy="293370"/>
          </a:xfrm>
          <a:custGeom>
            <a:avLst/>
            <a:gdLst>
              <a:gd name="connsiteX0" fmla="*/ 0 w 53836"/>
              <a:gd name="connsiteY0" fmla="*/ 0 h 293370"/>
              <a:gd name="connsiteX1" fmla="*/ 11430 w 53836"/>
              <a:gd name="connsiteY1" fmla="*/ 34290 h 293370"/>
              <a:gd name="connsiteX2" fmla="*/ 15240 w 53836"/>
              <a:gd name="connsiteY2" fmla="*/ 57150 h 293370"/>
              <a:gd name="connsiteX3" fmla="*/ 19050 w 53836"/>
              <a:gd name="connsiteY3" fmla="*/ 68580 h 293370"/>
              <a:gd name="connsiteX4" fmla="*/ 22860 w 53836"/>
              <a:gd name="connsiteY4" fmla="*/ 87630 h 293370"/>
              <a:gd name="connsiteX5" fmla="*/ 26670 w 53836"/>
              <a:gd name="connsiteY5" fmla="*/ 102870 h 293370"/>
              <a:gd name="connsiteX6" fmla="*/ 38100 w 53836"/>
              <a:gd name="connsiteY6" fmla="*/ 152400 h 293370"/>
              <a:gd name="connsiteX7" fmla="*/ 41910 w 53836"/>
              <a:gd name="connsiteY7" fmla="*/ 167640 h 293370"/>
              <a:gd name="connsiteX8" fmla="*/ 45720 w 53836"/>
              <a:gd name="connsiteY8" fmla="*/ 179070 h 293370"/>
              <a:gd name="connsiteX9" fmla="*/ 49530 w 53836"/>
              <a:gd name="connsiteY9" fmla="*/ 198120 h 293370"/>
              <a:gd name="connsiteX10" fmla="*/ 53340 w 53836"/>
              <a:gd name="connsiteY10" fmla="*/ 209550 h 293370"/>
              <a:gd name="connsiteX11" fmla="*/ 53340 w 53836"/>
              <a:gd name="connsiteY11" fmla="*/ 293370 h 293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836" h="293370">
                <a:moveTo>
                  <a:pt x="0" y="0"/>
                </a:moveTo>
                <a:cubicBezTo>
                  <a:pt x="14516" y="72580"/>
                  <a:pt x="-7499" y="-28806"/>
                  <a:pt x="11430" y="34290"/>
                </a:cubicBezTo>
                <a:cubicBezTo>
                  <a:pt x="13650" y="41689"/>
                  <a:pt x="13564" y="49609"/>
                  <a:pt x="15240" y="57150"/>
                </a:cubicBezTo>
                <a:cubicBezTo>
                  <a:pt x="16111" y="61070"/>
                  <a:pt x="18076" y="64684"/>
                  <a:pt x="19050" y="68580"/>
                </a:cubicBezTo>
                <a:cubicBezTo>
                  <a:pt x="20621" y="74862"/>
                  <a:pt x="21455" y="81308"/>
                  <a:pt x="22860" y="87630"/>
                </a:cubicBezTo>
                <a:cubicBezTo>
                  <a:pt x="23996" y="92742"/>
                  <a:pt x="25534" y="97758"/>
                  <a:pt x="26670" y="102870"/>
                </a:cubicBezTo>
                <a:cubicBezTo>
                  <a:pt x="38398" y="155645"/>
                  <a:pt x="19426" y="77705"/>
                  <a:pt x="38100" y="152400"/>
                </a:cubicBezTo>
                <a:cubicBezTo>
                  <a:pt x="39370" y="157480"/>
                  <a:pt x="40254" y="162672"/>
                  <a:pt x="41910" y="167640"/>
                </a:cubicBezTo>
                <a:cubicBezTo>
                  <a:pt x="43180" y="171450"/>
                  <a:pt x="44746" y="175174"/>
                  <a:pt x="45720" y="179070"/>
                </a:cubicBezTo>
                <a:cubicBezTo>
                  <a:pt x="47291" y="185352"/>
                  <a:pt x="47959" y="191838"/>
                  <a:pt x="49530" y="198120"/>
                </a:cubicBezTo>
                <a:cubicBezTo>
                  <a:pt x="50504" y="202016"/>
                  <a:pt x="53179" y="205537"/>
                  <a:pt x="53340" y="209550"/>
                </a:cubicBezTo>
                <a:cubicBezTo>
                  <a:pt x="54457" y="237468"/>
                  <a:pt x="53340" y="265430"/>
                  <a:pt x="53340" y="293370"/>
                </a:cubicBezTo>
              </a:path>
            </a:pathLst>
          </a:custGeom>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sz="2800"/>
          </a:p>
        </p:txBody>
      </p:sp>
      <p:sp>
        <p:nvSpPr>
          <p:cNvPr id="69" name="Freeform 68"/>
          <p:cNvSpPr/>
          <p:nvPr/>
        </p:nvSpPr>
        <p:spPr>
          <a:xfrm>
            <a:off x="3210410" y="4417560"/>
            <a:ext cx="8007" cy="224790"/>
          </a:xfrm>
          <a:custGeom>
            <a:avLst/>
            <a:gdLst>
              <a:gd name="connsiteX0" fmla="*/ 0 w 8007"/>
              <a:gd name="connsiteY0" fmla="*/ 0 h 224790"/>
              <a:gd name="connsiteX1" fmla="*/ 3810 w 8007"/>
              <a:gd name="connsiteY1" fmla="*/ 163830 h 224790"/>
              <a:gd name="connsiteX2" fmla="*/ 7620 w 8007"/>
              <a:gd name="connsiteY2" fmla="*/ 182880 h 224790"/>
              <a:gd name="connsiteX3" fmla="*/ 7620 w 8007"/>
              <a:gd name="connsiteY3" fmla="*/ 224790 h 224790"/>
            </a:gdLst>
            <a:ahLst/>
            <a:cxnLst>
              <a:cxn ang="0">
                <a:pos x="connsiteX0" y="connsiteY0"/>
              </a:cxn>
              <a:cxn ang="0">
                <a:pos x="connsiteX1" y="connsiteY1"/>
              </a:cxn>
              <a:cxn ang="0">
                <a:pos x="connsiteX2" y="connsiteY2"/>
              </a:cxn>
              <a:cxn ang="0">
                <a:pos x="connsiteX3" y="connsiteY3"/>
              </a:cxn>
            </a:cxnLst>
            <a:rect l="l" t="t" r="r" b="b"/>
            <a:pathLst>
              <a:path w="8007" h="224790">
                <a:moveTo>
                  <a:pt x="0" y="0"/>
                </a:moveTo>
                <a:cubicBezTo>
                  <a:pt x="1270" y="54610"/>
                  <a:pt x="1536" y="109253"/>
                  <a:pt x="3810" y="163830"/>
                </a:cubicBezTo>
                <a:cubicBezTo>
                  <a:pt x="4080" y="170300"/>
                  <a:pt x="7216" y="176417"/>
                  <a:pt x="7620" y="182880"/>
                </a:cubicBezTo>
                <a:cubicBezTo>
                  <a:pt x="8491" y="196823"/>
                  <a:pt x="7620" y="210820"/>
                  <a:pt x="7620" y="224790"/>
                </a:cubicBezTo>
              </a:path>
            </a:pathLst>
          </a:custGeom>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sz="2800"/>
          </a:p>
        </p:txBody>
      </p:sp>
      <p:sp>
        <p:nvSpPr>
          <p:cNvPr id="70" name="Freeform 69"/>
          <p:cNvSpPr/>
          <p:nvPr/>
        </p:nvSpPr>
        <p:spPr>
          <a:xfrm>
            <a:off x="2619839" y="4318500"/>
            <a:ext cx="26691" cy="251460"/>
          </a:xfrm>
          <a:custGeom>
            <a:avLst/>
            <a:gdLst>
              <a:gd name="connsiteX0" fmla="*/ 26691 w 26691"/>
              <a:gd name="connsiteY0" fmla="*/ 0 h 251460"/>
              <a:gd name="connsiteX1" fmla="*/ 22881 w 26691"/>
              <a:gd name="connsiteY1" fmla="*/ 45720 h 251460"/>
              <a:gd name="connsiteX2" fmla="*/ 19071 w 26691"/>
              <a:gd name="connsiteY2" fmla="*/ 64770 h 251460"/>
              <a:gd name="connsiteX3" fmla="*/ 15261 w 26691"/>
              <a:gd name="connsiteY3" fmla="*/ 99060 h 251460"/>
              <a:gd name="connsiteX4" fmla="*/ 7641 w 26691"/>
              <a:gd name="connsiteY4" fmla="*/ 152400 h 251460"/>
              <a:gd name="connsiteX5" fmla="*/ 3831 w 26691"/>
              <a:gd name="connsiteY5" fmla="*/ 213360 h 251460"/>
              <a:gd name="connsiteX6" fmla="*/ 21 w 26691"/>
              <a:gd name="connsiteY6" fmla="*/ 251460 h 251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91" h="251460">
                <a:moveTo>
                  <a:pt x="26691" y="0"/>
                </a:moveTo>
                <a:cubicBezTo>
                  <a:pt x="25421" y="15240"/>
                  <a:pt x="24668" y="30532"/>
                  <a:pt x="22881" y="45720"/>
                </a:cubicBezTo>
                <a:cubicBezTo>
                  <a:pt x="22124" y="52151"/>
                  <a:pt x="19987" y="58359"/>
                  <a:pt x="19071" y="64770"/>
                </a:cubicBezTo>
                <a:cubicBezTo>
                  <a:pt x="17445" y="76155"/>
                  <a:pt x="16781" y="87661"/>
                  <a:pt x="15261" y="99060"/>
                </a:cubicBezTo>
                <a:cubicBezTo>
                  <a:pt x="11134" y="130010"/>
                  <a:pt x="10598" y="116919"/>
                  <a:pt x="7641" y="152400"/>
                </a:cubicBezTo>
                <a:cubicBezTo>
                  <a:pt x="5950" y="172689"/>
                  <a:pt x="5595" y="193077"/>
                  <a:pt x="3831" y="213360"/>
                </a:cubicBezTo>
                <a:cubicBezTo>
                  <a:pt x="-518" y="263371"/>
                  <a:pt x="21" y="222747"/>
                  <a:pt x="21" y="251460"/>
                </a:cubicBezTo>
              </a:path>
            </a:pathLst>
          </a:custGeom>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sz="2800"/>
          </a:p>
        </p:txBody>
      </p:sp>
      <p:sp>
        <p:nvSpPr>
          <p:cNvPr id="71" name="Freeform 70"/>
          <p:cNvSpPr/>
          <p:nvPr/>
        </p:nvSpPr>
        <p:spPr>
          <a:xfrm>
            <a:off x="2025500" y="3804150"/>
            <a:ext cx="259080" cy="163830"/>
          </a:xfrm>
          <a:custGeom>
            <a:avLst/>
            <a:gdLst>
              <a:gd name="connsiteX0" fmla="*/ 259080 w 259080"/>
              <a:gd name="connsiteY0" fmla="*/ 163830 h 163830"/>
              <a:gd name="connsiteX1" fmla="*/ 240030 w 259080"/>
              <a:gd name="connsiteY1" fmla="*/ 148590 h 163830"/>
              <a:gd name="connsiteX2" fmla="*/ 213360 w 259080"/>
              <a:gd name="connsiteY2" fmla="*/ 129540 h 163830"/>
              <a:gd name="connsiteX3" fmla="*/ 167640 w 259080"/>
              <a:gd name="connsiteY3" fmla="*/ 91440 h 163830"/>
              <a:gd name="connsiteX4" fmla="*/ 148590 w 259080"/>
              <a:gd name="connsiteY4" fmla="*/ 72390 h 163830"/>
              <a:gd name="connsiteX5" fmla="*/ 125730 w 259080"/>
              <a:gd name="connsiteY5" fmla="*/ 60960 h 163830"/>
              <a:gd name="connsiteX6" fmla="*/ 83820 w 259080"/>
              <a:gd name="connsiteY6" fmla="*/ 38100 h 163830"/>
              <a:gd name="connsiteX7" fmla="*/ 68580 w 259080"/>
              <a:gd name="connsiteY7" fmla="*/ 34290 h 163830"/>
              <a:gd name="connsiteX8" fmla="*/ 41910 w 259080"/>
              <a:gd name="connsiteY8" fmla="*/ 19050 h 163830"/>
              <a:gd name="connsiteX9" fmla="*/ 30480 w 259080"/>
              <a:gd name="connsiteY9" fmla="*/ 11430 h 163830"/>
              <a:gd name="connsiteX10" fmla="*/ 7620 w 259080"/>
              <a:gd name="connsiteY10" fmla="*/ 3810 h 163830"/>
              <a:gd name="connsiteX11" fmla="*/ 0 w 259080"/>
              <a:gd name="connsiteY11" fmla="*/ 0 h 163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9080" h="163830">
                <a:moveTo>
                  <a:pt x="259080" y="163830"/>
                </a:moveTo>
                <a:cubicBezTo>
                  <a:pt x="252730" y="158750"/>
                  <a:pt x="246536" y="153469"/>
                  <a:pt x="240030" y="148590"/>
                </a:cubicBezTo>
                <a:cubicBezTo>
                  <a:pt x="231290" y="142035"/>
                  <a:pt x="221935" y="136310"/>
                  <a:pt x="213360" y="129540"/>
                </a:cubicBezTo>
                <a:cubicBezTo>
                  <a:pt x="197789" y="117247"/>
                  <a:pt x="181668" y="105468"/>
                  <a:pt x="167640" y="91440"/>
                </a:cubicBezTo>
                <a:cubicBezTo>
                  <a:pt x="161290" y="85090"/>
                  <a:pt x="155853" y="77672"/>
                  <a:pt x="148590" y="72390"/>
                </a:cubicBezTo>
                <a:cubicBezTo>
                  <a:pt x="141700" y="67379"/>
                  <a:pt x="133209" y="65040"/>
                  <a:pt x="125730" y="60960"/>
                </a:cubicBezTo>
                <a:cubicBezTo>
                  <a:pt x="107111" y="50804"/>
                  <a:pt x="104404" y="46334"/>
                  <a:pt x="83820" y="38100"/>
                </a:cubicBezTo>
                <a:cubicBezTo>
                  <a:pt x="78958" y="36155"/>
                  <a:pt x="73660" y="35560"/>
                  <a:pt x="68580" y="34290"/>
                </a:cubicBezTo>
                <a:cubicBezTo>
                  <a:pt x="40733" y="15725"/>
                  <a:pt x="75747" y="38386"/>
                  <a:pt x="41910" y="19050"/>
                </a:cubicBezTo>
                <a:cubicBezTo>
                  <a:pt x="37934" y="16778"/>
                  <a:pt x="34664" y="13290"/>
                  <a:pt x="30480" y="11430"/>
                </a:cubicBezTo>
                <a:cubicBezTo>
                  <a:pt x="23140" y="8168"/>
                  <a:pt x="14804" y="7402"/>
                  <a:pt x="7620" y="3810"/>
                </a:cubicBezTo>
                <a:lnTo>
                  <a:pt x="0" y="0"/>
                </a:lnTo>
              </a:path>
            </a:pathLst>
          </a:custGeom>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sz="2800"/>
          </a:p>
        </p:txBody>
      </p:sp>
      <p:sp>
        <p:nvSpPr>
          <p:cNvPr id="72" name="Freeform 71"/>
          <p:cNvSpPr/>
          <p:nvPr/>
        </p:nvSpPr>
        <p:spPr>
          <a:xfrm>
            <a:off x="2494130" y="3632700"/>
            <a:ext cx="121920" cy="167640"/>
          </a:xfrm>
          <a:custGeom>
            <a:avLst/>
            <a:gdLst>
              <a:gd name="connsiteX0" fmla="*/ 121920 w 121920"/>
              <a:gd name="connsiteY0" fmla="*/ 167640 h 167640"/>
              <a:gd name="connsiteX1" fmla="*/ 99060 w 121920"/>
              <a:gd name="connsiteY1" fmla="*/ 133350 h 167640"/>
              <a:gd name="connsiteX2" fmla="*/ 87630 w 121920"/>
              <a:gd name="connsiteY2" fmla="*/ 114300 h 167640"/>
              <a:gd name="connsiteX3" fmla="*/ 72390 w 121920"/>
              <a:gd name="connsiteY3" fmla="*/ 95250 h 167640"/>
              <a:gd name="connsiteX4" fmla="*/ 57150 w 121920"/>
              <a:gd name="connsiteY4" fmla="*/ 80010 h 167640"/>
              <a:gd name="connsiteX5" fmla="*/ 49530 w 121920"/>
              <a:gd name="connsiteY5" fmla="*/ 64770 h 167640"/>
              <a:gd name="connsiteX6" fmla="*/ 38100 w 121920"/>
              <a:gd name="connsiteY6" fmla="*/ 49530 h 167640"/>
              <a:gd name="connsiteX7" fmla="*/ 19050 w 121920"/>
              <a:gd name="connsiteY7" fmla="*/ 26670 h 167640"/>
              <a:gd name="connsiteX8" fmla="*/ 7620 w 121920"/>
              <a:gd name="connsiteY8" fmla="*/ 3810 h 167640"/>
              <a:gd name="connsiteX9" fmla="*/ 0 w 121920"/>
              <a:gd name="connsiteY9" fmla="*/ 0 h 167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 h="167640">
                <a:moveTo>
                  <a:pt x="121920" y="167640"/>
                </a:moveTo>
                <a:cubicBezTo>
                  <a:pt x="114300" y="156210"/>
                  <a:pt x="106128" y="145130"/>
                  <a:pt x="99060" y="133350"/>
                </a:cubicBezTo>
                <a:cubicBezTo>
                  <a:pt x="95250" y="127000"/>
                  <a:pt x="91877" y="120367"/>
                  <a:pt x="87630" y="114300"/>
                </a:cubicBezTo>
                <a:cubicBezTo>
                  <a:pt x="82967" y="107638"/>
                  <a:pt x="77793" y="101328"/>
                  <a:pt x="72390" y="95250"/>
                </a:cubicBezTo>
                <a:cubicBezTo>
                  <a:pt x="67617" y="89880"/>
                  <a:pt x="61461" y="85757"/>
                  <a:pt x="57150" y="80010"/>
                </a:cubicBezTo>
                <a:cubicBezTo>
                  <a:pt x="53742" y="75466"/>
                  <a:pt x="52540" y="69586"/>
                  <a:pt x="49530" y="64770"/>
                </a:cubicBezTo>
                <a:cubicBezTo>
                  <a:pt x="46165" y="59385"/>
                  <a:pt x="41791" y="54697"/>
                  <a:pt x="38100" y="49530"/>
                </a:cubicBezTo>
                <a:cubicBezTo>
                  <a:pt x="24839" y="30965"/>
                  <a:pt x="36839" y="44459"/>
                  <a:pt x="19050" y="26670"/>
                </a:cubicBezTo>
                <a:cubicBezTo>
                  <a:pt x="15951" y="17374"/>
                  <a:pt x="15006" y="11196"/>
                  <a:pt x="7620" y="3810"/>
                </a:cubicBezTo>
                <a:cubicBezTo>
                  <a:pt x="5612" y="1802"/>
                  <a:pt x="2540" y="1270"/>
                  <a:pt x="0" y="0"/>
                </a:cubicBezTo>
              </a:path>
            </a:pathLst>
          </a:custGeom>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sz="2800"/>
          </a:p>
        </p:txBody>
      </p:sp>
      <p:sp>
        <p:nvSpPr>
          <p:cNvPr id="73" name="Freeform 72"/>
          <p:cNvSpPr/>
          <p:nvPr/>
        </p:nvSpPr>
        <p:spPr>
          <a:xfrm>
            <a:off x="2859890" y="3362190"/>
            <a:ext cx="114300" cy="293370"/>
          </a:xfrm>
          <a:custGeom>
            <a:avLst/>
            <a:gdLst>
              <a:gd name="connsiteX0" fmla="*/ 114300 w 114300"/>
              <a:gd name="connsiteY0" fmla="*/ 293370 h 293370"/>
              <a:gd name="connsiteX1" fmla="*/ 91440 w 114300"/>
              <a:gd name="connsiteY1" fmla="*/ 217170 h 293370"/>
              <a:gd name="connsiteX2" fmla="*/ 83820 w 114300"/>
              <a:gd name="connsiteY2" fmla="*/ 198120 h 293370"/>
              <a:gd name="connsiteX3" fmla="*/ 76200 w 114300"/>
              <a:gd name="connsiteY3" fmla="*/ 175260 h 293370"/>
              <a:gd name="connsiteX4" fmla="*/ 45720 w 114300"/>
              <a:gd name="connsiteY4" fmla="*/ 91440 h 293370"/>
              <a:gd name="connsiteX5" fmla="*/ 34290 w 114300"/>
              <a:gd name="connsiteY5" fmla="*/ 60960 h 293370"/>
              <a:gd name="connsiteX6" fmla="*/ 19050 w 114300"/>
              <a:gd name="connsiteY6" fmla="*/ 34290 h 293370"/>
              <a:gd name="connsiteX7" fmla="*/ 15240 w 114300"/>
              <a:gd name="connsiteY7" fmla="*/ 22860 h 293370"/>
              <a:gd name="connsiteX8" fmla="*/ 0 w 114300"/>
              <a:gd name="connsiteY8" fmla="*/ 0 h 293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293370">
                <a:moveTo>
                  <a:pt x="114300" y="293370"/>
                </a:moveTo>
                <a:cubicBezTo>
                  <a:pt x="83369" y="216043"/>
                  <a:pt x="112045" y="294439"/>
                  <a:pt x="91440" y="217170"/>
                </a:cubicBezTo>
                <a:cubicBezTo>
                  <a:pt x="89678" y="210562"/>
                  <a:pt x="86157" y="204547"/>
                  <a:pt x="83820" y="198120"/>
                </a:cubicBezTo>
                <a:cubicBezTo>
                  <a:pt x="81075" y="190571"/>
                  <a:pt x="79020" y="182781"/>
                  <a:pt x="76200" y="175260"/>
                </a:cubicBezTo>
                <a:cubicBezTo>
                  <a:pt x="44391" y="90435"/>
                  <a:pt x="77738" y="187494"/>
                  <a:pt x="45720" y="91440"/>
                </a:cubicBezTo>
                <a:cubicBezTo>
                  <a:pt x="42423" y="81548"/>
                  <a:pt x="38846" y="70072"/>
                  <a:pt x="34290" y="60960"/>
                </a:cubicBezTo>
                <a:cubicBezTo>
                  <a:pt x="15158" y="22696"/>
                  <a:pt x="39089" y="81047"/>
                  <a:pt x="19050" y="34290"/>
                </a:cubicBezTo>
                <a:cubicBezTo>
                  <a:pt x="17468" y="30599"/>
                  <a:pt x="17190" y="26371"/>
                  <a:pt x="15240" y="22860"/>
                </a:cubicBezTo>
                <a:cubicBezTo>
                  <a:pt x="10792" y="14854"/>
                  <a:pt x="0" y="0"/>
                  <a:pt x="0" y="0"/>
                </a:cubicBezTo>
              </a:path>
            </a:pathLst>
          </a:custGeom>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sz="2800"/>
          </a:p>
        </p:txBody>
      </p:sp>
      <p:sp>
        <p:nvSpPr>
          <p:cNvPr id="74" name="Freeform 73"/>
          <p:cNvSpPr/>
          <p:nvPr/>
        </p:nvSpPr>
        <p:spPr>
          <a:xfrm>
            <a:off x="3077060" y="3259320"/>
            <a:ext cx="163830" cy="179070"/>
          </a:xfrm>
          <a:custGeom>
            <a:avLst/>
            <a:gdLst>
              <a:gd name="connsiteX0" fmla="*/ 163830 w 163830"/>
              <a:gd name="connsiteY0" fmla="*/ 179070 h 179070"/>
              <a:gd name="connsiteX1" fmla="*/ 144780 w 163830"/>
              <a:gd name="connsiteY1" fmla="*/ 148590 h 179070"/>
              <a:gd name="connsiteX2" fmla="*/ 125730 w 163830"/>
              <a:gd name="connsiteY2" fmla="*/ 121920 h 179070"/>
              <a:gd name="connsiteX3" fmla="*/ 110490 w 163830"/>
              <a:gd name="connsiteY3" fmla="*/ 106680 h 179070"/>
              <a:gd name="connsiteX4" fmla="*/ 95250 w 163830"/>
              <a:gd name="connsiteY4" fmla="*/ 87630 h 179070"/>
              <a:gd name="connsiteX5" fmla="*/ 76200 w 163830"/>
              <a:gd name="connsiteY5" fmla="*/ 72390 h 179070"/>
              <a:gd name="connsiteX6" fmla="*/ 49530 w 163830"/>
              <a:gd name="connsiteY6" fmla="*/ 41910 h 179070"/>
              <a:gd name="connsiteX7" fmla="*/ 26670 w 163830"/>
              <a:gd name="connsiteY7" fmla="*/ 22860 h 179070"/>
              <a:gd name="connsiteX8" fmla="*/ 19050 w 163830"/>
              <a:gd name="connsiteY8" fmla="*/ 11430 h 179070"/>
              <a:gd name="connsiteX9" fmla="*/ 7620 w 163830"/>
              <a:gd name="connsiteY9" fmla="*/ 7620 h 179070"/>
              <a:gd name="connsiteX10" fmla="*/ 0 w 163830"/>
              <a:gd name="connsiteY10" fmla="*/ 0 h 17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30" h="179070">
                <a:moveTo>
                  <a:pt x="163830" y="179070"/>
                </a:moveTo>
                <a:cubicBezTo>
                  <a:pt x="151033" y="147076"/>
                  <a:pt x="163548" y="171112"/>
                  <a:pt x="144780" y="148590"/>
                </a:cubicBezTo>
                <a:cubicBezTo>
                  <a:pt x="109219" y="105916"/>
                  <a:pt x="173771" y="176823"/>
                  <a:pt x="125730" y="121920"/>
                </a:cubicBezTo>
                <a:cubicBezTo>
                  <a:pt x="120999" y="116513"/>
                  <a:pt x="115263" y="112050"/>
                  <a:pt x="110490" y="106680"/>
                </a:cubicBezTo>
                <a:cubicBezTo>
                  <a:pt x="105087" y="100602"/>
                  <a:pt x="101000" y="93380"/>
                  <a:pt x="95250" y="87630"/>
                </a:cubicBezTo>
                <a:cubicBezTo>
                  <a:pt x="89500" y="81880"/>
                  <a:pt x="82278" y="77793"/>
                  <a:pt x="76200" y="72390"/>
                </a:cubicBezTo>
                <a:cubicBezTo>
                  <a:pt x="53677" y="52369"/>
                  <a:pt x="67739" y="63154"/>
                  <a:pt x="49530" y="41910"/>
                </a:cubicBezTo>
                <a:cubicBezTo>
                  <a:pt x="39751" y="30502"/>
                  <a:pt x="38428" y="30699"/>
                  <a:pt x="26670" y="22860"/>
                </a:cubicBezTo>
                <a:cubicBezTo>
                  <a:pt x="24130" y="19050"/>
                  <a:pt x="22626" y="14291"/>
                  <a:pt x="19050" y="11430"/>
                </a:cubicBezTo>
                <a:cubicBezTo>
                  <a:pt x="15914" y="8921"/>
                  <a:pt x="11064" y="9686"/>
                  <a:pt x="7620" y="7620"/>
                </a:cubicBezTo>
                <a:cubicBezTo>
                  <a:pt x="4540" y="5772"/>
                  <a:pt x="2540" y="2540"/>
                  <a:pt x="0" y="0"/>
                </a:cubicBezTo>
              </a:path>
            </a:pathLst>
          </a:custGeom>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sz="2800"/>
          </a:p>
        </p:txBody>
      </p:sp>
      <p:sp>
        <p:nvSpPr>
          <p:cNvPr id="75" name="Freeform 74"/>
          <p:cNvSpPr/>
          <p:nvPr/>
        </p:nvSpPr>
        <p:spPr>
          <a:xfrm>
            <a:off x="3267560" y="3076440"/>
            <a:ext cx="182880" cy="312420"/>
          </a:xfrm>
          <a:custGeom>
            <a:avLst/>
            <a:gdLst>
              <a:gd name="connsiteX0" fmla="*/ 182880 w 182880"/>
              <a:gd name="connsiteY0" fmla="*/ 312420 h 312420"/>
              <a:gd name="connsiteX1" fmla="*/ 179070 w 182880"/>
              <a:gd name="connsiteY1" fmla="*/ 293370 h 312420"/>
              <a:gd name="connsiteX2" fmla="*/ 144780 w 182880"/>
              <a:gd name="connsiteY2" fmla="*/ 228600 h 312420"/>
              <a:gd name="connsiteX3" fmla="*/ 129540 w 182880"/>
              <a:gd name="connsiteY3" fmla="*/ 198120 h 312420"/>
              <a:gd name="connsiteX4" fmla="*/ 114300 w 182880"/>
              <a:gd name="connsiteY4" fmla="*/ 163830 h 312420"/>
              <a:gd name="connsiteX5" fmla="*/ 95250 w 182880"/>
              <a:gd name="connsiteY5" fmla="*/ 137160 h 312420"/>
              <a:gd name="connsiteX6" fmla="*/ 76200 w 182880"/>
              <a:gd name="connsiteY6" fmla="*/ 99060 h 312420"/>
              <a:gd name="connsiteX7" fmla="*/ 41910 w 182880"/>
              <a:gd name="connsiteY7" fmla="*/ 57150 h 312420"/>
              <a:gd name="connsiteX8" fmla="*/ 19050 w 182880"/>
              <a:gd name="connsiteY8" fmla="*/ 38100 h 312420"/>
              <a:gd name="connsiteX9" fmla="*/ 11430 w 182880"/>
              <a:gd name="connsiteY9" fmla="*/ 22860 h 312420"/>
              <a:gd name="connsiteX10" fmla="*/ 3810 w 182880"/>
              <a:gd name="connsiteY10" fmla="*/ 11430 h 312420"/>
              <a:gd name="connsiteX11" fmla="*/ 0 w 182880"/>
              <a:gd name="connsiteY11" fmla="*/ 0 h 312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2880" h="312420">
                <a:moveTo>
                  <a:pt x="182880" y="312420"/>
                </a:moveTo>
                <a:cubicBezTo>
                  <a:pt x="181610" y="306070"/>
                  <a:pt x="181475" y="299383"/>
                  <a:pt x="179070" y="293370"/>
                </a:cubicBezTo>
                <a:cubicBezTo>
                  <a:pt x="168164" y="266104"/>
                  <a:pt x="157890" y="253182"/>
                  <a:pt x="144780" y="228600"/>
                </a:cubicBezTo>
                <a:cubicBezTo>
                  <a:pt x="139434" y="218577"/>
                  <a:pt x="134377" y="208398"/>
                  <a:pt x="129540" y="198120"/>
                </a:cubicBezTo>
                <a:cubicBezTo>
                  <a:pt x="124214" y="186802"/>
                  <a:pt x="120432" y="174732"/>
                  <a:pt x="114300" y="163830"/>
                </a:cubicBezTo>
                <a:cubicBezTo>
                  <a:pt x="108944" y="154308"/>
                  <a:pt x="100789" y="146577"/>
                  <a:pt x="95250" y="137160"/>
                </a:cubicBezTo>
                <a:cubicBezTo>
                  <a:pt x="88051" y="124921"/>
                  <a:pt x="84719" y="110419"/>
                  <a:pt x="76200" y="99060"/>
                </a:cubicBezTo>
                <a:cubicBezTo>
                  <a:pt x="66143" y="85651"/>
                  <a:pt x="55517" y="68489"/>
                  <a:pt x="41910" y="57150"/>
                </a:cubicBezTo>
                <a:cubicBezTo>
                  <a:pt x="30115" y="47321"/>
                  <a:pt x="28871" y="51850"/>
                  <a:pt x="19050" y="38100"/>
                </a:cubicBezTo>
                <a:cubicBezTo>
                  <a:pt x="15749" y="33478"/>
                  <a:pt x="14248" y="27791"/>
                  <a:pt x="11430" y="22860"/>
                </a:cubicBezTo>
                <a:cubicBezTo>
                  <a:pt x="9158" y="18884"/>
                  <a:pt x="5858" y="15526"/>
                  <a:pt x="3810" y="11430"/>
                </a:cubicBezTo>
                <a:cubicBezTo>
                  <a:pt x="2014" y="7838"/>
                  <a:pt x="0" y="0"/>
                  <a:pt x="0" y="0"/>
                </a:cubicBezTo>
              </a:path>
            </a:pathLst>
          </a:custGeom>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sz="2800"/>
          </a:p>
        </p:txBody>
      </p:sp>
      <p:sp>
        <p:nvSpPr>
          <p:cNvPr id="76" name="Freeform 75"/>
          <p:cNvSpPr/>
          <p:nvPr/>
        </p:nvSpPr>
        <p:spPr>
          <a:xfrm>
            <a:off x="3972410" y="3529830"/>
            <a:ext cx="27055" cy="247650"/>
          </a:xfrm>
          <a:custGeom>
            <a:avLst/>
            <a:gdLst>
              <a:gd name="connsiteX0" fmla="*/ 0 w 27055"/>
              <a:gd name="connsiteY0" fmla="*/ 247650 h 247650"/>
              <a:gd name="connsiteX1" fmla="*/ 3810 w 27055"/>
              <a:gd name="connsiteY1" fmla="*/ 156210 h 247650"/>
              <a:gd name="connsiteX2" fmla="*/ 11430 w 27055"/>
              <a:gd name="connsiteY2" fmla="*/ 129540 h 247650"/>
              <a:gd name="connsiteX3" fmla="*/ 15240 w 27055"/>
              <a:gd name="connsiteY3" fmla="*/ 102870 h 247650"/>
              <a:gd name="connsiteX4" fmla="*/ 26670 w 27055"/>
              <a:gd name="connsiteY4" fmla="*/ 49530 h 247650"/>
              <a:gd name="connsiteX5" fmla="*/ 26670 w 27055"/>
              <a:gd name="connsiteY5" fmla="*/ 0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055" h="247650">
                <a:moveTo>
                  <a:pt x="0" y="247650"/>
                </a:moveTo>
                <a:cubicBezTo>
                  <a:pt x="1270" y="217170"/>
                  <a:pt x="1637" y="186639"/>
                  <a:pt x="3810" y="156210"/>
                </a:cubicBezTo>
                <a:cubicBezTo>
                  <a:pt x="4245" y="150121"/>
                  <a:pt x="9300" y="135931"/>
                  <a:pt x="11430" y="129540"/>
                </a:cubicBezTo>
                <a:cubicBezTo>
                  <a:pt x="12700" y="120650"/>
                  <a:pt x="13479" y="111676"/>
                  <a:pt x="15240" y="102870"/>
                </a:cubicBezTo>
                <a:cubicBezTo>
                  <a:pt x="18448" y="86829"/>
                  <a:pt x="25775" y="66541"/>
                  <a:pt x="26670" y="49530"/>
                </a:cubicBezTo>
                <a:cubicBezTo>
                  <a:pt x="27538" y="33043"/>
                  <a:pt x="26670" y="16510"/>
                  <a:pt x="26670" y="0"/>
                </a:cubicBezTo>
              </a:path>
            </a:pathLst>
          </a:custGeom>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sz="2800"/>
          </a:p>
        </p:txBody>
      </p:sp>
      <p:sp>
        <p:nvSpPr>
          <p:cNvPr id="77" name="Freeform 76"/>
          <p:cNvSpPr/>
          <p:nvPr/>
        </p:nvSpPr>
        <p:spPr>
          <a:xfrm>
            <a:off x="3606650" y="3522210"/>
            <a:ext cx="30903" cy="293370"/>
          </a:xfrm>
          <a:custGeom>
            <a:avLst/>
            <a:gdLst>
              <a:gd name="connsiteX0" fmla="*/ 0 w 30903"/>
              <a:gd name="connsiteY0" fmla="*/ 293370 h 293370"/>
              <a:gd name="connsiteX1" fmla="*/ 3810 w 30903"/>
              <a:gd name="connsiteY1" fmla="*/ 266700 h 293370"/>
              <a:gd name="connsiteX2" fmla="*/ 15240 w 30903"/>
              <a:gd name="connsiteY2" fmla="*/ 220980 h 293370"/>
              <a:gd name="connsiteX3" fmla="*/ 19050 w 30903"/>
              <a:gd name="connsiteY3" fmla="*/ 186690 h 293370"/>
              <a:gd name="connsiteX4" fmla="*/ 22860 w 30903"/>
              <a:gd name="connsiteY4" fmla="*/ 167640 h 293370"/>
              <a:gd name="connsiteX5" fmla="*/ 26670 w 30903"/>
              <a:gd name="connsiteY5" fmla="*/ 121920 h 293370"/>
              <a:gd name="connsiteX6" fmla="*/ 30480 w 30903"/>
              <a:gd name="connsiteY6" fmla="*/ 91440 h 293370"/>
              <a:gd name="connsiteX7" fmla="*/ 30480 w 30903"/>
              <a:gd name="connsiteY7" fmla="*/ 0 h 293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903" h="293370">
                <a:moveTo>
                  <a:pt x="0" y="293370"/>
                </a:moveTo>
                <a:cubicBezTo>
                  <a:pt x="1270" y="284480"/>
                  <a:pt x="2155" y="275526"/>
                  <a:pt x="3810" y="266700"/>
                </a:cubicBezTo>
                <a:cubicBezTo>
                  <a:pt x="9269" y="237587"/>
                  <a:pt x="8768" y="240397"/>
                  <a:pt x="15240" y="220980"/>
                </a:cubicBezTo>
                <a:cubicBezTo>
                  <a:pt x="16510" y="209550"/>
                  <a:pt x="17424" y="198075"/>
                  <a:pt x="19050" y="186690"/>
                </a:cubicBezTo>
                <a:cubicBezTo>
                  <a:pt x="19966" y="180279"/>
                  <a:pt x="22103" y="174071"/>
                  <a:pt x="22860" y="167640"/>
                </a:cubicBezTo>
                <a:cubicBezTo>
                  <a:pt x="24647" y="152452"/>
                  <a:pt x="25148" y="137137"/>
                  <a:pt x="26670" y="121920"/>
                </a:cubicBezTo>
                <a:cubicBezTo>
                  <a:pt x="27689" y="111732"/>
                  <a:pt x="30160" y="101674"/>
                  <a:pt x="30480" y="91440"/>
                </a:cubicBezTo>
                <a:cubicBezTo>
                  <a:pt x="31432" y="60975"/>
                  <a:pt x="30480" y="30480"/>
                  <a:pt x="30480" y="0"/>
                </a:cubicBezTo>
              </a:path>
            </a:pathLst>
          </a:custGeom>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sz="2800"/>
          </a:p>
        </p:txBody>
      </p:sp>
      <p:sp>
        <p:nvSpPr>
          <p:cNvPr id="79" name="TextBox 78"/>
          <p:cNvSpPr txBox="1"/>
          <p:nvPr/>
        </p:nvSpPr>
        <p:spPr>
          <a:xfrm>
            <a:off x="4832603" y="3247890"/>
            <a:ext cx="631892" cy="253916"/>
          </a:xfrm>
          <a:prstGeom prst="rect">
            <a:avLst/>
          </a:prstGeom>
          <a:noFill/>
          <a:ln>
            <a:noFill/>
            <a:prstDash val="sysDash"/>
          </a:ln>
        </p:spPr>
        <p:txBody>
          <a:bodyPr wrap="square" rtlCol="1">
            <a:spAutoFit/>
          </a:bodyPr>
          <a:lstStyle/>
          <a:p>
            <a:pPr algn="ctr"/>
            <a:r>
              <a:rPr lang="ar-JO" sz="1050" dirty="0" smtClean="0">
                <a:solidFill>
                  <a:schemeClr val="tx1">
                    <a:lumMod val="75000"/>
                    <a:lumOff val="25000"/>
                  </a:schemeClr>
                </a:solidFill>
                <a:latin typeface="Andalus" pitchFamily="18" charset="-78"/>
                <a:cs typeface="Andalus" pitchFamily="18" charset="-78"/>
              </a:rPr>
              <a:t>مردة </a:t>
            </a:r>
            <a:endParaRPr lang="ar-JO" sz="1050" dirty="0">
              <a:solidFill>
                <a:schemeClr val="tx1">
                  <a:lumMod val="75000"/>
                  <a:lumOff val="25000"/>
                </a:schemeClr>
              </a:solidFill>
              <a:latin typeface="Andalus" pitchFamily="18" charset="-78"/>
              <a:cs typeface="Andalus" pitchFamily="18" charset="-78"/>
            </a:endParaRPr>
          </a:p>
        </p:txBody>
      </p:sp>
      <p:sp>
        <p:nvSpPr>
          <p:cNvPr id="80" name="TextBox 79"/>
          <p:cNvSpPr txBox="1"/>
          <p:nvPr/>
        </p:nvSpPr>
        <p:spPr>
          <a:xfrm>
            <a:off x="5347820" y="3182432"/>
            <a:ext cx="631892" cy="253916"/>
          </a:xfrm>
          <a:prstGeom prst="rect">
            <a:avLst/>
          </a:prstGeom>
          <a:noFill/>
          <a:ln>
            <a:noFill/>
            <a:prstDash val="sysDash"/>
          </a:ln>
        </p:spPr>
        <p:txBody>
          <a:bodyPr wrap="square" rtlCol="1">
            <a:spAutoFit/>
          </a:bodyPr>
          <a:lstStyle/>
          <a:p>
            <a:pPr algn="ctr"/>
            <a:r>
              <a:rPr lang="ar-JO" sz="1050" dirty="0" smtClean="0">
                <a:solidFill>
                  <a:schemeClr val="tx1">
                    <a:lumMod val="75000"/>
                    <a:lumOff val="25000"/>
                  </a:schemeClr>
                </a:solidFill>
                <a:latin typeface="Andalus" pitchFamily="18" charset="-78"/>
                <a:cs typeface="Andalus" pitchFamily="18" charset="-78"/>
              </a:rPr>
              <a:t>ياسوف</a:t>
            </a:r>
            <a:endParaRPr lang="ar-JO" sz="1050" dirty="0">
              <a:solidFill>
                <a:schemeClr val="tx1">
                  <a:lumMod val="75000"/>
                  <a:lumOff val="25000"/>
                </a:schemeClr>
              </a:solidFill>
              <a:latin typeface="Andalus" pitchFamily="18" charset="-78"/>
              <a:cs typeface="Andalus" pitchFamily="18" charset="-78"/>
            </a:endParaRPr>
          </a:p>
        </p:txBody>
      </p:sp>
      <p:sp>
        <p:nvSpPr>
          <p:cNvPr id="81" name="TextBox 80"/>
          <p:cNvSpPr txBox="1"/>
          <p:nvPr/>
        </p:nvSpPr>
        <p:spPr>
          <a:xfrm>
            <a:off x="5373520" y="3954366"/>
            <a:ext cx="631892" cy="253916"/>
          </a:xfrm>
          <a:prstGeom prst="rect">
            <a:avLst/>
          </a:prstGeom>
          <a:noFill/>
          <a:ln>
            <a:noFill/>
            <a:prstDash val="sysDash"/>
          </a:ln>
        </p:spPr>
        <p:txBody>
          <a:bodyPr wrap="square" rtlCol="1">
            <a:spAutoFit/>
          </a:bodyPr>
          <a:lstStyle/>
          <a:p>
            <a:pPr algn="ctr"/>
            <a:r>
              <a:rPr lang="ar-JO" sz="1050" dirty="0" smtClean="0">
                <a:solidFill>
                  <a:schemeClr val="tx1">
                    <a:lumMod val="75000"/>
                    <a:lumOff val="25000"/>
                  </a:schemeClr>
                </a:solidFill>
                <a:latin typeface="Andalus" pitchFamily="18" charset="-78"/>
                <a:cs typeface="Andalus" pitchFamily="18" charset="-78"/>
              </a:rPr>
              <a:t>اسكاكا</a:t>
            </a:r>
            <a:endParaRPr lang="ar-JO" sz="1050" dirty="0">
              <a:solidFill>
                <a:schemeClr val="tx1">
                  <a:lumMod val="75000"/>
                  <a:lumOff val="25000"/>
                </a:schemeClr>
              </a:solidFill>
              <a:latin typeface="Andalus" pitchFamily="18" charset="-78"/>
              <a:cs typeface="Andalus" pitchFamily="18" charset="-78"/>
            </a:endParaRPr>
          </a:p>
        </p:txBody>
      </p:sp>
      <p:sp>
        <p:nvSpPr>
          <p:cNvPr id="82" name="TextBox 81"/>
          <p:cNvSpPr txBox="1"/>
          <p:nvPr/>
        </p:nvSpPr>
        <p:spPr>
          <a:xfrm>
            <a:off x="5054400" y="4168593"/>
            <a:ext cx="631892" cy="253916"/>
          </a:xfrm>
          <a:prstGeom prst="rect">
            <a:avLst/>
          </a:prstGeom>
          <a:noFill/>
          <a:ln>
            <a:noFill/>
            <a:prstDash val="sysDash"/>
          </a:ln>
        </p:spPr>
        <p:txBody>
          <a:bodyPr wrap="square" rtlCol="1">
            <a:spAutoFit/>
          </a:bodyPr>
          <a:lstStyle/>
          <a:p>
            <a:pPr algn="ctr"/>
            <a:r>
              <a:rPr lang="ar-JO" sz="1050" dirty="0" smtClean="0">
                <a:solidFill>
                  <a:schemeClr val="tx1">
                    <a:lumMod val="75000"/>
                    <a:lumOff val="25000"/>
                  </a:schemeClr>
                </a:solidFill>
                <a:latin typeface="Andalus" pitchFamily="18" charset="-78"/>
                <a:cs typeface="Andalus" pitchFamily="18" charset="-78"/>
              </a:rPr>
              <a:t>سلفيت </a:t>
            </a:r>
            <a:endParaRPr lang="ar-JO" sz="1050" dirty="0">
              <a:solidFill>
                <a:schemeClr val="tx1">
                  <a:lumMod val="75000"/>
                  <a:lumOff val="25000"/>
                </a:schemeClr>
              </a:solidFill>
              <a:latin typeface="Andalus" pitchFamily="18" charset="-78"/>
              <a:cs typeface="Andalus" pitchFamily="18" charset="-78"/>
            </a:endParaRPr>
          </a:p>
        </p:txBody>
      </p:sp>
      <p:sp>
        <p:nvSpPr>
          <p:cNvPr id="83" name="TextBox 82"/>
          <p:cNvSpPr txBox="1"/>
          <p:nvPr/>
        </p:nvSpPr>
        <p:spPr>
          <a:xfrm>
            <a:off x="4765174" y="4429896"/>
            <a:ext cx="631892" cy="253916"/>
          </a:xfrm>
          <a:prstGeom prst="rect">
            <a:avLst/>
          </a:prstGeom>
          <a:noFill/>
          <a:ln>
            <a:noFill/>
            <a:prstDash val="sysDash"/>
          </a:ln>
        </p:spPr>
        <p:txBody>
          <a:bodyPr wrap="square" rtlCol="1">
            <a:spAutoFit/>
          </a:bodyPr>
          <a:lstStyle/>
          <a:p>
            <a:pPr algn="ctr"/>
            <a:r>
              <a:rPr lang="ar-JO" sz="1050" dirty="0" smtClean="0">
                <a:solidFill>
                  <a:schemeClr val="tx1">
                    <a:lumMod val="75000"/>
                    <a:lumOff val="25000"/>
                  </a:schemeClr>
                </a:solidFill>
                <a:latin typeface="Andalus" pitchFamily="18" charset="-78"/>
                <a:cs typeface="Andalus" pitchFamily="18" charset="-78"/>
              </a:rPr>
              <a:t>خربة قيس</a:t>
            </a:r>
            <a:endParaRPr lang="ar-JO" sz="1050" dirty="0">
              <a:solidFill>
                <a:schemeClr val="tx1">
                  <a:lumMod val="75000"/>
                  <a:lumOff val="25000"/>
                </a:schemeClr>
              </a:solidFill>
              <a:latin typeface="Andalus" pitchFamily="18" charset="-78"/>
              <a:cs typeface="Andalus" pitchFamily="18" charset="-78"/>
            </a:endParaRPr>
          </a:p>
        </p:txBody>
      </p:sp>
      <p:sp>
        <p:nvSpPr>
          <p:cNvPr id="84" name="TextBox 83"/>
          <p:cNvSpPr txBox="1"/>
          <p:nvPr/>
        </p:nvSpPr>
        <p:spPr>
          <a:xfrm>
            <a:off x="3934343" y="4384037"/>
            <a:ext cx="631892" cy="253916"/>
          </a:xfrm>
          <a:prstGeom prst="rect">
            <a:avLst/>
          </a:prstGeom>
          <a:noFill/>
          <a:ln>
            <a:noFill/>
            <a:prstDash val="sysDash"/>
          </a:ln>
        </p:spPr>
        <p:txBody>
          <a:bodyPr wrap="square" rtlCol="1">
            <a:spAutoFit/>
          </a:bodyPr>
          <a:lstStyle/>
          <a:p>
            <a:pPr algn="ctr"/>
            <a:r>
              <a:rPr lang="ar-JO" sz="1050" dirty="0" smtClean="0">
                <a:solidFill>
                  <a:schemeClr val="tx1">
                    <a:lumMod val="75000"/>
                    <a:lumOff val="25000"/>
                  </a:schemeClr>
                </a:solidFill>
                <a:latin typeface="Andalus" pitchFamily="18" charset="-78"/>
                <a:cs typeface="Andalus" pitchFamily="18" charset="-78"/>
              </a:rPr>
              <a:t>فرخة </a:t>
            </a:r>
            <a:endParaRPr lang="ar-JO" sz="1050" dirty="0">
              <a:solidFill>
                <a:schemeClr val="tx1">
                  <a:lumMod val="75000"/>
                  <a:lumOff val="25000"/>
                </a:schemeClr>
              </a:solidFill>
              <a:latin typeface="Andalus" pitchFamily="18" charset="-78"/>
              <a:cs typeface="Andalus" pitchFamily="18" charset="-78"/>
            </a:endParaRPr>
          </a:p>
        </p:txBody>
      </p:sp>
      <p:sp>
        <p:nvSpPr>
          <p:cNvPr id="85" name="TextBox 84"/>
          <p:cNvSpPr txBox="1"/>
          <p:nvPr/>
        </p:nvSpPr>
        <p:spPr>
          <a:xfrm>
            <a:off x="3535450" y="4429409"/>
            <a:ext cx="631892" cy="253916"/>
          </a:xfrm>
          <a:prstGeom prst="rect">
            <a:avLst/>
          </a:prstGeom>
          <a:noFill/>
          <a:ln>
            <a:noFill/>
            <a:prstDash val="sysDash"/>
          </a:ln>
        </p:spPr>
        <p:txBody>
          <a:bodyPr wrap="square" rtlCol="1">
            <a:spAutoFit/>
          </a:bodyPr>
          <a:lstStyle/>
          <a:p>
            <a:pPr algn="ctr"/>
            <a:r>
              <a:rPr lang="ar-JO" sz="1050" dirty="0" smtClean="0">
                <a:solidFill>
                  <a:schemeClr val="tx1">
                    <a:lumMod val="75000"/>
                    <a:lumOff val="25000"/>
                  </a:schemeClr>
                </a:solidFill>
                <a:latin typeface="Andalus" pitchFamily="18" charset="-78"/>
                <a:cs typeface="Andalus" pitchFamily="18" charset="-78"/>
              </a:rPr>
              <a:t>بروقين</a:t>
            </a:r>
            <a:endParaRPr lang="ar-JO" sz="1050" dirty="0">
              <a:solidFill>
                <a:schemeClr val="tx1">
                  <a:lumMod val="75000"/>
                  <a:lumOff val="25000"/>
                </a:schemeClr>
              </a:solidFill>
              <a:latin typeface="Andalus" pitchFamily="18" charset="-78"/>
              <a:cs typeface="Andalus" pitchFamily="18" charset="-78"/>
            </a:endParaRPr>
          </a:p>
        </p:txBody>
      </p:sp>
      <p:sp>
        <p:nvSpPr>
          <p:cNvPr id="86" name="TextBox 85"/>
          <p:cNvSpPr txBox="1"/>
          <p:nvPr/>
        </p:nvSpPr>
        <p:spPr>
          <a:xfrm>
            <a:off x="2894464" y="4604370"/>
            <a:ext cx="631892" cy="415498"/>
          </a:xfrm>
          <a:prstGeom prst="rect">
            <a:avLst/>
          </a:prstGeom>
          <a:noFill/>
          <a:ln>
            <a:noFill/>
            <a:prstDash val="sysDash"/>
          </a:ln>
        </p:spPr>
        <p:txBody>
          <a:bodyPr wrap="square" rtlCol="1">
            <a:spAutoFit/>
          </a:bodyPr>
          <a:lstStyle/>
          <a:p>
            <a:pPr algn="ctr"/>
            <a:r>
              <a:rPr lang="ar-JO" sz="1050" dirty="0" smtClean="0">
                <a:solidFill>
                  <a:schemeClr val="tx1">
                    <a:lumMod val="75000"/>
                    <a:lumOff val="25000"/>
                  </a:schemeClr>
                </a:solidFill>
                <a:latin typeface="Andalus" pitchFamily="18" charset="-78"/>
                <a:cs typeface="Andalus" pitchFamily="18" charset="-78"/>
              </a:rPr>
              <a:t>كفر الديك</a:t>
            </a:r>
            <a:endParaRPr lang="ar-JO" sz="1050" dirty="0">
              <a:solidFill>
                <a:schemeClr val="tx1">
                  <a:lumMod val="75000"/>
                  <a:lumOff val="25000"/>
                </a:schemeClr>
              </a:solidFill>
              <a:latin typeface="Andalus" pitchFamily="18" charset="-78"/>
              <a:cs typeface="Andalus" pitchFamily="18" charset="-78"/>
            </a:endParaRPr>
          </a:p>
        </p:txBody>
      </p:sp>
      <p:sp>
        <p:nvSpPr>
          <p:cNvPr id="88" name="TextBox 87"/>
          <p:cNvSpPr txBox="1"/>
          <p:nvPr/>
        </p:nvSpPr>
        <p:spPr>
          <a:xfrm>
            <a:off x="2285148" y="4525341"/>
            <a:ext cx="631892" cy="253916"/>
          </a:xfrm>
          <a:prstGeom prst="rect">
            <a:avLst/>
          </a:prstGeom>
          <a:noFill/>
          <a:ln>
            <a:noFill/>
            <a:prstDash val="sysDash"/>
          </a:ln>
        </p:spPr>
        <p:txBody>
          <a:bodyPr wrap="square" rtlCol="1">
            <a:spAutoFit/>
          </a:bodyPr>
          <a:lstStyle/>
          <a:p>
            <a:pPr algn="ctr"/>
            <a:r>
              <a:rPr lang="ar-JO" sz="1050" dirty="0" smtClean="0">
                <a:solidFill>
                  <a:schemeClr val="tx1">
                    <a:lumMod val="75000"/>
                    <a:lumOff val="25000"/>
                  </a:schemeClr>
                </a:solidFill>
                <a:latin typeface="Andalus" pitchFamily="18" charset="-78"/>
                <a:cs typeface="Andalus" pitchFamily="18" charset="-78"/>
              </a:rPr>
              <a:t>دير بلوط</a:t>
            </a:r>
            <a:endParaRPr lang="ar-JO" sz="1050" dirty="0">
              <a:solidFill>
                <a:schemeClr val="tx1">
                  <a:lumMod val="75000"/>
                  <a:lumOff val="25000"/>
                </a:schemeClr>
              </a:solidFill>
              <a:latin typeface="Andalus" pitchFamily="18" charset="-78"/>
              <a:cs typeface="Andalus" pitchFamily="18" charset="-78"/>
            </a:endParaRPr>
          </a:p>
        </p:txBody>
      </p:sp>
      <p:sp>
        <p:nvSpPr>
          <p:cNvPr id="89" name="TextBox 88"/>
          <p:cNvSpPr txBox="1"/>
          <p:nvPr/>
        </p:nvSpPr>
        <p:spPr>
          <a:xfrm>
            <a:off x="1604118" y="3707858"/>
            <a:ext cx="631892" cy="253916"/>
          </a:xfrm>
          <a:prstGeom prst="rect">
            <a:avLst/>
          </a:prstGeom>
          <a:noFill/>
          <a:ln>
            <a:noFill/>
            <a:prstDash val="sysDash"/>
          </a:ln>
        </p:spPr>
        <p:txBody>
          <a:bodyPr wrap="square" rtlCol="1">
            <a:spAutoFit/>
          </a:bodyPr>
          <a:lstStyle/>
          <a:p>
            <a:pPr algn="ctr"/>
            <a:r>
              <a:rPr lang="ar-JO" sz="1050" dirty="0" smtClean="0">
                <a:solidFill>
                  <a:schemeClr val="tx1">
                    <a:lumMod val="75000"/>
                    <a:lumOff val="25000"/>
                  </a:schemeClr>
                </a:solidFill>
                <a:latin typeface="Andalus" pitchFamily="18" charset="-78"/>
                <a:cs typeface="Andalus" pitchFamily="18" charset="-78"/>
              </a:rPr>
              <a:t>رافات</a:t>
            </a:r>
            <a:endParaRPr lang="ar-JO" sz="1050" dirty="0">
              <a:solidFill>
                <a:schemeClr val="tx1">
                  <a:lumMod val="75000"/>
                  <a:lumOff val="25000"/>
                </a:schemeClr>
              </a:solidFill>
              <a:latin typeface="Andalus" pitchFamily="18" charset="-78"/>
              <a:cs typeface="Andalus" pitchFamily="18" charset="-78"/>
            </a:endParaRPr>
          </a:p>
        </p:txBody>
      </p:sp>
      <p:sp>
        <p:nvSpPr>
          <p:cNvPr id="90" name="TextBox 89"/>
          <p:cNvSpPr txBox="1"/>
          <p:nvPr/>
        </p:nvSpPr>
        <p:spPr>
          <a:xfrm>
            <a:off x="2026106" y="3471464"/>
            <a:ext cx="631892" cy="253916"/>
          </a:xfrm>
          <a:prstGeom prst="rect">
            <a:avLst/>
          </a:prstGeom>
          <a:noFill/>
          <a:ln>
            <a:noFill/>
            <a:prstDash val="sysDash"/>
          </a:ln>
        </p:spPr>
        <p:txBody>
          <a:bodyPr wrap="square" rtlCol="1">
            <a:spAutoFit/>
          </a:bodyPr>
          <a:lstStyle/>
          <a:p>
            <a:pPr algn="ctr"/>
            <a:r>
              <a:rPr lang="ar-JO" sz="1050" dirty="0" smtClean="0">
                <a:solidFill>
                  <a:schemeClr val="tx1">
                    <a:lumMod val="75000"/>
                    <a:lumOff val="25000"/>
                  </a:schemeClr>
                </a:solidFill>
                <a:latin typeface="Andalus" pitchFamily="18" charset="-78"/>
                <a:cs typeface="Andalus" pitchFamily="18" charset="-78"/>
              </a:rPr>
              <a:t>الزاوية </a:t>
            </a:r>
            <a:endParaRPr lang="ar-JO" sz="1050" dirty="0">
              <a:solidFill>
                <a:schemeClr val="tx1">
                  <a:lumMod val="75000"/>
                  <a:lumOff val="25000"/>
                </a:schemeClr>
              </a:solidFill>
              <a:latin typeface="Andalus" pitchFamily="18" charset="-78"/>
              <a:cs typeface="Andalus" pitchFamily="18" charset="-78"/>
            </a:endParaRPr>
          </a:p>
        </p:txBody>
      </p:sp>
      <p:sp>
        <p:nvSpPr>
          <p:cNvPr id="91" name="TextBox 90"/>
          <p:cNvSpPr txBox="1"/>
          <p:nvPr/>
        </p:nvSpPr>
        <p:spPr>
          <a:xfrm>
            <a:off x="2437890" y="3222083"/>
            <a:ext cx="631892" cy="253916"/>
          </a:xfrm>
          <a:prstGeom prst="rect">
            <a:avLst/>
          </a:prstGeom>
          <a:noFill/>
          <a:ln>
            <a:noFill/>
            <a:prstDash val="sysDash"/>
          </a:ln>
        </p:spPr>
        <p:txBody>
          <a:bodyPr wrap="square" rtlCol="1">
            <a:spAutoFit/>
          </a:bodyPr>
          <a:lstStyle/>
          <a:p>
            <a:pPr algn="ctr"/>
            <a:r>
              <a:rPr lang="ar-JO" sz="1050" dirty="0" smtClean="0">
                <a:solidFill>
                  <a:schemeClr val="tx1">
                    <a:lumMod val="75000"/>
                    <a:lumOff val="25000"/>
                  </a:schemeClr>
                </a:solidFill>
                <a:latin typeface="Andalus" pitchFamily="18" charset="-78"/>
                <a:cs typeface="Andalus" pitchFamily="18" charset="-78"/>
              </a:rPr>
              <a:t>مسحة </a:t>
            </a:r>
            <a:endParaRPr lang="ar-JO" sz="1050" dirty="0">
              <a:solidFill>
                <a:schemeClr val="tx1">
                  <a:lumMod val="75000"/>
                  <a:lumOff val="25000"/>
                </a:schemeClr>
              </a:solidFill>
              <a:latin typeface="Andalus" pitchFamily="18" charset="-78"/>
              <a:cs typeface="Andalus" pitchFamily="18" charset="-78"/>
            </a:endParaRPr>
          </a:p>
        </p:txBody>
      </p:sp>
      <p:sp>
        <p:nvSpPr>
          <p:cNvPr id="92" name="TextBox 91"/>
          <p:cNvSpPr txBox="1"/>
          <p:nvPr/>
        </p:nvSpPr>
        <p:spPr>
          <a:xfrm>
            <a:off x="2658244" y="3103943"/>
            <a:ext cx="631892" cy="253916"/>
          </a:xfrm>
          <a:prstGeom prst="rect">
            <a:avLst/>
          </a:prstGeom>
          <a:noFill/>
          <a:ln>
            <a:noFill/>
            <a:prstDash val="sysDash"/>
          </a:ln>
        </p:spPr>
        <p:txBody>
          <a:bodyPr wrap="square" rtlCol="1">
            <a:spAutoFit/>
          </a:bodyPr>
          <a:lstStyle/>
          <a:p>
            <a:pPr algn="ctr"/>
            <a:r>
              <a:rPr lang="ar-JO" sz="1050" dirty="0" smtClean="0">
                <a:solidFill>
                  <a:schemeClr val="tx1">
                    <a:lumMod val="75000"/>
                    <a:lumOff val="25000"/>
                  </a:schemeClr>
                </a:solidFill>
                <a:latin typeface="Andalus" pitchFamily="18" charset="-78"/>
                <a:cs typeface="Andalus" pitchFamily="18" charset="-78"/>
              </a:rPr>
              <a:t>بديا </a:t>
            </a:r>
            <a:endParaRPr lang="ar-JO" sz="1050" dirty="0">
              <a:solidFill>
                <a:schemeClr val="tx1">
                  <a:lumMod val="75000"/>
                  <a:lumOff val="25000"/>
                </a:schemeClr>
              </a:solidFill>
              <a:latin typeface="Andalus" pitchFamily="18" charset="-78"/>
              <a:cs typeface="Andalus" pitchFamily="18" charset="-78"/>
            </a:endParaRPr>
          </a:p>
        </p:txBody>
      </p:sp>
      <p:sp>
        <p:nvSpPr>
          <p:cNvPr id="93" name="TextBox 92"/>
          <p:cNvSpPr txBox="1"/>
          <p:nvPr/>
        </p:nvSpPr>
        <p:spPr>
          <a:xfrm>
            <a:off x="3321607" y="3329805"/>
            <a:ext cx="631892" cy="253916"/>
          </a:xfrm>
          <a:prstGeom prst="rect">
            <a:avLst/>
          </a:prstGeom>
          <a:noFill/>
          <a:ln>
            <a:noFill/>
            <a:prstDash val="sysDash"/>
          </a:ln>
        </p:spPr>
        <p:txBody>
          <a:bodyPr wrap="square" rtlCol="1">
            <a:spAutoFit/>
          </a:bodyPr>
          <a:lstStyle/>
          <a:p>
            <a:pPr algn="ctr"/>
            <a:r>
              <a:rPr lang="ar-JO" sz="1050" dirty="0" smtClean="0">
                <a:solidFill>
                  <a:schemeClr val="tx1">
                    <a:lumMod val="75000"/>
                    <a:lumOff val="25000"/>
                  </a:schemeClr>
                </a:solidFill>
                <a:latin typeface="Andalus" pitchFamily="18" charset="-78"/>
                <a:cs typeface="Andalus" pitchFamily="18" charset="-78"/>
              </a:rPr>
              <a:t>سرطة </a:t>
            </a:r>
            <a:endParaRPr lang="ar-JO" sz="1050" dirty="0">
              <a:solidFill>
                <a:schemeClr val="tx1">
                  <a:lumMod val="75000"/>
                  <a:lumOff val="25000"/>
                </a:schemeClr>
              </a:solidFill>
              <a:latin typeface="Andalus" pitchFamily="18" charset="-78"/>
              <a:cs typeface="Andalus" pitchFamily="18" charset="-78"/>
            </a:endParaRPr>
          </a:p>
        </p:txBody>
      </p:sp>
      <p:sp>
        <p:nvSpPr>
          <p:cNvPr id="95" name="Flowchart: Connector 94"/>
          <p:cNvSpPr/>
          <p:nvPr/>
        </p:nvSpPr>
        <p:spPr>
          <a:xfrm flipH="1">
            <a:off x="4067757" y="1938752"/>
            <a:ext cx="45719" cy="45719"/>
          </a:xfrm>
          <a:prstGeom prst="flowChartConnector">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96" name="TextBox 95"/>
          <p:cNvSpPr txBox="1"/>
          <p:nvPr/>
        </p:nvSpPr>
        <p:spPr>
          <a:xfrm>
            <a:off x="3774670" y="1743265"/>
            <a:ext cx="631892" cy="253916"/>
          </a:xfrm>
          <a:prstGeom prst="rect">
            <a:avLst/>
          </a:prstGeom>
          <a:noFill/>
          <a:ln>
            <a:noFill/>
            <a:prstDash val="sysDash"/>
          </a:ln>
        </p:spPr>
        <p:txBody>
          <a:bodyPr wrap="square" rtlCol="1">
            <a:spAutoFit/>
          </a:bodyPr>
          <a:lstStyle/>
          <a:p>
            <a:pPr algn="ctr"/>
            <a:r>
              <a:rPr lang="ar-JO" sz="1050" dirty="0" smtClean="0">
                <a:solidFill>
                  <a:schemeClr val="tx1">
                    <a:lumMod val="50000"/>
                    <a:lumOff val="50000"/>
                  </a:schemeClr>
                </a:solidFill>
                <a:latin typeface="Andalus" pitchFamily="18" charset="-78"/>
                <a:cs typeface="Andalus" pitchFamily="18" charset="-78"/>
              </a:rPr>
              <a:t>سلفيت </a:t>
            </a:r>
            <a:endParaRPr lang="ar-JO" sz="1050" dirty="0">
              <a:solidFill>
                <a:schemeClr val="tx1">
                  <a:lumMod val="50000"/>
                  <a:lumOff val="50000"/>
                </a:schemeClr>
              </a:solidFill>
              <a:latin typeface="Andalus" pitchFamily="18" charset="-78"/>
              <a:cs typeface="Andalus" pitchFamily="18" charset="-78"/>
            </a:endParaRPr>
          </a:p>
        </p:txBody>
      </p:sp>
      <p:sp>
        <p:nvSpPr>
          <p:cNvPr id="97" name="TextBox 96"/>
          <p:cNvSpPr txBox="1"/>
          <p:nvPr/>
        </p:nvSpPr>
        <p:spPr>
          <a:xfrm>
            <a:off x="0" y="0"/>
            <a:ext cx="9143999" cy="523220"/>
          </a:xfrm>
          <a:prstGeom prst="rect">
            <a:avLst/>
          </a:prstGeom>
          <a:solidFill>
            <a:srgbClr val="10253F">
              <a:alpha val="85098"/>
            </a:srgbClr>
          </a:solidFill>
          <a:ln>
            <a:solidFill>
              <a:schemeClr val="bg1"/>
            </a:solidFill>
            <a:prstDash val="sysDash"/>
          </a:ln>
        </p:spPr>
        <p:txBody>
          <a:bodyPr wrap="square" rtlCol="1">
            <a:spAutoFit/>
          </a:bodyPr>
          <a:lstStyle/>
          <a:p>
            <a:pPr algn="ctr"/>
            <a:r>
              <a:rPr lang="ar-JO" sz="2800" dirty="0" smtClean="0">
                <a:solidFill>
                  <a:schemeClr val="bg1"/>
                </a:solidFill>
                <a:latin typeface="Andalus" pitchFamily="18" charset="-78"/>
                <a:cs typeface="Andalus" pitchFamily="18" charset="-78"/>
              </a:rPr>
              <a:t>           الوضع الاقليمي - منطقة الدراسة </a:t>
            </a:r>
            <a:endParaRPr lang="ar-JO" sz="2800" dirty="0">
              <a:solidFill>
                <a:schemeClr val="bg1"/>
              </a:solidFill>
              <a:latin typeface="Andalus" pitchFamily="18" charset="-78"/>
              <a:cs typeface="Andalus" pitchFamily="18" charset="-78"/>
            </a:endParaRPr>
          </a:p>
        </p:txBody>
      </p:sp>
      <p:sp>
        <p:nvSpPr>
          <p:cNvPr id="100" name="TextBox 99"/>
          <p:cNvSpPr txBox="1"/>
          <p:nvPr/>
        </p:nvSpPr>
        <p:spPr>
          <a:xfrm>
            <a:off x="6510271" y="26248"/>
            <a:ext cx="2531177" cy="2246769"/>
          </a:xfrm>
          <a:prstGeom prst="rect">
            <a:avLst/>
          </a:prstGeom>
          <a:solidFill>
            <a:schemeClr val="bg1">
              <a:lumMod val="95000"/>
            </a:schemeClr>
          </a:solidFill>
          <a:ln w="28575">
            <a:solidFill>
              <a:srgbClr val="10253F"/>
            </a:solidFill>
            <a:prstDash val="solid"/>
          </a:ln>
          <a:scene3d>
            <a:camera prst="orthographicFront"/>
            <a:lightRig rig="threePt" dir="t"/>
          </a:scene3d>
          <a:sp3d>
            <a:bevelT w="114300" prst="artDeco"/>
          </a:sp3d>
        </p:spPr>
        <p:txBody>
          <a:bodyPr wrap="square" numCol="2" rtlCol="1">
            <a:spAutoFit/>
          </a:bodyPr>
          <a:lstStyle/>
          <a:p>
            <a:pPr marL="285750" indent="-285750">
              <a:buFont typeface="Wingdings" pitchFamily="2" charset="2"/>
              <a:buChar char="§"/>
            </a:pPr>
            <a:r>
              <a:rPr lang="ar-JO" sz="1400" dirty="0" smtClean="0">
                <a:latin typeface="Andalus" pitchFamily="18" charset="-78"/>
                <a:cs typeface="Andalus" pitchFamily="18" charset="-78"/>
              </a:rPr>
              <a:t>سلفيت </a:t>
            </a:r>
          </a:p>
          <a:p>
            <a:pPr marL="285750" indent="-285750">
              <a:buFont typeface="Wingdings" pitchFamily="2" charset="2"/>
              <a:buChar char="§"/>
            </a:pPr>
            <a:r>
              <a:rPr lang="ar-JO" sz="1400" b="1" dirty="0" smtClean="0">
                <a:solidFill>
                  <a:srgbClr val="FF0000"/>
                </a:solidFill>
                <a:latin typeface="Andalus" pitchFamily="18" charset="-78"/>
                <a:cs typeface="Andalus" pitchFamily="18" charset="-78"/>
              </a:rPr>
              <a:t>ديراستيا </a:t>
            </a:r>
          </a:p>
          <a:p>
            <a:pPr marL="285750" indent="-285750">
              <a:buFont typeface="Wingdings" pitchFamily="2" charset="2"/>
              <a:buChar char="§"/>
            </a:pPr>
            <a:r>
              <a:rPr lang="ar-JO" sz="1400" dirty="0" smtClean="0">
                <a:latin typeface="Andalus" pitchFamily="18" charset="-78"/>
                <a:cs typeface="Andalus" pitchFamily="18" charset="-78"/>
              </a:rPr>
              <a:t>قراوة بني حسان </a:t>
            </a:r>
          </a:p>
          <a:p>
            <a:pPr marL="285750" indent="-285750">
              <a:buFont typeface="Wingdings" pitchFamily="2" charset="2"/>
              <a:buChar char="§"/>
            </a:pPr>
            <a:r>
              <a:rPr lang="ar-JO" sz="1400" dirty="0" smtClean="0">
                <a:latin typeface="Andalus" pitchFamily="18" charset="-78"/>
                <a:cs typeface="Andalus" pitchFamily="18" charset="-78"/>
              </a:rPr>
              <a:t>كفل حارس </a:t>
            </a:r>
          </a:p>
          <a:p>
            <a:pPr marL="285750" indent="-285750">
              <a:buFont typeface="Wingdings" pitchFamily="2" charset="2"/>
              <a:buChar char="§"/>
            </a:pPr>
            <a:r>
              <a:rPr lang="ar-JO" sz="1400" dirty="0" smtClean="0">
                <a:latin typeface="Andalus" pitchFamily="18" charset="-78"/>
                <a:cs typeface="Andalus" pitchFamily="18" charset="-78"/>
              </a:rPr>
              <a:t>الزاوية </a:t>
            </a:r>
          </a:p>
          <a:p>
            <a:pPr marL="285750" indent="-285750">
              <a:buFont typeface="Wingdings" pitchFamily="2" charset="2"/>
              <a:buChar char="§"/>
            </a:pPr>
            <a:r>
              <a:rPr lang="ar-JO" sz="1400" dirty="0" smtClean="0">
                <a:latin typeface="Andalus" pitchFamily="18" charset="-78"/>
                <a:cs typeface="Andalus" pitchFamily="18" charset="-78"/>
              </a:rPr>
              <a:t>رافات </a:t>
            </a:r>
          </a:p>
          <a:p>
            <a:pPr marL="285750" indent="-285750">
              <a:buFont typeface="Wingdings" pitchFamily="2" charset="2"/>
              <a:buChar char="§"/>
            </a:pPr>
            <a:r>
              <a:rPr lang="ar-JO" sz="1400" dirty="0" smtClean="0">
                <a:latin typeface="Andalus" pitchFamily="18" charset="-78"/>
                <a:cs typeface="Andalus" pitchFamily="18" charset="-78"/>
              </a:rPr>
              <a:t>مسحة </a:t>
            </a:r>
          </a:p>
          <a:p>
            <a:pPr marL="285750" indent="-285750">
              <a:buFont typeface="Wingdings" pitchFamily="2" charset="2"/>
              <a:buChar char="§"/>
            </a:pPr>
            <a:r>
              <a:rPr lang="ar-JO" sz="1400" dirty="0" smtClean="0">
                <a:latin typeface="Andalus" pitchFamily="18" charset="-78"/>
                <a:cs typeface="Andalus" pitchFamily="18" charset="-78"/>
              </a:rPr>
              <a:t>بديا </a:t>
            </a:r>
          </a:p>
          <a:p>
            <a:pPr marL="285750" indent="-285750">
              <a:buFont typeface="Wingdings" pitchFamily="2" charset="2"/>
              <a:buChar char="§"/>
            </a:pPr>
            <a:r>
              <a:rPr lang="ar-JO" sz="1400" dirty="0" smtClean="0">
                <a:latin typeface="Andalus" pitchFamily="18" charset="-78"/>
                <a:cs typeface="Andalus" pitchFamily="18" charset="-78"/>
              </a:rPr>
              <a:t>دير بلوط </a:t>
            </a:r>
          </a:p>
          <a:p>
            <a:pPr marL="285750" indent="-285750">
              <a:buFont typeface="Wingdings" pitchFamily="2" charset="2"/>
              <a:buChar char="§"/>
            </a:pPr>
            <a:r>
              <a:rPr lang="ar-JO" sz="1400" dirty="0" smtClean="0">
                <a:latin typeface="Andalus" pitchFamily="18" charset="-78"/>
                <a:cs typeface="Andalus" pitchFamily="18" charset="-78"/>
              </a:rPr>
              <a:t>كفر الديك </a:t>
            </a:r>
          </a:p>
        </p:txBody>
      </p:sp>
      <p:sp>
        <p:nvSpPr>
          <p:cNvPr id="101" name="TextBox 100"/>
          <p:cNvSpPr txBox="1"/>
          <p:nvPr/>
        </p:nvSpPr>
        <p:spPr>
          <a:xfrm>
            <a:off x="6564449" y="241692"/>
            <a:ext cx="1283669" cy="2031325"/>
          </a:xfrm>
          <a:prstGeom prst="rect">
            <a:avLst/>
          </a:prstGeom>
          <a:noFill/>
        </p:spPr>
        <p:txBody>
          <a:bodyPr wrap="square" rtlCol="1">
            <a:spAutoFit/>
          </a:bodyPr>
          <a:lstStyle/>
          <a:p>
            <a:pPr marL="285750" indent="-285750">
              <a:buFont typeface="Wingdings" pitchFamily="2" charset="2"/>
              <a:buChar char="§"/>
            </a:pPr>
            <a:r>
              <a:rPr lang="ar-JO" sz="1400" dirty="0" smtClean="0">
                <a:latin typeface="Andalus" pitchFamily="18" charset="-78"/>
                <a:cs typeface="Andalus" pitchFamily="18" charset="-78"/>
              </a:rPr>
              <a:t>بروقين </a:t>
            </a:r>
          </a:p>
          <a:p>
            <a:pPr marL="285750" indent="-285750">
              <a:buFont typeface="Wingdings" pitchFamily="2" charset="2"/>
              <a:buChar char="§"/>
            </a:pPr>
            <a:r>
              <a:rPr lang="ar-JO" sz="1400" dirty="0" smtClean="0">
                <a:latin typeface="Andalus" pitchFamily="18" charset="-78"/>
                <a:cs typeface="Andalus" pitchFamily="18" charset="-78"/>
              </a:rPr>
              <a:t>فرخة </a:t>
            </a:r>
          </a:p>
          <a:p>
            <a:pPr marL="285750" indent="-285750">
              <a:buFont typeface="Wingdings" pitchFamily="2" charset="2"/>
              <a:buChar char="§"/>
            </a:pPr>
            <a:r>
              <a:rPr lang="ar-JO" sz="1400" dirty="0" smtClean="0">
                <a:latin typeface="Andalus" pitchFamily="18" charset="-78"/>
                <a:cs typeface="Andalus" pitchFamily="18" charset="-78"/>
              </a:rPr>
              <a:t>حارس </a:t>
            </a:r>
          </a:p>
          <a:p>
            <a:pPr marL="285750" indent="-285750">
              <a:buFont typeface="Wingdings" pitchFamily="2" charset="2"/>
              <a:buChar char="§"/>
            </a:pPr>
            <a:r>
              <a:rPr lang="ar-JO" sz="1400" dirty="0" smtClean="0">
                <a:latin typeface="Andalus" pitchFamily="18" charset="-78"/>
                <a:cs typeface="Andalus" pitchFamily="18" charset="-78"/>
              </a:rPr>
              <a:t>قيرة </a:t>
            </a:r>
          </a:p>
          <a:p>
            <a:pPr marL="285750" indent="-285750">
              <a:buFont typeface="Wingdings" pitchFamily="2" charset="2"/>
              <a:buChar char="§"/>
            </a:pPr>
            <a:r>
              <a:rPr lang="ar-JO" sz="1400" dirty="0" smtClean="0">
                <a:latin typeface="Andalus" pitchFamily="18" charset="-78"/>
                <a:cs typeface="Andalus" pitchFamily="18" charset="-78"/>
              </a:rPr>
              <a:t>ياسوف </a:t>
            </a:r>
          </a:p>
          <a:p>
            <a:pPr marL="285750" indent="-285750">
              <a:buFont typeface="Wingdings" pitchFamily="2" charset="2"/>
              <a:buChar char="§"/>
            </a:pPr>
            <a:r>
              <a:rPr lang="ar-JO" sz="1400" dirty="0" smtClean="0">
                <a:latin typeface="Andalus" pitchFamily="18" charset="-78"/>
                <a:cs typeface="Andalus" pitchFamily="18" charset="-78"/>
              </a:rPr>
              <a:t>اسكاكا </a:t>
            </a:r>
          </a:p>
          <a:p>
            <a:pPr marL="285750" indent="-285750">
              <a:buFont typeface="Wingdings" pitchFamily="2" charset="2"/>
              <a:buChar char="§"/>
            </a:pPr>
            <a:r>
              <a:rPr lang="ar-JO" sz="1400" dirty="0" smtClean="0">
                <a:latin typeface="Andalus" pitchFamily="18" charset="-78"/>
                <a:cs typeface="Andalus" pitchFamily="18" charset="-78"/>
              </a:rPr>
              <a:t>مردة </a:t>
            </a:r>
          </a:p>
          <a:p>
            <a:pPr marL="285750" indent="-285750">
              <a:buFont typeface="Wingdings" pitchFamily="2" charset="2"/>
              <a:buChar char="§"/>
            </a:pPr>
            <a:r>
              <a:rPr lang="ar-JO" sz="1400" dirty="0" smtClean="0">
                <a:latin typeface="Andalus" pitchFamily="18" charset="-78"/>
                <a:cs typeface="Andalus" pitchFamily="18" charset="-78"/>
              </a:rPr>
              <a:t>سرطة </a:t>
            </a:r>
          </a:p>
          <a:p>
            <a:pPr marL="285750" indent="-285750">
              <a:buFont typeface="Wingdings" pitchFamily="2" charset="2"/>
              <a:buChar char="§"/>
            </a:pPr>
            <a:r>
              <a:rPr lang="ar-JO" sz="1400" dirty="0" smtClean="0">
                <a:latin typeface="Andalus" pitchFamily="18" charset="-78"/>
                <a:cs typeface="Andalus" pitchFamily="18" charset="-78"/>
              </a:rPr>
              <a:t>خربة قيسة </a:t>
            </a:r>
          </a:p>
        </p:txBody>
      </p:sp>
      <p:sp>
        <p:nvSpPr>
          <p:cNvPr id="49" name="TextBox 48"/>
          <p:cNvSpPr txBox="1"/>
          <p:nvPr/>
        </p:nvSpPr>
        <p:spPr>
          <a:xfrm>
            <a:off x="6694946" y="3103943"/>
            <a:ext cx="2164613" cy="584775"/>
          </a:xfrm>
          <a:prstGeom prst="rect">
            <a:avLst/>
          </a:prstGeom>
          <a:ln>
            <a:solidFill>
              <a:srgbClr val="10253F"/>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sz="1600" b="1" dirty="0" smtClean="0">
                <a:solidFill>
                  <a:schemeClr val="tx2">
                    <a:lumMod val="60000"/>
                    <a:lumOff val="40000"/>
                  </a:schemeClr>
                </a:solidFill>
                <a:latin typeface="Adobe نسخ Medium" pitchFamily="50" charset="-78"/>
                <a:ea typeface="Times New Roman" panose="02020603050405020304" pitchFamily="18" charset="0"/>
                <a:cs typeface="Adobe نسخ Medium" pitchFamily="50" charset="-78"/>
              </a:rPr>
              <a:t>التسمية :</a:t>
            </a:r>
            <a:r>
              <a:rPr lang="ar-JO" sz="1600" b="1" dirty="0" smtClean="0">
                <a:solidFill>
                  <a:schemeClr val="tx2">
                    <a:lumMod val="60000"/>
                    <a:lumOff val="40000"/>
                  </a:schemeClr>
                </a:solidFill>
                <a:latin typeface="Adobe نسخ Medium" pitchFamily="50" charset="-78"/>
                <a:ea typeface="Times New Roman" panose="02020603050405020304" pitchFamily="18" charset="0"/>
                <a:cs typeface="Adobe نسخ Medium" pitchFamily="50" charset="-78"/>
              </a:rPr>
              <a:t>ديراستيا</a:t>
            </a:r>
            <a:r>
              <a:rPr lang="ar-SA" sz="1600" b="1" dirty="0" smtClean="0">
                <a:solidFill>
                  <a:schemeClr val="tx2">
                    <a:lumMod val="60000"/>
                    <a:lumOff val="40000"/>
                  </a:schemeClr>
                </a:solidFill>
                <a:latin typeface="Adobe نسخ Medium" pitchFamily="50" charset="-78"/>
                <a:ea typeface="Times New Roman" panose="02020603050405020304" pitchFamily="18" charset="0"/>
                <a:cs typeface="Adobe نسخ Medium" pitchFamily="50" charset="-78"/>
              </a:rPr>
              <a:t> </a:t>
            </a:r>
            <a:r>
              <a:rPr lang="ar-JO" sz="1600" b="1" dirty="0" smtClean="0">
                <a:solidFill>
                  <a:schemeClr val="tx2">
                    <a:lumMod val="60000"/>
                    <a:lumOff val="40000"/>
                  </a:schemeClr>
                </a:solidFill>
                <a:latin typeface="Adobe نسخ Medium" pitchFamily="50" charset="-78"/>
                <a:cs typeface="Adobe نسخ Medium" pitchFamily="50" charset="-78"/>
              </a:rPr>
              <a:t>ويرجح </a:t>
            </a:r>
            <a:r>
              <a:rPr lang="ar-JO" sz="1600" b="1" dirty="0">
                <a:solidFill>
                  <a:schemeClr val="tx2">
                    <a:lumMod val="60000"/>
                    <a:lumOff val="40000"/>
                  </a:schemeClr>
                </a:solidFill>
                <a:latin typeface="Adobe نسخ Medium" pitchFamily="50" charset="-78"/>
                <a:cs typeface="Adobe نسخ Medium" pitchFamily="50" charset="-78"/>
              </a:rPr>
              <a:t>أنها تحريف لكلمة (إستا) السريانية بمعنى الحائط</a:t>
            </a:r>
            <a:r>
              <a:rPr lang="ar-JO" sz="1600" b="1" dirty="0">
                <a:latin typeface="Adobe نسخ Medium" pitchFamily="50" charset="-78"/>
                <a:cs typeface="Adobe نسخ Medium" pitchFamily="50" charset="-78"/>
              </a:rPr>
              <a:t> </a:t>
            </a:r>
            <a:endParaRPr lang="en-US" sz="1600" b="1" dirty="0">
              <a:latin typeface="Adobe نسخ Medium" pitchFamily="50" charset="-78"/>
              <a:cs typeface="Adobe نسخ Medium" pitchFamily="50" charset="-78"/>
            </a:endParaRPr>
          </a:p>
        </p:txBody>
      </p:sp>
      <p:sp>
        <p:nvSpPr>
          <p:cNvPr id="56" name="TextBox 55"/>
          <p:cNvSpPr txBox="1"/>
          <p:nvPr/>
        </p:nvSpPr>
        <p:spPr>
          <a:xfrm>
            <a:off x="7387460" y="5198948"/>
            <a:ext cx="1653988"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b="1" dirty="0">
                <a:solidFill>
                  <a:schemeClr val="accent1">
                    <a:lumMod val="90000"/>
                    <a:lumOff val="10000"/>
                  </a:schemeClr>
                </a:solidFill>
                <a:latin typeface="Traditional Arabic" panose="02020603050405020304" pitchFamily="18" charset="-78"/>
                <a:ea typeface="Times New Roman" panose="02020603050405020304" pitchFamily="18" charset="0"/>
                <a:cs typeface="Traditional Arabic" panose="02020603050405020304" pitchFamily="18" charset="-78"/>
              </a:rPr>
              <a:t>عدد السكان : </a:t>
            </a:r>
            <a:endParaRPr lang="ar-SA" b="1" dirty="0" smtClean="0">
              <a:solidFill>
                <a:schemeClr val="accent1">
                  <a:lumMod val="90000"/>
                  <a:lumOff val="10000"/>
                </a:schemeClr>
              </a:solidFill>
              <a:latin typeface="Traditional Arabic" panose="02020603050405020304" pitchFamily="18" charset="-78"/>
              <a:ea typeface="Times New Roman" panose="02020603050405020304" pitchFamily="18" charset="0"/>
              <a:cs typeface="Traditional Arabic" panose="02020603050405020304" pitchFamily="18" charset="-78"/>
            </a:endParaRPr>
          </a:p>
          <a:p>
            <a:pPr algn="ctr"/>
            <a:r>
              <a:rPr lang="ar-SA" b="1" dirty="0" smtClean="0">
                <a:solidFill>
                  <a:schemeClr val="accent1">
                    <a:lumMod val="90000"/>
                    <a:lumOff val="10000"/>
                  </a:schemeClr>
                </a:solidFill>
                <a:latin typeface="Traditional Arabic" panose="02020603050405020304" pitchFamily="18" charset="-78"/>
                <a:ea typeface="Times New Roman" panose="02020603050405020304" pitchFamily="18" charset="0"/>
                <a:cs typeface="Traditional Arabic" panose="02020603050405020304" pitchFamily="18" charset="-78"/>
              </a:rPr>
              <a:t>5000 نسمة</a:t>
            </a:r>
            <a:endParaRPr lang="en-US" b="1" dirty="0">
              <a:latin typeface="Calibri" panose="020F0502020204030204" pitchFamily="34" charset="0"/>
              <a:cs typeface="Arial" panose="020B0604020202020204" pitchFamily="34" charset="0"/>
            </a:endParaRPr>
          </a:p>
        </p:txBody>
      </p:sp>
      <p:sp>
        <p:nvSpPr>
          <p:cNvPr id="57" name="TextBox 56"/>
          <p:cNvSpPr txBox="1"/>
          <p:nvPr/>
        </p:nvSpPr>
        <p:spPr>
          <a:xfrm>
            <a:off x="7387460" y="6018408"/>
            <a:ext cx="1653988"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rtl="1"/>
            <a:r>
              <a:rPr lang="ar-SA" b="1" dirty="0">
                <a:solidFill>
                  <a:schemeClr val="accent1">
                    <a:lumMod val="90000"/>
                    <a:lumOff val="10000"/>
                  </a:schemeClr>
                </a:solidFill>
                <a:latin typeface="Traditional Arabic" panose="02020603050405020304" pitchFamily="18" charset="-78"/>
                <a:ea typeface="Times New Roman" panose="02020603050405020304" pitchFamily="18" charset="0"/>
                <a:cs typeface="Traditional Arabic" panose="02020603050405020304" pitchFamily="18" charset="-78"/>
              </a:rPr>
              <a:t>المساحة </a:t>
            </a:r>
            <a:r>
              <a:rPr lang="ar-SA" b="1" dirty="0" smtClean="0">
                <a:solidFill>
                  <a:schemeClr val="accent1">
                    <a:lumMod val="90000"/>
                    <a:lumOff val="10000"/>
                  </a:schemeClr>
                </a:solidFill>
                <a:latin typeface="Traditional Arabic" panose="02020603050405020304" pitchFamily="18" charset="-78"/>
                <a:ea typeface="Times New Roman" panose="02020603050405020304" pitchFamily="18" charset="0"/>
                <a:cs typeface="Traditional Arabic" panose="02020603050405020304" pitchFamily="18" charset="-78"/>
              </a:rPr>
              <a:t>الكلية: </a:t>
            </a:r>
            <a:r>
              <a:rPr lang="ar-SA" b="1" dirty="0">
                <a:solidFill>
                  <a:schemeClr val="accent1">
                    <a:lumMod val="90000"/>
                    <a:lumOff val="10000"/>
                  </a:schemeClr>
                </a:solidFill>
                <a:latin typeface="Traditional Arabic" panose="02020603050405020304" pitchFamily="18" charset="-78"/>
                <a:ea typeface="Times New Roman" panose="02020603050405020304" pitchFamily="18" charset="0"/>
                <a:cs typeface="Traditional Arabic" panose="02020603050405020304" pitchFamily="18" charset="-78"/>
              </a:rPr>
              <a:t>18500</a:t>
            </a:r>
            <a:r>
              <a:rPr lang="ar-SA" b="1" dirty="0" smtClean="0">
                <a:solidFill>
                  <a:schemeClr val="accent1">
                    <a:lumMod val="90000"/>
                    <a:lumOff val="10000"/>
                  </a:schemeClr>
                </a:solidFill>
                <a:latin typeface="Traditional Arabic" panose="02020603050405020304" pitchFamily="18" charset="-78"/>
                <a:ea typeface="Times New Roman" panose="02020603050405020304" pitchFamily="18" charset="0"/>
                <a:cs typeface="Traditional Arabic" panose="02020603050405020304" pitchFamily="18" charset="-78"/>
              </a:rPr>
              <a:t> </a:t>
            </a:r>
            <a:r>
              <a:rPr lang="ar-SA" b="1" dirty="0">
                <a:solidFill>
                  <a:schemeClr val="accent1">
                    <a:lumMod val="90000"/>
                    <a:lumOff val="10000"/>
                  </a:schemeClr>
                </a:solidFill>
                <a:latin typeface="Traditional Arabic" panose="02020603050405020304" pitchFamily="18" charset="-78"/>
                <a:ea typeface="Times New Roman" panose="02020603050405020304" pitchFamily="18" charset="0"/>
                <a:cs typeface="Traditional Arabic" panose="02020603050405020304" pitchFamily="18" charset="-78"/>
              </a:rPr>
              <a:t>دونم </a:t>
            </a:r>
            <a:r>
              <a:rPr lang="ar-SA" b="1" dirty="0" smtClean="0">
                <a:solidFill>
                  <a:schemeClr val="accent1">
                    <a:lumMod val="90000"/>
                    <a:lumOff val="10000"/>
                  </a:schemeClr>
                </a:solidFill>
                <a:latin typeface="Traditional Arabic" panose="02020603050405020304" pitchFamily="18" charset="-78"/>
                <a:ea typeface="Times New Roman" panose="02020603050405020304" pitchFamily="18" charset="0"/>
                <a:cs typeface="Traditional Arabic" panose="02020603050405020304" pitchFamily="18" charset="-78"/>
              </a:rPr>
              <a:t>فقط</a:t>
            </a:r>
            <a:r>
              <a:rPr lang="en-US" b="1" dirty="0" smtClean="0">
                <a:solidFill>
                  <a:schemeClr val="accent1">
                    <a:lumMod val="90000"/>
                    <a:lumOff val="10000"/>
                  </a:schemeClr>
                </a:solidFill>
                <a:latin typeface="Traditional Arabic" panose="02020603050405020304" pitchFamily="18" charset="-78"/>
                <a:ea typeface="Times New Roman" panose="02020603050405020304" pitchFamily="18" charset="0"/>
                <a:cs typeface="Traditional Arabic" panose="02020603050405020304" pitchFamily="18" charset="-78"/>
              </a:rPr>
              <a:t> </a:t>
            </a:r>
            <a:r>
              <a:rPr lang="ar-SA" b="1" dirty="0">
                <a:solidFill>
                  <a:schemeClr val="accent1">
                    <a:lumMod val="90000"/>
                    <a:lumOff val="10000"/>
                  </a:schemeClr>
                </a:solidFill>
                <a:latin typeface="Traditional Arabic" panose="02020603050405020304" pitchFamily="18" charset="-78"/>
                <a:ea typeface="Times New Roman" panose="02020603050405020304" pitchFamily="18" charset="0"/>
                <a:cs typeface="Traditional Arabic" panose="02020603050405020304" pitchFamily="18" charset="-78"/>
              </a:rPr>
              <a:t>480 دونم </a:t>
            </a:r>
            <a:r>
              <a:rPr lang="ar-SA" b="1" dirty="0" smtClean="0">
                <a:solidFill>
                  <a:schemeClr val="accent1">
                    <a:lumMod val="90000"/>
                    <a:lumOff val="10000"/>
                  </a:schemeClr>
                </a:solidFill>
                <a:latin typeface="Traditional Arabic" panose="02020603050405020304" pitchFamily="18" charset="-78"/>
                <a:ea typeface="Times New Roman" panose="02020603050405020304" pitchFamily="18" charset="0"/>
                <a:cs typeface="Traditional Arabic" panose="02020603050405020304" pitchFamily="18" charset="-78"/>
              </a:rPr>
              <a:t>مبني</a:t>
            </a:r>
            <a:endParaRPr lang="en-US" b="1" dirty="0">
              <a:solidFill>
                <a:schemeClr val="accent1">
                  <a:lumMod val="90000"/>
                  <a:lumOff val="10000"/>
                </a:schemeClr>
              </a:solidFill>
              <a:latin typeface="Traditional Arabic" panose="02020603050405020304" pitchFamily="18" charset="-78"/>
              <a:cs typeface="Traditional Arabic" panose="02020603050405020304" pitchFamily="18" charset="-78"/>
            </a:endParaRPr>
          </a:p>
        </p:txBody>
      </p:sp>
      <p:sp>
        <p:nvSpPr>
          <p:cNvPr id="64" name="TextBox 63"/>
          <p:cNvSpPr txBox="1"/>
          <p:nvPr/>
        </p:nvSpPr>
        <p:spPr>
          <a:xfrm>
            <a:off x="6694946" y="2437342"/>
            <a:ext cx="2161825" cy="584775"/>
          </a:xfrm>
          <a:prstGeom prst="rect">
            <a:avLst/>
          </a:prstGeom>
          <a:ln>
            <a:solidFill>
              <a:srgbClr val="10253F"/>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sz="1600" b="1" dirty="0" smtClean="0">
                <a:solidFill>
                  <a:schemeClr val="accent1">
                    <a:lumMod val="90000"/>
                    <a:lumOff val="10000"/>
                  </a:schemeClr>
                </a:solidFill>
                <a:latin typeface="Adobe نسخ Medium" pitchFamily="50" charset="-78"/>
                <a:ea typeface="Times New Roman" panose="02020603050405020304" pitchFamily="18" charset="0"/>
                <a:cs typeface="Adobe نسخ Medium" pitchFamily="50" charset="-78"/>
              </a:rPr>
              <a:t>تبتعد عن نابلس:</a:t>
            </a:r>
            <a:r>
              <a:rPr lang="ar-JO" sz="1600" b="1" dirty="0" smtClean="0">
                <a:solidFill>
                  <a:schemeClr val="accent1">
                    <a:lumMod val="90000"/>
                    <a:lumOff val="10000"/>
                  </a:schemeClr>
                </a:solidFill>
                <a:latin typeface="Adobe نسخ Medium" pitchFamily="50" charset="-78"/>
                <a:ea typeface="Times New Roman" panose="02020603050405020304" pitchFamily="18" charset="0"/>
                <a:cs typeface="Adobe نسخ Medium" pitchFamily="50" charset="-78"/>
              </a:rPr>
              <a:t> 20-25</a:t>
            </a:r>
            <a:r>
              <a:rPr lang="ar-SA" sz="1600" b="1" dirty="0" smtClean="0">
                <a:solidFill>
                  <a:schemeClr val="accent1">
                    <a:lumMod val="90000"/>
                    <a:lumOff val="10000"/>
                  </a:schemeClr>
                </a:solidFill>
                <a:latin typeface="Adobe نسخ Medium" pitchFamily="50" charset="-78"/>
                <a:ea typeface="Times New Roman" panose="02020603050405020304" pitchFamily="18" charset="0"/>
                <a:cs typeface="Adobe نسخ Medium" pitchFamily="50" charset="-78"/>
              </a:rPr>
              <a:t>كم هوائ</a:t>
            </a:r>
            <a:r>
              <a:rPr lang="ar-JO" sz="1600" b="1" dirty="0" smtClean="0">
                <a:solidFill>
                  <a:schemeClr val="accent1">
                    <a:lumMod val="90000"/>
                    <a:lumOff val="10000"/>
                  </a:schemeClr>
                </a:solidFill>
                <a:latin typeface="Adobe نسخ Medium" pitchFamily="50" charset="-78"/>
                <a:ea typeface="Times New Roman" panose="02020603050405020304" pitchFamily="18" charset="0"/>
                <a:cs typeface="Adobe نسخ Medium" pitchFamily="50" charset="-78"/>
              </a:rPr>
              <a:t>ي</a:t>
            </a:r>
            <a:br>
              <a:rPr lang="ar-JO" sz="1600" b="1" dirty="0" smtClean="0">
                <a:solidFill>
                  <a:schemeClr val="accent1">
                    <a:lumMod val="90000"/>
                    <a:lumOff val="10000"/>
                  </a:schemeClr>
                </a:solidFill>
                <a:latin typeface="Adobe نسخ Medium" pitchFamily="50" charset="-78"/>
                <a:ea typeface="Times New Roman" panose="02020603050405020304" pitchFamily="18" charset="0"/>
                <a:cs typeface="Adobe نسخ Medium" pitchFamily="50" charset="-78"/>
              </a:rPr>
            </a:br>
            <a:r>
              <a:rPr lang="ar-JO" sz="1600" b="1" dirty="0" smtClean="0">
                <a:solidFill>
                  <a:schemeClr val="accent1">
                    <a:lumMod val="90000"/>
                    <a:lumOff val="10000"/>
                  </a:schemeClr>
                </a:solidFill>
                <a:latin typeface="Adobe نسخ Medium" pitchFamily="50" charset="-78"/>
                <a:ea typeface="Times New Roman" panose="02020603050405020304" pitchFamily="18" charset="0"/>
                <a:cs typeface="Adobe نسخ Medium" pitchFamily="50" charset="-78"/>
              </a:rPr>
              <a:t>وعن سلفيت:</a:t>
            </a:r>
            <a:r>
              <a:rPr lang="ar-JO" sz="1600" b="1" dirty="0">
                <a:solidFill>
                  <a:schemeClr val="accent1">
                    <a:lumMod val="90000"/>
                    <a:lumOff val="10000"/>
                  </a:schemeClr>
                </a:solidFill>
                <a:latin typeface="Adobe نسخ Medium" pitchFamily="50" charset="-78"/>
                <a:ea typeface="Times New Roman" panose="02020603050405020304" pitchFamily="18" charset="0"/>
                <a:cs typeface="Adobe نسخ Medium" pitchFamily="50" charset="-78"/>
              </a:rPr>
              <a:t> </a:t>
            </a:r>
            <a:r>
              <a:rPr lang="ar-JO" sz="1600" b="1" dirty="0" smtClean="0">
                <a:solidFill>
                  <a:schemeClr val="accent1">
                    <a:lumMod val="90000"/>
                    <a:lumOff val="10000"/>
                  </a:schemeClr>
                </a:solidFill>
                <a:latin typeface="Adobe نسخ Medium" pitchFamily="50" charset="-78"/>
                <a:ea typeface="Times New Roman" panose="02020603050405020304" pitchFamily="18" charset="0"/>
                <a:cs typeface="Adobe نسخ Medium" pitchFamily="50" charset="-78"/>
              </a:rPr>
              <a:t>5-10 كم هوا</a:t>
            </a:r>
            <a:r>
              <a:rPr lang="ar-SA" sz="1600" b="1" dirty="0" smtClean="0">
                <a:solidFill>
                  <a:schemeClr val="accent1">
                    <a:lumMod val="90000"/>
                    <a:lumOff val="10000"/>
                  </a:schemeClr>
                </a:solidFill>
                <a:latin typeface="Adobe نسخ Medium" pitchFamily="50" charset="-78"/>
                <a:ea typeface="Times New Roman" panose="02020603050405020304" pitchFamily="18" charset="0"/>
                <a:cs typeface="Adobe نسخ Medium" pitchFamily="50" charset="-78"/>
              </a:rPr>
              <a:t>ئ</a:t>
            </a:r>
            <a:r>
              <a:rPr lang="ar-JO" sz="1600" b="1" dirty="0" smtClean="0">
                <a:solidFill>
                  <a:schemeClr val="accent1">
                    <a:lumMod val="90000"/>
                    <a:lumOff val="10000"/>
                  </a:schemeClr>
                </a:solidFill>
                <a:latin typeface="Adobe نسخ Medium" pitchFamily="50" charset="-78"/>
                <a:ea typeface="Times New Roman" panose="02020603050405020304" pitchFamily="18" charset="0"/>
                <a:cs typeface="Adobe نسخ Medium" pitchFamily="50" charset="-78"/>
              </a:rPr>
              <a:t>ي</a:t>
            </a:r>
            <a:endParaRPr lang="en-US" sz="1600" b="1" dirty="0">
              <a:latin typeface="Adobe نسخ Medium" pitchFamily="50" charset="-78"/>
              <a:cs typeface="Adobe نسخ Medium" pitchFamily="50" charset="-78"/>
            </a:endParaRPr>
          </a:p>
        </p:txBody>
      </p:sp>
      <p:sp>
        <p:nvSpPr>
          <p:cNvPr id="78" name="Rectangle 77"/>
          <p:cNvSpPr/>
          <p:nvPr/>
        </p:nvSpPr>
        <p:spPr>
          <a:xfrm>
            <a:off x="-7120" y="0"/>
            <a:ext cx="144016" cy="523220"/>
          </a:xfrm>
          <a:prstGeom prst="rect">
            <a:avLst/>
          </a:prstGeom>
          <a:solidFill>
            <a:srgbClr val="5BA2B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p:cNvSpPr/>
          <p:nvPr/>
        </p:nvSpPr>
        <p:spPr>
          <a:xfrm>
            <a:off x="136896" y="0"/>
            <a:ext cx="144016" cy="523220"/>
          </a:xfrm>
          <a:prstGeom prst="rect">
            <a:avLst/>
          </a:prstGeom>
          <a:solidFill>
            <a:srgbClr val="D1565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p:cNvSpPr/>
          <p:nvPr/>
        </p:nvSpPr>
        <p:spPr>
          <a:xfrm>
            <a:off x="280912" y="0"/>
            <a:ext cx="167259" cy="523220"/>
          </a:xfrm>
          <a:prstGeom prst="rect">
            <a:avLst/>
          </a:prstGeom>
          <a:solidFill>
            <a:srgbClr val="E5B05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p:cNvSpPr/>
          <p:nvPr/>
        </p:nvSpPr>
        <p:spPr>
          <a:xfrm>
            <a:off x="448171" y="0"/>
            <a:ext cx="151931" cy="523220"/>
          </a:xfrm>
          <a:prstGeom prst="rect">
            <a:avLst/>
          </a:prstGeom>
          <a:solidFill>
            <a:srgbClr val="47B28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p:cNvSpPr txBox="1"/>
          <p:nvPr/>
        </p:nvSpPr>
        <p:spPr>
          <a:xfrm>
            <a:off x="6694946" y="3804575"/>
            <a:ext cx="2164613" cy="584775"/>
          </a:xfrm>
          <a:prstGeom prst="rect">
            <a:avLst/>
          </a:prstGeom>
          <a:ln>
            <a:solidFill>
              <a:srgbClr val="10253F"/>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JO" sz="1600" b="1" dirty="0" smtClean="0">
                <a:solidFill>
                  <a:schemeClr val="tx2">
                    <a:lumMod val="60000"/>
                    <a:lumOff val="40000"/>
                  </a:schemeClr>
                </a:solidFill>
                <a:latin typeface="Adobe نسخ Medium" pitchFamily="50" charset="-78"/>
                <a:ea typeface="Times New Roman" panose="02020603050405020304" pitchFamily="18" charset="0"/>
                <a:cs typeface="Adobe نسخ Medium" pitchFamily="50" charset="-78"/>
              </a:rPr>
              <a:t>عدد السكان :</a:t>
            </a:r>
            <a:br>
              <a:rPr lang="ar-JO" sz="1600" b="1" dirty="0" smtClean="0">
                <a:solidFill>
                  <a:schemeClr val="tx2">
                    <a:lumMod val="60000"/>
                    <a:lumOff val="40000"/>
                  </a:schemeClr>
                </a:solidFill>
                <a:latin typeface="Adobe نسخ Medium" pitchFamily="50" charset="-78"/>
                <a:ea typeface="Times New Roman" panose="02020603050405020304" pitchFamily="18" charset="0"/>
                <a:cs typeface="Adobe نسخ Medium" pitchFamily="50" charset="-78"/>
              </a:rPr>
            </a:br>
            <a:r>
              <a:rPr lang="ar-JO" sz="1600" b="1" dirty="0" smtClean="0">
                <a:solidFill>
                  <a:schemeClr val="tx2">
                    <a:lumMod val="60000"/>
                    <a:lumOff val="40000"/>
                  </a:schemeClr>
                </a:solidFill>
                <a:latin typeface="Adobe نسخ Medium" pitchFamily="50" charset="-78"/>
                <a:ea typeface="Times New Roman" panose="02020603050405020304" pitchFamily="18" charset="0"/>
                <a:cs typeface="Adobe نسخ Medium" pitchFamily="50" charset="-78"/>
              </a:rPr>
              <a:t>3800 نسمة</a:t>
            </a:r>
            <a:endParaRPr lang="en-US" sz="1600" b="1" dirty="0">
              <a:latin typeface="Adobe نسخ Medium" pitchFamily="50" charset="-78"/>
              <a:cs typeface="Adobe نسخ Medium" pitchFamily="50" charset="-78"/>
            </a:endParaRPr>
          </a:p>
        </p:txBody>
      </p:sp>
      <p:sp>
        <p:nvSpPr>
          <p:cNvPr id="102" name="TextBox 101"/>
          <p:cNvSpPr txBox="1"/>
          <p:nvPr/>
        </p:nvSpPr>
        <p:spPr>
          <a:xfrm>
            <a:off x="6694946" y="4493760"/>
            <a:ext cx="2164613" cy="584775"/>
          </a:xfrm>
          <a:prstGeom prst="rect">
            <a:avLst/>
          </a:prstGeom>
          <a:ln>
            <a:solidFill>
              <a:srgbClr val="10253F"/>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JO" sz="1600" b="1" dirty="0" smtClean="0">
                <a:solidFill>
                  <a:schemeClr val="tx2">
                    <a:lumMod val="60000"/>
                    <a:lumOff val="40000"/>
                  </a:schemeClr>
                </a:solidFill>
                <a:latin typeface="Adobe نسخ Medium" pitchFamily="50" charset="-78"/>
                <a:cs typeface="Adobe نسخ Medium" pitchFamily="50" charset="-78"/>
              </a:rPr>
              <a:t>المساحة الكلية : 34000 دونم</a:t>
            </a:r>
            <a:br>
              <a:rPr lang="ar-JO" sz="1600" b="1" dirty="0" smtClean="0">
                <a:solidFill>
                  <a:schemeClr val="tx2">
                    <a:lumMod val="60000"/>
                    <a:lumOff val="40000"/>
                  </a:schemeClr>
                </a:solidFill>
                <a:latin typeface="Adobe نسخ Medium" pitchFamily="50" charset="-78"/>
                <a:cs typeface="Adobe نسخ Medium" pitchFamily="50" charset="-78"/>
              </a:rPr>
            </a:br>
            <a:r>
              <a:rPr lang="ar-JO" sz="1600" b="1" dirty="0" smtClean="0">
                <a:solidFill>
                  <a:schemeClr val="tx2">
                    <a:lumMod val="60000"/>
                    <a:lumOff val="40000"/>
                  </a:schemeClr>
                </a:solidFill>
                <a:latin typeface="Adobe نسخ Medium" pitchFamily="50" charset="-78"/>
                <a:cs typeface="Adobe نسخ Medium" pitchFamily="50" charset="-78"/>
              </a:rPr>
              <a:t>المساحة المبنية : 610 دونم</a:t>
            </a:r>
            <a:endParaRPr lang="en-US" sz="1600" b="1" dirty="0">
              <a:latin typeface="Adobe نسخ Medium" pitchFamily="50" charset="-78"/>
              <a:cs typeface="Adobe نسخ Medium" pitchFamily="50" charset="-78"/>
            </a:endParaRPr>
          </a:p>
        </p:txBody>
      </p:sp>
    </p:spTree>
    <p:extLst>
      <p:ext uri="{BB962C8B-B14F-4D97-AF65-F5344CB8AC3E}">
        <p14:creationId xmlns:p14="http://schemas.microsoft.com/office/powerpoint/2010/main" val="30108039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67488" y="0"/>
            <a:ext cx="7276512" cy="5143500"/>
          </a:xfrm>
          <a:prstGeom prst="rect">
            <a:avLst/>
          </a:prstGeo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020272" cy="5143500"/>
          </a:xfrm>
          <a:prstGeom prst="rect">
            <a:avLst/>
          </a:prstGeom>
        </p:spPr>
      </p:pic>
      <p:sp>
        <p:nvSpPr>
          <p:cNvPr id="5" name="Rectangle 4"/>
          <p:cNvSpPr/>
          <p:nvPr/>
        </p:nvSpPr>
        <p:spPr>
          <a:xfrm>
            <a:off x="0" y="0"/>
            <a:ext cx="9144000" cy="51435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5823703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68366" y="0"/>
            <a:ext cx="7276512" cy="514350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164288" cy="5143500"/>
          </a:xfrm>
          <a:prstGeom prst="rect">
            <a:avLst/>
          </a:prstGeom>
        </p:spPr>
      </p:pic>
      <p:sp>
        <p:nvSpPr>
          <p:cNvPr id="7" name="Rectangle 6"/>
          <p:cNvSpPr/>
          <p:nvPr/>
        </p:nvSpPr>
        <p:spPr>
          <a:xfrm>
            <a:off x="0" y="0"/>
            <a:ext cx="9144000" cy="51435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3" name="TextBox 2"/>
          <p:cNvSpPr txBox="1"/>
          <p:nvPr/>
        </p:nvSpPr>
        <p:spPr>
          <a:xfrm>
            <a:off x="7596336" y="555526"/>
            <a:ext cx="864096" cy="646331"/>
          </a:xfrm>
          <a:prstGeom prst="rect">
            <a:avLst/>
          </a:prstGeom>
          <a:noFill/>
        </p:spPr>
        <p:txBody>
          <a:bodyPr wrap="square" rtlCol="1">
            <a:spAutoFit/>
          </a:bodyPr>
          <a:lstStyle/>
          <a:p>
            <a:pPr algn="ctr"/>
            <a:r>
              <a:rPr lang="ar-JO" b="1" dirty="0" smtClean="0">
                <a:latin typeface="Adobe Arabic" pitchFamily="18" charset="-78"/>
                <a:cs typeface="Adobe Arabic" pitchFamily="18" charset="-78"/>
              </a:rPr>
              <a:t>العلاقة مع نابلس</a:t>
            </a:r>
            <a:endParaRPr lang="ar-JO" b="1" dirty="0">
              <a:latin typeface="Adobe Arabic" pitchFamily="18" charset="-78"/>
              <a:cs typeface="Adobe Arabic" pitchFamily="18" charset="-78"/>
            </a:endParaRPr>
          </a:p>
        </p:txBody>
      </p:sp>
    </p:spTree>
    <p:extLst>
      <p:ext uri="{BB962C8B-B14F-4D97-AF65-F5344CB8AC3E}">
        <p14:creationId xmlns:p14="http://schemas.microsoft.com/office/powerpoint/2010/main" val="7483785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87291" y="0"/>
            <a:ext cx="7270640" cy="514350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7164288" cy="5143500"/>
          </a:xfrm>
          <a:prstGeom prst="rect">
            <a:avLst/>
          </a:prstGeom>
        </p:spPr>
      </p:pic>
      <p:sp>
        <p:nvSpPr>
          <p:cNvPr id="7" name="Rectangle 6"/>
          <p:cNvSpPr/>
          <p:nvPr/>
        </p:nvSpPr>
        <p:spPr>
          <a:xfrm>
            <a:off x="0" y="0"/>
            <a:ext cx="9144000" cy="51435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8" name="Rectangle 7"/>
          <p:cNvSpPr/>
          <p:nvPr/>
        </p:nvSpPr>
        <p:spPr>
          <a:xfrm>
            <a:off x="4067944" y="2931790"/>
            <a:ext cx="3024336" cy="2160240"/>
          </a:xfrm>
          <a:prstGeom prst="rect">
            <a:avLst/>
          </a:prstGeom>
          <a:noFill/>
          <a:ln w="38100">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9" name="Rectangle 8"/>
          <p:cNvSpPr/>
          <p:nvPr/>
        </p:nvSpPr>
        <p:spPr>
          <a:xfrm>
            <a:off x="4355976" y="195486"/>
            <a:ext cx="1944216" cy="1440160"/>
          </a:xfrm>
          <a:prstGeom prst="rect">
            <a:avLst/>
          </a:prstGeom>
          <a:noFill/>
          <a:ln w="38100">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cxnSp>
        <p:nvCxnSpPr>
          <p:cNvPr id="18" name="Straight Connector 17"/>
          <p:cNvCxnSpPr/>
          <p:nvPr/>
        </p:nvCxnSpPr>
        <p:spPr>
          <a:xfrm>
            <a:off x="6300192" y="1635646"/>
            <a:ext cx="792088" cy="1296144"/>
          </a:xfrm>
          <a:prstGeom prst="line">
            <a:avLst/>
          </a:prstGeom>
          <a:ln w="19050">
            <a:solidFill>
              <a:srgbClr val="0D0D0D"/>
            </a:solidFill>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4067944" y="1635646"/>
            <a:ext cx="288032" cy="1296144"/>
          </a:xfrm>
          <a:prstGeom prst="line">
            <a:avLst/>
          </a:prstGeom>
          <a:ln w="19050">
            <a:solidFill>
              <a:srgbClr val="0D0D0D"/>
            </a:solidFill>
            <a:prstDash val="sysDash"/>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7740352" y="483518"/>
            <a:ext cx="864096" cy="646331"/>
          </a:xfrm>
          <a:prstGeom prst="rect">
            <a:avLst/>
          </a:prstGeom>
          <a:noFill/>
        </p:spPr>
        <p:txBody>
          <a:bodyPr wrap="square" rtlCol="1">
            <a:spAutoFit/>
          </a:bodyPr>
          <a:lstStyle/>
          <a:p>
            <a:pPr algn="ctr"/>
            <a:r>
              <a:rPr lang="ar-JO" b="1" dirty="0" smtClean="0">
                <a:latin typeface="Adobe Arabic" pitchFamily="18" charset="-78"/>
                <a:cs typeface="Adobe Arabic" pitchFamily="18" charset="-78"/>
              </a:rPr>
              <a:t>العلاقة مع نابلس</a:t>
            </a:r>
            <a:endParaRPr lang="ar-JO" b="1" dirty="0">
              <a:latin typeface="Adobe Arabic" pitchFamily="18" charset="-78"/>
              <a:cs typeface="Adobe Arabic" pitchFamily="18" charset="-78"/>
            </a:endParaRPr>
          </a:p>
        </p:txBody>
      </p:sp>
    </p:spTree>
    <p:extLst>
      <p:ext uri="{BB962C8B-B14F-4D97-AF65-F5344CB8AC3E}">
        <p14:creationId xmlns:p14="http://schemas.microsoft.com/office/powerpoint/2010/main" val="26929761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3807" y="0"/>
            <a:ext cx="6294107" cy="5143500"/>
          </a:xfrm>
          <a:prstGeom prst="rect">
            <a:avLst/>
          </a:prstGeom>
          <a:ln>
            <a:solidFill>
              <a:schemeClr val="tx1"/>
            </a:solidFill>
          </a:ln>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t="573" b="573"/>
          <a:stretch/>
        </p:blipFill>
        <p:spPr>
          <a:xfrm>
            <a:off x="0" y="29497"/>
            <a:ext cx="6588224" cy="5084506"/>
          </a:xfrm>
          <a:prstGeom prst="rect">
            <a:avLst/>
          </a:prstGeom>
        </p:spPr>
      </p:pic>
      <p:sp>
        <p:nvSpPr>
          <p:cNvPr id="6" name="Rectangle 5"/>
          <p:cNvSpPr/>
          <p:nvPr/>
        </p:nvSpPr>
        <p:spPr>
          <a:xfrm>
            <a:off x="0" y="0"/>
            <a:ext cx="9144000" cy="51435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24774248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rotWithShape="1">
          <a:blip r:embed="rId2" cstate="print">
            <a:extLst>
              <a:ext uri="{BEBA8EAE-BF5A-486C-A8C5-ECC9F3942E4B}">
                <a14:imgProps xmlns:a14="http://schemas.microsoft.com/office/drawing/2010/main">
                  <a14:imgLayer r:embed="rId3">
                    <a14:imgEffect>
                      <a14:artisticBlur/>
                    </a14:imgEffect>
                    <a14:imgEffect>
                      <a14:brightnessContrast contrast="20000"/>
                    </a14:imgEffect>
                  </a14:imgLayer>
                </a14:imgProps>
              </a:ext>
              <a:ext uri="{28A0092B-C50C-407E-A947-70E740481C1C}">
                <a14:useLocalDpi xmlns:a14="http://schemas.microsoft.com/office/drawing/2010/main" val="0"/>
              </a:ext>
            </a:extLst>
          </a:blip>
          <a:srcRect l="4531" t="12850" r="4531" b="12850"/>
          <a:stretch/>
        </p:blipFill>
        <p:spPr>
          <a:xfrm>
            <a:off x="2377857" y="2930215"/>
            <a:ext cx="3735244" cy="2179754"/>
          </a:xfrm>
          <a:prstGeom prst="rect">
            <a:avLst/>
          </a:prstGeom>
          <a:scene3d>
            <a:camera prst="perspectiveRelaxedModerately"/>
            <a:lightRig rig="threePt" dir="t"/>
          </a:scene3d>
        </p:spPr>
      </p:pic>
      <p:pic>
        <p:nvPicPr>
          <p:cNvPr id="5" name="Picture 4"/>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rcRect l="5122" t="8466" r="5122" b="8466"/>
          <a:stretch/>
        </p:blipFill>
        <p:spPr>
          <a:xfrm>
            <a:off x="2483768" y="843558"/>
            <a:ext cx="2861974" cy="1872208"/>
          </a:xfrm>
          <a:prstGeom prst="rect">
            <a:avLst/>
          </a:prstGeom>
        </p:spPr>
      </p:pic>
      <p:pic>
        <p:nvPicPr>
          <p:cNvPr id="8" name="Picture 7"/>
          <p:cNvPicPr>
            <a:picLocks noChangeAspect="1"/>
          </p:cNvPicPr>
          <p:nvPr/>
        </p:nvPicPr>
        <p:blipFill>
          <a:blip r:embed="rId6" cstate="print">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tretch>
            <a:fillRect/>
          </a:stretch>
        </p:blipFill>
        <p:spPr>
          <a:xfrm>
            <a:off x="3364812" y="3021726"/>
            <a:ext cx="1958394" cy="1384267"/>
          </a:xfrm>
          <a:prstGeom prst="rect">
            <a:avLst/>
          </a:prstGeom>
          <a:scene3d>
            <a:camera prst="perspectiveRelaxedModerately"/>
            <a:lightRig rig="threePt" dir="t"/>
          </a:scene3d>
        </p:spPr>
      </p:pic>
      <p:sp>
        <p:nvSpPr>
          <p:cNvPr id="9" name="Freeform 8"/>
          <p:cNvSpPr/>
          <p:nvPr/>
        </p:nvSpPr>
        <p:spPr>
          <a:xfrm flipH="1">
            <a:off x="4245479" y="3156857"/>
            <a:ext cx="45719" cy="365726"/>
          </a:xfrm>
          <a:custGeom>
            <a:avLst/>
            <a:gdLst>
              <a:gd name="connsiteX0" fmla="*/ 0 w 130679"/>
              <a:gd name="connsiteY0" fmla="*/ 446314 h 446314"/>
              <a:gd name="connsiteX1" fmla="*/ 21771 w 130679"/>
              <a:gd name="connsiteY1" fmla="*/ 326572 h 446314"/>
              <a:gd name="connsiteX2" fmla="*/ 43543 w 130679"/>
              <a:gd name="connsiteY2" fmla="*/ 293914 h 446314"/>
              <a:gd name="connsiteX3" fmla="*/ 65314 w 130679"/>
              <a:gd name="connsiteY3" fmla="*/ 206829 h 446314"/>
              <a:gd name="connsiteX4" fmla="*/ 76200 w 130679"/>
              <a:gd name="connsiteY4" fmla="*/ 174172 h 446314"/>
              <a:gd name="connsiteX5" fmla="*/ 97971 w 130679"/>
              <a:gd name="connsiteY5" fmla="*/ 152400 h 446314"/>
              <a:gd name="connsiteX6" fmla="*/ 108857 w 130679"/>
              <a:gd name="connsiteY6" fmla="*/ 108857 h 446314"/>
              <a:gd name="connsiteX7" fmla="*/ 119743 w 130679"/>
              <a:gd name="connsiteY7" fmla="*/ 76200 h 446314"/>
              <a:gd name="connsiteX8" fmla="*/ 130629 w 130679"/>
              <a:gd name="connsiteY8" fmla="*/ 0 h 446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679" h="446314">
                <a:moveTo>
                  <a:pt x="0" y="446314"/>
                </a:moveTo>
                <a:cubicBezTo>
                  <a:pt x="3752" y="416303"/>
                  <a:pt x="4992" y="360130"/>
                  <a:pt x="21771" y="326572"/>
                </a:cubicBezTo>
                <a:cubicBezTo>
                  <a:pt x="27622" y="314870"/>
                  <a:pt x="36286" y="304800"/>
                  <a:pt x="43543" y="293914"/>
                </a:cubicBezTo>
                <a:lnTo>
                  <a:pt x="65314" y="206829"/>
                </a:lnTo>
                <a:cubicBezTo>
                  <a:pt x="68097" y="195697"/>
                  <a:pt x="70296" y="184011"/>
                  <a:pt x="76200" y="174172"/>
                </a:cubicBezTo>
                <a:cubicBezTo>
                  <a:pt x="81480" y="165371"/>
                  <a:pt x="90714" y="159657"/>
                  <a:pt x="97971" y="152400"/>
                </a:cubicBezTo>
                <a:cubicBezTo>
                  <a:pt x="101600" y="137886"/>
                  <a:pt x="104747" y="123242"/>
                  <a:pt x="108857" y="108857"/>
                </a:cubicBezTo>
                <a:cubicBezTo>
                  <a:pt x="112009" y="97824"/>
                  <a:pt x="116960" y="87332"/>
                  <a:pt x="119743" y="76200"/>
                </a:cubicBezTo>
                <a:cubicBezTo>
                  <a:pt x="132052" y="26964"/>
                  <a:pt x="130629" y="35446"/>
                  <a:pt x="130629" y="0"/>
                </a:cubicBezTo>
              </a:path>
            </a:pathLst>
          </a:custGeom>
          <a:noFill/>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a:p>
        </p:txBody>
      </p:sp>
      <p:sp>
        <p:nvSpPr>
          <p:cNvPr id="10" name="Freeform 9"/>
          <p:cNvSpPr/>
          <p:nvPr/>
        </p:nvSpPr>
        <p:spPr>
          <a:xfrm>
            <a:off x="4751295" y="3600610"/>
            <a:ext cx="304800" cy="217715"/>
          </a:xfrm>
          <a:custGeom>
            <a:avLst/>
            <a:gdLst>
              <a:gd name="connsiteX0" fmla="*/ 0 w 304800"/>
              <a:gd name="connsiteY0" fmla="*/ 217715 h 217715"/>
              <a:gd name="connsiteX1" fmla="*/ 32657 w 304800"/>
              <a:gd name="connsiteY1" fmla="*/ 163286 h 217715"/>
              <a:gd name="connsiteX2" fmla="*/ 76200 w 304800"/>
              <a:gd name="connsiteY2" fmla="*/ 130629 h 217715"/>
              <a:gd name="connsiteX3" fmla="*/ 119743 w 304800"/>
              <a:gd name="connsiteY3" fmla="*/ 87086 h 217715"/>
              <a:gd name="connsiteX4" fmla="*/ 152400 w 304800"/>
              <a:gd name="connsiteY4" fmla="*/ 76200 h 217715"/>
              <a:gd name="connsiteX5" fmla="*/ 228600 w 304800"/>
              <a:gd name="connsiteY5" fmla="*/ 54429 h 217715"/>
              <a:gd name="connsiteX6" fmla="*/ 272143 w 304800"/>
              <a:gd name="connsiteY6" fmla="*/ 10886 h 217715"/>
              <a:gd name="connsiteX7" fmla="*/ 304800 w 304800"/>
              <a:gd name="connsiteY7" fmla="*/ 0 h 217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4800" h="217715">
                <a:moveTo>
                  <a:pt x="0" y="217715"/>
                </a:moveTo>
                <a:cubicBezTo>
                  <a:pt x="10886" y="199572"/>
                  <a:pt x="18724" y="179209"/>
                  <a:pt x="32657" y="163286"/>
                </a:cubicBezTo>
                <a:cubicBezTo>
                  <a:pt x="44604" y="149632"/>
                  <a:pt x="62546" y="142576"/>
                  <a:pt x="76200" y="130629"/>
                </a:cubicBezTo>
                <a:cubicBezTo>
                  <a:pt x="91648" y="117112"/>
                  <a:pt x="105229" y="101600"/>
                  <a:pt x="119743" y="87086"/>
                </a:cubicBezTo>
                <a:cubicBezTo>
                  <a:pt x="127857" y="78972"/>
                  <a:pt x="141367" y="79352"/>
                  <a:pt x="152400" y="76200"/>
                </a:cubicBezTo>
                <a:cubicBezTo>
                  <a:pt x="248081" y="48863"/>
                  <a:pt x="150300" y="80530"/>
                  <a:pt x="228600" y="54429"/>
                </a:cubicBezTo>
                <a:cubicBezTo>
                  <a:pt x="243114" y="39915"/>
                  <a:pt x="252670" y="17377"/>
                  <a:pt x="272143" y="10886"/>
                </a:cubicBezTo>
                <a:lnTo>
                  <a:pt x="304800" y="0"/>
                </a:lnTo>
              </a:path>
            </a:pathLst>
          </a:custGeom>
          <a:noFill/>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a:p>
        </p:txBody>
      </p:sp>
      <p:sp>
        <p:nvSpPr>
          <p:cNvPr id="11" name="Freeform 10"/>
          <p:cNvSpPr/>
          <p:nvPr/>
        </p:nvSpPr>
        <p:spPr>
          <a:xfrm rot="227152" flipV="1">
            <a:off x="4937124" y="3835894"/>
            <a:ext cx="349763" cy="52796"/>
          </a:xfrm>
          <a:custGeom>
            <a:avLst/>
            <a:gdLst>
              <a:gd name="connsiteX0" fmla="*/ 0 w 359229"/>
              <a:gd name="connsiteY0" fmla="*/ 30134 h 86358"/>
              <a:gd name="connsiteX1" fmla="*/ 239486 w 359229"/>
              <a:gd name="connsiteY1" fmla="*/ 19248 h 86358"/>
              <a:gd name="connsiteX2" fmla="*/ 304800 w 359229"/>
              <a:gd name="connsiteY2" fmla="*/ 62791 h 86358"/>
              <a:gd name="connsiteX3" fmla="*/ 326572 w 359229"/>
              <a:gd name="connsiteY3" fmla="*/ 84562 h 86358"/>
              <a:gd name="connsiteX4" fmla="*/ 359229 w 359229"/>
              <a:gd name="connsiteY4" fmla="*/ 84562 h 863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229" h="86358">
                <a:moveTo>
                  <a:pt x="0" y="30134"/>
                </a:moveTo>
                <a:cubicBezTo>
                  <a:pt x="97648" y="-2416"/>
                  <a:pt x="100333" y="-12378"/>
                  <a:pt x="239486" y="19248"/>
                </a:cubicBezTo>
                <a:cubicBezTo>
                  <a:pt x="265001" y="25047"/>
                  <a:pt x="286297" y="44289"/>
                  <a:pt x="304800" y="62791"/>
                </a:cubicBezTo>
                <a:cubicBezTo>
                  <a:pt x="312057" y="70048"/>
                  <a:pt x="317043" y="80750"/>
                  <a:pt x="326572" y="84562"/>
                </a:cubicBezTo>
                <a:cubicBezTo>
                  <a:pt x="336679" y="88605"/>
                  <a:pt x="348343" y="84562"/>
                  <a:pt x="359229" y="84562"/>
                </a:cubicBezTo>
              </a:path>
            </a:pathLst>
          </a:custGeom>
          <a:noFill/>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a:p>
        </p:txBody>
      </p:sp>
      <p:sp>
        <p:nvSpPr>
          <p:cNvPr id="12" name="Freeform 11"/>
          <p:cNvSpPr/>
          <p:nvPr/>
        </p:nvSpPr>
        <p:spPr>
          <a:xfrm flipV="1">
            <a:off x="3131840" y="3646714"/>
            <a:ext cx="1048299" cy="373379"/>
          </a:xfrm>
          <a:custGeom>
            <a:avLst/>
            <a:gdLst>
              <a:gd name="connsiteX0" fmla="*/ 555171 w 555171"/>
              <a:gd name="connsiteY0" fmla="*/ 0 h 108861"/>
              <a:gd name="connsiteX1" fmla="*/ 413657 w 555171"/>
              <a:gd name="connsiteY1" fmla="*/ 32658 h 108861"/>
              <a:gd name="connsiteX2" fmla="*/ 217714 w 555171"/>
              <a:gd name="connsiteY2" fmla="*/ 43543 h 108861"/>
              <a:gd name="connsiteX3" fmla="*/ 152400 w 555171"/>
              <a:gd name="connsiteY3" fmla="*/ 87086 h 108861"/>
              <a:gd name="connsiteX4" fmla="*/ 87086 w 555171"/>
              <a:gd name="connsiteY4" fmla="*/ 97972 h 108861"/>
              <a:gd name="connsiteX5" fmla="*/ 0 w 555171"/>
              <a:gd name="connsiteY5" fmla="*/ 108858 h 10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5171" h="108861">
                <a:moveTo>
                  <a:pt x="555171" y="0"/>
                </a:moveTo>
                <a:cubicBezTo>
                  <a:pt x="544062" y="2777"/>
                  <a:pt x="439347" y="30424"/>
                  <a:pt x="413657" y="32658"/>
                </a:cubicBezTo>
                <a:cubicBezTo>
                  <a:pt x="348488" y="38325"/>
                  <a:pt x="283028" y="39915"/>
                  <a:pt x="217714" y="43543"/>
                </a:cubicBezTo>
                <a:cubicBezTo>
                  <a:pt x="195943" y="58057"/>
                  <a:pt x="178210" y="82784"/>
                  <a:pt x="152400" y="87086"/>
                </a:cubicBezTo>
                <a:lnTo>
                  <a:pt x="87086" y="97972"/>
                </a:lnTo>
                <a:cubicBezTo>
                  <a:pt x="12993" y="109371"/>
                  <a:pt x="35738" y="108858"/>
                  <a:pt x="0" y="108858"/>
                </a:cubicBezTo>
              </a:path>
            </a:pathLst>
          </a:custGeom>
          <a:noFill/>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a:p>
        </p:txBody>
      </p:sp>
      <p:sp>
        <p:nvSpPr>
          <p:cNvPr id="13" name="TextBox 12"/>
          <p:cNvSpPr txBox="1"/>
          <p:nvPr/>
        </p:nvSpPr>
        <p:spPr>
          <a:xfrm>
            <a:off x="3871263" y="2939627"/>
            <a:ext cx="792088" cy="253916"/>
          </a:xfrm>
          <a:prstGeom prst="rect">
            <a:avLst/>
          </a:prstGeom>
          <a:noFill/>
        </p:spPr>
        <p:txBody>
          <a:bodyPr wrap="square" rtlCol="1">
            <a:spAutoFit/>
          </a:bodyPr>
          <a:lstStyle/>
          <a:p>
            <a:pPr algn="ctr"/>
            <a:r>
              <a:rPr lang="ar-JO" sz="1050" dirty="0" smtClean="0">
                <a:solidFill>
                  <a:schemeClr val="tx1">
                    <a:lumMod val="75000"/>
                    <a:lumOff val="25000"/>
                  </a:schemeClr>
                </a:solidFill>
                <a:latin typeface="Andalus" pitchFamily="18" charset="-78"/>
                <a:cs typeface="Andalus" pitchFamily="18" charset="-78"/>
              </a:rPr>
              <a:t>ديراستيا </a:t>
            </a:r>
            <a:endParaRPr lang="ar-JO" sz="1050" dirty="0">
              <a:solidFill>
                <a:schemeClr val="tx1">
                  <a:lumMod val="75000"/>
                  <a:lumOff val="25000"/>
                </a:schemeClr>
              </a:solidFill>
              <a:latin typeface="Andalus" pitchFamily="18" charset="-78"/>
              <a:cs typeface="Andalus" pitchFamily="18" charset="-78"/>
            </a:endParaRPr>
          </a:p>
        </p:txBody>
      </p:sp>
      <p:sp>
        <p:nvSpPr>
          <p:cNvPr id="14" name="TextBox 13"/>
          <p:cNvSpPr txBox="1"/>
          <p:nvPr/>
        </p:nvSpPr>
        <p:spPr>
          <a:xfrm rot="368497">
            <a:off x="4663351" y="3395625"/>
            <a:ext cx="792088" cy="253916"/>
          </a:xfrm>
          <a:prstGeom prst="rect">
            <a:avLst/>
          </a:prstGeom>
          <a:noFill/>
        </p:spPr>
        <p:txBody>
          <a:bodyPr wrap="square" rtlCol="1">
            <a:spAutoFit/>
          </a:bodyPr>
          <a:lstStyle/>
          <a:p>
            <a:pPr algn="ctr"/>
            <a:r>
              <a:rPr lang="ar-JO" sz="1050" dirty="0" smtClean="0">
                <a:solidFill>
                  <a:schemeClr val="tx1">
                    <a:lumMod val="75000"/>
                    <a:lumOff val="25000"/>
                  </a:schemeClr>
                </a:solidFill>
                <a:latin typeface="Andalus" pitchFamily="18" charset="-78"/>
                <a:cs typeface="Andalus" pitchFamily="18" charset="-78"/>
              </a:rPr>
              <a:t>كفل حارس</a:t>
            </a:r>
            <a:endParaRPr lang="ar-JO" sz="1050" dirty="0">
              <a:solidFill>
                <a:schemeClr val="tx1">
                  <a:lumMod val="75000"/>
                  <a:lumOff val="25000"/>
                </a:schemeClr>
              </a:solidFill>
              <a:latin typeface="Andalus" pitchFamily="18" charset="-78"/>
              <a:cs typeface="Andalus" pitchFamily="18" charset="-78"/>
            </a:endParaRPr>
          </a:p>
        </p:txBody>
      </p:sp>
      <p:sp>
        <p:nvSpPr>
          <p:cNvPr id="15" name="TextBox 14"/>
          <p:cNvSpPr txBox="1"/>
          <p:nvPr/>
        </p:nvSpPr>
        <p:spPr>
          <a:xfrm>
            <a:off x="5059395" y="3713859"/>
            <a:ext cx="792088" cy="253916"/>
          </a:xfrm>
          <a:prstGeom prst="rect">
            <a:avLst/>
          </a:prstGeom>
          <a:noFill/>
        </p:spPr>
        <p:txBody>
          <a:bodyPr wrap="square" rtlCol="1">
            <a:spAutoFit/>
          </a:bodyPr>
          <a:lstStyle/>
          <a:p>
            <a:pPr algn="ctr"/>
            <a:r>
              <a:rPr lang="ar-JO" sz="1050" dirty="0" smtClean="0">
                <a:solidFill>
                  <a:schemeClr val="tx1">
                    <a:lumMod val="75000"/>
                    <a:lumOff val="25000"/>
                  </a:schemeClr>
                </a:solidFill>
                <a:latin typeface="Andalus" pitchFamily="18" charset="-78"/>
                <a:cs typeface="Andalus" pitchFamily="18" charset="-78"/>
              </a:rPr>
              <a:t>قيرة</a:t>
            </a:r>
            <a:endParaRPr lang="ar-JO" sz="1050" dirty="0">
              <a:solidFill>
                <a:schemeClr val="tx1">
                  <a:lumMod val="75000"/>
                  <a:lumOff val="25000"/>
                </a:schemeClr>
              </a:solidFill>
              <a:latin typeface="Andalus" pitchFamily="18" charset="-78"/>
              <a:cs typeface="Andalus" pitchFamily="18" charset="-78"/>
            </a:endParaRPr>
          </a:p>
        </p:txBody>
      </p:sp>
      <p:sp>
        <p:nvSpPr>
          <p:cNvPr id="16" name="TextBox 15"/>
          <p:cNvSpPr txBox="1"/>
          <p:nvPr/>
        </p:nvSpPr>
        <p:spPr>
          <a:xfrm>
            <a:off x="2483768" y="3501655"/>
            <a:ext cx="792088" cy="253916"/>
          </a:xfrm>
          <a:prstGeom prst="rect">
            <a:avLst/>
          </a:prstGeom>
          <a:noFill/>
        </p:spPr>
        <p:txBody>
          <a:bodyPr wrap="square" rtlCol="1">
            <a:spAutoFit/>
          </a:bodyPr>
          <a:lstStyle/>
          <a:p>
            <a:pPr algn="ctr"/>
            <a:r>
              <a:rPr lang="ar-JO" sz="1050" dirty="0" smtClean="0">
                <a:solidFill>
                  <a:schemeClr val="tx1">
                    <a:lumMod val="75000"/>
                    <a:lumOff val="25000"/>
                  </a:schemeClr>
                </a:solidFill>
                <a:latin typeface="Andalus" pitchFamily="18" charset="-78"/>
                <a:cs typeface="Andalus" pitchFamily="18" charset="-78"/>
              </a:rPr>
              <a:t>حارس</a:t>
            </a:r>
            <a:endParaRPr lang="ar-JO" sz="1050" dirty="0">
              <a:solidFill>
                <a:schemeClr val="tx1">
                  <a:lumMod val="75000"/>
                  <a:lumOff val="25000"/>
                </a:schemeClr>
              </a:solidFill>
              <a:latin typeface="Andalus" pitchFamily="18" charset="-78"/>
              <a:cs typeface="Andalus" pitchFamily="18" charset="-78"/>
            </a:endParaRPr>
          </a:p>
        </p:txBody>
      </p:sp>
      <p:sp>
        <p:nvSpPr>
          <p:cNvPr id="17" name="TextBox 16"/>
          <p:cNvSpPr txBox="1"/>
          <p:nvPr/>
        </p:nvSpPr>
        <p:spPr>
          <a:xfrm>
            <a:off x="4090666" y="1743265"/>
            <a:ext cx="631892" cy="253916"/>
          </a:xfrm>
          <a:prstGeom prst="rect">
            <a:avLst/>
          </a:prstGeom>
          <a:noFill/>
          <a:ln>
            <a:noFill/>
            <a:prstDash val="sysDash"/>
          </a:ln>
        </p:spPr>
        <p:txBody>
          <a:bodyPr wrap="square" rtlCol="1">
            <a:spAutoFit/>
          </a:bodyPr>
          <a:lstStyle/>
          <a:p>
            <a:pPr algn="ctr"/>
            <a:r>
              <a:rPr lang="ar-JO" sz="1050" dirty="0" smtClean="0">
                <a:solidFill>
                  <a:schemeClr val="tx1">
                    <a:lumMod val="50000"/>
                    <a:lumOff val="50000"/>
                  </a:schemeClr>
                </a:solidFill>
                <a:latin typeface="Andalus" pitchFamily="18" charset="-78"/>
                <a:cs typeface="Andalus" pitchFamily="18" charset="-78"/>
              </a:rPr>
              <a:t>سلفيت </a:t>
            </a:r>
            <a:endParaRPr lang="ar-JO" sz="1050" dirty="0">
              <a:solidFill>
                <a:schemeClr val="tx1">
                  <a:lumMod val="50000"/>
                  <a:lumOff val="50000"/>
                </a:schemeClr>
              </a:solidFill>
              <a:latin typeface="Andalus" pitchFamily="18" charset="-78"/>
              <a:cs typeface="Andalus" pitchFamily="18" charset="-78"/>
            </a:endParaRPr>
          </a:p>
        </p:txBody>
      </p:sp>
      <p:sp>
        <p:nvSpPr>
          <p:cNvPr id="18" name="Oval 17"/>
          <p:cNvSpPr/>
          <p:nvPr/>
        </p:nvSpPr>
        <p:spPr>
          <a:xfrm>
            <a:off x="4427984" y="1951462"/>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pic>
        <p:nvPicPr>
          <p:cNvPr id="4" name="Picture 3"/>
          <p:cNvPicPr>
            <a:picLocks noChangeAspect="1"/>
          </p:cNvPicPr>
          <p:nvPr/>
        </p:nvPicPr>
        <p:blipFill rotWithShape="1">
          <a:blip r:embed="rId8" cstate="print">
            <a:extLst>
              <a:ext uri="{28A0092B-C50C-407E-A947-70E740481C1C}">
                <a14:useLocalDpi xmlns:a14="http://schemas.microsoft.com/office/drawing/2010/main" val="0"/>
              </a:ext>
            </a:extLst>
          </a:blip>
          <a:srcRect l="12759" t="6928" r="12759" b="6928"/>
          <a:stretch/>
        </p:blipFill>
        <p:spPr>
          <a:xfrm>
            <a:off x="149794" y="656976"/>
            <a:ext cx="2135354" cy="3490074"/>
          </a:xfrm>
          <a:prstGeom prst="rect">
            <a:avLst/>
          </a:prstGeom>
        </p:spPr>
      </p:pic>
      <p:sp>
        <p:nvSpPr>
          <p:cNvPr id="23" name="TextBox 22"/>
          <p:cNvSpPr txBox="1"/>
          <p:nvPr/>
        </p:nvSpPr>
        <p:spPr>
          <a:xfrm>
            <a:off x="0" y="0"/>
            <a:ext cx="9143999" cy="523220"/>
          </a:xfrm>
          <a:prstGeom prst="rect">
            <a:avLst/>
          </a:prstGeom>
          <a:solidFill>
            <a:srgbClr val="10253F">
              <a:alpha val="85098"/>
            </a:srgbClr>
          </a:solidFill>
          <a:ln>
            <a:solidFill>
              <a:schemeClr val="bg1"/>
            </a:solidFill>
            <a:prstDash val="sysDash"/>
          </a:ln>
        </p:spPr>
        <p:txBody>
          <a:bodyPr wrap="square" rtlCol="1">
            <a:spAutoFit/>
          </a:bodyPr>
          <a:lstStyle/>
          <a:p>
            <a:pPr algn="ctr"/>
            <a:r>
              <a:rPr lang="ar-JO" sz="2800" dirty="0" smtClean="0">
                <a:solidFill>
                  <a:schemeClr val="bg1">
                    <a:lumMod val="95000"/>
                  </a:schemeClr>
                </a:solidFill>
                <a:latin typeface="Andalus" pitchFamily="18" charset="-78"/>
                <a:cs typeface="Andalus" pitchFamily="18" charset="-78"/>
              </a:rPr>
              <a:t>الوضع شبه-الاقليمي</a:t>
            </a:r>
            <a:endParaRPr lang="ar-JO" sz="2800" dirty="0">
              <a:solidFill>
                <a:schemeClr val="bg1">
                  <a:lumMod val="95000"/>
                </a:schemeClr>
              </a:solidFill>
              <a:latin typeface="Andalus" pitchFamily="18" charset="-78"/>
              <a:cs typeface="Andalus" pitchFamily="18" charset="-78"/>
            </a:endParaRPr>
          </a:p>
        </p:txBody>
      </p:sp>
      <p:sp>
        <p:nvSpPr>
          <p:cNvPr id="24" name="Rectangle 23"/>
          <p:cNvSpPr/>
          <p:nvPr/>
        </p:nvSpPr>
        <p:spPr>
          <a:xfrm>
            <a:off x="-7120" y="0"/>
            <a:ext cx="144016" cy="523220"/>
          </a:xfrm>
          <a:prstGeom prst="rect">
            <a:avLst/>
          </a:prstGeom>
          <a:solidFill>
            <a:srgbClr val="5BA2B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136896" y="0"/>
            <a:ext cx="144016" cy="523220"/>
          </a:xfrm>
          <a:prstGeom prst="rect">
            <a:avLst/>
          </a:prstGeom>
          <a:solidFill>
            <a:srgbClr val="D1565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80912" y="0"/>
            <a:ext cx="167259" cy="523220"/>
          </a:xfrm>
          <a:prstGeom prst="rect">
            <a:avLst/>
          </a:prstGeom>
          <a:solidFill>
            <a:srgbClr val="E5B05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448171" y="0"/>
            <a:ext cx="151931" cy="523220"/>
          </a:xfrm>
          <a:prstGeom prst="rect">
            <a:avLst/>
          </a:prstGeom>
          <a:solidFill>
            <a:srgbClr val="47B28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7020272" y="366504"/>
            <a:ext cx="1990960" cy="954107"/>
          </a:xfrm>
          <a:prstGeom prst="rect">
            <a:avLst/>
          </a:prstGeom>
          <a:solidFill>
            <a:schemeClr val="bg1">
              <a:lumMod val="95000"/>
            </a:schemeClr>
          </a:solidFill>
          <a:ln w="28575">
            <a:solidFill>
              <a:srgbClr val="10253F"/>
            </a:solidFill>
            <a:prstDash val="solid"/>
          </a:ln>
          <a:scene3d>
            <a:camera prst="orthographicFront"/>
            <a:lightRig rig="threePt" dir="t"/>
          </a:scene3d>
          <a:sp3d>
            <a:bevelT w="114300" prst="artDeco"/>
          </a:sp3d>
        </p:spPr>
        <p:txBody>
          <a:bodyPr wrap="square" numCol="2" rtlCol="1">
            <a:spAutoFit/>
          </a:bodyPr>
          <a:lstStyle/>
          <a:p>
            <a:pPr marL="285750" indent="-285750" algn="just">
              <a:buFont typeface="Wingdings" pitchFamily="2" charset="2"/>
              <a:buChar char="§"/>
            </a:pPr>
            <a:r>
              <a:rPr lang="ar-JO" sz="1400" dirty="0" smtClean="0">
                <a:solidFill>
                  <a:srgbClr val="10253F"/>
                </a:solidFill>
                <a:latin typeface="Andalus" pitchFamily="18" charset="-78"/>
                <a:cs typeface="Andalus" pitchFamily="18" charset="-78"/>
              </a:rPr>
              <a:t>ديراستيا </a:t>
            </a:r>
          </a:p>
          <a:p>
            <a:pPr marL="285750" indent="-285750" algn="just">
              <a:buFont typeface="Wingdings" pitchFamily="2" charset="2"/>
              <a:buChar char="§"/>
            </a:pPr>
            <a:r>
              <a:rPr lang="ar-JO" sz="1400" dirty="0" smtClean="0">
                <a:solidFill>
                  <a:srgbClr val="10253F"/>
                </a:solidFill>
                <a:latin typeface="Andalus" pitchFamily="18" charset="-78"/>
                <a:cs typeface="Andalus" pitchFamily="18" charset="-78"/>
              </a:rPr>
              <a:t>قيرة </a:t>
            </a:r>
          </a:p>
          <a:p>
            <a:pPr marL="285750" indent="-285750" algn="just">
              <a:buFont typeface="Wingdings" pitchFamily="2" charset="2"/>
              <a:buChar char="§"/>
            </a:pPr>
            <a:r>
              <a:rPr lang="ar-JO" sz="1400" dirty="0" smtClean="0">
                <a:solidFill>
                  <a:srgbClr val="10253F"/>
                </a:solidFill>
                <a:latin typeface="Andalus" pitchFamily="18" charset="-78"/>
                <a:cs typeface="Andalus" pitchFamily="18" charset="-78"/>
              </a:rPr>
              <a:t>كفل حارس </a:t>
            </a:r>
          </a:p>
          <a:p>
            <a:pPr marL="285750" indent="-285750" algn="just">
              <a:buFont typeface="Wingdings" pitchFamily="2" charset="2"/>
              <a:buChar char="§"/>
            </a:pPr>
            <a:r>
              <a:rPr lang="ar-JO" sz="1400" dirty="0" smtClean="0">
                <a:solidFill>
                  <a:srgbClr val="10253F"/>
                </a:solidFill>
                <a:latin typeface="Andalus" pitchFamily="18" charset="-78"/>
                <a:cs typeface="Andalus" pitchFamily="18" charset="-78"/>
              </a:rPr>
              <a:t>حارس </a:t>
            </a:r>
          </a:p>
        </p:txBody>
      </p:sp>
    </p:spTree>
    <p:extLst>
      <p:ext uri="{BB962C8B-B14F-4D97-AF65-F5344CB8AC3E}">
        <p14:creationId xmlns:p14="http://schemas.microsoft.com/office/powerpoint/2010/main" val="29502938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8126115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9653330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6" name="Rectangle 5"/>
          <p:cNvSpPr/>
          <p:nvPr/>
        </p:nvSpPr>
        <p:spPr>
          <a:xfrm>
            <a:off x="6835406" y="157758"/>
            <a:ext cx="2308594" cy="763268"/>
          </a:xfrm>
          <a:prstGeom prst="rect">
            <a:avLst/>
          </a:prstGeom>
          <a:solidFill>
            <a:srgbClr val="38484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6228184" y="157758"/>
            <a:ext cx="144016" cy="763268"/>
          </a:xfrm>
          <a:prstGeom prst="rect">
            <a:avLst/>
          </a:prstGeom>
          <a:solidFill>
            <a:srgbClr val="5BA2B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372200" y="157758"/>
            <a:ext cx="144016" cy="763268"/>
          </a:xfrm>
          <a:prstGeom prst="rect">
            <a:avLst/>
          </a:prstGeom>
          <a:solidFill>
            <a:srgbClr val="D1565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516216" y="157758"/>
            <a:ext cx="167259" cy="763268"/>
          </a:xfrm>
          <a:prstGeom prst="rect">
            <a:avLst/>
          </a:prstGeom>
          <a:solidFill>
            <a:srgbClr val="E5B05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683475" y="157758"/>
            <a:ext cx="151931" cy="763268"/>
          </a:xfrm>
          <a:prstGeom prst="rect">
            <a:avLst/>
          </a:prstGeom>
          <a:solidFill>
            <a:srgbClr val="47B28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020272" y="277782"/>
            <a:ext cx="1944216" cy="523220"/>
          </a:xfrm>
          <a:prstGeom prst="rect">
            <a:avLst/>
          </a:prstGeom>
          <a:noFill/>
        </p:spPr>
        <p:txBody>
          <a:bodyPr wrap="square" rtlCol="1">
            <a:spAutoFit/>
          </a:bodyPr>
          <a:lstStyle/>
          <a:p>
            <a:pPr algn="ctr"/>
            <a:r>
              <a:rPr lang="ar-JO" sz="2800" dirty="0" smtClean="0">
                <a:solidFill>
                  <a:schemeClr val="bg1"/>
                </a:solidFill>
                <a:latin typeface="Andalus" pitchFamily="18" charset="-78"/>
                <a:cs typeface="Andalus" pitchFamily="18" charset="-78"/>
              </a:rPr>
              <a:t>محتويات العرض</a:t>
            </a:r>
            <a:endParaRPr lang="ar-JO" sz="2800" dirty="0">
              <a:solidFill>
                <a:schemeClr val="bg1"/>
              </a:solidFill>
              <a:latin typeface="Andalus" pitchFamily="18" charset="-78"/>
              <a:cs typeface="Andalus" pitchFamily="18" charset="-78"/>
            </a:endParaRPr>
          </a:p>
        </p:txBody>
      </p:sp>
      <p:sp>
        <p:nvSpPr>
          <p:cNvPr id="16" name="Rectangle 15"/>
          <p:cNvSpPr/>
          <p:nvPr/>
        </p:nvSpPr>
        <p:spPr>
          <a:xfrm>
            <a:off x="7812360" y="2499742"/>
            <a:ext cx="1331640" cy="53700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JO" sz="2000" b="1" dirty="0" smtClean="0">
                <a:latin typeface="Adobe نسخ Medium" pitchFamily="50" charset="-78"/>
                <a:cs typeface="Adobe نسخ Medium" pitchFamily="50" charset="-78"/>
              </a:rPr>
              <a:t>مقدمة عامة</a:t>
            </a:r>
            <a:endParaRPr lang="en-US" sz="2000" b="1" dirty="0" smtClean="0">
              <a:latin typeface="Adobe نسخ Medium" pitchFamily="50" charset="-78"/>
              <a:cs typeface="Adobe نسخ Medium" pitchFamily="50" charset="-78"/>
            </a:endParaRPr>
          </a:p>
        </p:txBody>
      </p:sp>
      <p:sp>
        <p:nvSpPr>
          <p:cNvPr id="22" name="Rectangle 21"/>
          <p:cNvSpPr/>
          <p:nvPr/>
        </p:nvSpPr>
        <p:spPr>
          <a:xfrm>
            <a:off x="5940152" y="2499742"/>
            <a:ext cx="1872208" cy="537001"/>
          </a:xfrm>
          <a:prstGeom prst="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3" name="Rectangle 22"/>
          <p:cNvSpPr/>
          <p:nvPr/>
        </p:nvSpPr>
        <p:spPr>
          <a:xfrm>
            <a:off x="3707904" y="2499742"/>
            <a:ext cx="2232248" cy="537001"/>
          </a:xfrm>
          <a:prstGeom prst="rect">
            <a:avLst/>
          </a:prstGeom>
          <a:solidFill>
            <a:schemeClr val="accent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4" name="Rectangle 23"/>
          <p:cNvSpPr/>
          <p:nvPr/>
        </p:nvSpPr>
        <p:spPr>
          <a:xfrm>
            <a:off x="1763688" y="2499742"/>
            <a:ext cx="1944216" cy="537001"/>
          </a:xfrm>
          <a:prstGeom prst="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5" name="Rectangle 24"/>
          <p:cNvSpPr/>
          <p:nvPr/>
        </p:nvSpPr>
        <p:spPr>
          <a:xfrm>
            <a:off x="0" y="2499742"/>
            <a:ext cx="1763688" cy="537001"/>
          </a:xfrm>
          <a:prstGeom prst="rect">
            <a:avLst/>
          </a:prstGeom>
          <a:solidFill>
            <a:schemeClr val="bg1">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9" name="TextBox 28"/>
          <p:cNvSpPr txBox="1"/>
          <p:nvPr/>
        </p:nvSpPr>
        <p:spPr>
          <a:xfrm>
            <a:off x="6416034" y="2571750"/>
            <a:ext cx="920445" cy="400110"/>
          </a:xfrm>
          <a:prstGeom prst="rect">
            <a:avLst/>
          </a:prstGeom>
          <a:noFill/>
        </p:spPr>
        <p:txBody>
          <a:bodyPr wrap="none" rtlCol="1">
            <a:spAutoFit/>
          </a:bodyPr>
          <a:lstStyle/>
          <a:p>
            <a:pPr algn="ctr"/>
            <a:r>
              <a:rPr lang="ar-JO" sz="2000" b="1" dirty="0" smtClean="0">
                <a:solidFill>
                  <a:schemeClr val="bg1"/>
                </a:solidFill>
                <a:latin typeface="Adobe نسخ Medium" pitchFamily="50" charset="-78"/>
                <a:cs typeface="Adobe نسخ Medium" pitchFamily="50" charset="-78"/>
              </a:rPr>
              <a:t>التشخيص</a:t>
            </a:r>
            <a:endParaRPr lang="ar-JO" sz="2000" b="1" dirty="0">
              <a:solidFill>
                <a:schemeClr val="bg1"/>
              </a:solidFill>
              <a:latin typeface="Adobe نسخ Medium" pitchFamily="50" charset="-78"/>
              <a:cs typeface="Adobe نسخ Medium" pitchFamily="50" charset="-78"/>
            </a:endParaRPr>
          </a:p>
        </p:txBody>
      </p:sp>
      <p:sp>
        <p:nvSpPr>
          <p:cNvPr id="30" name="TextBox 29"/>
          <p:cNvSpPr txBox="1"/>
          <p:nvPr/>
        </p:nvSpPr>
        <p:spPr>
          <a:xfrm>
            <a:off x="4340754" y="2571750"/>
            <a:ext cx="750526" cy="400110"/>
          </a:xfrm>
          <a:prstGeom prst="rect">
            <a:avLst/>
          </a:prstGeom>
          <a:noFill/>
        </p:spPr>
        <p:txBody>
          <a:bodyPr wrap="none" rtlCol="1">
            <a:spAutoFit/>
          </a:bodyPr>
          <a:lstStyle/>
          <a:p>
            <a:pPr algn="ctr"/>
            <a:r>
              <a:rPr lang="ar-JO" sz="2000" b="1" dirty="0" smtClean="0">
                <a:solidFill>
                  <a:schemeClr val="bg1"/>
                </a:solidFill>
                <a:latin typeface="Adobe نسخ Medium" pitchFamily="50" charset="-78"/>
                <a:cs typeface="Adobe نسخ Medium" pitchFamily="50" charset="-78"/>
              </a:rPr>
              <a:t>التحليل</a:t>
            </a:r>
            <a:endParaRPr lang="ar-JO" sz="2000" b="1" dirty="0">
              <a:solidFill>
                <a:schemeClr val="bg1"/>
              </a:solidFill>
              <a:latin typeface="Adobe نسخ Medium" pitchFamily="50" charset="-78"/>
              <a:cs typeface="Adobe نسخ Medium" pitchFamily="50" charset="-78"/>
            </a:endParaRPr>
          </a:p>
        </p:txBody>
      </p:sp>
      <p:sp>
        <p:nvSpPr>
          <p:cNvPr id="31" name="TextBox 30"/>
          <p:cNvSpPr txBox="1"/>
          <p:nvPr/>
        </p:nvSpPr>
        <p:spPr>
          <a:xfrm>
            <a:off x="1839557" y="2572422"/>
            <a:ext cx="1792478" cy="400110"/>
          </a:xfrm>
          <a:prstGeom prst="rect">
            <a:avLst/>
          </a:prstGeom>
          <a:noFill/>
        </p:spPr>
        <p:txBody>
          <a:bodyPr wrap="none" rtlCol="1">
            <a:spAutoFit/>
          </a:bodyPr>
          <a:lstStyle/>
          <a:p>
            <a:pPr algn="ctr"/>
            <a:r>
              <a:rPr lang="ar-JO" sz="2000" b="1" dirty="0" smtClean="0">
                <a:solidFill>
                  <a:schemeClr val="bg1"/>
                </a:solidFill>
                <a:latin typeface="Adobe نسخ Medium" pitchFamily="50" charset="-78"/>
                <a:cs typeface="Adobe نسخ Medium" pitchFamily="50" charset="-78"/>
              </a:rPr>
              <a:t>الرؤية والاستراتيجيات</a:t>
            </a:r>
            <a:endParaRPr lang="ar-JO" sz="2000" b="1" dirty="0">
              <a:solidFill>
                <a:schemeClr val="bg1"/>
              </a:solidFill>
              <a:latin typeface="Adobe نسخ Medium" pitchFamily="50" charset="-78"/>
              <a:cs typeface="Adobe نسخ Medium" pitchFamily="50" charset="-78"/>
            </a:endParaRPr>
          </a:p>
        </p:txBody>
      </p:sp>
      <p:sp>
        <p:nvSpPr>
          <p:cNvPr id="32" name="TextBox 31"/>
          <p:cNvSpPr txBox="1"/>
          <p:nvPr/>
        </p:nvSpPr>
        <p:spPr>
          <a:xfrm>
            <a:off x="81785" y="2568187"/>
            <a:ext cx="1600118" cy="400110"/>
          </a:xfrm>
          <a:prstGeom prst="rect">
            <a:avLst/>
          </a:prstGeom>
          <a:noFill/>
        </p:spPr>
        <p:txBody>
          <a:bodyPr wrap="none" rtlCol="1">
            <a:spAutoFit/>
          </a:bodyPr>
          <a:lstStyle/>
          <a:p>
            <a:pPr algn="ctr"/>
            <a:r>
              <a:rPr lang="ar-JO" sz="2000" b="1" dirty="0" smtClean="0">
                <a:solidFill>
                  <a:schemeClr val="bg1"/>
                </a:solidFill>
                <a:latin typeface="Adobe نسخ Medium" pitchFamily="50" charset="-78"/>
                <a:cs typeface="Adobe نسخ Medium" pitchFamily="50" charset="-78"/>
              </a:rPr>
              <a:t>مخطط اعادة الاحياء</a:t>
            </a:r>
            <a:endParaRPr lang="ar-JO" sz="2000" b="1" dirty="0">
              <a:solidFill>
                <a:schemeClr val="bg1"/>
              </a:solidFill>
              <a:latin typeface="Adobe نسخ Medium" pitchFamily="50" charset="-78"/>
              <a:cs typeface="Adobe نسخ Medium" pitchFamily="50" charset="-78"/>
            </a:endParaRPr>
          </a:p>
        </p:txBody>
      </p:sp>
      <p:sp>
        <p:nvSpPr>
          <p:cNvPr id="33" name="TextBox 32"/>
          <p:cNvSpPr txBox="1"/>
          <p:nvPr/>
        </p:nvSpPr>
        <p:spPr>
          <a:xfrm>
            <a:off x="8181274" y="1994207"/>
            <a:ext cx="593812" cy="461665"/>
          </a:xfrm>
          <a:prstGeom prst="rect">
            <a:avLst/>
          </a:prstGeom>
          <a:noFill/>
        </p:spPr>
        <p:txBody>
          <a:bodyPr wrap="square" rtlCol="1">
            <a:spAutoFit/>
          </a:bodyPr>
          <a:lstStyle/>
          <a:p>
            <a:pPr algn="ctr"/>
            <a:r>
              <a:rPr lang="en-US" sz="2400" dirty="0" smtClean="0">
                <a:solidFill>
                  <a:schemeClr val="bg1"/>
                </a:solidFill>
                <a:latin typeface="Bernard MT Condensed" pitchFamily="18" charset="0"/>
              </a:rPr>
              <a:t>01</a:t>
            </a:r>
            <a:endParaRPr lang="ar-JO" sz="2400" dirty="0">
              <a:solidFill>
                <a:schemeClr val="bg1"/>
              </a:solidFill>
              <a:latin typeface="Bernard MT Condensed" pitchFamily="18" charset="0"/>
            </a:endParaRPr>
          </a:p>
        </p:txBody>
      </p:sp>
      <p:sp>
        <p:nvSpPr>
          <p:cNvPr id="34" name="TextBox 33"/>
          <p:cNvSpPr txBox="1"/>
          <p:nvPr/>
        </p:nvSpPr>
        <p:spPr>
          <a:xfrm>
            <a:off x="6608649" y="3147814"/>
            <a:ext cx="535214" cy="461665"/>
          </a:xfrm>
          <a:prstGeom prst="rect">
            <a:avLst/>
          </a:prstGeom>
          <a:noFill/>
        </p:spPr>
        <p:txBody>
          <a:bodyPr wrap="square" rtlCol="1">
            <a:spAutoFit/>
          </a:bodyPr>
          <a:lstStyle/>
          <a:p>
            <a:pPr algn="ctr"/>
            <a:r>
              <a:rPr lang="en-US" sz="2400" dirty="0" smtClean="0">
                <a:solidFill>
                  <a:schemeClr val="bg1"/>
                </a:solidFill>
                <a:latin typeface="Bernard MT Condensed" pitchFamily="18" charset="0"/>
              </a:rPr>
              <a:t>02</a:t>
            </a:r>
            <a:endParaRPr lang="ar-JO" sz="2400" dirty="0">
              <a:solidFill>
                <a:schemeClr val="bg1"/>
              </a:solidFill>
              <a:latin typeface="Bernard MT Condensed" pitchFamily="18" charset="0"/>
            </a:endParaRPr>
          </a:p>
        </p:txBody>
      </p:sp>
      <p:sp>
        <p:nvSpPr>
          <p:cNvPr id="35" name="TextBox 34"/>
          <p:cNvSpPr txBox="1"/>
          <p:nvPr/>
        </p:nvSpPr>
        <p:spPr>
          <a:xfrm>
            <a:off x="4427984" y="1994207"/>
            <a:ext cx="612068" cy="461665"/>
          </a:xfrm>
          <a:prstGeom prst="rect">
            <a:avLst/>
          </a:prstGeom>
          <a:noFill/>
        </p:spPr>
        <p:txBody>
          <a:bodyPr wrap="square" rtlCol="1">
            <a:spAutoFit/>
          </a:bodyPr>
          <a:lstStyle/>
          <a:p>
            <a:pPr algn="ctr" rtl="0"/>
            <a:r>
              <a:rPr lang="en-US" sz="2400" dirty="0" smtClean="0">
                <a:solidFill>
                  <a:schemeClr val="bg1"/>
                </a:solidFill>
                <a:latin typeface="Bernard MT Condensed" pitchFamily="18" charset="0"/>
              </a:rPr>
              <a:t>03</a:t>
            </a:r>
            <a:endParaRPr lang="ar-JO" sz="2400" dirty="0">
              <a:solidFill>
                <a:schemeClr val="bg1"/>
              </a:solidFill>
              <a:latin typeface="Bernard MT Condensed" pitchFamily="18" charset="0"/>
            </a:endParaRPr>
          </a:p>
        </p:txBody>
      </p:sp>
      <p:sp>
        <p:nvSpPr>
          <p:cNvPr id="36" name="TextBox 35"/>
          <p:cNvSpPr txBox="1"/>
          <p:nvPr/>
        </p:nvSpPr>
        <p:spPr>
          <a:xfrm>
            <a:off x="2426307" y="3147813"/>
            <a:ext cx="540060" cy="461665"/>
          </a:xfrm>
          <a:prstGeom prst="rect">
            <a:avLst/>
          </a:prstGeom>
          <a:noFill/>
        </p:spPr>
        <p:txBody>
          <a:bodyPr wrap="square" rtlCol="1">
            <a:spAutoFit/>
          </a:bodyPr>
          <a:lstStyle/>
          <a:p>
            <a:pPr algn="ctr"/>
            <a:r>
              <a:rPr lang="en-US" sz="2400" dirty="0" smtClean="0">
                <a:solidFill>
                  <a:schemeClr val="bg1"/>
                </a:solidFill>
                <a:latin typeface="Bernard MT Condensed" pitchFamily="18" charset="0"/>
              </a:rPr>
              <a:t>04</a:t>
            </a:r>
            <a:endParaRPr lang="ar-JO" sz="2400" dirty="0">
              <a:solidFill>
                <a:schemeClr val="bg1"/>
              </a:solidFill>
              <a:latin typeface="Bernard MT Condensed" pitchFamily="18" charset="0"/>
            </a:endParaRPr>
          </a:p>
        </p:txBody>
      </p:sp>
      <p:sp>
        <p:nvSpPr>
          <p:cNvPr id="37" name="TextBox 36"/>
          <p:cNvSpPr txBox="1"/>
          <p:nvPr/>
        </p:nvSpPr>
        <p:spPr>
          <a:xfrm>
            <a:off x="593812" y="1994205"/>
            <a:ext cx="576064" cy="461665"/>
          </a:xfrm>
          <a:prstGeom prst="rect">
            <a:avLst/>
          </a:prstGeom>
          <a:noFill/>
        </p:spPr>
        <p:txBody>
          <a:bodyPr wrap="square" rtlCol="1">
            <a:spAutoFit/>
          </a:bodyPr>
          <a:lstStyle/>
          <a:p>
            <a:pPr algn="ctr"/>
            <a:r>
              <a:rPr lang="en-US" sz="2400" dirty="0" smtClean="0">
                <a:solidFill>
                  <a:schemeClr val="bg1"/>
                </a:solidFill>
                <a:latin typeface="Bernard MT Condensed" pitchFamily="18" charset="0"/>
              </a:rPr>
              <a:t>05</a:t>
            </a:r>
            <a:endParaRPr lang="ar-JO" sz="2400" dirty="0">
              <a:solidFill>
                <a:schemeClr val="bg1"/>
              </a:solidFill>
              <a:latin typeface="Bernard MT Condensed" pitchFamily="18" charset="0"/>
            </a:endParaRPr>
          </a:p>
        </p:txBody>
      </p:sp>
    </p:spTree>
    <p:extLst>
      <p:ext uri="{BB962C8B-B14F-4D97-AF65-F5344CB8AC3E}">
        <p14:creationId xmlns:p14="http://schemas.microsoft.com/office/powerpoint/2010/main" val="35361828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6222" t="2198" r="6222" b="2198"/>
          <a:stretch/>
        </p:blipFill>
        <p:spPr>
          <a:xfrm>
            <a:off x="338748" y="1135530"/>
            <a:ext cx="4005866" cy="3091856"/>
          </a:xfrm>
          <a:prstGeom prst="rect">
            <a:avLst/>
          </a:prstGeom>
          <a:ln>
            <a:noFill/>
          </a:ln>
        </p:spPr>
      </p:pic>
      <p:sp>
        <p:nvSpPr>
          <p:cNvPr id="3" name="TextBox 2"/>
          <p:cNvSpPr txBox="1"/>
          <p:nvPr/>
        </p:nvSpPr>
        <p:spPr>
          <a:xfrm>
            <a:off x="1619672" y="1899305"/>
            <a:ext cx="1296144" cy="400110"/>
          </a:xfrm>
          <a:prstGeom prst="rect">
            <a:avLst/>
          </a:prstGeom>
          <a:noFill/>
        </p:spPr>
        <p:txBody>
          <a:bodyPr wrap="square" rtlCol="1">
            <a:spAutoFit/>
          </a:bodyPr>
          <a:lstStyle/>
          <a:p>
            <a:r>
              <a:rPr lang="en-US" sz="2000" b="1" dirty="0" smtClean="0">
                <a:latin typeface="Bell MT" pitchFamily="18" charset="0"/>
              </a:rPr>
              <a:t>2.1%</a:t>
            </a:r>
            <a:endParaRPr lang="ar-JO" sz="2000" b="1" dirty="0">
              <a:latin typeface="Bell MT" pitchFamily="18" charset="0"/>
            </a:endParaRP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10373" t="2608" r="10373" b="2608"/>
          <a:stretch/>
        </p:blipFill>
        <p:spPr>
          <a:xfrm>
            <a:off x="5015405" y="1135530"/>
            <a:ext cx="3657396" cy="3091856"/>
          </a:xfrm>
          <a:prstGeom prst="rect">
            <a:avLst/>
          </a:prstGeom>
        </p:spPr>
      </p:pic>
      <p:sp>
        <p:nvSpPr>
          <p:cNvPr id="12" name="Rectangle 11"/>
          <p:cNvSpPr/>
          <p:nvPr/>
        </p:nvSpPr>
        <p:spPr>
          <a:xfrm>
            <a:off x="213594" y="1033143"/>
            <a:ext cx="4256174" cy="3296630"/>
          </a:xfrm>
          <a:prstGeom prst="rect">
            <a:avLst/>
          </a:prstGeom>
          <a:noFill/>
          <a:ln w="381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4" name="Rectangle 13"/>
          <p:cNvSpPr/>
          <p:nvPr/>
        </p:nvSpPr>
        <p:spPr>
          <a:xfrm>
            <a:off x="4716016" y="1033143"/>
            <a:ext cx="4256174" cy="3296630"/>
          </a:xfrm>
          <a:prstGeom prst="rect">
            <a:avLst/>
          </a:prstGeom>
          <a:noFill/>
          <a:ln w="381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5" name="TextBox 14"/>
          <p:cNvSpPr txBox="1"/>
          <p:nvPr/>
        </p:nvSpPr>
        <p:spPr>
          <a:xfrm>
            <a:off x="1104661" y="1902622"/>
            <a:ext cx="1152128" cy="369332"/>
          </a:xfrm>
          <a:prstGeom prst="rect">
            <a:avLst/>
          </a:prstGeom>
          <a:noFill/>
        </p:spPr>
        <p:txBody>
          <a:bodyPr wrap="square" rtlCol="1">
            <a:spAutoFit/>
          </a:bodyPr>
          <a:lstStyle/>
          <a:p>
            <a:r>
              <a:rPr lang="ar-JO" dirty="0" smtClean="0">
                <a:solidFill>
                  <a:schemeClr val="accent2">
                    <a:lumMod val="75000"/>
                  </a:schemeClr>
                </a:solidFill>
                <a:latin typeface="Andalus" pitchFamily="18" charset="-78"/>
                <a:cs typeface="Andalus" pitchFamily="18" charset="-78"/>
              </a:rPr>
              <a:t>ديراستيا </a:t>
            </a:r>
            <a:endParaRPr lang="ar-JO" dirty="0">
              <a:solidFill>
                <a:schemeClr val="accent2">
                  <a:lumMod val="75000"/>
                </a:schemeClr>
              </a:solidFill>
              <a:latin typeface="Andalus" pitchFamily="18" charset="-78"/>
              <a:cs typeface="Andalus" pitchFamily="18" charset="-78"/>
            </a:endParaRPr>
          </a:p>
        </p:txBody>
      </p:sp>
      <p:sp>
        <p:nvSpPr>
          <p:cNvPr id="16" name="TextBox 15"/>
          <p:cNvSpPr txBox="1"/>
          <p:nvPr/>
        </p:nvSpPr>
        <p:spPr>
          <a:xfrm>
            <a:off x="1475656" y="3548504"/>
            <a:ext cx="1152128" cy="369332"/>
          </a:xfrm>
          <a:prstGeom prst="rect">
            <a:avLst/>
          </a:prstGeom>
          <a:noFill/>
        </p:spPr>
        <p:txBody>
          <a:bodyPr wrap="square" rtlCol="1">
            <a:spAutoFit/>
          </a:bodyPr>
          <a:lstStyle/>
          <a:p>
            <a:r>
              <a:rPr lang="ar-JO" dirty="0" smtClean="0">
                <a:solidFill>
                  <a:schemeClr val="accent2">
                    <a:lumMod val="75000"/>
                  </a:schemeClr>
                </a:solidFill>
                <a:latin typeface="Andalus" pitchFamily="18" charset="-78"/>
                <a:cs typeface="Andalus" pitchFamily="18" charset="-78"/>
              </a:rPr>
              <a:t>حارس</a:t>
            </a:r>
            <a:endParaRPr lang="ar-JO" dirty="0">
              <a:solidFill>
                <a:schemeClr val="accent2">
                  <a:lumMod val="75000"/>
                </a:schemeClr>
              </a:solidFill>
              <a:latin typeface="Andalus" pitchFamily="18" charset="-78"/>
              <a:cs typeface="Andalus" pitchFamily="18" charset="-78"/>
            </a:endParaRPr>
          </a:p>
        </p:txBody>
      </p:sp>
      <p:sp>
        <p:nvSpPr>
          <p:cNvPr id="17" name="TextBox 16"/>
          <p:cNvSpPr txBox="1"/>
          <p:nvPr/>
        </p:nvSpPr>
        <p:spPr>
          <a:xfrm>
            <a:off x="1475656" y="3170210"/>
            <a:ext cx="1296144" cy="400110"/>
          </a:xfrm>
          <a:prstGeom prst="rect">
            <a:avLst/>
          </a:prstGeom>
          <a:noFill/>
        </p:spPr>
        <p:txBody>
          <a:bodyPr wrap="square" rtlCol="1">
            <a:spAutoFit/>
          </a:bodyPr>
          <a:lstStyle/>
          <a:p>
            <a:r>
              <a:rPr lang="en-US" sz="2000" b="1" dirty="0" smtClean="0">
                <a:latin typeface="Bell MT" pitchFamily="18" charset="0"/>
              </a:rPr>
              <a:t>6.8%</a:t>
            </a:r>
            <a:endParaRPr lang="ar-JO" sz="2000" b="1" dirty="0">
              <a:latin typeface="Bell MT" pitchFamily="18" charset="0"/>
            </a:endParaRPr>
          </a:p>
        </p:txBody>
      </p:sp>
      <p:sp>
        <p:nvSpPr>
          <p:cNvPr id="18" name="TextBox 17"/>
          <p:cNvSpPr txBox="1"/>
          <p:nvPr/>
        </p:nvSpPr>
        <p:spPr>
          <a:xfrm>
            <a:off x="2785593" y="3548504"/>
            <a:ext cx="1152128" cy="369332"/>
          </a:xfrm>
          <a:prstGeom prst="rect">
            <a:avLst/>
          </a:prstGeom>
          <a:noFill/>
        </p:spPr>
        <p:txBody>
          <a:bodyPr wrap="square" rtlCol="1">
            <a:spAutoFit/>
          </a:bodyPr>
          <a:lstStyle/>
          <a:p>
            <a:r>
              <a:rPr lang="ar-JO" dirty="0" smtClean="0">
                <a:solidFill>
                  <a:schemeClr val="accent2">
                    <a:lumMod val="75000"/>
                  </a:schemeClr>
                </a:solidFill>
                <a:latin typeface="Andalus" pitchFamily="18" charset="-78"/>
                <a:cs typeface="Andalus" pitchFamily="18" charset="-78"/>
              </a:rPr>
              <a:t>كفل حارس</a:t>
            </a:r>
            <a:endParaRPr lang="ar-JO" dirty="0">
              <a:solidFill>
                <a:schemeClr val="accent2">
                  <a:lumMod val="75000"/>
                </a:schemeClr>
              </a:solidFill>
              <a:latin typeface="Andalus" pitchFamily="18" charset="-78"/>
              <a:cs typeface="Andalus" pitchFamily="18" charset="-78"/>
            </a:endParaRPr>
          </a:p>
        </p:txBody>
      </p:sp>
      <p:sp>
        <p:nvSpPr>
          <p:cNvPr id="20" name="TextBox 19"/>
          <p:cNvSpPr txBox="1"/>
          <p:nvPr/>
        </p:nvSpPr>
        <p:spPr>
          <a:xfrm>
            <a:off x="2662064" y="3198189"/>
            <a:ext cx="1296144" cy="400110"/>
          </a:xfrm>
          <a:prstGeom prst="rect">
            <a:avLst/>
          </a:prstGeom>
          <a:noFill/>
        </p:spPr>
        <p:txBody>
          <a:bodyPr wrap="square" rtlCol="1">
            <a:spAutoFit/>
          </a:bodyPr>
          <a:lstStyle/>
          <a:p>
            <a:r>
              <a:rPr lang="en-US" sz="2000" b="1" dirty="0" smtClean="0">
                <a:latin typeface="Bell MT" pitchFamily="18" charset="0"/>
              </a:rPr>
              <a:t>9.6%</a:t>
            </a:r>
            <a:endParaRPr lang="ar-JO" sz="2000" b="1" dirty="0">
              <a:latin typeface="Bell MT" pitchFamily="18" charset="0"/>
            </a:endParaRPr>
          </a:p>
        </p:txBody>
      </p:sp>
      <p:sp>
        <p:nvSpPr>
          <p:cNvPr id="21" name="TextBox 20"/>
          <p:cNvSpPr txBox="1"/>
          <p:nvPr/>
        </p:nvSpPr>
        <p:spPr>
          <a:xfrm>
            <a:off x="3120478" y="2666069"/>
            <a:ext cx="1296144" cy="400110"/>
          </a:xfrm>
          <a:prstGeom prst="rect">
            <a:avLst/>
          </a:prstGeom>
          <a:noFill/>
        </p:spPr>
        <p:txBody>
          <a:bodyPr wrap="square" rtlCol="1">
            <a:spAutoFit/>
          </a:bodyPr>
          <a:lstStyle/>
          <a:p>
            <a:r>
              <a:rPr lang="en-US" sz="2000" b="1" dirty="0" smtClean="0">
                <a:latin typeface="Bell MT" pitchFamily="18" charset="0"/>
              </a:rPr>
              <a:t>9.1%</a:t>
            </a:r>
            <a:endParaRPr lang="ar-JO" sz="2000" b="1" dirty="0">
              <a:latin typeface="Bell MT" pitchFamily="18" charset="0"/>
            </a:endParaRPr>
          </a:p>
        </p:txBody>
      </p:sp>
      <p:sp>
        <p:nvSpPr>
          <p:cNvPr id="22" name="TextBox 21"/>
          <p:cNvSpPr txBox="1"/>
          <p:nvPr/>
        </p:nvSpPr>
        <p:spPr>
          <a:xfrm>
            <a:off x="3192486" y="2496792"/>
            <a:ext cx="1152128" cy="369332"/>
          </a:xfrm>
          <a:prstGeom prst="rect">
            <a:avLst/>
          </a:prstGeom>
          <a:noFill/>
        </p:spPr>
        <p:txBody>
          <a:bodyPr wrap="square" rtlCol="1">
            <a:spAutoFit/>
          </a:bodyPr>
          <a:lstStyle/>
          <a:p>
            <a:pPr algn="ctr"/>
            <a:r>
              <a:rPr lang="ar-JO" dirty="0" smtClean="0">
                <a:solidFill>
                  <a:schemeClr val="accent2">
                    <a:lumMod val="75000"/>
                  </a:schemeClr>
                </a:solidFill>
                <a:latin typeface="Andalus" pitchFamily="18" charset="-78"/>
                <a:cs typeface="Andalus" pitchFamily="18" charset="-78"/>
              </a:rPr>
              <a:t>قيرة</a:t>
            </a:r>
            <a:endParaRPr lang="ar-JO" dirty="0">
              <a:solidFill>
                <a:schemeClr val="accent2">
                  <a:lumMod val="75000"/>
                </a:schemeClr>
              </a:solidFill>
              <a:latin typeface="Andalus" pitchFamily="18" charset="-78"/>
              <a:cs typeface="Andalus" pitchFamily="18" charset="-78"/>
            </a:endParaRPr>
          </a:p>
        </p:txBody>
      </p:sp>
      <p:sp>
        <p:nvSpPr>
          <p:cNvPr id="23" name="TextBox 22"/>
          <p:cNvSpPr txBox="1"/>
          <p:nvPr/>
        </p:nvSpPr>
        <p:spPr>
          <a:xfrm>
            <a:off x="5868144" y="3633890"/>
            <a:ext cx="1152128" cy="369332"/>
          </a:xfrm>
          <a:prstGeom prst="rect">
            <a:avLst/>
          </a:prstGeom>
          <a:noFill/>
        </p:spPr>
        <p:txBody>
          <a:bodyPr wrap="square" rtlCol="1">
            <a:spAutoFit/>
          </a:bodyPr>
          <a:lstStyle/>
          <a:p>
            <a:r>
              <a:rPr lang="ar-JO" dirty="0" smtClean="0">
                <a:solidFill>
                  <a:schemeClr val="accent2">
                    <a:lumMod val="75000"/>
                  </a:schemeClr>
                </a:solidFill>
                <a:latin typeface="Andalus" pitchFamily="18" charset="-78"/>
                <a:cs typeface="Andalus" pitchFamily="18" charset="-78"/>
              </a:rPr>
              <a:t>حارس</a:t>
            </a:r>
            <a:endParaRPr lang="ar-JO" dirty="0">
              <a:solidFill>
                <a:schemeClr val="accent2">
                  <a:lumMod val="75000"/>
                </a:schemeClr>
              </a:solidFill>
              <a:latin typeface="Andalus" pitchFamily="18" charset="-78"/>
              <a:cs typeface="Andalus" pitchFamily="18" charset="-78"/>
            </a:endParaRPr>
          </a:p>
        </p:txBody>
      </p:sp>
      <p:sp>
        <p:nvSpPr>
          <p:cNvPr id="24" name="TextBox 23"/>
          <p:cNvSpPr txBox="1"/>
          <p:nvPr/>
        </p:nvSpPr>
        <p:spPr>
          <a:xfrm>
            <a:off x="5868144" y="3245106"/>
            <a:ext cx="1296144" cy="400110"/>
          </a:xfrm>
          <a:prstGeom prst="rect">
            <a:avLst/>
          </a:prstGeom>
          <a:noFill/>
        </p:spPr>
        <p:txBody>
          <a:bodyPr wrap="square" rtlCol="1">
            <a:spAutoFit/>
          </a:bodyPr>
          <a:lstStyle/>
          <a:p>
            <a:r>
              <a:rPr lang="en-US" sz="2000" b="1" dirty="0" smtClean="0">
                <a:latin typeface="Bell MT" pitchFamily="18" charset="0"/>
              </a:rPr>
              <a:t>91.5%</a:t>
            </a:r>
            <a:endParaRPr lang="ar-JO" sz="2000" b="1" dirty="0">
              <a:latin typeface="Bell MT" pitchFamily="18" charset="0"/>
            </a:endParaRPr>
          </a:p>
        </p:txBody>
      </p:sp>
      <p:sp>
        <p:nvSpPr>
          <p:cNvPr id="25" name="TextBox 24"/>
          <p:cNvSpPr txBox="1"/>
          <p:nvPr/>
        </p:nvSpPr>
        <p:spPr>
          <a:xfrm>
            <a:off x="6196031" y="1931508"/>
            <a:ext cx="1296144" cy="400110"/>
          </a:xfrm>
          <a:prstGeom prst="rect">
            <a:avLst/>
          </a:prstGeom>
          <a:noFill/>
        </p:spPr>
        <p:txBody>
          <a:bodyPr wrap="square" rtlCol="1">
            <a:spAutoFit/>
          </a:bodyPr>
          <a:lstStyle/>
          <a:p>
            <a:r>
              <a:rPr lang="en-US" sz="2000" b="1" dirty="0" smtClean="0">
                <a:latin typeface="Bell MT" pitchFamily="18" charset="0"/>
              </a:rPr>
              <a:t>16.3%</a:t>
            </a:r>
            <a:endParaRPr lang="ar-JO" sz="2000" b="1" dirty="0">
              <a:latin typeface="Bell MT" pitchFamily="18" charset="0"/>
            </a:endParaRPr>
          </a:p>
        </p:txBody>
      </p:sp>
      <p:sp>
        <p:nvSpPr>
          <p:cNvPr id="26" name="TextBox 25"/>
          <p:cNvSpPr txBox="1"/>
          <p:nvPr/>
        </p:nvSpPr>
        <p:spPr>
          <a:xfrm>
            <a:off x="5619967" y="1946359"/>
            <a:ext cx="1152128" cy="369332"/>
          </a:xfrm>
          <a:prstGeom prst="rect">
            <a:avLst/>
          </a:prstGeom>
          <a:noFill/>
        </p:spPr>
        <p:txBody>
          <a:bodyPr wrap="square" rtlCol="1">
            <a:spAutoFit/>
          </a:bodyPr>
          <a:lstStyle/>
          <a:p>
            <a:r>
              <a:rPr lang="ar-JO" dirty="0" smtClean="0">
                <a:solidFill>
                  <a:schemeClr val="accent2">
                    <a:lumMod val="75000"/>
                  </a:schemeClr>
                </a:solidFill>
                <a:latin typeface="Andalus" pitchFamily="18" charset="-78"/>
                <a:cs typeface="Andalus" pitchFamily="18" charset="-78"/>
              </a:rPr>
              <a:t>ديراستيا </a:t>
            </a:r>
            <a:endParaRPr lang="ar-JO" dirty="0">
              <a:solidFill>
                <a:schemeClr val="accent2">
                  <a:lumMod val="75000"/>
                </a:schemeClr>
              </a:solidFill>
              <a:latin typeface="Andalus" pitchFamily="18" charset="-78"/>
              <a:cs typeface="Andalus" pitchFamily="18" charset="-78"/>
            </a:endParaRPr>
          </a:p>
        </p:txBody>
      </p:sp>
      <p:sp>
        <p:nvSpPr>
          <p:cNvPr id="27" name="TextBox 26"/>
          <p:cNvSpPr txBox="1"/>
          <p:nvPr/>
        </p:nvSpPr>
        <p:spPr>
          <a:xfrm>
            <a:off x="7311749" y="3749459"/>
            <a:ext cx="1152128" cy="369332"/>
          </a:xfrm>
          <a:prstGeom prst="rect">
            <a:avLst/>
          </a:prstGeom>
          <a:noFill/>
        </p:spPr>
        <p:txBody>
          <a:bodyPr wrap="square" rtlCol="1">
            <a:spAutoFit/>
          </a:bodyPr>
          <a:lstStyle/>
          <a:p>
            <a:r>
              <a:rPr lang="ar-JO" dirty="0" smtClean="0">
                <a:solidFill>
                  <a:schemeClr val="accent2">
                    <a:lumMod val="75000"/>
                  </a:schemeClr>
                </a:solidFill>
                <a:latin typeface="Andalus" pitchFamily="18" charset="-78"/>
                <a:cs typeface="Andalus" pitchFamily="18" charset="-78"/>
              </a:rPr>
              <a:t>كفل حارس</a:t>
            </a:r>
            <a:endParaRPr lang="ar-JO" dirty="0">
              <a:solidFill>
                <a:schemeClr val="accent2">
                  <a:lumMod val="75000"/>
                </a:schemeClr>
              </a:solidFill>
              <a:latin typeface="Andalus" pitchFamily="18" charset="-78"/>
              <a:cs typeface="Andalus" pitchFamily="18" charset="-78"/>
            </a:endParaRPr>
          </a:p>
        </p:txBody>
      </p:sp>
      <p:sp>
        <p:nvSpPr>
          <p:cNvPr id="28" name="TextBox 27"/>
          <p:cNvSpPr txBox="1"/>
          <p:nvPr/>
        </p:nvSpPr>
        <p:spPr>
          <a:xfrm>
            <a:off x="7188220" y="3399144"/>
            <a:ext cx="1296144" cy="400110"/>
          </a:xfrm>
          <a:prstGeom prst="rect">
            <a:avLst/>
          </a:prstGeom>
          <a:noFill/>
        </p:spPr>
        <p:txBody>
          <a:bodyPr wrap="square" rtlCol="1">
            <a:spAutoFit/>
          </a:bodyPr>
          <a:lstStyle/>
          <a:p>
            <a:r>
              <a:rPr lang="en-US" sz="2000" b="1" dirty="0" smtClean="0">
                <a:latin typeface="Bell MT" pitchFamily="18" charset="0"/>
              </a:rPr>
              <a:t>21.2%</a:t>
            </a:r>
            <a:endParaRPr lang="ar-JO" sz="2000" b="1" dirty="0">
              <a:latin typeface="Bell MT" pitchFamily="18" charset="0"/>
            </a:endParaRPr>
          </a:p>
        </p:txBody>
      </p:sp>
      <p:sp>
        <p:nvSpPr>
          <p:cNvPr id="29" name="TextBox 28"/>
          <p:cNvSpPr txBox="1"/>
          <p:nvPr/>
        </p:nvSpPr>
        <p:spPr>
          <a:xfrm>
            <a:off x="7693693" y="2666069"/>
            <a:ext cx="1296144" cy="400110"/>
          </a:xfrm>
          <a:prstGeom prst="rect">
            <a:avLst/>
          </a:prstGeom>
          <a:noFill/>
        </p:spPr>
        <p:txBody>
          <a:bodyPr wrap="square" rtlCol="1">
            <a:spAutoFit/>
          </a:bodyPr>
          <a:lstStyle/>
          <a:p>
            <a:r>
              <a:rPr lang="en-US" sz="2000" b="1" dirty="0" smtClean="0">
                <a:latin typeface="Bell MT" pitchFamily="18" charset="0"/>
              </a:rPr>
              <a:t>9.6%</a:t>
            </a:r>
            <a:endParaRPr lang="ar-JO" sz="2000" b="1" dirty="0">
              <a:latin typeface="Bell MT" pitchFamily="18" charset="0"/>
            </a:endParaRPr>
          </a:p>
        </p:txBody>
      </p:sp>
      <p:sp>
        <p:nvSpPr>
          <p:cNvPr id="31" name="TextBox 30"/>
          <p:cNvSpPr txBox="1"/>
          <p:nvPr/>
        </p:nvSpPr>
        <p:spPr>
          <a:xfrm>
            <a:off x="7765701" y="2481403"/>
            <a:ext cx="1152128" cy="369332"/>
          </a:xfrm>
          <a:prstGeom prst="rect">
            <a:avLst/>
          </a:prstGeom>
          <a:noFill/>
        </p:spPr>
        <p:txBody>
          <a:bodyPr wrap="square" rtlCol="1">
            <a:spAutoFit/>
          </a:bodyPr>
          <a:lstStyle/>
          <a:p>
            <a:pPr algn="ctr"/>
            <a:r>
              <a:rPr lang="ar-JO" dirty="0" smtClean="0">
                <a:solidFill>
                  <a:schemeClr val="accent2">
                    <a:lumMod val="75000"/>
                  </a:schemeClr>
                </a:solidFill>
                <a:latin typeface="Andalus" pitchFamily="18" charset="-78"/>
                <a:cs typeface="Andalus" pitchFamily="18" charset="-78"/>
              </a:rPr>
              <a:t>قيرة</a:t>
            </a:r>
            <a:endParaRPr lang="ar-JO" dirty="0">
              <a:solidFill>
                <a:schemeClr val="accent2">
                  <a:lumMod val="75000"/>
                </a:schemeClr>
              </a:solidFill>
              <a:latin typeface="Andalus" pitchFamily="18" charset="-78"/>
              <a:cs typeface="Andalus" pitchFamily="18" charset="-78"/>
            </a:endParaRPr>
          </a:p>
        </p:txBody>
      </p:sp>
      <p:sp>
        <p:nvSpPr>
          <p:cNvPr id="32" name="TextBox 31"/>
          <p:cNvSpPr txBox="1"/>
          <p:nvPr/>
        </p:nvSpPr>
        <p:spPr>
          <a:xfrm>
            <a:off x="263695" y="815789"/>
            <a:ext cx="4131020" cy="338554"/>
          </a:xfrm>
          <a:prstGeom prst="rect">
            <a:avLst/>
          </a:prstGeom>
          <a:solidFill>
            <a:schemeClr val="tx2">
              <a:lumMod val="40000"/>
              <a:lumOff val="60000"/>
            </a:schemeClr>
          </a:solidFill>
          <a:ln>
            <a:solidFill>
              <a:schemeClr val="tx1"/>
            </a:solidFill>
          </a:ln>
        </p:spPr>
        <p:txBody>
          <a:bodyPr wrap="square" rtlCol="1">
            <a:spAutoFit/>
          </a:bodyPr>
          <a:lstStyle/>
          <a:p>
            <a:r>
              <a:rPr lang="ar-JO" sz="1600" b="1" dirty="0" smtClean="0">
                <a:solidFill>
                  <a:srgbClr val="002060"/>
                </a:solidFill>
                <a:latin typeface="Arial Unicode MS" pitchFamily="34" charset="-128"/>
                <a:ea typeface="Arial Unicode MS" pitchFamily="34" charset="-128"/>
                <a:cs typeface="Arial Unicode MS" pitchFamily="34" charset="-128"/>
              </a:rPr>
              <a:t>كثافة المنطقة المبنية بالنسبة للحدود الادارية </a:t>
            </a:r>
            <a:endParaRPr lang="ar-JO" sz="1600" b="1" dirty="0">
              <a:solidFill>
                <a:srgbClr val="002060"/>
              </a:solidFill>
              <a:latin typeface="Arial Unicode MS" pitchFamily="34" charset="-128"/>
              <a:ea typeface="Arial Unicode MS" pitchFamily="34" charset="-128"/>
              <a:cs typeface="Arial Unicode MS" pitchFamily="34" charset="-128"/>
            </a:endParaRPr>
          </a:p>
        </p:txBody>
      </p:sp>
      <p:sp>
        <p:nvSpPr>
          <p:cNvPr id="33" name="TextBox 32"/>
          <p:cNvSpPr txBox="1"/>
          <p:nvPr/>
        </p:nvSpPr>
        <p:spPr>
          <a:xfrm>
            <a:off x="4788024" y="815789"/>
            <a:ext cx="4129805" cy="338554"/>
          </a:xfrm>
          <a:prstGeom prst="rect">
            <a:avLst/>
          </a:prstGeom>
          <a:solidFill>
            <a:schemeClr val="tx2">
              <a:lumMod val="40000"/>
              <a:lumOff val="60000"/>
            </a:schemeClr>
          </a:solidFill>
          <a:ln>
            <a:solidFill>
              <a:schemeClr val="tx1"/>
            </a:solidFill>
          </a:ln>
        </p:spPr>
        <p:txBody>
          <a:bodyPr wrap="square" rtlCol="1">
            <a:spAutoFit/>
          </a:bodyPr>
          <a:lstStyle/>
          <a:p>
            <a:r>
              <a:rPr lang="ar-JO" sz="1600" b="1" dirty="0" smtClean="0">
                <a:solidFill>
                  <a:srgbClr val="002060"/>
                </a:solidFill>
                <a:latin typeface="Arial Unicode MS" pitchFamily="34" charset="-128"/>
                <a:ea typeface="Arial Unicode MS" pitchFamily="34" charset="-128"/>
                <a:cs typeface="Arial Unicode MS" pitchFamily="34" charset="-128"/>
              </a:rPr>
              <a:t>كثافة المنطقة المبنية بالنسبة للتصنيفات الجيوسياسية</a:t>
            </a:r>
            <a:endParaRPr lang="ar-JO" sz="1600" b="1" dirty="0">
              <a:solidFill>
                <a:srgbClr val="002060"/>
              </a:solidFill>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143018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2000" fill="hold"/>
                                        <p:tgtEl>
                                          <p:spTgt spid="32"/>
                                        </p:tgtEl>
                                        <p:attrNameLst>
                                          <p:attrName>ppt_w</p:attrName>
                                        </p:attrNameLst>
                                      </p:cBhvr>
                                      <p:tavLst>
                                        <p:tav tm="0">
                                          <p:val>
                                            <p:fltVal val="0"/>
                                          </p:val>
                                        </p:tav>
                                        <p:tav tm="100000">
                                          <p:val>
                                            <p:strVal val="#ppt_w"/>
                                          </p:val>
                                        </p:tav>
                                      </p:tavLst>
                                    </p:anim>
                                    <p:anim calcmode="lin" valueType="num">
                                      <p:cBhvr>
                                        <p:cTn id="8" dur="2000" fill="hold"/>
                                        <p:tgtEl>
                                          <p:spTgt spid="32"/>
                                        </p:tgtEl>
                                        <p:attrNameLst>
                                          <p:attrName>ppt_h</p:attrName>
                                        </p:attrNameLst>
                                      </p:cBhvr>
                                      <p:tavLst>
                                        <p:tav tm="0">
                                          <p:val>
                                            <p:fltVal val="0"/>
                                          </p:val>
                                        </p:tav>
                                        <p:tav tm="100000">
                                          <p:val>
                                            <p:strVal val="#ppt_h"/>
                                          </p:val>
                                        </p:tav>
                                      </p:tavLst>
                                    </p:anim>
                                    <p:animEffect transition="in" filter="fade">
                                      <p:cBhvr>
                                        <p:cTn id="9" dur="2000"/>
                                        <p:tgtEl>
                                          <p:spTgt spid="3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2000" fill="hold"/>
                                        <p:tgtEl>
                                          <p:spTgt spid="12"/>
                                        </p:tgtEl>
                                        <p:attrNameLst>
                                          <p:attrName>ppt_w</p:attrName>
                                        </p:attrNameLst>
                                      </p:cBhvr>
                                      <p:tavLst>
                                        <p:tav tm="0">
                                          <p:val>
                                            <p:fltVal val="0"/>
                                          </p:val>
                                        </p:tav>
                                        <p:tav tm="100000">
                                          <p:val>
                                            <p:strVal val="#ppt_w"/>
                                          </p:val>
                                        </p:tav>
                                      </p:tavLst>
                                    </p:anim>
                                    <p:anim calcmode="lin" valueType="num">
                                      <p:cBhvr>
                                        <p:cTn id="13" dur="2000" fill="hold"/>
                                        <p:tgtEl>
                                          <p:spTgt spid="12"/>
                                        </p:tgtEl>
                                        <p:attrNameLst>
                                          <p:attrName>ppt_h</p:attrName>
                                        </p:attrNameLst>
                                      </p:cBhvr>
                                      <p:tavLst>
                                        <p:tav tm="0">
                                          <p:val>
                                            <p:fltVal val="0"/>
                                          </p:val>
                                        </p:tav>
                                        <p:tav tm="100000">
                                          <p:val>
                                            <p:strVal val="#ppt_h"/>
                                          </p:val>
                                        </p:tav>
                                      </p:tavLst>
                                    </p:anim>
                                    <p:animEffect transition="in" filter="fade">
                                      <p:cBhvr>
                                        <p:cTn id="14" dur="2000"/>
                                        <p:tgtEl>
                                          <p:spTgt spid="12"/>
                                        </p:tgtEl>
                                      </p:cBhvr>
                                    </p:animEffect>
                                  </p:childTnLst>
                                </p:cTn>
                              </p:par>
                              <p:par>
                                <p:cTn id="15" presetID="53" presetClass="entr" presetSubtype="16"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animEffect transition="in" filter="fade">
                                      <p:cBhvr>
                                        <p:cTn id="19" dur="20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barn(inVertical)">
                                      <p:cBhvr>
                                        <p:cTn id="24" dur="3000"/>
                                        <p:tgtEl>
                                          <p:spTgt spid="3"/>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barn(inVertical)">
                                      <p:cBhvr>
                                        <p:cTn id="27" dur="3000"/>
                                        <p:tgtEl>
                                          <p:spTgt spid="15"/>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barn(inVertical)">
                                      <p:cBhvr>
                                        <p:cTn id="30" dur="3000"/>
                                        <p:tgtEl>
                                          <p:spTgt spid="22"/>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barn(inVertical)">
                                      <p:cBhvr>
                                        <p:cTn id="33" dur="3000"/>
                                        <p:tgtEl>
                                          <p:spTgt spid="21"/>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barn(inVertical)">
                                      <p:cBhvr>
                                        <p:cTn id="36" dur="3000"/>
                                        <p:tgtEl>
                                          <p:spTgt spid="20"/>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arn(inVertical)">
                                      <p:cBhvr>
                                        <p:cTn id="39" dur="3000"/>
                                        <p:tgtEl>
                                          <p:spTgt spid="18"/>
                                        </p:tgtEl>
                                      </p:cBhvr>
                                    </p:animEffect>
                                  </p:childTnLst>
                                </p:cTn>
                              </p:par>
                              <p:par>
                                <p:cTn id="40" presetID="16" presetClass="entr" presetSubtype="21"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barn(inVertical)">
                                      <p:cBhvr>
                                        <p:cTn id="42" dur="3000"/>
                                        <p:tgtEl>
                                          <p:spTgt spid="17"/>
                                        </p:tgtEl>
                                      </p:cBhvr>
                                    </p:animEffect>
                                  </p:childTnLst>
                                </p:cTn>
                              </p:par>
                              <p:par>
                                <p:cTn id="43" presetID="16" presetClass="entr" presetSubtype="21"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barn(inVertical)">
                                      <p:cBhvr>
                                        <p:cTn id="45" dur="3000"/>
                                        <p:tgtEl>
                                          <p:spTgt spid="16"/>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33"/>
                                        </p:tgtEl>
                                        <p:attrNameLst>
                                          <p:attrName>style.visibility</p:attrName>
                                        </p:attrNameLst>
                                      </p:cBhvr>
                                      <p:to>
                                        <p:strVal val="visible"/>
                                      </p:to>
                                    </p:set>
                                    <p:anim calcmode="lin" valueType="num">
                                      <p:cBhvr>
                                        <p:cTn id="50" dur="2000" fill="hold"/>
                                        <p:tgtEl>
                                          <p:spTgt spid="33"/>
                                        </p:tgtEl>
                                        <p:attrNameLst>
                                          <p:attrName>ppt_w</p:attrName>
                                        </p:attrNameLst>
                                      </p:cBhvr>
                                      <p:tavLst>
                                        <p:tav tm="0">
                                          <p:val>
                                            <p:fltVal val="0"/>
                                          </p:val>
                                        </p:tav>
                                        <p:tav tm="100000">
                                          <p:val>
                                            <p:strVal val="#ppt_w"/>
                                          </p:val>
                                        </p:tav>
                                      </p:tavLst>
                                    </p:anim>
                                    <p:anim calcmode="lin" valueType="num">
                                      <p:cBhvr>
                                        <p:cTn id="51" dur="2000" fill="hold"/>
                                        <p:tgtEl>
                                          <p:spTgt spid="33"/>
                                        </p:tgtEl>
                                        <p:attrNameLst>
                                          <p:attrName>ppt_h</p:attrName>
                                        </p:attrNameLst>
                                      </p:cBhvr>
                                      <p:tavLst>
                                        <p:tav tm="0">
                                          <p:val>
                                            <p:fltVal val="0"/>
                                          </p:val>
                                        </p:tav>
                                        <p:tav tm="100000">
                                          <p:val>
                                            <p:strVal val="#ppt_h"/>
                                          </p:val>
                                        </p:tav>
                                      </p:tavLst>
                                    </p:anim>
                                    <p:animEffect transition="in" filter="fade">
                                      <p:cBhvr>
                                        <p:cTn id="52" dur="2000"/>
                                        <p:tgtEl>
                                          <p:spTgt spid="3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2000" fill="hold"/>
                                        <p:tgtEl>
                                          <p:spTgt spid="14"/>
                                        </p:tgtEl>
                                        <p:attrNameLst>
                                          <p:attrName>ppt_w</p:attrName>
                                        </p:attrNameLst>
                                      </p:cBhvr>
                                      <p:tavLst>
                                        <p:tav tm="0">
                                          <p:val>
                                            <p:fltVal val="0"/>
                                          </p:val>
                                        </p:tav>
                                        <p:tav tm="100000">
                                          <p:val>
                                            <p:strVal val="#ppt_w"/>
                                          </p:val>
                                        </p:tav>
                                      </p:tavLst>
                                    </p:anim>
                                    <p:anim calcmode="lin" valueType="num">
                                      <p:cBhvr>
                                        <p:cTn id="56" dur="2000" fill="hold"/>
                                        <p:tgtEl>
                                          <p:spTgt spid="14"/>
                                        </p:tgtEl>
                                        <p:attrNameLst>
                                          <p:attrName>ppt_h</p:attrName>
                                        </p:attrNameLst>
                                      </p:cBhvr>
                                      <p:tavLst>
                                        <p:tav tm="0">
                                          <p:val>
                                            <p:fltVal val="0"/>
                                          </p:val>
                                        </p:tav>
                                        <p:tav tm="100000">
                                          <p:val>
                                            <p:strVal val="#ppt_h"/>
                                          </p:val>
                                        </p:tav>
                                      </p:tavLst>
                                    </p:anim>
                                    <p:animEffect transition="in" filter="fade">
                                      <p:cBhvr>
                                        <p:cTn id="57" dur="2000"/>
                                        <p:tgtEl>
                                          <p:spTgt spid="14"/>
                                        </p:tgtEl>
                                      </p:cBhvr>
                                    </p:animEffect>
                                  </p:childTnLst>
                                </p:cTn>
                              </p:par>
                              <p:par>
                                <p:cTn id="58" presetID="53" presetClass="entr" presetSubtype="16" fill="hold" nodeType="withEffect">
                                  <p:stCondLst>
                                    <p:cond delay="0"/>
                                  </p:stCondLst>
                                  <p:childTnLst>
                                    <p:set>
                                      <p:cBhvr>
                                        <p:cTn id="59" dur="1" fill="hold">
                                          <p:stCondLst>
                                            <p:cond delay="0"/>
                                          </p:stCondLst>
                                        </p:cTn>
                                        <p:tgtEl>
                                          <p:spTgt spid="7"/>
                                        </p:tgtEl>
                                        <p:attrNameLst>
                                          <p:attrName>style.visibility</p:attrName>
                                        </p:attrNameLst>
                                      </p:cBhvr>
                                      <p:to>
                                        <p:strVal val="visible"/>
                                      </p:to>
                                    </p:set>
                                    <p:anim calcmode="lin" valueType="num">
                                      <p:cBhvr>
                                        <p:cTn id="60" dur="2000" fill="hold"/>
                                        <p:tgtEl>
                                          <p:spTgt spid="7"/>
                                        </p:tgtEl>
                                        <p:attrNameLst>
                                          <p:attrName>ppt_w</p:attrName>
                                        </p:attrNameLst>
                                      </p:cBhvr>
                                      <p:tavLst>
                                        <p:tav tm="0">
                                          <p:val>
                                            <p:fltVal val="0"/>
                                          </p:val>
                                        </p:tav>
                                        <p:tav tm="100000">
                                          <p:val>
                                            <p:strVal val="#ppt_w"/>
                                          </p:val>
                                        </p:tav>
                                      </p:tavLst>
                                    </p:anim>
                                    <p:anim calcmode="lin" valueType="num">
                                      <p:cBhvr>
                                        <p:cTn id="61" dur="2000" fill="hold"/>
                                        <p:tgtEl>
                                          <p:spTgt spid="7"/>
                                        </p:tgtEl>
                                        <p:attrNameLst>
                                          <p:attrName>ppt_h</p:attrName>
                                        </p:attrNameLst>
                                      </p:cBhvr>
                                      <p:tavLst>
                                        <p:tav tm="0">
                                          <p:val>
                                            <p:fltVal val="0"/>
                                          </p:val>
                                        </p:tav>
                                        <p:tav tm="100000">
                                          <p:val>
                                            <p:strVal val="#ppt_h"/>
                                          </p:val>
                                        </p:tav>
                                      </p:tavLst>
                                    </p:anim>
                                    <p:animEffect transition="in" filter="fade">
                                      <p:cBhvr>
                                        <p:cTn id="62" dur="2000"/>
                                        <p:tgtEl>
                                          <p:spTgt spid="7"/>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3000"/>
                                        <p:tgtEl>
                                          <p:spTgt spid="2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fade">
                                      <p:cBhvr>
                                        <p:cTn id="70" dur="3000"/>
                                        <p:tgtEl>
                                          <p:spTgt spid="26"/>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fade">
                                      <p:cBhvr>
                                        <p:cTn id="73" dur="3000"/>
                                        <p:tgtEl>
                                          <p:spTgt spid="31"/>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fade">
                                      <p:cBhvr>
                                        <p:cTn id="76" dur="3000"/>
                                        <p:tgtEl>
                                          <p:spTgt spid="29"/>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3000"/>
                                        <p:tgtEl>
                                          <p:spTgt spid="28"/>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fade">
                                      <p:cBhvr>
                                        <p:cTn id="82" dur="3000"/>
                                        <p:tgtEl>
                                          <p:spTgt spid="27"/>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3"/>
                                        </p:tgtEl>
                                        <p:attrNameLst>
                                          <p:attrName>style.visibility</p:attrName>
                                        </p:attrNameLst>
                                      </p:cBhvr>
                                      <p:to>
                                        <p:strVal val="visible"/>
                                      </p:to>
                                    </p:set>
                                    <p:animEffect transition="in" filter="fade">
                                      <p:cBhvr>
                                        <p:cTn id="85" dur="3000"/>
                                        <p:tgtEl>
                                          <p:spTgt spid="23"/>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fade">
                                      <p:cBhvr>
                                        <p:cTn id="88" dur="3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animBg="1"/>
      <p:bldP spid="14" grpId="0" animBg="1"/>
      <p:bldP spid="15" grpId="0"/>
      <p:bldP spid="16" grpId="0"/>
      <p:bldP spid="17" grpId="0"/>
      <p:bldP spid="18" grpId="0"/>
      <p:bldP spid="20" grpId="0"/>
      <p:bldP spid="21" grpId="0"/>
      <p:bldP spid="22" grpId="0"/>
      <p:bldP spid="23" grpId="0"/>
      <p:bldP spid="24" grpId="0"/>
      <p:bldP spid="25" grpId="0"/>
      <p:bldP spid="26" grpId="0"/>
      <p:bldP spid="27" grpId="0"/>
      <p:bldP spid="28" grpId="0"/>
      <p:bldP spid="29" grpId="0"/>
      <p:bldP spid="31" grpId="0"/>
      <p:bldP spid="32" grpId="0" animBg="1"/>
      <p:bldP spid="3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4156250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73360" y="6035"/>
            <a:ext cx="7270640" cy="514350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46" y="0"/>
            <a:ext cx="7089034" cy="5143500"/>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7092280" cy="51435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7092280" cy="5143500"/>
          </a:xfrm>
          <a:prstGeom prst="rect">
            <a:avLst/>
          </a:prstGeom>
        </p:spPr>
      </p:pic>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7092280" cy="5143500"/>
          </a:xfrm>
          <a:prstGeom prst="rect">
            <a:avLst/>
          </a:prstGeom>
        </p:spPr>
      </p:pic>
      <p:sp>
        <p:nvSpPr>
          <p:cNvPr id="16" name="TextBox 15"/>
          <p:cNvSpPr txBox="1"/>
          <p:nvPr/>
        </p:nvSpPr>
        <p:spPr>
          <a:xfrm>
            <a:off x="7380312" y="763554"/>
            <a:ext cx="1584176" cy="338554"/>
          </a:xfrm>
          <a:prstGeom prst="rect">
            <a:avLst/>
          </a:prstGeom>
          <a:noFill/>
        </p:spPr>
        <p:txBody>
          <a:bodyPr wrap="square" rtlCol="1">
            <a:spAutoFit/>
          </a:bodyPr>
          <a:lstStyle/>
          <a:p>
            <a:pPr algn="ctr"/>
            <a:r>
              <a:rPr lang="ar-JO" sz="1600" b="1" dirty="0" smtClean="0">
                <a:latin typeface="Adobe نسخ Medium" pitchFamily="50" charset="-78"/>
                <a:cs typeface="Adobe نسخ Medium" pitchFamily="50" charset="-78"/>
              </a:rPr>
              <a:t>الخدمات المتوفر</a:t>
            </a:r>
            <a:endParaRPr lang="ar-JO" sz="1600" b="1" dirty="0">
              <a:latin typeface="Adobe نسخ Medium" pitchFamily="50" charset="-78"/>
              <a:cs typeface="Adobe نسخ Medium" pitchFamily="50" charset="-78"/>
            </a:endParaRPr>
          </a:p>
        </p:txBody>
      </p:sp>
    </p:spTree>
    <p:extLst>
      <p:ext uri="{BB962C8B-B14F-4D97-AF65-F5344CB8AC3E}">
        <p14:creationId xmlns:p14="http://schemas.microsoft.com/office/powerpoint/2010/main" val="3050174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3000"/>
                                        <p:tgtEl>
                                          <p:spTgt spid="4"/>
                                        </p:tgtEl>
                                      </p:cBhvr>
                                    </p:animEffect>
                                  </p:childTnLst>
                                </p:cTn>
                              </p:par>
                              <p:par>
                                <p:cTn id="8" presetID="6" presetClass="entr" presetSubtype="16"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ircle(in)">
                                      <p:cBhvr>
                                        <p:cTn id="10" dur="3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randombar(horizontal)">
                                      <p:cBhvr>
                                        <p:cTn id="15" dur="30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1000"/>
                                        <p:tgtEl>
                                          <p:spTgt spid="9"/>
                                        </p:tgtEl>
                                      </p:cBhvr>
                                    </p:animEffect>
                                    <p:set>
                                      <p:cBhvr>
                                        <p:cTn id="20" dur="1" fill="hold">
                                          <p:stCondLst>
                                            <p:cond delay="999"/>
                                          </p:stCondLst>
                                        </p:cTn>
                                        <p:tgtEl>
                                          <p:spTgt spid="9"/>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barn(inVertical)">
                                      <p:cBhvr>
                                        <p:cTn id="25" dur="40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nodeType="clickEffect">
                                  <p:stCondLst>
                                    <p:cond delay="0"/>
                                  </p:stCondLst>
                                  <p:childTnLst>
                                    <p:animEffect transition="out" filter="fade">
                                      <p:cBhvr>
                                        <p:cTn id="29" dur="2000"/>
                                        <p:tgtEl>
                                          <p:spTgt spid="12"/>
                                        </p:tgtEl>
                                      </p:cBhvr>
                                    </p:animEffect>
                                    <p:set>
                                      <p:cBhvr>
                                        <p:cTn id="30" dur="1" fill="hold">
                                          <p:stCondLst>
                                            <p:cond delay="1999"/>
                                          </p:stCondLst>
                                        </p:cTn>
                                        <p:tgtEl>
                                          <p:spTgt spid="12"/>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3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l="2389" t="20250" r="2389" b="27463"/>
          <a:stretch/>
        </p:blipFill>
        <p:spPr>
          <a:xfrm>
            <a:off x="2389196" y="611094"/>
            <a:ext cx="2526664" cy="196065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flipH="1" flipV="1">
            <a:off x="149794" y="142308"/>
            <a:ext cx="865400" cy="863362"/>
          </a:xfrm>
          <a:prstGeom prst="rect">
            <a:avLst/>
          </a:prstGeom>
        </p:spPr>
      </p:pic>
      <p:pic>
        <p:nvPicPr>
          <p:cNvPr id="4" name="Picture 3"/>
          <p:cNvPicPr>
            <a:picLocks noChangeAspect="1"/>
          </p:cNvPicPr>
          <p:nvPr/>
        </p:nvPicPr>
        <p:blipFill rotWithShape="1">
          <a:blip r:embed="rId5" cstate="print">
            <a:extLst>
              <a:ext uri="{28A0092B-C50C-407E-A947-70E740481C1C}">
                <a14:useLocalDpi xmlns:a14="http://schemas.microsoft.com/office/drawing/2010/main" val="0"/>
              </a:ext>
            </a:extLst>
          </a:blip>
          <a:srcRect l="12759" t="6928" r="12759" b="6928"/>
          <a:stretch/>
        </p:blipFill>
        <p:spPr>
          <a:xfrm>
            <a:off x="149794" y="656976"/>
            <a:ext cx="2135354" cy="3490074"/>
          </a:xfrm>
          <a:prstGeom prst="rect">
            <a:avLst/>
          </a:prstGeom>
        </p:spPr>
      </p:pic>
      <p:pic>
        <p:nvPicPr>
          <p:cNvPr id="7" name="Picture 6"/>
          <p:cNvPicPr>
            <a:picLocks noChangeAspect="1"/>
          </p:cNvPicPr>
          <p:nvPr/>
        </p:nvPicPr>
        <p:blipFill rotWithShape="1">
          <a:blip r:embed="rId6" cstate="print">
            <a:extLst>
              <a:ext uri="{28A0092B-C50C-407E-A947-70E740481C1C}">
                <a14:useLocalDpi xmlns:a14="http://schemas.microsoft.com/office/drawing/2010/main" val="0"/>
              </a:ext>
            </a:extLst>
          </a:blip>
          <a:srcRect l="10613" t="3903" r="10613" b="23065"/>
          <a:stretch/>
        </p:blipFill>
        <p:spPr>
          <a:xfrm>
            <a:off x="2285148" y="2576906"/>
            <a:ext cx="3476296" cy="2278123"/>
          </a:xfrm>
          <a:prstGeom prst="rect">
            <a:avLst/>
          </a:prstGeom>
          <a:scene3d>
            <a:camera prst="perspectiveRelaxedModerately"/>
            <a:lightRig rig="threePt" dir="t"/>
          </a:scene3d>
        </p:spPr>
      </p:pic>
      <p:sp>
        <p:nvSpPr>
          <p:cNvPr id="8" name="Freeform 7"/>
          <p:cNvSpPr/>
          <p:nvPr/>
        </p:nvSpPr>
        <p:spPr>
          <a:xfrm>
            <a:off x="4114800" y="3088841"/>
            <a:ext cx="152507" cy="514330"/>
          </a:xfrm>
          <a:custGeom>
            <a:avLst/>
            <a:gdLst>
              <a:gd name="connsiteX0" fmla="*/ 0 w 130679"/>
              <a:gd name="connsiteY0" fmla="*/ 446314 h 446314"/>
              <a:gd name="connsiteX1" fmla="*/ 21771 w 130679"/>
              <a:gd name="connsiteY1" fmla="*/ 326572 h 446314"/>
              <a:gd name="connsiteX2" fmla="*/ 43543 w 130679"/>
              <a:gd name="connsiteY2" fmla="*/ 293914 h 446314"/>
              <a:gd name="connsiteX3" fmla="*/ 65314 w 130679"/>
              <a:gd name="connsiteY3" fmla="*/ 206829 h 446314"/>
              <a:gd name="connsiteX4" fmla="*/ 76200 w 130679"/>
              <a:gd name="connsiteY4" fmla="*/ 174172 h 446314"/>
              <a:gd name="connsiteX5" fmla="*/ 97971 w 130679"/>
              <a:gd name="connsiteY5" fmla="*/ 152400 h 446314"/>
              <a:gd name="connsiteX6" fmla="*/ 108857 w 130679"/>
              <a:gd name="connsiteY6" fmla="*/ 108857 h 446314"/>
              <a:gd name="connsiteX7" fmla="*/ 119743 w 130679"/>
              <a:gd name="connsiteY7" fmla="*/ 76200 h 446314"/>
              <a:gd name="connsiteX8" fmla="*/ 130629 w 130679"/>
              <a:gd name="connsiteY8" fmla="*/ 0 h 446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679" h="446314">
                <a:moveTo>
                  <a:pt x="0" y="446314"/>
                </a:moveTo>
                <a:cubicBezTo>
                  <a:pt x="3752" y="416303"/>
                  <a:pt x="4992" y="360130"/>
                  <a:pt x="21771" y="326572"/>
                </a:cubicBezTo>
                <a:cubicBezTo>
                  <a:pt x="27622" y="314870"/>
                  <a:pt x="36286" y="304800"/>
                  <a:pt x="43543" y="293914"/>
                </a:cubicBezTo>
                <a:lnTo>
                  <a:pt x="65314" y="206829"/>
                </a:lnTo>
                <a:cubicBezTo>
                  <a:pt x="68097" y="195697"/>
                  <a:pt x="70296" y="184011"/>
                  <a:pt x="76200" y="174172"/>
                </a:cubicBezTo>
                <a:cubicBezTo>
                  <a:pt x="81480" y="165371"/>
                  <a:pt x="90714" y="159657"/>
                  <a:pt x="97971" y="152400"/>
                </a:cubicBezTo>
                <a:cubicBezTo>
                  <a:pt x="101600" y="137886"/>
                  <a:pt x="104747" y="123242"/>
                  <a:pt x="108857" y="108857"/>
                </a:cubicBezTo>
                <a:cubicBezTo>
                  <a:pt x="112009" y="97824"/>
                  <a:pt x="116960" y="87332"/>
                  <a:pt x="119743" y="76200"/>
                </a:cubicBezTo>
                <a:cubicBezTo>
                  <a:pt x="132052" y="26964"/>
                  <a:pt x="130629" y="35446"/>
                  <a:pt x="130629" y="0"/>
                </a:cubicBezTo>
              </a:path>
            </a:pathLst>
          </a:custGeom>
          <a:noFill/>
          <a:ln w="28575">
            <a:solidFill>
              <a:srgbClr val="002060"/>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JO"/>
          </a:p>
        </p:txBody>
      </p:sp>
      <p:sp>
        <p:nvSpPr>
          <p:cNvPr id="9" name="TextBox 8"/>
          <p:cNvSpPr txBox="1"/>
          <p:nvPr/>
        </p:nvSpPr>
        <p:spPr>
          <a:xfrm>
            <a:off x="3871263" y="2781064"/>
            <a:ext cx="792088" cy="307777"/>
          </a:xfrm>
          <a:prstGeom prst="rect">
            <a:avLst/>
          </a:prstGeom>
          <a:noFill/>
        </p:spPr>
        <p:txBody>
          <a:bodyPr wrap="square" rtlCol="1">
            <a:spAutoFit/>
          </a:bodyPr>
          <a:lstStyle/>
          <a:p>
            <a:pPr algn="ctr"/>
            <a:r>
              <a:rPr lang="ar-JO" sz="1400" b="1" dirty="0" smtClean="0">
                <a:solidFill>
                  <a:schemeClr val="tx1">
                    <a:lumMod val="75000"/>
                    <a:lumOff val="25000"/>
                  </a:schemeClr>
                </a:solidFill>
                <a:latin typeface="Andalus" pitchFamily="18" charset="-78"/>
                <a:cs typeface="Andalus" pitchFamily="18" charset="-78"/>
              </a:rPr>
              <a:t>ديراستيا </a:t>
            </a:r>
            <a:endParaRPr lang="ar-JO" sz="1050" b="1" dirty="0">
              <a:solidFill>
                <a:schemeClr val="tx1">
                  <a:lumMod val="75000"/>
                  <a:lumOff val="25000"/>
                </a:schemeClr>
              </a:solidFill>
              <a:latin typeface="Andalus" pitchFamily="18" charset="-78"/>
              <a:cs typeface="Andalus" pitchFamily="18" charset="-78"/>
            </a:endParaRPr>
          </a:p>
        </p:txBody>
      </p:sp>
      <p:sp>
        <p:nvSpPr>
          <p:cNvPr id="10" name="TextBox 9"/>
          <p:cNvSpPr txBox="1"/>
          <p:nvPr/>
        </p:nvSpPr>
        <p:spPr>
          <a:xfrm>
            <a:off x="6804248" y="1606345"/>
            <a:ext cx="1990960" cy="400110"/>
          </a:xfrm>
          <a:prstGeom prst="rect">
            <a:avLst/>
          </a:prstGeom>
          <a:solidFill>
            <a:schemeClr val="bg1">
              <a:lumMod val="95000"/>
            </a:schemeClr>
          </a:solidFill>
          <a:ln w="28575">
            <a:solidFill>
              <a:srgbClr val="10253F"/>
            </a:solidFill>
            <a:prstDash val="solid"/>
          </a:ln>
          <a:scene3d>
            <a:camera prst="orthographicFront"/>
            <a:lightRig rig="threePt" dir="t"/>
          </a:scene3d>
          <a:sp3d>
            <a:bevelT w="114300" prst="artDeco"/>
          </a:sp3d>
        </p:spPr>
        <p:txBody>
          <a:bodyPr wrap="square" numCol="2" rtlCol="1">
            <a:spAutoFit/>
          </a:bodyPr>
          <a:lstStyle/>
          <a:p>
            <a:pPr algn="ctr"/>
            <a:r>
              <a:rPr lang="ar-JO" sz="2000" dirty="0" smtClean="0">
                <a:latin typeface="Andalus" pitchFamily="18" charset="-78"/>
                <a:cs typeface="Andalus" pitchFamily="18" charset="-78"/>
              </a:rPr>
              <a:t>ديراستيا </a:t>
            </a:r>
          </a:p>
        </p:txBody>
      </p:sp>
      <p:sp>
        <p:nvSpPr>
          <p:cNvPr id="12" name="TextBox 11"/>
          <p:cNvSpPr txBox="1"/>
          <p:nvPr/>
        </p:nvSpPr>
        <p:spPr>
          <a:xfrm>
            <a:off x="0" y="0"/>
            <a:ext cx="9143999" cy="523220"/>
          </a:xfrm>
          <a:prstGeom prst="rect">
            <a:avLst/>
          </a:prstGeom>
          <a:solidFill>
            <a:srgbClr val="10253F">
              <a:alpha val="85098"/>
            </a:srgbClr>
          </a:solidFill>
          <a:ln>
            <a:solidFill>
              <a:schemeClr val="bg1"/>
            </a:solidFill>
            <a:prstDash val="sysDash"/>
          </a:ln>
        </p:spPr>
        <p:txBody>
          <a:bodyPr wrap="square" rtlCol="1">
            <a:spAutoFit/>
          </a:bodyPr>
          <a:lstStyle/>
          <a:p>
            <a:pPr algn="ctr"/>
            <a:r>
              <a:rPr lang="ar-JO" sz="2800" dirty="0" smtClean="0">
                <a:solidFill>
                  <a:schemeClr val="bg1">
                    <a:lumMod val="95000"/>
                  </a:schemeClr>
                </a:solidFill>
                <a:latin typeface="Andalus" pitchFamily="18" charset="-78"/>
                <a:cs typeface="Andalus" pitchFamily="18" charset="-78"/>
              </a:rPr>
              <a:t>الوضع المحلي</a:t>
            </a:r>
            <a:endParaRPr lang="ar-JO" sz="2800" dirty="0">
              <a:solidFill>
                <a:schemeClr val="bg1">
                  <a:lumMod val="95000"/>
                </a:schemeClr>
              </a:solidFill>
              <a:latin typeface="Andalus" pitchFamily="18" charset="-78"/>
              <a:cs typeface="Andalus" pitchFamily="18" charset="-78"/>
            </a:endParaRPr>
          </a:p>
        </p:txBody>
      </p:sp>
      <p:sp>
        <p:nvSpPr>
          <p:cNvPr id="13" name="Rectangle 12"/>
          <p:cNvSpPr/>
          <p:nvPr/>
        </p:nvSpPr>
        <p:spPr>
          <a:xfrm>
            <a:off x="-7120" y="0"/>
            <a:ext cx="144016" cy="523220"/>
          </a:xfrm>
          <a:prstGeom prst="rect">
            <a:avLst/>
          </a:prstGeom>
          <a:solidFill>
            <a:srgbClr val="5BA2B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36896" y="0"/>
            <a:ext cx="144016" cy="523220"/>
          </a:xfrm>
          <a:prstGeom prst="rect">
            <a:avLst/>
          </a:prstGeom>
          <a:solidFill>
            <a:srgbClr val="D1565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80912" y="0"/>
            <a:ext cx="167259" cy="523220"/>
          </a:xfrm>
          <a:prstGeom prst="rect">
            <a:avLst/>
          </a:prstGeom>
          <a:solidFill>
            <a:srgbClr val="E5B05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48171" y="0"/>
            <a:ext cx="151931" cy="523220"/>
          </a:xfrm>
          <a:prstGeom prst="rect">
            <a:avLst/>
          </a:prstGeom>
          <a:solidFill>
            <a:srgbClr val="47B28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27256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saed\Desktop\New folder (3)\الربط الاقليمي.png"/>
          <p:cNvPicPr>
            <a:picLocks noChangeAspect="1" noChangeArrowheads="1"/>
          </p:cNvPicPr>
          <p:nvPr/>
        </p:nvPicPr>
        <p:blipFill>
          <a:blip r:embed="rId2"/>
          <a:srcRect/>
          <a:stretch>
            <a:fillRect/>
          </a:stretch>
        </p:blipFill>
        <p:spPr bwMode="auto">
          <a:xfrm>
            <a:off x="0" y="29428"/>
            <a:ext cx="9144000" cy="5114071"/>
          </a:xfrm>
          <a:prstGeom prst="rect">
            <a:avLst/>
          </a:prstGeom>
          <a:noFill/>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70724" b="77715"/>
          <a:stretch/>
        </p:blipFill>
        <p:spPr>
          <a:xfrm>
            <a:off x="6732240" y="123478"/>
            <a:ext cx="2128525" cy="1146228"/>
          </a:xfrm>
          <a:prstGeom prst="rect">
            <a:avLst/>
          </a:prstGeom>
        </p:spPr>
      </p:pic>
      <p:sp>
        <p:nvSpPr>
          <p:cNvPr id="4" name="Rectangle 3"/>
          <p:cNvSpPr/>
          <p:nvPr/>
        </p:nvSpPr>
        <p:spPr>
          <a:xfrm>
            <a:off x="7524328" y="915566"/>
            <a:ext cx="792088" cy="3541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21319262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saed\Desktop\New folder (3)\المداخل.png"/>
          <p:cNvPicPr>
            <a:picLocks noChangeAspect="1" noChangeArrowheads="1"/>
          </p:cNvPicPr>
          <p:nvPr/>
        </p:nvPicPr>
        <p:blipFill>
          <a:blip r:embed="rId2"/>
          <a:srcRect/>
          <a:stretch>
            <a:fillRect/>
          </a:stretch>
        </p:blipFill>
        <p:spPr bwMode="auto">
          <a:xfrm>
            <a:off x="0" y="0"/>
            <a:ext cx="9144000" cy="5143500"/>
          </a:xfrm>
          <a:prstGeom prst="rect">
            <a:avLst/>
          </a:prstGeom>
          <a:noFill/>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70724" b="77715"/>
          <a:stretch/>
        </p:blipFill>
        <p:spPr>
          <a:xfrm>
            <a:off x="6732240" y="123478"/>
            <a:ext cx="2128525" cy="1146228"/>
          </a:xfrm>
          <a:prstGeom prst="rect">
            <a:avLst/>
          </a:prstGeom>
        </p:spPr>
      </p:pic>
      <p:sp>
        <p:nvSpPr>
          <p:cNvPr id="5" name="Rectangle 4"/>
          <p:cNvSpPr/>
          <p:nvPr/>
        </p:nvSpPr>
        <p:spPr>
          <a:xfrm>
            <a:off x="7524328" y="915566"/>
            <a:ext cx="792088" cy="3541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11576810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35696" y="1134400"/>
            <a:ext cx="3450582" cy="3966355"/>
          </a:xfrm>
          <a:prstGeom prst="rect">
            <a:avLst/>
          </a:prstGeom>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70724" b="77715"/>
          <a:stretch/>
        </p:blipFill>
        <p:spPr>
          <a:xfrm>
            <a:off x="3588483" y="-11827"/>
            <a:ext cx="1632701" cy="1134401"/>
          </a:xfrm>
          <a:prstGeom prst="rect">
            <a:avLst/>
          </a:prstGeom>
        </p:spPr>
      </p:pic>
      <p:sp>
        <p:nvSpPr>
          <p:cNvPr id="7" name="Rectangle 6"/>
          <p:cNvSpPr/>
          <p:nvPr/>
        </p:nvSpPr>
        <p:spPr>
          <a:xfrm>
            <a:off x="4139952" y="780260"/>
            <a:ext cx="792088" cy="3541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9" name="TextBox 8"/>
          <p:cNvSpPr txBox="1"/>
          <p:nvPr/>
        </p:nvSpPr>
        <p:spPr>
          <a:xfrm>
            <a:off x="4067944" y="673485"/>
            <a:ext cx="936104" cy="400110"/>
          </a:xfrm>
          <a:prstGeom prst="rect">
            <a:avLst/>
          </a:prstGeom>
          <a:noFill/>
        </p:spPr>
        <p:txBody>
          <a:bodyPr wrap="square" rtlCol="1">
            <a:spAutoFit/>
          </a:bodyPr>
          <a:lstStyle/>
          <a:p>
            <a:pPr algn="ctr"/>
            <a:r>
              <a:rPr lang="ar-JO" sz="1000" b="1" dirty="0" smtClean="0">
                <a:solidFill>
                  <a:schemeClr val="tx1">
                    <a:lumMod val="75000"/>
                    <a:lumOff val="25000"/>
                  </a:schemeClr>
                </a:solidFill>
              </a:rPr>
              <a:t>الوضع العمراني والتخطيطي</a:t>
            </a:r>
            <a:endParaRPr lang="ar-JO" sz="1000" b="1" dirty="0">
              <a:solidFill>
                <a:schemeClr val="tx1">
                  <a:lumMod val="75000"/>
                  <a:lumOff val="25000"/>
                </a:schemeClr>
              </a:solidFill>
            </a:endParaRPr>
          </a:p>
        </p:txBody>
      </p:sp>
      <p:sp>
        <p:nvSpPr>
          <p:cNvPr id="8" name="Rectangle 7"/>
          <p:cNvSpPr/>
          <p:nvPr/>
        </p:nvSpPr>
        <p:spPr>
          <a:xfrm>
            <a:off x="0" y="-11827"/>
            <a:ext cx="5292080" cy="51435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graphicFrame>
        <p:nvGraphicFramePr>
          <p:cNvPr id="11" name="Table 10"/>
          <p:cNvGraphicFramePr>
            <a:graphicFrameLocks noGrp="1"/>
          </p:cNvGraphicFramePr>
          <p:nvPr>
            <p:extLst>
              <p:ext uri="{D42A27DB-BD31-4B8C-83A1-F6EECF244321}">
                <p14:modId xmlns:p14="http://schemas.microsoft.com/office/powerpoint/2010/main" val="1452229301"/>
              </p:ext>
            </p:extLst>
          </p:nvPr>
        </p:nvGraphicFramePr>
        <p:xfrm>
          <a:off x="5364088" y="38586"/>
          <a:ext cx="3672408" cy="5075430"/>
        </p:xfrm>
        <a:graphic>
          <a:graphicData uri="http://schemas.openxmlformats.org/drawingml/2006/table">
            <a:tbl>
              <a:tblPr rtl="1" firstRow="1" bandRow="1">
                <a:tableStyleId>{616DA210-FB5B-4158-B5E0-FEB733F419BA}</a:tableStyleId>
              </a:tblPr>
              <a:tblGrid>
                <a:gridCol w="1896563"/>
                <a:gridCol w="1775845"/>
              </a:tblGrid>
              <a:tr h="632545">
                <a:tc>
                  <a:txBody>
                    <a:bodyPr/>
                    <a:lstStyle/>
                    <a:p>
                      <a:pPr algn="r" rtl="1"/>
                      <a:r>
                        <a:rPr lang="ar-JO" sz="1200" b="1" dirty="0" smtClean="0"/>
                        <a:t>مساحة المخطط</a:t>
                      </a:r>
                      <a:r>
                        <a:rPr lang="ar-JO" sz="1200" b="1" baseline="0" dirty="0" smtClean="0"/>
                        <a:t> الهيكلي</a:t>
                      </a:r>
                      <a:endParaRPr lang="ar-JO" sz="1200" b="1" dirty="0">
                        <a:latin typeface="Adobe نسخ Medium" pitchFamily="50" charset="-78"/>
                        <a:cs typeface="Adobe نسخ Medium" pitchFamily="50" charset="-78"/>
                      </a:endParaRPr>
                    </a:p>
                  </a:txBody>
                  <a:tcPr/>
                </a:tc>
                <a:tc>
                  <a:txBody>
                    <a:bodyPr/>
                    <a:lstStyle/>
                    <a:p>
                      <a:pPr algn="ctr" rtl="1"/>
                      <a:r>
                        <a:rPr lang="ar-JO" sz="1600" b="1" dirty="0" smtClean="0"/>
                        <a:t>1530</a:t>
                      </a:r>
                      <a:r>
                        <a:rPr lang="ar-JO" sz="1600" b="1" baseline="0" dirty="0" smtClean="0"/>
                        <a:t> دونم</a:t>
                      </a:r>
                      <a:endParaRPr lang="ar-JO" sz="1600" b="1" dirty="0">
                        <a:latin typeface="Adobe نسخ Medium" pitchFamily="50" charset="-78"/>
                        <a:cs typeface="Adobe نسخ Medium" pitchFamily="50" charset="-78"/>
                      </a:endParaRPr>
                    </a:p>
                  </a:txBody>
                  <a:tcPr/>
                </a:tc>
              </a:tr>
              <a:tr h="632545">
                <a:tc>
                  <a:txBody>
                    <a:bodyPr/>
                    <a:lstStyle/>
                    <a:p>
                      <a:pPr algn="r" rtl="1"/>
                      <a:r>
                        <a:rPr lang="ar-JO" sz="1200" b="1" dirty="0" smtClean="0"/>
                        <a:t>مساحة</a:t>
                      </a:r>
                      <a:r>
                        <a:rPr lang="ar-JO" sz="1200" b="1" baseline="0" dirty="0" smtClean="0"/>
                        <a:t> الاراضي السكنية</a:t>
                      </a:r>
                      <a:endParaRPr lang="ar-JO" sz="1200" b="1" dirty="0">
                        <a:latin typeface="Adobe نسخ Medium" pitchFamily="50" charset="-78"/>
                        <a:cs typeface="Adobe نسخ Medium" pitchFamily="50" charset="-78"/>
                      </a:endParaRPr>
                    </a:p>
                  </a:txBody>
                  <a:tcPr/>
                </a:tc>
                <a:tc>
                  <a:txBody>
                    <a:bodyPr/>
                    <a:lstStyle/>
                    <a:p>
                      <a:pPr algn="ctr" rtl="1"/>
                      <a:r>
                        <a:rPr lang="ar-JO" sz="1600" b="1" dirty="0" smtClean="0"/>
                        <a:t>1090دونم</a:t>
                      </a:r>
                      <a:endParaRPr lang="ar-JO" sz="1600" b="1" dirty="0">
                        <a:latin typeface="Adobe نسخ Medium" pitchFamily="50" charset="-78"/>
                        <a:cs typeface="Adobe نسخ Medium" pitchFamily="50" charset="-78"/>
                      </a:endParaRPr>
                    </a:p>
                  </a:txBody>
                  <a:tcPr/>
                </a:tc>
              </a:tr>
              <a:tr h="632545">
                <a:tc>
                  <a:txBody>
                    <a:bodyPr/>
                    <a:lstStyle/>
                    <a:p>
                      <a:pPr algn="r" rtl="1"/>
                      <a:r>
                        <a:rPr lang="ar-JO" sz="1200" b="1" dirty="0" smtClean="0"/>
                        <a:t>مساحة الاراضي الصناعية</a:t>
                      </a:r>
                      <a:endParaRPr lang="ar-JO" sz="1200" b="1" dirty="0">
                        <a:latin typeface="Adobe نسخ Medium" pitchFamily="50" charset="-78"/>
                        <a:cs typeface="Adobe نسخ Medium" pitchFamily="50" charset="-78"/>
                      </a:endParaRPr>
                    </a:p>
                  </a:txBody>
                  <a:tcPr/>
                </a:tc>
                <a:tc>
                  <a:txBody>
                    <a:bodyPr/>
                    <a:lstStyle/>
                    <a:p>
                      <a:pPr algn="ctr" rtl="1"/>
                      <a:r>
                        <a:rPr lang="ar-JO" sz="1600" b="1" dirty="0" smtClean="0"/>
                        <a:t>51 دونم</a:t>
                      </a:r>
                      <a:endParaRPr lang="ar-JO" sz="1600" b="1" dirty="0">
                        <a:latin typeface="Adobe نسخ Medium" pitchFamily="50" charset="-78"/>
                        <a:cs typeface="Adobe نسخ Medium" pitchFamily="50" charset="-78"/>
                      </a:endParaRPr>
                    </a:p>
                  </a:txBody>
                  <a:tcPr/>
                </a:tc>
              </a:tr>
              <a:tr h="632545">
                <a:tc>
                  <a:txBody>
                    <a:bodyPr/>
                    <a:lstStyle/>
                    <a:p>
                      <a:pPr algn="r" rtl="1"/>
                      <a:r>
                        <a:rPr lang="ar-JO" sz="1200" b="1" dirty="0" smtClean="0"/>
                        <a:t>مساحة الاراضي التجارية</a:t>
                      </a:r>
                      <a:endParaRPr lang="ar-JO" sz="1200" b="1" dirty="0">
                        <a:latin typeface="Adobe نسخ Medium" pitchFamily="50" charset="-78"/>
                        <a:cs typeface="Adobe نسخ Medium" pitchFamily="50" charset="-78"/>
                      </a:endParaRPr>
                    </a:p>
                  </a:txBody>
                  <a:tcPr/>
                </a:tc>
                <a:tc>
                  <a:txBody>
                    <a:bodyPr/>
                    <a:lstStyle/>
                    <a:p>
                      <a:pPr algn="ctr" rtl="1"/>
                      <a:r>
                        <a:rPr lang="ar-JO" sz="1600" b="1" dirty="0" smtClean="0"/>
                        <a:t>21 دونم</a:t>
                      </a:r>
                      <a:endParaRPr lang="ar-JO" sz="1600" b="1" dirty="0">
                        <a:latin typeface="Adobe نسخ Medium" pitchFamily="50" charset="-78"/>
                        <a:cs typeface="Adobe نسخ Medium" pitchFamily="50" charset="-78"/>
                      </a:endParaRPr>
                    </a:p>
                  </a:txBody>
                  <a:tcPr/>
                </a:tc>
              </a:tr>
              <a:tr h="633638">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JO" sz="1200" b="1" kern="1200" dirty="0" smtClean="0">
                          <a:effectLst/>
                        </a:rPr>
                        <a:t>مساحة الأراضي المستخدمة</a:t>
                      </a:r>
                      <a:r>
                        <a:rPr lang="ar-JO" sz="1200" b="1" kern="1200" baseline="0" dirty="0" smtClean="0">
                          <a:effectLst/>
                        </a:rPr>
                        <a:t> للطرق والمواصلات</a:t>
                      </a:r>
                      <a:endParaRPr lang="en-US" sz="1200" b="1" kern="1200" dirty="0" smtClean="0">
                        <a:effectLst/>
                      </a:endParaRPr>
                    </a:p>
                    <a:p>
                      <a:pPr algn="r" rtl="1"/>
                      <a:endParaRPr lang="ar-JO" sz="1200" b="1" dirty="0">
                        <a:latin typeface="Adobe نسخ Medium" pitchFamily="50" charset="-78"/>
                        <a:cs typeface="Adobe نسخ Medium" pitchFamily="50" charset="-78"/>
                      </a:endParaRPr>
                    </a:p>
                  </a:txBody>
                  <a:tcPr/>
                </a:tc>
                <a:tc>
                  <a:txBody>
                    <a:bodyPr/>
                    <a:lstStyle/>
                    <a:p>
                      <a:pPr algn="ctr" rtl="1"/>
                      <a:r>
                        <a:rPr lang="ar-JO" sz="1600" b="1" dirty="0" smtClean="0"/>
                        <a:t>257 دونم</a:t>
                      </a:r>
                      <a:endParaRPr lang="ar-JO" sz="1600" b="1" dirty="0">
                        <a:latin typeface="Adobe نسخ Medium" pitchFamily="50" charset="-78"/>
                        <a:cs typeface="Adobe نسخ Medium" pitchFamily="50" charset="-78"/>
                      </a:endParaRPr>
                    </a:p>
                  </a:txBody>
                  <a:tcPr/>
                </a:tc>
              </a:tr>
              <a:tr h="633638">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JO" sz="1200" b="1" kern="1200" baseline="0" dirty="0" smtClean="0">
                          <a:effectLst/>
                        </a:rPr>
                        <a:t>مساحة الأراضي المخصصة للمرافق العامة</a:t>
                      </a:r>
                      <a:endParaRPr lang="en-US" sz="1200" b="1" kern="1200" dirty="0" smtClean="0">
                        <a:effectLst/>
                      </a:endParaRPr>
                    </a:p>
                    <a:p>
                      <a:pPr algn="r" rtl="1"/>
                      <a:endParaRPr lang="ar-JO" sz="1200" b="1" dirty="0">
                        <a:latin typeface="Adobe نسخ Medium" pitchFamily="50" charset="-78"/>
                        <a:cs typeface="Adobe نسخ Medium" pitchFamily="50" charset="-78"/>
                      </a:endParaRPr>
                    </a:p>
                  </a:txBody>
                  <a:tcPr/>
                </a:tc>
                <a:tc>
                  <a:txBody>
                    <a:bodyPr/>
                    <a:lstStyle/>
                    <a:p>
                      <a:pPr algn="ctr" rtl="1"/>
                      <a:r>
                        <a:rPr lang="ar-JO" sz="1600" b="1" dirty="0" smtClean="0"/>
                        <a:t>41 دونم</a:t>
                      </a:r>
                      <a:endParaRPr lang="ar-JO" sz="1600" b="1" dirty="0">
                        <a:latin typeface="Adobe نسخ Medium" pitchFamily="50" charset="-78"/>
                        <a:cs typeface="Adobe نسخ Medium" pitchFamily="50" charset="-78"/>
                      </a:endParaRPr>
                    </a:p>
                  </a:txBody>
                  <a:tcPr/>
                </a:tc>
              </a:tr>
              <a:tr h="632545">
                <a:tc>
                  <a:txBody>
                    <a:bodyPr/>
                    <a:lstStyle/>
                    <a:p>
                      <a:pPr algn="r" rtl="1"/>
                      <a:r>
                        <a:rPr lang="ar-JO" sz="1200" b="1" dirty="0" smtClean="0"/>
                        <a:t>المقابر</a:t>
                      </a:r>
                      <a:endParaRPr lang="ar-JO" sz="1200" b="1" dirty="0">
                        <a:latin typeface="Adobe نسخ Medium" pitchFamily="50" charset="-78"/>
                        <a:cs typeface="Adobe نسخ Medium" pitchFamily="50" charset="-78"/>
                      </a:endParaRPr>
                    </a:p>
                  </a:txBody>
                  <a:tcPr/>
                </a:tc>
                <a:tc>
                  <a:txBody>
                    <a:bodyPr/>
                    <a:lstStyle/>
                    <a:p>
                      <a:pPr algn="ctr" rtl="1"/>
                      <a:r>
                        <a:rPr lang="ar-JO" sz="1600" b="1" dirty="0" smtClean="0"/>
                        <a:t>9 دونم</a:t>
                      </a:r>
                      <a:endParaRPr lang="ar-JO" sz="1600" b="1" dirty="0">
                        <a:latin typeface="Adobe نسخ Medium" pitchFamily="50" charset="-78"/>
                        <a:cs typeface="Adobe نسخ Medium" pitchFamily="50" charset="-78"/>
                      </a:endParaRPr>
                    </a:p>
                  </a:txBody>
                  <a:tcPr/>
                </a:tc>
              </a:tr>
              <a:tr h="632545">
                <a:tc>
                  <a:txBody>
                    <a:bodyPr/>
                    <a:lstStyle/>
                    <a:p>
                      <a:pPr algn="r" rtl="1"/>
                      <a:r>
                        <a:rPr lang="ar-JO" sz="1200" b="1" dirty="0" smtClean="0"/>
                        <a:t>مساحة المنطقة التاريخية</a:t>
                      </a:r>
                      <a:r>
                        <a:rPr lang="ar-JO" sz="1200" b="1" baseline="0" dirty="0" smtClean="0"/>
                        <a:t> والاثار</a:t>
                      </a:r>
                      <a:endParaRPr lang="ar-JO" sz="1200" b="1" dirty="0">
                        <a:latin typeface="Adobe نسخ Medium" pitchFamily="50" charset="-78"/>
                        <a:cs typeface="Adobe نسخ Medium" pitchFamily="50" charset="-78"/>
                      </a:endParaRPr>
                    </a:p>
                  </a:txBody>
                  <a:tcPr/>
                </a:tc>
                <a:tc>
                  <a:txBody>
                    <a:bodyPr/>
                    <a:lstStyle/>
                    <a:p>
                      <a:pPr algn="ctr" rtl="1"/>
                      <a:r>
                        <a:rPr lang="ar-JO" sz="1600" b="1" dirty="0" smtClean="0"/>
                        <a:t>55 دونم</a:t>
                      </a:r>
                      <a:endParaRPr lang="ar-JO" sz="1600" b="1" dirty="0">
                        <a:latin typeface="Adobe نسخ Medium" pitchFamily="50" charset="-78"/>
                        <a:cs typeface="Adobe نسخ Medium" pitchFamily="50" charset="-78"/>
                      </a:endParaRPr>
                    </a:p>
                  </a:txBody>
                  <a:tcPr/>
                </a:tc>
              </a:tr>
            </a:tbl>
          </a:graphicData>
        </a:graphic>
      </p:graphicFrame>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352" y="0"/>
            <a:ext cx="3638688" cy="5143500"/>
          </a:xfrm>
          <a:prstGeom prst="rect">
            <a:avLst/>
          </a:prstGeom>
        </p:spPr>
      </p:pic>
    </p:spTree>
    <p:extLst>
      <p:ext uri="{BB962C8B-B14F-4D97-AF65-F5344CB8AC3E}">
        <p14:creationId xmlns:p14="http://schemas.microsoft.com/office/powerpoint/2010/main" val="29442294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45820" y="0"/>
            <a:ext cx="7270640" cy="51435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42" y="0"/>
            <a:ext cx="7162546" cy="5143500"/>
          </a:xfrm>
          <a:prstGeom prst="rect">
            <a:avLst/>
          </a:prstGeom>
        </p:spPr>
      </p:pic>
    </p:spTree>
    <p:extLst>
      <p:ext uri="{BB962C8B-B14F-4D97-AF65-F5344CB8AC3E}">
        <p14:creationId xmlns:p14="http://schemas.microsoft.com/office/powerpoint/2010/main" val="3316750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73360" y="0"/>
            <a:ext cx="7270640" cy="51435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164288" cy="5143500"/>
          </a:xfrm>
          <a:prstGeom prst="rect">
            <a:avLst/>
          </a:prstGeom>
        </p:spPr>
      </p:pic>
      <p:sp>
        <p:nvSpPr>
          <p:cNvPr id="2" name="Rectangle 1"/>
          <p:cNvSpPr/>
          <p:nvPr/>
        </p:nvSpPr>
        <p:spPr>
          <a:xfrm>
            <a:off x="0" y="0"/>
            <a:ext cx="9144000" cy="51435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3" name="Rectangle 2"/>
          <p:cNvSpPr/>
          <p:nvPr/>
        </p:nvSpPr>
        <p:spPr>
          <a:xfrm>
            <a:off x="7668344" y="843558"/>
            <a:ext cx="1080120"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8" name="TextBox 7"/>
          <p:cNvSpPr txBox="1"/>
          <p:nvPr/>
        </p:nvSpPr>
        <p:spPr>
          <a:xfrm>
            <a:off x="7452320" y="710575"/>
            <a:ext cx="1296144" cy="276999"/>
          </a:xfrm>
          <a:prstGeom prst="rect">
            <a:avLst/>
          </a:prstGeom>
          <a:noFill/>
        </p:spPr>
        <p:txBody>
          <a:bodyPr wrap="square" rtlCol="1">
            <a:spAutoFit/>
          </a:bodyPr>
          <a:lstStyle/>
          <a:p>
            <a:r>
              <a:rPr lang="ar-JO" sz="1200" b="1" dirty="0" smtClean="0">
                <a:latin typeface="Adobe Arabic" pitchFamily="18" charset="-78"/>
                <a:cs typeface="Adobe Arabic" pitchFamily="18" charset="-78"/>
              </a:rPr>
              <a:t>الموارد الطبيعية والثقافية</a:t>
            </a:r>
          </a:p>
        </p:txBody>
      </p:sp>
    </p:spTree>
    <p:extLst>
      <p:ext uri="{BB962C8B-B14F-4D97-AF65-F5344CB8AC3E}">
        <p14:creationId xmlns:p14="http://schemas.microsoft.com/office/powerpoint/2010/main" val="11719630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8729" y="123478"/>
            <a:ext cx="2611160" cy="2212846"/>
          </a:xfrm>
          <a:prstGeom prst="rect">
            <a:avLst/>
          </a:prstGeom>
        </p:spPr>
      </p:pic>
      <p:sp>
        <p:nvSpPr>
          <p:cNvPr id="11" name="Rectangle 10"/>
          <p:cNvSpPr/>
          <p:nvPr/>
        </p:nvSpPr>
        <p:spPr>
          <a:xfrm>
            <a:off x="3856903" y="2187029"/>
            <a:ext cx="1430200" cy="769441"/>
          </a:xfrm>
          <a:prstGeom prst="rect">
            <a:avLst/>
          </a:prstGeom>
        </p:spPr>
        <p:txBody>
          <a:bodyPr wrap="none">
            <a:spAutoFit/>
          </a:bodyPr>
          <a:lstStyle/>
          <a:p>
            <a:pPr algn="ctr"/>
            <a:r>
              <a:rPr lang="ar-JO" sz="4400" b="1" dirty="0" smtClean="0">
                <a:solidFill>
                  <a:schemeClr val="bg1">
                    <a:lumMod val="95000"/>
                  </a:schemeClr>
                </a:solidFill>
                <a:latin typeface="Adobe نسخ Medium" pitchFamily="50" charset="-78"/>
                <a:cs typeface="Adobe نسخ Medium" pitchFamily="50" charset="-78"/>
              </a:rPr>
              <a:t>التحليل</a:t>
            </a:r>
            <a:endParaRPr lang="en-US" sz="4400" b="1" dirty="0" smtClean="0">
              <a:solidFill>
                <a:schemeClr val="bg1">
                  <a:lumMod val="95000"/>
                </a:schemeClr>
              </a:solidFill>
              <a:latin typeface="Adobe نسخ Medium" pitchFamily="50" charset="-78"/>
              <a:cs typeface="Adobe نسخ Medium" pitchFamily="50" charset="-78"/>
            </a:endParaRPr>
          </a:p>
        </p:txBody>
      </p:sp>
      <p:sp>
        <p:nvSpPr>
          <p:cNvPr id="12" name="Rectangle 11"/>
          <p:cNvSpPr/>
          <p:nvPr/>
        </p:nvSpPr>
        <p:spPr>
          <a:xfrm>
            <a:off x="3491880" y="2859782"/>
            <a:ext cx="1962397" cy="584775"/>
          </a:xfrm>
          <a:prstGeom prst="rect">
            <a:avLst/>
          </a:prstGeom>
        </p:spPr>
        <p:txBody>
          <a:bodyPr wrap="none">
            <a:spAutoFit/>
          </a:bodyPr>
          <a:lstStyle/>
          <a:p>
            <a:pPr algn="ctr"/>
            <a:r>
              <a:rPr lang="ar-JO" sz="3200" dirty="0" smtClean="0">
                <a:solidFill>
                  <a:schemeClr val="bg1">
                    <a:lumMod val="95000"/>
                  </a:schemeClr>
                </a:solidFill>
                <a:latin typeface="Aldhabi" pitchFamily="2" charset="-78"/>
                <a:cs typeface="Aldhabi" pitchFamily="2" charset="-78"/>
              </a:rPr>
              <a:t>نقاط القوة والضعف</a:t>
            </a:r>
            <a:endParaRPr lang="ar-JO" sz="3200" dirty="0">
              <a:solidFill>
                <a:schemeClr val="bg1">
                  <a:lumMod val="95000"/>
                </a:schemeClr>
              </a:solidFill>
              <a:latin typeface="Aldhabi" pitchFamily="2" charset="-78"/>
              <a:cs typeface="Aldhabi" pitchFamily="2" charset="-78"/>
            </a:endParaRPr>
          </a:p>
        </p:txBody>
      </p:sp>
    </p:spTree>
    <p:extLst>
      <p:ext uri="{BB962C8B-B14F-4D97-AF65-F5344CB8AC3E}">
        <p14:creationId xmlns:p14="http://schemas.microsoft.com/office/powerpoint/2010/main" val="37823005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5" name="Picture 4"/>
          <p:cNvPicPr>
            <a:picLocks noChangeAspect="1"/>
          </p:cNvPicPr>
          <p:nvPr/>
        </p:nvPicPr>
        <p:blipFill>
          <a:blip r:embed="rId4">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3750386" y="339502"/>
            <a:ext cx="1651559" cy="1800200"/>
          </a:xfrm>
          <a:prstGeom prst="rect">
            <a:avLst/>
          </a:prstGeom>
        </p:spPr>
      </p:pic>
      <p:sp>
        <p:nvSpPr>
          <p:cNvPr id="6" name="Rectangle 5"/>
          <p:cNvSpPr/>
          <p:nvPr/>
        </p:nvSpPr>
        <p:spPr>
          <a:xfrm>
            <a:off x="3557940" y="2139702"/>
            <a:ext cx="2028119" cy="769441"/>
          </a:xfrm>
          <a:prstGeom prst="rect">
            <a:avLst/>
          </a:prstGeom>
        </p:spPr>
        <p:txBody>
          <a:bodyPr wrap="none">
            <a:spAutoFit/>
          </a:bodyPr>
          <a:lstStyle/>
          <a:p>
            <a:pPr algn="ctr"/>
            <a:r>
              <a:rPr lang="ar-JO" sz="4400" b="1" dirty="0" smtClean="0">
                <a:solidFill>
                  <a:schemeClr val="bg1">
                    <a:lumMod val="95000"/>
                  </a:schemeClr>
                </a:solidFill>
                <a:latin typeface="Adobe نسخ Medium" pitchFamily="50" charset="-78"/>
                <a:cs typeface="Adobe نسخ Medium" pitchFamily="50" charset="-78"/>
              </a:rPr>
              <a:t>مقدمة عامة</a:t>
            </a:r>
            <a:endParaRPr lang="en-US" sz="4400" b="1" dirty="0" smtClean="0">
              <a:solidFill>
                <a:schemeClr val="bg1">
                  <a:lumMod val="95000"/>
                </a:schemeClr>
              </a:solidFill>
              <a:latin typeface="Adobe نسخ Medium" pitchFamily="50" charset="-78"/>
              <a:cs typeface="Adobe نسخ Medium" pitchFamily="50" charset="-78"/>
            </a:endParaRPr>
          </a:p>
        </p:txBody>
      </p:sp>
      <p:sp>
        <p:nvSpPr>
          <p:cNvPr id="7" name="TextBox 6"/>
          <p:cNvSpPr txBox="1"/>
          <p:nvPr/>
        </p:nvSpPr>
        <p:spPr>
          <a:xfrm>
            <a:off x="2599866" y="2678310"/>
            <a:ext cx="3888432" cy="646331"/>
          </a:xfrm>
          <a:prstGeom prst="rect">
            <a:avLst/>
          </a:prstGeom>
          <a:noFill/>
        </p:spPr>
        <p:txBody>
          <a:bodyPr wrap="square" rtlCol="1">
            <a:spAutoFit/>
          </a:bodyPr>
          <a:lstStyle/>
          <a:p>
            <a:pPr algn="ctr"/>
            <a:r>
              <a:rPr lang="ar-JO" sz="3600" dirty="0" smtClean="0">
                <a:solidFill>
                  <a:schemeClr val="bg1">
                    <a:lumMod val="95000"/>
                  </a:schemeClr>
                </a:solidFill>
                <a:latin typeface="Aldhabi" pitchFamily="2" charset="-78"/>
                <a:cs typeface="Aldhabi" pitchFamily="2" charset="-78"/>
              </a:rPr>
              <a:t>لماذا ديراستيا ؟</a:t>
            </a:r>
            <a:endParaRPr lang="ar-JO" sz="3600" dirty="0">
              <a:solidFill>
                <a:schemeClr val="bg1">
                  <a:lumMod val="95000"/>
                </a:schemeClr>
              </a:solidFill>
              <a:latin typeface="Aldhabi" pitchFamily="2" charset="-78"/>
              <a:cs typeface="Aldhabi" pitchFamily="2" charset="-78"/>
            </a:endParaRPr>
          </a:p>
        </p:txBody>
      </p:sp>
    </p:spTree>
    <p:extLst>
      <p:ext uri="{BB962C8B-B14F-4D97-AF65-F5344CB8AC3E}">
        <p14:creationId xmlns:p14="http://schemas.microsoft.com/office/powerpoint/2010/main" val="3519292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219930442"/>
              </p:ext>
            </p:extLst>
          </p:nvPr>
        </p:nvGraphicFramePr>
        <p:xfrm>
          <a:off x="0" y="1"/>
          <a:ext cx="9144000" cy="5143498"/>
        </p:xfrm>
        <a:graphic>
          <a:graphicData uri="http://schemas.openxmlformats.org/drawingml/2006/table">
            <a:tbl>
              <a:tblPr rtl="1" firstRow="1" bandRow="1">
                <a:tableStyleId>{7E9639D4-E3E2-4D34-9284-5A2195B3D0D7}</a:tableStyleId>
              </a:tblPr>
              <a:tblGrid>
                <a:gridCol w="4572000"/>
                <a:gridCol w="4572000"/>
              </a:tblGrid>
              <a:tr h="710799">
                <a:tc>
                  <a:txBody>
                    <a:bodyPr/>
                    <a:lstStyle/>
                    <a:p>
                      <a:pPr algn="r" rtl="1"/>
                      <a:r>
                        <a:rPr lang="ar-JO" sz="3200" b="1" dirty="0" smtClean="0">
                          <a:solidFill>
                            <a:schemeClr val="accent5">
                              <a:lumMod val="50000"/>
                            </a:schemeClr>
                          </a:solidFill>
                          <a:latin typeface="Aldhabi" pitchFamily="2" charset="-78"/>
                          <a:cs typeface="Aldhabi" pitchFamily="2" charset="-78"/>
                        </a:rPr>
                        <a:t>نقاط</a:t>
                      </a:r>
                      <a:r>
                        <a:rPr lang="ar-JO" sz="3200" b="1" baseline="0" dirty="0" smtClean="0">
                          <a:solidFill>
                            <a:schemeClr val="accent5">
                              <a:lumMod val="50000"/>
                            </a:schemeClr>
                          </a:solidFill>
                          <a:latin typeface="Aldhabi" pitchFamily="2" charset="-78"/>
                          <a:cs typeface="Aldhabi" pitchFamily="2" charset="-78"/>
                        </a:rPr>
                        <a:t> القوة والفرص </a:t>
                      </a:r>
                      <a:endParaRPr lang="ar-JO" sz="3200" b="1" dirty="0">
                        <a:solidFill>
                          <a:schemeClr val="accent5">
                            <a:lumMod val="50000"/>
                          </a:schemeClr>
                        </a:solidFill>
                        <a:latin typeface="Aldhabi" pitchFamily="2" charset="-78"/>
                        <a:cs typeface="Aldhabi" pitchFamily="2" charset="-7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rgbClr val="002060"/>
                      </a:solidFill>
                      <a:prstDash val="sysDash"/>
                      <a:round/>
                      <a:headEnd type="none" w="med" len="med"/>
                      <a:tailEnd type="none" w="med" len="med"/>
                    </a:lnB>
                    <a:cell3D prstMaterial="dkEdge">
                      <a:bevel prst="riblet"/>
                      <a:lightRig rig="flood" dir="t"/>
                    </a:cell3D>
                    <a:solidFill>
                      <a:schemeClr val="bg1">
                        <a:lumMod val="50000"/>
                      </a:schemeClr>
                    </a:solidFill>
                  </a:tcPr>
                </a:tc>
                <a:tc>
                  <a:txBody>
                    <a:bodyPr/>
                    <a:lstStyle/>
                    <a:p>
                      <a:pPr algn="r" rtl="1"/>
                      <a:r>
                        <a:rPr lang="ar-JO" sz="3200" dirty="0" smtClean="0">
                          <a:solidFill>
                            <a:schemeClr val="accent5">
                              <a:lumMod val="50000"/>
                            </a:schemeClr>
                          </a:solidFill>
                          <a:latin typeface="Aldhabi" pitchFamily="2" charset="-78"/>
                          <a:cs typeface="Aldhabi" pitchFamily="2" charset="-78"/>
                        </a:rPr>
                        <a:t>نقاط الضعف والتهديدات </a:t>
                      </a:r>
                      <a:endParaRPr lang="ar-JO" sz="3200" b="1" dirty="0">
                        <a:solidFill>
                          <a:schemeClr val="accent5">
                            <a:lumMod val="50000"/>
                          </a:schemeClr>
                        </a:solidFill>
                        <a:latin typeface="Aldhabi" pitchFamily="2" charset="-78"/>
                        <a:cs typeface="Aldhabi" pitchFamily="2" charset="-7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rgbClr val="002060"/>
                      </a:solidFill>
                      <a:prstDash val="sysDash"/>
                      <a:round/>
                      <a:headEnd type="none" w="med" len="med"/>
                      <a:tailEnd type="none" w="med" len="med"/>
                    </a:lnB>
                    <a:cell3D prstMaterial="dkEdge">
                      <a:bevel prst="riblet"/>
                      <a:lightRig rig="flood" dir="t"/>
                    </a:cell3D>
                    <a:solidFill>
                      <a:schemeClr val="accent2">
                        <a:lumMod val="40000"/>
                        <a:lumOff val="60000"/>
                      </a:schemeClr>
                    </a:solidFill>
                  </a:tcPr>
                </a:tc>
              </a:tr>
              <a:tr h="849187">
                <a:tc>
                  <a:txBody>
                    <a:bodyPr/>
                    <a:lstStyle/>
                    <a:p>
                      <a:pPr algn="r"/>
                      <a:r>
                        <a:rPr lang="ar-JO" sz="1800" b="1" dirty="0" smtClean="0">
                          <a:solidFill>
                            <a:prstClr val="black"/>
                          </a:solidFill>
                          <a:latin typeface="Adobe Arabic" pitchFamily="18" charset="-78"/>
                          <a:cs typeface="Adobe Arabic" pitchFamily="18" charset="-78"/>
                        </a:rPr>
                        <a:t>العلاقة القوية مع مدينة نابلس </a:t>
                      </a:r>
                      <a:endParaRPr lang="ar-JO" sz="1800" b="1" dirty="0">
                        <a:latin typeface="Adobe Arabic" pitchFamily="18" charset="-78"/>
                        <a:cs typeface="Adobe Arabic" pitchFamily="18" charset="-78"/>
                      </a:endParaRPr>
                    </a:p>
                  </a:txBody>
                  <a:tcPr>
                    <a:lnL w="19050" cap="flat" cmpd="sng" algn="ctr">
                      <a:solidFill>
                        <a:srgbClr val="002060"/>
                      </a:solidFill>
                      <a:prstDash val="sysDash"/>
                      <a:round/>
                      <a:headEnd type="none" w="med" len="med"/>
                      <a:tailEnd type="none" w="med" len="med"/>
                    </a:lnL>
                    <a:lnR w="19050" cap="flat" cmpd="sng" algn="ctr">
                      <a:solidFill>
                        <a:srgbClr val="002060"/>
                      </a:solidFill>
                      <a:prstDash val="sysDash"/>
                      <a:round/>
                      <a:headEnd type="none" w="med" len="med"/>
                      <a:tailEnd type="none" w="med" len="med"/>
                    </a:lnR>
                    <a:lnT w="19050" cap="flat" cmpd="sng" algn="ctr">
                      <a:solidFill>
                        <a:srgbClr val="002060"/>
                      </a:solidFill>
                      <a:prstDash val="sysDash"/>
                      <a:round/>
                      <a:headEnd type="none" w="med" len="med"/>
                      <a:tailEnd type="none" w="med" len="med"/>
                    </a:lnT>
                    <a:lnB w="19050" cap="flat" cmpd="sng" algn="ctr">
                      <a:solidFill>
                        <a:srgbClr val="002060"/>
                      </a:solidFill>
                      <a:prstDash val="sysDash"/>
                      <a:round/>
                      <a:headEnd type="none" w="med" len="med"/>
                      <a:tailEnd type="none" w="med" len="med"/>
                    </a:lnB>
                    <a:cell3D prstMaterial="dkEdge">
                      <a:bevel prst="riblet"/>
                      <a:lightRig rig="flood" dir="t"/>
                    </a:cell3D>
                    <a:solidFill>
                      <a:schemeClr val="bg1">
                        <a:lumMod val="50000"/>
                      </a:schemeClr>
                    </a:solidFill>
                  </a:tcPr>
                </a:tc>
                <a:tc>
                  <a:txBody>
                    <a:bodyPr/>
                    <a:lstStyle/>
                    <a:p>
                      <a:pPr lvl="0" algn="r" rtl="1"/>
                      <a:r>
                        <a:rPr lang="ar-JO" sz="1800" b="1" dirty="0" smtClean="0">
                          <a:solidFill>
                            <a:schemeClr val="tx1"/>
                          </a:solidFill>
                          <a:latin typeface="Adobe Arabic" pitchFamily="18" charset="-78"/>
                          <a:cs typeface="Adobe Arabic" pitchFamily="18" charset="-78"/>
                        </a:rPr>
                        <a:t>- وقوع نسبة كبيرة</a:t>
                      </a:r>
                      <a:r>
                        <a:rPr lang="ar-JO" sz="1800" b="1" baseline="0" dirty="0" smtClean="0">
                          <a:solidFill>
                            <a:schemeClr val="tx1"/>
                          </a:solidFill>
                          <a:latin typeface="Adobe Arabic" pitchFamily="18" charset="-78"/>
                          <a:cs typeface="Adobe Arabic" pitchFamily="18" charset="-78"/>
                        </a:rPr>
                        <a:t> من </a:t>
                      </a:r>
                      <a:r>
                        <a:rPr lang="ar-JO" sz="1800" b="1" dirty="0" smtClean="0">
                          <a:solidFill>
                            <a:schemeClr val="tx1"/>
                          </a:solidFill>
                          <a:latin typeface="Adobe Arabic" pitchFamily="18" charset="-78"/>
                          <a:cs typeface="Adobe Arabic" pitchFamily="18" charset="-78"/>
                        </a:rPr>
                        <a:t>اراضي البلدة في منطقة ج</a:t>
                      </a:r>
                    </a:p>
                  </a:txBody>
                  <a:tcPr>
                    <a:lnL w="19050" cap="flat" cmpd="sng" algn="ctr">
                      <a:solidFill>
                        <a:srgbClr val="002060"/>
                      </a:solidFill>
                      <a:prstDash val="sysDash"/>
                      <a:round/>
                      <a:headEnd type="none" w="med" len="med"/>
                      <a:tailEnd type="none" w="med" len="med"/>
                    </a:lnL>
                    <a:lnR w="19050" cap="flat" cmpd="sng" algn="ctr">
                      <a:solidFill>
                        <a:srgbClr val="002060"/>
                      </a:solidFill>
                      <a:prstDash val="sysDash"/>
                      <a:round/>
                      <a:headEnd type="none" w="med" len="med"/>
                      <a:tailEnd type="none" w="med" len="med"/>
                    </a:lnR>
                    <a:lnT w="19050" cap="flat" cmpd="sng" algn="ctr">
                      <a:solidFill>
                        <a:srgbClr val="002060"/>
                      </a:solidFill>
                      <a:prstDash val="sysDash"/>
                      <a:round/>
                      <a:headEnd type="none" w="med" len="med"/>
                      <a:tailEnd type="none" w="med" len="med"/>
                    </a:lnT>
                    <a:lnB w="19050" cap="flat" cmpd="sng" algn="ctr">
                      <a:solidFill>
                        <a:srgbClr val="002060"/>
                      </a:solidFill>
                      <a:prstDash val="sysDash"/>
                      <a:round/>
                      <a:headEnd type="none" w="med" len="med"/>
                      <a:tailEnd type="none" w="med" len="med"/>
                    </a:lnB>
                    <a:cell3D prstMaterial="dkEdge">
                      <a:bevel prst="riblet"/>
                      <a:lightRig rig="flood" dir="t"/>
                    </a:cell3D>
                    <a:solidFill>
                      <a:schemeClr val="accent2">
                        <a:lumMod val="40000"/>
                        <a:lumOff val="60000"/>
                      </a:schemeClr>
                    </a:solidFill>
                  </a:tcPr>
                </a:tc>
              </a:tr>
              <a:tr h="561156">
                <a:tc>
                  <a:txBody>
                    <a:bodyPr/>
                    <a:lstStyle/>
                    <a:p>
                      <a:pPr algn="r" rtl="1"/>
                      <a:r>
                        <a:rPr lang="ar-JO" sz="1800" b="1" dirty="0" smtClean="0">
                          <a:latin typeface="Adobe Arabic" pitchFamily="18" charset="-78"/>
                          <a:cs typeface="Adobe Arabic" pitchFamily="18" charset="-78"/>
                        </a:rPr>
                        <a:t>التنوع</a:t>
                      </a:r>
                      <a:r>
                        <a:rPr lang="ar-JO" sz="1800" b="1" baseline="0" dirty="0" smtClean="0">
                          <a:latin typeface="Adobe Arabic" pitchFamily="18" charset="-78"/>
                          <a:cs typeface="Adobe Arabic" pitchFamily="18" charset="-78"/>
                        </a:rPr>
                        <a:t> في التضاريس </a:t>
                      </a:r>
                      <a:endParaRPr lang="ar-JO" sz="1800" b="1" dirty="0">
                        <a:latin typeface="Adobe Arabic" pitchFamily="18" charset="-78"/>
                        <a:cs typeface="Adobe Arabic" pitchFamily="18" charset="-78"/>
                      </a:endParaRPr>
                    </a:p>
                  </a:txBody>
                  <a:tcPr>
                    <a:lnL w="19050" cap="flat" cmpd="sng" algn="ctr">
                      <a:solidFill>
                        <a:srgbClr val="002060"/>
                      </a:solidFill>
                      <a:prstDash val="sysDash"/>
                      <a:round/>
                      <a:headEnd type="none" w="med" len="med"/>
                      <a:tailEnd type="none" w="med" len="med"/>
                    </a:lnL>
                    <a:lnR w="19050" cap="flat" cmpd="sng" algn="ctr">
                      <a:solidFill>
                        <a:srgbClr val="002060"/>
                      </a:solidFill>
                      <a:prstDash val="sysDash"/>
                      <a:round/>
                      <a:headEnd type="none" w="med" len="med"/>
                      <a:tailEnd type="none" w="med" len="med"/>
                    </a:lnR>
                    <a:lnT w="19050" cap="flat" cmpd="sng" algn="ctr">
                      <a:solidFill>
                        <a:srgbClr val="002060"/>
                      </a:solidFill>
                      <a:prstDash val="sysDash"/>
                      <a:round/>
                      <a:headEnd type="none" w="med" len="med"/>
                      <a:tailEnd type="none" w="med" len="med"/>
                    </a:lnT>
                    <a:lnB w="19050" cap="flat" cmpd="sng" algn="ctr">
                      <a:solidFill>
                        <a:srgbClr val="002060"/>
                      </a:solidFill>
                      <a:prstDash val="sysDash"/>
                      <a:round/>
                      <a:headEnd type="none" w="med" len="med"/>
                      <a:tailEnd type="none" w="med" len="med"/>
                    </a:lnB>
                    <a:cell3D prstMaterial="dkEdge">
                      <a:bevel prst="riblet"/>
                      <a:lightRig rig="flood" dir="t"/>
                    </a:cell3D>
                    <a:solidFill>
                      <a:schemeClr val="bg1">
                        <a:lumMod val="50000"/>
                      </a:schemeClr>
                    </a:solidFill>
                  </a:tcPr>
                </a:tc>
                <a:tc>
                  <a:txBody>
                    <a:bodyPr/>
                    <a:lstStyle/>
                    <a:p>
                      <a:pPr algn="r" rtl="1"/>
                      <a:r>
                        <a:rPr lang="ar-JO" sz="1800" b="1" dirty="0" smtClean="0">
                          <a:latin typeface="Adobe Arabic" pitchFamily="18" charset="-78"/>
                          <a:cs typeface="Adobe Arabic" pitchFamily="18" charset="-78"/>
                        </a:rPr>
                        <a:t>الهجرة</a:t>
                      </a:r>
                      <a:r>
                        <a:rPr lang="ar-JO" sz="1800" b="1" baseline="0" dirty="0" smtClean="0">
                          <a:latin typeface="Adobe Arabic" pitchFamily="18" charset="-78"/>
                          <a:cs typeface="Adobe Arabic" pitchFamily="18" charset="-78"/>
                        </a:rPr>
                        <a:t> العامة لسكان البلدة</a:t>
                      </a:r>
                      <a:endParaRPr lang="ar-JO" sz="1800" b="1" dirty="0">
                        <a:latin typeface="Adobe Arabic" pitchFamily="18" charset="-78"/>
                        <a:cs typeface="Adobe Arabic" pitchFamily="18" charset="-78"/>
                      </a:endParaRPr>
                    </a:p>
                  </a:txBody>
                  <a:tcPr>
                    <a:lnL w="19050" cap="flat" cmpd="sng" algn="ctr">
                      <a:solidFill>
                        <a:srgbClr val="002060"/>
                      </a:solidFill>
                      <a:prstDash val="sysDash"/>
                      <a:round/>
                      <a:headEnd type="none" w="med" len="med"/>
                      <a:tailEnd type="none" w="med" len="med"/>
                    </a:lnL>
                    <a:lnR w="19050" cap="flat" cmpd="sng" algn="ctr">
                      <a:solidFill>
                        <a:srgbClr val="002060"/>
                      </a:solidFill>
                      <a:prstDash val="sysDash"/>
                      <a:round/>
                      <a:headEnd type="none" w="med" len="med"/>
                      <a:tailEnd type="none" w="med" len="med"/>
                    </a:lnR>
                    <a:lnT w="19050" cap="flat" cmpd="sng" algn="ctr">
                      <a:solidFill>
                        <a:srgbClr val="002060"/>
                      </a:solidFill>
                      <a:prstDash val="sysDash"/>
                      <a:round/>
                      <a:headEnd type="none" w="med" len="med"/>
                      <a:tailEnd type="none" w="med" len="med"/>
                    </a:lnT>
                    <a:lnB w="19050" cap="flat" cmpd="sng" algn="ctr">
                      <a:solidFill>
                        <a:srgbClr val="002060"/>
                      </a:solidFill>
                      <a:prstDash val="sysDash"/>
                      <a:round/>
                      <a:headEnd type="none" w="med" len="med"/>
                      <a:tailEnd type="none" w="med" len="med"/>
                    </a:lnB>
                    <a:cell3D prstMaterial="dkEdge">
                      <a:bevel prst="riblet"/>
                      <a:lightRig rig="flood" dir="t"/>
                    </a:cell3D>
                    <a:solidFill>
                      <a:schemeClr val="accent2">
                        <a:lumMod val="40000"/>
                        <a:lumOff val="60000"/>
                      </a:schemeClr>
                    </a:solidFill>
                  </a:tcPr>
                </a:tc>
              </a:tr>
              <a:tr h="561156">
                <a:tc>
                  <a:txBody>
                    <a:bodyPr/>
                    <a:lstStyle/>
                    <a:p>
                      <a:pPr lvl="0" algn="r" rtl="1"/>
                      <a:r>
                        <a:rPr lang="ar-JO" sz="1800" b="1" dirty="0" smtClean="0">
                          <a:solidFill>
                            <a:schemeClr val="tx1"/>
                          </a:solidFill>
                          <a:latin typeface="Adobe Arabic" pitchFamily="18" charset="-78"/>
                          <a:cs typeface="Adobe Arabic" pitchFamily="18" charset="-78"/>
                        </a:rPr>
                        <a:t> وجود مخطط هيكلي مصادق عليه للبلدة</a:t>
                      </a:r>
                    </a:p>
                  </a:txBody>
                  <a:tcPr>
                    <a:lnL w="19050" cap="flat" cmpd="sng" algn="ctr">
                      <a:solidFill>
                        <a:srgbClr val="002060"/>
                      </a:solidFill>
                      <a:prstDash val="sysDash"/>
                      <a:round/>
                      <a:headEnd type="none" w="med" len="med"/>
                      <a:tailEnd type="none" w="med" len="med"/>
                    </a:lnL>
                    <a:lnR w="19050" cap="flat" cmpd="sng" algn="ctr">
                      <a:solidFill>
                        <a:srgbClr val="002060"/>
                      </a:solidFill>
                      <a:prstDash val="sysDash"/>
                      <a:round/>
                      <a:headEnd type="none" w="med" len="med"/>
                      <a:tailEnd type="none" w="med" len="med"/>
                    </a:lnR>
                    <a:lnT w="19050" cap="flat" cmpd="sng" algn="ctr">
                      <a:solidFill>
                        <a:srgbClr val="002060"/>
                      </a:solidFill>
                      <a:prstDash val="sysDash"/>
                      <a:round/>
                      <a:headEnd type="none" w="med" len="med"/>
                      <a:tailEnd type="none" w="med" len="med"/>
                    </a:lnT>
                    <a:lnB w="19050" cap="flat" cmpd="sng" algn="ctr">
                      <a:solidFill>
                        <a:srgbClr val="002060"/>
                      </a:solidFill>
                      <a:prstDash val="sysDash"/>
                      <a:round/>
                      <a:headEnd type="none" w="med" len="med"/>
                      <a:tailEnd type="none" w="med" len="med"/>
                    </a:lnB>
                    <a:cell3D prstMaterial="dkEdge">
                      <a:bevel prst="riblet"/>
                      <a:lightRig rig="flood" dir="t"/>
                    </a:cell3D>
                    <a:solidFill>
                      <a:schemeClr val="bg1">
                        <a:lumMod val="50000"/>
                      </a:schemeClr>
                    </a:solidFill>
                  </a:tcPr>
                </a:tc>
                <a:tc>
                  <a:txBody>
                    <a:bodyPr/>
                    <a:lstStyle/>
                    <a:p>
                      <a:pPr lvl="0" algn="r"/>
                      <a:r>
                        <a:rPr lang="ar-JO" sz="1800" b="1" dirty="0" smtClean="0">
                          <a:solidFill>
                            <a:schemeClr val="tx1"/>
                          </a:solidFill>
                          <a:latin typeface="Adobe Arabic" pitchFamily="18" charset="-78"/>
                          <a:cs typeface="Adobe Arabic" pitchFamily="18" charset="-78"/>
                        </a:rPr>
                        <a:t>- قلة فرص العمل المتوفرة في القطاع السياحي والاقتصادي  </a:t>
                      </a:r>
                      <a:endParaRPr lang="en-US" sz="1800" b="1" dirty="0" smtClean="0">
                        <a:solidFill>
                          <a:schemeClr val="tx1"/>
                        </a:solidFill>
                        <a:latin typeface="Adobe Arabic" pitchFamily="18" charset="-78"/>
                        <a:cs typeface="Adobe Arabic" pitchFamily="18" charset="-78"/>
                      </a:endParaRPr>
                    </a:p>
                  </a:txBody>
                  <a:tcPr>
                    <a:lnL w="19050" cap="flat" cmpd="sng" algn="ctr">
                      <a:solidFill>
                        <a:srgbClr val="002060"/>
                      </a:solidFill>
                      <a:prstDash val="sysDash"/>
                      <a:round/>
                      <a:headEnd type="none" w="med" len="med"/>
                      <a:tailEnd type="none" w="med" len="med"/>
                    </a:lnL>
                    <a:lnR w="19050" cap="flat" cmpd="sng" algn="ctr">
                      <a:solidFill>
                        <a:srgbClr val="002060"/>
                      </a:solidFill>
                      <a:prstDash val="sysDash"/>
                      <a:round/>
                      <a:headEnd type="none" w="med" len="med"/>
                      <a:tailEnd type="none" w="med" len="med"/>
                    </a:lnR>
                    <a:lnT w="19050" cap="flat" cmpd="sng" algn="ctr">
                      <a:solidFill>
                        <a:srgbClr val="002060"/>
                      </a:solidFill>
                      <a:prstDash val="sysDash"/>
                      <a:round/>
                      <a:headEnd type="none" w="med" len="med"/>
                      <a:tailEnd type="none" w="med" len="med"/>
                    </a:lnT>
                    <a:lnB w="19050" cap="flat" cmpd="sng" algn="ctr">
                      <a:solidFill>
                        <a:srgbClr val="002060"/>
                      </a:solidFill>
                      <a:prstDash val="sysDash"/>
                      <a:round/>
                      <a:headEnd type="none" w="med" len="med"/>
                      <a:tailEnd type="none" w="med" len="med"/>
                    </a:lnB>
                    <a:cell3D prstMaterial="dkEdge">
                      <a:bevel prst="riblet"/>
                      <a:lightRig rig="flood" dir="t"/>
                    </a:cell3D>
                    <a:solidFill>
                      <a:schemeClr val="accent2">
                        <a:lumMod val="40000"/>
                        <a:lumOff val="60000"/>
                      </a:schemeClr>
                    </a:solidFill>
                  </a:tcPr>
                </a:tc>
              </a:tr>
              <a:tr h="561156">
                <a:tc>
                  <a:txBody>
                    <a:bodyPr/>
                    <a:lstStyle/>
                    <a:p>
                      <a:pPr algn="r" rtl="1"/>
                      <a:r>
                        <a:rPr lang="ar-JO" sz="1800" b="1" dirty="0" smtClean="0">
                          <a:latin typeface="Adobe Arabic" pitchFamily="18" charset="-78"/>
                          <a:cs typeface="Adobe Arabic" pitchFamily="18" charset="-78"/>
                        </a:rPr>
                        <a:t>تعدد</a:t>
                      </a:r>
                      <a:r>
                        <a:rPr lang="ar-JO" sz="1800" b="1" baseline="0" dirty="0" smtClean="0">
                          <a:latin typeface="Adobe Arabic" pitchFamily="18" charset="-78"/>
                          <a:cs typeface="Adobe Arabic" pitchFamily="18" charset="-78"/>
                        </a:rPr>
                        <a:t> المواقع الاثرية والموارد الطبيعية في البلدة</a:t>
                      </a:r>
                      <a:endParaRPr lang="ar-JO" sz="1800" b="1" dirty="0">
                        <a:latin typeface="Adobe Arabic" pitchFamily="18" charset="-78"/>
                        <a:cs typeface="Adobe Arabic" pitchFamily="18" charset="-78"/>
                      </a:endParaRPr>
                    </a:p>
                  </a:txBody>
                  <a:tcPr>
                    <a:lnL w="19050" cap="flat" cmpd="sng" algn="ctr">
                      <a:solidFill>
                        <a:srgbClr val="002060"/>
                      </a:solidFill>
                      <a:prstDash val="sysDash"/>
                      <a:round/>
                      <a:headEnd type="none" w="med" len="med"/>
                      <a:tailEnd type="none" w="med" len="med"/>
                    </a:lnL>
                    <a:lnR w="19050" cap="flat" cmpd="sng" algn="ctr">
                      <a:solidFill>
                        <a:srgbClr val="002060"/>
                      </a:solidFill>
                      <a:prstDash val="sysDash"/>
                      <a:round/>
                      <a:headEnd type="none" w="med" len="med"/>
                      <a:tailEnd type="none" w="med" len="med"/>
                    </a:lnR>
                    <a:lnT w="19050" cap="flat" cmpd="sng" algn="ctr">
                      <a:solidFill>
                        <a:srgbClr val="002060"/>
                      </a:solidFill>
                      <a:prstDash val="sysDash"/>
                      <a:round/>
                      <a:headEnd type="none" w="med" len="med"/>
                      <a:tailEnd type="none" w="med" len="med"/>
                    </a:lnT>
                    <a:lnB w="19050" cap="flat" cmpd="sng" algn="ctr">
                      <a:solidFill>
                        <a:srgbClr val="002060"/>
                      </a:solidFill>
                      <a:prstDash val="sysDash"/>
                      <a:round/>
                      <a:headEnd type="none" w="med" len="med"/>
                      <a:tailEnd type="none" w="med" len="med"/>
                    </a:lnB>
                    <a:cell3D prstMaterial="dkEdge">
                      <a:bevel prst="riblet"/>
                      <a:lightRig rig="flood" dir="t"/>
                    </a:cell3D>
                    <a:solidFill>
                      <a:schemeClr val="bg1">
                        <a:lumMod val="50000"/>
                      </a:schemeClr>
                    </a:solidFill>
                  </a:tcPr>
                </a:tc>
                <a:tc>
                  <a:txBody>
                    <a:bodyPr/>
                    <a:lstStyle/>
                    <a:p>
                      <a:pPr algn="r" rtl="1"/>
                      <a:r>
                        <a:rPr lang="ar-JO" sz="1800" b="1" dirty="0" smtClean="0">
                          <a:latin typeface="Adobe Arabic" pitchFamily="18" charset="-78"/>
                          <a:cs typeface="Adobe Arabic" pitchFamily="18" charset="-78"/>
                        </a:rPr>
                        <a:t>اهمال</a:t>
                      </a:r>
                      <a:r>
                        <a:rPr lang="ar-JO" sz="1800" b="1" baseline="0" dirty="0" smtClean="0">
                          <a:latin typeface="Adobe Arabic" pitchFamily="18" charset="-78"/>
                          <a:cs typeface="Adobe Arabic" pitchFamily="18" charset="-78"/>
                        </a:rPr>
                        <a:t> المواقع الاثرية </a:t>
                      </a:r>
                      <a:endParaRPr lang="ar-JO" sz="1800" b="1" dirty="0">
                        <a:latin typeface="Adobe Arabic" pitchFamily="18" charset="-78"/>
                        <a:cs typeface="Adobe Arabic" pitchFamily="18" charset="-78"/>
                      </a:endParaRPr>
                    </a:p>
                  </a:txBody>
                  <a:tcPr>
                    <a:lnL w="19050" cap="flat" cmpd="sng" algn="ctr">
                      <a:solidFill>
                        <a:srgbClr val="002060"/>
                      </a:solidFill>
                      <a:prstDash val="sysDash"/>
                      <a:round/>
                      <a:headEnd type="none" w="med" len="med"/>
                      <a:tailEnd type="none" w="med" len="med"/>
                    </a:lnL>
                    <a:lnR w="19050" cap="flat" cmpd="sng" algn="ctr">
                      <a:solidFill>
                        <a:srgbClr val="002060"/>
                      </a:solidFill>
                      <a:prstDash val="sysDash"/>
                      <a:round/>
                      <a:headEnd type="none" w="med" len="med"/>
                      <a:tailEnd type="none" w="med" len="med"/>
                    </a:lnR>
                    <a:lnT w="19050" cap="flat" cmpd="sng" algn="ctr">
                      <a:solidFill>
                        <a:srgbClr val="002060"/>
                      </a:solidFill>
                      <a:prstDash val="sysDash"/>
                      <a:round/>
                      <a:headEnd type="none" w="med" len="med"/>
                      <a:tailEnd type="none" w="med" len="med"/>
                    </a:lnT>
                    <a:lnB w="19050" cap="flat" cmpd="sng" algn="ctr">
                      <a:solidFill>
                        <a:srgbClr val="002060"/>
                      </a:solidFill>
                      <a:prstDash val="sysDash"/>
                      <a:round/>
                      <a:headEnd type="none" w="med" len="med"/>
                      <a:tailEnd type="none" w="med" len="med"/>
                    </a:lnB>
                    <a:cell3D prstMaterial="dkEdge">
                      <a:bevel prst="riblet"/>
                      <a:lightRig rig="flood" dir="t"/>
                    </a:cell3D>
                    <a:solidFill>
                      <a:schemeClr val="accent2">
                        <a:lumMod val="40000"/>
                        <a:lumOff val="60000"/>
                      </a:schemeClr>
                    </a:solidFill>
                  </a:tcPr>
                </a:tc>
              </a:tr>
              <a:tr h="889963">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JO" sz="1800" b="1" dirty="0" smtClean="0">
                          <a:solidFill>
                            <a:schemeClr val="tx1"/>
                          </a:solidFill>
                          <a:latin typeface="Adobe Arabic" pitchFamily="18" charset="-78"/>
                          <a:cs typeface="Adobe Arabic" pitchFamily="18" charset="-78"/>
                        </a:rPr>
                        <a:t> الموقع المركزي للبلدة ووقوعها على شارع رئيسي رابط</a:t>
                      </a:r>
                    </a:p>
                    <a:p>
                      <a:pPr algn="r" rtl="1"/>
                      <a:endParaRPr lang="ar-JO" sz="1800" b="1" dirty="0">
                        <a:latin typeface="Adobe Arabic" pitchFamily="18" charset="-78"/>
                        <a:cs typeface="Adobe Arabic" pitchFamily="18" charset="-78"/>
                      </a:endParaRPr>
                    </a:p>
                  </a:txBody>
                  <a:tcPr>
                    <a:lnL w="19050" cap="flat" cmpd="sng" algn="ctr">
                      <a:solidFill>
                        <a:srgbClr val="002060"/>
                      </a:solidFill>
                      <a:prstDash val="sysDash"/>
                      <a:round/>
                      <a:headEnd type="none" w="med" len="med"/>
                      <a:tailEnd type="none" w="med" len="med"/>
                    </a:lnL>
                    <a:lnR w="19050" cap="flat" cmpd="sng" algn="ctr">
                      <a:solidFill>
                        <a:srgbClr val="002060"/>
                      </a:solidFill>
                      <a:prstDash val="sysDash"/>
                      <a:round/>
                      <a:headEnd type="none" w="med" len="med"/>
                      <a:tailEnd type="none" w="med" len="med"/>
                    </a:lnR>
                    <a:lnT w="19050" cap="flat" cmpd="sng" algn="ctr">
                      <a:solidFill>
                        <a:srgbClr val="002060"/>
                      </a:solidFill>
                      <a:prstDash val="sysDash"/>
                      <a:round/>
                      <a:headEnd type="none" w="med" len="med"/>
                      <a:tailEnd type="none" w="med" len="med"/>
                    </a:lnT>
                    <a:lnB w="19050" cap="flat" cmpd="sng" algn="ctr">
                      <a:solidFill>
                        <a:srgbClr val="002060"/>
                      </a:solidFill>
                      <a:prstDash val="sysDash"/>
                      <a:round/>
                      <a:headEnd type="none" w="med" len="med"/>
                      <a:tailEnd type="none" w="med" len="med"/>
                    </a:lnB>
                    <a:cell3D prstMaterial="dkEdge">
                      <a:bevel prst="riblet"/>
                      <a:lightRig rig="flood" dir="t"/>
                    </a:cell3D>
                    <a:solidFill>
                      <a:schemeClr val="bg1">
                        <a:lumMod val="50000"/>
                      </a:schemeClr>
                    </a:solidFill>
                  </a:tcPr>
                </a:tc>
                <a:tc>
                  <a:txBody>
                    <a:bodyPr/>
                    <a:lstStyle/>
                    <a:p>
                      <a:pPr lvl="0" algn="r" rtl="1"/>
                      <a:r>
                        <a:rPr lang="ar-JO" sz="1800" b="1" dirty="0" smtClean="0">
                          <a:solidFill>
                            <a:schemeClr val="tx1"/>
                          </a:solidFill>
                          <a:latin typeface="Adobe Arabic" pitchFamily="18" charset="-78"/>
                          <a:cs typeface="Adobe Arabic" pitchFamily="18" charset="-78"/>
                        </a:rPr>
                        <a:t>- عدم وجود شبكة صرف صحي.</a:t>
                      </a:r>
                    </a:p>
                  </a:txBody>
                  <a:tcPr>
                    <a:lnL w="19050" cap="flat" cmpd="sng" algn="ctr">
                      <a:solidFill>
                        <a:srgbClr val="002060"/>
                      </a:solidFill>
                      <a:prstDash val="sysDash"/>
                      <a:round/>
                      <a:headEnd type="none" w="med" len="med"/>
                      <a:tailEnd type="none" w="med" len="med"/>
                    </a:lnL>
                    <a:lnR w="19050" cap="flat" cmpd="sng" algn="ctr">
                      <a:solidFill>
                        <a:srgbClr val="002060"/>
                      </a:solidFill>
                      <a:prstDash val="sysDash"/>
                      <a:round/>
                      <a:headEnd type="none" w="med" len="med"/>
                      <a:tailEnd type="none" w="med" len="med"/>
                    </a:lnR>
                    <a:lnT w="19050" cap="flat" cmpd="sng" algn="ctr">
                      <a:solidFill>
                        <a:srgbClr val="002060"/>
                      </a:solidFill>
                      <a:prstDash val="sysDash"/>
                      <a:round/>
                      <a:headEnd type="none" w="med" len="med"/>
                      <a:tailEnd type="none" w="med" len="med"/>
                    </a:lnT>
                    <a:lnB w="19050" cap="flat" cmpd="sng" algn="ctr">
                      <a:solidFill>
                        <a:srgbClr val="002060"/>
                      </a:solidFill>
                      <a:prstDash val="sysDash"/>
                      <a:round/>
                      <a:headEnd type="none" w="med" len="med"/>
                      <a:tailEnd type="none" w="med" len="med"/>
                    </a:lnB>
                    <a:cell3D prstMaterial="dkEdge">
                      <a:bevel prst="riblet"/>
                      <a:lightRig rig="flood" dir="t"/>
                    </a:cell3D>
                    <a:solidFill>
                      <a:schemeClr val="accent2">
                        <a:lumMod val="40000"/>
                        <a:lumOff val="60000"/>
                      </a:schemeClr>
                    </a:solidFill>
                  </a:tcPr>
                </a:tc>
              </a:tr>
              <a:tr h="1010081">
                <a:tc>
                  <a:txBody>
                    <a:bodyPr/>
                    <a:lstStyle/>
                    <a:p>
                      <a:pPr lvl="0" algn="r"/>
                      <a:r>
                        <a:rPr lang="ar-JO" sz="1800" b="1" dirty="0" smtClean="0">
                          <a:solidFill>
                            <a:schemeClr val="tx1"/>
                          </a:solidFill>
                          <a:latin typeface="Adobe Arabic" pitchFamily="18" charset="-78"/>
                          <a:cs typeface="Adobe Arabic" pitchFamily="18" charset="-78"/>
                        </a:rPr>
                        <a:t>- توفر الخدمات الأسياسية (صحيه ودينية وتعليمية ) في البلدة</a:t>
                      </a:r>
                    </a:p>
                  </a:txBody>
                  <a:tcPr>
                    <a:lnL w="19050" cap="flat" cmpd="sng" algn="ctr">
                      <a:solidFill>
                        <a:srgbClr val="002060"/>
                      </a:solidFill>
                      <a:prstDash val="sysDash"/>
                      <a:round/>
                      <a:headEnd type="none" w="med" len="med"/>
                      <a:tailEnd type="none" w="med" len="med"/>
                    </a:lnL>
                    <a:lnR w="19050" cap="flat" cmpd="sng" algn="ctr">
                      <a:solidFill>
                        <a:srgbClr val="002060"/>
                      </a:solidFill>
                      <a:prstDash val="sysDash"/>
                      <a:round/>
                      <a:headEnd type="none" w="med" len="med"/>
                      <a:tailEnd type="none" w="med" len="med"/>
                    </a:lnR>
                    <a:lnT w="19050" cap="flat" cmpd="sng" algn="ctr">
                      <a:solidFill>
                        <a:srgbClr val="002060"/>
                      </a:solidFill>
                      <a:prstDash val="sysDash"/>
                      <a:round/>
                      <a:headEnd type="none" w="med" len="med"/>
                      <a:tailEnd type="none" w="med" len="med"/>
                    </a:lnT>
                    <a:lnB w="19050" cap="flat" cmpd="sng" algn="ctr">
                      <a:solidFill>
                        <a:srgbClr val="002060"/>
                      </a:solidFill>
                      <a:prstDash val="sysDash"/>
                      <a:round/>
                      <a:headEnd type="none" w="med" len="med"/>
                      <a:tailEnd type="none" w="med" len="med"/>
                    </a:lnB>
                    <a:cell3D prstMaterial="dkEdge">
                      <a:bevel prst="riblet"/>
                      <a:lightRig rig="flood" dir="t"/>
                    </a:cell3D>
                    <a:solidFill>
                      <a:schemeClr val="bg1">
                        <a:lumMod val="50000"/>
                      </a:schemeClr>
                    </a:solidFill>
                  </a:tcPr>
                </a:tc>
                <a:tc>
                  <a:txBody>
                    <a:bodyPr/>
                    <a:lstStyle/>
                    <a:p>
                      <a:pPr lvl="0" algn="r"/>
                      <a:r>
                        <a:rPr lang="ar-JO" sz="1800" b="1" dirty="0" smtClean="0">
                          <a:solidFill>
                            <a:schemeClr val="tx1"/>
                          </a:solidFill>
                          <a:latin typeface="Adobe Arabic" pitchFamily="18" charset="-78"/>
                          <a:cs typeface="Adobe Arabic" pitchFamily="18" charset="-78"/>
                        </a:rPr>
                        <a:t>- عدم وجود سياسات وبرامج وقوانين لحماية التراث الطبيعي والثقافي في البلدة. </a:t>
                      </a:r>
                    </a:p>
                    <a:p>
                      <a:pPr algn="r" rtl="1"/>
                      <a:endParaRPr lang="ar-JO" sz="1800" b="1" dirty="0">
                        <a:latin typeface="Adobe Arabic" pitchFamily="18" charset="-78"/>
                        <a:cs typeface="Adobe Arabic" pitchFamily="18" charset="-78"/>
                      </a:endParaRPr>
                    </a:p>
                  </a:txBody>
                  <a:tcPr>
                    <a:lnL w="19050" cap="flat" cmpd="sng" algn="ctr">
                      <a:solidFill>
                        <a:srgbClr val="002060"/>
                      </a:solidFill>
                      <a:prstDash val="sysDash"/>
                      <a:round/>
                      <a:headEnd type="none" w="med" len="med"/>
                      <a:tailEnd type="none" w="med" len="med"/>
                    </a:lnL>
                    <a:lnR w="19050" cap="flat" cmpd="sng" algn="ctr">
                      <a:solidFill>
                        <a:srgbClr val="002060"/>
                      </a:solidFill>
                      <a:prstDash val="sysDash"/>
                      <a:round/>
                      <a:headEnd type="none" w="med" len="med"/>
                      <a:tailEnd type="none" w="med" len="med"/>
                    </a:lnR>
                    <a:lnT w="19050" cap="flat" cmpd="sng" algn="ctr">
                      <a:solidFill>
                        <a:srgbClr val="002060"/>
                      </a:solidFill>
                      <a:prstDash val="sysDash"/>
                      <a:round/>
                      <a:headEnd type="none" w="med" len="med"/>
                      <a:tailEnd type="none" w="med" len="med"/>
                    </a:lnT>
                    <a:lnB w="19050" cap="flat" cmpd="sng" algn="ctr">
                      <a:solidFill>
                        <a:srgbClr val="002060"/>
                      </a:solidFill>
                      <a:prstDash val="sysDash"/>
                      <a:round/>
                      <a:headEnd type="none" w="med" len="med"/>
                      <a:tailEnd type="none" w="med" len="med"/>
                    </a:lnB>
                    <a:cell3D prstMaterial="dkEdge">
                      <a:bevel prst="riblet"/>
                      <a:lightRig rig="flood" dir="t"/>
                    </a:cell3D>
                    <a:solidFill>
                      <a:schemeClr val="accent2">
                        <a:lumMod val="40000"/>
                        <a:lumOff val="60000"/>
                      </a:schemeClr>
                    </a:solidFill>
                  </a:tcPr>
                </a:tc>
              </a:tr>
            </a:tbl>
          </a:graphicData>
        </a:graphic>
      </p:graphicFrame>
      <p:sp>
        <p:nvSpPr>
          <p:cNvPr id="3" name="Rectangle 2"/>
          <p:cNvSpPr/>
          <p:nvPr/>
        </p:nvSpPr>
        <p:spPr>
          <a:xfrm>
            <a:off x="0" y="0"/>
            <a:ext cx="9144000" cy="51435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4201693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73360" y="0"/>
            <a:ext cx="7270640" cy="514350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092280" cy="5143500"/>
          </a:xfrm>
          <a:prstGeom prst="rect">
            <a:avLst/>
          </a:prstGeom>
        </p:spPr>
      </p:pic>
      <p:sp>
        <p:nvSpPr>
          <p:cNvPr id="5" name="Rectangle 4"/>
          <p:cNvSpPr/>
          <p:nvPr/>
        </p:nvSpPr>
        <p:spPr>
          <a:xfrm>
            <a:off x="8172400" y="1275606"/>
            <a:ext cx="720080" cy="2232248"/>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6" name="Rectangle 5"/>
          <p:cNvSpPr/>
          <p:nvPr/>
        </p:nvSpPr>
        <p:spPr>
          <a:xfrm>
            <a:off x="7139939" y="2931790"/>
            <a:ext cx="720080" cy="1296144"/>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7" name="Rectangle 6"/>
          <p:cNvSpPr/>
          <p:nvPr/>
        </p:nvSpPr>
        <p:spPr>
          <a:xfrm>
            <a:off x="7139938" y="1203598"/>
            <a:ext cx="744429" cy="1728192"/>
          </a:xfrm>
          <a:prstGeom prst="rect">
            <a:avLst/>
          </a:pr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8" name="Rectangle 7"/>
          <p:cNvSpPr/>
          <p:nvPr/>
        </p:nvSpPr>
        <p:spPr>
          <a:xfrm>
            <a:off x="0" y="0"/>
            <a:ext cx="9144000" cy="51435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34222761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73360" y="0"/>
            <a:ext cx="7270640" cy="5143500"/>
          </a:xfrm>
          <a:prstGeom prst="rect">
            <a:avLst/>
          </a:prstGeo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092280" cy="5143500"/>
          </a:xfrm>
          <a:prstGeom prst="rect">
            <a:avLst/>
          </a:prstGeom>
        </p:spPr>
      </p:pic>
      <p:sp>
        <p:nvSpPr>
          <p:cNvPr id="4" name="Rectangle 3"/>
          <p:cNvSpPr/>
          <p:nvPr/>
        </p:nvSpPr>
        <p:spPr>
          <a:xfrm>
            <a:off x="8172400" y="1205203"/>
            <a:ext cx="864096" cy="1366547"/>
          </a:xfrm>
          <a:prstGeom prst="rect">
            <a:avLst/>
          </a:pr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5" name="Rectangle 4"/>
          <p:cNvSpPr/>
          <p:nvPr/>
        </p:nvSpPr>
        <p:spPr>
          <a:xfrm>
            <a:off x="7164288" y="1205202"/>
            <a:ext cx="720080" cy="2878715"/>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6" name="Rectangle 5"/>
          <p:cNvSpPr/>
          <p:nvPr/>
        </p:nvSpPr>
        <p:spPr>
          <a:xfrm>
            <a:off x="8172400" y="2644558"/>
            <a:ext cx="720080" cy="863295"/>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7" name="Rectangle 6"/>
          <p:cNvSpPr/>
          <p:nvPr/>
        </p:nvSpPr>
        <p:spPr>
          <a:xfrm>
            <a:off x="0" y="0"/>
            <a:ext cx="9144000" cy="51435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380099554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73360" y="0"/>
            <a:ext cx="7270640" cy="5143500"/>
          </a:xfrm>
          <a:prstGeom prst="rect">
            <a:avLst/>
          </a:prstGeo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092280" cy="5143500"/>
          </a:xfrm>
          <a:prstGeom prst="rect">
            <a:avLst/>
          </a:prstGeom>
        </p:spPr>
      </p:pic>
      <p:sp>
        <p:nvSpPr>
          <p:cNvPr id="5" name="Rectangle 4"/>
          <p:cNvSpPr/>
          <p:nvPr/>
        </p:nvSpPr>
        <p:spPr>
          <a:xfrm>
            <a:off x="8172400" y="1275606"/>
            <a:ext cx="720080" cy="1296144"/>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4" name="Rectangle 3"/>
          <p:cNvSpPr/>
          <p:nvPr/>
        </p:nvSpPr>
        <p:spPr>
          <a:xfrm>
            <a:off x="8172400" y="2571750"/>
            <a:ext cx="792088" cy="936104"/>
          </a:xfrm>
          <a:prstGeom prst="rect">
            <a:avLst/>
          </a:pr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6" name="Rectangle 5"/>
          <p:cNvSpPr/>
          <p:nvPr/>
        </p:nvSpPr>
        <p:spPr>
          <a:xfrm>
            <a:off x="7164288" y="1196614"/>
            <a:ext cx="720080" cy="2840072"/>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7" name="Rectangle 6"/>
          <p:cNvSpPr/>
          <p:nvPr/>
        </p:nvSpPr>
        <p:spPr>
          <a:xfrm>
            <a:off x="0" y="0"/>
            <a:ext cx="9144000" cy="51435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16558539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73360" y="0"/>
            <a:ext cx="7270640" cy="514350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092280" cy="5143500"/>
          </a:xfrm>
          <a:prstGeom prst="rect">
            <a:avLst/>
          </a:prstGeom>
        </p:spPr>
      </p:pic>
      <p:sp>
        <p:nvSpPr>
          <p:cNvPr id="6" name="Rectangle 5"/>
          <p:cNvSpPr/>
          <p:nvPr/>
        </p:nvSpPr>
        <p:spPr>
          <a:xfrm>
            <a:off x="8172400" y="1275606"/>
            <a:ext cx="720080" cy="2232248"/>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7" name="Rectangle 6"/>
          <p:cNvSpPr/>
          <p:nvPr/>
        </p:nvSpPr>
        <p:spPr>
          <a:xfrm>
            <a:off x="7164288" y="1239602"/>
            <a:ext cx="720080" cy="1692188"/>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5" name="Rectangle 4"/>
          <p:cNvSpPr/>
          <p:nvPr/>
        </p:nvSpPr>
        <p:spPr>
          <a:xfrm>
            <a:off x="7092280" y="2931790"/>
            <a:ext cx="792088" cy="1080120"/>
          </a:xfrm>
          <a:prstGeom prst="rect">
            <a:avLst/>
          </a:pr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8" name="TextBox 7"/>
          <p:cNvSpPr txBox="1"/>
          <p:nvPr/>
        </p:nvSpPr>
        <p:spPr>
          <a:xfrm>
            <a:off x="7293634" y="741933"/>
            <a:ext cx="1584176" cy="461665"/>
          </a:xfrm>
          <a:prstGeom prst="rect">
            <a:avLst/>
          </a:prstGeom>
          <a:noFill/>
        </p:spPr>
        <p:txBody>
          <a:bodyPr wrap="square" rtlCol="1">
            <a:spAutoFit/>
          </a:bodyPr>
          <a:lstStyle/>
          <a:p>
            <a:pPr algn="ctr"/>
            <a:r>
              <a:rPr lang="ar-JO" sz="1200" b="1" dirty="0" smtClean="0">
                <a:latin typeface="Andalus" pitchFamily="18" charset="-78"/>
                <a:cs typeface="Andalus" pitchFamily="18" charset="-78"/>
              </a:rPr>
              <a:t>نقاط القوة </a:t>
            </a:r>
          </a:p>
          <a:p>
            <a:pPr algn="ctr"/>
            <a:r>
              <a:rPr lang="ar-JO" sz="1200" b="1" dirty="0" smtClean="0">
                <a:latin typeface="Andalus" pitchFamily="18" charset="-78"/>
                <a:cs typeface="Andalus" pitchFamily="18" charset="-78"/>
              </a:rPr>
              <a:t>الاستخدامات  الموارد الطبيعية</a:t>
            </a:r>
            <a:endParaRPr lang="ar-JO" sz="1200" b="1" dirty="0">
              <a:latin typeface="Andalus" pitchFamily="18" charset="-78"/>
              <a:cs typeface="Andalus" pitchFamily="18" charset="-78"/>
            </a:endParaRPr>
          </a:p>
        </p:txBody>
      </p:sp>
      <p:sp>
        <p:nvSpPr>
          <p:cNvPr id="9" name="Rectangle 8"/>
          <p:cNvSpPr/>
          <p:nvPr/>
        </p:nvSpPr>
        <p:spPr>
          <a:xfrm>
            <a:off x="0" y="0"/>
            <a:ext cx="9144000" cy="51435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37843369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73360" y="0"/>
            <a:ext cx="7270640" cy="5143500"/>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092280" cy="5143500"/>
          </a:xfrm>
          <a:prstGeom prst="rect">
            <a:avLst/>
          </a:prstGeom>
        </p:spPr>
      </p:pic>
      <p:sp>
        <p:nvSpPr>
          <p:cNvPr id="12" name="Rectangle 11"/>
          <p:cNvSpPr/>
          <p:nvPr/>
        </p:nvSpPr>
        <p:spPr>
          <a:xfrm>
            <a:off x="0" y="0"/>
            <a:ext cx="9144000" cy="51435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7" name="TextBox 16"/>
          <p:cNvSpPr txBox="1"/>
          <p:nvPr/>
        </p:nvSpPr>
        <p:spPr>
          <a:xfrm>
            <a:off x="7668344" y="577380"/>
            <a:ext cx="1008112" cy="369332"/>
          </a:xfrm>
          <a:prstGeom prst="rect">
            <a:avLst/>
          </a:prstGeom>
          <a:noFill/>
        </p:spPr>
        <p:txBody>
          <a:bodyPr wrap="square" rtlCol="1">
            <a:spAutoFit/>
          </a:bodyPr>
          <a:lstStyle/>
          <a:p>
            <a:pPr algn="ctr"/>
            <a:r>
              <a:rPr lang="ar-JO" b="1" dirty="0" smtClean="0">
                <a:latin typeface="Adobe Arabic" pitchFamily="18" charset="-78"/>
                <a:cs typeface="Adobe Arabic" pitchFamily="18" charset="-78"/>
              </a:rPr>
              <a:t>نقاط الضعف </a:t>
            </a:r>
            <a:endParaRPr lang="ar-JO" b="1" dirty="0">
              <a:latin typeface="Adobe Arabic" pitchFamily="18" charset="-78"/>
              <a:cs typeface="Adobe Arabic" pitchFamily="18" charset="-78"/>
            </a:endParaRPr>
          </a:p>
        </p:txBody>
      </p:sp>
    </p:spTree>
    <p:extLst>
      <p:ext uri="{BB962C8B-B14F-4D97-AF65-F5344CB8AC3E}">
        <p14:creationId xmlns:p14="http://schemas.microsoft.com/office/powerpoint/2010/main" val="25743765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7500" y="0"/>
            <a:ext cx="3429000" cy="5143500"/>
          </a:xfrm>
          <a:prstGeom prst="rect">
            <a:avLst/>
          </a:prstGeom>
        </p:spPr>
      </p:pic>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5236"/>
            <a:ext cx="9144000" cy="5143500"/>
          </a:xfrm>
          <a:prstGeom prst="rect">
            <a:avLst/>
          </a:prstGeom>
        </p:spPr>
      </p:pic>
      <p:pic>
        <p:nvPicPr>
          <p:cNvPr id="8" name="Picture 7"/>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779912" y="339502"/>
            <a:ext cx="1584176" cy="1584176"/>
          </a:xfrm>
          <a:prstGeom prst="rect">
            <a:avLst/>
          </a:prstGeom>
          <a:ln>
            <a:noFill/>
          </a:ln>
        </p:spPr>
      </p:pic>
      <p:sp>
        <p:nvSpPr>
          <p:cNvPr id="9" name="Oval 8"/>
          <p:cNvSpPr/>
          <p:nvPr/>
        </p:nvSpPr>
        <p:spPr>
          <a:xfrm>
            <a:off x="3779912" y="339502"/>
            <a:ext cx="1584176" cy="158417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0" name="Rectangle 9"/>
          <p:cNvSpPr/>
          <p:nvPr/>
        </p:nvSpPr>
        <p:spPr>
          <a:xfrm>
            <a:off x="2709154" y="1969935"/>
            <a:ext cx="3725700" cy="769441"/>
          </a:xfrm>
          <a:prstGeom prst="rect">
            <a:avLst/>
          </a:prstGeom>
        </p:spPr>
        <p:txBody>
          <a:bodyPr wrap="none">
            <a:spAutoFit/>
          </a:bodyPr>
          <a:lstStyle/>
          <a:p>
            <a:pPr algn="ctr"/>
            <a:r>
              <a:rPr lang="ar-JO" sz="4400" b="1" dirty="0" smtClean="0">
                <a:solidFill>
                  <a:schemeClr val="bg1">
                    <a:lumMod val="95000"/>
                  </a:schemeClr>
                </a:solidFill>
                <a:latin typeface="Adobe نسخ Medium" pitchFamily="50" charset="-78"/>
                <a:cs typeface="Adobe نسخ Medium" pitchFamily="50" charset="-78"/>
              </a:rPr>
              <a:t>الرؤية والاستراتيجيات</a:t>
            </a:r>
            <a:endParaRPr lang="en-US" sz="4400" b="1" dirty="0" smtClean="0">
              <a:solidFill>
                <a:schemeClr val="bg1">
                  <a:lumMod val="95000"/>
                </a:schemeClr>
              </a:solidFill>
              <a:latin typeface="Adobe نسخ Medium" pitchFamily="50" charset="-78"/>
              <a:cs typeface="Adobe نسخ Medium" pitchFamily="50" charset="-78"/>
            </a:endParaRPr>
          </a:p>
        </p:txBody>
      </p:sp>
      <p:sp>
        <p:nvSpPr>
          <p:cNvPr id="11" name="Rectangle 10"/>
          <p:cNvSpPr/>
          <p:nvPr/>
        </p:nvSpPr>
        <p:spPr>
          <a:xfrm>
            <a:off x="3475389" y="2739376"/>
            <a:ext cx="2193229" cy="584775"/>
          </a:xfrm>
          <a:prstGeom prst="rect">
            <a:avLst/>
          </a:prstGeom>
        </p:spPr>
        <p:txBody>
          <a:bodyPr wrap="none">
            <a:spAutoFit/>
          </a:bodyPr>
          <a:lstStyle/>
          <a:p>
            <a:pPr algn="ctr"/>
            <a:r>
              <a:rPr lang="ar-JO" sz="3200" dirty="0" smtClean="0">
                <a:solidFill>
                  <a:schemeClr val="bg1">
                    <a:lumMod val="95000"/>
                  </a:schemeClr>
                </a:solidFill>
                <a:latin typeface="Aldhabi" pitchFamily="2" charset="-78"/>
                <a:cs typeface="Aldhabi" pitchFamily="2" charset="-78"/>
              </a:rPr>
              <a:t>كيف نطور ديراستيا ؟</a:t>
            </a:r>
            <a:endParaRPr lang="ar-JO" sz="3200" dirty="0">
              <a:solidFill>
                <a:schemeClr val="bg1">
                  <a:lumMod val="95000"/>
                </a:schemeClr>
              </a:solidFill>
              <a:latin typeface="Aldhabi" pitchFamily="2" charset="-78"/>
              <a:cs typeface="Aldhabi" pitchFamily="2" charset="-78"/>
            </a:endParaRPr>
          </a:p>
        </p:txBody>
      </p:sp>
    </p:spTree>
    <p:extLst>
      <p:ext uri="{BB962C8B-B14F-4D97-AF65-F5344CB8AC3E}">
        <p14:creationId xmlns:p14="http://schemas.microsoft.com/office/powerpoint/2010/main" val="13814303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140321229"/>
              </p:ext>
            </p:extLst>
          </p:nvPr>
        </p:nvGraphicFramePr>
        <p:xfrm>
          <a:off x="107503" y="627535"/>
          <a:ext cx="8928993" cy="4492298"/>
        </p:xfrm>
        <a:graphic>
          <a:graphicData uri="http://schemas.openxmlformats.org/drawingml/2006/table">
            <a:tbl>
              <a:tblPr rtl="1" firstRow="1" bandRow="1">
                <a:tableStyleId>{616DA210-FB5B-4158-B5E0-FEB733F419BA}</a:tableStyleId>
              </a:tblPr>
              <a:tblGrid>
                <a:gridCol w="7172773"/>
                <a:gridCol w="1756220"/>
              </a:tblGrid>
              <a:tr h="389291">
                <a:tc>
                  <a:txBody>
                    <a:bodyPr/>
                    <a:lstStyle/>
                    <a:p>
                      <a:pPr rtl="1">
                        <a:lnSpc>
                          <a:spcPct val="100000"/>
                        </a:lnSpc>
                      </a:pPr>
                      <a:r>
                        <a:rPr lang="ar-SA" sz="2800" b="1" dirty="0" smtClean="0">
                          <a:latin typeface="Adobe Arabic" pitchFamily="18" charset="-78"/>
                          <a:cs typeface="Adobe Arabic" pitchFamily="18" charset="-78"/>
                        </a:rPr>
                        <a:t>المعيار</a:t>
                      </a:r>
                      <a:endParaRPr lang="ar-SA" sz="2800" b="1" dirty="0">
                        <a:solidFill>
                          <a:schemeClr val="accent1">
                            <a:lumMod val="75000"/>
                          </a:schemeClr>
                        </a:solidFill>
                        <a:latin typeface="Adobe Arabic" pitchFamily="18" charset="-78"/>
                        <a:cs typeface="Adobe Arabic" pitchFamily="18" charset="-78"/>
                      </a:endParaRPr>
                    </a:p>
                  </a:txBody>
                  <a:tcPr marL="65314" marR="65314" marT="25972" marB="25972"/>
                </a:tc>
                <a:tc>
                  <a:txBody>
                    <a:bodyPr/>
                    <a:lstStyle/>
                    <a:p>
                      <a:pPr algn="ctr" rtl="1"/>
                      <a:r>
                        <a:rPr lang="ar-SA" sz="2800" dirty="0" smtClean="0">
                          <a:latin typeface="Adobe Arabic" pitchFamily="18" charset="-78"/>
                          <a:cs typeface="Adobe Arabic" pitchFamily="18" charset="-78"/>
                        </a:rPr>
                        <a:t>تواجد</a:t>
                      </a:r>
                      <a:r>
                        <a:rPr lang="ar-JO" sz="2800" dirty="0" smtClean="0">
                          <a:latin typeface="Adobe Arabic" pitchFamily="18" charset="-78"/>
                          <a:cs typeface="Adobe Arabic" pitchFamily="18" charset="-78"/>
                        </a:rPr>
                        <a:t>ه</a:t>
                      </a:r>
                      <a:r>
                        <a:rPr lang="ar-SA" sz="2800" dirty="0" smtClean="0">
                          <a:latin typeface="Adobe Arabic" pitchFamily="18" charset="-78"/>
                          <a:cs typeface="Adobe Arabic" pitchFamily="18" charset="-78"/>
                        </a:rPr>
                        <a:t>  </a:t>
                      </a:r>
                      <a:endParaRPr lang="ar-SA" sz="2800" b="1" dirty="0">
                        <a:solidFill>
                          <a:schemeClr val="accent1">
                            <a:lumMod val="75000"/>
                          </a:schemeClr>
                        </a:solidFill>
                        <a:latin typeface="Adobe Arabic" pitchFamily="18" charset="-78"/>
                        <a:cs typeface="Adobe Arabic" pitchFamily="18" charset="-78"/>
                      </a:endParaRPr>
                    </a:p>
                  </a:txBody>
                  <a:tcPr marL="65314" marR="65314" marT="25972" marB="25972"/>
                </a:tc>
              </a:tr>
              <a:tr h="39443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JO" sz="1600" b="1" dirty="0" smtClean="0">
                          <a:latin typeface="Adobe Arabic" pitchFamily="18" charset="-78"/>
                          <a:cs typeface="Adobe Arabic" pitchFamily="18" charset="-78"/>
                        </a:rPr>
                        <a:t>بلدة</a:t>
                      </a:r>
                      <a:r>
                        <a:rPr lang="ar-JO" sz="1600" b="1" baseline="0" dirty="0" smtClean="0">
                          <a:latin typeface="Adobe Arabic" pitchFamily="18" charset="-78"/>
                          <a:cs typeface="Adobe Arabic" pitchFamily="18" charset="-78"/>
                        </a:rPr>
                        <a:t> تتوفر فيها المقومات الاقتصادية والسياحية</a:t>
                      </a:r>
                      <a:endParaRPr lang="en-US" sz="1600" b="1" kern="1200" dirty="0" smtClean="0">
                        <a:solidFill>
                          <a:schemeClr val="tx1"/>
                        </a:solidFill>
                        <a:latin typeface="Adobe Arabic" pitchFamily="18" charset="-78"/>
                        <a:ea typeface="+mn-ea"/>
                        <a:cs typeface="Adobe Arabic" pitchFamily="18" charset="-78"/>
                      </a:endParaRPr>
                    </a:p>
                  </a:txBody>
                  <a:tcPr marL="65314" marR="65314" marT="25972" marB="25972"/>
                </a:tc>
                <a:tc>
                  <a:txBody>
                    <a:bodyPr/>
                    <a:lstStyle/>
                    <a:p>
                      <a:pPr rtl="1"/>
                      <a:endParaRPr lang="ar-SA" sz="1600" b="1" dirty="0">
                        <a:latin typeface="Arabic Typesetting" panose="03020402040406030203" pitchFamily="66" charset="-78"/>
                        <a:cs typeface="Arabic Typesetting" panose="03020402040406030203" pitchFamily="66" charset="-78"/>
                      </a:endParaRPr>
                    </a:p>
                  </a:txBody>
                  <a:tcPr marL="65314" marR="65314" marT="25972" marB="25972"/>
                </a:tc>
              </a:tr>
              <a:tr h="339993">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JO" sz="1600" b="1" kern="1200" dirty="0" smtClean="0">
                          <a:latin typeface="Adobe Arabic" pitchFamily="18" charset="-78"/>
                          <a:cs typeface="Adobe Arabic" pitchFamily="18" charset="-78"/>
                        </a:rPr>
                        <a:t>بلدة تعتمد</a:t>
                      </a:r>
                      <a:r>
                        <a:rPr lang="ar-JO" sz="1600" b="1" kern="1200" baseline="0" dirty="0" smtClean="0">
                          <a:latin typeface="Adobe Arabic" pitchFamily="18" charset="-78"/>
                          <a:cs typeface="Adobe Arabic" pitchFamily="18" charset="-78"/>
                        </a:rPr>
                        <a:t> على الاستثمارات التجارية والوظائف المتجددة</a:t>
                      </a:r>
                      <a:endParaRPr lang="en-US" sz="1600" b="1" kern="1200" dirty="0" smtClean="0">
                        <a:latin typeface="Adobe Arabic" pitchFamily="18" charset="-78"/>
                        <a:cs typeface="Adobe Arabic"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en-US" sz="1600" b="1" dirty="0" smtClean="0">
                        <a:latin typeface="Adobe Arabic" pitchFamily="18" charset="-78"/>
                        <a:ea typeface="Calibri" panose="020F0502020204030204" pitchFamily="34" charset="0"/>
                        <a:cs typeface="Adobe Arabic" pitchFamily="18" charset="-78"/>
                      </a:endParaRPr>
                    </a:p>
                  </a:txBody>
                  <a:tcPr marL="65314" marR="65314" marT="25972" marB="25972"/>
                </a:tc>
                <a:tc>
                  <a:txBody>
                    <a:bodyPr/>
                    <a:lstStyle/>
                    <a:p>
                      <a:pPr rtl="1"/>
                      <a:endParaRPr lang="ar-SA" sz="1600" b="1" dirty="0">
                        <a:latin typeface="Arabic Typesetting" panose="03020402040406030203" pitchFamily="66" charset="-78"/>
                        <a:cs typeface="Arabic Typesetting" panose="03020402040406030203" pitchFamily="66" charset="-78"/>
                      </a:endParaRPr>
                    </a:p>
                  </a:txBody>
                  <a:tcPr marL="65314" marR="65314" marT="25972" marB="25972"/>
                </a:tc>
              </a:tr>
              <a:tr h="308683">
                <a:tc>
                  <a:txBody>
                    <a:bodyPr/>
                    <a:lstStyle/>
                    <a:p>
                      <a:pPr marL="0" marR="0" indent="0" algn="r" defTabSz="1279852" rtl="1" eaLnBrk="1" fontAlgn="auto" latinLnBrk="0" hangingPunct="1">
                        <a:lnSpc>
                          <a:spcPct val="100000"/>
                        </a:lnSpc>
                        <a:spcBef>
                          <a:spcPts val="0"/>
                        </a:spcBef>
                        <a:spcAft>
                          <a:spcPts val="0"/>
                        </a:spcAft>
                        <a:buClrTx/>
                        <a:buSzTx/>
                        <a:buFontTx/>
                        <a:buNone/>
                        <a:tabLst/>
                        <a:defRPr/>
                      </a:pPr>
                      <a:r>
                        <a:rPr lang="ar-JO" sz="1600" b="1" dirty="0" smtClean="0">
                          <a:latin typeface="Adobe Arabic" pitchFamily="18" charset="-78"/>
                          <a:cs typeface="Adobe Arabic" pitchFamily="18" charset="-78"/>
                        </a:rPr>
                        <a:t>بلدة </a:t>
                      </a:r>
                      <a:r>
                        <a:rPr lang="ar-SA" sz="1600" b="1" dirty="0" smtClean="0">
                          <a:latin typeface="Adobe Arabic" pitchFamily="18" charset="-78"/>
                          <a:cs typeface="Adobe Arabic" pitchFamily="18" charset="-78"/>
                        </a:rPr>
                        <a:t>تتعزز </a:t>
                      </a:r>
                      <a:r>
                        <a:rPr lang="ar-JO" sz="1600" b="1" dirty="0" smtClean="0">
                          <a:latin typeface="Adobe Arabic" pitchFamily="18" charset="-78"/>
                          <a:cs typeface="Adobe Arabic" pitchFamily="18" charset="-78"/>
                        </a:rPr>
                        <a:t>ف</a:t>
                      </a:r>
                      <a:r>
                        <a:rPr lang="ar-SA" sz="1600" b="1" dirty="0" smtClean="0">
                          <a:latin typeface="Adobe Arabic" pitchFamily="18" charset="-78"/>
                          <a:cs typeface="Adobe Arabic" pitchFamily="18" charset="-78"/>
                        </a:rPr>
                        <a:t>بها الخدمات الاجتماعية والثقافية والعامة </a:t>
                      </a:r>
                      <a:endParaRPr lang="ar-SA" sz="1600" b="1" dirty="0">
                        <a:latin typeface="Adobe Arabic" pitchFamily="18" charset="-78"/>
                        <a:cs typeface="Adobe Arabic" pitchFamily="18" charset="-78"/>
                      </a:endParaRPr>
                    </a:p>
                  </a:txBody>
                  <a:tcPr marL="65314" marR="65314" marT="25972" marB="25972"/>
                </a:tc>
                <a:tc>
                  <a:txBody>
                    <a:bodyPr/>
                    <a:lstStyle/>
                    <a:p>
                      <a:pPr rtl="1"/>
                      <a:endParaRPr lang="ar-SA" sz="1600" b="1" dirty="0">
                        <a:latin typeface="Arabic Typesetting" panose="03020402040406030203" pitchFamily="66" charset="-78"/>
                        <a:cs typeface="Arabic Typesetting" panose="03020402040406030203" pitchFamily="66" charset="-78"/>
                      </a:endParaRPr>
                    </a:p>
                  </a:txBody>
                  <a:tcPr marL="65314" marR="65314" marT="25972" marB="25972"/>
                </a:tc>
              </a:tr>
              <a:tr h="437198">
                <a:tc>
                  <a:txBody>
                    <a:bodyPr/>
                    <a:lstStyle/>
                    <a:p>
                      <a:pPr rtl="1">
                        <a:lnSpc>
                          <a:spcPct val="100000"/>
                        </a:lnSpc>
                      </a:pPr>
                      <a:r>
                        <a:rPr lang="ar-JO" sz="1600" b="1" dirty="0" smtClean="0">
                          <a:latin typeface="Adobe Arabic" pitchFamily="18" charset="-78"/>
                          <a:cs typeface="Adobe Arabic" pitchFamily="18" charset="-78"/>
                        </a:rPr>
                        <a:t>بلدة مخدومة</a:t>
                      </a:r>
                      <a:r>
                        <a:rPr lang="ar-JO" sz="1600" b="1" baseline="0" dirty="0" smtClean="0">
                          <a:latin typeface="Adobe Arabic" pitchFamily="18" charset="-78"/>
                          <a:cs typeface="Adobe Arabic" pitchFamily="18" charset="-78"/>
                        </a:rPr>
                        <a:t> بشكل كامل بالبنية التحتية (طرق مياه كهرباء صرف صحي)</a:t>
                      </a:r>
                      <a:endParaRPr lang="ar-SA" sz="1600" b="1" dirty="0">
                        <a:latin typeface="Adobe Arabic" pitchFamily="18" charset="-78"/>
                        <a:cs typeface="Adobe Arabic" pitchFamily="18" charset="-78"/>
                      </a:endParaRPr>
                    </a:p>
                  </a:txBody>
                  <a:tcPr marL="65314" marR="65314" marT="25972" marB="25972"/>
                </a:tc>
                <a:tc>
                  <a:txBody>
                    <a:bodyPr/>
                    <a:lstStyle/>
                    <a:p>
                      <a:pPr rtl="1"/>
                      <a:endParaRPr lang="ar-SA" sz="1600" b="1" dirty="0">
                        <a:latin typeface="Arabic Typesetting" panose="03020402040406030203" pitchFamily="66" charset="-78"/>
                        <a:cs typeface="Arabic Typesetting" panose="03020402040406030203" pitchFamily="66" charset="-78"/>
                      </a:endParaRPr>
                    </a:p>
                  </a:txBody>
                  <a:tcPr marL="65314" marR="65314" marT="25972" marB="25972"/>
                </a:tc>
              </a:tr>
              <a:tr h="308683">
                <a:tc>
                  <a:txBody>
                    <a:bodyPr/>
                    <a:lstStyle/>
                    <a:p>
                      <a:pPr rtl="1">
                        <a:lnSpc>
                          <a:spcPct val="100000"/>
                        </a:lnSpc>
                      </a:pPr>
                      <a:r>
                        <a:rPr lang="ar-JO" sz="1600" b="1" dirty="0" smtClean="0">
                          <a:latin typeface="Adobe Arabic" pitchFamily="18" charset="-78"/>
                          <a:cs typeface="Adobe Arabic" pitchFamily="18" charset="-78"/>
                        </a:rPr>
                        <a:t>بلدة تحتوي على عدد كبير من المناطق الأثرية</a:t>
                      </a:r>
                      <a:r>
                        <a:rPr lang="ar-JO" sz="1600" b="1" baseline="0" dirty="0" smtClean="0">
                          <a:latin typeface="Adobe Arabic" pitchFamily="18" charset="-78"/>
                          <a:cs typeface="Adobe Arabic" pitchFamily="18" charset="-78"/>
                        </a:rPr>
                        <a:t> والتاريخية</a:t>
                      </a:r>
                      <a:endParaRPr lang="ar-SA" sz="1600" b="1" dirty="0">
                        <a:latin typeface="Adobe Arabic" pitchFamily="18" charset="-78"/>
                        <a:cs typeface="Adobe Arabic" pitchFamily="18" charset="-78"/>
                      </a:endParaRPr>
                    </a:p>
                  </a:txBody>
                  <a:tcPr marL="65314" marR="65314" marT="25972" marB="25972"/>
                </a:tc>
                <a:tc>
                  <a:txBody>
                    <a:bodyPr/>
                    <a:lstStyle/>
                    <a:p>
                      <a:pPr rtl="1"/>
                      <a:endParaRPr lang="ar-SA" sz="1600" b="1">
                        <a:latin typeface="Arabic Typesetting" panose="03020402040406030203" pitchFamily="66" charset="-78"/>
                        <a:cs typeface="Arabic Typesetting" panose="03020402040406030203" pitchFamily="66" charset="-78"/>
                      </a:endParaRPr>
                    </a:p>
                  </a:txBody>
                  <a:tcPr marL="65314" marR="65314" marT="25972" marB="25972"/>
                </a:tc>
              </a:tr>
              <a:tr h="308683">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JO" sz="1600" b="1" dirty="0" smtClean="0">
                          <a:latin typeface="Adobe Arabic" pitchFamily="18" charset="-78"/>
                          <a:cs typeface="Adobe Arabic" pitchFamily="18" charset="-78"/>
                        </a:rPr>
                        <a:t>بلدة تحتوي على</a:t>
                      </a:r>
                      <a:r>
                        <a:rPr lang="ar-JO" sz="1600" b="1" baseline="0" dirty="0" smtClean="0">
                          <a:latin typeface="Adobe Arabic" pitchFamily="18" charset="-78"/>
                          <a:cs typeface="Adobe Arabic" pitchFamily="18" charset="-78"/>
                        </a:rPr>
                        <a:t> نسبة كبيرة من المباني المهجورة</a:t>
                      </a:r>
                      <a:endParaRPr lang="ar-SA" sz="1600" b="1" dirty="0" smtClean="0">
                        <a:latin typeface="Adobe Arabic" pitchFamily="18" charset="-78"/>
                        <a:ea typeface="Calibri" panose="020F0502020204030204" pitchFamily="34" charset="0"/>
                        <a:cs typeface="Adobe Arabic" pitchFamily="18" charset="-78"/>
                      </a:endParaRPr>
                    </a:p>
                  </a:txBody>
                  <a:tcPr marL="65314" marR="65314" marT="25972" marB="25972"/>
                </a:tc>
                <a:tc>
                  <a:txBody>
                    <a:bodyPr/>
                    <a:lstStyle/>
                    <a:p>
                      <a:pPr rtl="1"/>
                      <a:endParaRPr lang="ar-SA" sz="1600" b="1" dirty="0">
                        <a:latin typeface="Arabic Typesetting" panose="03020402040406030203" pitchFamily="66" charset="-78"/>
                        <a:cs typeface="Arabic Typesetting" panose="03020402040406030203" pitchFamily="66" charset="-78"/>
                      </a:endParaRPr>
                    </a:p>
                  </a:txBody>
                  <a:tcPr marL="65314" marR="65314" marT="25972" marB="25972"/>
                </a:tc>
              </a:tr>
              <a:tr h="308683">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JO" sz="1600" b="1" dirty="0" smtClean="0">
                          <a:latin typeface="Adobe Arabic" pitchFamily="18" charset="-78"/>
                          <a:cs typeface="Adobe Arabic" pitchFamily="18" charset="-78"/>
                        </a:rPr>
                        <a:t>بلدة</a:t>
                      </a:r>
                      <a:r>
                        <a:rPr lang="ar-SA" sz="1600" b="1" dirty="0" smtClean="0">
                          <a:latin typeface="Adobe Arabic" pitchFamily="18" charset="-78"/>
                          <a:cs typeface="Adobe Arabic" pitchFamily="18" charset="-78"/>
                        </a:rPr>
                        <a:t> ذات علاقة </a:t>
                      </a:r>
                      <a:r>
                        <a:rPr lang="ar-JO" sz="1600" b="1" dirty="0" smtClean="0">
                          <a:latin typeface="Adobe Arabic" pitchFamily="18" charset="-78"/>
                          <a:cs typeface="Adobe Arabic" pitchFamily="18" charset="-78"/>
                        </a:rPr>
                        <a:t>قوية</a:t>
                      </a:r>
                      <a:r>
                        <a:rPr lang="ar-JO" sz="1600" b="1" baseline="0" dirty="0" smtClean="0">
                          <a:latin typeface="Adobe Arabic" pitchFamily="18" charset="-78"/>
                          <a:cs typeface="Adobe Arabic" pitchFamily="18" charset="-78"/>
                        </a:rPr>
                        <a:t> بالمحيط</a:t>
                      </a:r>
                      <a:endParaRPr lang="en-US" sz="1600" b="1" dirty="0" smtClean="0">
                        <a:latin typeface="Adobe Arabic" pitchFamily="18" charset="-78"/>
                        <a:ea typeface="Calibri" panose="020F0502020204030204" pitchFamily="34" charset="0"/>
                        <a:cs typeface="Adobe Arabic" pitchFamily="18" charset="-78"/>
                      </a:endParaRPr>
                    </a:p>
                  </a:txBody>
                  <a:tcPr marL="65314" marR="65314" marT="25972" marB="25972"/>
                </a:tc>
                <a:tc>
                  <a:txBody>
                    <a:bodyPr/>
                    <a:lstStyle/>
                    <a:p>
                      <a:pPr rtl="1"/>
                      <a:endParaRPr lang="ar-SA" sz="1600" b="1" dirty="0">
                        <a:latin typeface="Arabic Typesetting" panose="03020402040406030203" pitchFamily="66" charset="-78"/>
                        <a:cs typeface="Arabic Typesetting" panose="03020402040406030203" pitchFamily="66" charset="-78"/>
                      </a:endParaRPr>
                    </a:p>
                  </a:txBody>
                  <a:tcPr marL="65314" marR="65314" marT="25972" marB="25972"/>
                </a:tc>
              </a:tr>
              <a:tr h="308683">
                <a:tc>
                  <a:txBody>
                    <a:bodyPr/>
                    <a:lstStyle/>
                    <a:p>
                      <a:pPr rtl="1">
                        <a:lnSpc>
                          <a:spcPct val="100000"/>
                        </a:lnSpc>
                      </a:pPr>
                      <a:r>
                        <a:rPr lang="ar-JO" sz="1600" b="1" dirty="0" smtClean="0">
                          <a:latin typeface="Adobe Arabic" pitchFamily="18" charset="-78"/>
                          <a:cs typeface="Adobe Arabic" pitchFamily="18" charset="-78"/>
                        </a:rPr>
                        <a:t>بلدة ذات بعد تاريخي مميز (قرى الكراسي)</a:t>
                      </a:r>
                      <a:endParaRPr lang="ar-SA" sz="1600" b="1" dirty="0">
                        <a:latin typeface="Adobe Arabic" pitchFamily="18" charset="-78"/>
                        <a:cs typeface="Adobe Arabic" pitchFamily="18" charset="-78"/>
                      </a:endParaRPr>
                    </a:p>
                  </a:txBody>
                  <a:tcPr marL="65314" marR="65314" marT="25972" marB="25972"/>
                </a:tc>
                <a:tc>
                  <a:txBody>
                    <a:bodyPr/>
                    <a:lstStyle/>
                    <a:p>
                      <a:pPr rtl="1"/>
                      <a:endParaRPr lang="ar-SA" sz="1600" b="1" dirty="0">
                        <a:latin typeface="Arabic Typesetting" panose="03020402040406030203" pitchFamily="66" charset="-78"/>
                        <a:cs typeface="Arabic Typesetting" panose="03020402040406030203" pitchFamily="66" charset="-78"/>
                      </a:endParaRPr>
                    </a:p>
                  </a:txBody>
                  <a:tcPr marL="65314" marR="65314" marT="25972" marB="25972"/>
                </a:tc>
              </a:tr>
              <a:tr h="308683">
                <a:tc>
                  <a:txBody>
                    <a:bodyPr/>
                    <a:lstStyle/>
                    <a:p>
                      <a:pPr rtl="1">
                        <a:lnSpc>
                          <a:spcPct val="100000"/>
                        </a:lnSpc>
                      </a:pPr>
                      <a:r>
                        <a:rPr lang="ar-JO" sz="1600" b="1" dirty="0" smtClean="0">
                          <a:latin typeface="Adobe Arabic" pitchFamily="18" charset="-78"/>
                          <a:cs typeface="Adobe Arabic" pitchFamily="18" charset="-78"/>
                        </a:rPr>
                        <a:t>البلدة أو القرية ضمن مسار النبي إبراهيم السياحي</a:t>
                      </a:r>
                      <a:endParaRPr lang="ar-SA" sz="1600" b="1" dirty="0">
                        <a:latin typeface="Adobe Arabic" pitchFamily="18" charset="-78"/>
                        <a:cs typeface="Adobe Arabic" pitchFamily="18" charset="-78"/>
                      </a:endParaRPr>
                    </a:p>
                  </a:txBody>
                  <a:tcPr marL="65314" marR="65314" marT="25972" marB="25972"/>
                </a:tc>
                <a:tc>
                  <a:txBody>
                    <a:bodyPr/>
                    <a:lstStyle/>
                    <a:p>
                      <a:pPr rtl="1"/>
                      <a:endParaRPr lang="ar-SA" sz="1600" b="1" dirty="0">
                        <a:latin typeface="Arabic Typesetting" panose="03020402040406030203" pitchFamily="66" charset="-78"/>
                        <a:cs typeface="Arabic Typesetting" panose="03020402040406030203" pitchFamily="66" charset="-78"/>
                      </a:endParaRPr>
                    </a:p>
                  </a:txBody>
                  <a:tcPr marL="65314" marR="65314" marT="25972" marB="25972"/>
                </a:tc>
              </a:tr>
              <a:tr h="308683">
                <a:tc>
                  <a:txBody>
                    <a:bodyPr/>
                    <a:lstStyle/>
                    <a:p>
                      <a:pPr rtl="1">
                        <a:lnSpc>
                          <a:spcPct val="100000"/>
                        </a:lnSpc>
                      </a:pPr>
                      <a:r>
                        <a:rPr lang="ar-JO" sz="1600" b="1" dirty="0" smtClean="0">
                          <a:latin typeface="Adobe Arabic" pitchFamily="18" charset="-78"/>
                          <a:cs typeface="Adobe Arabic" pitchFamily="18" charset="-78"/>
                        </a:rPr>
                        <a:t>البلدة أو القرية ضمن الخطة الوطنية لتطوير السياحة</a:t>
                      </a:r>
                      <a:endParaRPr lang="ar-SA" sz="1600" b="1" dirty="0">
                        <a:latin typeface="Adobe Arabic" pitchFamily="18" charset="-78"/>
                        <a:cs typeface="Adobe Arabic" pitchFamily="18" charset="-78"/>
                      </a:endParaRPr>
                    </a:p>
                  </a:txBody>
                  <a:tcPr marL="65314" marR="65314" marT="25972" marB="25972"/>
                </a:tc>
                <a:tc>
                  <a:txBody>
                    <a:bodyPr/>
                    <a:lstStyle/>
                    <a:p>
                      <a:pPr rtl="1"/>
                      <a:endParaRPr lang="ar-SA" sz="1600" b="1" dirty="0">
                        <a:latin typeface="Arabic Typesetting" panose="03020402040406030203" pitchFamily="66" charset="-78"/>
                        <a:cs typeface="Arabic Typesetting" panose="03020402040406030203" pitchFamily="66" charset="-78"/>
                      </a:endParaRPr>
                    </a:p>
                  </a:txBody>
                  <a:tcPr marL="65314" marR="65314" marT="25972" marB="25972"/>
                </a:tc>
              </a:tr>
              <a:tr h="481601">
                <a:tc>
                  <a:txBody>
                    <a:bodyPr/>
                    <a:lstStyle/>
                    <a:p>
                      <a:pPr rtl="1">
                        <a:lnSpc>
                          <a:spcPct val="100000"/>
                        </a:lnSpc>
                      </a:pPr>
                      <a:r>
                        <a:rPr lang="ar-JO" sz="1600" b="1" dirty="0" smtClean="0">
                          <a:latin typeface="Adobe Arabic" pitchFamily="18" charset="-78"/>
                          <a:cs typeface="Adobe Arabic" pitchFamily="18" charset="-78"/>
                        </a:rPr>
                        <a:t>بلدة يسكنها مجتمع مثقف وواع بأهمية التراث</a:t>
                      </a:r>
                      <a:r>
                        <a:rPr lang="ar-JO" sz="1600" b="1" baseline="0" dirty="0" smtClean="0">
                          <a:latin typeface="Adobe Arabic" pitchFamily="18" charset="-78"/>
                          <a:cs typeface="Adobe Arabic" pitchFamily="18" charset="-78"/>
                        </a:rPr>
                        <a:t> الثقافي وضرورة المحافظة عليه</a:t>
                      </a:r>
                      <a:endParaRPr lang="ar-SA" sz="1600" b="1" dirty="0">
                        <a:latin typeface="Adobe Arabic" pitchFamily="18" charset="-78"/>
                        <a:cs typeface="Adobe Arabic" pitchFamily="18" charset="-78"/>
                      </a:endParaRPr>
                    </a:p>
                  </a:txBody>
                  <a:tcPr marL="65314" marR="65314" marT="25972" marB="25972"/>
                </a:tc>
                <a:tc>
                  <a:txBody>
                    <a:bodyPr/>
                    <a:lstStyle/>
                    <a:p>
                      <a:pPr rtl="1"/>
                      <a:endParaRPr lang="ar-SA" sz="1600" b="1" dirty="0">
                        <a:latin typeface="Arabic Typesetting" panose="03020402040406030203" pitchFamily="66" charset="-78"/>
                        <a:cs typeface="Arabic Typesetting" panose="03020402040406030203" pitchFamily="66" charset="-78"/>
                      </a:endParaRPr>
                    </a:p>
                  </a:txBody>
                  <a:tcPr marL="65314" marR="65314" marT="25972" marB="25972"/>
                </a:tc>
              </a:tr>
            </a:tbl>
          </a:graphicData>
        </a:graphic>
      </p:graphicFrame>
      <p:pic>
        <p:nvPicPr>
          <p:cNvPr id="3" name="Picture 2" descr="http://saudi-girls.net/wp-content/uploads/2015/12/201512032.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4241" r="40880"/>
          <a:stretch/>
        </p:blipFill>
        <p:spPr bwMode="auto">
          <a:xfrm>
            <a:off x="827584" y="1131590"/>
            <a:ext cx="292281" cy="29592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0" y="0"/>
            <a:ext cx="9143999" cy="523220"/>
          </a:xfrm>
          <a:prstGeom prst="rect">
            <a:avLst/>
          </a:prstGeom>
          <a:solidFill>
            <a:srgbClr val="10253F">
              <a:alpha val="85098"/>
            </a:srgbClr>
          </a:solidFill>
          <a:ln>
            <a:solidFill>
              <a:schemeClr val="bg1"/>
            </a:solidFill>
            <a:prstDash val="sysDash"/>
          </a:ln>
        </p:spPr>
        <p:txBody>
          <a:bodyPr wrap="square" rtlCol="1">
            <a:spAutoFit/>
          </a:bodyPr>
          <a:lstStyle/>
          <a:p>
            <a:pPr algn="ctr"/>
            <a:r>
              <a:rPr lang="ar-JO" sz="2800" b="1" dirty="0">
                <a:ln w="13970" cmpd="sng">
                  <a:noFill/>
                  <a:prstDash val="solid"/>
                </a:ln>
                <a:solidFill>
                  <a:schemeClr val="bg1"/>
                </a:solidFill>
                <a:cs typeface="AGA Sindibad Regular" pitchFamily="2" charset="-78"/>
              </a:rPr>
              <a:t>تقييم البلدة حسب معايير إعادة الإحياء</a:t>
            </a:r>
            <a:endParaRPr lang="ar-SA" sz="2800" b="1" dirty="0">
              <a:ln w="13970" cmpd="sng">
                <a:noFill/>
                <a:prstDash val="solid"/>
              </a:ln>
              <a:solidFill>
                <a:schemeClr val="bg1"/>
              </a:solidFill>
              <a:cs typeface="AGA Sindibad Regular" pitchFamily="2" charset="-78"/>
            </a:endParaRPr>
          </a:p>
        </p:txBody>
      </p:sp>
      <p:pic>
        <p:nvPicPr>
          <p:cNvPr id="5" name="Picture 4" descr="http://saudi-girls.net/wp-content/uploads/2015/12/201512032.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4241" r="40880"/>
          <a:stretch/>
        </p:blipFill>
        <p:spPr bwMode="auto">
          <a:xfrm>
            <a:off x="827584" y="2063745"/>
            <a:ext cx="292281" cy="29592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http://saudi-girls.net/wp-content/uploads/2015/12/201512032.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4241" r="40880"/>
          <a:stretch/>
        </p:blipFill>
        <p:spPr bwMode="auto">
          <a:xfrm>
            <a:off x="827583" y="2779877"/>
            <a:ext cx="292281" cy="29592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ttp://saudi-girls.net/wp-content/uploads/2015/12/201512032.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4241" r="40880"/>
          <a:stretch/>
        </p:blipFill>
        <p:spPr bwMode="auto">
          <a:xfrm>
            <a:off x="820953" y="3433718"/>
            <a:ext cx="292281" cy="29592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http://saudi-girls.net/wp-content/uploads/2015/12/201512032.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4241" r="40880"/>
          <a:stretch/>
        </p:blipFill>
        <p:spPr bwMode="auto">
          <a:xfrm>
            <a:off x="827584" y="3120480"/>
            <a:ext cx="292281" cy="29592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http://saudi-girls.net/wp-content/uploads/2015/12/201512032.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4241" r="40880"/>
          <a:stretch/>
        </p:blipFill>
        <p:spPr bwMode="auto">
          <a:xfrm>
            <a:off x="810743" y="4784370"/>
            <a:ext cx="292281" cy="29592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http://4.bp.blogspot.com/-MCNeMObH8gw/TkzY1IvhcsI/AAAAAAAACkk/-SvOvI63Ov0/s320/600px-Red_x.sv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7584" y="1600201"/>
            <a:ext cx="332334" cy="26430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4.bp.blogspot.com/-MCNeMObH8gw/TkzY1IvhcsI/AAAAAAAACkk/-SvOvI63Ov0/s320/600px-Red_x.sv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680" y="2389763"/>
            <a:ext cx="332334" cy="26430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http://saudi-girls.net/wp-content/uploads/2015/12/201512032.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4241" r="40880"/>
          <a:stretch/>
        </p:blipFill>
        <p:spPr bwMode="auto">
          <a:xfrm>
            <a:off x="830769" y="3734082"/>
            <a:ext cx="292281" cy="29592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http://4.bp.blogspot.com/-MCNeMObH8gw/TkzY1IvhcsI/AAAAAAAACkk/-SvOvI63Ov0/s320/600px-Red_x.sv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7557" y="4054962"/>
            <a:ext cx="332334" cy="26430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http://4.bp.blogspot.com/-MCNeMObH8gw/TkzY1IvhcsI/AAAAAAAACkk/-SvOvI63Ov0/s320/600px-Red_x.sv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106" y="4346762"/>
            <a:ext cx="332334" cy="264308"/>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p:cNvSpPr/>
          <p:nvPr/>
        </p:nvSpPr>
        <p:spPr>
          <a:xfrm>
            <a:off x="-7120" y="0"/>
            <a:ext cx="144016" cy="523220"/>
          </a:xfrm>
          <a:prstGeom prst="rect">
            <a:avLst/>
          </a:prstGeom>
          <a:solidFill>
            <a:srgbClr val="5BA2B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36896" y="0"/>
            <a:ext cx="144016" cy="523220"/>
          </a:xfrm>
          <a:prstGeom prst="rect">
            <a:avLst/>
          </a:prstGeom>
          <a:solidFill>
            <a:srgbClr val="D1565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80912" y="0"/>
            <a:ext cx="167259" cy="523220"/>
          </a:xfrm>
          <a:prstGeom prst="rect">
            <a:avLst/>
          </a:prstGeom>
          <a:solidFill>
            <a:srgbClr val="E5B05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448171" y="0"/>
            <a:ext cx="151931" cy="523220"/>
          </a:xfrm>
          <a:prstGeom prst="rect">
            <a:avLst/>
          </a:prstGeom>
          <a:solidFill>
            <a:srgbClr val="47B28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990574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3999" cy="523220"/>
          </a:xfrm>
          <a:prstGeom prst="rect">
            <a:avLst/>
          </a:prstGeom>
          <a:solidFill>
            <a:srgbClr val="10253F">
              <a:alpha val="85098"/>
            </a:srgbClr>
          </a:solidFill>
          <a:ln>
            <a:solidFill>
              <a:schemeClr val="bg1"/>
            </a:solidFill>
            <a:prstDash val="sysDash"/>
          </a:ln>
        </p:spPr>
        <p:txBody>
          <a:bodyPr wrap="square" rtlCol="1">
            <a:spAutoFit/>
          </a:bodyPr>
          <a:lstStyle/>
          <a:p>
            <a:pPr algn="ctr"/>
            <a:r>
              <a:rPr lang="ar-JO" sz="2800" b="1" dirty="0" smtClean="0">
                <a:ln w="13970" cmpd="sng">
                  <a:noFill/>
                  <a:prstDash val="solid"/>
                </a:ln>
                <a:solidFill>
                  <a:schemeClr val="bg1"/>
                </a:solidFill>
                <a:cs typeface="AGA Sindibad Regular" pitchFamily="2" charset="-78"/>
              </a:rPr>
              <a:t>الرؤية</a:t>
            </a:r>
            <a:endParaRPr lang="ar-SA" sz="2800" b="1" dirty="0">
              <a:ln w="13970" cmpd="sng">
                <a:noFill/>
                <a:prstDash val="solid"/>
              </a:ln>
              <a:solidFill>
                <a:schemeClr val="bg1"/>
              </a:solidFill>
              <a:cs typeface="AGA Sindibad Regular" pitchFamily="2" charset="-78"/>
            </a:endParaRPr>
          </a:p>
        </p:txBody>
      </p:sp>
      <p:sp>
        <p:nvSpPr>
          <p:cNvPr id="5" name="Rectangle 4"/>
          <p:cNvSpPr/>
          <p:nvPr/>
        </p:nvSpPr>
        <p:spPr>
          <a:xfrm>
            <a:off x="-7120" y="0"/>
            <a:ext cx="144016" cy="523220"/>
          </a:xfrm>
          <a:prstGeom prst="rect">
            <a:avLst/>
          </a:prstGeom>
          <a:solidFill>
            <a:srgbClr val="5BA2B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36896" y="0"/>
            <a:ext cx="144016" cy="523220"/>
          </a:xfrm>
          <a:prstGeom prst="rect">
            <a:avLst/>
          </a:prstGeom>
          <a:solidFill>
            <a:srgbClr val="D1565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80912" y="0"/>
            <a:ext cx="167259" cy="523220"/>
          </a:xfrm>
          <a:prstGeom prst="rect">
            <a:avLst/>
          </a:prstGeom>
          <a:solidFill>
            <a:srgbClr val="E5B05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48171" y="0"/>
            <a:ext cx="151931" cy="523220"/>
          </a:xfrm>
          <a:prstGeom prst="rect">
            <a:avLst/>
          </a:prstGeom>
          <a:solidFill>
            <a:srgbClr val="47B28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6499" y="3248025"/>
            <a:ext cx="2857500" cy="1895475"/>
          </a:xfrm>
          <a:prstGeom prst="rect">
            <a:avLst/>
          </a:prstGeom>
        </p:spPr>
      </p:pic>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4466" y="3248024"/>
            <a:ext cx="2857500" cy="1895475"/>
          </a:xfrm>
          <a:prstGeom prst="rect">
            <a:avLst/>
          </a:prstGeom>
        </p:spPr>
      </p:pic>
      <p:sp>
        <p:nvSpPr>
          <p:cNvPr id="11" name="TextBox 10"/>
          <p:cNvSpPr txBox="1"/>
          <p:nvPr/>
        </p:nvSpPr>
        <p:spPr>
          <a:xfrm>
            <a:off x="448171" y="1203598"/>
            <a:ext cx="8300293" cy="138499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1">
            <a:prstTxWarp prst="textCanUp">
              <a:avLst/>
            </a:prstTxWarp>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JO"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dobe Arabic" pitchFamily="18" charset="-78"/>
                <a:cs typeface="Adobe Arabic" pitchFamily="18" charset="-78"/>
              </a:rPr>
              <a:t>تقديم </a:t>
            </a:r>
            <a:r>
              <a:rPr lang="ar-JO" sz="2800" b="1" cap="all" dirty="0">
                <a:ln w="0"/>
                <a:solidFill>
                  <a:srgbClr val="FF0000"/>
                </a:solidFill>
                <a:effectLst>
                  <a:reflection blurRad="12700" stA="50000" endPos="50000" dist="5000" dir="5400000" sy="-100000" rotWithShape="0"/>
                </a:effectLst>
                <a:latin typeface="Adobe Arabic" pitchFamily="18" charset="-78"/>
                <a:cs typeface="Adobe Arabic" pitchFamily="18" charset="-78"/>
              </a:rPr>
              <a:t>ديراستيا</a:t>
            </a:r>
            <a:r>
              <a:rPr lang="ar-JO"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dobe Arabic" pitchFamily="18" charset="-78"/>
                <a:cs typeface="Adobe Arabic" pitchFamily="18" charset="-78"/>
              </a:rPr>
              <a:t> كقرية فلسطينية </a:t>
            </a:r>
            <a:r>
              <a:rPr lang="ar-JO" sz="2800" b="1" cap="all" dirty="0">
                <a:ln w="0"/>
                <a:solidFill>
                  <a:srgbClr val="FF0000"/>
                </a:solidFill>
                <a:effectLst>
                  <a:reflection blurRad="12700" stA="50000" endPos="50000" dist="5000" dir="5400000" sy="-100000" rotWithShape="0"/>
                </a:effectLst>
                <a:latin typeface="Adobe Arabic" pitchFamily="18" charset="-78"/>
                <a:cs typeface="Adobe Arabic" pitchFamily="18" charset="-78"/>
              </a:rPr>
              <a:t>قديمة وحية </a:t>
            </a:r>
            <a:r>
              <a:rPr lang="ar-JO"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dobe Arabic" pitchFamily="18" charset="-78"/>
                <a:cs typeface="Adobe Arabic" pitchFamily="18" charset="-78"/>
              </a:rPr>
              <a:t>ومواصلة القيام بنشاطاتها </a:t>
            </a:r>
            <a:r>
              <a:rPr lang="ar-JO" sz="2800" b="1" cap="all" dirty="0">
                <a:ln w="0"/>
                <a:solidFill>
                  <a:srgbClr val="FF0000"/>
                </a:solidFill>
                <a:effectLst>
                  <a:reflection blurRad="12700" stA="50000" endPos="50000" dist="5000" dir="5400000" sy="-100000" rotWithShape="0"/>
                </a:effectLst>
                <a:latin typeface="Adobe Arabic" pitchFamily="18" charset="-78"/>
                <a:cs typeface="Adobe Arabic" pitchFamily="18" charset="-78"/>
              </a:rPr>
              <a:t>الزراعيـة والاجتماعيـة </a:t>
            </a:r>
            <a:r>
              <a:rPr lang="ar-JO"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dobe Arabic" pitchFamily="18" charset="-78"/>
                <a:cs typeface="Adobe Arabic" pitchFamily="18" charset="-78"/>
              </a:rPr>
              <a:t>معتمدين على </a:t>
            </a:r>
            <a:r>
              <a:rPr lang="ar-JO" sz="2800" b="1" cap="all" dirty="0">
                <a:ln w="0"/>
                <a:solidFill>
                  <a:srgbClr val="FF0000"/>
                </a:solidFill>
                <a:effectLst>
                  <a:reflection blurRad="12700" stA="50000" endPos="50000" dist="5000" dir="5400000" sy="-100000" rotWithShape="0"/>
                </a:effectLst>
                <a:latin typeface="Adobe Arabic" pitchFamily="18" charset="-78"/>
                <a:cs typeface="Adobe Arabic" pitchFamily="18" charset="-78"/>
              </a:rPr>
              <a:t>البلدة القديمة والخرب</a:t>
            </a:r>
            <a:r>
              <a:rPr lang="ar-JO"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dobe Arabic" pitchFamily="18" charset="-78"/>
                <a:cs typeface="Adobe Arabic" pitchFamily="18" charset="-78"/>
              </a:rPr>
              <a:t> المحيطة بالقرية والبيئة الطبيعية المميزة في </a:t>
            </a:r>
            <a:r>
              <a:rPr lang="ar-JO" sz="2800" b="1" cap="all" dirty="0">
                <a:ln w="0"/>
                <a:solidFill>
                  <a:srgbClr val="FF0000"/>
                </a:solidFill>
                <a:effectLst>
                  <a:reflection blurRad="12700" stA="50000" endPos="50000" dist="5000" dir="5400000" sy="-100000" rotWithShape="0"/>
                </a:effectLst>
                <a:latin typeface="Adobe Arabic" pitchFamily="18" charset="-78"/>
                <a:cs typeface="Adobe Arabic" pitchFamily="18" charset="-78"/>
              </a:rPr>
              <a:t>واد قانا. </a:t>
            </a:r>
          </a:p>
        </p:txBody>
      </p:sp>
      <p:sp>
        <p:nvSpPr>
          <p:cNvPr id="12" name="Rounded Rectangle 11"/>
          <p:cNvSpPr/>
          <p:nvPr/>
        </p:nvSpPr>
        <p:spPr>
          <a:xfrm>
            <a:off x="136896" y="843558"/>
            <a:ext cx="8683576" cy="1800200"/>
          </a:xfrm>
          <a:prstGeom prst="roundRect">
            <a:avLst/>
          </a:prstGeom>
          <a:noFill/>
          <a:ln w="28575">
            <a:solidFill>
              <a:srgbClr val="10253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337112932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extLst>
              <p:ext uri="{D42A27DB-BD31-4B8C-83A1-F6EECF244321}">
                <p14:modId xmlns:p14="http://schemas.microsoft.com/office/powerpoint/2010/main" val="2545859844"/>
              </p:ext>
            </p:extLst>
          </p:nvPr>
        </p:nvGraphicFramePr>
        <p:xfrm>
          <a:off x="1" y="1"/>
          <a:ext cx="9143998" cy="5143496"/>
        </p:xfrm>
        <a:graphic>
          <a:graphicData uri="http://schemas.openxmlformats.org/drawingml/2006/table">
            <a:tbl>
              <a:tblPr rtl="1" firstRow="1" firstCol="1" bandRow="1">
                <a:tableStyleId>{D7AC3CCA-C797-4891-BE02-D94E43425B78}</a:tableStyleId>
              </a:tblPr>
              <a:tblGrid>
                <a:gridCol w="396688"/>
                <a:gridCol w="1482551"/>
                <a:gridCol w="281463"/>
                <a:gridCol w="3379194"/>
                <a:gridCol w="1802051"/>
                <a:gridCol w="1802051"/>
              </a:tblGrid>
              <a:tr h="226795">
                <a:tc>
                  <a:txBody>
                    <a:bodyPr/>
                    <a:lstStyle/>
                    <a:p>
                      <a:pPr marL="0" marR="0" algn="r" rtl="1">
                        <a:lnSpc>
                          <a:spcPct val="115000"/>
                        </a:lnSpc>
                        <a:spcBef>
                          <a:spcPts val="0"/>
                        </a:spcBef>
                        <a:spcAft>
                          <a:spcPts val="0"/>
                        </a:spcAft>
                      </a:pPr>
                      <a:r>
                        <a:rPr lang="en-US" sz="1100" dirty="0">
                          <a:effectLst/>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48986" marR="48986" marT="0" marB="0"/>
                </a:tc>
                <a:tc>
                  <a:txBody>
                    <a:bodyPr/>
                    <a:lstStyle/>
                    <a:p>
                      <a:pPr marL="0" marR="0" algn="r" rtl="1">
                        <a:lnSpc>
                          <a:spcPct val="115000"/>
                        </a:lnSpc>
                        <a:spcBef>
                          <a:spcPts val="0"/>
                        </a:spcBef>
                        <a:spcAft>
                          <a:spcPts val="0"/>
                        </a:spcAft>
                      </a:pPr>
                      <a:r>
                        <a:rPr lang="ar-SA" sz="1200" dirty="0">
                          <a:effectLst/>
                          <a:latin typeface="Adobe Arabic" pitchFamily="18" charset="-78"/>
                          <a:cs typeface="Adobe Arabic" pitchFamily="18" charset="-78"/>
                        </a:rPr>
                        <a:t>الاهداف الاستراتيجية </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ctr" rtl="1">
                        <a:lnSpc>
                          <a:spcPct val="115000"/>
                        </a:lnSpc>
                        <a:spcBef>
                          <a:spcPts val="0"/>
                        </a:spcBef>
                        <a:spcAft>
                          <a:spcPts val="0"/>
                        </a:spcAft>
                      </a:pPr>
                      <a:r>
                        <a:rPr lang="ar-SA" sz="1200">
                          <a:effectLst/>
                        </a:rPr>
                        <a:t> </a:t>
                      </a:r>
                      <a:endParaRPr lang="en-US" sz="1200" b="1">
                        <a:effectLst/>
                        <a:latin typeface="Calibri" panose="020F0502020204030204" pitchFamily="34" charset="0"/>
                        <a:ea typeface="Times New Roman" panose="02020603050405020304" pitchFamily="18" charset="0"/>
                        <a:cs typeface="Arial" panose="020B0604020202020204" pitchFamily="34" charset="0"/>
                      </a:endParaRPr>
                    </a:p>
                  </a:txBody>
                  <a:tcPr marL="48986" marR="48986" marT="0" marB="0"/>
                </a:tc>
                <a:tc>
                  <a:txBody>
                    <a:bodyPr/>
                    <a:lstStyle/>
                    <a:p>
                      <a:pPr marL="0" marR="0" algn="ctr" rtl="1">
                        <a:lnSpc>
                          <a:spcPct val="115000"/>
                        </a:lnSpc>
                        <a:spcBef>
                          <a:spcPts val="0"/>
                        </a:spcBef>
                        <a:spcAft>
                          <a:spcPts val="0"/>
                        </a:spcAft>
                      </a:pPr>
                      <a:r>
                        <a:rPr lang="ar-JO" sz="1200" dirty="0" smtClean="0">
                          <a:effectLst/>
                          <a:latin typeface="Adobe Arabic" pitchFamily="18" charset="-78"/>
                          <a:cs typeface="Adobe Arabic" pitchFamily="18" charset="-78"/>
                        </a:rPr>
                        <a:t>المشاريع</a:t>
                      </a:r>
                      <a:r>
                        <a:rPr lang="ar-JO" sz="1200" baseline="0" dirty="0" smtClean="0">
                          <a:effectLst/>
                          <a:latin typeface="Adobe Arabic" pitchFamily="18" charset="-78"/>
                          <a:cs typeface="Adobe Arabic" pitchFamily="18" charset="-78"/>
                        </a:rPr>
                        <a:t> المقترحة</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ctr" rtl="1">
                        <a:lnSpc>
                          <a:spcPct val="115000"/>
                        </a:lnSpc>
                        <a:spcBef>
                          <a:spcPts val="0"/>
                        </a:spcBef>
                        <a:spcAft>
                          <a:spcPts val="0"/>
                        </a:spcAft>
                      </a:pPr>
                      <a:r>
                        <a:rPr lang="ar-JO" sz="1200" b="1" dirty="0" smtClean="0">
                          <a:effectLst/>
                          <a:latin typeface="Adobe Arabic" pitchFamily="18" charset="-78"/>
                          <a:cs typeface="Adobe Arabic" pitchFamily="18" charset="-78"/>
                        </a:rPr>
                        <a:t>المكان</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ctr" rtl="1">
                        <a:lnSpc>
                          <a:spcPct val="115000"/>
                        </a:lnSpc>
                        <a:spcBef>
                          <a:spcPts val="0"/>
                        </a:spcBef>
                        <a:spcAft>
                          <a:spcPts val="0"/>
                        </a:spcAft>
                      </a:pPr>
                      <a:r>
                        <a:rPr lang="ar-JO" sz="1200" b="1" dirty="0" smtClean="0">
                          <a:effectLst/>
                          <a:latin typeface="Adobe Arabic" pitchFamily="18" charset="-78"/>
                          <a:cs typeface="Adobe Arabic" pitchFamily="18" charset="-78"/>
                        </a:rPr>
                        <a:t>الفئة المستهدفة</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r>
              <a:tr h="226795">
                <a:tc rowSpan="4">
                  <a:txBody>
                    <a:bodyPr/>
                    <a:lstStyle/>
                    <a:p>
                      <a:pPr marL="0" marR="0" lvl="0" indent="0" algn="justLow" rtl="1">
                        <a:lnSpc>
                          <a:spcPct val="115000"/>
                        </a:lnSpc>
                        <a:spcBef>
                          <a:spcPts val="0"/>
                        </a:spcBef>
                        <a:spcAft>
                          <a:spcPts val="0"/>
                        </a:spcAft>
                        <a:buFont typeface="+mj-lt"/>
                        <a:buNone/>
                      </a:pPr>
                      <a:r>
                        <a:rPr lang="ar-JO" sz="1100" dirty="0" smtClean="0">
                          <a:effectLst/>
                        </a:rPr>
                        <a:t>1.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48986" marR="48986" marT="0" marB="0"/>
                </a:tc>
                <a:tc rowSpan="4">
                  <a:txBody>
                    <a:bodyPr/>
                    <a:lstStyle/>
                    <a:p>
                      <a:pPr marL="0" marR="0" algn="r" rtl="1">
                        <a:lnSpc>
                          <a:spcPct val="115000"/>
                        </a:lnSpc>
                        <a:spcBef>
                          <a:spcPts val="0"/>
                        </a:spcBef>
                        <a:spcAft>
                          <a:spcPts val="0"/>
                        </a:spcAft>
                      </a:pPr>
                      <a:r>
                        <a:rPr lang="ar-JO" sz="1800" b="1" dirty="0" smtClean="0">
                          <a:effectLst/>
                          <a:latin typeface="Adobe Arabic" pitchFamily="18" charset="-78"/>
                          <a:cs typeface="Adobe Arabic" pitchFamily="18" charset="-78"/>
                        </a:rPr>
                        <a:t>حماية الموروث الثقافي والطبيعي في البلدة</a:t>
                      </a:r>
                      <a:r>
                        <a:rPr lang="ar-JO" sz="1800" b="1" baseline="0" dirty="0" smtClean="0">
                          <a:effectLst/>
                          <a:latin typeface="Adobe Arabic" pitchFamily="18" charset="-78"/>
                          <a:cs typeface="Adobe Arabic" pitchFamily="18" charset="-78"/>
                        </a:rPr>
                        <a:t> وإحياء المناطق الأثرية والتاريخية</a:t>
                      </a:r>
                      <a:endParaRPr lang="en-US" sz="1800" b="1" dirty="0">
                        <a:effectLst/>
                        <a:latin typeface="Adobe Arabic" pitchFamily="18" charset="-78"/>
                        <a:cs typeface="Adobe Arabic" pitchFamily="18" charset="-78"/>
                      </a:endParaRPr>
                    </a:p>
                  </a:txBody>
                  <a:tcPr marL="48986" marR="48986" marT="0" marB="0"/>
                </a:tc>
                <a:tc>
                  <a:txBody>
                    <a:bodyPr/>
                    <a:lstStyle/>
                    <a:p>
                      <a:pPr marL="0" marR="0" algn="r" rtl="1">
                        <a:lnSpc>
                          <a:spcPct val="115000"/>
                        </a:lnSpc>
                        <a:spcBef>
                          <a:spcPts val="0"/>
                        </a:spcBef>
                        <a:spcAft>
                          <a:spcPts val="0"/>
                        </a:spcAft>
                      </a:pPr>
                      <a:r>
                        <a:rPr lang="ar-JO" sz="900" dirty="0" smtClean="0">
                          <a:effectLst/>
                        </a:rPr>
                        <a:t>1.</a:t>
                      </a:r>
                      <a:endParaRPr lang="en-US" sz="900" b="1" dirty="0">
                        <a:effectLst/>
                        <a:latin typeface="Calibri" panose="020F0502020204030204" pitchFamily="34" charset="0"/>
                        <a:ea typeface="Times New Roman" panose="02020603050405020304" pitchFamily="18" charset="0"/>
                        <a:cs typeface="Arial" panose="020B0604020202020204" pitchFamily="34" charset="0"/>
                      </a:endParaRPr>
                    </a:p>
                  </a:txBody>
                  <a:tcPr marL="48986" marR="48986" marT="0" marB="0"/>
                </a:tc>
                <a:tc>
                  <a:txBody>
                    <a:bodyPr/>
                    <a:lstStyle/>
                    <a:p>
                      <a:pPr marL="0" marR="0" algn="r" rtl="1">
                        <a:lnSpc>
                          <a:spcPct val="115000"/>
                        </a:lnSpc>
                        <a:spcBef>
                          <a:spcPts val="0"/>
                        </a:spcBef>
                        <a:spcAft>
                          <a:spcPts val="0"/>
                        </a:spcAft>
                      </a:pPr>
                      <a:r>
                        <a:rPr lang="ar-JO" sz="1200" b="1" dirty="0" smtClean="0">
                          <a:effectLst/>
                          <a:latin typeface="Adobe Arabic" pitchFamily="18" charset="-78"/>
                          <a:cs typeface="Adobe Arabic" pitchFamily="18" charset="-78"/>
                        </a:rPr>
                        <a:t>ترميم المباني التاريخية  والمهجورة في البلدة القديمة وإعادة استخدامها </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latin typeface="Adobe Arabic" pitchFamily="18" charset="-78"/>
                          <a:cs typeface="Adobe Arabic" pitchFamily="18" charset="-78"/>
                        </a:rPr>
                        <a:t>البلدة القديمة</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latin typeface="Adobe Arabic" pitchFamily="18" charset="-78"/>
                          <a:cs typeface="Adobe Arabic" pitchFamily="18" charset="-78"/>
                        </a:rPr>
                        <a:t>المجتمع المحلي</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r>
              <a:tr h="453590">
                <a:tc vMerge="1">
                  <a:txBody>
                    <a:bodyPr/>
                    <a:lstStyle/>
                    <a:p>
                      <a:pPr marL="0" marR="0" lvl="0" indent="0" algn="justLow" rtl="1">
                        <a:lnSpc>
                          <a:spcPct val="115000"/>
                        </a:lnSpc>
                        <a:spcBef>
                          <a:spcPts val="0"/>
                        </a:spcBef>
                        <a:spcAft>
                          <a:spcPts val="0"/>
                        </a:spcAft>
                        <a:buFont typeface="+mj-lt"/>
                        <a:buNone/>
                      </a:pP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pPr marL="0" marR="0" algn="justLow" rtl="1">
                        <a:lnSpc>
                          <a:spcPct val="115000"/>
                        </a:lnSpc>
                        <a:spcBef>
                          <a:spcPts val="0"/>
                        </a:spcBef>
                        <a:spcAft>
                          <a:spcPts val="0"/>
                        </a:spcAft>
                      </a:pPr>
                      <a:endParaRPr lang="en-US" sz="1400" dirty="0">
                        <a:effectLst/>
                      </a:endParaRPr>
                    </a:p>
                  </a:txBody>
                  <a:tcPr marL="68580" marR="68580" marT="0" marB="0"/>
                </a:tc>
                <a:tc>
                  <a:txBody>
                    <a:bodyPr/>
                    <a:lstStyle/>
                    <a:p>
                      <a:pPr marL="0" marR="0" algn="r" rtl="1">
                        <a:lnSpc>
                          <a:spcPct val="115000"/>
                        </a:lnSpc>
                        <a:spcBef>
                          <a:spcPts val="0"/>
                        </a:spcBef>
                        <a:spcAft>
                          <a:spcPts val="0"/>
                        </a:spcAft>
                      </a:pPr>
                      <a:r>
                        <a:rPr lang="ar-JO" sz="900" dirty="0" smtClean="0">
                          <a:effectLst/>
                        </a:rPr>
                        <a:t>2.</a:t>
                      </a:r>
                      <a:endParaRPr lang="en-US" sz="900" b="1" dirty="0">
                        <a:effectLst/>
                        <a:latin typeface="Calibri" panose="020F0502020204030204" pitchFamily="34" charset="0"/>
                        <a:ea typeface="Times New Roman" panose="02020603050405020304" pitchFamily="18" charset="0"/>
                        <a:cs typeface="Arial" panose="020B0604020202020204" pitchFamily="34" charset="0"/>
                      </a:endParaRPr>
                    </a:p>
                  </a:txBody>
                  <a:tcPr marL="48986" marR="48986" marT="0" marB="0"/>
                </a:tc>
                <a:tc>
                  <a:txBody>
                    <a:bodyPr/>
                    <a:lstStyle/>
                    <a:p>
                      <a:pPr marL="0" marR="0" algn="r" rtl="1">
                        <a:lnSpc>
                          <a:spcPct val="115000"/>
                        </a:lnSpc>
                        <a:spcBef>
                          <a:spcPts val="0"/>
                        </a:spcBef>
                        <a:spcAft>
                          <a:spcPts val="0"/>
                        </a:spcAft>
                      </a:pPr>
                      <a:r>
                        <a:rPr lang="ar-JO" sz="1200" b="1" dirty="0" smtClean="0">
                          <a:effectLst/>
                          <a:latin typeface="Adobe Arabic" pitchFamily="18" charset="-78"/>
                          <a:cs typeface="Adobe Arabic" pitchFamily="18" charset="-78"/>
                        </a:rPr>
                        <a:t>الحفاظ على المواقع الأثرية وحمايتها من النهب والهدم والتشويه</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latin typeface="Adobe Arabic" pitchFamily="18" charset="-78"/>
                          <a:cs typeface="Adobe Arabic" pitchFamily="18" charset="-78"/>
                        </a:rPr>
                        <a:t>البلدة القديم</a:t>
                      </a:r>
                      <a:r>
                        <a:rPr lang="ar-JO" sz="1200" b="1" baseline="0" dirty="0" smtClean="0">
                          <a:effectLst/>
                          <a:latin typeface="Adobe Arabic" pitchFamily="18" charset="-78"/>
                          <a:cs typeface="Adobe Arabic" pitchFamily="18" charset="-78"/>
                        </a:rPr>
                        <a:t> ، والمواقع الاثرية</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latin typeface="Adobe Arabic" pitchFamily="18" charset="-78"/>
                          <a:cs typeface="Adobe Arabic" pitchFamily="18" charset="-78"/>
                        </a:rPr>
                        <a:t>المجتمع المحلي , السياحة الداخلية</a:t>
                      </a:r>
                      <a:r>
                        <a:rPr lang="ar-JO" sz="1200" b="1" baseline="0" dirty="0" smtClean="0">
                          <a:effectLst/>
                          <a:latin typeface="Adobe Arabic" pitchFamily="18" charset="-78"/>
                          <a:cs typeface="Adobe Arabic" pitchFamily="18" charset="-78"/>
                        </a:rPr>
                        <a:t> والخارجية</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r>
              <a:tr h="439965">
                <a:tc vMerge="1">
                  <a:txBody>
                    <a:bodyPr/>
                    <a:lstStyle/>
                    <a:p>
                      <a:pPr marL="0" marR="0" lvl="0" indent="0" algn="justLow" rtl="1">
                        <a:lnSpc>
                          <a:spcPct val="115000"/>
                        </a:lnSpc>
                        <a:spcBef>
                          <a:spcPts val="0"/>
                        </a:spcBef>
                        <a:spcAft>
                          <a:spcPts val="0"/>
                        </a:spcAft>
                        <a:buFont typeface="+mj-lt"/>
                        <a:buNone/>
                      </a:pP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pPr marL="0" marR="0" algn="justLow" rtl="1">
                        <a:lnSpc>
                          <a:spcPct val="115000"/>
                        </a:lnSpc>
                        <a:spcBef>
                          <a:spcPts val="0"/>
                        </a:spcBef>
                        <a:spcAft>
                          <a:spcPts val="0"/>
                        </a:spcAft>
                      </a:pPr>
                      <a:endParaRPr lang="en-US" sz="1400" dirty="0">
                        <a:effectLst/>
                      </a:endParaRPr>
                    </a:p>
                  </a:txBody>
                  <a:tcPr marL="68580" marR="68580" marT="0" marB="0"/>
                </a:tc>
                <a:tc>
                  <a:txBody>
                    <a:bodyPr/>
                    <a:lstStyle/>
                    <a:p>
                      <a:pPr marL="0" marR="0" algn="r" rtl="1">
                        <a:lnSpc>
                          <a:spcPct val="115000"/>
                        </a:lnSpc>
                        <a:spcBef>
                          <a:spcPts val="0"/>
                        </a:spcBef>
                        <a:spcAft>
                          <a:spcPts val="0"/>
                        </a:spcAft>
                      </a:pPr>
                      <a:r>
                        <a:rPr lang="ar-JO" sz="900" dirty="0" smtClean="0">
                          <a:effectLst/>
                        </a:rPr>
                        <a:t>3.</a:t>
                      </a:r>
                      <a:endParaRPr lang="en-US" sz="900" b="1" dirty="0">
                        <a:effectLst/>
                        <a:latin typeface="Calibri" panose="020F0502020204030204" pitchFamily="34" charset="0"/>
                        <a:ea typeface="Times New Roman" panose="02020603050405020304" pitchFamily="18" charset="0"/>
                        <a:cs typeface="Arial" panose="020B0604020202020204" pitchFamily="34" charset="0"/>
                      </a:endParaRPr>
                    </a:p>
                  </a:txBody>
                  <a:tcPr marL="48986" marR="48986" marT="0" marB="0"/>
                </a:tc>
                <a:tc>
                  <a:txBody>
                    <a:bodyPr/>
                    <a:lstStyle/>
                    <a:p>
                      <a:pPr marL="0" marR="0" algn="r" rtl="1">
                        <a:lnSpc>
                          <a:spcPct val="115000"/>
                        </a:lnSpc>
                        <a:spcBef>
                          <a:spcPts val="0"/>
                        </a:spcBef>
                        <a:spcAft>
                          <a:spcPts val="0"/>
                        </a:spcAft>
                      </a:pPr>
                      <a:r>
                        <a:rPr lang="ar-JO" sz="1200" b="1" dirty="0" smtClean="0">
                          <a:effectLst/>
                          <a:latin typeface="Adobe Arabic" pitchFamily="18" charset="-78"/>
                          <a:cs typeface="Adobe Arabic" pitchFamily="18" charset="-78"/>
                        </a:rPr>
                        <a:t>الحفاظ</a:t>
                      </a:r>
                      <a:r>
                        <a:rPr lang="ar-JO" sz="1200" b="1" baseline="0" dirty="0" smtClean="0">
                          <a:effectLst/>
                          <a:latin typeface="Adobe Arabic" pitchFamily="18" charset="-78"/>
                          <a:cs typeface="Adobe Arabic" pitchFamily="18" charset="-78"/>
                        </a:rPr>
                        <a:t> على ينابيع وادي قانا وبيارات الحمضيات من مياه المستوطنات العادمة</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latin typeface="Adobe Arabic" pitchFamily="18" charset="-78"/>
                          <a:cs typeface="Adobe Arabic" pitchFamily="18" charset="-78"/>
                        </a:rPr>
                        <a:t>وادي قانا</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indent="0" algn="justLow" defTabSz="1279852"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المجتمع المحلي</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r>
              <a:tr h="680385">
                <a:tc vMerge="1">
                  <a:txBody>
                    <a:bodyPr/>
                    <a:lstStyle/>
                    <a:p>
                      <a:pPr marL="0" marR="0" lvl="0" indent="0" algn="justLow" rtl="1">
                        <a:lnSpc>
                          <a:spcPct val="115000"/>
                        </a:lnSpc>
                        <a:spcBef>
                          <a:spcPts val="0"/>
                        </a:spcBef>
                        <a:spcAft>
                          <a:spcPts val="0"/>
                        </a:spcAft>
                        <a:buFont typeface="+mj-lt"/>
                        <a:buNone/>
                      </a:pP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pPr marL="0" marR="0" algn="justLow" rtl="1">
                        <a:lnSpc>
                          <a:spcPct val="115000"/>
                        </a:lnSpc>
                        <a:spcBef>
                          <a:spcPts val="0"/>
                        </a:spcBef>
                        <a:spcAft>
                          <a:spcPts val="0"/>
                        </a:spcAft>
                      </a:pPr>
                      <a:endParaRPr lang="en-US" sz="1400" dirty="0">
                        <a:effectLst/>
                      </a:endParaRPr>
                    </a:p>
                  </a:txBody>
                  <a:tcPr marL="68580" marR="68580" marT="0" marB="0"/>
                </a:tc>
                <a:tc>
                  <a:txBody>
                    <a:bodyPr/>
                    <a:lstStyle/>
                    <a:p>
                      <a:pPr marL="0" marR="0" algn="r" rtl="1">
                        <a:lnSpc>
                          <a:spcPct val="115000"/>
                        </a:lnSpc>
                        <a:spcBef>
                          <a:spcPts val="0"/>
                        </a:spcBef>
                        <a:spcAft>
                          <a:spcPts val="0"/>
                        </a:spcAft>
                      </a:pPr>
                      <a:r>
                        <a:rPr lang="ar-JO" sz="900" dirty="0" smtClean="0">
                          <a:effectLst/>
                        </a:rPr>
                        <a:t>4.</a:t>
                      </a:r>
                      <a:endParaRPr lang="en-US" sz="900" b="1" dirty="0">
                        <a:effectLst/>
                        <a:latin typeface="Calibri" panose="020F0502020204030204" pitchFamily="34" charset="0"/>
                        <a:ea typeface="Times New Roman" panose="02020603050405020304" pitchFamily="18" charset="0"/>
                        <a:cs typeface="Arial" panose="020B0604020202020204" pitchFamily="34" charset="0"/>
                      </a:endParaRPr>
                    </a:p>
                  </a:txBody>
                  <a:tcPr marL="48986" marR="48986" marT="0" marB="0"/>
                </a:tc>
                <a:tc>
                  <a:txBody>
                    <a:bodyPr/>
                    <a:lstStyle/>
                    <a:p>
                      <a:pPr marL="0" marR="0" algn="r" rtl="1">
                        <a:lnSpc>
                          <a:spcPct val="115000"/>
                        </a:lnSpc>
                        <a:spcBef>
                          <a:spcPts val="0"/>
                        </a:spcBef>
                        <a:spcAft>
                          <a:spcPts val="0"/>
                        </a:spcAft>
                      </a:pPr>
                      <a:r>
                        <a:rPr lang="ar-JO" sz="1200" b="1" dirty="0" smtClean="0">
                          <a:effectLst/>
                          <a:latin typeface="Adobe Arabic" pitchFamily="18" charset="-78"/>
                          <a:cs typeface="Adobe Arabic" pitchFamily="18" charset="-78"/>
                        </a:rPr>
                        <a:t>وضع القوانين الصارمة لمن</a:t>
                      </a:r>
                      <a:r>
                        <a:rPr lang="ar-JO" sz="1200" b="1" baseline="0" dirty="0" smtClean="0">
                          <a:effectLst/>
                          <a:latin typeface="Adobe Arabic" pitchFamily="18" charset="-78"/>
                          <a:cs typeface="Adobe Arabic" pitchFamily="18" charset="-78"/>
                        </a:rPr>
                        <a:t> يقوم بالاعتداء على المناطق الأثرية والطبيعية في البلدة</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indent="0" algn="justLow" defTabSz="1279852"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المجتمع المحلي , السياحة الداخلية</a:t>
                      </a:r>
                      <a:r>
                        <a:rPr lang="ar-JO" sz="1200" b="1" baseline="0" dirty="0" smtClean="0">
                          <a:effectLst/>
                          <a:latin typeface="Adobe Arabic" pitchFamily="18" charset="-78"/>
                          <a:cs typeface="Adobe Arabic" pitchFamily="18" charset="-78"/>
                        </a:rPr>
                        <a:t> والخارجية</a:t>
                      </a:r>
                      <a:endParaRPr lang="en-US" sz="1200" b="1" dirty="0" smtClean="0">
                        <a:effectLst/>
                        <a:latin typeface="Adobe Arabic" pitchFamily="18" charset="-78"/>
                        <a:cs typeface="Adobe Arabic" pitchFamily="18" charset="-78"/>
                      </a:endParaRPr>
                    </a:p>
                    <a:p>
                      <a:pPr marL="0" marR="0" algn="justLow" rtl="1">
                        <a:lnSpc>
                          <a:spcPct val="115000"/>
                        </a:lnSpc>
                        <a:spcBef>
                          <a:spcPts val="0"/>
                        </a:spcBef>
                        <a:spcAft>
                          <a:spcPts val="0"/>
                        </a:spcAft>
                      </a:pP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r>
              <a:tr h="680385">
                <a:tc rowSpan="7">
                  <a:txBody>
                    <a:bodyPr/>
                    <a:lstStyle/>
                    <a:p>
                      <a:pPr marL="0" marR="0" lvl="0" indent="0" algn="justLow" rtl="1">
                        <a:lnSpc>
                          <a:spcPct val="115000"/>
                        </a:lnSpc>
                        <a:spcBef>
                          <a:spcPts val="0"/>
                        </a:spcBef>
                        <a:spcAft>
                          <a:spcPts val="0"/>
                        </a:spcAft>
                        <a:buFont typeface="+mj-lt"/>
                        <a:buNone/>
                      </a:pPr>
                      <a:r>
                        <a:rPr lang="ar-JO" sz="1100" dirty="0" smtClean="0">
                          <a:effectLst/>
                        </a:rPr>
                        <a:t>2.</a:t>
                      </a:r>
                      <a:r>
                        <a:rPr lang="ar-SA" sz="11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48986" marR="48986" marT="0" marB="0"/>
                </a:tc>
                <a:tc rowSpan="7">
                  <a:txBody>
                    <a:bodyPr/>
                    <a:lstStyle/>
                    <a:p>
                      <a:pPr marL="0" marR="0" algn="justLow" rtl="1">
                        <a:lnSpc>
                          <a:spcPct val="115000"/>
                        </a:lnSpc>
                        <a:spcBef>
                          <a:spcPts val="0"/>
                        </a:spcBef>
                        <a:spcAft>
                          <a:spcPts val="0"/>
                        </a:spcAft>
                      </a:pPr>
                      <a:r>
                        <a:rPr lang="ar-SA" sz="1800" b="1" dirty="0">
                          <a:effectLst/>
                          <a:latin typeface="Adobe Arabic" pitchFamily="18" charset="-78"/>
                          <a:cs typeface="Adobe Arabic" pitchFamily="18" charset="-78"/>
                        </a:rPr>
                        <a:t>تطوير القطاع السياحي </a:t>
                      </a:r>
                      <a:r>
                        <a:rPr lang="ar-JO" sz="1800" b="1" dirty="0" smtClean="0">
                          <a:effectLst/>
                          <a:latin typeface="Adobe Arabic" pitchFamily="18" charset="-78"/>
                          <a:cs typeface="Adobe Arabic" pitchFamily="18" charset="-78"/>
                        </a:rPr>
                        <a:t> </a:t>
                      </a:r>
                      <a:r>
                        <a:rPr lang="ar-SA" sz="1800" b="1" dirty="0" smtClean="0">
                          <a:effectLst/>
                          <a:latin typeface="Adobe Arabic" pitchFamily="18" charset="-78"/>
                          <a:cs typeface="Adobe Arabic" pitchFamily="18" charset="-78"/>
                        </a:rPr>
                        <a:t>في </a:t>
                      </a:r>
                      <a:r>
                        <a:rPr lang="ar-JO" sz="1800" b="1" dirty="0" smtClean="0">
                          <a:effectLst/>
                          <a:latin typeface="Adobe Arabic" pitchFamily="18" charset="-78"/>
                          <a:cs typeface="Adobe Arabic" pitchFamily="18" charset="-78"/>
                        </a:rPr>
                        <a:t>ديراستيا</a:t>
                      </a:r>
                      <a:r>
                        <a:rPr lang="ar-SA" sz="1800" b="1" dirty="0" smtClean="0">
                          <a:effectLst/>
                          <a:latin typeface="Adobe Arabic" pitchFamily="18" charset="-78"/>
                          <a:cs typeface="Adobe Arabic" pitchFamily="18" charset="-78"/>
                        </a:rPr>
                        <a:t> </a:t>
                      </a:r>
                      <a:r>
                        <a:rPr lang="ar-JO" sz="1800" b="1" dirty="0" smtClean="0">
                          <a:effectLst/>
                          <a:latin typeface="Adobe Arabic" pitchFamily="18" charset="-78"/>
                          <a:cs typeface="Adobe Arabic" pitchFamily="18" charset="-78"/>
                        </a:rPr>
                        <a:t>وتوفير أماكن جذب سياحية</a:t>
                      </a:r>
                      <a:endParaRPr lang="en-US" sz="1800" b="1" dirty="0">
                        <a:effectLst/>
                        <a:latin typeface="Adobe Arabic" pitchFamily="18" charset="-78"/>
                        <a:cs typeface="Adobe Arabic" pitchFamily="18" charset="-78"/>
                      </a:endParaRPr>
                    </a:p>
                  </a:txBody>
                  <a:tcPr marL="48986" marR="48986" marT="0" marB="0"/>
                </a:tc>
                <a:tc>
                  <a:txBody>
                    <a:bodyPr/>
                    <a:lstStyle/>
                    <a:p>
                      <a:pPr marL="0" marR="0" algn="r" rtl="1">
                        <a:lnSpc>
                          <a:spcPct val="115000"/>
                        </a:lnSpc>
                        <a:spcBef>
                          <a:spcPts val="0"/>
                        </a:spcBef>
                        <a:spcAft>
                          <a:spcPts val="0"/>
                        </a:spcAft>
                      </a:pPr>
                      <a:r>
                        <a:rPr lang="ar-JO" sz="900" dirty="0" smtClean="0">
                          <a:effectLst/>
                        </a:rPr>
                        <a:t>1.</a:t>
                      </a:r>
                      <a:endParaRPr lang="en-US" sz="900" b="1" dirty="0">
                        <a:effectLst/>
                        <a:latin typeface="Calibri" panose="020F0502020204030204" pitchFamily="34" charset="0"/>
                        <a:ea typeface="Times New Roman" panose="02020603050405020304" pitchFamily="18" charset="0"/>
                        <a:cs typeface="Arial" panose="020B0604020202020204" pitchFamily="34" charset="0"/>
                      </a:endParaRPr>
                    </a:p>
                  </a:txBody>
                  <a:tcPr marL="48986" marR="48986" marT="0" marB="0"/>
                </a:tc>
                <a:tc>
                  <a:txBody>
                    <a:bodyPr/>
                    <a:lstStyle/>
                    <a:p>
                      <a:pPr lvl="0" rtl="1"/>
                      <a:r>
                        <a:rPr lang="ar-SA" sz="1200" b="1" kern="1200" dirty="0" smtClean="0">
                          <a:effectLst/>
                          <a:latin typeface="Adobe Arabic" pitchFamily="18" charset="-78"/>
                          <a:cs typeface="Adobe Arabic" pitchFamily="18" charset="-78"/>
                        </a:rPr>
                        <a:t>انشاء متحف تراثي /مكتبة عامة / فلم وثائقي عن ديراستيا/توثيق الرواية الشفوية</a:t>
                      </a:r>
                      <a:endParaRPr lang="en-US" sz="1200" b="1" kern="1200" dirty="0">
                        <a:solidFill>
                          <a:schemeClr val="dk1"/>
                        </a:solidFill>
                        <a:effectLst/>
                        <a:latin typeface="Adobe Arabic" pitchFamily="18" charset="-78"/>
                        <a:ea typeface="+mn-ea"/>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latin typeface="Adobe Arabic" pitchFamily="18" charset="-78"/>
                          <a:cs typeface="Adobe Arabic" pitchFamily="18" charset="-78"/>
                        </a:rPr>
                        <a:t>البيوت المهجورة</a:t>
                      </a:r>
                      <a:r>
                        <a:rPr lang="ar-JO" sz="1200" b="1" baseline="0" dirty="0" smtClean="0">
                          <a:effectLst/>
                          <a:latin typeface="Adobe Arabic" pitchFamily="18" charset="-78"/>
                          <a:cs typeface="Adobe Arabic" pitchFamily="18" charset="-78"/>
                        </a:rPr>
                        <a:t> </a:t>
                      </a:r>
                    </a:p>
                    <a:p>
                      <a:pPr marL="0" marR="0" algn="justLow" rtl="1">
                        <a:lnSpc>
                          <a:spcPct val="115000"/>
                        </a:lnSpc>
                        <a:spcBef>
                          <a:spcPts val="0"/>
                        </a:spcBef>
                        <a:spcAft>
                          <a:spcPts val="0"/>
                        </a:spcAft>
                      </a:pPr>
                      <a:r>
                        <a:rPr lang="ar-JO" sz="1200" b="1" baseline="0" dirty="0" smtClean="0">
                          <a:effectLst/>
                          <a:latin typeface="Adobe Arabic" pitchFamily="18" charset="-78"/>
                          <a:cs typeface="Adobe Arabic" pitchFamily="18" charset="-78"/>
                        </a:rPr>
                        <a:t>في البلدة القديمة</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indent="0" algn="justLow" defTabSz="1279852"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المجتمع المحلي , السياحة الداخلية</a:t>
                      </a:r>
                      <a:r>
                        <a:rPr lang="ar-JO" sz="1200" b="1" baseline="0" dirty="0" smtClean="0">
                          <a:effectLst/>
                          <a:latin typeface="Adobe Arabic" pitchFamily="18" charset="-78"/>
                          <a:cs typeface="Adobe Arabic" pitchFamily="18" charset="-78"/>
                        </a:rPr>
                        <a:t> والخارجية</a:t>
                      </a:r>
                      <a:endParaRPr lang="en-US" sz="1200" b="1" dirty="0" smtClean="0">
                        <a:effectLst/>
                        <a:latin typeface="Adobe Arabic" pitchFamily="18" charset="-78"/>
                        <a:cs typeface="Adobe Arabic" pitchFamily="18" charset="-78"/>
                      </a:endParaRPr>
                    </a:p>
                    <a:p>
                      <a:pPr marL="0" marR="0" algn="justLow" rtl="1">
                        <a:lnSpc>
                          <a:spcPct val="115000"/>
                        </a:lnSpc>
                        <a:spcBef>
                          <a:spcPts val="0"/>
                        </a:spcBef>
                        <a:spcAft>
                          <a:spcPts val="0"/>
                        </a:spcAft>
                      </a:pP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r>
              <a:tr h="394426">
                <a:tc vMerge="1">
                  <a:txBody>
                    <a:bodyPr/>
                    <a:lstStyle/>
                    <a:p>
                      <a:endParaRPr lang="en-US"/>
                    </a:p>
                  </a:txBody>
                  <a:tcPr/>
                </a:tc>
                <a:tc vMerge="1">
                  <a:txBody>
                    <a:bodyPr/>
                    <a:lstStyle/>
                    <a:p>
                      <a:endParaRPr lang="en-US"/>
                    </a:p>
                  </a:txBody>
                  <a:tcPr/>
                </a:tc>
                <a:tc>
                  <a:txBody>
                    <a:bodyPr/>
                    <a:lstStyle/>
                    <a:p>
                      <a:pPr marL="0" marR="0" algn="r" rtl="1">
                        <a:lnSpc>
                          <a:spcPct val="115000"/>
                        </a:lnSpc>
                        <a:spcBef>
                          <a:spcPts val="0"/>
                        </a:spcBef>
                        <a:spcAft>
                          <a:spcPts val="0"/>
                        </a:spcAft>
                      </a:pPr>
                      <a:r>
                        <a:rPr lang="ar-JO" sz="900" dirty="0" smtClean="0">
                          <a:effectLst/>
                        </a:rPr>
                        <a:t>2.</a:t>
                      </a:r>
                      <a:endParaRPr lang="en-US" sz="900" b="1" dirty="0">
                        <a:effectLst/>
                        <a:latin typeface="Calibri" panose="020F0502020204030204" pitchFamily="34" charset="0"/>
                        <a:ea typeface="Times New Roman" panose="02020603050405020304" pitchFamily="18" charset="0"/>
                        <a:cs typeface="Arial" panose="020B0604020202020204" pitchFamily="34" charset="0"/>
                      </a:endParaRPr>
                    </a:p>
                  </a:txBody>
                  <a:tcPr marL="48986" marR="48986" marT="0" marB="0"/>
                </a:tc>
                <a:tc>
                  <a:txBody>
                    <a:bodyPr/>
                    <a:lstStyle/>
                    <a:p>
                      <a:pPr marL="0" marR="0" algn="r" rtl="1">
                        <a:lnSpc>
                          <a:spcPct val="115000"/>
                        </a:lnSpc>
                        <a:spcBef>
                          <a:spcPts val="0"/>
                        </a:spcBef>
                        <a:spcAft>
                          <a:spcPts val="0"/>
                        </a:spcAft>
                      </a:pPr>
                      <a:r>
                        <a:rPr lang="ar-JO" sz="1200" b="1" dirty="0" smtClean="0">
                          <a:effectLst/>
                          <a:latin typeface="Adobe Arabic" pitchFamily="18" charset="-78"/>
                          <a:cs typeface="Adobe Arabic" pitchFamily="18" charset="-78"/>
                        </a:rPr>
                        <a:t> توفير مراكز استعلامات</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latin typeface="Adobe Arabic" pitchFamily="18" charset="-78"/>
                          <a:cs typeface="Adobe Arabic" pitchFamily="18" charset="-78"/>
                        </a:rPr>
                        <a:t>بداية ونهاية المسار السياحي</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indent="0" algn="r" defTabSz="1279852" rtl="1" eaLnBrk="1" fontAlgn="auto" latinLnBrk="0" hangingPunct="1">
                        <a:lnSpc>
                          <a:spcPct val="100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السياحة الداخلية والخارجية</a:t>
                      </a:r>
                      <a:endParaRPr lang="en-US" sz="1200" b="1" dirty="0" smtClean="0">
                        <a:effectLst/>
                        <a:latin typeface="Adobe Arabic" pitchFamily="18" charset="-78"/>
                        <a:cs typeface="Adobe Arabic" pitchFamily="18" charset="-78"/>
                      </a:endParaRPr>
                    </a:p>
                    <a:p>
                      <a:endParaRPr lang="en-US" sz="1200" b="1" dirty="0">
                        <a:latin typeface="Adobe Arabic" pitchFamily="18" charset="-78"/>
                        <a:cs typeface="Adobe Arabic" pitchFamily="18" charset="-78"/>
                      </a:endParaRPr>
                    </a:p>
                  </a:txBody>
                  <a:tcPr marL="48986" marR="48986" marT="0" marB="0"/>
                </a:tc>
              </a:tr>
              <a:tr h="226795">
                <a:tc vMerge="1">
                  <a:txBody>
                    <a:bodyPr/>
                    <a:lstStyle/>
                    <a:p>
                      <a:endParaRPr lang="en-US"/>
                    </a:p>
                  </a:txBody>
                  <a:tcPr/>
                </a:tc>
                <a:tc vMerge="1">
                  <a:txBody>
                    <a:bodyPr/>
                    <a:lstStyle/>
                    <a:p>
                      <a:endParaRPr lang="en-US"/>
                    </a:p>
                  </a:txBody>
                  <a:tcPr/>
                </a:tc>
                <a:tc>
                  <a:txBody>
                    <a:bodyPr/>
                    <a:lstStyle/>
                    <a:p>
                      <a:pPr marL="0" marR="0" algn="r" rtl="1">
                        <a:lnSpc>
                          <a:spcPct val="115000"/>
                        </a:lnSpc>
                        <a:spcBef>
                          <a:spcPts val="0"/>
                        </a:spcBef>
                        <a:spcAft>
                          <a:spcPts val="0"/>
                        </a:spcAft>
                      </a:pPr>
                      <a:r>
                        <a:rPr lang="ar-JO" sz="900" dirty="0" smtClean="0">
                          <a:effectLst/>
                        </a:rPr>
                        <a:t>3.</a:t>
                      </a:r>
                      <a:endParaRPr lang="en-US" sz="900" b="1" dirty="0">
                        <a:effectLst/>
                        <a:latin typeface="Calibri" panose="020F0502020204030204" pitchFamily="34" charset="0"/>
                        <a:ea typeface="Times New Roman" panose="02020603050405020304" pitchFamily="18" charset="0"/>
                        <a:cs typeface="Arial" panose="020B0604020202020204" pitchFamily="34" charset="0"/>
                      </a:endParaRPr>
                    </a:p>
                  </a:txBody>
                  <a:tcPr marL="48986" marR="48986" marT="0" marB="0"/>
                </a:tc>
                <a:tc>
                  <a:txBody>
                    <a:bodyPr/>
                    <a:lstStyle/>
                    <a:p>
                      <a:pPr marL="0" marR="0" algn="r" rtl="1">
                        <a:lnSpc>
                          <a:spcPct val="115000"/>
                        </a:lnSpc>
                        <a:spcBef>
                          <a:spcPts val="0"/>
                        </a:spcBef>
                        <a:spcAft>
                          <a:spcPts val="0"/>
                        </a:spcAft>
                      </a:pPr>
                      <a:r>
                        <a:rPr lang="ar-JO" sz="1200" b="1" dirty="0" smtClean="0">
                          <a:effectLst/>
                          <a:latin typeface="Adobe Arabic" pitchFamily="18" charset="-78"/>
                          <a:cs typeface="Adobe Arabic" pitchFamily="18" charset="-78"/>
                        </a:rPr>
                        <a:t>بيوت ضيافة وإقامة</a:t>
                      </a:r>
                      <a:r>
                        <a:rPr lang="ar-JO" sz="1200" b="1" baseline="0" dirty="0" smtClean="0">
                          <a:effectLst/>
                          <a:latin typeface="Adobe Arabic" pitchFamily="18" charset="-78"/>
                          <a:cs typeface="Adobe Arabic" pitchFamily="18" charset="-78"/>
                        </a:rPr>
                        <a:t> للسياح</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latin typeface="Adobe Arabic" pitchFamily="18" charset="-78"/>
                          <a:cs typeface="Adobe Arabic" pitchFamily="18" charset="-78"/>
                        </a:rPr>
                        <a:t>البلدة القديمة ( قصر</a:t>
                      </a:r>
                      <a:r>
                        <a:rPr lang="ar-JO" sz="1200" b="1" baseline="0" dirty="0" smtClean="0">
                          <a:effectLst/>
                          <a:latin typeface="Adobe Arabic" pitchFamily="18" charset="-78"/>
                          <a:cs typeface="Adobe Arabic" pitchFamily="18" charset="-78"/>
                        </a:rPr>
                        <a:t> ابو حجلة)</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latin typeface="Adobe Arabic" pitchFamily="18" charset="-78"/>
                          <a:cs typeface="Adobe Arabic" pitchFamily="18" charset="-78"/>
                        </a:rPr>
                        <a:t>السياحة الداخلية والخارجية</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r>
              <a:tr h="453590">
                <a:tc vMerge="1">
                  <a:txBody>
                    <a:bodyPr/>
                    <a:lstStyle/>
                    <a:p>
                      <a:endParaRPr lang="en-US"/>
                    </a:p>
                  </a:txBody>
                  <a:tcPr/>
                </a:tc>
                <a:tc vMerge="1">
                  <a:txBody>
                    <a:bodyPr/>
                    <a:lstStyle/>
                    <a:p>
                      <a:endParaRPr lang="en-US"/>
                    </a:p>
                  </a:txBody>
                  <a:tcPr/>
                </a:tc>
                <a:tc>
                  <a:txBody>
                    <a:bodyPr/>
                    <a:lstStyle/>
                    <a:p>
                      <a:pPr marL="0" marR="0" algn="r" rtl="1">
                        <a:lnSpc>
                          <a:spcPct val="115000"/>
                        </a:lnSpc>
                        <a:spcBef>
                          <a:spcPts val="0"/>
                        </a:spcBef>
                        <a:spcAft>
                          <a:spcPts val="0"/>
                        </a:spcAft>
                      </a:pPr>
                      <a:r>
                        <a:rPr lang="ar-JO" sz="900" dirty="0" smtClean="0">
                          <a:effectLst/>
                        </a:rPr>
                        <a:t>4.</a:t>
                      </a:r>
                      <a:endParaRPr lang="en-US" sz="900" b="1" dirty="0">
                        <a:effectLst/>
                        <a:latin typeface="Calibri" panose="020F0502020204030204" pitchFamily="34" charset="0"/>
                        <a:ea typeface="Times New Roman" panose="02020603050405020304" pitchFamily="18" charset="0"/>
                        <a:cs typeface="Arial" panose="020B0604020202020204" pitchFamily="34" charset="0"/>
                      </a:endParaRPr>
                    </a:p>
                  </a:txBody>
                  <a:tcPr marL="48986" marR="48986" marT="0" marB="0"/>
                </a:tc>
                <a:tc>
                  <a:txBody>
                    <a:bodyPr/>
                    <a:lstStyle/>
                    <a:p>
                      <a:pPr marL="0" marR="0" algn="r" rtl="1">
                        <a:lnSpc>
                          <a:spcPct val="115000"/>
                        </a:lnSpc>
                        <a:spcBef>
                          <a:spcPts val="0"/>
                        </a:spcBef>
                        <a:spcAft>
                          <a:spcPts val="0"/>
                        </a:spcAft>
                      </a:pPr>
                      <a:r>
                        <a:rPr lang="ar-JO" sz="1200" b="1" dirty="0" smtClean="0">
                          <a:effectLst/>
                          <a:latin typeface="Adobe Arabic" pitchFamily="18" charset="-78"/>
                          <a:cs typeface="Adobe Arabic" pitchFamily="18" charset="-78"/>
                        </a:rPr>
                        <a:t>توفير مسار طبيعي رابط بين البلدة القديمة ووادي</a:t>
                      </a:r>
                      <a:r>
                        <a:rPr lang="ar-JO" sz="1200" b="1" baseline="0" dirty="0" smtClean="0">
                          <a:effectLst/>
                          <a:latin typeface="Adobe Arabic" pitchFamily="18" charset="-78"/>
                          <a:cs typeface="Adobe Arabic" pitchFamily="18" charset="-78"/>
                        </a:rPr>
                        <a:t> قانا والخرب المحيطة</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latin typeface="Adobe Arabic" pitchFamily="18" charset="-78"/>
                          <a:cs typeface="Adobe Arabic" pitchFamily="18" charset="-78"/>
                        </a:rPr>
                        <a:t>البلدة القديمة + وادي قانا + الخرب</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indent="0" algn="justLow" defTabSz="1279852"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السياحة الداخلية والخارجية</a:t>
                      </a:r>
                      <a:endParaRPr lang="en-US" sz="1200" b="1" dirty="0" smtClean="0">
                        <a:effectLst/>
                        <a:latin typeface="Adobe Arabic" pitchFamily="18" charset="-78"/>
                        <a:cs typeface="Adobe Arabic" pitchFamily="18" charset="-78"/>
                      </a:endParaRPr>
                    </a:p>
                    <a:p>
                      <a:pPr marL="0" marR="0" algn="justLow" rtl="1">
                        <a:lnSpc>
                          <a:spcPct val="115000"/>
                        </a:lnSpc>
                        <a:spcBef>
                          <a:spcPts val="0"/>
                        </a:spcBef>
                        <a:spcAft>
                          <a:spcPts val="0"/>
                        </a:spcAft>
                      </a:pP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r>
              <a:tr h="453590">
                <a:tc vMerge="1">
                  <a:txBody>
                    <a:bodyPr/>
                    <a:lstStyle/>
                    <a:p>
                      <a:pPr marL="342900" marR="0" lvl="0" indent="-342900" algn="justLow" rtl="1">
                        <a:lnSpc>
                          <a:spcPct val="115000"/>
                        </a:lnSpc>
                        <a:spcBef>
                          <a:spcPts val="0"/>
                        </a:spcBef>
                        <a:spcAft>
                          <a:spcPts val="0"/>
                        </a:spcAft>
                        <a:buFont typeface="+mj-lt"/>
                        <a:buAutoNum type="arabicPeriod"/>
                      </a:pP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pPr marL="0" marR="0" algn="justLow" rtl="1">
                        <a:lnSpc>
                          <a:spcPct val="115000"/>
                        </a:lnSpc>
                        <a:spcBef>
                          <a:spcPts val="0"/>
                        </a:spcBef>
                        <a:spcAft>
                          <a:spcPts val="0"/>
                        </a:spcAft>
                      </a:pPr>
                      <a:endParaRPr lang="en-US" sz="1400" dirty="0">
                        <a:effectLst/>
                      </a:endParaRPr>
                    </a:p>
                  </a:txBody>
                  <a:tcPr marL="68580" marR="68580" marT="0" marB="0"/>
                </a:tc>
                <a:tc>
                  <a:txBody>
                    <a:bodyPr/>
                    <a:lstStyle/>
                    <a:p>
                      <a:pPr marL="0" marR="0" algn="r" rtl="1">
                        <a:lnSpc>
                          <a:spcPct val="115000"/>
                        </a:lnSpc>
                        <a:spcBef>
                          <a:spcPts val="0"/>
                        </a:spcBef>
                        <a:spcAft>
                          <a:spcPts val="0"/>
                        </a:spcAft>
                      </a:pPr>
                      <a:r>
                        <a:rPr lang="ar-JO" sz="900" dirty="0" smtClean="0">
                          <a:effectLst/>
                        </a:rPr>
                        <a:t>5.</a:t>
                      </a:r>
                      <a:endParaRPr lang="en-US" sz="900" b="1" dirty="0">
                        <a:effectLst/>
                        <a:latin typeface="Calibri" panose="020F0502020204030204" pitchFamily="34" charset="0"/>
                        <a:ea typeface="Times New Roman" panose="02020603050405020304" pitchFamily="18" charset="0"/>
                        <a:cs typeface="Arial" panose="020B0604020202020204" pitchFamily="34" charset="0"/>
                      </a:endParaRPr>
                    </a:p>
                  </a:txBody>
                  <a:tcPr marL="48986" marR="48986" marT="0" marB="0"/>
                </a:tc>
                <a:tc>
                  <a:txBody>
                    <a:bodyPr/>
                    <a:lstStyle/>
                    <a:p>
                      <a:pPr marL="0" marR="0" lvl="0" indent="0" algn="r" defTabSz="914400" rtl="1" eaLnBrk="1" fontAlgn="auto" latinLnBrk="0" hangingPunct="1">
                        <a:lnSpc>
                          <a:spcPct val="115000"/>
                        </a:lnSpc>
                        <a:spcBef>
                          <a:spcPts val="0"/>
                        </a:spcBef>
                        <a:spcAft>
                          <a:spcPts val="0"/>
                        </a:spcAft>
                        <a:buClrTx/>
                        <a:buSzTx/>
                        <a:buFontTx/>
                        <a:buNone/>
                        <a:tabLst/>
                        <a:defRPr/>
                      </a:pPr>
                      <a:r>
                        <a:rPr lang="ar-SA" sz="1200" b="1" kern="1200" dirty="0" smtClean="0">
                          <a:effectLst/>
                          <a:latin typeface="Adobe Arabic" pitchFamily="18" charset="-78"/>
                          <a:cs typeface="Adobe Arabic" pitchFamily="18" charset="-78"/>
                        </a:rPr>
                        <a:t>مهرجان ثقافي سنوي (ليالي ديراستيا)</a:t>
                      </a:r>
                      <a:endParaRPr lang="en-US" sz="1200" b="1" kern="1200" dirty="0" smtClean="0">
                        <a:effectLst/>
                        <a:latin typeface="Adobe Arabic" pitchFamily="18" charset="-78"/>
                        <a:cs typeface="Adobe Arabic" pitchFamily="18" charset="-78"/>
                      </a:endParaRPr>
                    </a:p>
                    <a:p>
                      <a:pPr marL="0" marR="0" algn="r" rtl="1">
                        <a:lnSpc>
                          <a:spcPct val="115000"/>
                        </a:lnSpc>
                        <a:spcBef>
                          <a:spcPts val="0"/>
                        </a:spcBef>
                        <a:spcAft>
                          <a:spcPts val="0"/>
                        </a:spcAft>
                      </a:pP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indent="0" algn="justLow" defTabSz="1279852"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المجتمع المحلي</a:t>
                      </a:r>
                      <a:endParaRPr lang="en-US" sz="1200" b="1" dirty="0" smtClean="0">
                        <a:effectLst/>
                        <a:latin typeface="Adobe Arabic" pitchFamily="18" charset="-78"/>
                        <a:cs typeface="Adobe Arabic" pitchFamily="18" charset="-78"/>
                      </a:endParaRPr>
                    </a:p>
                    <a:p>
                      <a:pPr marL="0" marR="0" algn="justLow" rtl="1">
                        <a:lnSpc>
                          <a:spcPct val="115000"/>
                        </a:lnSpc>
                        <a:spcBef>
                          <a:spcPts val="0"/>
                        </a:spcBef>
                        <a:spcAft>
                          <a:spcPts val="0"/>
                        </a:spcAft>
                      </a:pP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r>
              <a:tr h="453590">
                <a:tc vMerge="1">
                  <a:txBody>
                    <a:bodyPr/>
                    <a:lstStyle/>
                    <a:p>
                      <a:pPr marL="342900" marR="0" lvl="0" indent="-342900" algn="justLow" rtl="1">
                        <a:lnSpc>
                          <a:spcPct val="115000"/>
                        </a:lnSpc>
                        <a:spcBef>
                          <a:spcPts val="0"/>
                        </a:spcBef>
                        <a:spcAft>
                          <a:spcPts val="0"/>
                        </a:spcAft>
                        <a:buFont typeface="+mj-lt"/>
                        <a:buAutoNum type="arabicPeriod"/>
                      </a:pP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pPr marL="0" marR="0" algn="justLow" rtl="1">
                        <a:lnSpc>
                          <a:spcPct val="115000"/>
                        </a:lnSpc>
                        <a:spcBef>
                          <a:spcPts val="0"/>
                        </a:spcBef>
                        <a:spcAft>
                          <a:spcPts val="0"/>
                        </a:spcAft>
                      </a:pPr>
                      <a:endParaRPr lang="en-US" sz="1400" dirty="0">
                        <a:effectLst/>
                      </a:endParaRPr>
                    </a:p>
                  </a:txBody>
                  <a:tcPr marL="68580" marR="68580" marT="0" marB="0"/>
                </a:tc>
                <a:tc>
                  <a:txBody>
                    <a:bodyPr/>
                    <a:lstStyle/>
                    <a:p>
                      <a:pPr marL="0" marR="0" algn="r" rtl="1">
                        <a:lnSpc>
                          <a:spcPct val="115000"/>
                        </a:lnSpc>
                        <a:spcBef>
                          <a:spcPts val="0"/>
                        </a:spcBef>
                        <a:spcAft>
                          <a:spcPts val="0"/>
                        </a:spcAft>
                      </a:pPr>
                      <a:r>
                        <a:rPr lang="ar-JO" sz="900" dirty="0" smtClean="0">
                          <a:effectLst/>
                        </a:rPr>
                        <a:t>6.</a:t>
                      </a:r>
                      <a:endParaRPr lang="en-US" sz="900" b="1" dirty="0">
                        <a:effectLst/>
                        <a:latin typeface="Calibri" panose="020F0502020204030204" pitchFamily="34" charset="0"/>
                        <a:ea typeface="Times New Roman" panose="02020603050405020304" pitchFamily="18" charset="0"/>
                        <a:cs typeface="Arial" panose="020B0604020202020204" pitchFamily="34" charset="0"/>
                      </a:endParaRPr>
                    </a:p>
                  </a:txBody>
                  <a:tcPr marL="48986" marR="48986" marT="0" marB="0"/>
                </a:tc>
                <a:tc>
                  <a:txBody>
                    <a:bodyPr/>
                    <a:lstStyle/>
                    <a:p>
                      <a:pPr marL="0" marR="0" indent="0" algn="r" defTabSz="1279852"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موقف للحافلات السياحية</a:t>
                      </a:r>
                      <a:endParaRPr lang="en-US" sz="1200" b="1" dirty="0" smtClean="0">
                        <a:effectLst/>
                        <a:latin typeface="Adobe Arabic" pitchFamily="18" charset="-78"/>
                        <a:cs typeface="Adobe Arabic" pitchFamily="18" charset="-78"/>
                      </a:endParaRPr>
                    </a:p>
                    <a:p>
                      <a:pPr marL="0" marR="0" algn="r" rtl="1">
                        <a:lnSpc>
                          <a:spcPct val="115000"/>
                        </a:lnSpc>
                        <a:spcBef>
                          <a:spcPts val="0"/>
                        </a:spcBef>
                        <a:spcAft>
                          <a:spcPts val="0"/>
                        </a:spcAft>
                      </a:pP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latin typeface="Adobe Arabic" pitchFamily="18" charset="-78"/>
                          <a:cs typeface="Adobe Arabic" pitchFamily="18" charset="-78"/>
                        </a:rPr>
                        <a:t>مدخل</a:t>
                      </a:r>
                      <a:r>
                        <a:rPr lang="ar-JO" sz="1200" b="1" baseline="0" dirty="0" smtClean="0">
                          <a:effectLst/>
                          <a:latin typeface="Adobe Arabic" pitchFamily="18" charset="-78"/>
                          <a:cs typeface="Adobe Arabic" pitchFamily="18" charset="-78"/>
                        </a:rPr>
                        <a:t> البلدة القديمة , الدوار الغربي</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indent="0" algn="justLow" defTabSz="1279852"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السياحة الداخلية والخارجية</a:t>
                      </a:r>
                      <a:endParaRPr lang="en-US" sz="1200" b="1" dirty="0" smtClean="0">
                        <a:effectLst/>
                        <a:latin typeface="Adobe Arabic" pitchFamily="18" charset="-78"/>
                        <a:cs typeface="Adobe Arabic" pitchFamily="18" charset="-78"/>
                      </a:endParaRPr>
                    </a:p>
                    <a:p>
                      <a:pPr marL="0" marR="0" algn="justLow" rtl="1">
                        <a:lnSpc>
                          <a:spcPct val="115000"/>
                        </a:lnSpc>
                        <a:spcBef>
                          <a:spcPts val="0"/>
                        </a:spcBef>
                        <a:spcAft>
                          <a:spcPts val="0"/>
                        </a:spcAft>
                      </a:pP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r>
              <a:tr h="453590">
                <a:tc vMerge="1">
                  <a:txBody>
                    <a:bodyPr/>
                    <a:lstStyle/>
                    <a:p>
                      <a:pPr marL="342900" marR="0" lvl="0" indent="-342900" algn="justLow" rtl="1">
                        <a:lnSpc>
                          <a:spcPct val="115000"/>
                        </a:lnSpc>
                        <a:spcBef>
                          <a:spcPts val="0"/>
                        </a:spcBef>
                        <a:spcAft>
                          <a:spcPts val="0"/>
                        </a:spcAft>
                        <a:buFont typeface="+mj-lt"/>
                        <a:buAutoNum type="arabicPeriod"/>
                      </a:pP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pPr marL="0" marR="0" algn="justLow" rtl="1">
                        <a:lnSpc>
                          <a:spcPct val="115000"/>
                        </a:lnSpc>
                        <a:spcBef>
                          <a:spcPts val="0"/>
                        </a:spcBef>
                        <a:spcAft>
                          <a:spcPts val="0"/>
                        </a:spcAft>
                      </a:pPr>
                      <a:endParaRPr lang="en-US" sz="1400" dirty="0">
                        <a:effectLst/>
                      </a:endParaRPr>
                    </a:p>
                  </a:txBody>
                  <a:tcPr marL="68580" marR="68580" marT="0" marB="0"/>
                </a:tc>
                <a:tc>
                  <a:txBody>
                    <a:bodyPr/>
                    <a:lstStyle/>
                    <a:p>
                      <a:pPr marL="0" marR="0" algn="r" rtl="1">
                        <a:lnSpc>
                          <a:spcPct val="115000"/>
                        </a:lnSpc>
                        <a:spcBef>
                          <a:spcPts val="0"/>
                        </a:spcBef>
                        <a:spcAft>
                          <a:spcPts val="0"/>
                        </a:spcAft>
                      </a:pPr>
                      <a:r>
                        <a:rPr lang="ar-JO" sz="900" dirty="0" smtClean="0">
                          <a:effectLst/>
                        </a:rPr>
                        <a:t>7.</a:t>
                      </a:r>
                      <a:endParaRPr lang="en-US" sz="900" b="1" dirty="0">
                        <a:effectLst/>
                        <a:latin typeface="Calibri" panose="020F0502020204030204" pitchFamily="34" charset="0"/>
                        <a:ea typeface="Times New Roman" panose="02020603050405020304" pitchFamily="18" charset="0"/>
                        <a:cs typeface="Arial" panose="020B0604020202020204" pitchFamily="34" charset="0"/>
                      </a:endParaRPr>
                    </a:p>
                  </a:txBody>
                  <a:tcPr marL="48986" marR="48986" marT="0" marB="0"/>
                </a:tc>
                <a:tc>
                  <a:txBody>
                    <a:bodyPr/>
                    <a:lstStyle/>
                    <a:p>
                      <a:pPr marL="0" marR="0" algn="r" rtl="1">
                        <a:lnSpc>
                          <a:spcPct val="115000"/>
                        </a:lnSpc>
                        <a:spcBef>
                          <a:spcPts val="0"/>
                        </a:spcBef>
                        <a:spcAft>
                          <a:spcPts val="0"/>
                        </a:spcAft>
                      </a:pPr>
                      <a:r>
                        <a:rPr lang="ar-JO" sz="1200" b="1" dirty="0" smtClean="0">
                          <a:effectLst/>
                          <a:latin typeface="Adobe Arabic" pitchFamily="18" charset="-78"/>
                          <a:cs typeface="Adobe Arabic" pitchFamily="18" charset="-78"/>
                        </a:rPr>
                        <a:t>توفير الاستراحات</a:t>
                      </a:r>
                      <a:r>
                        <a:rPr lang="ar-JO" sz="1200" b="1" baseline="0" dirty="0" smtClean="0">
                          <a:effectLst/>
                          <a:latin typeface="Adobe Arabic" pitchFamily="18" charset="-78"/>
                          <a:cs typeface="Adobe Arabic" pitchFamily="18" charset="-78"/>
                        </a:rPr>
                        <a:t> في المطلات الجميلة</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latin typeface="Adobe Arabic" pitchFamily="18" charset="-78"/>
                          <a:cs typeface="Adobe Arabic" pitchFamily="18" charset="-78"/>
                        </a:rPr>
                        <a:t>المسار الطبيعي </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indent="0" algn="justLow" defTabSz="1279852"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السياحة الداخلية والخارجية</a:t>
                      </a:r>
                      <a:endParaRPr lang="en-US" sz="1200" b="1" dirty="0" smtClean="0">
                        <a:effectLst/>
                        <a:latin typeface="Adobe Arabic" pitchFamily="18" charset="-78"/>
                        <a:cs typeface="Adobe Arabic" pitchFamily="18" charset="-78"/>
                      </a:endParaRPr>
                    </a:p>
                    <a:p>
                      <a:pPr marL="0" marR="0" algn="justLow" rtl="1">
                        <a:lnSpc>
                          <a:spcPct val="115000"/>
                        </a:lnSpc>
                        <a:spcBef>
                          <a:spcPts val="0"/>
                        </a:spcBef>
                        <a:spcAft>
                          <a:spcPts val="0"/>
                        </a:spcAft>
                      </a:pP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r>
            </a:tbl>
          </a:graphicData>
        </a:graphic>
      </p:graphicFrame>
    </p:spTree>
    <p:extLst>
      <p:ext uri="{BB962C8B-B14F-4D97-AF65-F5344CB8AC3E}">
        <p14:creationId xmlns:p14="http://schemas.microsoft.com/office/powerpoint/2010/main" val="36675761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val="0"/>
              </a:ext>
            </a:extLst>
          </a:blip>
          <a:srcRect b="9921"/>
          <a:stretch/>
        </p:blipFill>
        <p:spPr>
          <a:xfrm>
            <a:off x="0" y="0"/>
            <a:ext cx="9144000" cy="5143499"/>
          </a:xfrm>
          <a:prstGeom prst="rect">
            <a:avLst/>
          </a:prstGeom>
        </p:spPr>
      </p:pic>
      <p:sp>
        <p:nvSpPr>
          <p:cNvPr id="7" name="TextBox 6"/>
          <p:cNvSpPr txBox="1"/>
          <p:nvPr/>
        </p:nvSpPr>
        <p:spPr>
          <a:xfrm>
            <a:off x="2699792" y="1059582"/>
            <a:ext cx="3672408" cy="1938992"/>
          </a:xfrm>
          <a:prstGeom prst="rect">
            <a:avLst/>
          </a:prstGeom>
          <a:noFill/>
        </p:spPr>
        <p:txBody>
          <a:bodyPr wrap="square" rtlCol="1">
            <a:spAutoFit/>
          </a:bodyPr>
          <a:lstStyle/>
          <a:p>
            <a:pPr algn="ctr"/>
            <a:r>
              <a:rPr lang="ar-JO" sz="4000" b="1" dirty="0" smtClean="0">
                <a:latin typeface="Adobe نسخ Medium" pitchFamily="50" charset="-78"/>
                <a:cs typeface="Adobe نسخ Medium" pitchFamily="50" charset="-78"/>
              </a:rPr>
              <a:t>إعادة إحياء وتطوير المركز التاريخي لبلدة ديراستيا في ضوء المحيط</a:t>
            </a:r>
            <a:endParaRPr lang="ar-JO" sz="4000" dirty="0">
              <a:latin typeface="Adobe نسخ Medium" pitchFamily="50" charset="-78"/>
              <a:cs typeface="Adobe نسخ Medium" pitchFamily="50" charset="-78"/>
            </a:endParaRPr>
          </a:p>
        </p:txBody>
      </p:sp>
      <p:sp>
        <p:nvSpPr>
          <p:cNvPr id="9" name="Cloud Callout 8"/>
          <p:cNvSpPr/>
          <p:nvPr/>
        </p:nvSpPr>
        <p:spPr>
          <a:xfrm>
            <a:off x="6876256" y="123478"/>
            <a:ext cx="2088232" cy="1512168"/>
          </a:xfrm>
          <a:prstGeom prst="cloudCallout">
            <a:avLst>
              <a:gd name="adj1" fmla="val 9562"/>
              <a:gd name="adj2" fmla="val 150714"/>
            </a:avLst>
          </a:prstGeom>
          <a:solidFill>
            <a:schemeClr val="bg1">
              <a:lumMod val="95000"/>
            </a:schemeClr>
          </a:solid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0" name="Rectangle 9"/>
          <p:cNvSpPr/>
          <p:nvPr/>
        </p:nvSpPr>
        <p:spPr>
          <a:xfrm rot="19726309">
            <a:off x="7105084" y="585104"/>
            <a:ext cx="1630575" cy="523220"/>
          </a:xfrm>
          <a:prstGeom prst="rect">
            <a:avLst/>
          </a:prstGeom>
        </p:spPr>
        <p:txBody>
          <a:bodyPr wrap="none">
            <a:spAutoFit/>
          </a:bodyPr>
          <a:lstStyle/>
          <a:p>
            <a:pPr algn="ctr"/>
            <a:r>
              <a:rPr lang="ar-JO" sz="2800" b="1" dirty="0" smtClean="0">
                <a:latin typeface="Andalus" pitchFamily="18" charset="-78"/>
                <a:cs typeface="Andalus" pitchFamily="18" charset="-78"/>
              </a:rPr>
              <a:t>فكرة المشروع</a:t>
            </a:r>
            <a:endParaRPr lang="ar-JO" sz="2800" b="1" dirty="0">
              <a:latin typeface="Andalus" pitchFamily="18" charset="-78"/>
              <a:cs typeface="Andalus" pitchFamily="18" charset="-78"/>
            </a:endParaRPr>
          </a:p>
        </p:txBody>
      </p:sp>
    </p:spTree>
    <p:extLst>
      <p:ext uri="{BB962C8B-B14F-4D97-AF65-F5344CB8AC3E}">
        <p14:creationId xmlns:p14="http://schemas.microsoft.com/office/powerpoint/2010/main" val="425290236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256217780"/>
              </p:ext>
            </p:extLst>
          </p:nvPr>
        </p:nvGraphicFramePr>
        <p:xfrm>
          <a:off x="107503" y="2"/>
          <a:ext cx="8928993" cy="5128528"/>
        </p:xfrm>
        <a:graphic>
          <a:graphicData uri="http://schemas.openxmlformats.org/drawingml/2006/table">
            <a:tbl>
              <a:tblPr rtl="1" firstRow="1" firstCol="1" bandRow="1">
                <a:tableStyleId>{D7AC3CCA-C797-4891-BE02-D94E43425B78}</a:tableStyleId>
              </a:tblPr>
              <a:tblGrid>
                <a:gridCol w="349094"/>
                <a:gridCol w="1986561"/>
                <a:gridCol w="255449"/>
                <a:gridCol w="3066883"/>
                <a:gridCol w="1635503"/>
                <a:gridCol w="1635503"/>
              </a:tblGrid>
              <a:tr h="399488">
                <a:tc rowSpan="7">
                  <a:txBody>
                    <a:bodyPr/>
                    <a:lstStyle/>
                    <a:p>
                      <a:pPr marL="0" marR="0" lvl="0" indent="0" algn="r" rtl="1">
                        <a:lnSpc>
                          <a:spcPct val="115000"/>
                        </a:lnSpc>
                        <a:spcBef>
                          <a:spcPts val="0"/>
                        </a:spcBef>
                        <a:spcAft>
                          <a:spcPts val="0"/>
                        </a:spcAft>
                        <a:buFont typeface="+mj-lt"/>
                        <a:buNone/>
                      </a:pPr>
                      <a:r>
                        <a:rPr lang="ar-JO" sz="1200" dirty="0" smtClean="0">
                          <a:effectLst/>
                        </a:rPr>
                        <a:t>3.</a:t>
                      </a:r>
                      <a:endParaRPr lang="en-US" sz="1200" b="1" dirty="0">
                        <a:effectLst/>
                        <a:latin typeface="Adobe Arabic" pitchFamily="18" charset="-78"/>
                        <a:ea typeface="Calibri" panose="020F0502020204030204" pitchFamily="34" charset="0"/>
                        <a:cs typeface="Adobe Arabic" pitchFamily="18" charset="-78"/>
                      </a:endParaRPr>
                    </a:p>
                  </a:txBody>
                  <a:tcPr marL="48986" marR="48986" marT="0" marB="0"/>
                </a:tc>
                <a:tc rowSpan="7">
                  <a:txBody>
                    <a:bodyPr/>
                    <a:lstStyle/>
                    <a:p>
                      <a:pPr marL="0" marR="0" algn="justLow" rtl="1">
                        <a:lnSpc>
                          <a:spcPct val="115000"/>
                        </a:lnSpc>
                        <a:spcBef>
                          <a:spcPts val="0"/>
                        </a:spcBef>
                        <a:spcAft>
                          <a:spcPts val="0"/>
                        </a:spcAft>
                      </a:pPr>
                      <a:r>
                        <a:rPr lang="ar-SA" sz="1800" b="1" dirty="0">
                          <a:effectLst/>
                          <a:latin typeface="Adobe Arabic" pitchFamily="18" charset="-78"/>
                          <a:cs typeface="Adobe Arabic" pitchFamily="18" charset="-78"/>
                        </a:rPr>
                        <a:t>تطوير </a:t>
                      </a:r>
                      <a:r>
                        <a:rPr lang="ar-JO" sz="1800" b="1" dirty="0" smtClean="0">
                          <a:effectLst/>
                          <a:latin typeface="Adobe Arabic" pitchFamily="18" charset="-78"/>
                          <a:cs typeface="Adobe Arabic" pitchFamily="18" charset="-78"/>
                        </a:rPr>
                        <a:t>الخدمات والبنى التحتيه</a:t>
                      </a:r>
                      <a:r>
                        <a:rPr lang="ar-JO" sz="1800" b="1" baseline="0" dirty="0" smtClean="0">
                          <a:effectLst/>
                          <a:latin typeface="Adobe Arabic" pitchFamily="18" charset="-78"/>
                          <a:cs typeface="Adobe Arabic" pitchFamily="18" charset="-78"/>
                        </a:rPr>
                        <a:t> والمرافق المجتمعية</a:t>
                      </a:r>
                      <a:endParaRPr lang="en-US" sz="18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SA" sz="1200">
                          <a:effectLst/>
                        </a:rPr>
                        <a:t>1.</a:t>
                      </a:r>
                      <a:endParaRPr lang="en-US" sz="1200" b="1">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dirty="0" smtClean="0">
                          <a:effectLst/>
                          <a:latin typeface="Adobe Arabic" pitchFamily="18" charset="-78"/>
                          <a:cs typeface="Adobe Arabic" pitchFamily="18" charset="-78"/>
                        </a:rPr>
                        <a:t>تجميل</a:t>
                      </a:r>
                      <a:r>
                        <a:rPr lang="ar-JO" sz="1200" baseline="0" dirty="0" smtClean="0">
                          <a:effectLst/>
                          <a:latin typeface="Adobe Arabic" pitchFamily="18" charset="-78"/>
                          <a:cs typeface="Adobe Arabic" pitchFamily="18" charset="-78"/>
                        </a:rPr>
                        <a:t> الساحات المركزية  </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dirty="0" smtClean="0">
                          <a:effectLst/>
                          <a:latin typeface="Adobe Arabic" pitchFamily="18" charset="-78"/>
                          <a:cs typeface="Adobe Arabic" pitchFamily="18" charset="-78"/>
                        </a:rPr>
                        <a:t>ساحة الشهداء</a:t>
                      </a:r>
                      <a:r>
                        <a:rPr lang="ar-JO" sz="1200" baseline="0" dirty="0" smtClean="0">
                          <a:effectLst/>
                          <a:latin typeface="Adobe Arabic" pitchFamily="18" charset="-78"/>
                          <a:cs typeface="Adobe Arabic" pitchFamily="18" charset="-78"/>
                        </a:rPr>
                        <a:t> – الدوار الغربي – ساحة البلدية</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indent="0" algn="justLow" defTabSz="1279852" rtl="1" eaLnBrk="1" fontAlgn="auto" latinLnBrk="0" hangingPunct="1">
                        <a:lnSpc>
                          <a:spcPct val="115000"/>
                        </a:lnSpc>
                        <a:spcBef>
                          <a:spcPts val="0"/>
                        </a:spcBef>
                        <a:spcAft>
                          <a:spcPts val="0"/>
                        </a:spcAft>
                        <a:buClrTx/>
                        <a:buSzTx/>
                        <a:buFontTx/>
                        <a:buNone/>
                        <a:tabLst/>
                        <a:defRPr/>
                      </a:pPr>
                      <a:r>
                        <a:rPr lang="ar-JO" sz="1200" dirty="0" smtClean="0">
                          <a:effectLst/>
                          <a:latin typeface="Adobe Arabic" pitchFamily="18" charset="-78"/>
                          <a:cs typeface="Adobe Arabic" pitchFamily="18" charset="-78"/>
                        </a:rPr>
                        <a:t>المجتمع المحلي , السياحة الداخلية والخارجية</a:t>
                      </a:r>
                      <a:endParaRPr lang="en-US" sz="1200" b="1" dirty="0" smtClean="0">
                        <a:effectLst/>
                        <a:latin typeface="Adobe Arabic" pitchFamily="18" charset="-78"/>
                        <a:cs typeface="Adobe Arabic" pitchFamily="18" charset="-78"/>
                      </a:endParaRPr>
                    </a:p>
                  </a:txBody>
                  <a:tcPr marL="48986" marR="48986" marT="0" marB="0"/>
                </a:tc>
              </a:tr>
              <a:tr h="392975">
                <a:tc vMerge="1">
                  <a:txBody>
                    <a:bodyPr/>
                    <a:lstStyle/>
                    <a:p>
                      <a:endParaRPr lang="en-US"/>
                    </a:p>
                  </a:txBody>
                  <a:tcPr/>
                </a:tc>
                <a:tc vMerge="1">
                  <a:txBody>
                    <a:bodyPr/>
                    <a:lstStyle/>
                    <a:p>
                      <a:endParaRPr lang="en-US"/>
                    </a:p>
                  </a:txBody>
                  <a:tcPr/>
                </a:tc>
                <a:tc>
                  <a:txBody>
                    <a:bodyPr/>
                    <a:lstStyle/>
                    <a:p>
                      <a:pPr marL="0" marR="0" algn="justLow" rtl="1">
                        <a:lnSpc>
                          <a:spcPct val="115000"/>
                        </a:lnSpc>
                        <a:spcBef>
                          <a:spcPts val="0"/>
                        </a:spcBef>
                        <a:spcAft>
                          <a:spcPts val="0"/>
                        </a:spcAft>
                      </a:pPr>
                      <a:r>
                        <a:rPr lang="ar-SA" sz="1200" b="1" dirty="0">
                          <a:effectLst/>
                        </a:rPr>
                        <a:t>2.</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latin typeface="Adobe Arabic" pitchFamily="18" charset="-78"/>
                          <a:cs typeface="Adobe Arabic" pitchFamily="18" charset="-78"/>
                        </a:rPr>
                        <a:t>إنشاء</a:t>
                      </a:r>
                      <a:r>
                        <a:rPr lang="ar-JO" sz="1200" b="1" baseline="0" dirty="0" smtClean="0">
                          <a:effectLst/>
                          <a:latin typeface="Adobe Arabic" pitchFamily="18" charset="-78"/>
                          <a:cs typeface="Adobe Arabic" pitchFamily="18" charset="-78"/>
                        </a:rPr>
                        <a:t> حديقة عامة</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latin typeface="Adobe Arabic" pitchFamily="18" charset="-78"/>
                          <a:cs typeface="Adobe Arabic" pitchFamily="18" charset="-78"/>
                        </a:rPr>
                        <a:t>البلدة القديمة</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indent="0" algn="justLow" defTabSz="1279852"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المجتمع المحلي , السياحة الداخلية والخارجية</a:t>
                      </a:r>
                      <a:endParaRPr lang="en-US" sz="1200" b="1" dirty="0" smtClean="0">
                        <a:effectLst/>
                        <a:latin typeface="Adobe Arabic" pitchFamily="18" charset="-78"/>
                        <a:cs typeface="Adobe Arabic" pitchFamily="18" charset="-78"/>
                      </a:endParaRPr>
                    </a:p>
                  </a:txBody>
                  <a:tcPr marL="48986" marR="48986" marT="0" marB="0"/>
                </a:tc>
              </a:tr>
              <a:tr h="392975">
                <a:tc vMerge="1">
                  <a:txBody>
                    <a:bodyPr/>
                    <a:lstStyle/>
                    <a:p>
                      <a:pPr marL="342900" marR="0" lvl="0" indent="-342900" algn="r" rtl="1">
                        <a:lnSpc>
                          <a:spcPct val="115000"/>
                        </a:lnSpc>
                        <a:spcBef>
                          <a:spcPts val="0"/>
                        </a:spcBef>
                        <a:spcAft>
                          <a:spcPts val="0"/>
                        </a:spcAft>
                        <a:buFont typeface="+mj-lt"/>
                        <a:buAutoNum type="arabicPeriod"/>
                      </a:pP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pPr marL="0" marR="0" algn="justLow" rtl="1">
                        <a:lnSpc>
                          <a:spcPct val="115000"/>
                        </a:lnSpc>
                        <a:spcBef>
                          <a:spcPts val="0"/>
                        </a:spcBef>
                        <a:spcAft>
                          <a:spcPts val="0"/>
                        </a:spcAft>
                      </a:pPr>
                      <a:endParaRPr lang="en-US" sz="1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Low" rtl="1">
                        <a:lnSpc>
                          <a:spcPct val="115000"/>
                        </a:lnSpc>
                        <a:spcBef>
                          <a:spcPts val="0"/>
                        </a:spcBef>
                        <a:spcAft>
                          <a:spcPts val="0"/>
                        </a:spcAft>
                      </a:pPr>
                      <a:r>
                        <a:rPr lang="ar-JO" sz="1200" b="1" dirty="0" smtClean="0">
                          <a:effectLst/>
                        </a:rPr>
                        <a:t>3. </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latin typeface="Adobe Arabic" pitchFamily="18" charset="-78"/>
                          <a:cs typeface="Adobe Arabic" pitchFamily="18" charset="-78"/>
                        </a:rPr>
                        <a:t>توفير مطعم للمأكولات</a:t>
                      </a:r>
                      <a:r>
                        <a:rPr lang="ar-JO" sz="1200" b="1" baseline="0" dirty="0" smtClean="0">
                          <a:effectLst/>
                          <a:latin typeface="Adobe Arabic" pitchFamily="18" charset="-78"/>
                          <a:cs typeface="Adobe Arabic" pitchFamily="18" charset="-78"/>
                        </a:rPr>
                        <a:t> الشعبية</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latin typeface="Adobe Arabic" pitchFamily="18" charset="-78"/>
                          <a:cs typeface="Adobe Arabic" pitchFamily="18" charset="-78"/>
                        </a:rPr>
                        <a:t>احد</a:t>
                      </a:r>
                      <a:r>
                        <a:rPr lang="ar-JO" sz="1200" b="1" baseline="0" dirty="0" smtClean="0">
                          <a:effectLst/>
                          <a:latin typeface="Adobe Arabic" pitchFamily="18" charset="-78"/>
                          <a:cs typeface="Adobe Arabic" pitchFamily="18" charset="-78"/>
                        </a:rPr>
                        <a:t> البيوت المهجوره – البلدة القديمة</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indent="0" algn="justLow" defTabSz="1279852"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المجتمع المحلي , السياحة الداخلية والخارجية</a:t>
                      </a:r>
                      <a:endParaRPr lang="en-US" sz="1200" b="1" dirty="0" smtClean="0">
                        <a:effectLst/>
                        <a:latin typeface="Adobe Arabic" pitchFamily="18" charset="-78"/>
                        <a:cs typeface="Adobe Arabic" pitchFamily="18" charset="-78"/>
                      </a:endParaRPr>
                    </a:p>
                  </a:txBody>
                  <a:tcPr marL="48986" marR="48986" marT="0" marB="0"/>
                </a:tc>
              </a:tr>
              <a:tr h="392975">
                <a:tc vMerge="1">
                  <a:txBody>
                    <a:bodyPr/>
                    <a:lstStyle/>
                    <a:p>
                      <a:pPr marL="342900" marR="0" lvl="0" indent="-342900" algn="r" rtl="1">
                        <a:lnSpc>
                          <a:spcPct val="115000"/>
                        </a:lnSpc>
                        <a:spcBef>
                          <a:spcPts val="0"/>
                        </a:spcBef>
                        <a:spcAft>
                          <a:spcPts val="0"/>
                        </a:spcAft>
                        <a:buFont typeface="+mj-lt"/>
                        <a:buAutoNum type="arabicPeriod"/>
                      </a:pP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pPr marL="0" marR="0" algn="justLow" rtl="1">
                        <a:lnSpc>
                          <a:spcPct val="115000"/>
                        </a:lnSpc>
                        <a:spcBef>
                          <a:spcPts val="0"/>
                        </a:spcBef>
                        <a:spcAft>
                          <a:spcPts val="0"/>
                        </a:spcAft>
                      </a:pPr>
                      <a:endParaRPr lang="en-US" sz="1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Low" rtl="1">
                        <a:lnSpc>
                          <a:spcPct val="115000"/>
                        </a:lnSpc>
                        <a:spcBef>
                          <a:spcPts val="0"/>
                        </a:spcBef>
                        <a:spcAft>
                          <a:spcPts val="0"/>
                        </a:spcAft>
                      </a:pPr>
                      <a:r>
                        <a:rPr lang="ar-JO" sz="1200" b="1" dirty="0" smtClean="0">
                          <a:effectLst/>
                        </a:rPr>
                        <a:t>4.</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latin typeface="Adobe Arabic" pitchFamily="18" charset="-78"/>
                          <a:cs typeface="Adobe Arabic" pitchFamily="18" charset="-78"/>
                        </a:rPr>
                        <a:t>فرن عربي تقليدي</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indent="0" algn="justLow" defTabSz="1279852"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أحد</a:t>
                      </a:r>
                      <a:r>
                        <a:rPr lang="ar-JO" sz="1200" b="1" baseline="0" dirty="0" smtClean="0">
                          <a:effectLst/>
                          <a:latin typeface="Adobe Arabic" pitchFamily="18" charset="-78"/>
                          <a:cs typeface="Adobe Arabic" pitchFamily="18" charset="-78"/>
                        </a:rPr>
                        <a:t> البيوت المهجوره – البلدة القديمة</a:t>
                      </a:r>
                      <a:endParaRPr lang="en-US" sz="1200" b="1" dirty="0" smtClean="0">
                        <a:effectLst/>
                        <a:latin typeface="Adobe Arabic" pitchFamily="18" charset="-78"/>
                        <a:cs typeface="Adobe Arabic" pitchFamily="18" charset="-78"/>
                      </a:endParaRPr>
                    </a:p>
                  </a:txBody>
                  <a:tcPr marL="48986" marR="48986" marT="0" marB="0"/>
                </a:tc>
                <a:tc>
                  <a:txBody>
                    <a:bodyPr/>
                    <a:lstStyle/>
                    <a:p>
                      <a:pPr marL="0" marR="0" indent="0" algn="justLow" defTabSz="1279852"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المجتمع المحلي , السياحة الداخلية والخارجية</a:t>
                      </a:r>
                      <a:endParaRPr lang="en-US" sz="1200" b="1" dirty="0" smtClean="0">
                        <a:effectLst/>
                        <a:latin typeface="Adobe Arabic" pitchFamily="18" charset="-78"/>
                        <a:cs typeface="Adobe Arabic" pitchFamily="18" charset="-78"/>
                      </a:endParaRPr>
                    </a:p>
                  </a:txBody>
                  <a:tcPr marL="48986" marR="48986" marT="0" marB="0"/>
                </a:tc>
              </a:tr>
              <a:tr h="592719">
                <a:tc vMerge="1">
                  <a:txBody>
                    <a:bodyPr/>
                    <a:lstStyle/>
                    <a:p>
                      <a:pPr marL="342900" marR="0" lvl="0" indent="-342900" algn="r" rtl="1">
                        <a:lnSpc>
                          <a:spcPct val="115000"/>
                        </a:lnSpc>
                        <a:spcBef>
                          <a:spcPts val="0"/>
                        </a:spcBef>
                        <a:spcAft>
                          <a:spcPts val="0"/>
                        </a:spcAft>
                        <a:buFont typeface="+mj-lt"/>
                        <a:buAutoNum type="arabicPeriod"/>
                      </a:pP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pPr marL="0" marR="0" algn="justLow" rtl="1">
                        <a:lnSpc>
                          <a:spcPct val="115000"/>
                        </a:lnSpc>
                        <a:spcBef>
                          <a:spcPts val="0"/>
                        </a:spcBef>
                        <a:spcAft>
                          <a:spcPts val="0"/>
                        </a:spcAft>
                      </a:pPr>
                      <a:endParaRPr lang="en-US" sz="1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Low" rtl="1">
                        <a:lnSpc>
                          <a:spcPct val="115000"/>
                        </a:lnSpc>
                        <a:spcBef>
                          <a:spcPts val="0"/>
                        </a:spcBef>
                        <a:spcAft>
                          <a:spcPts val="0"/>
                        </a:spcAft>
                      </a:pPr>
                      <a:r>
                        <a:rPr lang="ar-JO" sz="1200" b="1" dirty="0" smtClean="0">
                          <a:effectLst/>
                        </a:rPr>
                        <a:t>5.</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indent="0" algn="justLow" defTabSz="1279852"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تفعيل مركز الدراسات لتوثيق المعلومات الأثرية والتاريخيه وإنشاء مكتبة ثقافية</a:t>
                      </a:r>
                      <a:endParaRPr lang="en-US" sz="1200" b="1" dirty="0" smtClean="0">
                        <a:effectLst/>
                        <a:latin typeface="Adobe Arabic" pitchFamily="18" charset="-78"/>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latin typeface="Adobe Arabic" pitchFamily="18" charset="-78"/>
                          <a:cs typeface="Adobe Arabic" pitchFamily="18" charset="-78"/>
                        </a:rPr>
                        <a:t>مركز الدراسات – البلدة القديمة</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indent="0" algn="justLow" defTabSz="1279852"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المجتمع المحلي , السياحة الداخلية والخارجية , طلاب الجامعات</a:t>
                      </a:r>
                      <a:endParaRPr lang="en-US" sz="1200" b="1" dirty="0" smtClean="0">
                        <a:effectLst/>
                        <a:latin typeface="Adobe Arabic" pitchFamily="18" charset="-78"/>
                        <a:cs typeface="Adobe Arabic" pitchFamily="18" charset="-78"/>
                      </a:endParaRPr>
                    </a:p>
                  </a:txBody>
                  <a:tcPr marL="48986" marR="48986" marT="0" marB="0"/>
                </a:tc>
              </a:tr>
              <a:tr h="392975">
                <a:tc vMerge="1">
                  <a:txBody>
                    <a:bodyPr/>
                    <a:lstStyle/>
                    <a:p>
                      <a:pPr marL="342900" marR="0" lvl="0" indent="-342900" algn="r" rtl="1">
                        <a:lnSpc>
                          <a:spcPct val="115000"/>
                        </a:lnSpc>
                        <a:spcBef>
                          <a:spcPts val="0"/>
                        </a:spcBef>
                        <a:spcAft>
                          <a:spcPts val="0"/>
                        </a:spcAft>
                        <a:buFont typeface="+mj-lt"/>
                        <a:buAutoNum type="arabicPeriod"/>
                      </a:pP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pPr marL="0" marR="0" algn="justLow" rtl="1">
                        <a:lnSpc>
                          <a:spcPct val="115000"/>
                        </a:lnSpc>
                        <a:spcBef>
                          <a:spcPts val="0"/>
                        </a:spcBef>
                        <a:spcAft>
                          <a:spcPts val="0"/>
                        </a:spcAft>
                      </a:pPr>
                      <a:endParaRPr lang="en-US" sz="1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justLow" rtl="1">
                        <a:lnSpc>
                          <a:spcPct val="115000"/>
                        </a:lnSpc>
                        <a:spcBef>
                          <a:spcPts val="0"/>
                        </a:spcBef>
                        <a:spcAft>
                          <a:spcPts val="0"/>
                        </a:spcAft>
                      </a:pPr>
                      <a:r>
                        <a:rPr lang="ar-JO" sz="1200" b="1" dirty="0" smtClean="0">
                          <a:effectLst/>
                        </a:rPr>
                        <a:t>6.</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latin typeface="Adobe Arabic" pitchFamily="18" charset="-78"/>
                          <a:cs typeface="Adobe Arabic" pitchFamily="18" charset="-78"/>
                        </a:rPr>
                        <a:t>تطوير البنية التحتيه في البلدة وتبليط</a:t>
                      </a:r>
                      <a:r>
                        <a:rPr lang="ar-JO" sz="1200" b="1" baseline="0" dirty="0" smtClean="0">
                          <a:effectLst/>
                          <a:latin typeface="Adobe Arabic" pitchFamily="18" charset="-78"/>
                          <a:cs typeface="Adobe Arabic" pitchFamily="18" charset="-78"/>
                        </a:rPr>
                        <a:t> الشوارع وتزويدها بالأثاث اللازم (إنارة , مقاعد , سلات نفايات ... )</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latin typeface="Adobe Arabic" pitchFamily="18" charset="-78"/>
                          <a:cs typeface="Adobe Arabic" pitchFamily="18" charset="-78"/>
                        </a:rPr>
                        <a:t>البلدة القديمة</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indent="0" algn="justLow" defTabSz="1279852"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المجتمع المحلي , السياحة الداخلية والخارجية</a:t>
                      </a:r>
                      <a:endParaRPr lang="en-US" sz="1200" b="1" dirty="0" smtClean="0">
                        <a:effectLst/>
                        <a:latin typeface="Adobe Arabic" pitchFamily="18" charset="-78"/>
                        <a:cs typeface="Adobe Arabic" pitchFamily="18" charset="-78"/>
                      </a:endParaRPr>
                    </a:p>
                  </a:txBody>
                  <a:tcPr marL="48986" marR="48986" marT="0" marB="0"/>
                </a:tc>
              </a:tr>
              <a:tr h="399488">
                <a:tc vMerge="1">
                  <a:txBody>
                    <a:bodyPr/>
                    <a:lstStyle/>
                    <a:p>
                      <a:pPr marL="0" marR="0" lvl="0" indent="0" algn="r" rtl="1">
                        <a:lnSpc>
                          <a:spcPct val="115000"/>
                        </a:lnSpc>
                        <a:spcBef>
                          <a:spcPts val="0"/>
                        </a:spcBef>
                        <a:spcAft>
                          <a:spcPts val="0"/>
                        </a:spcAft>
                        <a:buFont typeface="+mj-lt"/>
                        <a:buNone/>
                      </a:pPr>
                      <a:endParaRPr lang="en-US" sz="800" b="1" dirty="0">
                        <a:effectLst/>
                        <a:latin typeface="Calibri" panose="020F0502020204030204" pitchFamily="34" charset="0"/>
                        <a:ea typeface="Calibri" panose="020F0502020204030204" pitchFamily="34" charset="0"/>
                        <a:cs typeface="Arial" panose="020B0604020202020204" pitchFamily="34" charset="0"/>
                      </a:endParaRPr>
                    </a:p>
                  </a:txBody>
                  <a:tcPr marL="48986" marR="48986" marT="0" marB="0"/>
                </a:tc>
                <a:tc vMerge="1">
                  <a:txBody>
                    <a:bodyPr/>
                    <a:lstStyle/>
                    <a:p>
                      <a:pPr marL="0" marR="0" algn="justLow" rtl="1">
                        <a:lnSpc>
                          <a:spcPct val="115000"/>
                        </a:lnSpc>
                        <a:spcBef>
                          <a:spcPts val="0"/>
                        </a:spcBef>
                        <a:spcAft>
                          <a:spcPts val="0"/>
                        </a:spcAft>
                      </a:pPr>
                      <a:endParaRPr lang="en-US" sz="1000" b="1" dirty="0">
                        <a:effectLst/>
                        <a:latin typeface="Calibri" panose="020F0502020204030204" pitchFamily="34" charset="0"/>
                        <a:ea typeface="Times New Roman" panose="02020603050405020304" pitchFamily="18" charset="0"/>
                        <a:cs typeface="Arial" panose="020B0604020202020204" pitchFamily="34" charset="0"/>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rPr>
                        <a:t>7.</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lvl="0" indent="0" algn="justLow" defTabSz="914400" rtl="1" eaLnBrk="1" fontAlgn="auto" latinLnBrk="0" hangingPunct="1">
                        <a:lnSpc>
                          <a:spcPct val="115000"/>
                        </a:lnSpc>
                        <a:spcBef>
                          <a:spcPts val="0"/>
                        </a:spcBef>
                        <a:spcAft>
                          <a:spcPts val="0"/>
                        </a:spcAft>
                        <a:buClrTx/>
                        <a:buSzTx/>
                        <a:buFontTx/>
                        <a:buNone/>
                        <a:tabLst/>
                        <a:defRPr/>
                      </a:pPr>
                      <a:r>
                        <a:rPr lang="ar-SA" sz="1200" b="1" kern="1200" dirty="0" smtClean="0">
                          <a:effectLst/>
                          <a:latin typeface="Adobe Arabic" pitchFamily="18" charset="-78"/>
                          <a:cs typeface="Adobe Arabic" pitchFamily="18" charset="-78"/>
                        </a:rPr>
                        <a:t>انشاء وتطوير الم</a:t>
                      </a:r>
                      <a:r>
                        <a:rPr lang="ar-JO" sz="1200" b="1" kern="1200" dirty="0" smtClean="0">
                          <a:effectLst/>
                          <a:latin typeface="Adobe Arabic" pitchFamily="18" charset="-78"/>
                          <a:cs typeface="Adobe Arabic" pitchFamily="18" charset="-78"/>
                        </a:rPr>
                        <a:t>ر</a:t>
                      </a:r>
                      <a:r>
                        <a:rPr lang="ar-SA" sz="1200" b="1" kern="1200" dirty="0" smtClean="0">
                          <a:effectLst/>
                          <a:latin typeface="Adobe Arabic" pitchFamily="18" charset="-78"/>
                          <a:cs typeface="Adobe Arabic" pitchFamily="18" charset="-78"/>
                        </a:rPr>
                        <a:t>اكز الثقافية والرياضية </a:t>
                      </a:r>
                      <a:endParaRPr lang="en-US" sz="1200" b="1" kern="1200" dirty="0" smtClean="0">
                        <a:effectLst/>
                        <a:latin typeface="Adobe Arabic" pitchFamily="18" charset="-78"/>
                        <a:cs typeface="Adobe Arabic" pitchFamily="18" charset="-78"/>
                      </a:endParaRPr>
                    </a:p>
                    <a:p>
                      <a:pPr marL="0" marR="0" algn="justLow" rtl="1">
                        <a:lnSpc>
                          <a:spcPct val="115000"/>
                        </a:lnSpc>
                        <a:spcBef>
                          <a:spcPts val="0"/>
                        </a:spcBef>
                        <a:spcAft>
                          <a:spcPts val="0"/>
                        </a:spcAft>
                      </a:pP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indent="0" algn="justLow" defTabSz="1279852"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المجتمع</a:t>
                      </a:r>
                      <a:r>
                        <a:rPr lang="ar-JO" sz="1200" b="1" baseline="0" dirty="0" smtClean="0">
                          <a:effectLst/>
                          <a:latin typeface="Adobe Arabic" pitchFamily="18" charset="-78"/>
                          <a:cs typeface="Adobe Arabic" pitchFamily="18" charset="-78"/>
                        </a:rPr>
                        <a:t> المحلي </a:t>
                      </a:r>
                      <a:endParaRPr lang="en-US" sz="1200" b="1" dirty="0" smtClean="0">
                        <a:effectLst/>
                        <a:latin typeface="Adobe Arabic" pitchFamily="18" charset="-78"/>
                        <a:ea typeface="Times New Roman" panose="02020603050405020304" pitchFamily="18" charset="0"/>
                        <a:cs typeface="Adobe Arabic" pitchFamily="18" charset="-78"/>
                      </a:endParaRPr>
                    </a:p>
                    <a:p>
                      <a:pPr marL="0" marR="0" indent="0" algn="justLow" defTabSz="1279852" rtl="1" eaLnBrk="1" fontAlgn="auto" latinLnBrk="0" hangingPunct="1">
                        <a:lnSpc>
                          <a:spcPct val="115000"/>
                        </a:lnSpc>
                        <a:spcBef>
                          <a:spcPts val="0"/>
                        </a:spcBef>
                        <a:spcAft>
                          <a:spcPts val="0"/>
                        </a:spcAft>
                        <a:buClrTx/>
                        <a:buSzTx/>
                        <a:buFontTx/>
                        <a:buNone/>
                        <a:tabLst/>
                        <a:defRPr/>
                      </a:pPr>
                      <a:endParaRPr lang="en-US" sz="1200" b="1" dirty="0" smtClean="0">
                        <a:effectLst/>
                        <a:latin typeface="Adobe Arabic" pitchFamily="18" charset="-78"/>
                        <a:cs typeface="Adobe Arabic" pitchFamily="18" charset="-78"/>
                      </a:endParaRPr>
                    </a:p>
                  </a:txBody>
                  <a:tcPr marL="48986" marR="48986" marT="0" marB="0"/>
                </a:tc>
              </a:tr>
              <a:tr h="599233">
                <a:tc rowSpan="4">
                  <a:txBody>
                    <a:bodyPr/>
                    <a:lstStyle/>
                    <a:p>
                      <a:pPr marL="0" marR="0" lvl="0" indent="0" algn="r" rtl="1">
                        <a:lnSpc>
                          <a:spcPct val="115000"/>
                        </a:lnSpc>
                        <a:spcBef>
                          <a:spcPts val="0"/>
                        </a:spcBef>
                        <a:spcAft>
                          <a:spcPts val="0"/>
                        </a:spcAft>
                        <a:buFont typeface="+mj-lt"/>
                        <a:buNone/>
                      </a:pPr>
                      <a:r>
                        <a:rPr lang="ar-JO" sz="1200" dirty="0" smtClean="0">
                          <a:effectLst/>
                        </a:rPr>
                        <a:t>4.</a:t>
                      </a:r>
                      <a:r>
                        <a:rPr lang="ar-SA" sz="1200" dirty="0">
                          <a:effectLst/>
                        </a:rPr>
                        <a:t> </a:t>
                      </a:r>
                      <a:endParaRPr lang="en-US" sz="1200" b="1" dirty="0">
                        <a:effectLst/>
                        <a:latin typeface="Adobe Arabic" pitchFamily="18" charset="-78"/>
                        <a:ea typeface="Calibri" panose="020F0502020204030204" pitchFamily="34" charset="0"/>
                        <a:cs typeface="Adobe Arabic" pitchFamily="18" charset="-78"/>
                      </a:endParaRPr>
                    </a:p>
                  </a:txBody>
                  <a:tcPr marL="48986" marR="48986" marT="0" marB="0"/>
                </a:tc>
                <a:tc rowSpan="4">
                  <a:txBody>
                    <a:bodyPr/>
                    <a:lstStyle/>
                    <a:p>
                      <a:pPr marL="0" marR="0" algn="justLow" rtl="1">
                        <a:lnSpc>
                          <a:spcPct val="115000"/>
                        </a:lnSpc>
                        <a:spcBef>
                          <a:spcPts val="0"/>
                        </a:spcBef>
                        <a:spcAft>
                          <a:spcPts val="0"/>
                        </a:spcAft>
                      </a:pPr>
                      <a:r>
                        <a:rPr lang="ar-SA" sz="1800" b="1" dirty="0">
                          <a:effectLst/>
                          <a:latin typeface="Adobe Arabic" pitchFamily="18" charset="-78"/>
                          <a:cs typeface="Adobe Arabic" pitchFamily="18" charset="-78"/>
                        </a:rPr>
                        <a:t>تمكين المجتمع المحلي </a:t>
                      </a:r>
                      <a:r>
                        <a:rPr lang="ar-SA" sz="1800" b="1" dirty="0" smtClean="0">
                          <a:effectLst/>
                          <a:latin typeface="Adobe Arabic" pitchFamily="18" charset="-78"/>
                          <a:cs typeface="Adobe Arabic" pitchFamily="18" charset="-78"/>
                        </a:rPr>
                        <a:t>اقتصاد</a:t>
                      </a:r>
                      <a:r>
                        <a:rPr lang="ar-JO" sz="1800" b="1" dirty="0" smtClean="0">
                          <a:effectLst/>
                          <a:latin typeface="Adobe Arabic" pitchFamily="18" charset="-78"/>
                          <a:cs typeface="Adobe Arabic" pitchFamily="18" charset="-78"/>
                        </a:rPr>
                        <a:t>ي</a:t>
                      </a:r>
                      <a:r>
                        <a:rPr lang="ar-SA" sz="1800" b="1" dirty="0" smtClean="0">
                          <a:effectLst/>
                          <a:latin typeface="Adobe Arabic" pitchFamily="18" charset="-78"/>
                          <a:cs typeface="Adobe Arabic" pitchFamily="18" charset="-78"/>
                        </a:rPr>
                        <a:t>اً</a:t>
                      </a:r>
                      <a:r>
                        <a:rPr lang="ar-JO" sz="1800" b="1" dirty="0" smtClean="0">
                          <a:effectLst/>
                          <a:latin typeface="Adobe Arabic" pitchFamily="18" charset="-78"/>
                          <a:cs typeface="Adobe Arabic" pitchFamily="18" charset="-78"/>
                        </a:rPr>
                        <a:t> وتشغيل الأيدي العاملة</a:t>
                      </a:r>
                      <a:endParaRPr lang="en-US" sz="18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SA" sz="1200" b="1">
                          <a:effectLst/>
                        </a:rPr>
                        <a:t>1.</a:t>
                      </a:r>
                      <a:endParaRPr lang="en-US" sz="1200" b="1">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latin typeface="Adobe Arabic" pitchFamily="18" charset="-78"/>
                          <a:cs typeface="Adobe Arabic" pitchFamily="18" charset="-78"/>
                        </a:rPr>
                        <a:t>مراكز حرفية</a:t>
                      </a:r>
                      <a:r>
                        <a:rPr lang="ar-JO" sz="1200" b="1" baseline="0" dirty="0" smtClean="0">
                          <a:effectLst/>
                          <a:latin typeface="Adobe Arabic" pitchFamily="18" charset="-78"/>
                          <a:cs typeface="Adobe Arabic" pitchFamily="18" charset="-78"/>
                        </a:rPr>
                        <a:t> وتدريب ( الخزف , القش , التطريز , الصابون )</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indent="0" algn="justLow" defTabSz="914400"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احد البيوت المهجورة – البلدة القديمة</a:t>
                      </a:r>
                      <a:endParaRPr lang="en-US" sz="1200" b="1" dirty="0" smtClean="0">
                        <a:effectLst/>
                        <a:latin typeface="Adobe Arabic" pitchFamily="18" charset="-78"/>
                        <a:cs typeface="Adobe Arabic" pitchFamily="18" charset="-78"/>
                      </a:endParaRPr>
                    </a:p>
                    <a:p>
                      <a:pPr marL="0" marR="0" algn="justLow" rtl="1">
                        <a:lnSpc>
                          <a:spcPct val="115000"/>
                        </a:lnSpc>
                        <a:spcBef>
                          <a:spcPts val="0"/>
                        </a:spcBef>
                        <a:spcAft>
                          <a:spcPts val="0"/>
                        </a:spcAft>
                      </a:pP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indent="0" algn="justLow" defTabSz="1279852"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المجتمع</a:t>
                      </a:r>
                      <a:r>
                        <a:rPr lang="ar-JO" sz="1200" b="1" baseline="0" dirty="0" smtClean="0">
                          <a:effectLst/>
                          <a:latin typeface="Adobe Arabic" pitchFamily="18" charset="-78"/>
                          <a:cs typeface="Adobe Arabic" pitchFamily="18" charset="-78"/>
                        </a:rPr>
                        <a:t> المحلي </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r>
              <a:tr h="392975">
                <a:tc vMerge="1">
                  <a:txBody>
                    <a:bodyPr/>
                    <a:lstStyle/>
                    <a:p>
                      <a:endParaRPr lang="en-US"/>
                    </a:p>
                  </a:txBody>
                  <a:tcPr/>
                </a:tc>
                <a:tc vMerge="1">
                  <a:txBody>
                    <a:bodyPr/>
                    <a:lstStyle/>
                    <a:p>
                      <a:endParaRPr lang="en-US"/>
                    </a:p>
                  </a:txBody>
                  <a:tcPr/>
                </a:tc>
                <a:tc>
                  <a:txBody>
                    <a:bodyPr/>
                    <a:lstStyle/>
                    <a:p>
                      <a:pPr marL="0" marR="0" algn="justLow" rtl="1">
                        <a:lnSpc>
                          <a:spcPct val="115000"/>
                        </a:lnSpc>
                        <a:spcBef>
                          <a:spcPts val="0"/>
                        </a:spcBef>
                        <a:spcAft>
                          <a:spcPts val="0"/>
                        </a:spcAft>
                      </a:pPr>
                      <a:r>
                        <a:rPr lang="ar-JO" sz="1200" b="1" dirty="0" smtClean="0">
                          <a:effectLst/>
                        </a:rPr>
                        <a:t>2.</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indent="0" algn="justLow" defTabSz="1279852" rtl="1" eaLnBrk="1" fontAlgn="auto" latinLnBrk="0" hangingPunct="1">
                        <a:lnSpc>
                          <a:spcPct val="115000"/>
                        </a:lnSpc>
                        <a:spcBef>
                          <a:spcPts val="0"/>
                        </a:spcBef>
                        <a:spcAft>
                          <a:spcPts val="0"/>
                        </a:spcAft>
                        <a:buClrTx/>
                        <a:buSzTx/>
                        <a:buFontTx/>
                        <a:buNone/>
                        <a:tabLst/>
                        <a:defRPr/>
                      </a:pPr>
                      <a:r>
                        <a:rPr lang="ar-SA" sz="1200" b="1" dirty="0" smtClean="0">
                          <a:effectLst/>
                          <a:latin typeface="Adobe Arabic" pitchFamily="18" charset="-78"/>
                          <a:cs typeface="Adobe Arabic" pitchFamily="18" charset="-78"/>
                        </a:rPr>
                        <a:t>انشاء معرض للحرف اليدوية</a:t>
                      </a:r>
                      <a:endParaRPr lang="en-US" sz="1200" b="1" dirty="0" smtClean="0">
                        <a:effectLst/>
                        <a:latin typeface="Adobe Arabic" pitchFamily="18" charset="-78"/>
                        <a:cs typeface="Adobe Arabic" pitchFamily="18" charset="-78"/>
                      </a:endParaRPr>
                    </a:p>
                  </a:txBody>
                  <a:tcPr marL="48986" marR="48986" marT="0" marB="0"/>
                </a:tc>
                <a:tc>
                  <a:txBody>
                    <a:bodyPr/>
                    <a:lstStyle/>
                    <a:p>
                      <a:pPr marL="0" marR="0" algn="justLow" rtl="1">
                        <a:lnSpc>
                          <a:spcPct val="115000"/>
                        </a:lnSpc>
                        <a:spcBef>
                          <a:spcPts val="0"/>
                        </a:spcBef>
                        <a:spcAft>
                          <a:spcPts val="0"/>
                        </a:spcAft>
                      </a:pPr>
                      <a:r>
                        <a:rPr lang="ar-JO" sz="1200" b="1" dirty="0" smtClean="0">
                          <a:effectLst/>
                          <a:latin typeface="Adobe Arabic" pitchFamily="18" charset="-78"/>
                          <a:cs typeface="Adobe Arabic" pitchFamily="18" charset="-78"/>
                        </a:rPr>
                        <a:t>احد البيوت المهجورة – البلدة القديمة</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indent="0" algn="justLow" defTabSz="1279852"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المجتمع</a:t>
                      </a:r>
                      <a:r>
                        <a:rPr lang="ar-JO" sz="1200" b="1" baseline="0" dirty="0" smtClean="0">
                          <a:effectLst/>
                          <a:latin typeface="Adobe Arabic" pitchFamily="18" charset="-78"/>
                          <a:cs typeface="Adobe Arabic" pitchFamily="18" charset="-78"/>
                        </a:rPr>
                        <a:t> المحلي ,</a:t>
                      </a:r>
                      <a:r>
                        <a:rPr lang="ar-JO" sz="1200" b="1" dirty="0" smtClean="0">
                          <a:effectLst/>
                          <a:latin typeface="Adobe Arabic" pitchFamily="18" charset="-78"/>
                          <a:cs typeface="Adobe Arabic" pitchFamily="18" charset="-78"/>
                        </a:rPr>
                        <a:t>السياحة الداخلية والخارجية</a:t>
                      </a:r>
                      <a:endParaRPr lang="en-US" sz="1200" b="1" dirty="0" smtClean="0">
                        <a:effectLst/>
                        <a:latin typeface="Adobe Arabic" pitchFamily="18" charset="-78"/>
                        <a:cs typeface="Adobe Arabic" pitchFamily="18" charset="-78"/>
                      </a:endParaRPr>
                    </a:p>
                  </a:txBody>
                  <a:tcPr marL="48986" marR="48986" marT="0" marB="0"/>
                </a:tc>
              </a:tr>
              <a:tr h="392975">
                <a:tc vMerge="1">
                  <a:txBody>
                    <a:bodyPr/>
                    <a:lstStyle/>
                    <a:p>
                      <a:endParaRPr lang="en-US"/>
                    </a:p>
                  </a:txBody>
                  <a:tcPr/>
                </a:tc>
                <a:tc vMerge="1">
                  <a:txBody>
                    <a:bodyPr/>
                    <a:lstStyle/>
                    <a:p>
                      <a:endParaRPr lang="en-US"/>
                    </a:p>
                  </a:txBody>
                  <a:tcPr/>
                </a:tc>
                <a:tc>
                  <a:txBody>
                    <a:bodyPr/>
                    <a:lstStyle/>
                    <a:p>
                      <a:pPr marL="0" marR="0" algn="justLow" rtl="1">
                        <a:lnSpc>
                          <a:spcPct val="115000"/>
                        </a:lnSpc>
                        <a:spcBef>
                          <a:spcPts val="0"/>
                        </a:spcBef>
                        <a:spcAft>
                          <a:spcPts val="0"/>
                        </a:spcAft>
                      </a:pPr>
                      <a:r>
                        <a:rPr lang="ar-JO" sz="1200" b="1" dirty="0" smtClean="0">
                          <a:effectLst/>
                        </a:rPr>
                        <a:t>3.</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algn="r" rtl="1">
                        <a:lnSpc>
                          <a:spcPct val="150000"/>
                        </a:lnSpc>
                      </a:pPr>
                      <a:r>
                        <a:rPr lang="ar-SA" sz="1200" b="1" dirty="0" smtClean="0">
                          <a:latin typeface="Adobe Arabic" pitchFamily="18" charset="-78"/>
                          <a:cs typeface="Adobe Arabic" pitchFamily="18" charset="-78"/>
                        </a:rPr>
                        <a:t>تشغيل</a:t>
                      </a:r>
                      <a:r>
                        <a:rPr lang="ar-SA" sz="1200" b="1" baseline="0" dirty="0" smtClean="0">
                          <a:latin typeface="Adobe Arabic" pitchFamily="18" charset="-78"/>
                          <a:cs typeface="Adobe Arabic" pitchFamily="18" charset="-78"/>
                        </a:rPr>
                        <a:t> الأيدي العاملة في القرية</a:t>
                      </a:r>
                      <a:endParaRPr lang="en-US" sz="1200" b="1" dirty="0">
                        <a:latin typeface="Adobe Arabic" pitchFamily="18" charset="-78"/>
                        <a:cs typeface="Adobe Arabic" pitchFamily="18" charset="-78"/>
                      </a:endParaRPr>
                    </a:p>
                  </a:txBody>
                  <a:tcPr marL="48986" marR="48986" marT="0" marB="0"/>
                </a:tc>
                <a:tc>
                  <a:txBody>
                    <a:bodyPr/>
                    <a:lstStyle/>
                    <a:p>
                      <a:pPr marL="0" marR="0" indent="0" algn="justLow" defTabSz="1279852"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احد البيوت المهجورة – البلدة القديمة</a:t>
                      </a:r>
                      <a:endParaRPr lang="en-US" sz="1200" b="1" dirty="0" smtClean="0">
                        <a:effectLst/>
                        <a:latin typeface="Adobe Arabic" pitchFamily="18" charset="-78"/>
                        <a:cs typeface="Adobe Arabic" pitchFamily="18" charset="-78"/>
                      </a:endParaRPr>
                    </a:p>
                  </a:txBody>
                  <a:tcPr marL="48986" marR="48986" marT="0" marB="0"/>
                </a:tc>
                <a:tc>
                  <a:txBody>
                    <a:bodyPr/>
                    <a:lstStyle/>
                    <a:p>
                      <a:pPr marL="0" marR="0" indent="0" algn="justLow" defTabSz="1279852"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المجتمع المحلي</a:t>
                      </a:r>
                      <a:endParaRPr lang="en-US" sz="1200" b="1" dirty="0" smtClean="0">
                        <a:effectLst/>
                        <a:latin typeface="Adobe Arabic" pitchFamily="18" charset="-78"/>
                        <a:cs typeface="Adobe Arabic" pitchFamily="18" charset="-78"/>
                      </a:endParaRPr>
                    </a:p>
                  </a:txBody>
                  <a:tcPr marL="48986" marR="48986" marT="0" marB="0"/>
                </a:tc>
              </a:tr>
              <a:tr h="599233">
                <a:tc vMerge="1">
                  <a:txBody>
                    <a:bodyPr/>
                    <a:lstStyle/>
                    <a:p>
                      <a:endParaRPr lang="en-US"/>
                    </a:p>
                  </a:txBody>
                  <a:tcPr/>
                </a:tc>
                <a:tc vMerge="1">
                  <a:txBody>
                    <a:bodyPr/>
                    <a:lstStyle/>
                    <a:p>
                      <a:endParaRPr lang="en-US"/>
                    </a:p>
                  </a:txBody>
                  <a:tcPr/>
                </a:tc>
                <a:tc>
                  <a:txBody>
                    <a:bodyPr/>
                    <a:lstStyle/>
                    <a:p>
                      <a:pPr marL="0" marR="0" algn="justLow" rtl="1">
                        <a:lnSpc>
                          <a:spcPct val="115000"/>
                        </a:lnSpc>
                        <a:spcBef>
                          <a:spcPts val="0"/>
                        </a:spcBef>
                        <a:spcAft>
                          <a:spcPts val="0"/>
                        </a:spcAft>
                      </a:pPr>
                      <a:r>
                        <a:rPr lang="ar-JO" sz="1200" b="1" dirty="0" smtClean="0">
                          <a:effectLst/>
                        </a:rPr>
                        <a:t>4.</a:t>
                      </a: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lvl="0" rtl="1"/>
                      <a:r>
                        <a:rPr lang="ar-SA" sz="1200" b="1" kern="1200" dirty="0" smtClean="0">
                          <a:effectLst/>
                          <a:latin typeface="Adobe Arabic" pitchFamily="18" charset="-78"/>
                          <a:cs typeface="Adobe Arabic" pitchFamily="18" charset="-78"/>
                        </a:rPr>
                        <a:t>تشجيع انشاء المشاريع الانتاجية الصغيرة للنساء في المباني الفارغة.</a:t>
                      </a:r>
                      <a:endParaRPr lang="en-US" sz="1200" b="1" kern="1200" dirty="0">
                        <a:solidFill>
                          <a:schemeClr val="dk1"/>
                        </a:solidFill>
                        <a:effectLst/>
                        <a:latin typeface="Adobe Arabic" pitchFamily="18" charset="-78"/>
                        <a:ea typeface="+mn-ea"/>
                        <a:cs typeface="Adobe Arabic" pitchFamily="18" charset="-78"/>
                      </a:endParaRPr>
                    </a:p>
                  </a:txBody>
                  <a:tcPr marL="48986" marR="48986" marT="0" marB="0"/>
                </a:tc>
                <a:tc>
                  <a:txBody>
                    <a:bodyPr/>
                    <a:lstStyle/>
                    <a:p>
                      <a:pPr marL="0" marR="0" indent="0" algn="justLow" defTabSz="914400"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احد البيوت المهجورة – البلدة القديمة</a:t>
                      </a:r>
                      <a:endParaRPr lang="en-US" sz="1200" b="1" dirty="0" smtClean="0">
                        <a:effectLst/>
                        <a:latin typeface="Adobe Arabic" pitchFamily="18" charset="-78"/>
                        <a:ea typeface="Times New Roman" panose="02020603050405020304" pitchFamily="18" charset="0"/>
                        <a:cs typeface="Adobe Arabic" pitchFamily="18" charset="-78"/>
                      </a:endParaRPr>
                    </a:p>
                    <a:p>
                      <a:pPr marL="0" marR="0" algn="justLow" rtl="1">
                        <a:lnSpc>
                          <a:spcPct val="115000"/>
                        </a:lnSpc>
                        <a:spcBef>
                          <a:spcPts val="0"/>
                        </a:spcBef>
                        <a:spcAft>
                          <a:spcPts val="0"/>
                        </a:spcAft>
                      </a:pPr>
                      <a:endParaRPr lang="en-US" sz="1200" b="1" dirty="0">
                        <a:effectLst/>
                        <a:latin typeface="Adobe Arabic" pitchFamily="18" charset="-78"/>
                        <a:ea typeface="Times New Roman" panose="02020603050405020304" pitchFamily="18" charset="0"/>
                        <a:cs typeface="Adobe Arabic" pitchFamily="18" charset="-78"/>
                      </a:endParaRPr>
                    </a:p>
                  </a:txBody>
                  <a:tcPr marL="48986" marR="48986" marT="0" marB="0"/>
                </a:tc>
                <a:tc>
                  <a:txBody>
                    <a:bodyPr/>
                    <a:lstStyle/>
                    <a:p>
                      <a:pPr marL="0" marR="0" indent="0" algn="justLow" defTabSz="1279852" rtl="1" eaLnBrk="1" fontAlgn="auto" latinLnBrk="0" hangingPunct="1">
                        <a:lnSpc>
                          <a:spcPct val="115000"/>
                        </a:lnSpc>
                        <a:spcBef>
                          <a:spcPts val="0"/>
                        </a:spcBef>
                        <a:spcAft>
                          <a:spcPts val="0"/>
                        </a:spcAft>
                        <a:buClrTx/>
                        <a:buSzTx/>
                        <a:buFontTx/>
                        <a:buNone/>
                        <a:tabLst/>
                        <a:defRPr/>
                      </a:pPr>
                      <a:r>
                        <a:rPr lang="ar-JO" sz="1200" b="1" dirty="0" smtClean="0">
                          <a:effectLst/>
                          <a:latin typeface="Adobe Arabic" pitchFamily="18" charset="-78"/>
                          <a:cs typeface="Adobe Arabic" pitchFamily="18" charset="-78"/>
                        </a:rPr>
                        <a:t>المجتمع المحلي</a:t>
                      </a:r>
                      <a:endParaRPr lang="en-US" sz="1200" b="1" dirty="0" smtClean="0">
                        <a:effectLst/>
                        <a:latin typeface="Adobe Arabic" pitchFamily="18" charset="-78"/>
                        <a:cs typeface="Adobe Arabic" pitchFamily="18" charset="-78"/>
                      </a:endParaRPr>
                    </a:p>
                  </a:txBody>
                  <a:tcPr marL="48986" marR="48986" marT="0" marB="0"/>
                </a:tc>
              </a:tr>
            </a:tbl>
          </a:graphicData>
        </a:graphic>
      </p:graphicFrame>
    </p:spTree>
    <p:extLst>
      <p:ext uri="{BB962C8B-B14F-4D97-AF65-F5344CB8AC3E}">
        <p14:creationId xmlns:p14="http://schemas.microsoft.com/office/powerpoint/2010/main" val="656375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5669844" y="0"/>
            <a:ext cx="3474156" cy="5143500"/>
          </a:xfrm>
          <a:prstGeom prst="rect">
            <a:avLst/>
          </a:prstGeom>
        </p:spPr>
      </p:pic>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19396" y="0"/>
            <a:ext cx="3445073" cy="5143500"/>
          </a:xfrm>
          <a:prstGeom prst="rect">
            <a:avLst/>
          </a:prstGeom>
        </p:spPr>
      </p:pic>
      <p:pic>
        <p:nvPicPr>
          <p:cNvPr id="8" name="Picture 7"/>
          <p:cNvPicPr>
            <a:picLocks noChangeAspect="1"/>
          </p:cNvPicPr>
          <p:nvPr/>
        </p:nvPicPr>
        <p:blipFill>
          <a:blip r:embed="rId6">
            <a:extLst>
              <a:ext uri="{BEBA8EAE-BF5A-486C-A8C5-ECC9F3942E4B}">
                <a14:imgProps xmlns:a14="http://schemas.microsoft.com/office/drawing/2010/main">
                  <a14:imgLayer r:embed="rId7">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2852142" y="0"/>
            <a:ext cx="3439716" cy="5143500"/>
          </a:xfrm>
          <a:prstGeom prst="rect">
            <a:avLst/>
          </a:prstGeom>
        </p:spPr>
      </p:pic>
      <p:sp>
        <p:nvSpPr>
          <p:cNvPr id="11" name="Oval 10"/>
          <p:cNvSpPr/>
          <p:nvPr/>
        </p:nvSpPr>
        <p:spPr>
          <a:xfrm>
            <a:off x="3552695" y="247648"/>
            <a:ext cx="1980220" cy="1872208"/>
          </a:xfrm>
          <a:prstGeom prst="ellipse">
            <a:avLst/>
          </a:prstGeom>
          <a:solidFill>
            <a:schemeClr val="bg1"/>
          </a:solidFill>
          <a:ln>
            <a:solidFill>
              <a:srgbClr val="10253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96907" y="264215"/>
            <a:ext cx="1750186" cy="1827504"/>
          </a:xfrm>
          <a:prstGeom prst="rect">
            <a:avLst/>
          </a:prstGeom>
        </p:spPr>
      </p:pic>
      <p:sp>
        <p:nvSpPr>
          <p:cNvPr id="12" name="Rectangle 11"/>
          <p:cNvSpPr/>
          <p:nvPr/>
        </p:nvSpPr>
        <p:spPr>
          <a:xfrm>
            <a:off x="2947970" y="2131045"/>
            <a:ext cx="3297698" cy="769441"/>
          </a:xfrm>
          <a:prstGeom prst="rect">
            <a:avLst/>
          </a:prstGeom>
        </p:spPr>
        <p:txBody>
          <a:bodyPr wrap="none">
            <a:spAutoFit/>
          </a:bodyPr>
          <a:lstStyle/>
          <a:p>
            <a:pPr algn="ctr"/>
            <a:r>
              <a:rPr lang="ar-JO" sz="4400" b="1" dirty="0" smtClean="0">
                <a:solidFill>
                  <a:schemeClr val="bg1">
                    <a:lumMod val="95000"/>
                  </a:schemeClr>
                </a:solidFill>
                <a:latin typeface="Adobe نسخ Medium" pitchFamily="50" charset="-78"/>
                <a:cs typeface="Adobe نسخ Medium" pitchFamily="50" charset="-78"/>
              </a:rPr>
              <a:t>مخطط اعادة الاحياء</a:t>
            </a:r>
            <a:endParaRPr lang="en-US" sz="4400" b="1" dirty="0" smtClean="0">
              <a:solidFill>
                <a:schemeClr val="bg1">
                  <a:lumMod val="95000"/>
                </a:schemeClr>
              </a:solidFill>
              <a:latin typeface="Adobe نسخ Medium" pitchFamily="50" charset="-78"/>
              <a:cs typeface="Adobe نسخ Medium" pitchFamily="50" charset="-78"/>
            </a:endParaRPr>
          </a:p>
        </p:txBody>
      </p:sp>
      <p:sp>
        <p:nvSpPr>
          <p:cNvPr id="13" name="Rectangle 12"/>
          <p:cNvSpPr/>
          <p:nvPr/>
        </p:nvSpPr>
        <p:spPr>
          <a:xfrm>
            <a:off x="2957278" y="2900486"/>
            <a:ext cx="3171060" cy="584775"/>
          </a:xfrm>
          <a:prstGeom prst="rect">
            <a:avLst/>
          </a:prstGeom>
        </p:spPr>
        <p:txBody>
          <a:bodyPr wrap="none">
            <a:spAutoFit/>
          </a:bodyPr>
          <a:lstStyle/>
          <a:p>
            <a:pPr algn="ctr"/>
            <a:r>
              <a:rPr lang="ar-JO" sz="3200" dirty="0" smtClean="0">
                <a:solidFill>
                  <a:schemeClr val="bg1">
                    <a:lumMod val="95000"/>
                  </a:schemeClr>
                </a:solidFill>
                <a:latin typeface="Aldhabi" pitchFamily="2" charset="-78"/>
                <a:cs typeface="Aldhabi" pitchFamily="2" charset="-78"/>
              </a:rPr>
              <a:t>يدا  بيد نحول الاحلام الى واقع ملموس</a:t>
            </a:r>
            <a:endParaRPr lang="ar-JO" sz="3200" dirty="0">
              <a:solidFill>
                <a:schemeClr val="bg1">
                  <a:lumMod val="95000"/>
                </a:schemeClr>
              </a:solidFill>
              <a:latin typeface="Aldhabi" pitchFamily="2" charset="-78"/>
              <a:cs typeface="Aldhabi" pitchFamily="2" charset="-78"/>
            </a:endParaRPr>
          </a:p>
        </p:txBody>
      </p:sp>
    </p:spTree>
    <p:extLst>
      <p:ext uri="{BB962C8B-B14F-4D97-AF65-F5344CB8AC3E}">
        <p14:creationId xmlns:p14="http://schemas.microsoft.com/office/powerpoint/2010/main" val="148428330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49986" y="0"/>
            <a:ext cx="7270640" cy="5143500"/>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092280" cy="5143500"/>
          </a:xfrm>
          <a:prstGeom prst="rect">
            <a:avLst/>
          </a:prstGeom>
        </p:spPr>
      </p:pic>
      <p:sp>
        <p:nvSpPr>
          <p:cNvPr id="4" name="Rectangle 3"/>
          <p:cNvSpPr/>
          <p:nvPr/>
        </p:nvSpPr>
        <p:spPr>
          <a:xfrm>
            <a:off x="0" y="0"/>
            <a:ext cx="9144000" cy="51435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5" name="TextBox 4"/>
          <p:cNvSpPr txBox="1"/>
          <p:nvPr/>
        </p:nvSpPr>
        <p:spPr>
          <a:xfrm>
            <a:off x="7596336" y="483518"/>
            <a:ext cx="1224136" cy="307777"/>
          </a:xfrm>
          <a:prstGeom prst="rect">
            <a:avLst/>
          </a:prstGeom>
          <a:noFill/>
        </p:spPr>
        <p:txBody>
          <a:bodyPr wrap="square" rtlCol="1">
            <a:spAutoFit/>
          </a:bodyPr>
          <a:lstStyle/>
          <a:p>
            <a:pPr algn="ctr"/>
            <a:r>
              <a:rPr lang="ar-JO" sz="1400" b="1" dirty="0" smtClean="0">
                <a:latin typeface="Adobe نسخ Medium" pitchFamily="50" charset="-78"/>
                <a:cs typeface="Adobe نسخ Medium" pitchFamily="50" charset="-78"/>
              </a:rPr>
              <a:t>مخطط اعادة الاحياء</a:t>
            </a:r>
            <a:endParaRPr lang="ar-JO" sz="1400" b="1" dirty="0">
              <a:latin typeface="Adobe نسخ Medium" pitchFamily="50" charset="-78"/>
              <a:cs typeface="Adobe نسخ Medium" pitchFamily="50" charset="-78"/>
            </a:endParaRPr>
          </a:p>
        </p:txBody>
      </p:sp>
    </p:spTree>
    <p:extLst>
      <p:ext uri="{BB962C8B-B14F-4D97-AF65-F5344CB8AC3E}">
        <p14:creationId xmlns:p14="http://schemas.microsoft.com/office/powerpoint/2010/main" val="298083884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73360" y="0"/>
            <a:ext cx="7270640" cy="5143500"/>
          </a:xfrm>
          <a:prstGeom prst="rect">
            <a:avLst/>
          </a:prstGeom>
        </p:spPr>
      </p:pic>
      <p:sp>
        <p:nvSpPr>
          <p:cNvPr id="8" name="Rectangle 7"/>
          <p:cNvSpPr/>
          <p:nvPr/>
        </p:nvSpPr>
        <p:spPr>
          <a:xfrm>
            <a:off x="7596336" y="51470"/>
            <a:ext cx="1440160" cy="576064"/>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9" name="TextBox 8"/>
          <p:cNvSpPr txBox="1"/>
          <p:nvPr/>
        </p:nvSpPr>
        <p:spPr>
          <a:xfrm>
            <a:off x="7668344" y="195486"/>
            <a:ext cx="1296144" cy="307777"/>
          </a:xfrm>
          <a:prstGeom prst="rect">
            <a:avLst/>
          </a:prstGeom>
          <a:noFill/>
        </p:spPr>
        <p:txBody>
          <a:bodyPr wrap="square" rtlCol="1">
            <a:spAutoFit/>
          </a:bodyPr>
          <a:lstStyle/>
          <a:p>
            <a:pPr algn="ctr"/>
            <a:r>
              <a:rPr lang="ar-JO" sz="1400" b="1" dirty="0" smtClean="0">
                <a:latin typeface="Adobe نسخ Medium" pitchFamily="50" charset="-78"/>
                <a:cs typeface="Adobe نسخ Medium" pitchFamily="50" charset="-78"/>
              </a:rPr>
              <a:t>مسار سياحي طبيعي</a:t>
            </a:r>
            <a:endParaRPr lang="ar-JO" sz="1400" b="1" dirty="0">
              <a:latin typeface="Adobe نسخ Medium" pitchFamily="50" charset="-78"/>
              <a:cs typeface="Adobe نسخ Medium" pitchFamily="50" charset="-78"/>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524328" cy="5143500"/>
          </a:xfrm>
          <a:prstGeom prst="rect">
            <a:avLst/>
          </a:prstGeom>
        </p:spPr>
      </p:pic>
      <p:sp>
        <p:nvSpPr>
          <p:cNvPr id="11" name="Rectangle 10"/>
          <p:cNvSpPr/>
          <p:nvPr/>
        </p:nvSpPr>
        <p:spPr>
          <a:xfrm>
            <a:off x="0" y="0"/>
            <a:ext cx="9144000" cy="5143500"/>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 name="Rectangle 1"/>
          <p:cNvSpPr/>
          <p:nvPr/>
        </p:nvSpPr>
        <p:spPr>
          <a:xfrm>
            <a:off x="107504" y="2715766"/>
            <a:ext cx="1656184" cy="43204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ar-JO" dirty="0" smtClean="0">
                <a:latin typeface="Adobe Arabic" pitchFamily="18" charset="-78"/>
                <a:cs typeface="Adobe Arabic" pitchFamily="18" charset="-78"/>
              </a:rPr>
              <a:t>طول المسار = 4 كم</a:t>
            </a:r>
            <a:endParaRPr lang="ar-JO" dirty="0">
              <a:latin typeface="Adobe Arabic" pitchFamily="18" charset="-78"/>
              <a:cs typeface="Adobe Arabic" pitchFamily="18" charset="-78"/>
            </a:endParaRPr>
          </a:p>
        </p:txBody>
      </p:sp>
    </p:spTree>
    <p:extLst>
      <p:ext uri="{BB962C8B-B14F-4D97-AF65-F5344CB8AC3E}">
        <p14:creationId xmlns:p14="http://schemas.microsoft.com/office/powerpoint/2010/main" val="278813794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90259" y="0"/>
            <a:ext cx="7270640" cy="5143500"/>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020272" cy="5143500"/>
          </a:xfrm>
          <a:prstGeom prst="rect">
            <a:avLst/>
          </a:prstGeom>
        </p:spPr>
      </p:pic>
      <p:pic>
        <p:nvPicPr>
          <p:cNvPr id="5" name="Picture 4" descr="http://www.cliparthut.com/clip-arts/361/orange-arrow-clip-art-36110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V="1">
            <a:off x="4111839" y="2786321"/>
            <a:ext cx="200843" cy="275686"/>
          </a:xfrm>
          <a:prstGeom prst="rect">
            <a:avLst/>
          </a:prstGeom>
          <a:noFill/>
          <a:effectLst>
            <a:glow rad="63500">
              <a:schemeClr val="accent6">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6" name="Picture 5" descr="http://www.cliparthut.com/clip-arts/361/orange-arrow-clip-art-361106.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577847" flipV="1">
            <a:off x="5200724" y="2984419"/>
            <a:ext cx="276672" cy="253725"/>
          </a:xfrm>
          <a:prstGeom prst="rect">
            <a:avLst/>
          </a:prstGeom>
          <a:noFill/>
          <a:effectLst>
            <a:glow rad="63500">
              <a:schemeClr val="accent6">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7" name="Picture 6" descr="http://www.cliparthut.com/clip-arts/361/orange-arrow-clip-art-361106.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8358622" flipV="1">
            <a:off x="5093642" y="4790479"/>
            <a:ext cx="195419" cy="385336"/>
          </a:xfrm>
          <a:prstGeom prst="rect">
            <a:avLst/>
          </a:prstGeom>
          <a:noFill/>
          <a:effectLst>
            <a:glow rad="63500">
              <a:schemeClr val="accent6">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8" name="Picture 7" descr="http://www.cliparthut.com/clip-arts/361/orange-arrow-clip-art-361106.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0800000" flipV="1">
            <a:off x="4235609" y="4803127"/>
            <a:ext cx="154146" cy="360040"/>
          </a:xfrm>
          <a:prstGeom prst="rect">
            <a:avLst/>
          </a:prstGeom>
          <a:noFill/>
          <a:effectLst>
            <a:glow rad="63500">
              <a:schemeClr val="accent6">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9" name="Picture 8" descr="http://www.cliparthut.com/clip-arts/361/orange-arrow-clip-art-361106.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16200000" flipV="1">
            <a:off x="8208484" y="3051114"/>
            <a:ext cx="190031" cy="168878"/>
          </a:xfrm>
          <a:prstGeom prst="rect">
            <a:avLst/>
          </a:prstGeom>
          <a:noFill/>
          <a:effectLst>
            <a:glow rad="63500">
              <a:schemeClr val="accent6">
                <a:satMod val="175000"/>
                <a:alpha val="40000"/>
              </a:schemeClr>
            </a:glow>
          </a:effectLst>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8287412" y="3027832"/>
            <a:ext cx="733654" cy="215444"/>
          </a:xfrm>
          <a:prstGeom prst="rect">
            <a:avLst/>
          </a:prstGeom>
          <a:noFill/>
        </p:spPr>
        <p:txBody>
          <a:bodyPr wrap="square" rtlCol="1">
            <a:spAutoFit/>
          </a:bodyPr>
          <a:lstStyle/>
          <a:p>
            <a:r>
              <a:rPr lang="ar-JO" sz="800" b="1" dirty="0" smtClean="0">
                <a:solidFill>
                  <a:schemeClr val="bg1">
                    <a:lumMod val="95000"/>
                  </a:schemeClr>
                </a:solidFill>
              </a:rPr>
              <a:t>مداخل ديراستيا</a:t>
            </a:r>
            <a:endParaRPr lang="ar-JO" sz="800" b="1" dirty="0">
              <a:solidFill>
                <a:schemeClr val="bg1">
                  <a:lumMod val="95000"/>
                </a:schemeClr>
              </a:solidFill>
            </a:endParaRPr>
          </a:p>
        </p:txBody>
      </p:sp>
      <p:sp>
        <p:nvSpPr>
          <p:cNvPr id="11" name="Rectangle 10"/>
          <p:cNvSpPr/>
          <p:nvPr/>
        </p:nvSpPr>
        <p:spPr>
          <a:xfrm>
            <a:off x="0" y="0"/>
            <a:ext cx="9144000" cy="5143500"/>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140089739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90259" y="0"/>
            <a:ext cx="7270640" cy="5143500"/>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020272" cy="5143500"/>
          </a:xfrm>
          <a:prstGeom prst="rect">
            <a:avLst/>
          </a:prstGeom>
        </p:spPr>
      </p:pic>
      <p:sp>
        <p:nvSpPr>
          <p:cNvPr id="6" name="Rectangle 5"/>
          <p:cNvSpPr/>
          <p:nvPr/>
        </p:nvSpPr>
        <p:spPr>
          <a:xfrm>
            <a:off x="16381" y="0"/>
            <a:ext cx="4623845" cy="1754326"/>
          </a:xfrm>
          <a:prstGeom prst="rect">
            <a:avLst/>
          </a:prstGeom>
          <a:ln w="38100">
            <a:solidFill>
              <a:schemeClr val="accent6">
                <a:lumMod val="75000"/>
              </a:schemeClr>
            </a:solidFill>
            <a:prstDash val="sysDot"/>
          </a:ln>
        </p:spPr>
        <p:style>
          <a:lnRef idx="1">
            <a:schemeClr val="dk1"/>
          </a:lnRef>
          <a:fillRef idx="2">
            <a:schemeClr val="dk1"/>
          </a:fillRef>
          <a:effectRef idx="1">
            <a:schemeClr val="dk1"/>
          </a:effectRef>
          <a:fontRef idx="minor">
            <a:schemeClr val="dk1"/>
          </a:fontRef>
        </p:style>
        <p:txBody>
          <a:bodyPr wrap="square">
            <a:spAutoFit/>
          </a:bodyPr>
          <a:lstStyle/>
          <a:p>
            <a:pPr marL="514350" indent="-514350">
              <a:buFont typeface="+mj-lt"/>
              <a:buAutoNum type="arabicParenR"/>
            </a:pPr>
            <a:r>
              <a:rPr lang="ar-JO" sz="3600" b="1" u="sng" dirty="0" smtClean="0">
                <a:latin typeface="Arabic Typesetting" pitchFamily="66" charset="-78"/>
                <a:cs typeface="Arabic Typesetting" pitchFamily="66" charset="-78"/>
              </a:rPr>
              <a:t>الزراعة</a:t>
            </a:r>
            <a:endParaRPr lang="ar-JO" sz="3200" b="1" u="sng" dirty="0" smtClean="0">
              <a:latin typeface="Arabic Typesetting" pitchFamily="66" charset="-78"/>
              <a:cs typeface="Arabic Typesetting" pitchFamily="66" charset="-78"/>
            </a:endParaRPr>
          </a:p>
          <a:p>
            <a:pPr marL="342900" indent="-342900">
              <a:buFont typeface="+mj-lt"/>
              <a:buAutoNum type="arabicPeriod"/>
            </a:pPr>
            <a:r>
              <a:rPr lang="ar-JO" b="1" dirty="0" smtClean="0">
                <a:solidFill>
                  <a:schemeClr val="accent6">
                    <a:lumMod val="50000"/>
                  </a:schemeClr>
                </a:solidFill>
              </a:rPr>
              <a:t>المحافظة </a:t>
            </a:r>
            <a:r>
              <a:rPr lang="ar-JO" b="1" dirty="0">
                <a:solidFill>
                  <a:schemeClr val="accent6">
                    <a:lumMod val="50000"/>
                  </a:schemeClr>
                </a:solidFill>
              </a:rPr>
              <a:t>عليها من التعدي </a:t>
            </a:r>
            <a:r>
              <a:rPr lang="ar-JO" b="1" dirty="0" smtClean="0">
                <a:solidFill>
                  <a:schemeClr val="accent6">
                    <a:lumMod val="50000"/>
                  </a:schemeClr>
                </a:solidFill>
              </a:rPr>
              <a:t>من المبانى </a:t>
            </a:r>
            <a:r>
              <a:rPr lang="ar-JO" b="1" dirty="0">
                <a:solidFill>
                  <a:schemeClr val="accent6">
                    <a:lumMod val="50000"/>
                  </a:schemeClr>
                </a:solidFill>
              </a:rPr>
              <a:t>والتوسع في المستقبل، </a:t>
            </a:r>
            <a:r>
              <a:rPr lang="ar-JO" b="1" dirty="0" smtClean="0">
                <a:solidFill>
                  <a:schemeClr val="accent6">
                    <a:lumMod val="50000"/>
                  </a:schemeClr>
                </a:solidFill>
              </a:rPr>
              <a:t>والمحافظة على الاطلالات والمناظر الطبيعية.</a:t>
            </a:r>
          </a:p>
          <a:p>
            <a:pPr marL="342900" indent="-342900">
              <a:buFont typeface="+mj-lt"/>
              <a:buAutoNum type="arabicPeriod"/>
            </a:pPr>
            <a:r>
              <a:rPr lang="ar-JO" b="1" dirty="0">
                <a:solidFill>
                  <a:schemeClr val="accent6">
                    <a:lumMod val="50000"/>
                  </a:schemeClr>
                </a:solidFill>
              </a:rPr>
              <a:t>حظر بعض الأعمال دون ترخيص، مثل قطع الأشجار، </a:t>
            </a:r>
            <a:r>
              <a:rPr lang="ar-JO" b="1" dirty="0" smtClean="0">
                <a:solidFill>
                  <a:schemeClr val="accent6">
                    <a:lumMod val="50000"/>
                  </a:schemeClr>
                </a:solidFill>
              </a:rPr>
              <a:t>ورعي الأغنام.</a:t>
            </a:r>
            <a:endParaRPr lang="en-GB" b="1" dirty="0">
              <a:solidFill>
                <a:schemeClr val="accent6">
                  <a:lumMod val="50000"/>
                </a:schemeClr>
              </a:solidFill>
            </a:endParaRPr>
          </a:p>
        </p:txBody>
      </p:sp>
      <p:sp>
        <p:nvSpPr>
          <p:cNvPr id="7" name="Oval 6"/>
          <p:cNvSpPr/>
          <p:nvPr/>
        </p:nvSpPr>
        <p:spPr>
          <a:xfrm>
            <a:off x="5388127" y="3642373"/>
            <a:ext cx="473158" cy="492370"/>
          </a:xfrm>
          <a:prstGeom prst="ellipse">
            <a:avLst/>
          </a:prstGeom>
          <a:solidFill>
            <a:schemeClr val="bg1">
              <a:lumMod val="6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b="1" dirty="0"/>
              <a:t>1</a:t>
            </a:r>
            <a:endParaRPr lang="en-GB" sz="2400" b="1" dirty="0"/>
          </a:p>
        </p:txBody>
      </p:sp>
      <p:sp>
        <p:nvSpPr>
          <p:cNvPr id="8" name="Oval 7"/>
          <p:cNvSpPr/>
          <p:nvPr/>
        </p:nvSpPr>
        <p:spPr>
          <a:xfrm>
            <a:off x="2411760" y="3930903"/>
            <a:ext cx="473158" cy="492370"/>
          </a:xfrm>
          <a:prstGeom prst="ellipse">
            <a:avLst/>
          </a:prstGeom>
          <a:solidFill>
            <a:schemeClr val="bg1">
              <a:lumMod val="6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b="1" dirty="0"/>
              <a:t>1</a:t>
            </a:r>
            <a:endParaRPr lang="en-GB" sz="2400" b="1" dirty="0"/>
          </a:p>
        </p:txBody>
      </p:sp>
    </p:spTree>
    <p:extLst>
      <p:ext uri="{BB962C8B-B14F-4D97-AF65-F5344CB8AC3E}">
        <p14:creationId xmlns:p14="http://schemas.microsoft.com/office/powerpoint/2010/main" val="91898472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90259" y="0"/>
            <a:ext cx="7270640" cy="5143500"/>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020272" cy="5143500"/>
          </a:xfrm>
          <a:prstGeom prst="rect">
            <a:avLst/>
          </a:prstGeom>
        </p:spPr>
      </p:pic>
      <p:sp>
        <p:nvSpPr>
          <p:cNvPr id="7" name="Oval 6"/>
          <p:cNvSpPr/>
          <p:nvPr/>
        </p:nvSpPr>
        <p:spPr>
          <a:xfrm>
            <a:off x="4932040" y="2008981"/>
            <a:ext cx="473158" cy="492370"/>
          </a:xfrm>
          <a:prstGeom prst="ellipse">
            <a:avLst/>
          </a:prstGeom>
          <a:solidFill>
            <a:schemeClr val="bg1">
              <a:lumMod val="6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b="1" dirty="0"/>
              <a:t>2</a:t>
            </a:r>
            <a:endParaRPr lang="en-GB" sz="2400" b="1" dirty="0"/>
          </a:p>
        </p:txBody>
      </p:sp>
      <p:sp>
        <p:nvSpPr>
          <p:cNvPr id="8" name="Oval 7"/>
          <p:cNvSpPr/>
          <p:nvPr/>
        </p:nvSpPr>
        <p:spPr>
          <a:xfrm>
            <a:off x="611560" y="2690445"/>
            <a:ext cx="473158" cy="492370"/>
          </a:xfrm>
          <a:prstGeom prst="ellipse">
            <a:avLst/>
          </a:prstGeom>
          <a:solidFill>
            <a:schemeClr val="bg1">
              <a:lumMod val="6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b="1" dirty="0"/>
              <a:t>2</a:t>
            </a:r>
            <a:endParaRPr lang="en-GB" sz="2400" b="1" dirty="0"/>
          </a:p>
        </p:txBody>
      </p:sp>
      <p:sp>
        <p:nvSpPr>
          <p:cNvPr id="10" name="Rectangle 9"/>
          <p:cNvSpPr/>
          <p:nvPr/>
        </p:nvSpPr>
        <p:spPr>
          <a:xfrm>
            <a:off x="35496" y="0"/>
            <a:ext cx="4623845" cy="2123658"/>
          </a:xfrm>
          <a:prstGeom prst="rect">
            <a:avLst/>
          </a:prstGeom>
          <a:ln w="38100">
            <a:solidFill>
              <a:schemeClr val="accent6">
                <a:lumMod val="75000"/>
              </a:schemeClr>
            </a:solidFill>
            <a:prstDash val="sysDot"/>
          </a:ln>
        </p:spPr>
        <p:style>
          <a:lnRef idx="1">
            <a:schemeClr val="dk1"/>
          </a:lnRef>
          <a:fillRef idx="2">
            <a:schemeClr val="dk1"/>
          </a:fillRef>
          <a:effectRef idx="1">
            <a:schemeClr val="dk1"/>
          </a:effectRef>
          <a:fontRef idx="minor">
            <a:schemeClr val="dk1"/>
          </a:fontRef>
        </p:style>
        <p:txBody>
          <a:bodyPr wrap="square">
            <a:spAutoFit/>
          </a:bodyPr>
          <a:lstStyle/>
          <a:p>
            <a:r>
              <a:rPr lang="ar-JO" sz="3600" b="1" u="sng" dirty="0" smtClean="0">
                <a:latin typeface="Arabic Typesetting" pitchFamily="66" charset="-78"/>
                <a:cs typeface="Arabic Typesetting" pitchFamily="66" charset="-78"/>
              </a:rPr>
              <a:t>2) المواقع </a:t>
            </a:r>
            <a:r>
              <a:rPr lang="ar-JO" sz="3600" b="1" u="sng" dirty="0">
                <a:latin typeface="Arabic Typesetting" pitchFamily="66" charset="-78"/>
                <a:cs typeface="Arabic Typesetting" pitchFamily="66" charset="-78"/>
              </a:rPr>
              <a:t>الأثرية</a:t>
            </a:r>
          </a:p>
          <a:p>
            <a:pPr marL="342900" indent="-342900">
              <a:buFont typeface="+mj-lt"/>
              <a:buAutoNum type="arabicPeriod"/>
            </a:pPr>
            <a:r>
              <a:rPr lang="ar-JO" sz="1600" b="1" dirty="0">
                <a:solidFill>
                  <a:schemeClr val="accent6">
                    <a:lumMod val="50000"/>
                  </a:schemeClr>
                </a:solidFill>
              </a:rPr>
              <a:t>توثيق أي تغيير في الوضع الاصلي للمواقع الاثرية من أجل الحفاظ عليه.</a:t>
            </a:r>
          </a:p>
          <a:p>
            <a:pPr marL="342900" indent="-342900">
              <a:buFont typeface="+mj-lt"/>
              <a:buAutoNum type="arabicPeriod"/>
            </a:pPr>
            <a:r>
              <a:rPr lang="ar-JO" sz="1600" b="1" dirty="0">
                <a:solidFill>
                  <a:schemeClr val="accent6">
                    <a:lumMod val="50000"/>
                  </a:schemeClr>
                </a:solidFill>
              </a:rPr>
              <a:t>عدم التصرف في الأراضي التي توجد فيها مواقع أثرية، دون الرجوع إلى السلطة المختصة</a:t>
            </a:r>
            <a:r>
              <a:rPr lang="ar-JO" sz="1600" b="1" dirty="0" smtClean="0">
                <a:solidFill>
                  <a:schemeClr val="accent6">
                    <a:lumMod val="50000"/>
                  </a:schemeClr>
                </a:solidFill>
              </a:rPr>
              <a:t>.</a:t>
            </a:r>
          </a:p>
          <a:p>
            <a:pPr marL="342900" indent="-342900">
              <a:buFont typeface="+mj-lt"/>
              <a:buAutoNum type="arabicPeriod"/>
            </a:pPr>
            <a:r>
              <a:rPr lang="ar-JO" sz="1600" b="1" dirty="0" smtClean="0">
                <a:solidFill>
                  <a:schemeClr val="accent6">
                    <a:lumMod val="50000"/>
                  </a:schemeClr>
                </a:solidFill>
              </a:rPr>
              <a:t>فرض </a:t>
            </a:r>
            <a:r>
              <a:rPr lang="ar-JO" sz="1600" b="1" dirty="0">
                <a:solidFill>
                  <a:schemeClr val="accent6">
                    <a:lumMod val="50000"/>
                  </a:schemeClr>
                </a:solidFill>
              </a:rPr>
              <a:t>غرامات وعقوبات صارمة على أي شخص يبيع حجارة نصب قديمة ونادرة واتخاذ إجراءات قانونية لردع من </a:t>
            </a:r>
            <a:r>
              <a:rPr lang="ar-JO" sz="1600" b="1" dirty="0" smtClean="0">
                <a:solidFill>
                  <a:schemeClr val="accent6">
                    <a:lumMod val="50000"/>
                  </a:schemeClr>
                </a:solidFill>
              </a:rPr>
              <a:t>يفعل</a:t>
            </a:r>
            <a:endParaRPr lang="ar-JO" sz="1600" b="1" dirty="0">
              <a:solidFill>
                <a:schemeClr val="accent6">
                  <a:lumMod val="50000"/>
                </a:schemeClr>
              </a:solidFill>
            </a:endParaRPr>
          </a:p>
        </p:txBody>
      </p:sp>
      <p:sp>
        <p:nvSpPr>
          <p:cNvPr id="12" name="Rectangle 11"/>
          <p:cNvSpPr/>
          <p:nvPr/>
        </p:nvSpPr>
        <p:spPr>
          <a:xfrm>
            <a:off x="0" y="0"/>
            <a:ext cx="9144000" cy="5143500"/>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104399776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90259" y="0"/>
            <a:ext cx="7270640" cy="5143500"/>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020272" cy="5143500"/>
          </a:xfrm>
          <a:prstGeom prst="rect">
            <a:avLst/>
          </a:prstGeom>
        </p:spPr>
      </p:pic>
      <p:sp>
        <p:nvSpPr>
          <p:cNvPr id="7" name="Oval 6"/>
          <p:cNvSpPr/>
          <p:nvPr/>
        </p:nvSpPr>
        <p:spPr>
          <a:xfrm>
            <a:off x="6147777" y="2362492"/>
            <a:ext cx="448022" cy="418515"/>
          </a:xfrm>
          <a:prstGeom prst="ellipse">
            <a:avLst/>
          </a:prstGeom>
          <a:solidFill>
            <a:schemeClr val="bg1">
              <a:lumMod val="65000"/>
            </a:schemeClr>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a:t>3</a:t>
            </a:r>
            <a:endParaRPr lang="en-GB" sz="2400" b="1" dirty="0"/>
          </a:p>
        </p:txBody>
      </p:sp>
      <p:sp>
        <p:nvSpPr>
          <p:cNvPr id="8" name="Oval 7"/>
          <p:cNvSpPr/>
          <p:nvPr/>
        </p:nvSpPr>
        <p:spPr>
          <a:xfrm>
            <a:off x="1187624" y="483518"/>
            <a:ext cx="448022" cy="418515"/>
          </a:xfrm>
          <a:prstGeom prst="ellipse">
            <a:avLst/>
          </a:prstGeom>
          <a:solidFill>
            <a:schemeClr val="bg1">
              <a:lumMod val="65000"/>
            </a:schemeClr>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a:t>3</a:t>
            </a:r>
            <a:endParaRPr lang="en-GB" sz="2400" b="1" dirty="0"/>
          </a:p>
        </p:txBody>
      </p:sp>
      <p:sp>
        <p:nvSpPr>
          <p:cNvPr id="9" name="Rectangle 8"/>
          <p:cNvSpPr/>
          <p:nvPr/>
        </p:nvSpPr>
        <p:spPr>
          <a:xfrm>
            <a:off x="0" y="3512284"/>
            <a:ext cx="4623845" cy="1631216"/>
          </a:xfrm>
          <a:prstGeom prst="rect">
            <a:avLst/>
          </a:prstGeom>
          <a:ln w="38100">
            <a:solidFill>
              <a:schemeClr val="accent6">
                <a:lumMod val="75000"/>
              </a:schemeClr>
            </a:solidFill>
            <a:prstDash val="sysDot"/>
          </a:ln>
        </p:spPr>
        <p:style>
          <a:lnRef idx="1">
            <a:schemeClr val="dk1"/>
          </a:lnRef>
          <a:fillRef idx="2">
            <a:schemeClr val="dk1"/>
          </a:fillRef>
          <a:effectRef idx="1">
            <a:schemeClr val="dk1"/>
          </a:effectRef>
          <a:fontRef idx="minor">
            <a:schemeClr val="dk1"/>
          </a:fontRef>
        </p:style>
        <p:txBody>
          <a:bodyPr wrap="square">
            <a:spAutoFit/>
          </a:bodyPr>
          <a:lstStyle/>
          <a:p>
            <a:r>
              <a:rPr lang="ar-JO" sz="3600" b="1" u="sng" dirty="0" smtClean="0">
                <a:latin typeface="Arabic Typesetting" pitchFamily="66" charset="-78"/>
                <a:cs typeface="Arabic Typesetting" pitchFamily="66" charset="-78"/>
              </a:rPr>
              <a:t>3) الوديان والينابيع </a:t>
            </a:r>
            <a:endParaRPr lang="ar-JO" sz="3600" b="1" u="sng" dirty="0">
              <a:latin typeface="Arabic Typesetting" pitchFamily="66" charset="-78"/>
              <a:cs typeface="Arabic Typesetting" pitchFamily="66" charset="-78"/>
            </a:endParaRPr>
          </a:p>
          <a:p>
            <a:pPr marL="342900" indent="-342900">
              <a:buFont typeface="+mj-lt"/>
              <a:buAutoNum type="arabicPeriod"/>
            </a:pPr>
            <a:r>
              <a:rPr lang="ar-JO" sz="1600" b="1" dirty="0">
                <a:solidFill>
                  <a:schemeClr val="accent6">
                    <a:lumMod val="50000"/>
                  </a:schemeClr>
                </a:solidFill>
              </a:rPr>
              <a:t>إعادة تأهيل الينابيع الموجودة في وادي قانا والحفاظ عليها نظيفة.</a:t>
            </a:r>
          </a:p>
          <a:p>
            <a:pPr marL="342900" indent="-342900">
              <a:buFont typeface="+mj-lt"/>
              <a:buAutoNum type="arabicPeriod"/>
            </a:pPr>
            <a:r>
              <a:rPr lang="ar-JO" sz="1600" b="1" dirty="0">
                <a:solidFill>
                  <a:schemeClr val="accent6">
                    <a:lumMod val="50000"/>
                  </a:schemeClr>
                </a:solidFill>
              </a:rPr>
              <a:t>التخلص من المياه العادمة والنفايات بعيدا عن مجرى الوادي.</a:t>
            </a:r>
          </a:p>
          <a:p>
            <a:pPr marL="342900" indent="-342900">
              <a:buFont typeface="+mj-lt"/>
              <a:buAutoNum type="arabicPeriod"/>
            </a:pPr>
            <a:r>
              <a:rPr lang="ar-JO" sz="1600" b="1" dirty="0">
                <a:solidFill>
                  <a:schemeClr val="accent6">
                    <a:lumMod val="50000"/>
                  </a:schemeClr>
                </a:solidFill>
              </a:rPr>
              <a:t>مقاومة وممارسات الاحتلال الهمجية ضد الموارد الطبيعية.</a:t>
            </a:r>
          </a:p>
        </p:txBody>
      </p:sp>
      <p:sp>
        <p:nvSpPr>
          <p:cNvPr id="12" name="Rectangle 11"/>
          <p:cNvSpPr/>
          <p:nvPr/>
        </p:nvSpPr>
        <p:spPr>
          <a:xfrm>
            <a:off x="0" y="0"/>
            <a:ext cx="9144000" cy="5143500"/>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169081052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90259" y="0"/>
            <a:ext cx="7270640" cy="5143500"/>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020272" cy="5143500"/>
          </a:xfrm>
          <a:prstGeom prst="rect">
            <a:avLst/>
          </a:prstGeom>
        </p:spPr>
      </p:pic>
      <p:sp>
        <p:nvSpPr>
          <p:cNvPr id="7" name="Oval 6"/>
          <p:cNvSpPr/>
          <p:nvPr/>
        </p:nvSpPr>
        <p:spPr>
          <a:xfrm>
            <a:off x="4283968" y="3579862"/>
            <a:ext cx="448022" cy="418515"/>
          </a:xfrm>
          <a:prstGeom prst="ellipse">
            <a:avLst/>
          </a:prstGeom>
          <a:solidFill>
            <a:schemeClr val="bg1">
              <a:lumMod val="65000"/>
            </a:schemeClr>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a:t>4</a:t>
            </a:r>
            <a:endParaRPr lang="en-GB" sz="2400" b="1" dirty="0"/>
          </a:p>
        </p:txBody>
      </p:sp>
      <p:sp>
        <p:nvSpPr>
          <p:cNvPr id="8" name="Rectangle 7"/>
          <p:cNvSpPr/>
          <p:nvPr/>
        </p:nvSpPr>
        <p:spPr>
          <a:xfrm>
            <a:off x="7004" y="0"/>
            <a:ext cx="7013268" cy="2369880"/>
          </a:xfrm>
          <a:prstGeom prst="rect">
            <a:avLst/>
          </a:prstGeom>
          <a:ln w="38100">
            <a:solidFill>
              <a:schemeClr val="accent6">
                <a:lumMod val="75000"/>
              </a:schemeClr>
            </a:solidFill>
            <a:prstDash val="sysDot"/>
          </a:ln>
        </p:spPr>
        <p:style>
          <a:lnRef idx="1">
            <a:schemeClr val="dk1"/>
          </a:lnRef>
          <a:fillRef idx="2">
            <a:schemeClr val="dk1"/>
          </a:fillRef>
          <a:effectRef idx="1">
            <a:schemeClr val="dk1"/>
          </a:effectRef>
          <a:fontRef idx="minor">
            <a:schemeClr val="dk1"/>
          </a:fontRef>
        </p:style>
        <p:txBody>
          <a:bodyPr wrap="square">
            <a:spAutoFit/>
          </a:bodyPr>
          <a:lstStyle/>
          <a:p>
            <a:r>
              <a:rPr lang="ar-JO" sz="3600" b="1" u="sng" dirty="0" smtClean="0">
                <a:latin typeface="Arabic Typesetting" pitchFamily="66" charset="-78"/>
                <a:cs typeface="Arabic Typesetting" pitchFamily="66" charset="-78"/>
              </a:rPr>
              <a:t>4) البلدة القديمة</a:t>
            </a:r>
            <a:endParaRPr lang="ar-JO" sz="3600" b="1" u="sng" dirty="0">
              <a:latin typeface="Arabic Typesetting" pitchFamily="66" charset="-78"/>
              <a:cs typeface="Arabic Typesetting" pitchFamily="66" charset="-78"/>
            </a:endParaRPr>
          </a:p>
          <a:p>
            <a:pPr marL="342900" indent="-342900">
              <a:buAutoNum type="arabicPeriod"/>
            </a:pPr>
            <a:r>
              <a:rPr lang="ar-JO" sz="1600" b="1" dirty="0">
                <a:solidFill>
                  <a:schemeClr val="accent6">
                    <a:lumMod val="50000"/>
                  </a:schemeClr>
                </a:solidFill>
              </a:rPr>
              <a:t>الحفاظ على البلدة القديمة وطابعها التاريخي، والالتزام  بأسس ومعايير للمباني الجديدة من حيث الامتثال للنمط القديم من ارتفاع المبنى، وواجهات ومواد البناء واللون والشكل والاستخدام، ومدى توافقها مع النمط القديم من المباني .</a:t>
            </a:r>
          </a:p>
          <a:p>
            <a:pPr marL="342900" indent="-342900">
              <a:buAutoNum type="arabicPeriod"/>
            </a:pPr>
            <a:r>
              <a:rPr lang="ar-JO" sz="1600" b="1" dirty="0">
                <a:solidFill>
                  <a:schemeClr val="accent6">
                    <a:lumMod val="50000"/>
                  </a:schemeClr>
                </a:solidFill>
              </a:rPr>
              <a:t>عدم انتهاك المباني القديمة أو تغييرها، ومنع أي إضافات جديدة على هيكل البناء القديم . </a:t>
            </a:r>
          </a:p>
          <a:p>
            <a:pPr marL="342900" indent="-342900">
              <a:buAutoNum type="arabicPeriod"/>
            </a:pPr>
            <a:r>
              <a:rPr lang="ar-JO" sz="1600" b="1" dirty="0">
                <a:solidFill>
                  <a:schemeClr val="accent6">
                    <a:lumMod val="50000"/>
                  </a:schemeClr>
                </a:solidFill>
              </a:rPr>
              <a:t> يتم منع الإعلانات والشعارات والرسومات المثبتة على المباني القديمة التي تؤدي إلى تشوه بصري</a:t>
            </a:r>
            <a:r>
              <a:rPr lang="ar-JO" sz="1600" b="1" dirty="0" smtClean="0">
                <a:solidFill>
                  <a:schemeClr val="accent6">
                    <a:lumMod val="50000"/>
                  </a:schemeClr>
                </a:solidFill>
              </a:rPr>
              <a:t>.</a:t>
            </a:r>
          </a:p>
          <a:p>
            <a:pPr marL="342900" indent="-342900">
              <a:buFontTx/>
              <a:buAutoNum type="arabicPeriod"/>
            </a:pPr>
            <a:r>
              <a:rPr lang="ar-JO" sz="1600" b="1" dirty="0">
                <a:solidFill>
                  <a:schemeClr val="accent6">
                    <a:lumMod val="50000"/>
                  </a:schemeClr>
                </a:solidFill>
              </a:rPr>
              <a:t> إعادة تأهيل الأماكن العامة لتفعيل دورها من أجل إعادة نبض الحياة إلى وضعها الطبيعي</a:t>
            </a:r>
            <a:r>
              <a:rPr lang="ar-JO" sz="1600" b="1" dirty="0" smtClean="0">
                <a:solidFill>
                  <a:schemeClr val="accent6">
                    <a:lumMod val="50000"/>
                  </a:schemeClr>
                </a:solidFill>
              </a:rPr>
              <a:t>.</a:t>
            </a:r>
            <a:endParaRPr lang="ar-JO" sz="1600" b="1" dirty="0">
              <a:solidFill>
                <a:schemeClr val="accent6">
                  <a:lumMod val="50000"/>
                </a:schemeClr>
              </a:solidFill>
            </a:endParaRPr>
          </a:p>
        </p:txBody>
      </p:sp>
      <p:sp>
        <p:nvSpPr>
          <p:cNvPr id="10" name="Rectangle 9"/>
          <p:cNvSpPr/>
          <p:nvPr/>
        </p:nvSpPr>
        <p:spPr>
          <a:xfrm>
            <a:off x="0" y="0"/>
            <a:ext cx="9144000" cy="5143500"/>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422292951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90259" y="0"/>
            <a:ext cx="7270640" cy="51435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020272" cy="5143500"/>
          </a:xfrm>
          <a:prstGeom prst="rect">
            <a:avLst/>
          </a:prstGeom>
        </p:spPr>
      </p:pic>
      <p:sp>
        <p:nvSpPr>
          <p:cNvPr id="7" name="Oval 6"/>
          <p:cNvSpPr/>
          <p:nvPr/>
        </p:nvSpPr>
        <p:spPr>
          <a:xfrm>
            <a:off x="4283968" y="3579862"/>
            <a:ext cx="448022" cy="418515"/>
          </a:xfrm>
          <a:prstGeom prst="ellipse">
            <a:avLst/>
          </a:prstGeom>
          <a:solidFill>
            <a:schemeClr val="bg1">
              <a:lumMod val="65000"/>
            </a:schemeClr>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a:t>4</a:t>
            </a:r>
            <a:endParaRPr lang="en-GB" sz="2400" b="1" dirty="0"/>
          </a:p>
        </p:txBody>
      </p:sp>
      <p:sp>
        <p:nvSpPr>
          <p:cNvPr id="8" name="Rectangle 7"/>
          <p:cNvSpPr/>
          <p:nvPr/>
        </p:nvSpPr>
        <p:spPr>
          <a:xfrm>
            <a:off x="0" y="0"/>
            <a:ext cx="7085276" cy="1877437"/>
          </a:xfrm>
          <a:prstGeom prst="rect">
            <a:avLst/>
          </a:prstGeom>
          <a:ln w="38100">
            <a:solidFill>
              <a:schemeClr val="accent6">
                <a:lumMod val="75000"/>
              </a:schemeClr>
            </a:solidFill>
            <a:prstDash val="sysDot"/>
          </a:ln>
        </p:spPr>
        <p:style>
          <a:lnRef idx="1">
            <a:schemeClr val="dk1"/>
          </a:lnRef>
          <a:fillRef idx="2">
            <a:schemeClr val="dk1"/>
          </a:fillRef>
          <a:effectRef idx="1">
            <a:schemeClr val="dk1"/>
          </a:effectRef>
          <a:fontRef idx="minor">
            <a:schemeClr val="dk1"/>
          </a:fontRef>
        </p:style>
        <p:txBody>
          <a:bodyPr wrap="square">
            <a:spAutoFit/>
          </a:bodyPr>
          <a:lstStyle/>
          <a:p>
            <a:r>
              <a:rPr lang="ar-JO" sz="3600" b="1" u="sng" dirty="0" smtClean="0">
                <a:latin typeface="Arabic Typesetting" pitchFamily="66" charset="-78"/>
                <a:cs typeface="Arabic Typesetting" pitchFamily="66" charset="-78"/>
              </a:rPr>
              <a:t>4) البلدة القديمة</a:t>
            </a:r>
            <a:endParaRPr lang="ar-JO" sz="3600" b="1" u="sng" dirty="0">
              <a:latin typeface="Arabic Typesetting" pitchFamily="66" charset="-78"/>
              <a:cs typeface="Arabic Typesetting" pitchFamily="66" charset="-78"/>
            </a:endParaRPr>
          </a:p>
          <a:p>
            <a:r>
              <a:rPr lang="ar-JO" sz="1600" b="1" dirty="0"/>
              <a:t> 5</a:t>
            </a:r>
            <a:r>
              <a:rPr lang="ar-JO" sz="1600" b="1" dirty="0">
                <a:solidFill>
                  <a:schemeClr val="accent6">
                    <a:lumMod val="50000"/>
                  </a:schemeClr>
                </a:solidFill>
              </a:rPr>
              <a:t>- يجب أن يكون استخدام المباني التاريخية بطريقة تتفق مع حمايتهم، ومنع إتلافها جسديا.</a:t>
            </a:r>
          </a:p>
          <a:p>
            <a:r>
              <a:rPr lang="ar-JO" sz="1600" b="1" dirty="0">
                <a:solidFill>
                  <a:schemeClr val="accent6">
                    <a:lumMod val="50000"/>
                  </a:schemeClr>
                </a:solidFill>
              </a:rPr>
              <a:t> 6- تعزيز وصيانة المباني التاريخية أو أجزاء منها التي تهدد السلامة العامة لمنع انهيارها.</a:t>
            </a:r>
          </a:p>
          <a:p>
            <a:r>
              <a:rPr lang="ar-JO" sz="1600" b="1" dirty="0">
                <a:solidFill>
                  <a:schemeClr val="accent6">
                    <a:lumMod val="50000"/>
                  </a:schemeClr>
                </a:solidFill>
              </a:rPr>
              <a:t> 7- اقتراح مشاريع ثقافية وحضارية داخل البلدة القديمة ، واقتراح مهرجانات سنوية لجذب النظر الى البلدة القديمة </a:t>
            </a:r>
            <a:r>
              <a:rPr lang="ar-JO" sz="1600" b="1" dirty="0" smtClean="0">
                <a:solidFill>
                  <a:schemeClr val="accent6">
                    <a:lumMod val="50000"/>
                  </a:schemeClr>
                </a:solidFill>
              </a:rPr>
              <a:t>.</a:t>
            </a:r>
          </a:p>
          <a:p>
            <a:r>
              <a:rPr lang="ar-JO" sz="1600" b="1" dirty="0">
                <a:solidFill>
                  <a:schemeClr val="accent6">
                    <a:lumMod val="50000"/>
                  </a:schemeClr>
                </a:solidFill>
              </a:rPr>
              <a:t>8- اقتراح مسار سياحي داخل البلدة القديمة وربطه بالاماكن الاثرية والتاريخية في البلدة. </a:t>
            </a:r>
          </a:p>
        </p:txBody>
      </p:sp>
      <p:sp>
        <p:nvSpPr>
          <p:cNvPr id="10" name="Rectangle 9"/>
          <p:cNvSpPr/>
          <p:nvPr/>
        </p:nvSpPr>
        <p:spPr>
          <a:xfrm>
            <a:off x="0" y="0"/>
            <a:ext cx="9144000" cy="5143500"/>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10736857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07904" y="22506"/>
            <a:ext cx="3737277" cy="5098488"/>
          </a:xfrm>
          <a:prstGeom prst="rect">
            <a:avLst/>
          </a:prstGeom>
        </p:spPr>
      </p:pic>
      <p:sp>
        <p:nvSpPr>
          <p:cNvPr id="5" name="TextBox 4"/>
          <p:cNvSpPr txBox="1"/>
          <p:nvPr/>
        </p:nvSpPr>
        <p:spPr>
          <a:xfrm>
            <a:off x="5986775" y="2411"/>
            <a:ext cx="1920213" cy="4993770"/>
          </a:xfrm>
          <a:prstGeom prst="rect">
            <a:avLst/>
          </a:prstGeom>
          <a:noFill/>
          <a:ln>
            <a:noFill/>
          </a:ln>
        </p:spPr>
        <p:txBody>
          <a:bodyPr wrap="square" lIns="38194" tIns="19097" rIns="38194" bIns="19097" rtlCol="1">
            <a:spAutoFit/>
          </a:bodyPr>
          <a:lstStyle/>
          <a:p>
            <a:r>
              <a:rPr lang="ar-JO" sz="1400" b="1" dirty="0">
                <a:solidFill>
                  <a:schemeClr val="tx1">
                    <a:lumMod val="85000"/>
                    <a:lumOff val="15000"/>
                  </a:schemeClr>
                </a:solidFill>
                <a:latin typeface="Adobe نسخ Medium" pitchFamily="50" charset="-78"/>
                <a:cs typeface="Adobe نسخ Medium" pitchFamily="50" charset="-78"/>
              </a:rPr>
              <a:t>1. عرابة </a:t>
            </a:r>
          </a:p>
          <a:p>
            <a:r>
              <a:rPr lang="ar-JO" sz="1400" b="1" dirty="0">
                <a:solidFill>
                  <a:schemeClr val="tx1">
                    <a:lumMod val="85000"/>
                    <a:lumOff val="15000"/>
                  </a:schemeClr>
                </a:solidFill>
                <a:latin typeface="Adobe نسخ Medium" pitchFamily="50" charset="-78"/>
                <a:cs typeface="Adobe نسخ Medium" pitchFamily="50" charset="-78"/>
              </a:rPr>
              <a:t>2. صانور</a:t>
            </a:r>
          </a:p>
          <a:p>
            <a:r>
              <a:rPr lang="ar-JO" sz="1400" b="1" dirty="0">
                <a:solidFill>
                  <a:schemeClr val="tx1">
                    <a:lumMod val="85000"/>
                    <a:lumOff val="15000"/>
                  </a:schemeClr>
                </a:solidFill>
                <a:latin typeface="Adobe نسخ Medium" pitchFamily="50" charset="-78"/>
                <a:cs typeface="Adobe نسخ Medium" pitchFamily="50" charset="-78"/>
              </a:rPr>
              <a:t>3. برقة </a:t>
            </a:r>
          </a:p>
          <a:p>
            <a:r>
              <a:rPr lang="ar-JO" sz="1400" b="1" dirty="0">
                <a:solidFill>
                  <a:schemeClr val="tx1">
                    <a:lumMod val="85000"/>
                    <a:lumOff val="15000"/>
                  </a:schemeClr>
                </a:solidFill>
                <a:latin typeface="Adobe نسخ Medium" pitchFamily="50" charset="-78"/>
                <a:cs typeface="Adobe نسخ Medium" pitchFamily="50" charset="-78"/>
              </a:rPr>
              <a:t>4. سبسطية </a:t>
            </a:r>
          </a:p>
          <a:p>
            <a:r>
              <a:rPr lang="ar-JO" sz="1400" b="1" dirty="0">
                <a:solidFill>
                  <a:schemeClr val="tx1">
                    <a:lumMod val="85000"/>
                    <a:lumOff val="15000"/>
                  </a:schemeClr>
                </a:solidFill>
                <a:latin typeface="Adobe نسخ Medium" pitchFamily="50" charset="-78"/>
                <a:cs typeface="Adobe نسخ Medium" pitchFamily="50" charset="-78"/>
              </a:rPr>
              <a:t>5. كور </a:t>
            </a:r>
          </a:p>
          <a:p>
            <a:r>
              <a:rPr lang="ar-JO" sz="1400" b="1" dirty="0">
                <a:solidFill>
                  <a:schemeClr val="tx1">
                    <a:lumMod val="85000"/>
                    <a:lumOff val="15000"/>
                  </a:schemeClr>
                </a:solidFill>
                <a:latin typeface="Adobe نسخ Medium" pitchFamily="50" charset="-78"/>
                <a:cs typeface="Adobe نسخ Medium" pitchFamily="50" charset="-78"/>
              </a:rPr>
              <a:t>6. بيت وزن </a:t>
            </a:r>
          </a:p>
          <a:p>
            <a:r>
              <a:rPr lang="ar-JO" sz="1400" b="1" dirty="0">
                <a:solidFill>
                  <a:schemeClr val="tx1">
                    <a:lumMod val="85000"/>
                    <a:lumOff val="15000"/>
                  </a:schemeClr>
                </a:solidFill>
                <a:latin typeface="Adobe نسخ Medium" pitchFamily="50" charset="-78"/>
                <a:cs typeface="Adobe نسخ Medium" pitchFamily="50" charset="-78"/>
              </a:rPr>
              <a:t>7. بيتا </a:t>
            </a:r>
          </a:p>
          <a:p>
            <a:r>
              <a:rPr lang="ar-JO" sz="1400" b="1" dirty="0">
                <a:solidFill>
                  <a:schemeClr val="tx1">
                    <a:lumMod val="85000"/>
                    <a:lumOff val="15000"/>
                  </a:schemeClr>
                </a:solidFill>
                <a:latin typeface="Adobe نسخ Medium" pitchFamily="50" charset="-78"/>
                <a:cs typeface="Adobe نسخ Medium" pitchFamily="50" charset="-78"/>
              </a:rPr>
              <a:t>8. جماعيين </a:t>
            </a:r>
          </a:p>
          <a:p>
            <a:r>
              <a:rPr lang="ar-JO" sz="1400" b="1" dirty="0">
                <a:solidFill>
                  <a:schemeClr val="tx1">
                    <a:lumMod val="85000"/>
                    <a:lumOff val="15000"/>
                  </a:schemeClr>
                </a:solidFill>
                <a:latin typeface="Adobe نسخ Medium" pitchFamily="50" charset="-78"/>
                <a:cs typeface="Adobe نسخ Medium" pitchFamily="50" charset="-78"/>
              </a:rPr>
              <a:t>9. </a:t>
            </a:r>
            <a:r>
              <a:rPr lang="ar-JO" sz="1400" b="1" dirty="0" err="1">
                <a:solidFill>
                  <a:srgbClr val="FF0000"/>
                </a:solidFill>
                <a:latin typeface="Adobe نسخ Medium" pitchFamily="50" charset="-78"/>
                <a:cs typeface="Adobe نسخ Medium" pitchFamily="50" charset="-78"/>
              </a:rPr>
              <a:t>ديراستيا</a:t>
            </a:r>
            <a:r>
              <a:rPr lang="ar-JO" sz="1400" b="1" dirty="0">
                <a:solidFill>
                  <a:srgbClr val="FF0000"/>
                </a:solidFill>
                <a:latin typeface="Adobe نسخ Medium" pitchFamily="50" charset="-78"/>
                <a:cs typeface="Adobe نسخ Medium" pitchFamily="50" charset="-78"/>
              </a:rPr>
              <a:t> </a:t>
            </a:r>
          </a:p>
          <a:p>
            <a:r>
              <a:rPr lang="ar-JO" sz="1400" b="1" dirty="0">
                <a:solidFill>
                  <a:schemeClr val="tx1">
                    <a:lumMod val="85000"/>
                    <a:lumOff val="15000"/>
                  </a:schemeClr>
                </a:solidFill>
                <a:latin typeface="Adobe نسخ Medium" pitchFamily="50" charset="-78"/>
                <a:cs typeface="Adobe نسخ Medium" pitchFamily="50" charset="-78"/>
              </a:rPr>
              <a:t>10. جالود</a:t>
            </a:r>
          </a:p>
          <a:p>
            <a:r>
              <a:rPr lang="ar-JO" sz="1400" b="1" dirty="0">
                <a:solidFill>
                  <a:schemeClr val="tx1">
                    <a:lumMod val="85000"/>
                    <a:lumOff val="15000"/>
                  </a:schemeClr>
                </a:solidFill>
                <a:latin typeface="Adobe نسخ Medium" pitchFamily="50" charset="-78"/>
                <a:cs typeface="Adobe نسخ Medium" pitchFamily="50" charset="-78"/>
              </a:rPr>
              <a:t>11. عبوين </a:t>
            </a:r>
            <a:br>
              <a:rPr lang="ar-JO" sz="1400" b="1" dirty="0">
                <a:solidFill>
                  <a:schemeClr val="tx1">
                    <a:lumMod val="85000"/>
                    <a:lumOff val="15000"/>
                  </a:schemeClr>
                </a:solidFill>
                <a:latin typeface="Adobe نسخ Medium" pitchFamily="50" charset="-78"/>
                <a:cs typeface="Adobe نسخ Medium" pitchFamily="50" charset="-78"/>
              </a:rPr>
            </a:br>
            <a:r>
              <a:rPr lang="ar-JO" sz="1400" b="1" dirty="0">
                <a:solidFill>
                  <a:schemeClr val="tx1">
                    <a:lumMod val="85000"/>
                    <a:lumOff val="15000"/>
                  </a:schemeClr>
                </a:solidFill>
                <a:latin typeface="Adobe نسخ Medium" pitchFamily="50" charset="-78"/>
                <a:cs typeface="Adobe نسخ Medium" pitchFamily="50" charset="-78"/>
              </a:rPr>
              <a:t>12. دير غسانة </a:t>
            </a:r>
            <a:br>
              <a:rPr lang="ar-JO" sz="1400" b="1" dirty="0">
                <a:solidFill>
                  <a:schemeClr val="tx1">
                    <a:lumMod val="85000"/>
                    <a:lumOff val="15000"/>
                  </a:schemeClr>
                </a:solidFill>
                <a:latin typeface="Adobe نسخ Medium" pitchFamily="50" charset="-78"/>
                <a:cs typeface="Adobe نسخ Medium" pitchFamily="50" charset="-78"/>
              </a:rPr>
            </a:br>
            <a:r>
              <a:rPr lang="ar-JO" sz="1400" b="1" dirty="0">
                <a:solidFill>
                  <a:schemeClr val="tx1">
                    <a:lumMod val="85000"/>
                    <a:lumOff val="15000"/>
                  </a:schemeClr>
                </a:solidFill>
                <a:latin typeface="Adobe نسخ Medium" pitchFamily="50" charset="-78"/>
                <a:cs typeface="Adobe نسخ Medium" pitchFamily="50" charset="-78"/>
              </a:rPr>
              <a:t>13. المزرعة الشرقية </a:t>
            </a:r>
            <a:br>
              <a:rPr lang="ar-JO" sz="1400" b="1" dirty="0">
                <a:solidFill>
                  <a:schemeClr val="tx1">
                    <a:lumMod val="85000"/>
                    <a:lumOff val="15000"/>
                  </a:schemeClr>
                </a:solidFill>
                <a:latin typeface="Adobe نسخ Medium" pitchFamily="50" charset="-78"/>
                <a:cs typeface="Adobe نسخ Medium" pitchFamily="50" charset="-78"/>
              </a:rPr>
            </a:br>
            <a:r>
              <a:rPr lang="ar-JO" sz="1400" b="1" dirty="0">
                <a:solidFill>
                  <a:schemeClr val="tx1">
                    <a:lumMod val="85000"/>
                    <a:lumOff val="15000"/>
                  </a:schemeClr>
                </a:solidFill>
                <a:latin typeface="Adobe نسخ Medium" pitchFamily="50" charset="-78"/>
                <a:cs typeface="Adobe نسخ Medium" pitchFamily="50" charset="-78"/>
              </a:rPr>
              <a:t>14. كفر مالك </a:t>
            </a:r>
            <a:br>
              <a:rPr lang="ar-JO" sz="1400" b="1" dirty="0">
                <a:solidFill>
                  <a:schemeClr val="tx1">
                    <a:lumMod val="85000"/>
                    <a:lumOff val="15000"/>
                  </a:schemeClr>
                </a:solidFill>
                <a:latin typeface="Adobe نسخ Medium" pitchFamily="50" charset="-78"/>
                <a:cs typeface="Adobe نسخ Medium" pitchFamily="50" charset="-78"/>
              </a:rPr>
            </a:br>
            <a:r>
              <a:rPr lang="ar-JO" sz="1400" b="1" dirty="0">
                <a:solidFill>
                  <a:schemeClr val="tx1">
                    <a:lumMod val="85000"/>
                    <a:lumOff val="15000"/>
                  </a:schemeClr>
                </a:solidFill>
                <a:latin typeface="Adobe نسخ Medium" pitchFamily="50" charset="-78"/>
                <a:cs typeface="Adobe نسخ Medium" pitchFamily="50" charset="-78"/>
              </a:rPr>
              <a:t>15. البيرة </a:t>
            </a:r>
            <a:br>
              <a:rPr lang="ar-JO" sz="1400" b="1" dirty="0">
                <a:solidFill>
                  <a:schemeClr val="tx1">
                    <a:lumMod val="85000"/>
                    <a:lumOff val="15000"/>
                  </a:schemeClr>
                </a:solidFill>
                <a:latin typeface="Adobe نسخ Medium" pitchFamily="50" charset="-78"/>
                <a:cs typeface="Adobe نسخ Medium" pitchFamily="50" charset="-78"/>
              </a:rPr>
            </a:br>
            <a:r>
              <a:rPr lang="ar-JO" sz="1400" b="1" dirty="0">
                <a:solidFill>
                  <a:schemeClr val="tx1">
                    <a:lumMod val="85000"/>
                    <a:lumOff val="15000"/>
                  </a:schemeClr>
                </a:solidFill>
                <a:latin typeface="Adobe نسخ Medium" pitchFamily="50" charset="-78"/>
                <a:cs typeface="Adobe نسخ Medium" pitchFamily="50" charset="-78"/>
              </a:rPr>
              <a:t>16. بيتونيا </a:t>
            </a:r>
            <a:br>
              <a:rPr lang="ar-JO" sz="1400" b="1" dirty="0">
                <a:solidFill>
                  <a:schemeClr val="tx1">
                    <a:lumMod val="85000"/>
                    <a:lumOff val="15000"/>
                  </a:schemeClr>
                </a:solidFill>
                <a:latin typeface="Adobe نسخ Medium" pitchFamily="50" charset="-78"/>
                <a:cs typeface="Adobe نسخ Medium" pitchFamily="50" charset="-78"/>
              </a:rPr>
            </a:br>
            <a:r>
              <a:rPr lang="ar-JO" sz="1400" b="1" dirty="0">
                <a:solidFill>
                  <a:schemeClr val="tx1">
                    <a:lumMod val="85000"/>
                    <a:lumOff val="15000"/>
                  </a:schemeClr>
                </a:solidFill>
                <a:latin typeface="Adobe نسخ Medium" pitchFamily="50" charset="-78"/>
                <a:cs typeface="Adobe نسخ Medium" pitchFamily="50" charset="-78"/>
              </a:rPr>
              <a:t>17. دير ابزيع </a:t>
            </a:r>
            <a:br>
              <a:rPr lang="ar-JO" sz="1400" b="1" dirty="0">
                <a:solidFill>
                  <a:schemeClr val="tx1">
                    <a:lumMod val="85000"/>
                    <a:lumOff val="15000"/>
                  </a:schemeClr>
                </a:solidFill>
                <a:latin typeface="Adobe نسخ Medium" pitchFamily="50" charset="-78"/>
                <a:cs typeface="Adobe نسخ Medium" pitchFamily="50" charset="-78"/>
              </a:rPr>
            </a:br>
            <a:r>
              <a:rPr lang="ar-JO" sz="1400" b="1" dirty="0">
                <a:solidFill>
                  <a:schemeClr val="tx1">
                    <a:lumMod val="85000"/>
                    <a:lumOff val="15000"/>
                  </a:schemeClr>
                </a:solidFill>
                <a:latin typeface="Adobe نسخ Medium" pitchFamily="50" charset="-78"/>
                <a:cs typeface="Adobe نسخ Medium" pitchFamily="50" charset="-78"/>
              </a:rPr>
              <a:t>18. راس كركر </a:t>
            </a:r>
            <a:br>
              <a:rPr lang="ar-JO" sz="1400" b="1" dirty="0">
                <a:solidFill>
                  <a:schemeClr val="tx1">
                    <a:lumMod val="85000"/>
                    <a:lumOff val="15000"/>
                  </a:schemeClr>
                </a:solidFill>
                <a:latin typeface="Adobe نسخ Medium" pitchFamily="50" charset="-78"/>
                <a:cs typeface="Adobe نسخ Medium" pitchFamily="50" charset="-78"/>
              </a:rPr>
            </a:br>
            <a:r>
              <a:rPr lang="ar-JO" sz="1400" b="1" dirty="0">
                <a:solidFill>
                  <a:schemeClr val="tx1">
                    <a:lumMod val="85000"/>
                    <a:lumOff val="15000"/>
                  </a:schemeClr>
                </a:solidFill>
                <a:latin typeface="Adobe نسخ Medium" pitchFamily="50" charset="-78"/>
                <a:cs typeface="Adobe نسخ Medium" pitchFamily="50" charset="-78"/>
              </a:rPr>
              <a:t>19. </a:t>
            </a:r>
            <a:r>
              <a:rPr lang="ar-JO" sz="1400" b="1" dirty="0" err="1">
                <a:solidFill>
                  <a:schemeClr val="tx1">
                    <a:lumMod val="85000"/>
                    <a:lumOff val="15000"/>
                  </a:schemeClr>
                </a:solidFill>
                <a:latin typeface="Adobe نسخ Medium" pitchFamily="50" charset="-78"/>
                <a:cs typeface="Adobe نسخ Medium" pitchFamily="50" charset="-78"/>
              </a:rPr>
              <a:t>نعليين</a:t>
            </a:r>
            <a:r>
              <a:rPr lang="ar-JO" sz="1400" b="1" dirty="0">
                <a:solidFill>
                  <a:schemeClr val="tx1">
                    <a:lumMod val="85000"/>
                    <a:lumOff val="15000"/>
                  </a:schemeClr>
                </a:solidFill>
                <a:latin typeface="Adobe نسخ Medium" pitchFamily="50" charset="-78"/>
                <a:cs typeface="Adobe نسخ Medium" pitchFamily="50" charset="-78"/>
              </a:rPr>
              <a:t> </a:t>
            </a:r>
            <a:br>
              <a:rPr lang="ar-JO" sz="1400" b="1" dirty="0">
                <a:solidFill>
                  <a:schemeClr val="tx1">
                    <a:lumMod val="85000"/>
                    <a:lumOff val="15000"/>
                  </a:schemeClr>
                </a:solidFill>
                <a:latin typeface="Adobe نسخ Medium" pitchFamily="50" charset="-78"/>
                <a:cs typeface="Adobe نسخ Medium" pitchFamily="50" charset="-78"/>
              </a:rPr>
            </a:br>
            <a:r>
              <a:rPr lang="ar-JO" sz="1400" b="1" dirty="0">
                <a:solidFill>
                  <a:schemeClr val="tx1">
                    <a:lumMod val="85000"/>
                    <a:lumOff val="15000"/>
                  </a:schemeClr>
                </a:solidFill>
                <a:latin typeface="Adobe نسخ Medium" pitchFamily="50" charset="-78"/>
                <a:cs typeface="Adobe نسخ Medium" pitchFamily="50" charset="-78"/>
              </a:rPr>
              <a:t>20. بيت </a:t>
            </a:r>
            <a:r>
              <a:rPr lang="ar-JO" sz="1400" b="1" dirty="0" err="1">
                <a:solidFill>
                  <a:schemeClr val="tx1">
                    <a:lumMod val="85000"/>
                    <a:lumOff val="15000"/>
                  </a:schemeClr>
                </a:solidFill>
                <a:latin typeface="Adobe نسخ Medium" pitchFamily="50" charset="-78"/>
                <a:cs typeface="Adobe نسخ Medium" pitchFamily="50" charset="-78"/>
              </a:rPr>
              <a:t>اكسا</a:t>
            </a:r>
            <a:r>
              <a:rPr lang="ar-JO" sz="1400" b="1" dirty="0">
                <a:solidFill>
                  <a:schemeClr val="tx1">
                    <a:lumMod val="85000"/>
                    <a:lumOff val="15000"/>
                  </a:schemeClr>
                </a:solidFill>
                <a:latin typeface="Adobe نسخ Medium" pitchFamily="50" charset="-78"/>
                <a:cs typeface="Adobe نسخ Medium" pitchFamily="50" charset="-78"/>
              </a:rPr>
              <a:t> </a:t>
            </a:r>
            <a:br>
              <a:rPr lang="ar-JO" sz="1400" b="1" dirty="0">
                <a:solidFill>
                  <a:schemeClr val="tx1">
                    <a:lumMod val="85000"/>
                    <a:lumOff val="15000"/>
                  </a:schemeClr>
                </a:solidFill>
                <a:latin typeface="Adobe نسخ Medium" pitchFamily="50" charset="-78"/>
                <a:cs typeface="Adobe نسخ Medium" pitchFamily="50" charset="-78"/>
              </a:rPr>
            </a:br>
            <a:r>
              <a:rPr lang="ar-JO" sz="1400" b="1" dirty="0">
                <a:solidFill>
                  <a:schemeClr val="tx1">
                    <a:lumMod val="85000"/>
                    <a:lumOff val="15000"/>
                  </a:schemeClr>
                </a:solidFill>
                <a:latin typeface="Adobe نسخ Medium" pitchFamily="50" charset="-78"/>
                <a:cs typeface="Adobe نسخ Medium" pitchFamily="50" charset="-78"/>
              </a:rPr>
              <a:t>21. ابو ديس </a:t>
            </a:r>
            <a:br>
              <a:rPr lang="ar-JO" sz="1400" b="1" dirty="0">
                <a:solidFill>
                  <a:schemeClr val="tx1">
                    <a:lumMod val="85000"/>
                    <a:lumOff val="15000"/>
                  </a:schemeClr>
                </a:solidFill>
                <a:latin typeface="Adobe نسخ Medium" pitchFamily="50" charset="-78"/>
                <a:cs typeface="Adobe نسخ Medium" pitchFamily="50" charset="-78"/>
              </a:rPr>
            </a:br>
            <a:r>
              <a:rPr lang="ar-JO" sz="1400" b="1" dirty="0">
                <a:solidFill>
                  <a:schemeClr val="tx1">
                    <a:lumMod val="85000"/>
                    <a:lumOff val="15000"/>
                  </a:schemeClr>
                </a:solidFill>
                <a:latin typeface="Adobe نسخ Medium" pitchFamily="50" charset="-78"/>
                <a:cs typeface="Adobe نسخ Medium" pitchFamily="50" charset="-78"/>
              </a:rPr>
              <a:t>22. الولجة </a:t>
            </a:r>
            <a:br>
              <a:rPr lang="ar-JO" sz="1400" b="1" dirty="0">
                <a:solidFill>
                  <a:schemeClr val="tx1">
                    <a:lumMod val="85000"/>
                    <a:lumOff val="15000"/>
                  </a:schemeClr>
                </a:solidFill>
                <a:latin typeface="Adobe نسخ Medium" pitchFamily="50" charset="-78"/>
                <a:cs typeface="Adobe نسخ Medium" pitchFamily="50" charset="-78"/>
              </a:rPr>
            </a:br>
            <a:r>
              <a:rPr lang="ar-JO" sz="1400" b="1" dirty="0">
                <a:solidFill>
                  <a:schemeClr val="tx1">
                    <a:lumMod val="85000"/>
                    <a:lumOff val="15000"/>
                  </a:schemeClr>
                </a:solidFill>
                <a:latin typeface="Adobe نسخ Medium" pitchFamily="50" charset="-78"/>
                <a:cs typeface="Adobe نسخ Medium" pitchFamily="50" charset="-78"/>
              </a:rPr>
              <a:t>23. دورا </a:t>
            </a:r>
          </a:p>
        </p:txBody>
      </p:sp>
      <p:cxnSp>
        <p:nvCxnSpPr>
          <p:cNvPr id="6" name="Straight Connector 5"/>
          <p:cNvCxnSpPr/>
          <p:nvPr/>
        </p:nvCxnSpPr>
        <p:spPr>
          <a:xfrm>
            <a:off x="8002999" y="-26235"/>
            <a:ext cx="0" cy="5143500"/>
          </a:xfrm>
          <a:prstGeom prst="line">
            <a:avLst/>
          </a:prstGeom>
          <a:ln w="127000" cmpd="thickThi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0" y="0"/>
            <a:ext cx="9144000" cy="5143500"/>
          </a:xfrm>
          <a:prstGeom prst="rect">
            <a:avLst/>
          </a:prstGeom>
          <a:no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pic>
        <p:nvPicPr>
          <p:cNvPr id="8" name="Picture 7"/>
          <p:cNvPicPr>
            <a:picLocks noChangeAspect="1"/>
          </p:cNvPicPr>
          <p:nvPr/>
        </p:nvPicPr>
        <p:blipFill>
          <a:blip r:embed="rId3" cstate="print">
            <a:extLst>
              <a:ext uri="{BEBA8EAE-BF5A-486C-A8C5-ECC9F3942E4B}">
                <a14:imgProps xmlns:a14="http://schemas.microsoft.com/office/drawing/2010/main">
                  <a14:imgLayer r:embed="rId4">
                    <a14:imgEffect>
                      <a14:artisticPastelsSmooth/>
                    </a14:imgEffect>
                  </a14:imgLayer>
                </a14:imgProps>
              </a:ext>
              <a:ext uri="{28A0092B-C50C-407E-A947-70E740481C1C}">
                <a14:useLocalDpi xmlns:a14="http://schemas.microsoft.com/office/drawing/2010/main" val="0"/>
              </a:ext>
            </a:extLst>
          </a:blip>
          <a:stretch>
            <a:fillRect/>
          </a:stretch>
        </p:blipFill>
        <p:spPr>
          <a:xfrm>
            <a:off x="313543" y="1443553"/>
            <a:ext cx="1800000" cy="120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8"/>
          <p:cNvPicPr>
            <a:picLocks noChangeAspect="1"/>
          </p:cNvPicPr>
          <p:nvPr/>
        </p:nvPicPr>
        <p:blipFill>
          <a:blip r:embed="rId5" cstate="print">
            <a:extLst>
              <a:ext uri="{BEBA8EAE-BF5A-486C-A8C5-ECC9F3942E4B}">
                <a14:imgProps xmlns:a14="http://schemas.microsoft.com/office/drawing/2010/main">
                  <a14:imgLayer r:embed="rId6">
                    <a14:imgEffect>
                      <a14:artisticCement/>
                    </a14:imgEffect>
                  </a14:imgLayer>
                </a14:imgProps>
              </a:ext>
              <a:ext uri="{28A0092B-C50C-407E-A947-70E740481C1C}">
                <a14:useLocalDpi xmlns:a14="http://schemas.microsoft.com/office/drawing/2010/main" val="0"/>
              </a:ext>
            </a:extLst>
          </a:blip>
          <a:stretch>
            <a:fillRect/>
          </a:stretch>
        </p:blipFill>
        <p:spPr>
          <a:xfrm>
            <a:off x="523004" y="2947371"/>
            <a:ext cx="1596144" cy="106082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Picture 9"/>
          <p:cNvPicPr>
            <a:picLocks noChangeAspect="1"/>
          </p:cNvPicPr>
          <p:nvPr/>
        </p:nvPicPr>
        <p:blipFill>
          <a:blip r:embed="rId7" cstate="print">
            <a:extLst>
              <a:ext uri="{BEBA8EAE-BF5A-486C-A8C5-ECC9F3942E4B}">
                <a14:imgProps xmlns:a14="http://schemas.microsoft.com/office/drawing/2010/main">
                  <a14:imgLayer r:embed="rId8">
                    <a14:imgEffect>
                      <a14:artisticPastelsSmooth/>
                    </a14:imgEffect>
                  </a14:imgLayer>
                </a14:imgProps>
              </a:ext>
              <a:ext uri="{28A0092B-C50C-407E-A947-70E740481C1C}">
                <a14:useLocalDpi xmlns:a14="http://schemas.microsoft.com/office/drawing/2010/main" val="0"/>
              </a:ext>
            </a:extLst>
          </a:blip>
          <a:stretch>
            <a:fillRect/>
          </a:stretch>
        </p:blipFill>
        <p:spPr>
          <a:xfrm>
            <a:off x="2391549" y="3998148"/>
            <a:ext cx="1752126" cy="10548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Picture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627784" y="1949417"/>
            <a:ext cx="1536304" cy="11522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Picture 12"/>
          <p:cNvPicPr>
            <a:picLocks noChangeAspect="1"/>
          </p:cNvPicPr>
          <p:nvPr/>
        </p:nvPicPr>
        <p:blipFill>
          <a:blip r:embed="rId10" cstate="print">
            <a:extLst>
              <a:ext uri="{BEBA8EAE-BF5A-486C-A8C5-ECC9F3942E4B}">
                <a14:imgProps xmlns:a14="http://schemas.microsoft.com/office/drawing/2010/main">
                  <a14:imgLayer r:embed="rId11">
                    <a14:imgEffect>
                      <a14:artisticPhotocopy/>
                    </a14:imgEffect>
                  </a14:imgLayer>
                </a14:imgProps>
              </a:ext>
              <a:ext uri="{28A0092B-C50C-407E-A947-70E740481C1C}">
                <a14:useLocalDpi xmlns:a14="http://schemas.microsoft.com/office/drawing/2010/main" val="0"/>
              </a:ext>
            </a:extLst>
          </a:blip>
          <a:stretch>
            <a:fillRect/>
          </a:stretch>
        </p:blipFill>
        <p:spPr>
          <a:xfrm>
            <a:off x="1415808" y="98793"/>
            <a:ext cx="1613546" cy="12101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4" name="TextBox 13"/>
          <p:cNvSpPr txBox="1"/>
          <p:nvPr/>
        </p:nvSpPr>
        <p:spPr>
          <a:xfrm rot="16200000">
            <a:off x="6346475" y="2097453"/>
            <a:ext cx="4705206" cy="707886"/>
          </a:xfrm>
          <a:prstGeom prst="rect">
            <a:avLst/>
          </a:prstGeom>
          <a:noFill/>
        </p:spPr>
        <p:txBody>
          <a:bodyPr wrap="square" rtlCol="1">
            <a:spAutoFit/>
          </a:bodyPr>
          <a:lstStyle/>
          <a:p>
            <a:pPr algn="ctr"/>
            <a:r>
              <a:rPr lang="ar-JO" sz="4000" dirty="0" smtClean="0">
                <a:solidFill>
                  <a:schemeClr val="tx1">
                    <a:lumMod val="95000"/>
                    <a:lumOff val="5000"/>
                  </a:schemeClr>
                </a:solidFill>
                <a:latin typeface="Adobe نسخ Medium" pitchFamily="50" charset="-78"/>
                <a:cs typeface="Adobe نسخ Medium" pitchFamily="50" charset="-78"/>
              </a:rPr>
              <a:t>الخلفية التاريخية</a:t>
            </a:r>
            <a:endParaRPr lang="ar-JO" sz="4000" dirty="0">
              <a:solidFill>
                <a:schemeClr val="tx1">
                  <a:lumMod val="95000"/>
                  <a:lumOff val="5000"/>
                </a:schemeClr>
              </a:solidFill>
              <a:latin typeface="Adobe نسخ Medium" pitchFamily="50" charset="-78"/>
              <a:cs typeface="Adobe نسخ Medium" pitchFamily="50" charset="-78"/>
            </a:endParaRPr>
          </a:p>
        </p:txBody>
      </p:sp>
    </p:spTree>
    <p:extLst>
      <p:ext uri="{BB962C8B-B14F-4D97-AF65-F5344CB8AC3E}">
        <p14:creationId xmlns:p14="http://schemas.microsoft.com/office/powerpoint/2010/main" val="319825632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90259" y="0"/>
            <a:ext cx="7270640" cy="5143500"/>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020272" cy="5143500"/>
          </a:xfrm>
          <a:prstGeom prst="rect">
            <a:avLst/>
          </a:prstGeom>
        </p:spPr>
      </p:pic>
      <p:sp>
        <p:nvSpPr>
          <p:cNvPr id="7" name="Rectangle 6"/>
          <p:cNvSpPr/>
          <p:nvPr/>
        </p:nvSpPr>
        <p:spPr>
          <a:xfrm>
            <a:off x="-46657" y="2981871"/>
            <a:ext cx="4623845" cy="2123658"/>
          </a:xfrm>
          <a:prstGeom prst="rect">
            <a:avLst/>
          </a:prstGeom>
          <a:ln w="38100">
            <a:solidFill>
              <a:schemeClr val="accent6">
                <a:lumMod val="75000"/>
              </a:schemeClr>
            </a:solidFill>
            <a:prstDash val="sysDot"/>
          </a:ln>
        </p:spPr>
        <p:style>
          <a:lnRef idx="1">
            <a:schemeClr val="dk1"/>
          </a:lnRef>
          <a:fillRef idx="2">
            <a:schemeClr val="dk1"/>
          </a:fillRef>
          <a:effectRef idx="1">
            <a:schemeClr val="dk1"/>
          </a:effectRef>
          <a:fontRef idx="minor">
            <a:schemeClr val="dk1"/>
          </a:fontRef>
        </p:style>
        <p:txBody>
          <a:bodyPr wrap="square">
            <a:spAutoFit/>
          </a:bodyPr>
          <a:lstStyle/>
          <a:p>
            <a:r>
              <a:rPr lang="ar-JO" sz="3600" b="1" u="sng" dirty="0" smtClean="0">
                <a:latin typeface="Arabic Typesetting" pitchFamily="66" charset="-78"/>
                <a:cs typeface="Arabic Typesetting" pitchFamily="66" charset="-78"/>
              </a:rPr>
              <a:t>5) </a:t>
            </a:r>
            <a:r>
              <a:rPr lang="ar-JO" sz="3600" b="1" u="sng" dirty="0">
                <a:latin typeface="Arabic Typesetting" pitchFamily="66" charset="-78"/>
                <a:cs typeface="Arabic Typesetting" pitchFamily="66" charset="-78"/>
              </a:rPr>
              <a:t>دعم وتنشيط قطاع السياحة </a:t>
            </a:r>
          </a:p>
          <a:p>
            <a:pPr marL="342900" indent="-342900">
              <a:buFont typeface="+mj-lt"/>
              <a:buAutoNum type="arabicPeriod"/>
            </a:pPr>
            <a:r>
              <a:rPr lang="ar-JO" sz="1600" b="1" dirty="0">
                <a:solidFill>
                  <a:schemeClr val="accent6">
                    <a:lumMod val="50000"/>
                  </a:schemeClr>
                </a:solidFill>
              </a:rPr>
              <a:t>الحفاظ على المسارات من خلال ضمان عدم الإضرار بالمناظر الطبيعية والثقافية والمحميات الطبيعية.</a:t>
            </a:r>
          </a:p>
          <a:p>
            <a:pPr marL="342900" indent="-342900">
              <a:buFont typeface="+mj-lt"/>
              <a:buAutoNum type="arabicPeriod"/>
            </a:pPr>
            <a:r>
              <a:rPr lang="ar-JO" sz="1600" b="1" dirty="0">
                <a:solidFill>
                  <a:schemeClr val="accent6">
                    <a:lumMod val="50000"/>
                  </a:schemeClr>
                </a:solidFill>
              </a:rPr>
              <a:t>اقتراح مسار بيئي رابط بين المناطق الاثرية والمناطق الطبيعية </a:t>
            </a:r>
          </a:p>
          <a:p>
            <a:pPr marL="342900" indent="-342900">
              <a:buFont typeface="+mj-lt"/>
              <a:buAutoNum type="arabicPeriod"/>
            </a:pPr>
            <a:r>
              <a:rPr lang="ar-JO" sz="1600" b="1" dirty="0">
                <a:solidFill>
                  <a:schemeClr val="accent6">
                    <a:lumMod val="50000"/>
                  </a:schemeClr>
                </a:solidFill>
              </a:rPr>
              <a:t>يجب أن تكون نقاط التوقف المتاحة في مسارات قريبة من المواقع الأثرية والاطلالات الجميلة.</a:t>
            </a:r>
            <a:r>
              <a:rPr lang="ar-JO" sz="1600" b="1" dirty="0"/>
              <a:t/>
            </a:r>
            <a:br>
              <a:rPr lang="ar-JO" sz="1600" b="1" dirty="0"/>
            </a:br>
            <a:endParaRPr lang="en-GB" sz="1600" b="1" dirty="0"/>
          </a:p>
        </p:txBody>
      </p:sp>
      <p:sp>
        <p:nvSpPr>
          <p:cNvPr id="8" name="Oval 7"/>
          <p:cNvSpPr/>
          <p:nvPr/>
        </p:nvSpPr>
        <p:spPr>
          <a:xfrm>
            <a:off x="5388127" y="2079380"/>
            <a:ext cx="473158" cy="492370"/>
          </a:xfrm>
          <a:prstGeom prst="ellipse">
            <a:avLst/>
          </a:prstGeom>
          <a:solidFill>
            <a:schemeClr val="bg1">
              <a:lumMod val="6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b="1" dirty="0"/>
              <a:t>5</a:t>
            </a:r>
            <a:endParaRPr lang="en-GB" sz="2400" b="1" dirty="0"/>
          </a:p>
        </p:txBody>
      </p:sp>
      <p:sp>
        <p:nvSpPr>
          <p:cNvPr id="9" name="Oval 8"/>
          <p:cNvSpPr/>
          <p:nvPr/>
        </p:nvSpPr>
        <p:spPr>
          <a:xfrm>
            <a:off x="2771800" y="1840390"/>
            <a:ext cx="473158" cy="492370"/>
          </a:xfrm>
          <a:prstGeom prst="ellipse">
            <a:avLst/>
          </a:prstGeom>
          <a:solidFill>
            <a:schemeClr val="bg1">
              <a:lumMod val="6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b="1" dirty="0"/>
              <a:t>5</a:t>
            </a:r>
            <a:endParaRPr lang="en-GB" sz="2400" b="1" dirty="0"/>
          </a:p>
        </p:txBody>
      </p:sp>
      <p:sp>
        <p:nvSpPr>
          <p:cNvPr id="12" name="Rectangle 11"/>
          <p:cNvSpPr/>
          <p:nvPr/>
        </p:nvSpPr>
        <p:spPr>
          <a:xfrm>
            <a:off x="0" y="0"/>
            <a:ext cx="9144000" cy="5143500"/>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205289986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73360" y="0"/>
            <a:ext cx="7270640" cy="514350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164288" cy="5143500"/>
          </a:xfrm>
          <a:prstGeom prst="rect">
            <a:avLst/>
          </a:prstGeom>
        </p:spPr>
      </p:pic>
      <p:sp>
        <p:nvSpPr>
          <p:cNvPr id="6" name="Rectangle 5"/>
          <p:cNvSpPr/>
          <p:nvPr/>
        </p:nvSpPr>
        <p:spPr>
          <a:xfrm>
            <a:off x="0" y="0"/>
            <a:ext cx="9144000" cy="5143500"/>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2" name="TextBox 1"/>
          <p:cNvSpPr txBox="1"/>
          <p:nvPr/>
        </p:nvSpPr>
        <p:spPr>
          <a:xfrm>
            <a:off x="7629364" y="627534"/>
            <a:ext cx="1008112" cy="369332"/>
          </a:xfrm>
          <a:prstGeom prst="rect">
            <a:avLst/>
          </a:prstGeom>
          <a:noFill/>
        </p:spPr>
        <p:txBody>
          <a:bodyPr wrap="square" rtlCol="1">
            <a:spAutoFit/>
          </a:bodyPr>
          <a:lstStyle/>
          <a:p>
            <a:pPr algn="ctr"/>
            <a:r>
              <a:rPr lang="ar-JO" b="1" dirty="0" smtClean="0">
                <a:latin typeface="Adobe Arabic" pitchFamily="18" charset="-78"/>
                <a:cs typeface="Adobe Arabic" pitchFamily="18" charset="-78"/>
              </a:rPr>
              <a:t>اعادة تاهيل</a:t>
            </a:r>
            <a:endParaRPr lang="ar-JO" b="1" dirty="0">
              <a:latin typeface="Adobe Arabic" pitchFamily="18" charset="-78"/>
              <a:cs typeface="Adobe Arabic" pitchFamily="18" charset="-78"/>
            </a:endParaRPr>
          </a:p>
        </p:txBody>
      </p:sp>
    </p:spTree>
    <p:extLst>
      <p:ext uri="{BB962C8B-B14F-4D97-AF65-F5344CB8AC3E}">
        <p14:creationId xmlns:p14="http://schemas.microsoft.com/office/powerpoint/2010/main" val="320000059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71848" y="-20095"/>
            <a:ext cx="7270640" cy="514350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164288" cy="5143500"/>
          </a:xfrm>
          <a:prstGeom prst="rect">
            <a:avLst/>
          </a:prstGeom>
        </p:spPr>
      </p:pic>
      <p:sp>
        <p:nvSpPr>
          <p:cNvPr id="2" name="TextBox 1"/>
          <p:cNvSpPr txBox="1"/>
          <p:nvPr/>
        </p:nvSpPr>
        <p:spPr>
          <a:xfrm>
            <a:off x="7452320" y="699542"/>
            <a:ext cx="1368152" cy="369332"/>
          </a:xfrm>
          <a:prstGeom prst="rect">
            <a:avLst/>
          </a:prstGeom>
          <a:noFill/>
        </p:spPr>
        <p:txBody>
          <a:bodyPr wrap="square" rtlCol="1">
            <a:spAutoFit/>
          </a:bodyPr>
          <a:lstStyle/>
          <a:p>
            <a:pPr algn="ctr"/>
            <a:r>
              <a:rPr lang="ar-JO" b="1" dirty="0" smtClean="0">
                <a:latin typeface="Adobe Arabic" pitchFamily="18" charset="-78"/>
                <a:cs typeface="Adobe Arabic" pitchFamily="18" charset="-78"/>
              </a:rPr>
              <a:t>مشاريع مقترحة</a:t>
            </a:r>
            <a:endParaRPr lang="ar-JO" b="1" dirty="0">
              <a:latin typeface="Adobe Arabic" pitchFamily="18" charset="-78"/>
              <a:cs typeface="Adobe Arabic" pitchFamily="18" charset="-78"/>
            </a:endParaRPr>
          </a:p>
        </p:txBody>
      </p:sp>
    </p:spTree>
    <p:extLst>
      <p:ext uri="{BB962C8B-B14F-4D97-AF65-F5344CB8AC3E}">
        <p14:creationId xmlns:p14="http://schemas.microsoft.com/office/powerpoint/2010/main" val="403233204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73360" y="0"/>
            <a:ext cx="7270640" cy="51435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0370"/>
            <a:ext cx="7092280" cy="5143500"/>
          </a:xfrm>
          <a:prstGeom prst="rect">
            <a:avLst/>
          </a:prstGeom>
        </p:spPr>
      </p:pic>
      <p:sp>
        <p:nvSpPr>
          <p:cNvPr id="6" name="Rectangle 5"/>
          <p:cNvSpPr/>
          <p:nvPr/>
        </p:nvSpPr>
        <p:spPr>
          <a:xfrm>
            <a:off x="0" y="0"/>
            <a:ext cx="9144000" cy="51435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cxnSp>
        <p:nvCxnSpPr>
          <p:cNvPr id="10" name="Straight Arrow Connector 9"/>
          <p:cNvCxnSpPr/>
          <p:nvPr/>
        </p:nvCxnSpPr>
        <p:spPr>
          <a:xfrm>
            <a:off x="2339752" y="1588511"/>
            <a:ext cx="144016" cy="36004"/>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987824" y="1704907"/>
            <a:ext cx="144016" cy="36004"/>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3398275" y="1923678"/>
            <a:ext cx="51288" cy="144016"/>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3227318" y="2499742"/>
            <a:ext cx="144016" cy="36004"/>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3923928" y="2427734"/>
            <a:ext cx="144016" cy="36004"/>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4409982" y="2582120"/>
            <a:ext cx="36004" cy="133646"/>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4283968" y="3075806"/>
            <a:ext cx="25223" cy="108012"/>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3423919" y="3897489"/>
            <a:ext cx="96578" cy="72008"/>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flipV="1">
            <a:off x="2402853" y="3512099"/>
            <a:ext cx="25223" cy="108012"/>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V="1">
            <a:off x="2522530" y="2607754"/>
            <a:ext cx="74961" cy="108012"/>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51" name="Oval 50"/>
          <p:cNvSpPr/>
          <p:nvPr/>
        </p:nvSpPr>
        <p:spPr>
          <a:xfrm>
            <a:off x="1948349" y="1308863"/>
            <a:ext cx="909007" cy="792088"/>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53" name="Oval 52"/>
          <p:cNvSpPr/>
          <p:nvPr/>
        </p:nvSpPr>
        <p:spPr>
          <a:xfrm>
            <a:off x="2916830" y="2049692"/>
            <a:ext cx="935090" cy="1026114"/>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55" name="Oval 54"/>
          <p:cNvSpPr/>
          <p:nvPr/>
        </p:nvSpPr>
        <p:spPr>
          <a:xfrm>
            <a:off x="3851920" y="2304458"/>
            <a:ext cx="558061" cy="555324"/>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56" name="Oval 55"/>
          <p:cNvSpPr/>
          <p:nvPr/>
        </p:nvSpPr>
        <p:spPr>
          <a:xfrm>
            <a:off x="2587842" y="2859782"/>
            <a:ext cx="639476" cy="612068"/>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9" name="TextBox 18"/>
          <p:cNvSpPr txBox="1"/>
          <p:nvPr/>
        </p:nvSpPr>
        <p:spPr>
          <a:xfrm>
            <a:off x="2053956" y="938247"/>
            <a:ext cx="748240" cy="338554"/>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ar-SA" sz="1600" b="1" dirty="0" smtClean="0">
                <a:solidFill>
                  <a:schemeClr val="tx1"/>
                </a:solidFill>
                <a:latin typeface="Adobe نسخ Medium" pitchFamily="50" charset="-78"/>
                <a:cs typeface="Adobe نسخ Medium" pitchFamily="50" charset="-78"/>
              </a:rPr>
              <a:t>30 دقيقة</a:t>
            </a:r>
            <a:endParaRPr lang="en-US" sz="1600" b="1" dirty="0">
              <a:solidFill>
                <a:schemeClr val="tx1"/>
              </a:solidFill>
              <a:latin typeface="Adobe نسخ Medium" pitchFamily="50" charset="-78"/>
              <a:cs typeface="Adobe نسخ Medium" pitchFamily="50" charset="-78"/>
            </a:endParaRPr>
          </a:p>
        </p:txBody>
      </p:sp>
      <p:sp>
        <p:nvSpPr>
          <p:cNvPr id="20" name="TextBox 19"/>
          <p:cNvSpPr txBox="1"/>
          <p:nvPr/>
        </p:nvSpPr>
        <p:spPr>
          <a:xfrm>
            <a:off x="3175688" y="1740911"/>
            <a:ext cx="748240" cy="338554"/>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ar-JO" sz="1600" b="1" dirty="0" smtClean="0">
                <a:solidFill>
                  <a:schemeClr val="tx1"/>
                </a:solidFill>
                <a:latin typeface="Adobe نسخ Medium" pitchFamily="50" charset="-78"/>
                <a:cs typeface="Adobe نسخ Medium" pitchFamily="50" charset="-78"/>
              </a:rPr>
              <a:t>45</a:t>
            </a:r>
            <a:r>
              <a:rPr lang="en-US" sz="1600" b="1" dirty="0" smtClean="0">
                <a:solidFill>
                  <a:schemeClr val="tx1"/>
                </a:solidFill>
                <a:latin typeface="Adobe نسخ Medium" pitchFamily="50" charset="-78"/>
                <a:cs typeface="Adobe نسخ Medium" pitchFamily="50" charset="-78"/>
              </a:rPr>
              <a:t> </a:t>
            </a:r>
            <a:r>
              <a:rPr lang="ar-SA" sz="1600" b="1" dirty="0" smtClean="0">
                <a:solidFill>
                  <a:schemeClr val="tx1"/>
                </a:solidFill>
                <a:latin typeface="Adobe نسخ Medium" pitchFamily="50" charset="-78"/>
                <a:cs typeface="Adobe نسخ Medium" pitchFamily="50" charset="-78"/>
              </a:rPr>
              <a:t>دقيقة</a:t>
            </a:r>
            <a:endParaRPr lang="en-US" sz="1600" b="1" dirty="0">
              <a:solidFill>
                <a:schemeClr val="tx1"/>
              </a:solidFill>
              <a:latin typeface="Adobe نسخ Medium" pitchFamily="50" charset="-78"/>
              <a:cs typeface="Adobe نسخ Medium" pitchFamily="50" charset="-78"/>
            </a:endParaRPr>
          </a:p>
        </p:txBody>
      </p:sp>
      <p:sp>
        <p:nvSpPr>
          <p:cNvPr id="21" name="TextBox 20"/>
          <p:cNvSpPr txBox="1"/>
          <p:nvPr/>
        </p:nvSpPr>
        <p:spPr>
          <a:xfrm>
            <a:off x="3922459" y="2049692"/>
            <a:ext cx="748240" cy="338554"/>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ar-JO" sz="1600" b="1" dirty="0" smtClean="0">
                <a:solidFill>
                  <a:schemeClr val="tx1"/>
                </a:solidFill>
                <a:latin typeface="Adobe نسخ Medium" pitchFamily="50" charset="-78"/>
                <a:cs typeface="Adobe نسخ Medium" pitchFamily="50" charset="-78"/>
              </a:rPr>
              <a:t> 15 </a:t>
            </a:r>
            <a:r>
              <a:rPr lang="ar-SA" sz="1600" b="1" dirty="0" smtClean="0">
                <a:solidFill>
                  <a:schemeClr val="tx1"/>
                </a:solidFill>
                <a:latin typeface="Adobe نسخ Medium" pitchFamily="50" charset="-78"/>
                <a:cs typeface="Adobe نسخ Medium" pitchFamily="50" charset="-78"/>
              </a:rPr>
              <a:t>دقيقة</a:t>
            </a:r>
            <a:endParaRPr lang="en-US" sz="1600" b="1" dirty="0">
              <a:solidFill>
                <a:schemeClr val="tx1"/>
              </a:solidFill>
              <a:latin typeface="Adobe نسخ Medium" pitchFamily="50" charset="-78"/>
              <a:cs typeface="Adobe نسخ Medium" pitchFamily="50" charset="-78"/>
            </a:endParaRPr>
          </a:p>
        </p:txBody>
      </p:sp>
      <p:sp>
        <p:nvSpPr>
          <p:cNvPr id="25" name="TextBox 24"/>
          <p:cNvSpPr txBox="1"/>
          <p:nvPr/>
        </p:nvSpPr>
        <p:spPr>
          <a:xfrm>
            <a:off x="2053956" y="2960535"/>
            <a:ext cx="748240" cy="338554"/>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ar-JO" sz="1600" b="1" dirty="0" smtClean="0">
                <a:solidFill>
                  <a:schemeClr val="tx1"/>
                </a:solidFill>
                <a:latin typeface="Adobe نسخ Medium" pitchFamily="50" charset="-78"/>
                <a:cs typeface="Adobe نسخ Medium" pitchFamily="50" charset="-78"/>
              </a:rPr>
              <a:t> 30</a:t>
            </a:r>
            <a:r>
              <a:rPr lang="ar-SA" sz="1600" b="1" dirty="0" smtClean="0">
                <a:solidFill>
                  <a:schemeClr val="tx1"/>
                </a:solidFill>
                <a:latin typeface="Adobe نسخ Medium" pitchFamily="50" charset="-78"/>
                <a:cs typeface="Adobe نسخ Medium" pitchFamily="50" charset="-78"/>
              </a:rPr>
              <a:t>دقيقة</a:t>
            </a:r>
            <a:endParaRPr lang="en-US" sz="1600" b="1" dirty="0">
              <a:solidFill>
                <a:schemeClr val="tx1"/>
              </a:solidFill>
              <a:latin typeface="Adobe نسخ Medium" pitchFamily="50" charset="-78"/>
              <a:cs typeface="Adobe نسخ Medium" pitchFamily="50" charset="-78"/>
            </a:endParaRPr>
          </a:p>
        </p:txBody>
      </p:sp>
    </p:spTree>
    <p:extLst>
      <p:ext uri="{BB962C8B-B14F-4D97-AF65-F5344CB8AC3E}">
        <p14:creationId xmlns:p14="http://schemas.microsoft.com/office/powerpoint/2010/main" val="3126319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par>
                                <p:cTn id="8" presetID="21" presetClass="entr" presetSubtype="1"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wheel(1)">
                                      <p:cBhvr>
                                        <p:cTn id="10" dur="2000"/>
                                        <p:tgtEl>
                                          <p:spTgt spid="23"/>
                                        </p:tgtEl>
                                      </p:cBhvr>
                                    </p:animEffect>
                                  </p:childTnLst>
                                </p:cTn>
                              </p:par>
                              <p:par>
                                <p:cTn id="11" presetID="21" presetClass="entr" presetSubtype="1"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heel(1)">
                                      <p:cBhvr>
                                        <p:cTn id="13" dur="2000"/>
                                        <p:tgtEl>
                                          <p:spTgt spid="24"/>
                                        </p:tgtEl>
                                      </p:cBhvr>
                                    </p:animEffect>
                                  </p:childTnLst>
                                </p:cTn>
                              </p:par>
                              <p:par>
                                <p:cTn id="14" presetID="21"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heel(1)">
                                      <p:cBhvr>
                                        <p:cTn id="16" dur="2000"/>
                                        <p:tgtEl>
                                          <p:spTgt spid="5"/>
                                        </p:tgtEl>
                                      </p:cBhvr>
                                    </p:animEffect>
                                  </p:childTnLst>
                                </p:cTn>
                              </p:par>
                              <p:par>
                                <p:cTn id="17" presetID="21" presetClass="entr" presetSubtype="1"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heel(1)">
                                      <p:cBhvr>
                                        <p:cTn id="19" dur="2000"/>
                                        <p:tgtEl>
                                          <p:spTgt spid="30"/>
                                        </p:tgtEl>
                                      </p:cBhvr>
                                    </p:animEffect>
                                  </p:childTnLst>
                                </p:cTn>
                              </p:par>
                              <p:par>
                                <p:cTn id="20" presetID="21" presetClass="entr" presetSubtype="1" fill="hold"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wheel(1)">
                                      <p:cBhvr>
                                        <p:cTn id="22" dur="2000"/>
                                        <p:tgtEl>
                                          <p:spTgt spid="35"/>
                                        </p:tgtEl>
                                      </p:cBhvr>
                                    </p:animEffect>
                                  </p:childTnLst>
                                </p:cTn>
                              </p:par>
                              <p:par>
                                <p:cTn id="23" presetID="21" presetClass="entr" presetSubtype="1" fill="hold"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wheel(1)">
                                      <p:cBhvr>
                                        <p:cTn id="25" dur="2000"/>
                                        <p:tgtEl>
                                          <p:spTgt spid="39"/>
                                        </p:tgtEl>
                                      </p:cBhvr>
                                    </p:animEffect>
                                  </p:childTnLst>
                                </p:cTn>
                              </p:par>
                              <p:par>
                                <p:cTn id="26" presetID="21" presetClass="entr" presetSubtype="1" fill="hold" nodeType="with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wheel(1)">
                                      <p:cBhvr>
                                        <p:cTn id="28" dur="2000"/>
                                        <p:tgtEl>
                                          <p:spTgt spid="48"/>
                                        </p:tgtEl>
                                      </p:cBhvr>
                                    </p:animEffect>
                                  </p:childTnLst>
                                </p:cTn>
                              </p:par>
                              <p:par>
                                <p:cTn id="29" presetID="21" presetClass="entr" presetSubtype="1"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heel(1)">
                                      <p:cBhvr>
                                        <p:cTn id="31" dur="2000"/>
                                        <p:tgtEl>
                                          <p:spTgt spid="22"/>
                                        </p:tgtEl>
                                      </p:cBhvr>
                                    </p:animEffect>
                                  </p:childTnLst>
                                </p:cTn>
                              </p:par>
                              <p:par>
                                <p:cTn id="32" presetID="21" presetClass="entr" presetSubtype="1"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heel(1)">
                                      <p:cBhvr>
                                        <p:cTn id="34" dur="2000"/>
                                        <p:tgtEl>
                                          <p:spTgt spid="13"/>
                                        </p:tgtEl>
                                      </p:cBhvr>
                                    </p:animEffect>
                                  </p:childTnLst>
                                </p:cTn>
                              </p:par>
                              <p:par>
                                <p:cTn id="35" presetID="21" presetClass="entr" presetSubtype="1"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heel(1)">
                                      <p:cBhvr>
                                        <p:cTn id="37" dur="20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fade">
                                      <p:cBhvr>
                                        <p:cTn id="42" dur="1000"/>
                                        <p:tgtEl>
                                          <p:spTgt spid="51"/>
                                        </p:tgtEl>
                                      </p:cBhvr>
                                    </p:animEffect>
                                    <p:anim calcmode="lin" valueType="num">
                                      <p:cBhvr>
                                        <p:cTn id="43" dur="1000" fill="hold"/>
                                        <p:tgtEl>
                                          <p:spTgt spid="51"/>
                                        </p:tgtEl>
                                        <p:attrNameLst>
                                          <p:attrName>ppt_x</p:attrName>
                                        </p:attrNameLst>
                                      </p:cBhvr>
                                      <p:tavLst>
                                        <p:tav tm="0">
                                          <p:val>
                                            <p:strVal val="#ppt_x"/>
                                          </p:val>
                                        </p:tav>
                                        <p:tav tm="100000">
                                          <p:val>
                                            <p:strVal val="#ppt_x"/>
                                          </p:val>
                                        </p:tav>
                                      </p:tavLst>
                                    </p:anim>
                                    <p:anim calcmode="lin" valueType="num">
                                      <p:cBhvr>
                                        <p:cTn id="44" dur="1000" fill="hold"/>
                                        <p:tgtEl>
                                          <p:spTgt spid="5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1000"/>
                                        <p:tgtEl>
                                          <p:spTgt spid="19"/>
                                        </p:tgtEl>
                                      </p:cBhvr>
                                    </p:animEffect>
                                    <p:anim calcmode="lin" valueType="num">
                                      <p:cBhvr>
                                        <p:cTn id="48" dur="1000" fill="hold"/>
                                        <p:tgtEl>
                                          <p:spTgt spid="19"/>
                                        </p:tgtEl>
                                        <p:attrNameLst>
                                          <p:attrName>ppt_x</p:attrName>
                                        </p:attrNameLst>
                                      </p:cBhvr>
                                      <p:tavLst>
                                        <p:tav tm="0">
                                          <p:val>
                                            <p:strVal val="#ppt_x"/>
                                          </p:val>
                                        </p:tav>
                                        <p:tav tm="100000">
                                          <p:val>
                                            <p:strVal val="#ppt_x"/>
                                          </p:val>
                                        </p:tav>
                                      </p:tavLst>
                                    </p:anim>
                                    <p:anim calcmode="lin" valueType="num">
                                      <p:cBhvr>
                                        <p:cTn id="4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53"/>
                                        </p:tgtEl>
                                        <p:attrNameLst>
                                          <p:attrName>style.visibility</p:attrName>
                                        </p:attrNameLst>
                                      </p:cBhvr>
                                      <p:to>
                                        <p:strVal val="visible"/>
                                      </p:to>
                                    </p:set>
                                    <p:animEffect transition="in" filter="fade">
                                      <p:cBhvr>
                                        <p:cTn id="54" dur="1000"/>
                                        <p:tgtEl>
                                          <p:spTgt spid="53"/>
                                        </p:tgtEl>
                                      </p:cBhvr>
                                    </p:animEffect>
                                    <p:anim calcmode="lin" valueType="num">
                                      <p:cBhvr>
                                        <p:cTn id="55" dur="1000" fill="hold"/>
                                        <p:tgtEl>
                                          <p:spTgt spid="53"/>
                                        </p:tgtEl>
                                        <p:attrNameLst>
                                          <p:attrName>ppt_x</p:attrName>
                                        </p:attrNameLst>
                                      </p:cBhvr>
                                      <p:tavLst>
                                        <p:tav tm="0">
                                          <p:val>
                                            <p:strVal val="#ppt_x"/>
                                          </p:val>
                                        </p:tav>
                                        <p:tav tm="100000">
                                          <p:val>
                                            <p:strVal val="#ppt_x"/>
                                          </p:val>
                                        </p:tav>
                                      </p:tavLst>
                                    </p:anim>
                                    <p:anim calcmode="lin" valueType="num">
                                      <p:cBhvr>
                                        <p:cTn id="56" dur="1000" fill="hold"/>
                                        <p:tgtEl>
                                          <p:spTgt spid="53"/>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1000"/>
                                        <p:tgtEl>
                                          <p:spTgt spid="21"/>
                                        </p:tgtEl>
                                      </p:cBhvr>
                                    </p:animEffect>
                                    <p:anim calcmode="lin" valueType="num">
                                      <p:cBhvr>
                                        <p:cTn id="67" dur="1000" fill="hold"/>
                                        <p:tgtEl>
                                          <p:spTgt spid="21"/>
                                        </p:tgtEl>
                                        <p:attrNameLst>
                                          <p:attrName>ppt_x</p:attrName>
                                        </p:attrNameLst>
                                      </p:cBhvr>
                                      <p:tavLst>
                                        <p:tav tm="0">
                                          <p:val>
                                            <p:strVal val="#ppt_x"/>
                                          </p:val>
                                        </p:tav>
                                        <p:tav tm="100000">
                                          <p:val>
                                            <p:strVal val="#ppt_x"/>
                                          </p:val>
                                        </p:tav>
                                      </p:tavLst>
                                    </p:anim>
                                    <p:anim calcmode="lin" valueType="num">
                                      <p:cBhvr>
                                        <p:cTn id="68" dur="1000" fill="hold"/>
                                        <p:tgtEl>
                                          <p:spTgt spid="21"/>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55"/>
                                        </p:tgtEl>
                                        <p:attrNameLst>
                                          <p:attrName>style.visibility</p:attrName>
                                        </p:attrNameLst>
                                      </p:cBhvr>
                                      <p:to>
                                        <p:strVal val="visible"/>
                                      </p:to>
                                    </p:set>
                                    <p:animEffect transition="in" filter="fade">
                                      <p:cBhvr>
                                        <p:cTn id="71" dur="1000"/>
                                        <p:tgtEl>
                                          <p:spTgt spid="55"/>
                                        </p:tgtEl>
                                      </p:cBhvr>
                                    </p:animEffect>
                                    <p:anim calcmode="lin" valueType="num">
                                      <p:cBhvr>
                                        <p:cTn id="72" dur="1000" fill="hold"/>
                                        <p:tgtEl>
                                          <p:spTgt spid="55"/>
                                        </p:tgtEl>
                                        <p:attrNameLst>
                                          <p:attrName>ppt_x</p:attrName>
                                        </p:attrNameLst>
                                      </p:cBhvr>
                                      <p:tavLst>
                                        <p:tav tm="0">
                                          <p:val>
                                            <p:strVal val="#ppt_x"/>
                                          </p:val>
                                        </p:tav>
                                        <p:tav tm="100000">
                                          <p:val>
                                            <p:strVal val="#ppt_x"/>
                                          </p:val>
                                        </p:tav>
                                      </p:tavLst>
                                    </p:anim>
                                    <p:anim calcmode="lin" valueType="num">
                                      <p:cBhvr>
                                        <p:cTn id="73"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56"/>
                                        </p:tgtEl>
                                        <p:attrNameLst>
                                          <p:attrName>style.visibility</p:attrName>
                                        </p:attrNameLst>
                                      </p:cBhvr>
                                      <p:to>
                                        <p:strVal val="visible"/>
                                      </p:to>
                                    </p:set>
                                    <p:animEffect transition="in" filter="fade">
                                      <p:cBhvr>
                                        <p:cTn id="78" dur="1000"/>
                                        <p:tgtEl>
                                          <p:spTgt spid="56"/>
                                        </p:tgtEl>
                                      </p:cBhvr>
                                    </p:animEffect>
                                    <p:anim calcmode="lin" valueType="num">
                                      <p:cBhvr>
                                        <p:cTn id="79" dur="1000" fill="hold"/>
                                        <p:tgtEl>
                                          <p:spTgt spid="56"/>
                                        </p:tgtEl>
                                        <p:attrNameLst>
                                          <p:attrName>ppt_x</p:attrName>
                                        </p:attrNameLst>
                                      </p:cBhvr>
                                      <p:tavLst>
                                        <p:tav tm="0">
                                          <p:val>
                                            <p:strVal val="#ppt_x"/>
                                          </p:val>
                                        </p:tav>
                                        <p:tav tm="100000">
                                          <p:val>
                                            <p:strVal val="#ppt_x"/>
                                          </p:val>
                                        </p:tav>
                                      </p:tavLst>
                                    </p:anim>
                                    <p:anim calcmode="lin" valueType="num">
                                      <p:cBhvr>
                                        <p:cTn id="80" dur="1000" fill="hold"/>
                                        <p:tgtEl>
                                          <p:spTgt spid="56"/>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1000"/>
                                        <p:tgtEl>
                                          <p:spTgt spid="25"/>
                                        </p:tgtEl>
                                      </p:cBhvr>
                                    </p:animEffect>
                                    <p:anim calcmode="lin" valueType="num">
                                      <p:cBhvr>
                                        <p:cTn id="84" dur="1000" fill="hold"/>
                                        <p:tgtEl>
                                          <p:spTgt spid="25"/>
                                        </p:tgtEl>
                                        <p:attrNameLst>
                                          <p:attrName>ppt_x</p:attrName>
                                        </p:attrNameLst>
                                      </p:cBhvr>
                                      <p:tavLst>
                                        <p:tav tm="0">
                                          <p:val>
                                            <p:strVal val="#ppt_x"/>
                                          </p:val>
                                        </p:tav>
                                        <p:tav tm="100000">
                                          <p:val>
                                            <p:strVal val="#ppt_x"/>
                                          </p:val>
                                        </p:tav>
                                      </p:tavLst>
                                    </p:anim>
                                    <p:anim calcmode="lin" valueType="num">
                                      <p:cBhvr>
                                        <p:cTn id="85"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3" grpId="0" animBg="1"/>
      <p:bldP spid="55" grpId="0" animBg="1"/>
      <p:bldP spid="56" grpId="0" animBg="1"/>
      <p:bldP spid="19" grpId="0"/>
      <p:bldP spid="20" grpId="0"/>
      <p:bldP spid="21" grpId="0"/>
      <p:bldP spid="25"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3999" cy="523220"/>
          </a:xfrm>
          <a:prstGeom prst="rect">
            <a:avLst/>
          </a:prstGeom>
          <a:solidFill>
            <a:srgbClr val="10253F">
              <a:alpha val="85098"/>
            </a:srgbClr>
          </a:solidFill>
          <a:ln>
            <a:solidFill>
              <a:schemeClr val="bg1"/>
            </a:solidFill>
            <a:prstDash val="sysDash"/>
          </a:ln>
        </p:spPr>
        <p:txBody>
          <a:bodyPr wrap="square" rtlCol="1">
            <a:spAutoFit/>
          </a:bodyPr>
          <a:lstStyle/>
          <a:p>
            <a:pPr algn="ctr"/>
            <a:r>
              <a:rPr lang="ar-JO" sz="2800" b="1" dirty="0" smtClean="0">
                <a:ln w="13970" cmpd="sng">
                  <a:noFill/>
                  <a:prstDash val="solid"/>
                </a:ln>
                <a:solidFill>
                  <a:schemeClr val="bg1"/>
                </a:solidFill>
                <a:cs typeface="AGA Sindibad Regular" pitchFamily="2" charset="-78"/>
              </a:rPr>
              <a:t>اولويات العمل</a:t>
            </a:r>
            <a:endParaRPr lang="ar-SA" sz="2800" b="1" dirty="0">
              <a:ln w="13970" cmpd="sng">
                <a:noFill/>
                <a:prstDash val="solid"/>
              </a:ln>
              <a:solidFill>
                <a:schemeClr val="bg1"/>
              </a:solidFill>
              <a:cs typeface="AGA Sindibad Regular" pitchFamily="2" charset="-78"/>
            </a:endParaRPr>
          </a:p>
        </p:txBody>
      </p:sp>
      <p:sp>
        <p:nvSpPr>
          <p:cNvPr id="5" name="Rectangle 4"/>
          <p:cNvSpPr/>
          <p:nvPr/>
        </p:nvSpPr>
        <p:spPr>
          <a:xfrm>
            <a:off x="136896" y="0"/>
            <a:ext cx="144016" cy="523220"/>
          </a:xfrm>
          <a:prstGeom prst="rect">
            <a:avLst/>
          </a:prstGeom>
          <a:solidFill>
            <a:srgbClr val="D1565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80912" y="0"/>
            <a:ext cx="167259" cy="523220"/>
          </a:xfrm>
          <a:prstGeom prst="rect">
            <a:avLst/>
          </a:prstGeom>
          <a:solidFill>
            <a:srgbClr val="E5B05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48171" y="0"/>
            <a:ext cx="151931" cy="523220"/>
          </a:xfrm>
          <a:prstGeom prst="rect">
            <a:avLst/>
          </a:prstGeom>
          <a:solidFill>
            <a:srgbClr val="47B28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36896" y="547381"/>
            <a:ext cx="8580275" cy="4662815"/>
          </a:xfrm>
          <a:prstGeom prst="rect">
            <a:avLst/>
          </a:prstGeom>
          <a:noFill/>
        </p:spPr>
        <p:txBody>
          <a:bodyPr wrap="square" rtlCol="1">
            <a:spAutoFit/>
          </a:bodyPr>
          <a:lstStyle/>
          <a:p>
            <a:pPr lvl="0">
              <a:lnSpc>
                <a:spcPct val="150000"/>
              </a:lnSpc>
            </a:pPr>
            <a:r>
              <a:rPr lang="ar-JO" b="1" u="sng" dirty="0" smtClean="0">
                <a:latin typeface="Adobe نسخ Medium" pitchFamily="50" charset="-78"/>
                <a:cs typeface="Adobe نسخ Medium" pitchFamily="50" charset="-78"/>
              </a:rPr>
              <a:t>على المستوى المحلي :</a:t>
            </a:r>
            <a:endParaRPr lang="ar-JO" u="sng" dirty="0" smtClean="0">
              <a:latin typeface="Adobe نسخ Medium" pitchFamily="50" charset="-78"/>
              <a:cs typeface="Adobe نسخ Medium" pitchFamily="50" charset="-78"/>
            </a:endParaRPr>
          </a:p>
          <a:p>
            <a:pPr marL="342900" lvl="0" indent="-342900">
              <a:lnSpc>
                <a:spcPct val="150000"/>
              </a:lnSpc>
              <a:buFont typeface="+mj-lt"/>
              <a:buAutoNum type="arabicPeriod"/>
            </a:pPr>
            <a:r>
              <a:rPr lang="ar-JO" dirty="0" smtClean="0">
                <a:latin typeface="Adobe نسخ Medium" pitchFamily="50" charset="-78"/>
                <a:cs typeface="Adobe نسخ Medium" pitchFamily="50" charset="-78"/>
              </a:rPr>
              <a:t>توفير مسار سياحي و واخر طبيعي </a:t>
            </a:r>
            <a:r>
              <a:rPr lang="ar-JO" dirty="0">
                <a:latin typeface="Adobe نسخ Medium" pitchFamily="50" charset="-78"/>
                <a:cs typeface="Adobe نسخ Medium" pitchFamily="50" charset="-78"/>
              </a:rPr>
              <a:t>وما </a:t>
            </a:r>
            <a:r>
              <a:rPr lang="ar-JO" dirty="0" smtClean="0">
                <a:latin typeface="Adobe نسخ Medium" pitchFamily="50" charset="-78"/>
                <a:cs typeface="Adobe نسخ Medium" pitchFamily="50" charset="-78"/>
              </a:rPr>
              <a:t>يلزمهما </a:t>
            </a:r>
            <a:r>
              <a:rPr lang="ar-JO" dirty="0">
                <a:latin typeface="Adobe نسخ Medium" pitchFamily="50" charset="-78"/>
                <a:cs typeface="Adobe نسخ Medium" pitchFamily="50" charset="-78"/>
              </a:rPr>
              <a:t>من </a:t>
            </a:r>
            <a:r>
              <a:rPr lang="ar-JO" dirty="0" smtClean="0">
                <a:latin typeface="Adobe نسخ Medium" pitchFamily="50" charset="-78"/>
                <a:cs typeface="Adobe نسخ Medium" pitchFamily="50" charset="-78"/>
              </a:rPr>
              <a:t>خدمات ومرافق</a:t>
            </a:r>
          </a:p>
          <a:p>
            <a:pPr marL="342900" lvl="0" indent="-342900">
              <a:lnSpc>
                <a:spcPct val="150000"/>
              </a:lnSpc>
              <a:buFont typeface="+mj-lt"/>
              <a:buAutoNum type="arabicPeriod"/>
            </a:pPr>
            <a:r>
              <a:rPr lang="ar-JO" dirty="0" smtClean="0">
                <a:latin typeface="Adobe نسخ Medium" pitchFamily="50" charset="-78"/>
                <a:cs typeface="Adobe نسخ Medium" pitchFamily="50" charset="-78"/>
              </a:rPr>
              <a:t>استكمال مشروع النزل السياحي في قصر ابو حجلة لتوفير مكان اقامة لسياح </a:t>
            </a:r>
          </a:p>
          <a:p>
            <a:pPr marL="342900" lvl="0" indent="-342900">
              <a:lnSpc>
                <a:spcPct val="150000"/>
              </a:lnSpc>
              <a:buFont typeface="+mj-lt"/>
              <a:buAutoNum type="arabicPeriod"/>
            </a:pPr>
            <a:r>
              <a:rPr lang="ar-JO" dirty="0" smtClean="0">
                <a:latin typeface="Adobe نسخ Medium" pitchFamily="50" charset="-78"/>
                <a:cs typeface="Adobe نسخ Medium" pitchFamily="50" charset="-78"/>
              </a:rPr>
              <a:t>تاهيل الفرن القديم واعادة استخدامه</a:t>
            </a:r>
          </a:p>
          <a:p>
            <a:pPr marL="342900" lvl="0" indent="-342900">
              <a:lnSpc>
                <a:spcPct val="150000"/>
              </a:lnSpc>
              <a:buFont typeface="+mj-lt"/>
              <a:buAutoNum type="arabicPeriod"/>
            </a:pPr>
            <a:r>
              <a:rPr lang="ar-JO" dirty="0" smtClean="0">
                <a:latin typeface="Adobe نسخ Medium" pitchFamily="50" charset="-78"/>
                <a:cs typeface="Adobe نسخ Medium" pitchFamily="50" charset="-78"/>
              </a:rPr>
              <a:t>تاهيل وتحسين البوابة الغربية</a:t>
            </a:r>
          </a:p>
          <a:p>
            <a:pPr marL="342900" lvl="0" indent="-342900">
              <a:lnSpc>
                <a:spcPct val="150000"/>
              </a:lnSpc>
              <a:buFont typeface="+mj-lt"/>
              <a:buAutoNum type="arabicPeriod"/>
            </a:pPr>
            <a:r>
              <a:rPr lang="ar-JO" dirty="0" smtClean="0">
                <a:latin typeface="Adobe نسخ Medium" pitchFamily="50" charset="-78"/>
                <a:cs typeface="Adobe نسخ Medium" pitchFamily="50" charset="-78"/>
              </a:rPr>
              <a:t>تاهيل </a:t>
            </a:r>
            <a:r>
              <a:rPr lang="ar-JO" dirty="0">
                <a:latin typeface="Adobe نسخ Medium" pitchFamily="50" charset="-78"/>
                <a:cs typeface="Adobe نسخ Medium" pitchFamily="50" charset="-78"/>
              </a:rPr>
              <a:t>وتحسين البوابة </a:t>
            </a:r>
            <a:r>
              <a:rPr lang="ar-JO" dirty="0" smtClean="0">
                <a:latin typeface="Adobe نسخ Medium" pitchFamily="50" charset="-78"/>
                <a:cs typeface="Adobe نسخ Medium" pitchFamily="50" charset="-78"/>
              </a:rPr>
              <a:t>الغربية</a:t>
            </a:r>
          </a:p>
          <a:p>
            <a:pPr marL="342900" lvl="0" indent="-342900">
              <a:lnSpc>
                <a:spcPct val="150000"/>
              </a:lnSpc>
              <a:buFont typeface="+mj-lt"/>
              <a:buAutoNum type="arabicPeriod"/>
            </a:pPr>
            <a:r>
              <a:rPr lang="ar-JO" dirty="0" smtClean="0">
                <a:latin typeface="Adobe نسخ Medium" pitchFamily="50" charset="-78"/>
                <a:cs typeface="Adobe نسخ Medium" pitchFamily="50" charset="-78"/>
              </a:rPr>
              <a:t>اعادة احياء وتاهيل العيادة الصحية </a:t>
            </a:r>
          </a:p>
          <a:p>
            <a:pPr marL="342900" lvl="0" indent="-342900">
              <a:lnSpc>
                <a:spcPct val="150000"/>
              </a:lnSpc>
              <a:buFont typeface="+mj-lt"/>
              <a:buAutoNum type="arabicPeriod"/>
            </a:pPr>
            <a:r>
              <a:rPr lang="ar-JO" dirty="0" smtClean="0">
                <a:latin typeface="Adobe نسخ Medium" pitchFamily="50" charset="-78"/>
                <a:cs typeface="Adobe نسخ Medium" pitchFamily="50" charset="-78"/>
              </a:rPr>
              <a:t>ترميم المباني التاريخية المهدمة والمهجورة</a:t>
            </a:r>
          </a:p>
          <a:p>
            <a:pPr marL="342900" lvl="0" indent="-342900">
              <a:lnSpc>
                <a:spcPct val="150000"/>
              </a:lnSpc>
              <a:buFont typeface="+mj-lt"/>
              <a:buAutoNum type="arabicPeriod"/>
            </a:pPr>
            <a:r>
              <a:rPr lang="ar-JO" dirty="0" smtClean="0">
                <a:latin typeface="Adobe نسخ Medium" pitchFamily="50" charset="-78"/>
                <a:cs typeface="Adobe نسخ Medium" pitchFamily="50" charset="-78"/>
              </a:rPr>
              <a:t>مكتبة عامة </a:t>
            </a:r>
          </a:p>
          <a:p>
            <a:pPr marL="342900" lvl="0" indent="-342900">
              <a:lnSpc>
                <a:spcPct val="150000"/>
              </a:lnSpc>
              <a:buFont typeface="+mj-lt"/>
              <a:buAutoNum type="arabicPeriod"/>
            </a:pPr>
            <a:r>
              <a:rPr lang="ar-JO" dirty="0" smtClean="0">
                <a:latin typeface="Adobe نسخ Medium" pitchFamily="50" charset="-78"/>
                <a:cs typeface="Adobe نسخ Medium" pitchFamily="50" charset="-78"/>
              </a:rPr>
              <a:t>تشغيل الايدي العاملة </a:t>
            </a:r>
            <a:br>
              <a:rPr lang="ar-JO" dirty="0" smtClean="0">
                <a:latin typeface="Adobe نسخ Medium" pitchFamily="50" charset="-78"/>
                <a:cs typeface="Adobe نسخ Medium" pitchFamily="50" charset="-78"/>
              </a:rPr>
            </a:br>
            <a:endParaRPr lang="en-US" dirty="0">
              <a:latin typeface="Adobe نسخ Medium" pitchFamily="50" charset="-78"/>
              <a:cs typeface="Adobe نسخ Medium" pitchFamily="50" charset="-78"/>
            </a:endParaRPr>
          </a:p>
        </p:txBody>
      </p:sp>
    </p:spTree>
    <p:extLst>
      <p:ext uri="{BB962C8B-B14F-4D97-AF65-F5344CB8AC3E}">
        <p14:creationId xmlns:p14="http://schemas.microsoft.com/office/powerpoint/2010/main" val="308322551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02188" y="2"/>
            <a:ext cx="8934308" cy="5168866"/>
            <a:chOff x="27750772" y="23417485"/>
            <a:chExt cx="9229692" cy="6762139"/>
          </a:xfrm>
        </p:grpSpPr>
        <p:pic>
          <p:nvPicPr>
            <p:cNvPr id="8" name="Picture 2" descr="C:\Users\saed\Desktop\المشاريع.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50772" y="23417485"/>
              <a:ext cx="9229692" cy="676213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saed\Desktop\New folder (3)\الاولويات.png"/>
            <p:cNvPicPr>
              <a:picLocks noChangeAspect="1" noChangeArrowheads="1"/>
            </p:cNvPicPr>
            <p:nvPr/>
          </p:nvPicPr>
          <p:blipFill rotWithShape="1">
            <a:blip r:embed="rId3"/>
            <a:srcRect l="72271" t="92847" r="1846"/>
            <a:stretch/>
          </p:blipFill>
          <p:spPr bwMode="auto">
            <a:xfrm>
              <a:off x="34388176" y="29717522"/>
              <a:ext cx="2348347" cy="462102"/>
            </a:xfrm>
            <a:prstGeom prst="rect">
              <a:avLst/>
            </a:prstGeom>
            <a:noFill/>
          </p:spPr>
        </p:pic>
      </p:grpSp>
    </p:spTree>
    <p:extLst>
      <p:ext uri="{BB962C8B-B14F-4D97-AF65-F5344CB8AC3E}">
        <p14:creationId xmlns:p14="http://schemas.microsoft.com/office/powerpoint/2010/main" val="44090371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096"/>
            <a:ext cx="9192128" cy="5163595"/>
          </a:xfrm>
          <a:prstGeom prst="rect">
            <a:avLst/>
          </a:prstGeom>
        </p:spPr>
      </p:pic>
      <p:sp>
        <p:nvSpPr>
          <p:cNvPr id="5" name="Rectangle 4"/>
          <p:cNvSpPr/>
          <p:nvPr/>
        </p:nvSpPr>
        <p:spPr>
          <a:xfrm>
            <a:off x="2224261" y="3795886"/>
            <a:ext cx="4743606" cy="1200329"/>
          </a:xfrm>
          <a:prstGeom prst="rect">
            <a:avLst/>
          </a:prstGeom>
        </p:spPr>
        <p:txBody>
          <a:bodyPr wrap="none">
            <a:spAutoFit/>
          </a:bodyPr>
          <a:lstStyle/>
          <a:p>
            <a:pPr algn="ctr"/>
            <a:r>
              <a:rPr lang="ar-JO" sz="7200" b="1" dirty="0" smtClean="0">
                <a:solidFill>
                  <a:schemeClr val="bg1">
                    <a:lumMod val="95000"/>
                  </a:schemeClr>
                </a:solidFill>
                <a:latin typeface="Aldhabi" pitchFamily="2" charset="-78"/>
                <a:cs typeface="Aldhabi" pitchFamily="2" charset="-78"/>
              </a:rPr>
              <a:t>شكرا     لحسن    استماعكم</a:t>
            </a:r>
            <a:endParaRPr lang="en-US" sz="7200" b="1" dirty="0" smtClean="0">
              <a:solidFill>
                <a:schemeClr val="bg1">
                  <a:lumMod val="95000"/>
                </a:schemeClr>
              </a:solidFill>
              <a:latin typeface="Aldhabi" pitchFamily="2" charset="-78"/>
              <a:cs typeface="Aldhabi" pitchFamily="2" charset="-78"/>
            </a:endParaRPr>
          </a:p>
        </p:txBody>
      </p:sp>
    </p:spTree>
    <p:extLst>
      <p:ext uri="{BB962C8B-B14F-4D97-AF65-F5344CB8AC3E}">
        <p14:creationId xmlns:p14="http://schemas.microsoft.com/office/powerpoint/2010/main" val="18567569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68289" y="0"/>
            <a:ext cx="7270640" cy="5143500"/>
          </a:xfrm>
          <a:prstGeom prst="rect">
            <a:avLst/>
          </a:prstGeom>
        </p:spPr>
      </p:pic>
      <p:sp>
        <p:nvSpPr>
          <p:cNvPr id="6" name="TextBox 5"/>
          <p:cNvSpPr txBox="1"/>
          <p:nvPr/>
        </p:nvSpPr>
        <p:spPr>
          <a:xfrm>
            <a:off x="7812360" y="555526"/>
            <a:ext cx="792088" cy="461665"/>
          </a:xfrm>
          <a:prstGeom prst="rect">
            <a:avLst/>
          </a:prstGeom>
          <a:noFill/>
        </p:spPr>
        <p:txBody>
          <a:bodyPr wrap="square" rtlCol="1">
            <a:spAutoFit/>
          </a:bodyPr>
          <a:lstStyle/>
          <a:p>
            <a:pPr algn="ctr"/>
            <a:r>
              <a:rPr lang="ar-JO" sz="2400" b="1" dirty="0" smtClean="0">
                <a:latin typeface="Adobe Arabic" pitchFamily="18" charset="-78"/>
                <a:cs typeface="Adobe Arabic" pitchFamily="18" charset="-78"/>
              </a:rPr>
              <a:t>الموقع</a:t>
            </a:r>
            <a:endParaRPr lang="ar-JO" sz="2400" b="1" dirty="0">
              <a:latin typeface="Adobe Arabic" pitchFamily="18" charset="-78"/>
              <a:cs typeface="Adobe Arabic" pitchFamily="18" charset="-78"/>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2756"/>
            <a:ext cx="7270640" cy="5143500"/>
          </a:xfrm>
          <a:prstGeom prst="rect">
            <a:avLst/>
          </a:prstGeom>
        </p:spPr>
      </p:pic>
      <p:sp>
        <p:nvSpPr>
          <p:cNvPr id="10" name="Rectangle 9"/>
          <p:cNvSpPr/>
          <p:nvPr/>
        </p:nvSpPr>
        <p:spPr>
          <a:xfrm>
            <a:off x="0" y="0"/>
            <a:ext cx="9144000" cy="51435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19773444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73360" y="0"/>
            <a:ext cx="7270640" cy="514350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270640" cy="5143500"/>
          </a:xfrm>
          <a:prstGeom prst="rect">
            <a:avLst/>
          </a:prstGeom>
        </p:spPr>
      </p:pic>
      <p:sp>
        <p:nvSpPr>
          <p:cNvPr id="6" name="TextBox 5"/>
          <p:cNvSpPr txBox="1"/>
          <p:nvPr/>
        </p:nvSpPr>
        <p:spPr>
          <a:xfrm>
            <a:off x="7685420" y="407384"/>
            <a:ext cx="1008112" cy="584775"/>
          </a:xfrm>
          <a:prstGeom prst="rect">
            <a:avLst/>
          </a:prstGeom>
          <a:noFill/>
        </p:spPr>
        <p:txBody>
          <a:bodyPr wrap="square" rtlCol="1">
            <a:spAutoFit/>
          </a:bodyPr>
          <a:lstStyle/>
          <a:p>
            <a:pPr algn="ctr"/>
            <a:r>
              <a:rPr lang="ar-JO" sz="1600" b="1" dirty="0" smtClean="0">
                <a:latin typeface="Adobe Arabic" pitchFamily="18" charset="-78"/>
                <a:cs typeface="Adobe Arabic" pitchFamily="18" charset="-78"/>
              </a:rPr>
              <a:t>الموروث الثقافي والطبيعي</a:t>
            </a:r>
            <a:endParaRPr lang="ar-JO" sz="1600" b="1" dirty="0">
              <a:latin typeface="Adobe Arabic" pitchFamily="18" charset="-78"/>
              <a:cs typeface="Adobe Arabic" pitchFamily="18" charset="-78"/>
            </a:endParaRPr>
          </a:p>
        </p:txBody>
      </p:sp>
      <p:sp>
        <p:nvSpPr>
          <p:cNvPr id="7" name="Rectangle 6"/>
          <p:cNvSpPr/>
          <p:nvPr/>
        </p:nvSpPr>
        <p:spPr>
          <a:xfrm>
            <a:off x="0" y="0"/>
            <a:ext cx="9144000" cy="51435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0" name="Rectangle 9"/>
          <p:cNvSpPr/>
          <p:nvPr/>
        </p:nvSpPr>
        <p:spPr>
          <a:xfrm>
            <a:off x="2339752" y="1027265"/>
            <a:ext cx="1440160" cy="679201"/>
          </a:xfrm>
          <a:prstGeom prst="rect">
            <a:avLst/>
          </a:prstGeom>
          <a:no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1" name="Rectangle 10"/>
          <p:cNvSpPr/>
          <p:nvPr/>
        </p:nvSpPr>
        <p:spPr>
          <a:xfrm>
            <a:off x="4860032" y="3507854"/>
            <a:ext cx="648648" cy="504056"/>
          </a:xfrm>
          <a:prstGeom prst="rect">
            <a:avLst/>
          </a:prstGeom>
          <a:no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89677" y="313338"/>
            <a:ext cx="3875312" cy="2906484"/>
          </a:xfrm>
          <a:prstGeom prst="rect">
            <a:avLst/>
          </a:prstGeom>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0236" y="2571750"/>
            <a:ext cx="4219032" cy="2273590"/>
          </a:xfrm>
          <a:prstGeom prst="rect">
            <a:avLst/>
          </a:prstGeom>
        </p:spPr>
      </p:pic>
    </p:spTree>
    <p:extLst>
      <p:ext uri="{BB962C8B-B14F-4D97-AF65-F5344CB8AC3E}">
        <p14:creationId xmlns:p14="http://schemas.microsoft.com/office/powerpoint/2010/main" val="1749475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circle(in)">
                                      <p:cBhvr>
                                        <p:cTn id="15" dur="2000"/>
                                        <p:tgtEl>
                                          <p:spTgt spid="10"/>
                                        </p:tgtEl>
                                      </p:cBhvr>
                                    </p:animEffect>
                                  </p:childTnLst>
                                </p:cTn>
                              </p:par>
                              <p:par>
                                <p:cTn id="16" presetID="6" presetClass="entr" presetSubtype="16"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circle(in)">
                                      <p:cBhvr>
                                        <p:cTn id="18" dur="20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heel(1)">
                                      <p:cBhvr>
                                        <p:cTn id="23" dur="2000"/>
                                        <p:tgtEl>
                                          <p:spTgt spid="11"/>
                                        </p:tgtEl>
                                      </p:cBhvr>
                                    </p:animEffect>
                                  </p:childTnLst>
                                </p:cTn>
                              </p:par>
                              <p:par>
                                <p:cTn id="24" presetID="21" presetClass="entr" presetSubtype="1"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heel(1)">
                                      <p:cBhvr>
                                        <p:cTn id="26"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63688" y="0"/>
            <a:ext cx="7276512" cy="51435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6660232" cy="5143500"/>
          </a:xfrm>
          <a:prstGeom prst="rect">
            <a:avLst/>
          </a:prstGeom>
        </p:spPr>
      </p:pic>
      <p:sp>
        <p:nvSpPr>
          <p:cNvPr id="6" name="Rectangle 5"/>
          <p:cNvSpPr/>
          <p:nvPr/>
        </p:nvSpPr>
        <p:spPr>
          <a:xfrm>
            <a:off x="0" y="0"/>
            <a:ext cx="9144000" cy="51435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Tree>
    <p:extLst>
      <p:ext uri="{BB962C8B-B14F-4D97-AF65-F5344CB8AC3E}">
        <p14:creationId xmlns:p14="http://schemas.microsoft.com/office/powerpoint/2010/main" val="22720537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duotone>
              <a:schemeClr val="bg2">
                <a:shade val="45000"/>
                <a:satMod val="135000"/>
              </a:schemeClr>
              <a:prstClr val="white"/>
            </a:duotone>
            <a:extLst>
              <a:ext uri="{BEBA8EAE-BF5A-486C-A8C5-ECC9F3942E4B}">
                <a14:imgProps xmlns:a14="http://schemas.microsoft.com/office/drawing/2010/main">
                  <a14:imgLayer r:embed="rId3">
                    <a14:imgEffect>
                      <a14:artisticBlur/>
                    </a14:imgEffect>
                    <a14:imgEffect>
                      <a14:colorTemperature colorTemp="53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933744" y="0"/>
            <a:ext cx="7276512" cy="5143500"/>
          </a:xfrm>
          <a:prstGeom prst="rect">
            <a:avLst/>
          </a:prstGeom>
          <a:ln>
            <a:noFill/>
          </a:ln>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l="1380" t="2328" r="4820" b="3915"/>
          <a:stretch/>
        </p:blipFill>
        <p:spPr>
          <a:xfrm>
            <a:off x="1034143" y="119743"/>
            <a:ext cx="6825344" cy="4822372"/>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0800000" flipV="1">
            <a:off x="2267744" y="1707654"/>
            <a:ext cx="1152130" cy="1152130"/>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97966" y="1707657"/>
            <a:ext cx="1152128" cy="1152128"/>
          </a:xfrm>
          <a:prstGeom prst="rect">
            <a:avLst/>
          </a:prstGeom>
        </p:spPr>
      </p:pic>
      <p:sp>
        <p:nvSpPr>
          <p:cNvPr id="10" name="TextBox 9"/>
          <p:cNvSpPr txBox="1"/>
          <p:nvPr/>
        </p:nvSpPr>
        <p:spPr>
          <a:xfrm>
            <a:off x="2051720" y="2859785"/>
            <a:ext cx="1584176" cy="461665"/>
          </a:xfrm>
          <a:prstGeom prst="rect">
            <a:avLst/>
          </a:prstGeom>
          <a:noFill/>
        </p:spPr>
        <p:txBody>
          <a:bodyPr wrap="square" rtlCol="1">
            <a:spAutoFit/>
          </a:bodyPr>
          <a:lstStyle/>
          <a:p>
            <a:pPr algn="ctr"/>
            <a:r>
              <a:rPr lang="en-US" sz="2400" b="1" dirty="0" smtClean="0">
                <a:solidFill>
                  <a:srgbClr val="FF0000"/>
                </a:solidFill>
                <a:latin typeface="Adobe Garamond Pro Bold" pitchFamily="18" charset="0"/>
              </a:rPr>
              <a:t>39,488</a:t>
            </a:r>
            <a:endParaRPr lang="ar-JO" sz="2400" b="1" dirty="0">
              <a:solidFill>
                <a:srgbClr val="FF0000"/>
              </a:solidFill>
              <a:latin typeface="Adobe Garamond Pro Bold" pitchFamily="18" charset="0"/>
            </a:endParaRPr>
          </a:p>
        </p:txBody>
      </p:sp>
      <p:sp>
        <p:nvSpPr>
          <p:cNvPr id="11" name="TextBox 10"/>
          <p:cNvSpPr txBox="1"/>
          <p:nvPr/>
        </p:nvSpPr>
        <p:spPr>
          <a:xfrm>
            <a:off x="3681942" y="2890562"/>
            <a:ext cx="1584176" cy="461665"/>
          </a:xfrm>
          <a:prstGeom prst="rect">
            <a:avLst/>
          </a:prstGeom>
          <a:noFill/>
        </p:spPr>
        <p:txBody>
          <a:bodyPr wrap="square" rtlCol="1">
            <a:spAutoFit/>
          </a:bodyPr>
          <a:lstStyle/>
          <a:p>
            <a:pPr algn="ctr"/>
            <a:r>
              <a:rPr lang="en-US" sz="2400" b="1" dirty="0" smtClean="0">
                <a:solidFill>
                  <a:srgbClr val="FF0000"/>
                </a:solidFill>
                <a:latin typeface="Adobe Garamond Pro Bold" pitchFamily="18" charset="0"/>
              </a:rPr>
              <a:t>71,503</a:t>
            </a:r>
            <a:endParaRPr lang="ar-JO" sz="2400" b="1" dirty="0">
              <a:solidFill>
                <a:srgbClr val="FF0000"/>
              </a:solidFill>
              <a:latin typeface="Adobe Garamond Pro Bold" pitchFamily="18" charset="0"/>
            </a:endParaRPr>
          </a:p>
        </p:txBody>
      </p:sp>
      <p:graphicFrame>
        <p:nvGraphicFramePr>
          <p:cNvPr id="13" name="Chart 12"/>
          <p:cNvGraphicFramePr/>
          <p:nvPr>
            <p:extLst>
              <p:ext uri="{D42A27DB-BD31-4B8C-83A1-F6EECF244321}">
                <p14:modId xmlns:p14="http://schemas.microsoft.com/office/powerpoint/2010/main" val="875838916"/>
              </p:ext>
            </p:extLst>
          </p:nvPr>
        </p:nvGraphicFramePr>
        <p:xfrm>
          <a:off x="1524000" y="539750"/>
          <a:ext cx="6096000" cy="40640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609805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Effect transition="in" filter="fade">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xit" presetSubtype="4" fill="hold" nodeType="clickEffect">
                                  <p:stCondLst>
                                    <p:cond delay="0"/>
                                  </p:stCondLst>
                                  <p:childTnLst>
                                    <p:anim calcmode="lin" valueType="num">
                                      <p:cBhvr additive="base">
                                        <p:cTn id="40" dur="500"/>
                                        <p:tgtEl>
                                          <p:spTgt spid="7"/>
                                        </p:tgtEl>
                                        <p:attrNameLst>
                                          <p:attrName>ppt_x</p:attrName>
                                        </p:attrNameLst>
                                      </p:cBhvr>
                                      <p:tavLst>
                                        <p:tav tm="0">
                                          <p:val>
                                            <p:strVal val="ppt_x"/>
                                          </p:val>
                                        </p:tav>
                                        <p:tav tm="100000">
                                          <p:val>
                                            <p:strVal val="ppt_x"/>
                                          </p:val>
                                        </p:tav>
                                      </p:tavLst>
                                    </p:anim>
                                    <p:anim calcmode="lin" valueType="num">
                                      <p:cBhvr additive="base">
                                        <p:cTn id="41" dur="500"/>
                                        <p:tgtEl>
                                          <p:spTgt spid="7"/>
                                        </p:tgtEl>
                                        <p:attrNameLst>
                                          <p:attrName>ppt_y</p:attrName>
                                        </p:attrNameLst>
                                      </p:cBhvr>
                                      <p:tavLst>
                                        <p:tav tm="0">
                                          <p:val>
                                            <p:strVal val="ppt_y"/>
                                          </p:val>
                                        </p:tav>
                                        <p:tav tm="100000">
                                          <p:val>
                                            <p:strVal val="1+ppt_h/2"/>
                                          </p:val>
                                        </p:tav>
                                      </p:tavLst>
                                    </p:anim>
                                    <p:set>
                                      <p:cBhvr>
                                        <p:cTn id="42" dur="1" fill="hold">
                                          <p:stCondLst>
                                            <p:cond delay="499"/>
                                          </p:stCondLst>
                                        </p:cTn>
                                        <p:tgtEl>
                                          <p:spTgt spid="7"/>
                                        </p:tgtEl>
                                        <p:attrNameLst>
                                          <p:attrName>style.visibility</p:attrName>
                                        </p:attrNameLst>
                                      </p:cBhvr>
                                      <p:to>
                                        <p:strVal val="hidden"/>
                                      </p:to>
                                    </p:set>
                                  </p:childTnLst>
                                </p:cTn>
                              </p:par>
                              <p:par>
                                <p:cTn id="43" presetID="2" presetClass="exit" presetSubtype="4" fill="hold" grpId="1" nodeType="withEffect">
                                  <p:stCondLst>
                                    <p:cond delay="0"/>
                                  </p:stCondLst>
                                  <p:childTnLst>
                                    <p:anim calcmode="lin" valueType="num">
                                      <p:cBhvr additive="base">
                                        <p:cTn id="44" dur="500"/>
                                        <p:tgtEl>
                                          <p:spTgt spid="10"/>
                                        </p:tgtEl>
                                        <p:attrNameLst>
                                          <p:attrName>ppt_x</p:attrName>
                                        </p:attrNameLst>
                                      </p:cBhvr>
                                      <p:tavLst>
                                        <p:tav tm="0">
                                          <p:val>
                                            <p:strVal val="ppt_x"/>
                                          </p:val>
                                        </p:tav>
                                        <p:tav tm="100000">
                                          <p:val>
                                            <p:strVal val="ppt_x"/>
                                          </p:val>
                                        </p:tav>
                                      </p:tavLst>
                                    </p:anim>
                                    <p:anim calcmode="lin" valueType="num">
                                      <p:cBhvr additive="base">
                                        <p:cTn id="45" dur="500"/>
                                        <p:tgtEl>
                                          <p:spTgt spid="10"/>
                                        </p:tgtEl>
                                        <p:attrNameLst>
                                          <p:attrName>ppt_y</p:attrName>
                                        </p:attrNameLst>
                                      </p:cBhvr>
                                      <p:tavLst>
                                        <p:tav tm="0">
                                          <p:val>
                                            <p:strVal val="ppt_y"/>
                                          </p:val>
                                        </p:tav>
                                        <p:tav tm="100000">
                                          <p:val>
                                            <p:strVal val="1+ppt_h/2"/>
                                          </p:val>
                                        </p:tav>
                                      </p:tavLst>
                                    </p:anim>
                                    <p:set>
                                      <p:cBhvr>
                                        <p:cTn id="46" dur="1" fill="hold">
                                          <p:stCondLst>
                                            <p:cond delay="499"/>
                                          </p:stCondLst>
                                        </p:cTn>
                                        <p:tgtEl>
                                          <p:spTgt spid="10"/>
                                        </p:tgtEl>
                                        <p:attrNameLst>
                                          <p:attrName>style.visibility</p:attrName>
                                        </p:attrNameLst>
                                      </p:cBhvr>
                                      <p:to>
                                        <p:strVal val="hidden"/>
                                      </p:to>
                                    </p:set>
                                  </p:childTnLst>
                                </p:cTn>
                              </p:par>
                              <p:par>
                                <p:cTn id="47" presetID="2" presetClass="exit" presetSubtype="4" fill="hold" nodeType="withEffect">
                                  <p:stCondLst>
                                    <p:cond delay="0"/>
                                  </p:stCondLst>
                                  <p:childTnLst>
                                    <p:anim calcmode="lin" valueType="num">
                                      <p:cBhvr additive="base">
                                        <p:cTn id="48" dur="500"/>
                                        <p:tgtEl>
                                          <p:spTgt spid="8"/>
                                        </p:tgtEl>
                                        <p:attrNameLst>
                                          <p:attrName>ppt_x</p:attrName>
                                        </p:attrNameLst>
                                      </p:cBhvr>
                                      <p:tavLst>
                                        <p:tav tm="0">
                                          <p:val>
                                            <p:strVal val="ppt_x"/>
                                          </p:val>
                                        </p:tav>
                                        <p:tav tm="100000">
                                          <p:val>
                                            <p:strVal val="ppt_x"/>
                                          </p:val>
                                        </p:tav>
                                      </p:tavLst>
                                    </p:anim>
                                    <p:anim calcmode="lin" valueType="num">
                                      <p:cBhvr additive="base">
                                        <p:cTn id="49" dur="500"/>
                                        <p:tgtEl>
                                          <p:spTgt spid="8"/>
                                        </p:tgtEl>
                                        <p:attrNameLst>
                                          <p:attrName>ppt_y</p:attrName>
                                        </p:attrNameLst>
                                      </p:cBhvr>
                                      <p:tavLst>
                                        <p:tav tm="0">
                                          <p:val>
                                            <p:strVal val="ppt_y"/>
                                          </p:val>
                                        </p:tav>
                                        <p:tav tm="100000">
                                          <p:val>
                                            <p:strVal val="1+ppt_h/2"/>
                                          </p:val>
                                        </p:tav>
                                      </p:tavLst>
                                    </p:anim>
                                    <p:set>
                                      <p:cBhvr>
                                        <p:cTn id="50" dur="1" fill="hold">
                                          <p:stCondLst>
                                            <p:cond delay="499"/>
                                          </p:stCondLst>
                                        </p:cTn>
                                        <p:tgtEl>
                                          <p:spTgt spid="8"/>
                                        </p:tgtEl>
                                        <p:attrNameLst>
                                          <p:attrName>style.visibility</p:attrName>
                                        </p:attrNameLst>
                                      </p:cBhvr>
                                      <p:to>
                                        <p:strVal val="hidden"/>
                                      </p:to>
                                    </p:set>
                                  </p:childTnLst>
                                </p:cTn>
                              </p:par>
                              <p:par>
                                <p:cTn id="51" presetID="2" presetClass="exit" presetSubtype="4" fill="hold" grpId="1" nodeType="withEffect">
                                  <p:stCondLst>
                                    <p:cond delay="0"/>
                                  </p:stCondLst>
                                  <p:childTnLst>
                                    <p:anim calcmode="lin" valueType="num">
                                      <p:cBhvr additive="base">
                                        <p:cTn id="52" dur="500"/>
                                        <p:tgtEl>
                                          <p:spTgt spid="11"/>
                                        </p:tgtEl>
                                        <p:attrNameLst>
                                          <p:attrName>ppt_x</p:attrName>
                                        </p:attrNameLst>
                                      </p:cBhvr>
                                      <p:tavLst>
                                        <p:tav tm="0">
                                          <p:val>
                                            <p:strVal val="ppt_x"/>
                                          </p:val>
                                        </p:tav>
                                        <p:tav tm="100000">
                                          <p:val>
                                            <p:strVal val="ppt_x"/>
                                          </p:val>
                                        </p:tav>
                                      </p:tavLst>
                                    </p:anim>
                                    <p:anim calcmode="lin" valueType="num">
                                      <p:cBhvr additive="base">
                                        <p:cTn id="53" dur="500"/>
                                        <p:tgtEl>
                                          <p:spTgt spid="11"/>
                                        </p:tgtEl>
                                        <p:attrNameLst>
                                          <p:attrName>ppt_y</p:attrName>
                                        </p:attrNameLst>
                                      </p:cBhvr>
                                      <p:tavLst>
                                        <p:tav tm="0">
                                          <p:val>
                                            <p:strVal val="ppt_y"/>
                                          </p:val>
                                        </p:tav>
                                        <p:tav tm="100000">
                                          <p:val>
                                            <p:strVal val="1+ppt_h/2"/>
                                          </p:val>
                                        </p:tav>
                                      </p:tavLst>
                                    </p:anim>
                                    <p:set>
                                      <p:cBhvr>
                                        <p:cTn id="54" dur="1" fill="hold">
                                          <p:stCondLst>
                                            <p:cond delay="499"/>
                                          </p:stCondLst>
                                        </p:cTn>
                                        <p:tgtEl>
                                          <p:spTgt spid="11"/>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13">
                                            <p:graphicEl>
                                              <a:chart seriesIdx="-3" categoryIdx="-3" bldStep="gridLegend"/>
                                            </p:graphicEl>
                                          </p:spTgt>
                                        </p:tgtEl>
                                        <p:attrNameLst>
                                          <p:attrName>style.visibility</p:attrName>
                                        </p:attrNameLst>
                                      </p:cBhvr>
                                      <p:to>
                                        <p:strVal val="visible"/>
                                      </p:to>
                                    </p:set>
                                    <p:anim calcmode="lin" valueType="num">
                                      <p:cBhvr additive="base">
                                        <p:cTn id="59" dur="2000" fill="hold"/>
                                        <p:tgtEl>
                                          <p:spTgt spid="13">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additive="base">
                                        <p:cTn id="60" dur="2000" fill="hold"/>
                                        <p:tgtEl>
                                          <p:spTgt spid="13">
                                            <p:graphicEl>
                                              <a:chart seriesIdx="-3" categoryIdx="-3" bldStep="gridLegend"/>
                                            </p:graphic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3">
                                            <p:graphicEl>
                                              <a:chart seriesIdx="0" categoryIdx="0" bldStep="ptInCategory"/>
                                            </p:graphicEl>
                                          </p:spTgt>
                                        </p:tgtEl>
                                        <p:attrNameLst>
                                          <p:attrName>style.visibility</p:attrName>
                                        </p:attrNameLst>
                                      </p:cBhvr>
                                      <p:to>
                                        <p:strVal val="visible"/>
                                      </p:to>
                                    </p:set>
                                    <p:anim calcmode="lin" valueType="num">
                                      <p:cBhvr additive="base">
                                        <p:cTn id="65" dur="2000" fill="hold"/>
                                        <p:tgtEl>
                                          <p:spTgt spid="13">
                                            <p:graphicEl>
                                              <a:chart seriesIdx="0" categoryIdx="0" bldStep="ptInCategory"/>
                                            </p:graphicEl>
                                          </p:spTgt>
                                        </p:tgtEl>
                                        <p:attrNameLst>
                                          <p:attrName>ppt_x</p:attrName>
                                        </p:attrNameLst>
                                      </p:cBhvr>
                                      <p:tavLst>
                                        <p:tav tm="0">
                                          <p:val>
                                            <p:strVal val="#ppt_x"/>
                                          </p:val>
                                        </p:tav>
                                        <p:tav tm="100000">
                                          <p:val>
                                            <p:strVal val="#ppt_x"/>
                                          </p:val>
                                        </p:tav>
                                      </p:tavLst>
                                    </p:anim>
                                    <p:anim calcmode="lin" valueType="num">
                                      <p:cBhvr additive="base">
                                        <p:cTn id="66" dur="2000" fill="hold"/>
                                        <p:tgtEl>
                                          <p:spTgt spid="13">
                                            <p:graphicEl>
                                              <a:chart seriesIdx="0" categoryIdx="0" bldStep="ptInCategory"/>
                                            </p:graphic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13">
                                            <p:graphicEl>
                                              <a:chart seriesIdx="0" categoryIdx="1" bldStep="ptInCategory"/>
                                            </p:graphicEl>
                                          </p:spTgt>
                                        </p:tgtEl>
                                        <p:attrNameLst>
                                          <p:attrName>style.visibility</p:attrName>
                                        </p:attrNameLst>
                                      </p:cBhvr>
                                      <p:to>
                                        <p:strVal val="visible"/>
                                      </p:to>
                                    </p:set>
                                    <p:anim calcmode="lin" valueType="num">
                                      <p:cBhvr additive="base">
                                        <p:cTn id="71" dur="2000" fill="hold"/>
                                        <p:tgtEl>
                                          <p:spTgt spid="13">
                                            <p:graphicEl>
                                              <a:chart seriesIdx="0" categoryIdx="1" bldStep="ptInCategory"/>
                                            </p:graphicEl>
                                          </p:spTgt>
                                        </p:tgtEl>
                                        <p:attrNameLst>
                                          <p:attrName>ppt_x</p:attrName>
                                        </p:attrNameLst>
                                      </p:cBhvr>
                                      <p:tavLst>
                                        <p:tav tm="0">
                                          <p:val>
                                            <p:strVal val="#ppt_x"/>
                                          </p:val>
                                        </p:tav>
                                        <p:tav tm="100000">
                                          <p:val>
                                            <p:strVal val="#ppt_x"/>
                                          </p:val>
                                        </p:tav>
                                      </p:tavLst>
                                    </p:anim>
                                    <p:anim calcmode="lin" valueType="num">
                                      <p:cBhvr additive="base">
                                        <p:cTn id="72" dur="2000" fill="hold"/>
                                        <p:tgtEl>
                                          <p:spTgt spid="13">
                                            <p:graphicEl>
                                              <a:chart seriesIdx="0" categoryIdx="1" bldStep="ptInCategory"/>
                                            </p:graphic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3">
                                            <p:graphicEl>
                                              <a:chart seriesIdx="0" categoryIdx="2" bldStep="ptInCategory"/>
                                            </p:graphicEl>
                                          </p:spTgt>
                                        </p:tgtEl>
                                        <p:attrNameLst>
                                          <p:attrName>style.visibility</p:attrName>
                                        </p:attrNameLst>
                                      </p:cBhvr>
                                      <p:to>
                                        <p:strVal val="visible"/>
                                      </p:to>
                                    </p:set>
                                    <p:anim calcmode="lin" valueType="num">
                                      <p:cBhvr additive="base">
                                        <p:cTn id="77" dur="2000" fill="hold"/>
                                        <p:tgtEl>
                                          <p:spTgt spid="13">
                                            <p:graphicEl>
                                              <a:chart seriesIdx="0" categoryIdx="2" bldStep="ptInCategory"/>
                                            </p:graphicEl>
                                          </p:spTgt>
                                        </p:tgtEl>
                                        <p:attrNameLst>
                                          <p:attrName>ppt_x</p:attrName>
                                        </p:attrNameLst>
                                      </p:cBhvr>
                                      <p:tavLst>
                                        <p:tav tm="0">
                                          <p:val>
                                            <p:strVal val="#ppt_x"/>
                                          </p:val>
                                        </p:tav>
                                        <p:tav tm="100000">
                                          <p:val>
                                            <p:strVal val="#ppt_x"/>
                                          </p:val>
                                        </p:tav>
                                      </p:tavLst>
                                    </p:anim>
                                    <p:anim calcmode="lin" valueType="num">
                                      <p:cBhvr additive="base">
                                        <p:cTn id="78" dur="2000" fill="hold"/>
                                        <p:tgtEl>
                                          <p:spTgt spid="13">
                                            <p:graphicEl>
                                              <a:chart seriesIdx="0" categoryIdx="2" bldStep="ptInCategory"/>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Graphic spid="13" grpId="0">
        <p:bldSub>
          <a:bldChart bld="categoryEl"/>
        </p:bldSub>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1849</TotalTime>
  <Words>1445</Words>
  <Application>Microsoft Office PowerPoint</Application>
  <PresentationFormat>On-screen Show (16:9)</PresentationFormat>
  <Paragraphs>352</Paragraphs>
  <Slides>56</Slides>
  <Notes>5</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aminsalman</dc:creator>
  <cp:lastModifiedBy>aminsalman</cp:lastModifiedBy>
  <cp:revision>188</cp:revision>
  <dcterms:created xsi:type="dcterms:W3CDTF">2017-05-12T11:36:07Z</dcterms:created>
  <dcterms:modified xsi:type="dcterms:W3CDTF">2017-05-23T11:48:42Z</dcterms:modified>
</cp:coreProperties>
</file>