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8" r:id="rId1"/>
  </p:sldMasterIdLst>
  <p:notesMasterIdLst>
    <p:notesMasterId r:id="rId24"/>
  </p:notesMasterIdLst>
  <p:sldIdLst>
    <p:sldId id="256" r:id="rId2"/>
    <p:sldId id="361" r:id="rId3"/>
    <p:sldId id="303" r:id="rId4"/>
    <p:sldId id="334" r:id="rId5"/>
    <p:sldId id="335" r:id="rId6"/>
    <p:sldId id="336" r:id="rId7"/>
    <p:sldId id="358" r:id="rId8"/>
    <p:sldId id="337" r:id="rId9"/>
    <p:sldId id="339" r:id="rId10"/>
    <p:sldId id="340" r:id="rId11"/>
    <p:sldId id="364" r:id="rId12"/>
    <p:sldId id="362" r:id="rId13"/>
    <p:sldId id="344" r:id="rId14"/>
    <p:sldId id="354" r:id="rId15"/>
    <p:sldId id="365" r:id="rId16"/>
    <p:sldId id="367" r:id="rId17"/>
    <p:sldId id="366" r:id="rId18"/>
    <p:sldId id="368" r:id="rId19"/>
    <p:sldId id="369" r:id="rId20"/>
    <p:sldId id="342" r:id="rId21"/>
    <p:sldId id="338" r:id="rId22"/>
    <p:sldId id="346" r:id="rId23"/>
  </p:sldIdLst>
  <p:sldSz cx="9144000" cy="5143500" type="screen16x9"/>
  <p:notesSz cx="6858000" cy="9144000"/>
  <p:embeddedFontLst>
    <p:embeddedFont>
      <p:font typeface="Lora" panose="020B0604020202020204" charset="0"/>
      <p:regular r:id="rId25"/>
      <p:bold r:id="rId26"/>
      <p:italic r:id="rId27"/>
      <p:boldItalic r:id="rId28"/>
    </p:embeddedFont>
    <p:embeddedFont>
      <p:font typeface="Calibri" panose="020F0502020204030204" pitchFamily="34" charset="0"/>
      <p:regular r:id="rId29"/>
      <p:bold r:id="rId30"/>
      <p:italic r:id="rId31"/>
      <p:boldItalic r:id="rId32"/>
    </p:embeddedFont>
    <p:embeddedFont>
      <p:font typeface="Quattrocento Sans" panose="020B0604020202020204" charset="0"/>
      <p:regular r:id="rId33"/>
      <p:bold r:id="rId34"/>
      <p:italic r:id="rId35"/>
      <p:boldItalic r:id="rId3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BFD33"/>
    <a:srgbClr val="66FF33"/>
    <a:srgbClr val="00FF99"/>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797170FC-0107-493D-85B6-54684ECEE605}">
  <a:tblStyle styleId="{797170FC-0107-493D-85B6-54684ECEE605}"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68" autoAdjust="0"/>
    <p:restoredTop sz="94384" autoAdjust="0"/>
  </p:normalViewPr>
  <p:slideViewPr>
    <p:cSldViewPr snapToGrid="0">
      <p:cViewPr varScale="1">
        <p:scale>
          <a:sx n="111" d="100"/>
          <a:sy n="111" d="100"/>
        </p:scale>
        <p:origin x="648" y="77"/>
      </p:cViewPr>
      <p:guideLst>
        <p:guide orient="horz" pos="1620"/>
        <p:guide pos="2880"/>
      </p:guideLst>
    </p:cSldViewPr>
  </p:slideViewPr>
  <p:outlineViewPr>
    <p:cViewPr>
      <p:scale>
        <a:sx n="33" d="100"/>
        <a:sy n="33" d="100"/>
      </p:scale>
      <p:origin x="0" y="-3612"/>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2.fntdata"/><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font" Target="fonts/font10.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1.fntdata"/><Relationship Id="rId33" Type="http://schemas.openxmlformats.org/officeDocument/2006/relationships/font" Target="fonts/font9.fntdata"/><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32" Type="http://schemas.openxmlformats.org/officeDocument/2006/relationships/font" Target="fonts/font8.fntdata"/><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4.fntdata"/><Relationship Id="rId36" Type="http://schemas.openxmlformats.org/officeDocument/2006/relationships/font" Target="fonts/font12.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3.fntdata"/><Relationship Id="rId30" Type="http://schemas.openxmlformats.org/officeDocument/2006/relationships/font" Target="fonts/font6.fntdata"/><Relationship Id="rId35" Type="http://schemas.openxmlformats.org/officeDocument/2006/relationships/font" Target="fonts/font11.fntdata"/><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extLst>
      <p:ext uri="{BB962C8B-B14F-4D97-AF65-F5344CB8AC3E}">
        <p14:creationId xmlns:p14="http://schemas.microsoft.com/office/powerpoint/2010/main" val="2560553523"/>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 name="Google Shape;69;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367245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5299200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0631787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5828318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0264345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700030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1435224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5862952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996630" y="2003888"/>
            <a:ext cx="4523700" cy="1159800"/>
          </a:xfrm>
          <a:prstGeom prst="rect">
            <a:avLst/>
          </a:prstGeom>
        </p:spPr>
        <p:txBody>
          <a:bodyPr spcFirstLastPara="1" wrap="square" lIns="91425" tIns="91425" rIns="91425" bIns="91425" anchor="b" anchorCtr="0">
            <a:noAutofit/>
          </a:bodyPr>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a:endParaRPr/>
          </a:p>
        </p:txBody>
      </p:sp>
      <p:cxnSp>
        <p:nvCxnSpPr>
          <p:cNvPr id="11" name="Google Shape;11;p2"/>
          <p:cNvCxnSpPr/>
          <p:nvPr/>
        </p:nvCxnSpPr>
        <p:spPr>
          <a:xfrm>
            <a:off x="-6025" y="3676512"/>
            <a:ext cx="9162000" cy="0"/>
          </a:xfrm>
          <a:prstGeom prst="straightConnector1">
            <a:avLst/>
          </a:prstGeom>
          <a:noFill/>
          <a:ln w="9525" cap="flat" cmpd="sng">
            <a:solidFill>
              <a:srgbClr val="000000"/>
            </a:solidFill>
            <a:prstDash val="solid"/>
            <a:round/>
            <a:headEnd type="none" w="med" len="med"/>
            <a:tailEnd type="none" w="med" len="med"/>
          </a:ln>
        </p:spPr>
      </p:cxnSp>
      <p:sp>
        <p:nvSpPr>
          <p:cNvPr id="12" name="Google Shape;12;p2"/>
          <p:cNvSpPr/>
          <p:nvPr/>
        </p:nvSpPr>
        <p:spPr>
          <a:xfrm>
            <a:off x="1117950" y="3393000"/>
            <a:ext cx="567000" cy="567000"/>
          </a:xfrm>
          <a:prstGeom prst="ellipse">
            <a:avLst/>
          </a:prstGeom>
          <a:solidFill>
            <a:srgbClr val="FFCD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33"/>
        <p:cNvGrpSpPr/>
        <p:nvPr/>
      </p:nvGrpSpPr>
      <p:grpSpPr>
        <a:xfrm>
          <a:off x="0" y="0"/>
          <a:ext cx="0" cy="0"/>
          <a:chOff x="0" y="0"/>
          <a:chExt cx="0" cy="0"/>
        </a:xfrm>
      </p:grpSpPr>
      <p:sp>
        <p:nvSpPr>
          <p:cNvPr id="34" name="Google Shape;34;p6"/>
          <p:cNvSpPr txBox="1">
            <a:spLocks noGrp="1"/>
          </p:cNvSpPr>
          <p:nvPr>
            <p:ph type="title"/>
          </p:nvPr>
        </p:nvSpPr>
        <p:spPr>
          <a:xfrm>
            <a:off x="1381250" y="922668"/>
            <a:ext cx="3878400" cy="435600"/>
          </a:xfrm>
          <a:prstGeom prst="rect">
            <a:avLst/>
          </a:prstGeom>
        </p:spPr>
        <p:txBody>
          <a:bodyPr spcFirstLastPara="1" wrap="square" lIns="91425" tIns="91425" rIns="91425" bIns="91425" anchor="ctr" anchorCtr="0">
            <a:noAutofit/>
          </a:bodyPr>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a:endParaRPr/>
          </a:p>
        </p:txBody>
      </p:sp>
      <p:sp>
        <p:nvSpPr>
          <p:cNvPr id="35" name="Google Shape;35;p6"/>
          <p:cNvSpPr txBox="1">
            <a:spLocks noGrp="1"/>
          </p:cNvSpPr>
          <p:nvPr>
            <p:ph type="body" idx="1"/>
          </p:nvPr>
        </p:nvSpPr>
        <p:spPr>
          <a:xfrm>
            <a:off x="1381250" y="1618700"/>
            <a:ext cx="3425400" cy="3231000"/>
          </a:xfrm>
          <a:prstGeom prst="rect">
            <a:avLst/>
          </a:prstGeom>
        </p:spPr>
        <p:txBody>
          <a:bodyPr spcFirstLastPara="1" wrap="square" lIns="91425" tIns="91425" rIns="91425" bIns="91425" anchor="t" anchorCtr="0">
            <a:noAutofit/>
          </a:bodyPr>
          <a:lstStyle>
            <a:lvl1pPr marL="457200" lvl="0" indent="-355600">
              <a:spcBef>
                <a:spcPts val="600"/>
              </a:spcBef>
              <a:spcAft>
                <a:spcPts val="0"/>
              </a:spcAft>
              <a:buSzPts val="2000"/>
              <a:buChar char="◉"/>
              <a:defRPr sz="2000"/>
            </a:lvl1pPr>
            <a:lvl2pPr marL="914400" lvl="1" indent="-355600">
              <a:spcBef>
                <a:spcPts val="0"/>
              </a:spcBef>
              <a:spcAft>
                <a:spcPts val="0"/>
              </a:spcAft>
              <a:buSzPts val="2000"/>
              <a:buChar char="○"/>
              <a:defRPr/>
            </a:lvl2pPr>
            <a:lvl3pPr marL="1371600" lvl="2" indent="-355600">
              <a:spcBef>
                <a:spcPts val="0"/>
              </a:spcBef>
              <a:spcAft>
                <a:spcPts val="0"/>
              </a:spcAft>
              <a:buSzPts val="2000"/>
              <a:buChar char="■"/>
              <a:defRPr/>
            </a:lvl3pPr>
            <a:lvl4pPr marL="1828800" lvl="3" indent="-355600">
              <a:spcBef>
                <a:spcPts val="0"/>
              </a:spcBef>
              <a:spcAft>
                <a:spcPts val="0"/>
              </a:spcAft>
              <a:buSzPts val="2000"/>
              <a:buChar char="●"/>
              <a:defRPr sz="2000"/>
            </a:lvl4pPr>
            <a:lvl5pPr marL="2286000" lvl="4" indent="-355600">
              <a:spcBef>
                <a:spcPts val="0"/>
              </a:spcBef>
              <a:spcAft>
                <a:spcPts val="0"/>
              </a:spcAft>
              <a:buSzPts val="2000"/>
              <a:buChar char="○"/>
              <a:defRPr sz="2000"/>
            </a:lvl5pPr>
            <a:lvl6pPr marL="2743200" lvl="5" indent="-355600">
              <a:spcBef>
                <a:spcPts val="0"/>
              </a:spcBef>
              <a:spcAft>
                <a:spcPts val="0"/>
              </a:spcAft>
              <a:buSzPts val="2000"/>
              <a:buChar char="■"/>
              <a:defRPr sz="2000"/>
            </a:lvl6pPr>
            <a:lvl7pPr marL="3200400" lvl="6" indent="-355600">
              <a:spcBef>
                <a:spcPts val="0"/>
              </a:spcBef>
              <a:spcAft>
                <a:spcPts val="0"/>
              </a:spcAft>
              <a:buSzPts val="2000"/>
              <a:buChar char="●"/>
              <a:defRPr sz="2000"/>
            </a:lvl7pPr>
            <a:lvl8pPr marL="3657600" lvl="7" indent="-355600">
              <a:spcBef>
                <a:spcPts val="0"/>
              </a:spcBef>
              <a:spcAft>
                <a:spcPts val="0"/>
              </a:spcAft>
              <a:buSzPts val="2000"/>
              <a:buChar char="○"/>
              <a:defRPr sz="2000"/>
            </a:lvl8pPr>
            <a:lvl9pPr marL="4114800" lvl="8" indent="-355600">
              <a:spcBef>
                <a:spcPts val="0"/>
              </a:spcBef>
              <a:spcAft>
                <a:spcPts val="0"/>
              </a:spcAft>
              <a:buSzPts val="2000"/>
              <a:buChar char="■"/>
              <a:defRPr sz="2000"/>
            </a:lvl9pPr>
          </a:lstStyle>
          <a:p>
            <a:endParaRPr/>
          </a:p>
        </p:txBody>
      </p:sp>
      <p:sp>
        <p:nvSpPr>
          <p:cNvPr id="36" name="Google Shape;36;p6"/>
          <p:cNvSpPr txBox="1">
            <a:spLocks noGrp="1"/>
          </p:cNvSpPr>
          <p:nvPr>
            <p:ph type="body" idx="2"/>
          </p:nvPr>
        </p:nvSpPr>
        <p:spPr>
          <a:xfrm>
            <a:off x="5012916" y="1618700"/>
            <a:ext cx="3425400" cy="3231000"/>
          </a:xfrm>
          <a:prstGeom prst="rect">
            <a:avLst/>
          </a:prstGeom>
        </p:spPr>
        <p:txBody>
          <a:bodyPr spcFirstLastPara="1" wrap="square" lIns="91425" tIns="91425" rIns="91425" bIns="91425" anchor="t" anchorCtr="0">
            <a:noAutofit/>
          </a:bodyPr>
          <a:lstStyle>
            <a:lvl1pPr marL="457200" lvl="0" indent="-355600">
              <a:spcBef>
                <a:spcPts val="600"/>
              </a:spcBef>
              <a:spcAft>
                <a:spcPts val="0"/>
              </a:spcAft>
              <a:buSzPts val="2000"/>
              <a:buChar char="◉"/>
              <a:defRPr sz="2000"/>
            </a:lvl1pPr>
            <a:lvl2pPr marL="914400" lvl="1" indent="-355600">
              <a:spcBef>
                <a:spcPts val="0"/>
              </a:spcBef>
              <a:spcAft>
                <a:spcPts val="0"/>
              </a:spcAft>
              <a:buSzPts val="2000"/>
              <a:buChar char="○"/>
              <a:defRPr/>
            </a:lvl2pPr>
            <a:lvl3pPr marL="1371600" lvl="2" indent="-355600">
              <a:spcBef>
                <a:spcPts val="0"/>
              </a:spcBef>
              <a:spcAft>
                <a:spcPts val="0"/>
              </a:spcAft>
              <a:buSzPts val="2000"/>
              <a:buChar char="■"/>
              <a:defRPr/>
            </a:lvl3pPr>
            <a:lvl4pPr marL="1828800" lvl="3" indent="-355600">
              <a:spcBef>
                <a:spcPts val="0"/>
              </a:spcBef>
              <a:spcAft>
                <a:spcPts val="0"/>
              </a:spcAft>
              <a:buSzPts val="2000"/>
              <a:buChar char="●"/>
              <a:defRPr sz="2000"/>
            </a:lvl4pPr>
            <a:lvl5pPr marL="2286000" lvl="4" indent="-355600">
              <a:spcBef>
                <a:spcPts val="0"/>
              </a:spcBef>
              <a:spcAft>
                <a:spcPts val="0"/>
              </a:spcAft>
              <a:buSzPts val="2000"/>
              <a:buChar char="○"/>
              <a:defRPr sz="2000"/>
            </a:lvl5pPr>
            <a:lvl6pPr marL="2743200" lvl="5" indent="-355600">
              <a:spcBef>
                <a:spcPts val="0"/>
              </a:spcBef>
              <a:spcAft>
                <a:spcPts val="0"/>
              </a:spcAft>
              <a:buSzPts val="2000"/>
              <a:buChar char="■"/>
              <a:defRPr sz="2000"/>
            </a:lvl6pPr>
            <a:lvl7pPr marL="3200400" lvl="6" indent="-355600">
              <a:spcBef>
                <a:spcPts val="0"/>
              </a:spcBef>
              <a:spcAft>
                <a:spcPts val="0"/>
              </a:spcAft>
              <a:buSzPts val="2000"/>
              <a:buChar char="●"/>
              <a:defRPr sz="2000"/>
            </a:lvl7pPr>
            <a:lvl8pPr marL="3657600" lvl="7" indent="-355600">
              <a:spcBef>
                <a:spcPts val="0"/>
              </a:spcBef>
              <a:spcAft>
                <a:spcPts val="0"/>
              </a:spcAft>
              <a:buSzPts val="2000"/>
              <a:buChar char="○"/>
              <a:defRPr sz="2000"/>
            </a:lvl8pPr>
            <a:lvl9pPr marL="4114800" lvl="8" indent="-355600">
              <a:spcBef>
                <a:spcPts val="0"/>
              </a:spcBef>
              <a:spcAft>
                <a:spcPts val="0"/>
              </a:spcAft>
              <a:buSzPts val="2000"/>
              <a:buChar char="■"/>
              <a:defRPr sz="2000"/>
            </a:lvl9pPr>
          </a:lstStyle>
          <a:p>
            <a:endParaRPr/>
          </a:p>
        </p:txBody>
      </p:sp>
      <p:cxnSp>
        <p:nvCxnSpPr>
          <p:cNvPr id="37" name="Google Shape;37;p6"/>
          <p:cNvCxnSpPr/>
          <p:nvPr/>
        </p:nvCxnSpPr>
        <p:spPr>
          <a:xfrm>
            <a:off x="0" y="1131725"/>
            <a:ext cx="1375800" cy="0"/>
          </a:xfrm>
          <a:prstGeom prst="straightConnector1">
            <a:avLst/>
          </a:prstGeom>
          <a:noFill/>
          <a:ln w="9525" cap="flat" cmpd="sng">
            <a:solidFill>
              <a:srgbClr val="CCCCCC"/>
            </a:solidFill>
            <a:prstDash val="solid"/>
            <a:round/>
            <a:headEnd type="none" w="med" len="med"/>
            <a:tailEnd type="none" w="med" len="med"/>
          </a:ln>
        </p:spPr>
      </p:cxnSp>
      <p:sp>
        <p:nvSpPr>
          <p:cNvPr id="38" name="Google Shape;38;p6"/>
          <p:cNvSpPr/>
          <p:nvPr/>
        </p:nvSpPr>
        <p:spPr>
          <a:xfrm>
            <a:off x="817475" y="928767"/>
            <a:ext cx="405900" cy="405900"/>
          </a:xfrm>
          <a:prstGeom prst="ellipse">
            <a:avLst/>
          </a:prstGeom>
          <a:solidFill>
            <a:srgbClr val="FFCD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9" name="Google Shape;39;p6"/>
          <p:cNvCxnSpPr/>
          <p:nvPr/>
        </p:nvCxnSpPr>
        <p:spPr>
          <a:xfrm>
            <a:off x="5265650" y="1131725"/>
            <a:ext cx="3878400" cy="0"/>
          </a:xfrm>
          <a:prstGeom prst="straightConnector1">
            <a:avLst/>
          </a:prstGeom>
          <a:noFill/>
          <a:ln w="9525" cap="flat" cmpd="sng">
            <a:solidFill>
              <a:srgbClr val="CCCCCC"/>
            </a:solidFill>
            <a:prstDash val="solid"/>
            <a:round/>
            <a:headEnd type="none" w="med" len="med"/>
            <a:tailEnd type="none" w="med" len="med"/>
          </a:ln>
        </p:spPr>
      </p:cxnSp>
      <p:sp>
        <p:nvSpPr>
          <p:cNvPr id="40" name="Google Shape;40;p6"/>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body" idx="1"/>
          </p:nvPr>
        </p:nvSpPr>
        <p:spPr>
          <a:xfrm>
            <a:off x="1381250" y="1616470"/>
            <a:ext cx="6809700" cy="3112200"/>
          </a:xfrm>
          <a:prstGeom prst="rect">
            <a:avLst/>
          </a:prstGeom>
          <a:noFill/>
          <a:ln>
            <a:noFill/>
          </a:ln>
        </p:spPr>
        <p:txBody>
          <a:bodyPr spcFirstLastPara="1" wrap="square" lIns="91425" tIns="91425" rIns="91425" bIns="91425" anchor="t" anchorCtr="0">
            <a:noAutofit/>
          </a:bodyPr>
          <a:lstStyle>
            <a:lvl1pPr marL="457200" lvl="0" indent="-381000">
              <a:spcBef>
                <a:spcPts val="600"/>
              </a:spcBef>
              <a:spcAft>
                <a:spcPts val="0"/>
              </a:spcAft>
              <a:buClr>
                <a:srgbClr val="FFCD00"/>
              </a:buClr>
              <a:buSzPts val="2400"/>
              <a:buFont typeface="Quattrocento Sans"/>
              <a:buChar char="◉"/>
              <a:defRPr sz="2400">
                <a:latin typeface="Quattrocento Sans"/>
                <a:ea typeface="Quattrocento Sans"/>
                <a:cs typeface="Quattrocento Sans"/>
                <a:sym typeface="Quattrocento Sans"/>
              </a:defRPr>
            </a:lvl1pPr>
            <a:lvl2pPr marL="914400" lvl="1" indent="-355600">
              <a:spcBef>
                <a:spcPts val="0"/>
              </a:spcBef>
              <a:spcAft>
                <a:spcPts val="0"/>
              </a:spcAft>
              <a:buClr>
                <a:srgbClr val="FFCD00"/>
              </a:buClr>
              <a:buSzPts val="2000"/>
              <a:buFont typeface="Quattrocento Sans"/>
              <a:buChar char="○"/>
              <a:defRPr sz="2000">
                <a:latin typeface="Quattrocento Sans"/>
                <a:ea typeface="Quattrocento Sans"/>
                <a:cs typeface="Quattrocento Sans"/>
                <a:sym typeface="Quattrocento Sans"/>
              </a:defRPr>
            </a:lvl2pPr>
            <a:lvl3pPr marL="1371600" lvl="2" indent="-355600">
              <a:spcBef>
                <a:spcPts val="0"/>
              </a:spcBef>
              <a:spcAft>
                <a:spcPts val="0"/>
              </a:spcAft>
              <a:buClr>
                <a:srgbClr val="FFCD00"/>
              </a:buClr>
              <a:buSzPts val="2000"/>
              <a:buFont typeface="Quattrocento Sans"/>
              <a:buChar char="■"/>
              <a:defRPr sz="2000">
                <a:latin typeface="Quattrocento Sans"/>
                <a:ea typeface="Quattrocento Sans"/>
                <a:cs typeface="Quattrocento Sans"/>
                <a:sym typeface="Quattrocento Sans"/>
              </a:defRPr>
            </a:lvl3pPr>
            <a:lvl4pPr marL="1828800" lvl="3" indent="-342900">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4pPr>
            <a:lvl5pPr marL="2286000" lvl="4" indent="-342900">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5pPr>
            <a:lvl6pPr marL="2743200" lvl="5" indent="-342900">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6pPr>
            <a:lvl7pPr marL="3200400" lvl="6" indent="-342900">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7pPr>
            <a:lvl8pPr marL="3657600" lvl="7" indent="-342900">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8pPr>
            <a:lvl9pPr marL="4114800" lvl="8" indent="-342900">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9pPr>
          </a:lstStyle>
          <a:p>
            <a:endParaRPr/>
          </a:p>
        </p:txBody>
      </p:sp>
      <p:sp>
        <p:nvSpPr>
          <p:cNvPr id="7" name="Google Shape;7;p1"/>
          <p:cNvSpPr txBox="1">
            <a:spLocks noGrp="1"/>
          </p:cNvSpPr>
          <p:nvPr>
            <p:ph type="title"/>
          </p:nvPr>
        </p:nvSpPr>
        <p:spPr>
          <a:xfrm>
            <a:off x="1381250" y="937117"/>
            <a:ext cx="6809700" cy="435600"/>
          </a:xfrm>
          <a:prstGeom prst="rect">
            <a:avLst/>
          </a:prstGeom>
          <a:noFill/>
          <a:ln>
            <a:noFill/>
          </a:ln>
        </p:spPr>
        <p:txBody>
          <a:bodyPr spcFirstLastPara="1" wrap="square" lIns="91425" tIns="91425" rIns="91425" bIns="91425" anchor="ctr" anchorCtr="0">
            <a:noAutofit/>
          </a:bodyPr>
          <a:lstStyle>
            <a:lvl1pPr lvl="0">
              <a:spcBef>
                <a:spcPts val="0"/>
              </a:spcBef>
              <a:spcAft>
                <a:spcPts val="0"/>
              </a:spcAft>
              <a:buSzPts val="2000"/>
              <a:buFont typeface="Lora"/>
              <a:buNone/>
              <a:defRPr sz="2000" b="1">
                <a:latin typeface="Lora"/>
                <a:ea typeface="Lora"/>
                <a:cs typeface="Lora"/>
                <a:sym typeface="Lora"/>
              </a:defRPr>
            </a:lvl1pPr>
            <a:lvl2pPr lvl="1">
              <a:spcBef>
                <a:spcPts val="0"/>
              </a:spcBef>
              <a:spcAft>
                <a:spcPts val="0"/>
              </a:spcAft>
              <a:buSzPts val="2000"/>
              <a:buFont typeface="Lora"/>
              <a:buNone/>
              <a:defRPr sz="2000" b="1">
                <a:latin typeface="Lora"/>
                <a:ea typeface="Lora"/>
                <a:cs typeface="Lora"/>
                <a:sym typeface="Lora"/>
              </a:defRPr>
            </a:lvl2pPr>
            <a:lvl3pPr lvl="2">
              <a:spcBef>
                <a:spcPts val="0"/>
              </a:spcBef>
              <a:spcAft>
                <a:spcPts val="0"/>
              </a:spcAft>
              <a:buSzPts val="2000"/>
              <a:buFont typeface="Lora"/>
              <a:buNone/>
              <a:defRPr sz="2000" b="1">
                <a:latin typeface="Lora"/>
                <a:ea typeface="Lora"/>
                <a:cs typeface="Lora"/>
                <a:sym typeface="Lora"/>
              </a:defRPr>
            </a:lvl3pPr>
            <a:lvl4pPr lvl="3">
              <a:spcBef>
                <a:spcPts val="0"/>
              </a:spcBef>
              <a:spcAft>
                <a:spcPts val="0"/>
              </a:spcAft>
              <a:buSzPts val="2000"/>
              <a:buFont typeface="Lora"/>
              <a:buNone/>
              <a:defRPr sz="2000" b="1">
                <a:latin typeface="Lora"/>
                <a:ea typeface="Lora"/>
                <a:cs typeface="Lora"/>
                <a:sym typeface="Lora"/>
              </a:defRPr>
            </a:lvl4pPr>
            <a:lvl5pPr lvl="4">
              <a:spcBef>
                <a:spcPts val="0"/>
              </a:spcBef>
              <a:spcAft>
                <a:spcPts val="0"/>
              </a:spcAft>
              <a:buSzPts val="2000"/>
              <a:buFont typeface="Lora"/>
              <a:buNone/>
              <a:defRPr sz="2000" b="1">
                <a:latin typeface="Lora"/>
                <a:ea typeface="Lora"/>
                <a:cs typeface="Lora"/>
                <a:sym typeface="Lora"/>
              </a:defRPr>
            </a:lvl5pPr>
            <a:lvl6pPr lvl="5">
              <a:spcBef>
                <a:spcPts val="0"/>
              </a:spcBef>
              <a:spcAft>
                <a:spcPts val="0"/>
              </a:spcAft>
              <a:buSzPts val="2000"/>
              <a:buFont typeface="Lora"/>
              <a:buNone/>
              <a:defRPr sz="2000" b="1">
                <a:latin typeface="Lora"/>
                <a:ea typeface="Lora"/>
                <a:cs typeface="Lora"/>
                <a:sym typeface="Lora"/>
              </a:defRPr>
            </a:lvl6pPr>
            <a:lvl7pPr lvl="6">
              <a:spcBef>
                <a:spcPts val="0"/>
              </a:spcBef>
              <a:spcAft>
                <a:spcPts val="0"/>
              </a:spcAft>
              <a:buSzPts val="2000"/>
              <a:buFont typeface="Lora"/>
              <a:buNone/>
              <a:defRPr sz="2000" b="1">
                <a:latin typeface="Lora"/>
                <a:ea typeface="Lora"/>
                <a:cs typeface="Lora"/>
                <a:sym typeface="Lora"/>
              </a:defRPr>
            </a:lvl7pPr>
            <a:lvl8pPr lvl="7">
              <a:spcBef>
                <a:spcPts val="0"/>
              </a:spcBef>
              <a:spcAft>
                <a:spcPts val="0"/>
              </a:spcAft>
              <a:buSzPts val="2000"/>
              <a:buFont typeface="Lora"/>
              <a:buNone/>
              <a:defRPr sz="2000" b="1">
                <a:latin typeface="Lora"/>
                <a:ea typeface="Lora"/>
                <a:cs typeface="Lora"/>
                <a:sym typeface="Lora"/>
              </a:defRPr>
            </a:lvl8pPr>
            <a:lvl9pPr lvl="8">
              <a:spcBef>
                <a:spcPts val="0"/>
              </a:spcBef>
              <a:spcAft>
                <a:spcPts val="0"/>
              </a:spcAft>
              <a:buSzPts val="2000"/>
              <a:buFont typeface="Lora"/>
              <a:buNone/>
              <a:defRPr sz="2000" b="1">
                <a:latin typeface="Lora"/>
                <a:ea typeface="Lora"/>
                <a:cs typeface="Lora"/>
                <a:sym typeface="Lora"/>
              </a:defRPr>
            </a:lvl9pPr>
          </a:lstStyle>
          <a:p>
            <a:endParaRPr/>
          </a:p>
        </p:txBody>
      </p:sp>
      <p:sp>
        <p:nvSpPr>
          <p:cNvPr id="8" name="Google Shape;8;p1"/>
          <p:cNvSpPr txBox="1">
            <a:spLocks noGrp="1"/>
          </p:cNvSpPr>
          <p:nvPr>
            <p:ph type="sldNum" idx="12"/>
          </p:nvPr>
        </p:nvSpPr>
        <p:spPr>
          <a:xfrm>
            <a:off x="8543227" y="4749851"/>
            <a:ext cx="548700" cy="393600"/>
          </a:xfrm>
          <a:prstGeom prst="rect">
            <a:avLst/>
          </a:prstGeom>
          <a:noFill/>
          <a:ln>
            <a:noFill/>
          </a:ln>
        </p:spPr>
        <p:txBody>
          <a:bodyPr spcFirstLastPara="1" wrap="square" lIns="91425" tIns="91425" rIns="91425" bIns="91425" anchor="t" anchorCtr="0">
            <a:noAutofit/>
          </a:bodyPr>
          <a:lstStyle>
            <a:lvl1pPr lvl="0" algn="r">
              <a:buNone/>
              <a:defRPr sz="1000">
                <a:solidFill>
                  <a:srgbClr val="1D1D1B"/>
                </a:solidFill>
                <a:latin typeface="Lora"/>
                <a:ea typeface="Lora"/>
                <a:cs typeface="Lora"/>
                <a:sym typeface="Lora"/>
              </a:defRPr>
            </a:lvl1pPr>
            <a:lvl2pPr lvl="1" algn="r">
              <a:buNone/>
              <a:defRPr sz="1000">
                <a:solidFill>
                  <a:srgbClr val="1D1D1B"/>
                </a:solidFill>
                <a:latin typeface="Lora"/>
                <a:ea typeface="Lora"/>
                <a:cs typeface="Lora"/>
                <a:sym typeface="Lora"/>
              </a:defRPr>
            </a:lvl2pPr>
            <a:lvl3pPr lvl="2" algn="r">
              <a:buNone/>
              <a:defRPr sz="1000">
                <a:solidFill>
                  <a:srgbClr val="1D1D1B"/>
                </a:solidFill>
                <a:latin typeface="Lora"/>
                <a:ea typeface="Lora"/>
                <a:cs typeface="Lora"/>
                <a:sym typeface="Lora"/>
              </a:defRPr>
            </a:lvl3pPr>
            <a:lvl4pPr lvl="3" algn="r">
              <a:buNone/>
              <a:defRPr sz="1000">
                <a:solidFill>
                  <a:srgbClr val="1D1D1B"/>
                </a:solidFill>
                <a:latin typeface="Lora"/>
                <a:ea typeface="Lora"/>
                <a:cs typeface="Lora"/>
                <a:sym typeface="Lora"/>
              </a:defRPr>
            </a:lvl4pPr>
            <a:lvl5pPr lvl="4" algn="r">
              <a:buNone/>
              <a:defRPr sz="1000">
                <a:solidFill>
                  <a:srgbClr val="1D1D1B"/>
                </a:solidFill>
                <a:latin typeface="Lora"/>
                <a:ea typeface="Lora"/>
                <a:cs typeface="Lora"/>
                <a:sym typeface="Lora"/>
              </a:defRPr>
            </a:lvl5pPr>
            <a:lvl6pPr lvl="5" algn="r">
              <a:buNone/>
              <a:defRPr sz="1000">
                <a:solidFill>
                  <a:srgbClr val="1D1D1B"/>
                </a:solidFill>
                <a:latin typeface="Lora"/>
                <a:ea typeface="Lora"/>
                <a:cs typeface="Lora"/>
                <a:sym typeface="Lora"/>
              </a:defRPr>
            </a:lvl6pPr>
            <a:lvl7pPr lvl="6" algn="r">
              <a:buNone/>
              <a:defRPr sz="1000">
                <a:solidFill>
                  <a:srgbClr val="1D1D1B"/>
                </a:solidFill>
                <a:latin typeface="Lora"/>
                <a:ea typeface="Lora"/>
                <a:cs typeface="Lora"/>
                <a:sym typeface="Lora"/>
              </a:defRPr>
            </a:lvl7pPr>
            <a:lvl8pPr lvl="7" algn="r">
              <a:buNone/>
              <a:defRPr sz="1000">
                <a:solidFill>
                  <a:srgbClr val="1D1D1B"/>
                </a:solidFill>
                <a:latin typeface="Lora"/>
                <a:ea typeface="Lora"/>
                <a:cs typeface="Lora"/>
                <a:sym typeface="Lora"/>
              </a:defRPr>
            </a:lvl8pPr>
            <a:lvl9pPr lvl="8" algn="r">
              <a:buNone/>
              <a:defRPr sz="1000">
                <a:solidFill>
                  <a:srgbClr val="1D1D1B"/>
                </a:solidFill>
                <a:latin typeface="Lora"/>
                <a:ea typeface="Lora"/>
                <a:cs typeface="Lora"/>
                <a:sym typeface="Lora"/>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2" r:id="rId2"/>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abuabiah@najah.edu"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grpSp>
        <p:nvGrpSpPr>
          <p:cNvPr id="72" name="Google Shape;72;p12"/>
          <p:cNvGrpSpPr/>
          <p:nvPr/>
        </p:nvGrpSpPr>
        <p:grpSpPr>
          <a:xfrm>
            <a:off x="1292131" y="3481732"/>
            <a:ext cx="215966" cy="342399"/>
            <a:chOff x="6718575" y="2318625"/>
            <a:chExt cx="256950" cy="407375"/>
          </a:xfrm>
        </p:grpSpPr>
        <p:sp>
          <p:nvSpPr>
            <p:cNvPr id="73" name="Google Shape;73;p12"/>
            <p:cNvSpPr/>
            <p:nvPr/>
          </p:nvSpPr>
          <p:spPr>
            <a:xfrm>
              <a:off x="6795900" y="2673600"/>
              <a:ext cx="102300" cy="22550"/>
            </a:xfrm>
            <a:custGeom>
              <a:avLst/>
              <a:gdLst/>
              <a:ahLst/>
              <a:cxnLst/>
              <a:rect l="l" t="t" r="r" b="b"/>
              <a:pathLst>
                <a:path w="4092" h="902" fill="none" extrusionOk="0">
                  <a:moveTo>
                    <a:pt x="4092" y="902"/>
                  </a:moveTo>
                  <a:lnTo>
                    <a:pt x="4092" y="1"/>
                  </a:lnTo>
                  <a:lnTo>
                    <a:pt x="0" y="1"/>
                  </a:lnTo>
                  <a:lnTo>
                    <a:pt x="0" y="902"/>
                  </a:lnTo>
                  <a:lnTo>
                    <a:pt x="4092" y="902"/>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2"/>
            <p:cNvSpPr/>
            <p:nvPr/>
          </p:nvSpPr>
          <p:spPr>
            <a:xfrm>
              <a:off x="6795900" y="2650475"/>
              <a:ext cx="102300" cy="22550"/>
            </a:xfrm>
            <a:custGeom>
              <a:avLst/>
              <a:gdLst/>
              <a:ahLst/>
              <a:cxnLst/>
              <a:rect l="l" t="t" r="r" b="b"/>
              <a:pathLst>
                <a:path w="4092" h="902" fill="none" extrusionOk="0">
                  <a:moveTo>
                    <a:pt x="4092" y="901"/>
                  </a:moveTo>
                  <a:lnTo>
                    <a:pt x="4092" y="0"/>
                  </a:lnTo>
                  <a:lnTo>
                    <a:pt x="0" y="0"/>
                  </a:lnTo>
                  <a:lnTo>
                    <a:pt x="0" y="901"/>
                  </a:lnTo>
                  <a:lnTo>
                    <a:pt x="4092" y="901"/>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2"/>
            <p:cNvSpPr/>
            <p:nvPr/>
          </p:nvSpPr>
          <p:spPr>
            <a:xfrm>
              <a:off x="6795900" y="2696125"/>
              <a:ext cx="102300" cy="29875"/>
            </a:xfrm>
            <a:custGeom>
              <a:avLst/>
              <a:gdLst/>
              <a:ahLst/>
              <a:cxnLst/>
              <a:rect l="l" t="t" r="r" b="b"/>
              <a:pathLst>
                <a:path w="4092" h="1195" fill="none" extrusionOk="0">
                  <a:moveTo>
                    <a:pt x="0" y="1"/>
                  </a:moveTo>
                  <a:lnTo>
                    <a:pt x="0" y="171"/>
                  </a:lnTo>
                  <a:lnTo>
                    <a:pt x="0" y="171"/>
                  </a:lnTo>
                  <a:lnTo>
                    <a:pt x="24" y="318"/>
                  </a:lnTo>
                  <a:lnTo>
                    <a:pt x="98" y="464"/>
                  </a:lnTo>
                  <a:lnTo>
                    <a:pt x="195" y="585"/>
                  </a:lnTo>
                  <a:lnTo>
                    <a:pt x="341" y="659"/>
                  </a:lnTo>
                  <a:lnTo>
                    <a:pt x="1875" y="1170"/>
                  </a:lnTo>
                  <a:lnTo>
                    <a:pt x="1875" y="1170"/>
                  </a:lnTo>
                  <a:lnTo>
                    <a:pt x="2046" y="1194"/>
                  </a:lnTo>
                  <a:lnTo>
                    <a:pt x="2046" y="1194"/>
                  </a:lnTo>
                  <a:lnTo>
                    <a:pt x="2216" y="1170"/>
                  </a:lnTo>
                  <a:lnTo>
                    <a:pt x="3751" y="659"/>
                  </a:lnTo>
                  <a:lnTo>
                    <a:pt x="3751" y="659"/>
                  </a:lnTo>
                  <a:lnTo>
                    <a:pt x="3897" y="585"/>
                  </a:lnTo>
                  <a:lnTo>
                    <a:pt x="3994" y="464"/>
                  </a:lnTo>
                  <a:lnTo>
                    <a:pt x="4067" y="318"/>
                  </a:lnTo>
                  <a:lnTo>
                    <a:pt x="4092" y="171"/>
                  </a:lnTo>
                  <a:lnTo>
                    <a:pt x="4092" y="1"/>
                  </a:lnTo>
                  <a:lnTo>
                    <a:pt x="0" y="1"/>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2"/>
            <p:cNvSpPr/>
            <p:nvPr/>
          </p:nvSpPr>
          <p:spPr>
            <a:xfrm>
              <a:off x="6784925" y="2459275"/>
              <a:ext cx="35350" cy="166875"/>
            </a:xfrm>
            <a:custGeom>
              <a:avLst/>
              <a:gdLst/>
              <a:ahLst/>
              <a:cxnLst/>
              <a:rect l="l" t="t" r="r" b="b"/>
              <a:pathLst>
                <a:path w="1414" h="6675" fill="none" extrusionOk="0">
                  <a:moveTo>
                    <a:pt x="1413" y="6674"/>
                  </a:moveTo>
                  <a:lnTo>
                    <a:pt x="1413" y="6674"/>
                  </a:lnTo>
                  <a:lnTo>
                    <a:pt x="585" y="2850"/>
                  </a:lnTo>
                  <a:lnTo>
                    <a:pt x="1" y="1"/>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2"/>
            <p:cNvSpPr/>
            <p:nvPr/>
          </p:nvSpPr>
          <p:spPr>
            <a:xfrm>
              <a:off x="6718575" y="2318625"/>
              <a:ext cx="256950" cy="307525"/>
            </a:xfrm>
            <a:custGeom>
              <a:avLst/>
              <a:gdLst/>
              <a:ahLst/>
              <a:cxnLst/>
              <a:rect l="l" t="t" r="r" b="b"/>
              <a:pathLst>
                <a:path w="10278" h="12301" fill="none" extrusionOk="0">
                  <a:moveTo>
                    <a:pt x="7185" y="12300"/>
                  </a:moveTo>
                  <a:lnTo>
                    <a:pt x="7185" y="12300"/>
                  </a:lnTo>
                  <a:lnTo>
                    <a:pt x="7307" y="11764"/>
                  </a:lnTo>
                  <a:lnTo>
                    <a:pt x="7477" y="11253"/>
                  </a:lnTo>
                  <a:lnTo>
                    <a:pt x="7672" y="10766"/>
                  </a:lnTo>
                  <a:lnTo>
                    <a:pt x="7891" y="10327"/>
                  </a:lnTo>
                  <a:lnTo>
                    <a:pt x="8135" y="9913"/>
                  </a:lnTo>
                  <a:lnTo>
                    <a:pt x="8378" y="9499"/>
                  </a:lnTo>
                  <a:lnTo>
                    <a:pt x="8914" y="8720"/>
                  </a:lnTo>
                  <a:lnTo>
                    <a:pt x="9182" y="8330"/>
                  </a:lnTo>
                  <a:lnTo>
                    <a:pt x="9425" y="7941"/>
                  </a:lnTo>
                  <a:lnTo>
                    <a:pt x="9645" y="7551"/>
                  </a:lnTo>
                  <a:lnTo>
                    <a:pt x="9864" y="7113"/>
                  </a:lnTo>
                  <a:lnTo>
                    <a:pt x="10034" y="6674"/>
                  </a:lnTo>
                  <a:lnTo>
                    <a:pt x="10156" y="6187"/>
                  </a:lnTo>
                  <a:lnTo>
                    <a:pt x="10229" y="5676"/>
                  </a:lnTo>
                  <a:lnTo>
                    <a:pt x="10253" y="5408"/>
                  </a:lnTo>
                  <a:lnTo>
                    <a:pt x="10278" y="5140"/>
                  </a:lnTo>
                  <a:lnTo>
                    <a:pt x="10278" y="5140"/>
                  </a:lnTo>
                  <a:lnTo>
                    <a:pt x="10229" y="4604"/>
                  </a:lnTo>
                  <a:lnTo>
                    <a:pt x="10156" y="4093"/>
                  </a:lnTo>
                  <a:lnTo>
                    <a:pt x="10034" y="3605"/>
                  </a:lnTo>
                  <a:lnTo>
                    <a:pt x="9864" y="3143"/>
                  </a:lnTo>
                  <a:lnTo>
                    <a:pt x="9645" y="2680"/>
                  </a:lnTo>
                  <a:lnTo>
                    <a:pt x="9401" y="2266"/>
                  </a:lnTo>
                  <a:lnTo>
                    <a:pt x="9084" y="1876"/>
                  </a:lnTo>
                  <a:lnTo>
                    <a:pt x="8768" y="1511"/>
                  </a:lnTo>
                  <a:lnTo>
                    <a:pt x="8402" y="1170"/>
                  </a:lnTo>
                  <a:lnTo>
                    <a:pt x="8013" y="878"/>
                  </a:lnTo>
                  <a:lnTo>
                    <a:pt x="7574" y="634"/>
                  </a:lnTo>
                  <a:lnTo>
                    <a:pt x="7136" y="415"/>
                  </a:lnTo>
                  <a:lnTo>
                    <a:pt x="6673" y="244"/>
                  </a:lnTo>
                  <a:lnTo>
                    <a:pt x="6162" y="98"/>
                  </a:lnTo>
                  <a:lnTo>
                    <a:pt x="5675" y="25"/>
                  </a:lnTo>
                  <a:lnTo>
                    <a:pt x="5139" y="1"/>
                  </a:lnTo>
                  <a:lnTo>
                    <a:pt x="5139" y="1"/>
                  </a:lnTo>
                  <a:lnTo>
                    <a:pt x="4603" y="25"/>
                  </a:lnTo>
                  <a:lnTo>
                    <a:pt x="4116" y="98"/>
                  </a:lnTo>
                  <a:lnTo>
                    <a:pt x="3605" y="244"/>
                  </a:lnTo>
                  <a:lnTo>
                    <a:pt x="3142" y="415"/>
                  </a:lnTo>
                  <a:lnTo>
                    <a:pt x="2703" y="634"/>
                  </a:lnTo>
                  <a:lnTo>
                    <a:pt x="2265" y="878"/>
                  </a:lnTo>
                  <a:lnTo>
                    <a:pt x="1875" y="1170"/>
                  </a:lnTo>
                  <a:lnTo>
                    <a:pt x="1510" y="1511"/>
                  </a:lnTo>
                  <a:lnTo>
                    <a:pt x="1193" y="1876"/>
                  </a:lnTo>
                  <a:lnTo>
                    <a:pt x="877" y="2266"/>
                  </a:lnTo>
                  <a:lnTo>
                    <a:pt x="633" y="2680"/>
                  </a:lnTo>
                  <a:lnTo>
                    <a:pt x="414" y="3143"/>
                  </a:lnTo>
                  <a:lnTo>
                    <a:pt x="244" y="3605"/>
                  </a:lnTo>
                  <a:lnTo>
                    <a:pt x="122" y="4093"/>
                  </a:lnTo>
                  <a:lnTo>
                    <a:pt x="49" y="4604"/>
                  </a:lnTo>
                  <a:lnTo>
                    <a:pt x="0" y="5140"/>
                  </a:lnTo>
                  <a:lnTo>
                    <a:pt x="0" y="5140"/>
                  </a:lnTo>
                  <a:lnTo>
                    <a:pt x="24" y="5408"/>
                  </a:lnTo>
                  <a:lnTo>
                    <a:pt x="49" y="5676"/>
                  </a:lnTo>
                  <a:lnTo>
                    <a:pt x="122" y="6187"/>
                  </a:lnTo>
                  <a:lnTo>
                    <a:pt x="244" y="6674"/>
                  </a:lnTo>
                  <a:lnTo>
                    <a:pt x="414" y="7113"/>
                  </a:lnTo>
                  <a:lnTo>
                    <a:pt x="633" y="7551"/>
                  </a:lnTo>
                  <a:lnTo>
                    <a:pt x="852" y="7941"/>
                  </a:lnTo>
                  <a:lnTo>
                    <a:pt x="1096" y="8330"/>
                  </a:lnTo>
                  <a:lnTo>
                    <a:pt x="1364" y="8720"/>
                  </a:lnTo>
                  <a:lnTo>
                    <a:pt x="1900" y="9499"/>
                  </a:lnTo>
                  <a:lnTo>
                    <a:pt x="2143" y="9913"/>
                  </a:lnTo>
                  <a:lnTo>
                    <a:pt x="2387" y="10327"/>
                  </a:lnTo>
                  <a:lnTo>
                    <a:pt x="2606" y="10766"/>
                  </a:lnTo>
                  <a:lnTo>
                    <a:pt x="2801" y="11253"/>
                  </a:lnTo>
                  <a:lnTo>
                    <a:pt x="2971" y="11764"/>
                  </a:lnTo>
                  <a:lnTo>
                    <a:pt x="3093" y="1230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2"/>
            <p:cNvSpPr/>
            <p:nvPr/>
          </p:nvSpPr>
          <p:spPr>
            <a:xfrm>
              <a:off x="6873825" y="2459275"/>
              <a:ext cx="35350" cy="166875"/>
            </a:xfrm>
            <a:custGeom>
              <a:avLst/>
              <a:gdLst/>
              <a:ahLst/>
              <a:cxnLst/>
              <a:rect l="l" t="t" r="r" b="b"/>
              <a:pathLst>
                <a:path w="1414" h="6675" fill="none" extrusionOk="0">
                  <a:moveTo>
                    <a:pt x="1413" y="1"/>
                  </a:moveTo>
                  <a:lnTo>
                    <a:pt x="1413" y="1"/>
                  </a:lnTo>
                  <a:lnTo>
                    <a:pt x="829" y="2850"/>
                  </a:lnTo>
                  <a:lnTo>
                    <a:pt x="1" y="6674"/>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2"/>
            <p:cNvSpPr/>
            <p:nvPr/>
          </p:nvSpPr>
          <p:spPr>
            <a:xfrm>
              <a:off x="6801975" y="2453200"/>
              <a:ext cx="90150" cy="19500"/>
            </a:xfrm>
            <a:custGeom>
              <a:avLst/>
              <a:gdLst/>
              <a:ahLst/>
              <a:cxnLst/>
              <a:rect l="l" t="t" r="r" b="b"/>
              <a:pathLst>
                <a:path w="3606" h="780" fill="none" extrusionOk="0">
                  <a:moveTo>
                    <a:pt x="1" y="73"/>
                  </a:moveTo>
                  <a:lnTo>
                    <a:pt x="829" y="780"/>
                  </a:lnTo>
                  <a:lnTo>
                    <a:pt x="1657" y="73"/>
                  </a:lnTo>
                  <a:lnTo>
                    <a:pt x="1657" y="73"/>
                  </a:lnTo>
                  <a:lnTo>
                    <a:pt x="1730" y="25"/>
                  </a:lnTo>
                  <a:lnTo>
                    <a:pt x="1803" y="0"/>
                  </a:lnTo>
                  <a:lnTo>
                    <a:pt x="1876" y="25"/>
                  </a:lnTo>
                  <a:lnTo>
                    <a:pt x="1949" y="73"/>
                  </a:lnTo>
                  <a:lnTo>
                    <a:pt x="2777" y="780"/>
                  </a:lnTo>
                  <a:lnTo>
                    <a:pt x="3605" y="7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2"/>
            <p:cNvSpPr/>
            <p:nvPr/>
          </p:nvSpPr>
          <p:spPr>
            <a:xfrm>
              <a:off x="6795900" y="2628550"/>
              <a:ext cx="102300" cy="25"/>
            </a:xfrm>
            <a:custGeom>
              <a:avLst/>
              <a:gdLst/>
              <a:ahLst/>
              <a:cxnLst/>
              <a:rect l="l" t="t" r="r" b="b"/>
              <a:pathLst>
                <a:path w="4092" h="1" fill="none" extrusionOk="0">
                  <a:moveTo>
                    <a:pt x="0" y="1"/>
                  </a:moveTo>
                  <a:lnTo>
                    <a:pt x="4092" y="1"/>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 name="Rectangle 3">
            <a:extLst>
              <a:ext uri="{FF2B5EF4-FFF2-40B4-BE49-F238E27FC236}">
                <a16:creationId xmlns:a16="http://schemas.microsoft.com/office/drawing/2014/main" xmlns="" id="{35F6331A-200E-40DE-872A-1E888837F355}"/>
              </a:ext>
            </a:extLst>
          </p:cNvPr>
          <p:cNvSpPr/>
          <p:nvPr/>
        </p:nvSpPr>
        <p:spPr>
          <a:xfrm>
            <a:off x="201805" y="3921566"/>
            <a:ext cx="2926406" cy="738664"/>
          </a:xfrm>
          <a:prstGeom prst="rect">
            <a:avLst/>
          </a:prstGeom>
        </p:spPr>
        <p:txBody>
          <a:bodyPr wrap="square">
            <a:spAutoFit/>
          </a:bodyPr>
          <a:lstStyle/>
          <a:p>
            <a:r>
              <a:rPr lang="en-US" dirty="0">
                <a:latin typeface="Arial" panose="020B0604020202020204" pitchFamily="34" charset="0"/>
              </a:rPr>
              <a:t>DONE BY:</a:t>
            </a:r>
          </a:p>
          <a:p>
            <a:pPr marL="285750" indent="-285750">
              <a:buFont typeface="Arial" panose="020B0604020202020204" pitchFamily="34" charset="0"/>
              <a:buChar char="•"/>
            </a:pPr>
            <a:r>
              <a:rPr lang="en-US" b="1" dirty="0">
                <a:latin typeface="Arial" panose="020B0604020202020204" pitchFamily="34" charset="0"/>
              </a:rPr>
              <a:t>Abdulkareem Barakat</a:t>
            </a:r>
          </a:p>
          <a:p>
            <a:pPr marL="285750" indent="-285750">
              <a:buFont typeface="Arial" panose="020B0604020202020204" pitchFamily="34" charset="0"/>
              <a:buChar char="•"/>
            </a:pPr>
            <a:r>
              <a:rPr lang="en-US" b="1" dirty="0">
                <a:latin typeface="Arial" panose="020B0604020202020204" pitchFamily="34" charset="0"/>
              </a:rPr>
              <a:t>Zohdi Qawareeq</a:t>
            </a:r>
          </a:p>
        </p:txBody>
      </p:sp>
      <p:sp>
        <p:nvSpPr>
          <p:cNvPr id="5" name="Rectangle 4">
            <a:extLst>
              <a:ext uri="{FF2B5EF4-FFF2-40B4-BE49-F238E27FC236}">
                <a16:creationId xmlns:a16="http://schemas.microsoft.com/office/drawing/2014/main" xmlns="" id="{B6C182F2-3A3C-4DBB-8233-B8462178B929}"/>
              </a:ext>
            </a:extLst>
          </p:cNvPr>
          <p:cNvSpPr/>
          <p:nvPr/>
        </p:nvSpPr>
        <p:spPr>
          <a:xfrm>
            <a:off x="5711484" y="3936181"/>
            <a:ext cx="2516287" cy="738664"/>
          </a:xfrm>
          <a:prstGeom prst="rect">
            <a:avLst/>
          </a:prstGeom>
        </p:spPr>
        <p:txBody>
          <a:bodyPr wrap="square">
            <a:spAutoFit/>
          </a:bodyPr>
          <a:lstStyle/>
          <a:p>
            <a:r>
              <a:rPr lang="en-US" dirty="0">
                <a:latin typeface="Arial" panose="020B0604020202020204" pitchFamily="34" charset="0"/>
              </a:rPr>
              <a:t>SUPERVISOR:</a:t>
            </a:r>
          </a:p>
          <a:p>
            <a:r>
              <a:rPr lang="en-US" b="1" dirty="0"/>
              <a:t>Dr. Mohammad Abuabiah</a:t>
            </a:r>
            <a:endParaRPr lang="en-US" b="1" dirty="0">
              <a:latin typeface="Arial" panose="020B0604020202020204" pitchFamily="34" charset="0"/>
            </a:endParaRPr>
          </a:p>
          <a:p>
            <a:r>
              <a:rPr lang="en-US" dirty="0">
                <a:hlinkClick r:id="rId3"/>
              </a:rPr>
              <a:t>m.abuabiah@najah.edu</a:t>
            </a:r>
            <a:endParaRPr lang="en-US" dirty="0"/>
          </a:p>
        </p:txBody>
      </p:sp>
      <p:sp>
        <p:nvSpPr>
          <p:cNvPr id="6" name="TextBox 5">
            <a:extLst>
              <a:ext uri="{FF2B5EF4-FFF2-40B4-BE49-F238E27FC236}">
                <a16:creationId xmlns:a16="http://schemas.microsoft.com/office/drawing/2014/main" xmlns="" id="{75A38F55-950E-4127-B921-8D517BB64BE3}"/>
              </a:ext>
            </a:extLst>
          </p:cNvPr>
          <p:cNvSpPr txBox="1"/>
          <p:nvPr/>
        </p:nvSpPr>
        <p:spPr>
          <a:xfrm>
            <a:off x="916229" y="1482151"/>
            <a:ext cx="7311542" cy="569387"/>
          </a:xfrm>
          <a:prstGeom prst="rect">
            <a:avLst/>
          </a:prstGeom>
          <a:noFill/>
        </p:spPr>
        <p:txBody>
          <a:bodyPr wrap="square" rtlCol="0">
            <a:spAutoFit/>
          </a:bodyPr>
          <a:lstStyle/>
          <a:p>
            <a:pPr algn="ctr"/>
            <a:r>
              <a:rPr lang="en-US" sz="2000" b="1" u="sng" dirty="0">
                <a:latin typeface="Lora" panose="020B0604020202020204" charset="0"/>
              </a:rPr>
              <a:t>Graduation Project </a:t>
            </a:r>
            <a:r>
              <a:rPr lang="en-US" sz="2000" b="1" u="sng" dirty="0" smtClean="0">
                <a:latin typeface="Lora" panose="020B0604020202020204" charset="0"/>
              </a:rPr>
              <a:t>2</a:t>
            </a:r>
            <a:endParaRPr lang="en-US" sz="2000" b="1" u="sng" dirty="0">
              <a:latin typeface="Lora" panose="020B0604020202020204" charset="0"/>
            </a:endParaRPr>
          </a:p>
          <a:p>
            <a:pPr algn="ctr"/>
            <a:endParaRPr lang="en-US" sz="1100" b="1" u="sng" dirty="0">
              <a:latin typeface="Lora" panose="020B0604020202020204" charset="0"/>
            </a:endParaRPr>
          </a:p>
        </p:txBody>
      </p:sp>
      <p:sp>
        <p:nvSpPr>
          <p:cNvPr id="2" name="TextBox 1">
            <a:extLst>
              <a:ext uri="{FF2B5EF4-FFF2-40B4-BE49-F238E27FC236}">
                <a16:creationId xmlns:a16="http://schemas.microsoft.com/office/drawing/2014/main" xmlns="" id="{2BBE1EB7-48FB-453E-9E58-87182749BA60}"/>
              </a:ext>
            </a:extLst>
          </p:cNvPr>
          <p:cNvSpPr txBox="1"/>
          <p:nvPr/>
        </p:nvSpPr>
        <p:spPr>
          <a:xfrm>
            <a:off x="1809419" y="170230"/>
            <a:ext cx="5278582" cy="1200329"/>
          </a:xfrm>
          <a:prstGeom prst="rect">
            <a:avLst/>
          </a:prstGeom>
          <a:noFill/>
        </p:spPr>
        <p:txBody>
          <a:bodyPr wrap="square" rtlCol="0">
            <a:spAutoFit/>
          </a:bodyPr>
          <a:lstStyle/>
          <a:p>
            <a:pPr algn="ctr">
              <a:lnSpc>
                <a:spcPct val="150000"/>
              </a:lnSpc>
            </a:pPr>
            <a:r>
              <a:rPr lang="en-US" sz="1600" b="1" dirty="0">
                <a:latin typeface="Times New Roman" panose="02020603050405020304" pitchFamily="18" charset="0"/>
                <a:cs typeface="Times New Roman" panose="02020603050405020304" pitchFamily="18" charset="0"/>
              </a:rPr>
              <a:t>AN-Najah National University</a:t>
            </a:r>
          </a:p>
          <a:p>
            <a:pPr algn="ctr">
              <a:lnSpc>
                <a:spcPct val="150000"/>
              </a:lnSpc>
            </a:pPr>
            <a:r>
              <a:rPr lang="en-US" sz="1600" b="1" dirty="0">
                <a:latin typeface="Times New Roman" panose="02020603050405020304" pitchFamily="18" charset="0"/>
                <a:cs typeface="Times New Roman" panose="02020603050405020304" pitchFamily="18" charset="0"/>
              </a:rPr>
              <a:t>Faculty of Engineering &amp; Information Technology</a:t>
            </a:r>
          </a:p>
          <a:p>
            <a:pPr algn="ctr">
              <a:lnSpc>
                <a:spcPct val="150000"/>
              </a:lnSpc>
            </a:pPr>
            <a:r>
              <a:rPr lang="en-US" sz="1600" b="1" dirty="0">
                <a:latin typeface="Times New Roman" panose="02020603050405020304" pitchFamily="18" charset="0"/>
                <a:cs typeface="Times New Roman" panose="02020603050405020304" pitchFamily="18" charset="0"/>
              </a:rPr>
              <a:t>Mechanical and Mechatronics Engineering Department</a:t>
            </a:r>
          </a:p>
        </p:txBody>
      </p:sp>
      <p:sp>
        <p:nvSpPr>
          <p:cNvPr id="8" name="TextBox 7">
            <a:extLst>
              <a:ext uri="{FF2B5EF4-FFF2-40B4-BE49-F238E27FC236}">
                <a16:creationId xmlns:a16="http://schemas.microsoft.com/office/drawing/2014/main" xmlns="" id="{A044F5D3-012C-4165-8519-987E1C128154}"/>
              </a:ext>
            </a:extLst>
          </p:cNvPr>
          <p:cNvSpPr txBox="1"/>
          <p:nvPr/>
        </p:nvSpPr>
        <p:spPr>
          <a:xfrm>
            <a:off x="3296674" y="4151624"/>
            <a:ext cx="1558440" cy="307777"/>
          </a:xfrm>
          <a:prstGeom prst="rect">
            <a:avLst/>
          </a:prstGeom>
          <a:noFill/>
        </p:spPr>
        <p:txBody>
          <a:bodyPr wrap="none" rtlCol="0">
            <a:spAutoFit/>
          </a:bodyPr>
          <a:lstStyle/>
          <a:p>
            <a:r>
              <a:rPr lang="en-US" b="1" dirty="0" smtClean="0"/>
              <a:t>November, </a:t>
            </a:r>
            <a:r>
              <a:rPr lang="en-US" b="1" dirty="0"/>
              <a:t>2021</a:t>
            </a:r>
          </a:p>
        </p:txBody>
      </p:sp>
      <p:pic>
        <p:nvPicPr>
          <p:cNvPr id="17" name="Picture 16">
            <a:extLst>
              <a:ext uri="{FF2B5EF4-FFF2-40B4-BE49-F238E27FC236}">
                <a16:creationId xmlns:a16="http://schemas.microsoft.com/office/drawing/2014/main" xmlns="" id="{D0BDC92D-2AE0-4B8F-8534-080F858389D4}"/>
              </a:ext>
            </a:extLst>
          </p:cNvPr>
          <p:cNvPicPr>
            <a:picLocks noChangeAspect="1"/>
          </p:cNvPicPr>
          <p:nvPr/>
        </p:nvPicPr>
        <p:blipFill>
          <a:blip r:embed="rId4"/>
          <a:stretch>
            <a:fillRect/>
          </a:stretch>
        </p:blipFill>
        <p:spPr>
          <a:xfrm>
            <a:off x="8239582" y="90375"/>
            <a:ext cx="801857" cy="801857"/>
          </a:xfrm>
          <a:prstGeom prst="rect">
            <a:avLst/>
          </a:prstGeom>
        </p:spPr>
      </p:pic>
      <p:sp>
        <p:nvSpPr>
          <p:cNvPr id="21" name="TextBox 20">
            <a:extLst>
              <a:ext uri="{FF2B5EF4-FFF2-40B4-BE49-F238E27FC236}">
                <a16:creationId xmlns:a16="http://schemas.microsoft.com/office/drawing/2014/main" xmlns="" id="{F77442D4-1350-4763-98F8-3C894D2DCF08}"/>
              </a:ext>
            </a:extLst>
          </p:cNvPr>
          <p:cNvSpPr txBox="1"/>
          <p:nvPr/>
        </p:nvSpPr>
        <p:spPr>
          <a:xfrm>
            <a:off x="1028682" y="2110445"/>
            <a:ext cx="7271348" cy="1200329"/>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1" i="0" u="none" strike="noStrike" kern="0" cap="none" spc="0" normalizeH="0" baseline="0" noProof="0" dirty="0">
                <a:ln>
                  <a:noFill/>
                </a:ln>
                <a:solidFill>
                  <a:srgbClr val="000000"/>
                </a:solidFill>
                <a:effectLst/>
                <a:uLnTx/>
                <a:uFillTx/>
                <a:latin typeface="Lora" panose="020B0604020202020204" charset="0"/>
                <a:cs typeface="Arial"/>
                <a:sym typeface="Arial"/>
              </a:rPr>
              <a:t>Indoor Mobile Robot for Wi-Fi Navigation &amp; Mapping</a:t>
            </a:r>
            <a:endParaRPr kumimoji="0" lang="en-US" sz="3600" b="0" i="0" u="none" strike="noStrike" kern="0" cap="none" spc="0" normalizeH="0" baseline="0" noProof="0" dirty="0">
              <a:ln>
                <a:noFill/>
              </a:ln>
              <a:solidFill>
                <a:srgbClr val="000000"/>
              </a:solidFill>
              <a:effectLst/>
              <a:uLnTx/>
              <a:uFillTx/>
              <a:latin typeface="Lora" panose="020B0604020202020204" charset="0"/>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8325" y="886012"/>
            <a:ext cx="3878400" cy="435600"/>
          </a:xfrm>
        </p:spPr>
        <p:txBody>
          <a:bodyPr/>
          <a:lstStyle/>
          <a:p>
            <a:pPr algn="ctr"/>
            <a:r>
              <a:rPr lang="en-US" sz="2000" dirty="0"/>
              <a:t>Mechanical Design</a:t>
            </a:r>
            <a:endParaRPr lang="en-US" dirty="0">
              <a:latin typeface="Lora" panose="020B0604020202020204" charset="0"/>
            </a:endParaRPr>
          </a:p>
        </p:txBody>
      </p:sp>
      <p:sp>
        <p:nvSpPr>
          <p:cNvPr id="3" name="Text Placeholder 2"/>
          <p:cNvSpPr>
            <a:spLocks noGrp="1"/>
          </p:cNvSpPr>
          <p:nvPr>
            <p:ph type="body" idx="1"/>
          </p:nvPr>
        </p:nvSpPr>
        <p:spPr>
          <a:xfrm>
            <a:off x="657139" y="1411391"/>
            <a:ext cx="4489019" cy="3251223"/>
          </a:xfrm>
        </p:spPr>
        <p:txBody>
          <a:bodyPr/>
          <a:lstStyle/>
          <a:p>
            <a:pPr>
              <a:lnSpc>
                <a:spcPct val="120000"/>
              </a:lnSpc>
              <a:buFont typeface="Wingdings" panose="05000000000000000000" pitchFamily="2" charset="2"/>
              <a:buChar char="Ø"/>
            </a:pPr>
            <a:r>
              <a:rPr lang="en-US" sz="1400" b="1" dirty="0">
                <a:solidFill>
                  <a:schemeClr val="tx1"/>
                </a:solidFill>
                <a:latin typeface="Times New Roman" panose="02020603050405020304" pitchFamily="18" charset="0"/>
                <a:ea typeface="Calibri" panose="020F0502020204030204" pitchFamily="34" charset="0"/>
                <a:cs typeface="Arial" panose="020B0604020202020204" pitchFamily="34" charset="0"/>
              </a:rPr>
              <a:t>Linear actuator and stand : </a:t>
            </a:r>
            <a:r>
              <a:rPr lang="en-US" sz="1400" dirty="0">
                <a:solidFill>
                  <a:schemeClr val="tx1"/>
                </a:solidFill>
                <a:latin typeface="Times New Roman" panose="02020603050405020304" pitchFamily="18" charset="0"/>
                <a:ea typeface="Calibri" panose="020F0502020204030204" pitchFamily="34" charset="0"/>
                <a:cs typeface="Arial" panose="020B0604020202020204" pitchFamily="34" charset="0"/>
              </a:rPr>
              <a:t>A linear actuator is a piece of equipment that turns rotational motion into linear motion, through the application of linear force.</a:t>
            </a:r>
          </a:p>
          <a:p>
            <a:pPr>
              <a:lnSpc>
                <a:spcPct val="120000"/>
              </a:lnSpc>
              <a:buFont typeface="Wingdings" panose="05000000000000000000" pitchFamily="2" charset="2"/>
              <a:buChar char="§"/>
            </a:pPr>
            <a:r>
              <a:rPr lang="en-US" sz="1400" dirty="0">
                <a:solidFill>
                  <a:schemeClr val="tx1"/>
                </a:solidFill>
                <a:latin typeface="Times New Roman" panose="02020603050405020304" pitchFamily="18" charset="0"/>
                <a:ea typeface="Calibri" panose="020F0502020204030204" pitchFamily="34" charset="0"/>
                <a:cs typeface="Arial" panose="020B0604020202020204" pitchFamily="34" charset="0"/>
              </a:rPr>
              <a:t> In this project the linear actuator will be used to handle the mobile phone for different heights. </a:t>
            </a:r>
          </a:p>
          <a:p>
            <a:pPr>
              <a:lnSpc>
                <a:spcPct val="120000"/>
              </a:lnSpc>
              <a:buFont typeface="Wingdings" panose="05000000000000000000" pitchFamily="2" charset="2"/>
              <a:buChar char="§"/>
            </a:pPr>
            <a:r>
              <a:rPr lang="en-US" sz="1400" dirty="0">
                <a:solidFill>
                  <a:schemeClr val="tx1"/>
                </a:solidFill>
                <a:latin typeface="Times New Roman" panose="02020603050405020304" pitchFamily="18" charset="0"/>
                <a:ea typeface="Calibri" panose="020F0502020204030204" pitchFamily="34" charset="0"/>
                <a:cs typeface="Arial" panose="020B0604020202020204" pitchFamily="34" charset="0"/>
              </a:rPr>
              <a:t>The heights range that the mobile phone must take the data from it is (</a:t>
            </a:r>
            <a:r>
              <a:rPr lang="en-US" sz="1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155-175</a:t>
            </a:r>
            <a:r>
              <a:rPr lang="en-US" sz="1400" dirty="0">
                <a:solidFill>
                  <a:schemeClr val="tx1"/>
                </a:solidFill>
                <a:latin typeface="Times New Roman" panose="02020603050405020304" pitchFamily="18" charset="0"/>
                <a:ea typeface="Calibri" panose="020F0502020204030204" pitchFamily="34" charset="0"/>
                <a:cs typeface="Arial" panose="020B0604020202020204" pitchFamily="34" charset="0"/>
              </a:rPr>
              <a:t>) cm. For that the linear actuator will be fixed on a stand of 135cm height. The stand will be fixed with the car from two points, the base of the car and the upper cover of the car at 16cm high.</a:t>
            </a:r>
          </a:p>
        </p:txBody>
      </p:sp>
      <p:sp>
        <p:nvSpPr>
          <p:cNvPr id="5" name="Slide Number Placeholder 4"/>
          <p:cNvSpPr>
            <a:spLocks noGrp="1"/>
          </p:cNvSpPr>
          <p:nvPr>
            <p:ph type="sldNum" idx="12"/>
          </p:nvPr>
        </p:nvSpPr>
        <p:spPr>
          <a:xfrm>
            <a:off x="0" y="4749851"/>
            <a:ext cx="9144000" cy="393600"/>
          </a:xfrm>
          <a:solidFill>
            <a:srgbClr val="FFC000"/>
          </a:solidFill>
        </p:spPr>
        <p:txBody>
          <a:bodyPr/>
          <a:lstStyle/>
          <a:p>
            <a:pPr marL="0" lvl="0" indent="0" algn="r" rtl="0">
              <a:spcBef>
                <a:spcPts val="0"/>
              </a:spcBef>
              <a:spcAft>
                <a:spcPts val="0"/>
              </a:spcAft>
              <a:buNone/>
            </a:pPr>
            <a:r>
              <a:rPr lang="en" dirty="0" smtClean="0"/>
              <a:t>10/22</a:t>
            </a:r>
            <a:endParaRPr lang="en" dirty="0"/>
          </a:p>
        </p:txBody>
      </p:sp>
      <p:grpSp>
        <p:nvGrpSpPr>
          <p:cNvPr id="11" name="Google Shape;87;p13"/>
          <p:cNvGrpSpPr/>
          <p:nvPr/>
        </p:nvGrpSpPr>
        <p:grpSpPr>
          <a:xfrm>
            <a:off x="916458" y="1019750"/>
            <a:ext cx="214625" cy="214625"/>
            <a:chOff x="2594050" y="1631825"/>
            <a:chExt cx="439625" cy="439625"/>
          </a:xfrm>
        </p:grpSpPr>
        <p:sp>
          <p:nvSpPr>
            <p:cNvPr id="12"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15"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6" name="Picture 15">
            <a:extLst>
              <a:ext uri="{FF2B5EF4-FFF2-40B4-BE49-F238E27FC236}">
                <a16:creationId xmlns:a16="http://schemas.microsoft.com/office/drawing/2014/main" xmlns="" id="{6E569659-6A11-4689-BD01-3E5B8D0E4E32}"/>
              </a:ext>
            </a:extLst>
          </p:cNvPr>
          <p:cNvPicPr>
            <a:picLocks noChangeAspect="1"/>
          </p:cNvPicPr>
          <p:nvPr/>
        </p:nvPicPr>
        <p:blipFill>
          <a:blip r:embed="rId2"/>
          <a:stretch>
            <a:fillRect/>
          </a:stretch>
        </p:blipFill>
        <p:spPr>
          <a:xfrm>
            <a:off x="8239582" y="90375"/>
            <a:ext cx="801857" cy="801857"/>
          </a:xfrm>
          <a:prstGeom prst="rect">
            <a:avLst/>
          </a:prstGeom>
        </p:spPr>
      </p:pic>
      <p:pic>
        <p:nvPicPr>
          <p:cNvPr id="17" name="Picture 16">
            <a:extLst>
              <a:ext uri="{FF2B5EF4-FFF2-40B4-BE49-F238E27FC236}">
                <a16:creationId xmlns:a16="http://schemas.microsoft.com/office/drawing/2014/main" xmlns="" id="{132ACA7C-E2EE-4458-891D-A9167A746C3F}"/>
              </a:ext>
            </a:extLst>
          </p:cNvPr>
          <p:cNvPicPr/>
          <p:nvPr/>
        </p:nvPicPr>
        <p:blipFill>
          <a:blip r:embed="rId3">
            <a:extLst>
              <a:ext uri="{28A0092B-C50C-407E-A947-70E740481C1C}">
                <a14:useLocalDpi xmlns:a14="http://schemas.microsoft.com/office/drawing/2010/main" val="0"/>
              </a:ext>
            </a:extLst>
          </a:blip>
          <a:stretch>
            <a:fillRect/>
          </a:stretch>
        </p:blipFill>
        <p:spPr bwMode="auto">
          <a:xfrm>
            <a:off x="5298218" y="1222559"/>
            <a:ext cx="3440055" cy="3440055"/>
          </a:xfrm>
          <a:prstGeom prst="rect">
            <a:avLst/>
          </a:prstGeom>
          <a:noFill/>
          <a:ln>
            <a:noFill/>
          </a:ln>
        </p:spPr>
      </p:pic>
    </p:spTree>
    <p:extLst>
      <p:ext uri="{BB962C8B-B14F-4D97-AF65-F5344CB8AC3E}">
        <p14:creationId xmlns:p14="http://schemas.microsoft.com/office/powerpoint/2010/main" val="1675139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8325" y="886012"/>
            <a:ext cx="3878400" cy="435600"/>
          </a:xfrm>
        </p:spPr>
        <p:txBody>
          <a:bodyPr/>
          <a:lstStyle/>
          <a:p>
            <a:pPr algn="ctr"/>
            <a:r>
              <a:rPr lang="en-US" sz="2000" dirty="0"/>
              <a:t>Mechanical Design</a:t>
            </a:r>
            <a:endParaRPr lang="en-US" dirty="0">
              <a:latin typeface="Lora" panose="020B0604020202020204" charset="0"/>
            </a:endParaRPr>
          </a:p>
        </p:txBody>
      </p:sp>
      <p:sp>
        <p:nvSpPr>
          <p:cNvPr id="3" name="Text Placeholder 2"/>
          <p:cNvSpPr>
            <a:spLocks noGrp="1"/>
          </p:cNvSpPr>
          <p:nvPr>
            <p:ph type="body" idx="1"/>
          </p:nvPr>
        </p:nvSpPr>
        <p:spPr>
          <a:xfrm>
            <a:off x="657139" y="1411391"/>
            <a:ext cx="4489019" cy="3251223"/>
          </a:xfrm>
        </p:spPr>
        <p:txBody>
          <a:bodyPr/>
          <a:lstStyle/>
          <a:p>
            <a:pPr>
              <a:lnSpc>
                <a:spcPct val="120000"/>
              </a:lnSpc>
              <a:buFont typeface="Wingdings" panose="05000000000000000000" pitchFamily="2" charset="2"/>
              <a:buChar char="Ø"/>
            </a:pPr>
            <a:r>
              <a:rPr lang="en-US" sz="1400" b="1"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Final design: </a:t>
            </a:r>
            <a:r>
              <a:rPr lang="en-US" sz="1400" dirty="0">
                <a:solidFill>
                  <a:schemeClr val="tx1"/>
                </a:solidFill>
                <a:latin typeface="Times New Roman" panose="02020603050405020304" pitchFamily="18" charset="0"/>
                <a:ea typeface="Calibri" panose="020F0502020204030204" pitchFamily="34" charset="0"/>
                <a:cs typeface="Arial" panose="020B0604020202020204" pitchFamily="34" charset="0"/>
              </a:rPr>
              <a:t>It was decided that the robot’s shape is to be a circular </a:t>
            </a:r>
            <a:r>
              <a:rPr lang="en-US" sz="1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shape of 50cm diameter, </a:t>
            </a:r>
            <a:r>
              <a:rPr lang="en-US" sz="1400" dirty="0">
                <a:solidFill>
                  <a:schemeClr val="tx1"/>
                </a:solidFill>
                <a:latin typeface="Times New Roman" panose="02020603050405020304" pitchFamily="18" charset="0"/>
                <a:ea typeface="Calibri" panose="020F0502020204030204" pitchFamily="34" charset="0"/>
                <a:cs typeface="Arial" panose="020B0604020202020204" pitchFamily="34" charset="0"/>
              </a:rPr>
              <a:t>where this will allow </a:t>
            </a:r>
            <a:r>
              <a:rPr lang="en-US" sz="1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it to </a:t>
            </a:r>
            <a:r>
              <a:rPr lang="en-US" sz="1400" dirty="0">
                <a:solidFill>
                  <a:schemeClr val="tx1"/>
                </a:solidFill>
                <a:latin typeface="Times New Roman" panose="02020603050405020304" pitchFamily="18" charset="0"/>
                <a:ea typeface="Calibri" panose="020F0502020204030204" pitchFamily="34" charset="0"/>
                <a:cs typeface="Arial" panose="020B0604020202020204" pitchFamily="34" charset="0"/>
              </a:rPr>
              <a:t>move more smoothly where this allows the robot to </a:t>
            </a:r>
            <a:r>
              <a:rPr lang="en-US" sz="1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easily spin </a:t>
            </a:r>
            <a:r>
              <a:rPr lang="en-US" sz="1400" dirty="0">
                <a:solidFill>
                  <a:schemeClr val="tx1"/>
                </a:solidFill>
                <a:latin typeface="Times New Roman" panose="02020603050405020304" pitchFamily="18" charset="0"/>
                <a:ea typeface="Calibri" panose="020F0502020204030204" pitchFamily="34" charset="0"/>
                <a:cs typeface="Arial" panose="020B0604020202020204" pitchFamily="34" charset="0"/>
              </a:rPr>
              <a:t>around itself to change the </a:t>
            </a:r>
            <a:r>
              <a:rPr lang="en-US" sz="1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direction. It consist three main parts: base, top and the stand which is 120cm height.</a:t>
            </a:r>
            <a:r>
              <a:rPr lang="en-US" sz="1400" dirty="0">
                <a:solidFill>
                  <a:schemeClr val="tx1"/>
                </a:solidFill>
                <a:latin typeface="Times New Roman" panose="02020603050405020304" pitchFamily="18" charset="0"/>
                <a:ea typeface="Calibri" panose="020F0502020204030204" pitchFamily="34" charset="0"/>
                <a:cs typeface="Arial" panose="020B0604020202020204" pitchFamily="34" charset="0"/>
              </a:rPr>
              <a:t> </a:t>
            </a:r>
            <a:r>
              <a:rPr lang="en-US" sz="1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As the 20 linear actuator is located above the stand that will make the total height of the robot reaches 170cm. So to avoid flipping we increase the diameter of the base and make the center of mass of the robot 2 cm height from the ground</a:t>
            </a:r>
          </a:p>
        </p:txBody>
      </p:sp>
      <p:sp>
        <p:nvSpPr>
          <p:cNvPr id="5" name="Slide Number Placeholder 4"/>
          <p:cNvSpPr>
            <a:spLocks noGrp="1"/>
          </p:cNvSpPr>
          <p:nvPr>
            <p:ph type="sldNum" idx="12"/>
          </p:nvPr>
        </p:nvSpPr>
        <p:spPr>
          <a:xfrm>
            <a:off x="0" y="4749851"/>
            <a:ext cx="9144000" cy="393600"/>
          </a:xfrm>
          <a:solidFill>
            <a:srgbClr val="FFC000"/>
          </a:solidFill>
        </p:spPr>
        <p:txBody>
          <a:bodyPr/>
          <a:lstStyle/>
          <a:p>
            <a:pPr marL="0" lvl="0" indent="0" algn="r" rtl="0">
              <a:spcBef>
                <a:spcPts val="0"/>
              </a:spcBef>
              <a:spcAft>
                <a:spcPts val="0"/>
              </a:spcAft>
              <a:buNone/>
            </a:pPr>
            <a:r>
              <a:rPr lang="en" dirty="0" smtClean="0"/>
              <a:t>11/22</a:t>
            </a:r>
            <a:endParaRPr lang="en" dirty="0"/>
          </a:p>
        </p:txBody>
      </p:sp>
      <p:grpSp>
        <p:nvGrpSpPr>
          <p:cNvPr id="11" name="Google Shape;87;p13"/>
          <p:cNvGrpSpPr/>
          <p:nvPr/>
        </p:nvGrpSpPr>
        <p:grpSpPr>
          <a:xfrm>
            <a:off x="916458" y="1019750"/>
            <a:ext cx="214625" cy="214625"/>
            <a:chOff x="2594050" y="1631825"/>
            <a:chExt cx="439625" cy="439625"/>
          </a:xfrm>
        </p:grpSpPr>
        <p:sp>
          <p:nvSpPr>
            <p:cNvPr id="12"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15"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6" name="Picture 15">
            <a:extLst>
              <a:ext uri="{FF2B5EF4-FFF2-40B4-BE49-F238E27FC236}">
                <a16:creationId xmlns:a16="http://schemas.microsoft.com/office/drawing/2014/main" xmlns="" id="{6E569659-6A11-4689-BD01-3E5B8D0E4E32}"/>
              </a:ext>
            </a:extLst>
          </p:cNvPr>
          <p:cNvPicPr>
            <a:picLocks noChangeAspect="1"/>
          </p:cNvPicPr>
          <p:nvPr/>
        </p:nvPicPr>
        <p:blipFill>
          <a:blip r:embed="rId2"/>
          <a:stretch>
            <a:fillRect/>
          </a:stretch>
        </p:blipFill>
        <p:spPr>
          <a:xfrm>
            <a:off x="8239582" y="90375"/>
            <a:ext cx="801857" cy="801857"/>
          </a:xfrm>
          <a:prstGeom prst="rect">
            <a:avLst/>
          </a:prstGeom>
        </p:spPr>
      </p:pic>
      <p:pic>
        <p:nvPicPr>
          <p:cNvPr id="17" name="Picture 16">
            <a:extLst>
              <a:ext uri="{FF2B5EF4-FFF2-40B4-BE49-F238E27FC236}">
                <a16:creationId xmlns:a16="http://schemas.microsoft.com/office/drawing/2014/main" xmlns="" id="{132ACA7C-E2EE-4458-891D-A9167A746C3F}"/>
              </a:ext>
            </a:extLst>
          </p:cNvPr>
          <p:cNvPicPr/>
          <p:nvPr/>
        </p:nvPicPr>
        <p:blipFill>
          <a:blip r:embed="rId3">
            <a:extLst>
              <a:ext uri="{28A0092B-C50C-407E-A947-70E740481C1C}">
                <a14:useLocalDpi xmlns:a14="http://schemas.microsoft.com/office/drawing/2010/main" val="0"/>
              </a:ext>
            </a:extLst>
          </a:blip>
          <a:stretch>
            <a:fillRect/>
          </a:stretch>
        </p:blipFill>
        <p:spPr bwMode="auto">
          <a:xfrm>
            <a:off x="5980606" y="1222559"/>
            <a:ext cx="2075278" cy="3440055"/>
          </a:xfrm>
          <a:prstGeom prst="rect">
            <a:avLst/>
          </a:prstGeom>
          <a:noFill/>
          <a:ln>
            <a:noFill/>
          </a:ln>
        </p:spPr>
      </p:pic>
    </p:spTree>
    <p:extLst>
      <p:ext uri="{BB962C8B-B14F-4D97-AF65-F5344CB8AC3E}">
        <p14:creationId xmlns:p14="http://schemas.microsoft.com/office/powerpoint/2010/main" val="731983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0" y="1477474"/>
            <a:ext cx="5585381" cy="3272377"/>
          </a:xfrm>
        </p:spPr>
        <p:txBody>
          <a:bodyPr/>
          <a:lstStyle/>
          <a:p>
            <a:pPr algn="just">
              <a:buFont typeface="Wingdings" panose="05000000000000000000" pitchFamily="2" charset="2"/>
              <a:buChar char="Ø"/>
            </a:pPr>
            <a:r>
              <a:rPr lang="en-US" sz="1800" dirty="0">
                <a:latin typeface="Times New Roman" panose="02020603050405020304" pitchFamily="18" charset="0"/>
                <a:cs typeface="Times New Roman" panose="02020603050405020304" pitchFamily="18" charset="0"/>
              </a:rPr>
              <a:t>Control part of the robot is the most important part of designing and developing any robot, without the control, the robot is scrap. A control system is an interconnection of components forming a system configuration that will provide a desired system response.</a:t>
            </a:r>
          </a:p>
          <a:p>
            <a:pPr algn="just">
              <a:buFont typeface="Wingdings" panose="05000000000000000000" pitchFamily="2" charset="2"/>
              <a:buChar char="Ø"/>
            </a:pPr>
            <a:r>
              <a:rPr lang="en-US" sz="1800" b="1" dirty="0"/>
              <a:t>Closed Loop </a:t>
            </a:r>
            <a:r>
              <a:rPr lang="en-US" sz="1800" b="1" dirty="0" smtClean="0"/>
              <a:t>System</a:t>
            </a:r>
            <a:r>
              <a:rPr lang="en-US" sz="1800" dirty="0" smtClean="0">
                <a:latin typeface="Times New Roman" panose="02020603050405020304" pitchFamily="18" charset="0"/>
                <a:cs typeface="Times New Roman" panose="02020603050405020304" pitchFamily="18" charset="0"/>
              </a:rPr>
              <a:t>: It </a:t>
            </a:r>
            <a:r>
              <a:rPr lang="en-US" sz="1800" dirty="0" smtClean="0">
                <a:latin typeface="Times New Roman" panose="02020603050405020304" pitchFamily="18" charset="0"/>
                <a:cs typeface="Times New Roman" panose="02020603050405020304" pitchFamily="18" charset="0"/>
              </a:rPr>
              <a:t>represent a </a:t>
            </a:r>
            <a:r>
              <a:rPr lang="en-US" sz="1800" dirty="0" smtClean="0"/>
              <a:t>control </a:t>
            </a:r>
            <a:r>
              <a:rPr lang="en-US" sz="1800" dirty="0"/>
              <a:t>system utilizes an additional measure of the actual output to compare the actual output with the desired output response. The measure of the output is called the feedback signal. </a:t>
            </a:r>
            <a:endParaRPr lang="en-US" sz="1800" dirty="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12</a:t>
            </a:fld>
            <a:endParaRPr lang="en"/>
          </a:p>
        </p:txBody>
      </p:sp>
      <p:sp>
        <p:nvSpPr>
          <p:cNvPr id="6" name="Title 1"/>
          <p:cNvSpPr>
            <a:spLocks noGrp="1"/>
          </p:cNvSpPr>
          <p:nvPr>
            <p:ph type="title"/>
          </p:nvPr>
        </p:nvSpPr>
        <p:spPr>
          <a:xfrm>
            <a:off x="1045172" y="924720"/>
            <a:ext cx="3878400" cy="435600"/>
          </a:xfrm>
        </p:spPr>
        <p:txBody>
          <a:bodyPr/>
          <a:lstStyle/>
          <a:p>
            <a:pPr algn="ctr"/>
            <a:r>
              <a:rPr lang="en-US" dirty="0">
                <a:latin typeface="Times New Roman" panose="02020603050405020304" pitchFamily="18" charset="0"/>
                <a:cs typeface="Times New Roman" panose="02020603050405020304" pitchFamily="18" charset="0"/>
              </a:rPr>
              <a:t>Control System</a:t>
            </a:r>
            <a:endParaRPr lang="en-US" dirty="0"/>
          </a:p>
        </p:txBody>
      </p:sp>
      <p:sp>
        <p:nvSpPr>
          <p:cNvPr id="7" name="Slide Number Placeholder 4"/>
          <p:cNvSpPr txBox="1">
            <a:spLocks/>
          </p:cNvSpPr>
          <p:nvPr/>
        </p:nvSpPr>
        <p:spPr>
          <a:xfrm>
            <a:off x="0" y="4749851"/>
            <a:ext cx="9144000" cy="393600"/>
          </a:xfrm>
          <a:prstGeom prst="rect">
            <a:avLst/>
          </a:prstGeom>
          <a:solidFill>
            <a:srgbClr val="FFC000"/>
          </a:solid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1pPr>
            <a:lvl2pPr marR="0" lvl="1"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2pPr>
            <a:lvl3pPr marR="0" lvl="2"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3pPr>
            <a:lvl4pPr marR="0" lvl="3"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4pPr>
            <a:lvl5pPr marR="0" lvl="4"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5pPr>
            <a:lvl6pPr marR="0" lvl="5"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6pPr>
            <a:lvl7pPr marR="0" lvl="6"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7pPr>
            <a:lvl8pPr marR="0" lvl="7"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8pPr>
            <a:lvl9pPr marR="0" lvl="8"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9pPr>
          </a:lstStyle>
          <a:p>
            <a:r>
              <a:rPr lang="en" dirty="0" smtClean="0"/>
              <a:t>12/22</a:t>
            </a:r>
            <a:endParaRPr lang="en" dirty="0"/>
          </a:p>
        </p:txBody>
      </p:sp>
      <p:grpSp>
        <p:nvGrpSpPr>
          <p:cNvPr id="8" name="Google Shape;87;p13"/>
          <p:cNvGrpSpPr/>
          <p:nvPr/>
        </p:nvGrpSpPr>
        <p:grpSpPr>
          <a:xfrm>
            <a:off x="916458" y="1019750"/>
            <a:ext cx="214625" cy="214625"/>
            <a:chOff x="2594050" y="1631825"/>
            <a:chExt cx="439625" cy="439625"/>
          </a:xfrm>
        </p:grpSpPr>
        <p:sp>
          <p:nvSpPr>
            <p:cNvPr id="9"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3" name="Picture 12">
            <a:extLst>
              <a:ext uri="{FF2B5EF4-FFF2-40B4-BE49-F238E27FC236}">
                <a16:creationId xmlns:a16="http://schemas.microsoft.com/office/drawing/2014/main" xmlns="" id="{FA7B34FF-DCF1-41D7-BEBC-08686A72BD6A}"/>
              </a:ext>
            </a:extLst>
          </p:cNvPr>
          <p:cNvPicPr>
            <a:picLocks noChangeAspect="1"/>
          </p:cNvPicPr>
          <p:nvPr/>
        </p:nvPicPr>
        <p:blipFill>
          <a:blip r:embed="rId2"/>
          <a:stretch>
            <a:fillRect/>
          </a:stretch>
        </p:blipFill>
        <p:spPr>
          <a:xfrm>
            <a:off x="8239582" y="90375"/>
            <a:ext cx="801857" cy="801857"/>
          </a:xfrm>
          <a:prstGeom prst="rect">
            <a:avLst/>
          </a:prstGeom>
        </p:spPr>
      </p:pic>
      <p:pic>
        <p:nvPicPr>
          <p:cNvPr id="14" name="Picture 13">
            <a:extLst>
              <a:ext uri="{FF2B5EF4-FFF2-40B4-BE49-F238E27FC236}">
                <a16:creationId xmlns:a16="http://schemas.microsoft.com/office/drawing/2014/main" xmlns="" id="{E4C5EEB1-1E0D-49A6-97F8-A5A9C0553AA0}"/>
              </a:ext>
            </a:extLst>
          </p:cNvPr>
          <p:cNvPicPr/>
          <p:nvPr/>
        </p:nvPicPr>
        <p:blipFill>
          <a:blip r:embed="rId3">
            <a:extLst>
              <a:ext uri="{28A0092B-C50C-407E-A947-70E740481C1C}">
                <a14:useLocalDpi xmlns:a14="http://schemas.microsoft.com/office/drawing/2010/main" val="0"/>
              </a:ext>
            </a:extLst>
          </a:blip>
          <a:stretch>
            <a:fillRect/>
          </a:stretch>
        </p:blipFill>
        <p:spPr bwMode="auto">
          <a:xfrm>
            <a:off x="5616296" y="2234135"/>
            <a:ext cx="3425143" cy="1632651"/>
          </a:xfrm>
          <a:prstGeom prst="rect">
            <a:avLst/>
          </a:prstGeom>
          <a:noFill/>
          <a:ln>
            <a:noFill/>
          </a:ln>
        </p:spPr>
      </p:pic>
    </p:spTree>
    <p:extLst>
      <p:ext uri="{BB962C8B-B14F-4D97-AF65-F5344CB8AC3E}">
        <p14:creationId xmlns:p14="http://schemas.microsoft.com/office/powerpoint/2010/main" val="3026679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1000"/>
                                        <p:tgtEl>
                                          <p:spTgt spid="14"/>
                                        </p:tgtEl>
                                      </p:cBhvr>
                                    </p:animEffect>
                                    <p:anim calcmode="lin" valueType="num">
                                      <p:cBhvr>
                                        <p:cTn id="15" dur="1000" fill="hold"/>
                                        <p:tgtEl>
                                          <p:spTgt spid="14"/>
                                        </p:tgtEl>
                                        <p:attrNameLst>
                                          <p:attrName>ppt_x</p:attrName>
                                        </p:attrNameLst>
                                      </p:cBhvr>
                                      <p:tavLst>
                                        <p:tav tm="0">
                                          <p:val>
                                            <p:strVal val="#ppt_x"/>
                                          </p:val>
                                        </p:tav>
                                        <p:tav tm="100000">
                                          <p:val>
                                            <p:strVal val="#ppt_x"/>
                                          </p:val>
                                        </p:tav>
                                      </p:tavLst>
                                    </p:anim>
                                    <p:anim calcmode="lin" valueType="num">
                                      <p:cBhvr>
                                        <p:cTn id="16"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26044" y="1290566"/>
            <a:ext cx="8672931" cy="3301803"/>
          </a:xfrm>
        </p:spPr>
        <p:txBody>
          <a:bodyPr/>
          <a:lstStyle/>
          <a:p>
            <a:pPr algn="just">
              <a:lnSpc>
                <a:spcPct val="114000"/>
              </a:lnSpc>
              <a:buFont typeface="Wingdings" panose="05000000000000000000" pitchFamily="2" charset="2"/>
              <a:buChar char="Ø"/>
            </a:pPr>
            <a:r>
              <a:rPr lang="en-US" sz="1800" b="1" dirty="0" smtClean="0">
                <a:latin typeface="Times New Roman" panose="02020603050405020304" pitchFamily="18" charset="0"/>
                <a:cs typeface="Times New Roman" panose="02020603050405020304" pitchFamily="18" charset="0"/>
              </a:rPr>
              <a:t>Feedback System</a:t>
            </a:r>
            <a:r>
              <a:rPr lang="en-US" sz="1800" b="1" smtClean="0">
                <a:latin typeface="Times New Roman" panose="02020603050405020304" pitchFamily="18" charset="0"/>
                <a:cs typeface="Times New Roman" panose="02020603050405020304" pitchFamily="18" charset="0"/>
              </a:rPr>
              <a:t>: </a:t>
            </a:r>
            <a:r>
              <a:rPr lang="en-US" sz="1800" smtClean="0">
                <a:latin typeface="Times New Roman" panose="02020603050405020304" pitchFamily="18" charset="0"/>
                <a:cs typeface="Times New Roman" panose="02020603050405020304" pitchFamily="18" charset="0"/>
              </a:rPr>
              <a:t>a </a:t>
            </a:r>
            <a:r>
              <a:rPr lang="en-US" sz="1800" dirty="0">
                <a:latin typeface="Times New Roman" panose="02020603050405020304" pitchFamily="18" charset="0"/>
                <a:cs typeface="Times New Roman" panose="02020603050405020304" pitchFamily="18" charset="0"/>
              </a:rPr>
              <a:t>feedback system is the one which utilizes presently achieved output of the system for causing variation in the applied input signal in order to get the required output</a:t>
            </a:r>
            <a:r>
              <a:rPr lang="en-US" sz="1800" dirty="0" smtClean="0">
                <a:latin typeface="Times New Roman" panose="02020603050405020304" pitchFamily="18" charset="0"/>
                <a:cs typeface="Times New Roman" panose="02020603050405020304" pitchFamily="18" charset="0"/>
              </a:rPr>
              <a:t>. In this robot three sensors were used for feedback:</a:t>
            </a:r>
          </a:p>
          <a:p>
            <a:pPr marL="101600" indent="0" algn="just">
              <a:lnSpc>
                <a:spcPct val="114000"/>
              </a:lnSpc>
              <a:buNone/>
            </a:pPr>
            <a:r>
              <a:rPr lang="en-US" sz="1800" dirty="0" smtClean="0">
                <a:latin typeface="Times New Roman" panose="02020603050405020304" pitchFamily="18" charset="0"/>
                <a:cs typeface="Times New Roman" panose="02020603050405020304" pitchFamily="18" charset="0"/>
              </a:rPr>
              <a:t>1- </a:t>
            </a:r>
            <a:r>
              <a:rPr lang="en-US" sz="1800" dirty="0" smtClean="0">
                <a:latin typeface="Times New Roman" panose="02020603050405020304" pitchFamily="18" charset="0"/>
                <a:cs typeface="Times New Roman" panose="02020603050405020304" pitchFamily="18" charset="0"/>
              </a:rPr>
              <a:t>Gyroscope</a:t>
            </a:r>
          </a:p>
          <a:p>
            <a:pPr marL="101600" indent="0" algn="just">
              <a:lnSpc>
                <a:spcPct val="114000"/>
              </a:lnSpc>
              <a:buNone/>
            </a:pPr>
            <a:r>
              <a:rPr lang="en-US" sz="1800" dirty="0" smtClean="0">
                <a:latin typeface="Times New Roman" panose="02020603050405020304" pitchFamily="18" charset="0"/>
                <a:cs typeface="Times New Roman" panose="02020603050405020304" pitchFamily="18" charset="0"/>
              </a:rPr>
              <a:t>2- Digital Compass</a:t>
            </a:r>
          </a:p>
          <a:p>
            <a:pPr marL="101600" indent="0" algn="just">
              <a:lnSpc>
                <a:spcPct val="114000"/>
              </a:lnSpc>
              <a:buNone/>
            </a:pPr>
            <a:r>
              <a:rPr lang="en-US" sz="1800" dirty="0" smtClean="0">
                <a:latin typeface="Times New Roman" panose="02020603050405020304" pitchFamily="18" charset="0"/>
                <a:cs typeface="Times New Roman" panose="02020603050405020304" pitchFamily="18" charset="0"/>
              </a:rPr>
              <a:t>3- Encoder</a:t>
            </a:r>
            <a:endParaRPr lang="en-US" dirty="0"/>
          </a:p>
        </p:txBody>
      </p:sp>
      <p:sp>
        <p:nvSpPr>
          <p:cNvPr id="5" name="Slide Number Placeholder 4"/>
          <p:cNvSpPr>
            <a:spLocks noGrp="1"/>
          </p:cNvSpPr>
          <p:nvPr>
            <p:ph type="sldNum" idx="12"/>
          </p:nvPr>
        </p:nvSpPr>
        <p:spPr>
          <a:xfrm>
            <a:off x="0" y="4749851"/>
            <a:ext cx="9143999" cy="393600"/>
          </a:xfrm>
          <a:solidFill>
            <a:srgbClr val="FFC000"/>
          </a:solidFill>
        </p:spPr>
        <p:txBody>
          <a:bodyPr/>
          <a:lstStyle/>
          <a:p>
            <a:pPr marL="0" lvl="0" indent="0" algn="r" rtl="0">
              <a:spcBef>
                <a:spcPts val="0"/>
              </a:spcBef>
              <a:spcAft>
                <a:spcPts val="0"/>
              </a:spcAft>
              <a:buNone/>
            </a:pPr>
            <a:r>
              <a:rPr lang="en" dirty="0" smtClean="0"/>
              <a:t>13/22</a:t>
            </a:r>
            <a:endParaRPr lang="en" dirty="0"/>
          </a:p>
        </p:txBody>
      </p:sp>
      <p:grpSp>
        <p:nvGrpSpPr>
          <p:cNvPr id="9" name="Google Shape;87;p13"/>
          <p:cNvGrpSpPr/>
          <p:nvPr/>
        </p:nvGrpSpPr>
        <p:grpSpPr>
          <a:xfrm>
            <a:off x="916458" y="1019750"/>
            <a:ext cx="214625" cy="214625"/>
            <a:chOff x="2594050" y="1631825"/>
            <a:chExt cx="439625" cy="439625"/>
          </a:xfrm>
        </p:grpSpPr>
        <p:sp>
          <p:nvSpPr>
            <p:cNvPr id="10"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13"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 name="Title 1">
            <a:extLst>
              <a:ext uri="{FF2B5EF4-FFF2-40B4-BE49-F238E27FC236}">
                <a16:creationId xmlns:a16="http://schemas.microsoft.com/office/drawing/2014/main" xmlns="" id="{70F426CD-9AD9-4500-9F02-7DFEB6D646D1}"/>
              </a:ext>
            </a:extLst>
          </p:cNvPr>
          <p:cNvSpPr>
            <a:spLocks noGrp="1"/>
          </p:cNvSpPr>
          <p:nvPr>
            <p:ph type="title"/>
          </p:nvPr>
        </p:nvSpPr>
        <p:spPr>
          <a:xfrm>
            <a:off x="1045172" y="924720"/>
            <a:ext cx="3878400" cy="435600"/>
          </a:xfrm>
        </p:spPr>
        <p:txBody>
          <a:bodyPr/>
          <a:lstStyle/>
          <a:p>
            <a:pPr algn="ctr"/>
            <a:r>
              <a:rPr lang="en-US" dirty="0">
                <a:latin typeface="Times New Roman" panose="02020603050405020304" pitchFamily="18" charset="0"/>
                <a:cs typeface="Times New Roman" panose="02020603050405020304" pitchFamily="18" charset="0"/>
              </a:rPr>
              <a:t>Control System</a:t>
            </a:r>
            <a:endParaRPr lang="en-US" dirty="0"/>
          </a:p>
        </p:txBody>
      </p:sp>
      <p:pic>
        <p:nvPicPr>
          <p:cNvPr id="15" name="Picture 14">
            <a:extLst>
              <a:ext uri="{FF2B5EF4-FFF2-40B4-BE49-F238E27FC236}">
                <a16:creationId xmlns:a16="http://schemas.microsoft.com/office/drawing/2014/main" xmlns="" id="{D4BEDE56-CEB4-475B-9270-2FC76FDF6DF3}"/>
              </a:ext>
            </a:extLst>
          </p:cNvPr>
          <p:cNvPicPr>
            <a:picLocks noChangeAspect="1"/>
          </p:cNvPicPr>
          <p:nvPr/>
        </p:nvPicPr>
        <p:blipFill>
          <a:blip r:embed="rId2"/>
          <a:stretch>
            <a:fillRect/>
          </a:stretch>
        </p:blipFill>
        <p:spPr>
          <a:xfrm>
            <a:off x="8239582" y="90375"/>
            <a:ext cx="801857" cy="801857"/>
          </a:xfrm>
          <a:prstGeom prst="rect">
            <a:avLst/>
          </a:prstGeom>
        </p:spPr>
      </p:pic>
    </p:spTree>
    <p:extLst>
      <p:ext uri="{BB962C8B-B14F-4D97-AF65-F5344CB8AC3E}">
        <p14:creationId xmlns:p14="http://schemas.microsoft.com/office/powerpoint/2010/main" val="417002787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idx="12"/>
          </p:nvPr>
        </p:nvSpPr>
        <p:spPr>
          <a:xfrm>
            <a:off x="0" y="4749851"/>
            <a:ext cx="9143999" cy="393600"/>
          </a:xfrm>
          <a:solidFill>
            <a:srgbClr val="FFC000"/>
          </a:solidFill>
        </p:spPr>
        <p:txBody>
          <a:bodyPr/>
          <a:lstStyle/>
          <a:p>
            <a:pPr marL="0" lvl="0" indent="0" algn="r" rtl="0">
              <a:spcBef>
                <a:spcPts val="0"/>
              </a:spcBef>
              <a:spcAft>
                <a:spcPts val="0"/>
              </a:spcAft>
              <a:buNone/>
            </a:pPr>
            <a:r>
              <a:rPr lang="en" dirty="0" smtClean="0"/>
              <a:t>14/22</a:t>
            </a:r>
            <a:endParaRPr lang="en" dirty="0"/>
          </a:p>
        </p:txBody>
      </p:sp>
      <p:grpSp>
        <p:nvGrpSpPr>
          <p:cNvPr id="9" name="Google Shape;87;p13"/>
          <p:cNvGrpSpPr/>
          <p:nvPr/>
        </p:nvGrpSpPr>
        <p:grpSpPr>
          <a:xfrm>
            <a:off x="916458" y="1019750"/>
            <a:ext cx="214625" cy="214625"/>
            <a:chOff x="2594050" y="1631825"/>
            <a:chExt cx="439625" cy="439625"/>
          </a:xfrm>
        </p:grpSpPr>
        <p:sp>
          <p:nvSpPr>
            <p:cNvPr id="10"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13"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 name="Text Placeholder 2">
            <a:extLst>
              <a:ext uri="{FF2B5EF4-FFF2-40B4-BE49-F238E27FC236}">
                <a16:creationId xmlns:a16="http://schemas.microsoft.com/office/drawing/2014/main" xmlns="" id="{B8A4A330-D7A1-47A9-8D2D-0286584DD1D9}"/>
              </a:ext>
            </a:extLst>
          </p:cNvPr>
          <p:cNvSpPr>
            <a:spLocks noGrp="1"/>
          </p:cNvSpPr>
          <p:nvPr>
            <p:ph type="body" idx="1"/>
          </p:nvPr>
        </p:nvSpPr>
        <p:spPr>
          <a:xfrm>
            <a:off x="499621" y="1465787"/>
            <a:ext cx="8092911" cy="3153500"/>
          </a:xfrm>
        </p:spPr>
        <p:txBody>
          <a:bodyPr/>
          <a:lstStyle/>
          <a:p>
            <a:pPr algn="just">
              <a:lnSpc>
                <a:spcPct val="120000"/>
              </a:lnSpc>
              <a:buFont typeface="Wingdings" panose="05000000000000000000" pitchFamily="2" charset="2"/>
              <a:buChar char="Ø"/>
            </a:pPr>
            <a:r>
              <a:rPr lang="en-US" sz="1800" b="1" dirty="0">
                <a:latin typeface="Times New Roman" panose="02020603050405020304" pitchFamily="18" charset="0"/>
                <a:cs typeface="Times New Roman" panose="02020603050405020304" pitchFamily="18" charset="0"/>
              </a:rPr>
              <a:t>Mobile Robot: </a:t>
            </a:r>
            <a:r>
              <a:rPr lang="en-US" sz="1800" dirty="0">
                <a:latin typeface="Times New Roman" panose="02020603050405020304" pitchFamily="18" charset="0"/>
                <a:cs typeface="Times New Roman" panose="02020603050405020304" pitchFamily="18" charset="0"/>
              </a:rPr>
              <a:t>Mobile robots have the capability to move around in their environment and are not fixed to one physical location. </a:t>
            </a:r>
          </a:p>
          <a:p>
            <a:pPr algn="just">
              <a:lnSpc>
                <a:spcPct val="120000"/>
              </a:lnSpc>
            </a:pPr>
            <a:r>
              <a:rPr lang="en-US" sz="1800" dirty="0">
                <a:latin typeface="Times New Roman" panose="02020603050405020304" pitchFamily="18" charset="0"/>
                <a:cs typeface="Times New Roman" panose="02020603050405020304" pitchFamily="18" charset="0"/>
              </a:rPr>
              <a:t>Mobile robots can be "autonomous" (AMR - autonomous mobile robot) which means they are capable of navigating an uncontrolled environment without the need for physical or electro-mechanical guidance devices</a:t>
            </a:r>
            <a:r>
              <a:rPr lang="en-US" sz="1800" dirty="0" smtClean="0">
                <a:latin typeface="Times New Roman" panose="02020603050405020304" pitchFamily="18" charset="0"/>
                <a:cs typeface="Times New Roman" panose="02020603050405020304" pitchFamily="18" charset="0"/>
              </a:rPr>
              <a:t>.</a:t>
            </a:r>
            <a:endParaRPr lang="en-US" sz="1800" dirty="0">
              <a:latin typeface="Times New Roman" panose="02020603050405020304" pitchFamily="18" charset="0"/>
              <a:cs typeface="Times New Roman" panose="02020603050405020304" pitchFamily="18" charset="0"/>
            </a:endParaRPr>
          </a:p>
        </p:txBody>
      </p:sp>
      <p:sp>
        <p:nvSpPr>
          <p:cNvPr id="15" name="Title 1">
            <a:extLst>
              <a:ext uri="{FF2B5EF4-FFF2-40B4-BE49-F238E27FC236}">
                <a16:creationId xmlns:a16="http://schemas.microsoft.com/office/drawing/2014/main" xmlns="" id="{0B256061-55B8-45EE-912F-3D41957954DF}"/>
              </a:ext>
            </a:extLst>
          </p:cNvPr>
          <p:cNvSpPr>
            <a:spLocks noGrp="1"/>
          </p:cNvSpPr>
          <p:nvPr>
            <p:ph type="title"/>
          </p:nvPr>
        </p:nvSpPr>
        <p:spPr>
          <a:xfrm>
            <a:off x="1045172" y="924720"/>
            <a:ext cx="3878400" cy="435600"/>
          </a:xfrm>
        </p:spPr>
        <p:txBody>
          <a:bodyPr/>
          <a:lstStyle/>
          <a:p>
            <a:pPr algn="ctr"/>
            <a:r>
              <a:rPr lang="en-US" dirty="0">
                <a:latin typeface="Times New Roman" panose="02020603050405020304" pitchFamily="18" charset="0"/>
                <a:cs typeface="Times New Roman" panose="02020603050405020304" pitchFamily="18" charset="0"/>
              </a:rPr>
              <a:t>Control System</a:t>
            </a:r>
            <a:endParaRPr lang="en-US" dirty="0"/>
          </a:p>
        </p:txBody>
      </p:sp>
      <p:pic>
        <p:nvPicPr>
          <p:cNvPr id="16" name="Picture 15">
            <a:extLst>
              <a:ext uri="{FF2B5EF4-FFF2-40B4-BE49-F238E27FC236}">
                <a16:creationId xmlns:a16="http://schemas.microsoft.com/office/drawing/2014/main" xmlns="" id="{3F9FF97A-CDDE-4D0F-AED1-D2E1214DB85F}"/>
              </a:ext>
            </a:extLst>
          </p:cNvPr>
          <p:cNvPicPr>
            <a:picLocks noChangeAspect="1"/>
          </p:cNvPicPr>
          <p:nvPr/>
        </p:nvPicPr>
        <p:blipFill>
          <a:blip r:embed="rId2"/>
          <a:stretch>
            <a:fillRect/>
          </a:stretch>
        </p:blipFill>
        <p:spPr>
          <a:xfrm>
            <a:off x="8239582" y="90375"/>
            <a:ext cx="801857" cy="801857"/>
          </a:xfrm>
          <a:prstGeom prst="rect">
            <a:avLst/>
          </a:prstGeom>
        </p:spPr>
      </p:pic>
    </p:spTree>
    <p:extLst>
      <p:ext uri="{BB962C8B-B14F-4D97-AF65-F5344CB8AC3E}">
        <p14:creationId xmlns:p14="http://schemas.microsoft.com/office/powerpoint/2010/main" val="1867351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9">
                                            <p:txEl>
                                              <p:pRg st="1" end="1"/>
                                            </p:txEl>
                                          </p:spTgt>
                                        </p:tgtEl>
                                        <p:attrNameLst>
                                          <p:attrName>style.visibility</p:attrName>
                                        </p:attrNameLst>
                                      </p:cBhvr>
                                      <p:to>
                                        <p:strVal val="visible"/>
                                      </p:to>
                                    </p:set>
                                    <p:animEffect transition="in" filter="fade">
                                      <p:cBhvr>
                                        <p:cTn id="7" dur="1000"/>
                                        <p:tgtEl>
                                          <p:spTgt spid="19">
                                            <p:txEl>
                                              <p:pRg st="1" end="1"/>
                                            </p:txEl>
                                          </p:spTgt>
                                        </p:tgtEl>
                                      </p:cBhvr>
                                    </p:animEffect>
                                    <p:anim calcmode="lin" valueType="num">
                                      <p:cBhvr>
                                        <p:cTn id="8" dur="1000" fill="hold"/>
                                        <p:tgtEl>
                                          <p:spTgt spid="19">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19">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idx="12"/>
          </p:nvPr>
        </p:nvSpPr>
        <p:spPr>
          <a:xfrm>
            <a:off x="0" y="4749851"/>
            <a:ext cx="9143999" cy="393600"/>
          </a:xfrm>
          <a:solidFill>
            <a:srgbClr val="FFC000"/>
          </a:solidFill>
        </p:spPr>
        <p:txBody>
          <a:bodyPr/>
          <a:lstStyle/>
          <a:p>
            <a:pPr marL="0" lvl="0" indent="0" algn="r" rtl="0">
              <a:spcBef>
                <a:spcPts val="0"/>
              </a:spcBef>
              <a:spcAft>
                <a:spcPts val="0"/>
              </a:spcAft>
              <a:buNone/>
            </a:pPr>
            <a:r>
              <a:rPr lang="en" dirty="0" smtClean="0"/>
              <a:t>15/22</a:t>
            </a:r>
            <a:endParaRPr lang="en" dirty="0"/>
          </a:p>
        </p:txBody>
      </p:sp>
      <p:grpSp>
        <p:nvGrpSpPr>
          <p:cNvPr id="9" name="Google Shape;87;p13"/>
          <p:cNvGrpSpPr/>
          <p:nvPr/>
        </p:nvGrpSpPr>
        <p:grpSpPr>
          <a:xfrm>
            <a:off x="916458" y="1019750"/>
            <a:ext cx="214625" cy="214625"/>
            <a:chOff x="2594050" y="1631825"/>
            <a:chExt cx="439625" cy="439625"/>
          </a:xfrm>
        </p:grpSpPr>
        <p:sp>
          <p:nvSpPr>
            <p:cNvPr id="10"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13"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 name="Text Placeholder 2">
            <a:extLst>
              <a:ext uri="{FF2B5EF4-FFF2-40B4-BE49-F238E27FC236}">
                <a16:creationId xmlns:a16="http://schemas.microsoft.com/office/drawing/2014/main" xmlns="" id="{B8A4A330-D7A1-47A9-8D2D-0286584DD1D9}"/>
              </a:ext>
            </a:extLst>
          </p:cNvPr>
          <p:cNvSpPr>
            <a:spLocks noGrp="1"/>
          </p:cNvSpPr>
          <p:nvPr>
            <p:ph type="body" idx="1"/>
          </p:nvPr>
        </p:nvSpPr>
        <p:spPr>
          <a:xfrm>
            <a:off x="499621" y="1465787"/>
            <a:ext cx="8493125" cy="3153500"/>
          </a:xfrm>
        </p:spPr>
        <p:txBody>
          <a:bodyPr/>
          <a:lstStyle/>
          <a:p>
            <a:pPr algn="just">
              <a:lnSpc>
                <a:spcPct val="120000"/>
              </a:lnSpc>
              <a:buFont typeface="Wingdings" panose="05000000000000000000" pitchFamily="2" charset="2"/>
              <a:buChar char="Ø"/>
            </a:pPr>
            <a:r>
              <a:rPr lang="en-US" sz="1800" b="1" dirty="0" smtClean="0">
                <a:latin typeface="Times New Roman" panose="02020603050405020304" pitchFamily="18" charset="0"/>
                <a:cs typeface="Times New Roman" panose="02020603050405020304" pitchFamily="18" charset="0"/>
              </a:rPr>
              <a:t>ROS</a:t>
            </a:r>
            <a:r>
              <a:rPr lang="en-US" sz="1800" b="1" dirty="0" smtClean="0">
                <a:latin typeface="Times New Roman" panose="02020603050405020304" pitchFamily="18" charset="0"/>
                <a:cs typeface="Times New Roman" panose="02020603050405020304" pitchFamily="18" charset="0"/>
              </a:rPr>
              <a:t>: </a:t>
            </a:r>
            <a:r>
              <a:rPr lang="en-US" sz="1800" dirty="0">
                <a:latin typeface="Times New Roman" panose="02020603050405020304" pitchFamily="18" charset="0"/>
                <a:cs typeface="Times New Roman" panose="02020603050405020304" pitchFamily="18" charset="0"/>
              </a:rPr>
              <a:t>is a set of software libraries and tools that help you build robot applications. From drivers to state-of-the-art algorithms, and with powerful developer tools</a:t>
            </a:r>
            <a:r>
              <a:rPr lang="en-US" sz="1800" dirty="0" smtClean="0">
                <a:latin typeface="Times New Roman" panose="02020603050405020304" pitchFamily="18" charset="0"/>
                <a:cs typeface="Times New Roman" panose="02020603050405020304" pitchFamily="18" charset="0"/>
              </a:rPr>
              <a:t>.</a:t>
            </a:r>
            <a:endParaRPr lang="en-US" sz="1800" dirty="0">
              <a:cs typeface="Times New Roman" panose="02020603050405020304" pitchFamily="18" charset="0"/>
            </a:endParaRPr>
          </a:p>
          <a:p>
            <a:pPr marL="101600" indent="0" algn="just">
              <a:lnSpc>
                <a:spcPct val="120000"/>
              </a:lnSpc>
              <a:buNone/>
            </a:pPr>
            <a:r>
              <a:rPr lang="en-US" sz="1800" dirty="0">
                <a:latin typeface="Times New Roman" panose="02020603050405020304" pitchFamily="18" charset="0"/>
                <a:cs typeface="Times New Roman" panose="02020603050405020304" pitchFamily="18" charset="0"/>
              </a:rPr>
              <a:t>T</a:t>
            </a:r>
            <a:r>
              <a:rPr lang="en-US" sz="1800" dirty="0"/>
              <a:t>he main purpose of using ROS is mainly to support individually implemented processes, where each process is called a node. Each node in the system is separated from other nodes, thus they don’t affect other nodes in the system in any way and changing the implementation of one node won’t affect the rest. The only way these nodes communicate with each other is by using the publish and subscribe architecture.</a:t>
            </a:r>
            <a:endParaRPr lang="en-US" sz="1800" dirty="0">
              <a:latin typeface="Times New Roman" panose="02020603050405020304" pitchFamily="18" charset="0"/>
              <a:cs typeface="Times New Roman" panose="02020603050405020304" pitchFamily="18" charset="0"/>
            </a:endParaRPr>
          </a:p>
          <a:p>
            <a:pPr marL="101600" indent="0" algn="just">
              <a:lnSpc>
                <a:spcPct val="120000"/>
              </a:lnSpc>
              <a:buNone/>
            </a:pPr>
            <a:endParaRPr lang="en-US" sz="1800" dirty="0" smtClean="0"/>
          </a:p>
        </p:txBody>
      </p:sp>
      <p:sp>
        <p:nvSpPr>
          <p:cNvPr id="15" name="Title 1">
            <a:extLst>
              <a:ext uri="{FF2B5EF4-FFF2-40B4-BE49-F238E27FC236}">
                <a16:creationId xmlns:a16="http://schemas.microsoft.com/office/drawing/2014/main" xmlns="" id="{0B256061-55B8-45EE-912F-3D41957954DF}"/>
              </a:ext>
            </a:extLst>
          </p:cNvPr>
          <p:cNvSpPr>
            <a:spLocks noGrp="1"/>
          </p:cNvSpPr>
          <p:nvPr>
            <p:ph type="title"/>
          </p:nvPr>
        </p:nvSpPr>
        <p:spPr>
          <a:xfrm>
            <a:off x="1045172" y="924720"/>
            <a:ext cx="3878400" cy="435600"/>
          </a:xfrm>
        </p:spPr>
        <p:txBody>
          <a:bodyPr/>
          <a:lstStyle/>
          <a:p>
            <a:pPr algn="ctr"/>
            <a:r>
              <a:rPr lang="en-US" dirty="0">
                <a:latin typeface="Times New Roman" panose="02020603050405020304" pitchFamily="18" charset="0"/>
                <a:cs typeface="Times New Roman" panose="02020603050405020304" pitchFamily="18" charset="0"/>
              </a:rPr>
              <a:t>Practical Part</a:t>
            </a:r>
          </a:p>
        </p:txBody>
      </p:sp>
      <p:pic>
        <p:nvPicPr>
          <p:cNvPr id="16" name="Picture 15">
            <a:extLst>
              <a:ext uri="{FF2B5EF4-FFF2-40B4-BE49-F238E27FC236}">
                <a16:creationId xmlns:a16="http://schemas.microsoft.com/office/drawing/2014/main" xmlns="" id="{3F9FF97A-CDDE-4D0F-AED1-D2E1214DB85F}"/>
              </a:ext>
            </a:extLst>
          </p:cNvPr>
          <p:cNvPicPr>
            <a:picLocks noChangeAspect="1"/>
          </p:cNvPicPr>
          <p:nvPr/>
        </p:nvPicPr>
        <p:blipFill>
          <a:blip r:embed="rId2"/>
          <a:stretch>
            <a:fillRect/>
          </a:stretch>
        </p:blipFill>
        <p:spPr>
          <a:xfrm>
            <a:off x="8239582" y="90375"/>
            <a:ext cx="801857" cy="801857"/>
          </a:xfrm>
          <a:prstGeom prst="rect">
            <a:avLst/>
          </a:prstGeom>
        </p:spPr>
      </p:pic>
    </p:spTree>
    <p:extLst>
      <p:ext uri="{BB962C8B-B14F-4D97-AF65-F5344CB8AC3E}">
        <p14:creationId xmlns:p14="http://schemas.microsoft.com/office/powerpoint/2010/main" val="3482569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9">
                                            <p:txEl>
                                              <p:pRg st="1" end="1"/>
                                            </p:txEl>
                                          </p:spTgt>
                                        </p:tgtEl>
                                        <p:attrNameLst>
                                          <p:attrName>style.visibility</p:attrName>
                                        </p:attrNameLst>
                                      </p:cBhvr>
                                      <p:to>
                                        <p:strVal val="visible"/>
                                      </p:to>
                                    </p:set>
                                    <p:animEffect transition="in" filter="wipe(down)">
                                      <p:cBhvr>
                                        <p:cTn id="7" dur="500"/>
                                        <p:tgtEl>
                                          <p:spTgt spid="1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idx="12"/>
          </p:nvPr>
        </p:nvSpPr>
        <p:spPr>
          <a:xfrm>
            <a:off x="0" y="4749851"/>
            <a:ext cx="9143999" cy="393600"/>
          </a:xfrm>
          <a:solidFill>
            <a:srgbClr val="FFC000"/>
          </a:solidFill>
        </p:spPr>
        <p:txBody>
          <a:bodyPr/>
          <a:lstStyle/>
          <a:p>
            <a:pPr marL="0" lvl="0" indent="0" algn="r" rtl="0">
              <a:spcBef>
                <a:spcPts val="0"/>
              </a:spcBef>
              <a:spcAft>
                <a:spcPts val="0"/>
              </a:spcAft>
              <a:buNone/>
            </a:pPr>
            <a:r>
              <a:rPr lang="en" dirty="0" smtClean="0"/>
              <a:t>16/22</a:t>
            </a:r>
            <a:endParaRPr lang="en" dirty="0"/>
          </a:p>
        </p:txBody>
      </p:sp>
      <p:grpSp>
        <p:nvGrpSpPr>
          <p:cNvPr id="9" name="Google Shape;87;p13"/>
          <p:cNvGrpSpPr/>
          <p:nvPr/>
        </p:nvGrpSpPr>
        <p:grpSpPr>
          <a:xfrm>
            <a:off x="916458" y="1019750"/>
            <a:ext cx="214625" cy="214625"/>
            <a:chOff x="2594050" y="1631825"/>
            <a:chExt cx="439625" cy="439625"/>
          </a:xfrm>
        </p:grpSpPr>
        <p:sp>
          <p:nvSpPr>
            <p:cNvPr id="10"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13"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 name="Text Placeholder 2">
            <a:extLst>
              <a:ext uri="{FF2B5EF4-FFF2-40B4-BE49-F238E27FC236}">
                <a16:creationId xmlns:a16="http://schemas.microsoft.com/office/drawing/2014/main" xmlns="" id="{B8A4A330-D7A1-47A9-8D2D-0286584DD1D9}"/>
              </a:ext>
            </a:extLst>
          </p:cNvPr>
          <p:cNvSpPr>
            <a:spLocks noGrp="1"/>
          </p:cNvSpPr>
          <p:nvPr>
            <p:ph type="body" idx="1"/>
          </p:nvPr>
        </p:nvSpPr>
        <p:spPr>
          <a:xfrm>
            <a:off x="336884" y="1465787"/>
            <a:ext cx="5892035" cy="3153500"/>
          </a:xfrm>
        </p:spPr>
        <p:txBody>
          <a:bodyPr/>
          <a:lstStyle/>
          <a:p>
            <a:pPr algn="just">
              <a:lnSpc>
                <a:spcPct val="120000"/>
              </a:lnSpc>
              <a:buFont typeface="Wingdings" panose="05000000000000000000" pitchFamily="2" charset="2"/>
              <a:buChar char="Ø"/>
            </a:pPr>
            <a:r>
              <a:rPr lang="en-US" sz="1800" b="1" dirty="0" smtClean="0">
                <a:latin typeface="Times New Roman" panose="02020603050405020304" pitchFamily="18" charset="0"/>
                <a:cs typeface="Times New Roman" panose="02020603050405020304" pitchFamily="18" charset="0"/>
              </a:rPr>
              <a:t>LIDAR: </a:t>
            </a:r>
            <a:r>
              <a:rPr lang="en-US" sz="1800" dirty="0"/>
              <a:t>sensor that can use  for determining ranges (variable distance) by targeting an object with a laser and measuring the time for the reflected light to return to the receiver</a:t>
            </a:r>
            <a:r>
              <a:rPr lang="en-US" sz="1800" dirty="0"/>
              <a:t>. For that reason, </a:t>
            </a:r>
            <a:r>
              <a:rPr lang="en-US" sz="1800" dirty="0" err="1"/>
              <a:t>RPLiDAR</a:t>
            </a:r>
            <a:r>
              <a:rPr lang="en-US" sz="1800" dirty="0"/>
              <a:t> A1 was chosen which consider as a </a:t>
            </a:r>
            <a:r>
              <a:rPr lang="en-US" sz="1800" dirty="0" smtClean="0"/>
              <a:t>low-range </a:t>
            </a:r>
            <a:r>
              <a:rPr lang="en-US" sz="1800" dirty="0" err="1" smtClean="0"/>
              <a:t>LiDAR</a:t>
            </a:r>
            <a:r>
              <a:rPr lang="en-US" sz="1800" dirty="0" smtClean="0"/>
              <a:t> </a:t>
            </a:r>
            <a:r>
              <a:rPr lang="en-US" sz="1800" dirty="0"/>
              <a:t>scanner that operates at a frequency in range 5.5Hz and 10Hz, equipped </a:t>
            </a:r>
            <a:r>
              <a:rPr lang="en-US" sz="1800" dirty="0" smtClean="0"/>
              <a:t>with reads </a:t>
            </a:r>
            <a:r>
              <a:rPr lang="en-US" sz="1800" dirty="0"/>
              <a:t>for 360 points covering all surrounding directions</a:t>
            </a:r>
            <a:endParaRPr lang="en-US" sz="1800" dirty="0">
              <a:latin typeface="Times New Roman" panose="02020603050405020304" pitchFamily="18" charset="0"/>
              <a:cs typeface="Times New Roman" panose="02020603050405020304" pitchFamily="18" charset="0"/>
            </a:endParaRPr>
          </a:p>
        </p:txBody>
      </p:sp>
      <p:sp>
        <p:nvSpPr>
          <p:cNvPr id="15" name="Title 1">
            <a:extLst>
              <a:ext uri="{FF2B5EF4-FFF2-40B4-BE49-F238E27FC236}">
                <a16:creationId xmlns:a16="http://schemas.microsoft.com/office/drawing/2014/main" xmlns="" id="{0B256061-55B8-45EE-912F-3D41957954DF}"/>
              </a:ext>
            </a:extLst>
          </p:cNvPr>
          <p:cNvSpPr>
            <a:spLocks noGrp="1"/>
          </p:cNvSpPr>
          <p:nvPr>
            <p:ph type="title"/>
          </p:nvPr>
        </p:nvSpPr>
        <p:spPr>
          <a:xfrm>
            <a:off x="1045172" y="924720"/>
            <a:ext cx="3878400" cy="435600"/>
          </a:xfrm>
        </p:spPr>
        <p:txBody>
          <a:bodyPr/>
          <a:lstStyle/>
          <a:p>
            <a:pPr algn="ctr"/>
            <a:r>
              <a:rPr lang="en-US" dirty="0">
                <a:latin typeface="Times New Roman" panose="02020603050405020304" pitchFamily="18" charset="0"/>
                <a:cs typeface="Times New Roman" panose="02020603050405020304" pitchFamily="18" charset="0"/>
              </a:rPr>
              <a:t>Practical Part</a:t>
            </a:r>
          </a:p>
        </p:txBody>
      </p:sp>
      <p:pic>
        <p:nvPicPr>
          <p:cNvPr id="16" name="Picture 15">
            <a:extLst>
              <a:ext uri="{FF2B5EF4-FFF2-40B4-BE49-F238E27FC236}">
                <a16:creationId xmlns:a16="http://schemas.microsoft.com/office/drawing/2014/main" xmlns="" id="{3F9FF97A-CDDE-4D0F-AED1-D2E1214DB85F}"/>
              </a:ext>
            </a:extLst>
          </p:cNvPr>
          <p:cNvPicPr>
            <a:picLocks noChangeAspect="1"/>
          </p:cNvPicPr>
          <p:nvPr/>
        </p:nvPicPr>
        <p:blipFill>
          <a:blip r:embed="rId2"/>
          <a:stretch>
            <a:fillRect/>
          </a:stretch>
        </p:blipFill>
        <p:spPr>
          <a:xfrm>
            <a:off x="8239582" y="90375"/>
            <a:ext cx="801857" cy="801857"/>
          </a:xfrm>
          <a:prstGeom prst="rect">
            <a:avLst/>
          </a:prstGeom>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24666" y="1234375"/>
            <a:ext cx="2921225" cy="3158869"/>
          </a:xfrm>
          <a:prstGeom prst="rect">
            <a:avLst/>
          </a:prstGeom>
        </p:spPr>
      </p:pic>
    </p:spTree>
    <p:extLst>
      <p:ext uri="{BB962C8B-B14F-4D97-AF65-F5344CB8AC3E}">
        <p14:creationId xmlns:p14="http://schemas.microsoft.com/office/powerpoint/2010/main" val="9692372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idx="12"/>
          </p:nvPr>
        </p:nvSpPr>
        <p:spPr>
          <a:xfrm>
            <a:off x="0" y="4749851"/>
            <a:ext cx="9143999" cy="393600"/>
          </a:xfrm>
          <a:solidFill>
            <a:srgbClr val="FFC000"/>
          </a:solidFill>
        </p:spPr>
        <p:txBody>
          <a:bodyPr/>
          <a:lstStyle/>
          <a:p>
            <a:pPr marL="0" lvl="0" indent="0" algn="r" rtl="0">
              <a:spcBef>
                <a:spcPts val="0"/>
              </a:spcBef>
              <a:spcAft>
                <a:spcPts val="0"/>
              </a:spcAft>
              <a:buNone/>
            </a:pPr>
            <a:r>
              <a:rPr lang="en" dirty="0" smtClean="0"/>
              <a:t>17/22</a:t>
            </a:r>
            <a:endParaRPr lang="en" dirty="0"/>
          </a:p>
        </p:txBody>
      </p:sp>
      <p:grpSp>
        <p:nvGrpSpPr>
          <p:cNvPr id="9" name="Google Shape;87;p13"/>
          <p:cNvGrpSpPr/>
          <p:nvPr/>
        </p:nvGrpSpPr>
        <p:grpSpPr>
          <a:xfrm>
            <a:off x="916458" y="1019750"/>
            <a:ext cx="214625" cy="214625"/>
            <a:chOff x="2594050" y="1631825"/>
            <a:chExt cx="439625" cy="439625"/>
          </a:xfrm>
        </p:grpSpPr>
        <p:sp>
          <p:nvSpPr>
            <p:cNvPr id="10"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13"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 name="Text Placeholder 2">
            <a:extLst>
              <a:ext uri="{FF2B5EF4-FFF2-40B4-BE49-F238E27FC236}">
                <a16:creationId xmlns:a16="http://schemas.microsoft.com/office/drawing/2014/main" xmlns="" id="{B8A4A330-D7A1-47A9-8D2D-0286584DD1D9}"/>
              </a:ext>
            </a:extLst>
          </p:cNvPr>
          <p:cNvSpPr>
            <a:spLocks noGrp="1"/>
          </p:cNvSpPr>
          <p:nvPr>
            <p:ph type="body" idx="1"/>
          </p:nvPr>
        </p:nvSpPr>
        <p:spPr>
          <a:xfrm>
            <a:off x="499621" y="1465787"/>
            <a:ext cx="8362496" cy="3153500"/>
          </a:xfrm>
        </p:spPr>
        <p:txBody>
          <a:bodyPr/>
          <a:lstStyle/>
          <a:p>
            <a:pPr algn="just">
              <a:lnSpc>
                <a:spcPct val="120000"/>
              </a:lnSpc>
              <a:buFont typeface="Wingdings" panose="05000000000000000000" pitchFamily="2" charset="2"/>
              <a:buChar char="Ø"/>
            </a:pPr>
            <a:r>
              <a:rPr lang="en-US" sz="1800" b="1" dirty="0" smtClean="0">
                <a:latin typeface="Times New Roman" panose="02020603050405020304" pitchFamily="18" charset="0"/>
                <a:cs typeface="Times New Roman" panose="02020603050405020304" pitchFamily="18" charset="0"/>
              </a:rPr>
              <a:t>Mapping Using ROS</a:t>
            </a:r>
            <a:r>
              <a:rPr lang="en-US" sz="1800" b="1" dirty="0" smtClean="0">
                <a:latin typeface="Times New Roman" panose="02020603050405020304" pitchFamily="18" charset="0"/>
                <a:cs typeface="Times New Roman" panose="02020603050405020304" pitchFamily="18" charset="0"/>
              </a:rPr>
              <a:t>: </a:t>
            </a:r>
            <a:r>
              <a:rPr lang="en-US" sz="1800" dirty="0"/>
              <a:t>In order to be able to navigate through the room properly, our robot requires that it has a </a:t>
            </a:r>
            <a:r>
              <a:rPr lang="en-US" sz="1800" dirty="0" smtClean="0"/>
              <a:t>. pre-built </a:t>
            </a:r>
            <a:r>
              <a:rPr lang="en-US" sz="1800" dirty="0"/>
              <a:t>map available</a:t>
            </a:r>
            <a:r>
              <a:rPr lang="en-US" sz="1800" dirty="0" smtClean="0"/>
              <a:t>.</a:t>
            </a:r>
            <a:endParaRPr lang="en-US" sz="1800" dirty="0"/>
          </a:p>
          <a:p>
            <a:pPr algn="just">
              <a:lnSpc>
                <a:spcPct val="120000"/>
              </a:lnSpc>
              <a:buFont typeface="Wingdings" panose="05000000000000000000" pitchFamily="2" charset="2"/>
              <a:buChar char="Ø"/>
            </a:pPr>
            <a:r>
              <a:rPr lang="en-US" sz="1800" b="1" dirty="0" err="1"/>
              <a:t>Gmapping</a:t>
            </a:r>
            <a:r>
              <a:rPr lang="en-US" sz="1800" dirty="0"/>
              <a:t> was used in the implementation, due to its dependence on Odom in addition to </a:t>
            </a:r>
            <a:r>
              <a:rPr lang="en-US" sz="1800" dirty="0" smtClean="0"/>
              <a:t>the </a:t>
            </a:r>
            <a:r>
              <a:rPr lang="en-US" sz="1800" dirty="0" err="1"/>
              <a:t>LiDAR</a:t>
            </a:r>
            <a:r>
              <a:rPr lang="en-US" sz="1800" dirty="0"/>
              <a:t> readings</a:t>
            </a:r>
            <a:r>
              <a:rPr lang="en-US" sz="1800" dirty="0" smtClean="0"/>
              <a:t>.</a:t>
            </a:r>
          </a:p>
          <a:p>
            <a:pPr algn="just">
              <a:lnSpc>
                <a:spcPct val="120000"/>
              </a:lnSpc>
              <a:buFont typeface="Wingdings" panose="05000000000000000000" pitchFamily="2" charset="2"/>
              <a:buChar char="Ø"/>
            </a:pPr>
            <a:r>
              <a:rPr lang="en-US" sz="1800" b="1" dirty="0" err="1" smtClean="0"/>
              <a:t>Gmapping</a:t>
            </a:r>
            <a:r>
              <a:rPr lang="en-US" sz="1800" b="1" dirty="0" smtClean="0"/>
              <a:t> </a:t>
            </a:r>
            <a:r>
              <a:rPr lang="en-US" sz="1800" b="1" dirty="0"/>
              <a:t>package </a:t>
            </a:r>
            <a:r>
              <a:rPr lang="en-US" sz="1800" dirty="0"/>
              <a:t>contains the </a:t>
            </a:r>
            <a:r>
              <a:rPr lang="en-US" sz="1800" dirty="0" smtClean="0"/>
              <a:t>slam-</a:t>
            </a:r>
            <a:r>
              <a:rPr lang="en-US" sz="1800" dirty="0" err="1" smtClean="0"/>
              <a:t>gmapping</a:t>
            </a:r>
            <a:r>
              <a:rPr lang="en-US" sz="1800" dirty="0"/>
              <a:t> node which is responsible for building a 2D map by t converts the laser scan data into something called an occupancy grid. </a:t>
            </a:r>
            <a:endParaRPr lang="en-US" sz="1800" dirty="0">
              <a:latin typeface="Times New Roman" panose="02020603050405020304" pitchFamily="18" charset="0"/>
              <a:cs typeface="Times New Roman" panose="02020603050405020304" pitchFamily="18" charset="0"/>
            </a:endParaRPr>
          </a:p>
        </p:txBody>
      </p:sp>
      <p:sp>
        <p:nvSpPr>
          <p:cNvPr id="15" name="Title 1">
            <a:extLst>
              <a:ext uri="{FF2B5EF4-FFF2-40B4-BE49-F238E27FC236}">
                <a16:creationId xmlns:a16="http://schemas.microsoft.com/office/drawing/2014/main" xmlns="" id="{0B256061-55B8-45EE-912F-3D41957954DF}"/>
              </a:ext>
            </a:extLst>
          </p:cNvPr>
          <p:cNvSpPr>
            <a:spLocks noGrp="1"/>
          </p:cNvSpPr>
          <p:nvPr>
            <p:ph type="title"/>
          </p:nvPr>
        </p:nvSpPr>
        <p:spPr>
          <a:xfrm>
            <a:off x="1045172" y="924720"/>
            <a:ext cx="3878400" cy="435600"/>
          </a:xfrm>
        </p:spPr>
        <p:txBody>
          <a:bodyPr/>
          <a:lstStyle/>
          <a:p>
            <a:pPr algn="ctr"/>
            <a:r>
              <a:rPr lang="en-US" dirty="0">
                <a:latin typeface="Times New Roman" panose="02020603050405020304" pitchFamily="18" charset="0"/>
                <a:cs typeface="Times New Roman" panose="02020603050405020304" pitchFamily="18" charset="0"/>
              </a:rPr>
              <a:t>Practical Part</a:t>
            </a:r>
          </a:p>
        </p:txBody>
      </p:sp>
      <p:pic>
        <p:nvPicPr>
          <p:cNvPr id="16" name="Picture 15">
            <a:extLst>
              <a:ext uri="{FF2B5EF4-FFF2-40B4-BE49-F238E27FC236}">
                <a16:creationId xmlns:a16="http://schemas.microsoft.com/office/drawing/2014/main" xmlns="" id="{3F9FF97A-CDDE-4D0F-AED1-D2E1214DB85F}"/>
              </a:ext>
            </a:extLst>
          </p:cNvPr>
          <p:cNvPicPr>
            <a:picLocks noChangeAspect="1"/>
          </p:cNvPicPr>
          <p:nvPr/>
        </p:nvPicPr>
        <p:blipFill>
          <a:blip r:embed="rId2"/>
          <a:stretch>
            <a:fillRect/>
          </a:stretch>
        </p:blipFill>
        <p:spPr>
          <a:xfrm>
            <a:off x="8239582" y="90375"/>
            <a:ext cx="801857" cy="801857"/>
          </a:xfrm>
          <a:prstGeom prst="rect">
            <a:avLst/>
          </a:prstGeom>
        </p:spPr>
      </p:pic>
    </p:spTree>
    <p:extLst>
      <p:ext uri="{BB962C8B-B14F-4D97-AF65-F5344CB8AC3E}">
        <p14:creationId xmlns:p14="http://schemas.microsoft.com/office/powerpoint/2010/main" val="2546712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
                                            <p:txEl>
                                              <p:pRg st="1" end="1"/>
                                            </p:txEl>
                                          </p:spTgt>
                                        </p:tgtEl>
                                        <p:attrNameLst>
                                          <p:attrName>style.visibility</p:attrName>
                                        </p:attrNameLst>
                                      </p:cBhvr>
                                      <p:to>
                                        <p:strVal val="visible"/>
                                      </p:to>
                                    </p:set>
                                    <p:animEffect transition="in" filter="fade">
                                      <p:cBhvr>
                                        <p:cTn id="7" dur="500"/>
                                        <p:tgtEl>
                                          <p:spTgt spid="1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
                                            <p:txEl>
                                              <p:pRg st="2" end="2"/>
                                            </p:txEl>
                                          </p:spTgt>
                                        </p:tgtEl>
                                        <p:attrNameLst>
                                          <p:attrName>style.visibility</p:attrName>
                                        </p:attrNameLst>
                                      </p:cBhvr>
                                      <p:to>
                                        <p:strVal val="visible"/>
                                      </p:to>
                                    </p:set>
                                    <p:animEffect transition="in" filter="fade">
                                      <p:cBhvr>
                                        <p:cTn id="12" dur="500"/>
                                        <p:tgtEl>
                                          <p:spTgt spid="1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idx="12"/>
          </p:nvPr>
        </p:nvSpPr>
        <p:spPr>
          <a:xfrm>
            <a:off x="0" y="4749851"/>
            <a:ext cx="9143999" cy="393600"/>
          </a:xfrm>
          <a:solidFill>
            <a:srgbClr val="FFC000"/>
          </a:solidFill>
        </p:spPr>
        <p:txBody>
          <a:bodyPr/>
          <a:lstStyle/>
          <a:p>
            <a:pPr marL="0" lvl="0" indent="0" algn="r" rtl="0">
              <a:spcBef>
                <a:spcPts val="0"/>
              </a:spcBef>
              <a:spcAft>
                <a:spcPts val="0"/>
              </a:spcAft>
              <a:buNone/>
            </a:pPr>
            <a:r>
              <a:rPr lang="en" dirty="0" smtClean="0"/>
              <a:t>18/22</a:t>
            </a:r>
            <a:endParaRPr lang="en" dirty="0"/>
          </a:p>
        </p:txBody>
      </p:sp>
      <p:grpSp>
        <p:nvGrpSpPr>
          <p:cNvPr id="9" name="Google Shape;87;p13"/>
          <p:cNvGrpSpPr/>
          <p:nvPr/>
        </p:nvGrpSpPr>
        <p:grpSpPr>
          <a:xfrm>
            <a:off x="916458" y="1019750"/>
            <a:ext cx="214625" cy="214625"/>
            <a:chOff x="2594050" y="1631825"/>
            <a:chExt cx="439625" cy="439625"/>
          </a:xfrm>
        </p:grpSpPr>
        <p:sp>
          <p:nvSpPr>
            <p:cNvPr id="10"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13"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 name="Text Placeholder 2">
            <a:extLst>
              <a:ext uri="{FF2B5EF4-FFF2-40B4-BE49-F238E27FC236}">
                <a16:creationId xmlns:a16="http://schemas.microsoft.com/office/drawing/2014/main" xmlns="" id="{B8A4A330-D7A1-47A9-8D2D-0286584DD1D9}"/>
              </a:ext>
            </a:extLst>
          </p:cNvPr>
          <p:cNvSpPr>
            <a:spLocks noGrp="1"/>
          </p:cNvSpPr>
          <p:nvPr>
            <p:ph type="body" idx="1"/>
          </p:nvPr>
        </p:nvSpPr>
        <p:spPr>
          <a:xfrm>
            <a:off x="499621" y="1465787"/>
            <a:ext cx="8362496" cy="3153500"/>
          </a:xfrm>
        </p:spPr>
        <p:txBody>
          <a:bodyPr/>
          <a:lstStyle/>
          <a:p>
            <a:pPr algn="just">
              <a:lnSpc>
                <a:spcPct val="120000"/>
              </a:lnSpc>
              <a:buFont typeface="Wingdings" panose="05000000000000000000" pitchFamily="2" charset="2"/>
              <a:buChar char="Ø"/>
            </a:pPr>
            <a:r>
              <a:rPr lang="en-US" sz="1800" b="1" dirty="0" smtClean="0">
                <a:latin typeface="Times New Roman" panose="02020603050405020304" pitchFamily="18" charset="0"/>
                <a:cs typeface="Times New Roman" panose="02020603050405020304" pitchFamily="18" charset="0"/>
              </a:rPr>
              <a:t>Mapping using map information</a:t>
            </a:r>
            <a:r>
              <a:rPr lang="en-US" sz="1800" b="1" dirty="0" smtClean="0">
                <a:latin typeface="Times New Roman" panose="02020603050405020304" pitchFamily="18" charset="0"/>
                <a:cs typeface="Times New Roman" panose="02020603050405020304" pitchFamily="18" charset="0"/>
              </a:rPr>
              <a:t>: </a:t>
            </a:r>
            <a:r>
              <a:rPr lang="en-US" sz="1800" dirty="0" smtClean="0"/>
              <a:t>because of a problem happened, we change the idea of mapping by record the following data of the map: </a:t>
            </a:r>
            <a:endParaRPr lang="en-US" sz="1800" dirty="0"/>
          </a:p>
          <a:p>
            <a:pPr algn="just">
              <a:lnSpc>
                <a:spcPct val="120000"/>
              </a:lnSpc>
              <a:buFont typeface="Wingdings" panose="05000000000000000000" pitchFamily="2" charset="2"/>
              <a:buChar char="q"/>
            </a:pPr>
            <a:r>
              <a:rPr lang="en-US" sz="1800" b="1" dirty="0" smtClean="0"/>
              <a:t>Distance:</a:t>
            </a:r>
            <a:r>
              <a:rPr lang="en-US" sz="1800" dirty="0" smtClean="0"/>
              <a:t> As the robot will move in known environment, so we take the length of each path that the robot will move in it.</a:t>
            </a:r>
          </a:p>
          <a:p>
            <a:pPr algn="just">
              <a:lnSpc>
                <a:spcPct val="120000"/>
              </a:lnSpc>
              <a:buFont typeface="Wingdings" panose="05000000000000000000" pitchFamily="2" charset="2"/>
              <a:buChar char="q"/>
            </a:pPr>
            <a:r>
              <a:rPr lang="en-US" sz="1800" b="1" dirty="0" smtClean="0"/>
              <a:t>Cardinal coordinate: </a:t>
            </a:r>
            <a:r>
              <a:rPr lang="en-US" sz="1800" dirty="0" smtClean="0"/>
              <a:t>we record the </a:t>
            </a:r>
            <a:r>
              <a:rPr lang="en-US" sz="1800" dirty="0"/>
              <a:t>cardinal </a:t>
            </a:r>
            <a:r>
              <a:rPr lang="en-US" sz="1800" dirty="0" smtClean="0"/>
              <a:t>coordinate of each path using digital compass sensor by stand and move in the same direction that the robot will move in.</a:t>
            </a:r>
            <a:endParaRPr lang="en-US" sz="1800" b="1" dirty="0" smtClean="0"/>
          </a:p>
        </p:txBody>
      </p:sp>
      <p:sp>
        <p:nvSpPr>
          <p:cNvPr id="15" name="Title 1">
            <a:extLst>
              <a:ext uri="{FF2B5EF4-FFF2-40B4-BE49-F238E27FC236}">
                <a16:creationId xmlns:a16="http://schemas.microsoft.com/office/drawing/2014/main" xmlns="" id="{0B256061-55B8-45EE-912F-3D41957954DF}"/>
              </a:ext>
            </a:extLst>
          </p:cNvPr>
          <p:cNvSpPr>
            <a:spLocks noGrp="1"/>
          </p:cNvSpPr>
          <p:nvPr>
            <p:ph type="title"/>
          </p:nvPr>
        </p:nvSpPr>
        <p:spPr>
          <a:xfrm>
            <a:off x="1045172" y="924720"/>
            <a:ext cx="3878400" cy="435600"/>
          </a:xfrm>
        </p:spPr>
        <p:txBody>
          <a:bodyPr/>
          <a:lstStyle/>
          <a:p>
            <a:pPr algn="ctr"/>
            <a:r>
              <a:rPr lang="en-US" dirty="0">
                <a:latin typeface="Times New Roman" panose="02020603050405020304" pitchFamily="18" charset="0"/>
                <a:cs typeface="Times New Roman" panose="02020603050405020304" pitchFamily="18" charset="0"/>
              </a:rPr>
              <a:t>Practical Part</a:t>
            </a:r>
          </a:p>
        </p:txBody>
      </p:sp>
      <p:pic>
        <p:nvPicPr>
          <p:cNvPr id="16" name="Picture 15">
            <a:extLst>
              <a:ext uri="{FF2B5EF4-FFF2-40B4-BE49-F238E27FC236}">
                <a16:creationId xmlns:a16="http://schemas.microsoft.com/office/drawing/2014/main" xmlns="" id="{3F9FF97A-CDDE-4D0F-AED1-D2E1214DB85F}"/>
              </a:ext>
            </a:extLst>
          </p:cNvPr>
          <p:cNvPicPr>
            <a:picLocks noChangeAspect="1"/>
          </p:cNvPicPr>
          <p:nvPr/>
        </p:nvPicPr>
        <p:blipFill>
          <a:blip r:embed="rId2"/>
          <a:stretch>
            <a:fillRect/>
          </a:stretch>
        </p:blipFill>
        <p:spPr>
          <a:xfrm>
            <a:off x="8239582" y="90375"/>
            <a:ext cx="801857" cy="801857"/>
          </a:xfrm>
          <a:prstGeom prst="rect">
            <a:avLst/>
          </a:prstGeom>
        </p:spPr>
      </p:pic>
    </p:spTree>
    <p:extLst>
      <p:ext uri="{BB962C8B-B14F-4D97-AF65-F5344CB8AC3E}">
        <p14:creationId xmlns:p14="http://schemas.microsoft.com/office/powerpoint/2010/main" val="659572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9">
                                            <p:txEl>
                                              <p:pRg st="1" end="1"/>
                                            </p:txEl>
                                          </p:spTgt>
                                        </p:tgtEl>
                                        <p:attrNameLst>
                                          <p:attrName>style.visibility</p:attrName>
                                        </p:attrNameLst>
                                      </p:cBhvr>
                                      <p:to>
                                        <p:strVal val="visible"/>
                                      </p:to>
                                    </p:set>
                                    <p:animEffect transition="in" filter="wipe(down)">
                                      <p:cBhvr>
                                        <p:cTn id="7" dur="500"/>
                                        <p:tgtEl>
                                          <p:spTgt spid="1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9">
                                            <p:txEl>
                                              <p:pRg st="2" end="2"/>
                                            </p:txEl>
                                          </p:spTgt>
                                        </p:tgtEl>
                                        <p:attrNameLst>
                                          <p:attrName>style.visibility</p:attrName>
                                        </p:attrNameLst>
                                      </p:cBhvr>
                                      <p:to>
                                        <p:strVal val="visible"/>
                                      </p:to>
                                    </p:set>
                                    <p:animEffect transition="in" filter="wipe(down)">
                                      <p:cBhvr>
                                        <p:cTn id="12" dur="500"/>
                                        <p:tgtEl>
                                          <p:spTgt spid="1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idx="12"/>
          </p:nvPr>
        </p:nvSpPr>
        <p:spPr>
          <a:xfrm>
            <a:off x="0" y="4749851"/>
            <a:ext cx="9143999" cy="393600"/>
          </a:xfrm>
          <a:solidFill>
            <a:srgbClr val="FFC000"/>
          </a:solidFill>
        </p:spPr>
        <p:txBody>
          <a:bodyPr/>
          <a:lstStyle/>
          <a:p>
            <a:pPr marL="0" lvl="0" indent="0" algn="r" rtl="0">
              <a:spcBef>
                <a:spcPts val="0"/>
              </a:spcBef>
              <a:spcAft>
                <a:spcPts val="0"/>
              </a:spcAft>
              <a:buNone/>
            </a:pPr>
            <a:r>
              <a:rPr lang="en" dirty="0" smtClean="0"/>
              <a:t>19/22</a:t>
            </a:r>
            <a:endParaRPr lang="en" dirty="0"/>
          </a:p>
        </p:txBody>
      </p:sp>
      <p:grpSp>
        <p:nvGrpSpPr>
          <p:cNvPr id="9" name="Google Shape;87;p13"/>
          <p:cNvGrpSpPr/>
          <p:nvPr/>
        </p:nvGrpSpPr>
        <p:grpSpPr>
          <a:xfrm>
            <a:off x="916458" y="1019750"/>
            <a:ext cx="214625" cy="214625"/>
            <a:chOff x="2594050" y="1631825"/>
            <a:chExt cx="439625" cy="439625"/>
          </a:xfrm>
        </p:grpSpPr>
        <p:sp>
          <p:nvSpPr>
            <p:cNvPr id="10"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13"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 name="Text Placeholder 2">
            <a:extLst>
              <a:ext uri="{FF2B5EF4-FFF2-40B4-BE49-F238E27FC236}">
                <a16:creationId xmlns:a16="http://schemas.microsoft.com/office/drawing/2014/main" xmlns="" id="{B8A4A330-D7A1-47A9-8D2D-0286584DD1D9}"/>
              </a:ext>
            </a:extLst>
          </p:cNvPr>
          <p:cNvSpPr>
            <a:spLocks noGrp="1"/>
          </p:cNvSpPr>
          <p:nvPr>
            <p:ph type="body" idx="1"/>
          </p:nvPr>
        </p:nvSpPr>
        <p:spPr>
          <a:xfrm>
            <a:off x="499621" y="1465787"/>
            <a:ext cx="8362496" cy="3153500"/>
          </a:xfrm>
        </p:spPr>
        <p:txBody>
          <a:bodyPr/>
          <a:lstStyle/>
          <a:p>
            <a:pPr algn="just">
              <a:lnSpc>
                <a:spcPct val="120000"/>
              </a:lnSpc>
              <a:buFont typeface="Wingdings" panose="05000000000000000000" pitchFamily="2" charset="2"/>
              <a:buChar char="Ø"/>
            </a:pPr>
            <a:r>
              <a:rPr lang="en-US" sz="1800" b="1" dirty="0" smtClean="0">
                <a:latin typeface="Times New Roman" panose="02020603050405020304" pitchFamily="18" charset="0"/>
                <a:cs typeface="Times New Roman" panose="02020603050405020304" pitchFamily="18" charset="0"/>
              </a:rPr>
              <a:t>Mapping using map information</a:t>
            </a:r>
            <a:r>
              <a:rPr lang="en-US" sz="1800" b="1" dirty="0" smtClean="0">
                <a:latin typeface="Times New Roman" panose="02020603050405020304" pitchFamily="18" charset="0"/>
                <a:cs typeface="Times New Roman" panose="02020603050405020304" pitchFamily="18" charset="0"/>
              </a:rPr>
              <a:t>:</a:t>
            </a:r>
          </a:p>
          <a:p>
            <a:pPr algn="just">
              <a:lnSpc>
                <a:spcPct val="120000"/>
              </a:lnSpc>
              <a:buFont typeface="Wingdings" panose="05000000000000000000" pitchFamily="2" charset="2"/>
              <a:buChar char="q"/>
            </a:pPr>
            <a:r>
              <a:rPr lang="en-US" sz="1800" b="1" dirty="0" smtClean="0">
                <a:latin typeface="Times New Roman" panose="02020603050405020304" pitchFamily="18" charset="0"/>
                <a:cs typeface="Times New Roman" panose="02020603050405020304" pitchFamily="18" charset="0"/>
              </a:rPr>
              <a:t>Rotation:</a:t>
            </a:r>
            <a:r>
              <a:rPr lang="en-US" sz="1800" b="1" dirty="0">
                <a:cs typeface="Times New Roman" panose="02020603050405020304" pitchFamily="18" charset="0"/>
              </a:rPr>
              <a:t> </a:t>
            </a:r>
            <a:r>
              <a:rPr lang="en-US" sz="1800" dirty="0" smtClean="0">
                <a:cs typeface="Times New Roman" panose="02020603050405020304" pitchFamily="18" charset="0"/>
              </a:rPr>
              <a:t>As the robot will rotate 90 degree each time it move from one path to another so we determine will the robot move CW or CCW</a:t>
            </a:r>
          </a:p>
          <a:p>
            <a:pPr algn="just">
              <a:lnSpc>
                <a:spcPct val="120000"/>
              </a:lnSpc>
              <a:buFont typeface="Wingdings" panose="05000000000000000000" pitchFamily="2" charset="2"/>
              <a:buChar char="Ø"/>
            </a:pPr>
            <a:r>
              <a:rPr lang="en-US" sz="1800" b="1" dirty="0" smtClean="0">
                <a:latin typeface="Times New Roman" panose="02020603050405020304" pitchFamily="18" charset="0"/>
                <a:cs typeface="Times New Roman" panose="02020603050405020304" pitchFamily="18" charset="0"/>
              </a:rPr>
              <a:t>Array:</a:t>
            </a:r>
            <a:r>
              <a:rPr lang="en-US" sz="1800" b="1" dirty="0">
                <a:latin typeface="Times New Roman" panose="02020603050405020304" pitchFamily="18" charset="0"/>
                <a:cs typeface="Times New Roman" panose="02020603050405020304" pitchFamily="18" charset="0"/>
              </a:rPr>
              <a:t> </a:t>
            </a:r>
            <a:r>
              <a:rPr lang="en-US" sz="1800" dirty="0" smtClean="0">
                <a:latin typeface="Times New Roman" panose="02020603050405020304" pitchFamily="18" charset="0"/>
                <a:cs typeface="Times New Roman" panose="02020603050405020304" pitchFamily="18" charset="0"/>
              </a:rPr>
              <a:t>All the previous data where saved in arrays so that the robot will know the path from the index number of the arrays, and will change when move to the next path.</a:t>
            </a:r>
            <a:endParaRPr lang="en-US" sz="1800" dirty="0">
              <a:latin typeface="Times New Roman" panose="02020603050405020304" pitchFamily="18" charset="0"/>
              <a:cs typeface="Times New Roman" panose="02020603050405020304" pitchFamily="18" charset="0"/>
            </a:endParaRPr>
          </a:p>
          <a:p>
            <a:pPr algn="just">
              <a:lnSpc>
                <a:spcPct val="120000"/>
              </a:lnSpc>
              <a:buFont typeface="Wingdings" panose="05000000000000000000" pitchFamily="2" charset="2"/>
              <a:buChar char="Ø"/>
            </a:pPr>
            <a:r>
              <a:rPr lang="en-US" sz="1800" dirty="0" smtClean="0">
                <a:latin typeface="Times New Roman" panose="02020603050405020304" pitchFamily="18" charset="0"/>
                <a:cs typeface="Times New Roman" panose="02020603050405020304" pitchFamily="18" charset="0"/>
              </a:rPr>
              <a:t>We use the three sensors mentioned in control section as a feedback for these arrays.</a:t>
            </a:r>
          </a:p>
        </p:txBody>
      </p:sp>
      <p:sp>
        <p:nvSpPr>
          <p:cNvPr id="15" name="Title 1">
            <a:extLst>
              <a:ext uri="{FF2B5EF4-FFF2-40B4-BE49-F238E27FC236}">
                <a16:creationId xmlns:a16="http://schemas.microsoft.com/office/drawing/2014/main" xmlns="" id="{0B256061-55B8-45EE-912F-3D41957954DF}"/>
              </a:ext>
            </a:extLst>
          </p:cNvPr>
          <p:cNvSpPr>
            <a:spLocks noGrp="1"/>
          </p:cNvSpPr>
          <p:nvPr>
            <p:ph type="title"/>
          </p:nvPr>
        </p:nvSpPr>
        <p:spPr>
          <a:xfrm>
            <a:off x="1045172" y="924720"/>
            <a:ext cx="3878400" cy="435600"/>
          </a:xfrm>
        </p:spPr>
        <p:txBody>
          <a:bodyPr/>
          <a:lstStyle/>
          <a:p>
            <a:pPr algn="ctr"/>
            <a:r>
              <a:rPr lang="en-US" dirty="0">
                <a:latin typeface="Times New Roman" panose="02020603050405020304" pitchFamily="18" charset="0"/>
                <a:cs typeface="Times New Roman" panose="02020603050405020304" pitchFamily="18" charset="0"/>
              </a:rPr>
              <a:t>Practical Part</a:t>
            </a:r>
          </a:p>
        </p:txBody>
      </p:sp>
      <p:pic>
        <p:nvPicPr>
          <p:cNvPr id="16" name="Picture 15">
            <a:extLst>
              <a:ext uri="{FF2B5EF4-FFF2-40B4-BE49-F238E27FC236}">
                <a16:creationId xmlns:a16="http://schemas.microsoft.com/office/drawing/2014/main" xmlns="" id="{3F9FF97A-CDDE-4D0F-AED1-D2E1214DB85F}"/>
              </a:ext>
            </a:extLst>
          </p:cNvPr>
          <p:cNvPicPr>
            <a:picLocks noChangeAspect="1"/>
          </p:cNvPicPr>
          <p:nvPr/>
        </p:nvPicPr>
        <p:blipFill>
          <a:blip r:embed="rId2"/>
          <a:stretch>
            <a:fillRect/>
          </a:stretch>
        </p:blipFill>
        <p:spPr>
          <a:xfrm>
            <a:off x="8239582" y="90375"/>
            <a:ext cx="801857" cy="801857"/>
          </a:xfrm>
          <a:prstGeom prst="rect">
            <a:avLst/>
          </a:prstGeom>
        </p:spPr>
      </p:pic>
    </p:spTree>
    <p:extLst>
      <p:ext uri="{BB962C8B-B14F-4D97-AF65-F5344CB8AC3E}">
        <p14:creationId xmlns:p14="http://schemas.microsoft.com/office/powerpoint/2010/main" val="3641642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9">
                                            <p:txEl>
                                              <p:pRg st="1" end="1"/>
                                            </p:txEl>
                                          </p:spTgt>
                                        </p:tgtEl>
                                        <p:attrNameLst>
                                          <p:attrName>style.visibility</p:attrName>
                                        </p:attrNameLst>
                                      </p:cBhvr>
                                      <p:to>
                                        <p:strVal val="visible"/>
                                      </p:to>
                                    </p:set>
                                    <p:animEffect transition="in" filter="wipe(down)">
                                      <p:cBhvr>
                                        <p:cTn id="7" dur="500"/>
                                        <p:tgtEl>
                                          <p:spTgt spid="1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
                                            <p:txEl>
                                              <p:pRg st="2" end="2"/>
                                            </p:txEl>
                                          </p:spTgt>
                                        </p:tgtEl>
                                        <p:attrNameLst>
                                          <p:attrName>style.visibility</p:attrName>
                                        </p:attrNameLst>
                                      </p:cBhvr>
                                      <p:to>
                                        <p:strVal val="visible"/>
                                      </p:to>
                                    </p:set>
                                    <p:animEffect transition="in" filter="fade">
                                      <p:cBhvr>
                                        <p:cTn id="12" dur="500"/>
                                        <p:tgtEl>
                                          <p:spTgt spid="1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9">
                                            <p:txEl>
                                              <p:pRg st="3" end="3"/>
                                            </p:txEl>
                                          </p:spTgt>
                                        </p:tgtEl>
                                        <p:attrNameLst>
                                          <p:attrName>style.visibility</p:attrName>
                                        </p:attrNameLst>
                                      </p:cBhvr>
                                      <p:to>
                                        <p:strVal val="visible"/>
                                      </p:to>
                                    </p:set>
                                    <p:animEffect transition="in" filter="fade">
                                      <p:cBhvr>
                                        <p:cTn id="17" dur="500"/>
                                        <p:tgtEl>
                                          <p:spTgt spid="1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A77596A-7CA9-4249-838B-E41A3987E320}"/>
              </a:ext>
            </a:extLst>
          </p:cNvPr>
          <p:cNvSpPr>
            <a:spLocks noGrp="1"/>
          </p:cNvSpPr>
          <p:nvPr>
            <p:ph type="title"/>
          </p:nvPr>
        </p:nvSpPr>
        <p:spPr/>
        <p:txBody>
          <a:bodyPr/>
          <a:lstStyle/>
          <a:p>
            <a:r>
              <a:rPr lang="en-US" sz="2400" dirty="0">
                <a:latin typeface="Lora" panose="020B0604020202020204" charset="0"/>
                <a:cs typeface="Times New Roman" panose="02020603050405020304" pitchFamily="18" charset="0"/>
              </a:rPr>
              <a:t>Outline</a:t>
            </a:r>
            <a:r>
              <a:rPr lang="en-US" sz="2400" dirty="0">
                <a:latin typeface="Lora" panose="020B0604020202020204" charset="0"/>
              </a:rPr>
              <a:t> </a:t>
            </a:r>
          </a:p>
        </p:txBody>
      </p:sp>
      <p:sp>
        <p:nvSpPr>
          <p:cNvPr id="3" name="Text Placeholder 2">
            <a:extLst>
              <a:ext uri="{FF2B5EF4-FFF2-40B4-BE49-F238E27FC236}">
                <a16:creationId xmlns:a16="http://schemas.microsoft.com/office/drawing/2014/main" xmlns="" id="{282EA53B-3C8D-4286-BEC3-3B491475742A}"/>
              </a:ext>
            </a:extLst>
          </p:cNvPr>
          <p:cNvSpPr>
            <a:spLocks noGrp="1"/>
          </p:cNvSpPr>
          <p:nvPr>
            <p:ph type="body" idx="1"/>
          </p:nvPr>
        </p:nvSpPr>
        <p:spPr>
          <a:xfrm>
            <a:off x="1381250" y="1435395"/>
            <a:ext cx="4118900" cy="3414305"/>
          </a:xfrm>
        </p:spPr>
        <p:txBody>
          <a:bodyPr/>
          <a:lstStyle/>
          <a:p>
            <a:r>
              <a:rPr lang="en-US" dirty="0">
                <a:latin typeface="Times New Roman" panose="02020603050405020304" pitchFamily="18" charset="0"/>
                <a:cs typeface="Times New Roman" panose="02020603050405020304" pitchFamily="18" charset="0"/>
              </a:rPr>
              <a:t>Introduction </a:t>
            </a:r>
          </a:p>
          <a:p>
            <a:r>
              <a:rPr lang="en-US" dirty="0">
                <a:latin typeface="Times New Roman" panose="02020603050405020304" pitchFamily="18" charset="0"/>
                <a:cs typeface="Times New Roman" panose="02020603050405020304" pitchFamily="18" charset="0"/>
              </a:rPr>
              <a:t>Aims</a:t>
            </a:r>
          </a:p>
          <a:p>
            <a:r>
              <a:rPr lang="en-US" dirty="0">
                <a:latin typeface="Times New Roman" panose="02020603050405020304" pitchFamily="18" charset="0"/>
                <a:cs typeface="Times New Roman" panose="02020603050405020304" pitchFamily="18" charset="0"/>
              </a:rPr>
              <a:t>Electrical Design</a:t>
            </a:r>
          </a:p>
          <a:p>
            <a:r>
              <a:rPr lang="en-US" dirty="0">
                <a:latin typeface="Times New Roman" panose="02020603050405020304" pitchFamily="18" charset="0"/>
                <a:cs typeface="Times New Roman" panose="02020603050405020304" pitchFamily="18" charset="0"/>
              </a:rPr>
              <a:t>Mechanical Design</a:t>
            </a:r>
          </a:p>
          <a:p>
            <a:r>
              <a:rPr lang="en-US" dirty="0">
                <a:latin typeface="Times New Roman" panose="02020603050405020304" pitchFamily="18" charset="0"/>
                <a:cs typeface="Times New Roman" panose="02020603050405020304" pitchFamily="18" charset="0"/>
              </a:rPr>
              <a:t>Control System</a:t>
            </a:r>
          </a:p>
          <a:p>
            <a:r>
              <a:rPr lang="en-US" dirty="0" smtClean="0">
                <a:latin typeface="Times New Roman" panose="02020603050405020304" pitchFamily="18" charset="0"/>
                <a:cs typeface="Times New Roman" panose="02020603050405020304" pitchFamily="18" charset="0"/>
              </a:rPr>
              <a:t>Practical Part</a:t>
            </a:r>
            <a:endParaRPr lang="ar-SA"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Conclusion and Future Vision</a:t>
            </a:r>
            <a:endParaRPr lang="en-US" dirty="0"/>
          </a:p>
        </p:txBody>
      </p:sp>
      <p:sp>
        <p:nvSpPr>
          <p:cNvPr id="5" name="Slide Number Placeholder 4">
            <a:extLst>
              <a:ext uri="{FF2B5EF4-FFF2-40B4-BE49-F238E27FC236}">
                <a16:creationId xmlns:a16="http://schemas.microsoft.com/office/drawing/2014/main" xmlns="" id="{573BE761-AD6C-4F02-8F16-D37D48FBC1E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2</a:t>
            </a:fld>
            <a:endParaRPr lang="en"/>
          </a:p>
        </p:txBody>
      </p:sp>
      <p:sp>
        <p:nvSpPr>
          <p:cNvPr id="6" name="Google Shape;85;p13">
            <a:extLst>
              <a:ext uri="{FF2B5EF4-FFF2-40B4-BE49-F238E27FC236}">
                <a16:creationId xmlns:a16="http://schemas.microsoft.com/office/drawing/2014/main" xmlns="" id="{7F3D9AD7-9559-4DC2-8BBA-EE05E874F826}"/>
              </a:ext>
            </a:extLst>
          </p:cNvPr>
          <p:cNvSpPr/>
          <p:nvPr/>
        </p:nvSpPr>
        <p:spPr>
          <a:xfrm>
            <a:off x="-1" y="4710663"/>
            <a:ext cx="9139577" cy="435600"/>
          </a:xfrm>
          <a:prstGeom prst="rect">
            <a:avLst/>
          </a:prstGeom>
          <a:solidFill>
            <a:srgbClr val="FFCD00"/>
          </a:solidFill>
          <a:ln>
            <a:noFill/>
          </a:ln>
        </p:spPr>
        <p:txBody>
          <a:bodyPr spcFirstLastPara="1" wrap="square" lIns="91425" tIns="91425" rIns="91425" bIns="91425" anchor="ctr" anchorCtr="0">
            <a:noAutofit/>
          </a:bodyPr>
          <a:lstStyle/>
          <a:p>
            <a:pPr lvl="0"/>
            <a:r>
              <a:rPr lang="en" dirty="0"/>
              <a:t>                                                                                                                                                                               </a:t>
            </a:r>
            <a:r>
              <a:rPr lang="en" sz="1000" dirty="0" smtClean="0">
                <a:latin typeface="Lora" panose="020B0604020202020204" charset="0"/>
              </a:rPr>
              <a:t>2/22</a:t>
            </a:r>
            <a:endParaRPr dirty="0"/>
          </a:p>
        </p:txBody>
      </p:sp>
      <p:grpSp>
        <p:nvGrpSpPr>
          <p:cNvPr id="8" name="Google Shape;87;p13"/>
          <p:cNvGrpSpPr/>
          <p:nvPr/>
        </p:nvGrpSpPr>
        <p:grpSpPr>
          <a:xfrm>
            <a:off x="916458" y="1019750"/>
            <a:ext cx="214625" cy="214625"/>
            <a:chOff x="2594050" y="1631825"/>
            <a:chExt cx="439625" cy="439625"/>
          </a:xfrm>
        </p:grpSpPr>
        <p:sp>
          <p:nvSpPr>
            <p:cNvPr id="9"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3" name="Picture 12">
            <a:extLst>
              <a:ext uri="{FF2B5EF4-FFF2-40B4-BE49-F238E27FC236}">
                <a16:creationId xmlns:a16="http://schemas.microsoft.com/office/drawing/2014/main" xmlns="" id="{8D959C0D-7A62-41BD-AE05-5DB125B75D1F}"/>
              </a:ext>
            </a:extLst>
          </p:cNvPr>
          <p:cNvPicPr>
            <a:picLocks noChangeAspect="1"/>
          </p:cNvPicPr>
          <p:nvPr/>
        </p:nvPicPr>
        <p:blipFill>
          <a:blip r:embed="rId2"/>
          <a:stretch>
            <a:fillRect/>
          </a:stretch>
        </p:blipFill>
        <p:spPr>
          <a:xfrm>
            <a:off x="8239582" y="90375"/>
            <a:ext cx="801857" cy="801857"/>
          </a:xfrm>
          <a:prstGeom prst="rect">
            <a:avLst/>
          </a:prstGeom>
        </p:spPr>
      </p:pic>
    </p:spTree>
    <p:extLst>
      <p:ext uri="{BB962C8B-B14F-4D97-AF65-F5344CB8AC3E}">
        <p14:creationId xmlns:p14="http://schemas.microsoft.com/office/powerpoint/2010/main" val="7967935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6209" y="906345"/>
            <a:ext cx="3878400" cy="435600"/>
          </a:xfrm>
        </p:spPr>
        <p:txBody>
          <a:bodyPr/>
          <a:lstStyle/>
          <a:p>
            <a:pPr algn="ctr"/>
            <a:r>
              <a:rPr lang="en-US" dirty="0">
                <a:latin typeface="Times New Roman" panose="02020603050405020304" pitchFamily="18" charset="0"/>
                <a:cs typeface="Times New Roman" panose="02020603050405020304" pitchFamily="18" charset="0"/>
              </a:rPr>
              <a:t>Conclusion</a:t>
            </a:r>
            <a:endParaRPr lang="en-US" dirty="0"/>
          </a:p>
        </p:txBody>
      </p:sp>
      <p:sp>
        <p:nvSpPr>
          <p:cNvPr id="3" name="Text Placeholder 2"/>
          <p:cNvSpPr>
            <a:spLocks noGrp="1"/>
          </p:cNvSpPr>
          <p:nvPr>
            <p:ph type="body" idx="1"/>
          </p:nvPr>
        </p:nvSpPr>
        <p:spPr>
          <a:xfrm>
            <a:off x="725864" y="1578216"/>
            <a:ext cx="7795967" cy="3138047"/>
          </a:xfrm>
        </p:spPr>
        <p:txBody>
          <a:bodyPr/>
          <a:lstStyle/>
          <a:p>
            <a:pPr marL="0" marR="0" algn="just" rtl="0">
              <a:lnSpc>
                <a:spcPct val="114000"/>
              </a:lnSpc>
              <a:spcBef>
                <a:spcPts val="0"/>
              </a:spcBef>
              <a:spcAft>
                <a:spcPts val="800"/>
              </a:spcAft>
            </a:pPr>
            <a:r>
              <a:rPr lang="en-US" sz="1800" dirty="0" smtClean="0">
                <a:latin typeface="Times New Roman" panose="02020603050405020304" pitchFamily="18" charset="0"/>
                <a:ea typeface="Calibri" panose="020F0502020204030204" pitchFamily="34" charset="0"/>
                <a:cs typeface="Times New Roman" panose="02020603050405020304" pitchFamily="18" charset="0"/>
              </a:rPr>
              <a:t>Two different method of mapping where studied in this project</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rtl="0">
              <a:lnSpc>
                <a:spcPct val="114000"/>
              </a:lnSpc>
              <a:spcBef>
                <a:spcPts val="0"/>
              </a:spcBef>
              <a:spcAft>
                <a:spcPts val="800"/>
              </a:spcAft>
            </a:pPr>
            <a:r>
              <a:rPr lang="en-US" sz="1800" dirty="0" smtClean="0">
                <a:effectLst/>
                <a:latin typeface="Times New Roman" panose="02020603050405020304" pitchFamily="18" charset="0"/>
                <a:ea typeface="Calibri" panose="020F0502020204030204" pitchFamily="34" charset="0"/>
                <a:cs typeface="Times New Roman" panose="02020603050405020304" pitchFamily="18" charset="0"/>
              </a:rPr>
              <a:t>ROS platform </a:t>
            </a:r>
            <a:r>
              <a:rPr lang="en-US" sz="1800" dirty="0" smtClean="0">
                <a:latin typeface="Times New Roman" panose="02020603050405020304" pitchFamily="18" charset="0"/>
                <a:ea typeface="Calibri" panose="020F0502020204030204" pitchFamily="34" charset="0"/>
                <a:cs typeface="Times New Roman" panose="02020603050405020304" pitchFamily="18" charset="0"/>
              </a:rPr>
              <a:t>give us a lot of library that can help as to control the robot in good way.</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rtl="0">
              <a:lnSpc>
                <a:spcPct val="114000"/>
              </a:lnSpc>
              <a:spcBef>
                <a:spcPts val="0"/>
              </a:spcBef>
              <a:spcAft>
                <a:spcPts val="800"/>
              </a:spcAft>
            </a:pPr>
            <a:r>
              <a:rPr lang="en-US" sz="1800" dirty="0" err="1" smtClean="0">
                <a:effectLst/>
                <a:latin typeface="Times New Roman" panose="02020603050405020304" pitchFamily="18" charset="0"/>
                <a:ea typeface="Calibri" panose="020F0502020204030204" pitchFamily="34" charset="0"/>
                <a:cs typeface="Times New Roman" panose="02020603050405020304" pitchFamily="18" charset="0"/>
              </a:rPr>
              <a:t>Lidar</a:t>
            </a:r>
            <a:r>
              <a:rPr lang="en-US" sz="1800" dirty="0" smtClean="0">
                <a:effectLst/>
                <a:latin typeface="Times New Roman" panose="02020603050405020304" pitchFamily="18" charset="0"/>
                <a:ea typeface="Calibri" panose="020F0502020204030204" pitchFamily="34" charset="0"/>
                <a:cs typeface="Times New Roman" panose="02020603050405020304" pitchFamily="18" charset="0"/>
              </a:rPr>
              <a:t> sensor is goof for mapping of unknown environment but as we know it we can use different method for mapping</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rtl="0">
              <a:lnSpc>
                <a:spcPct val="114000"/>
              </a:lnSpc>
              <a:spcBef>
                <a:spcPts val="0"/>
              </a:spcBef>
              <a:spcAft>
                <a:spcPts val="800"/>
              </a:spcAft>
            </a:pPr>
            <a:r>
              <a:rPr lang="en-US" sz="1800" dirty="0">
                <a:latin typeface="Times New Roman" panose="02020603050405020304" pitchFamily="18" charset="0"/>
                <a:ea typeface="Calibri" panose="020F0502020204030204" pitchFamily="34" charset="0"/>
                <a:cs typeface="Times New Roman" panose="02020603050405020304" pitchFamily="18" charset="0"/>
              </a:rPr>
              <a:t>At the end we present how the mobile robot will be controlled.</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5" name="Slide Number Placeholder 4"/>
          <p:cNvSpPr>
            <a:spLocks noGrp="1"/>
          </p:cNvSpPr>
          <p:nvPr>
            <p:ph type="sldNum" idx="12"/>
          </p:nvPr>
        </p:nvSpPr>
        <p:spPr>
          <a:xfrm>
            <a:off x="0" y="4749851"/>
            <a:ext cx="9144000" cy="393600"/>
          </a:xfrm>
          <a:solidFill>
            <a:srgbClr val="FFC000"/>
          </a:solidFill>
        </p:spPr>
        <p:txBody>
          <a:bodyPr/>
          <a:lstStyle/>
          <a:p>
            <a:pPr marL="0" lvl="0" indent="0" algn="r" rtl="0">
              <a:spcBef>
                <a:spcPts val="0"/>
              </a:spcBef>
              <a:spcAft>
                <a:spcPts val="0"/>
              </a:spcAft>
              <a:buNone/>
            </a:pPr>
            <a:r>
              <a:rPr lang="en" dirty="0" smtClean="0"/>
              <a:t>20/22</a:t>
            </a:r>
            <a:endParaRPr lang="en" dirty="0"/>
          </a:p>
        </p:txBody>
      </p:sp>
      <p:grpSp>
        <p:nvGrpSpPr>
          <p:cNvPr id="7" name="Google Shape;87;p13"/>
          <p:cNvGrpSpPr/>
          <p:nvPr/>
        </p:nvGrpSpPr>
        <p:grpSpPr>
          <a:xfrm>
            <a:off x="916458" y="1019750"/>
            <a:ext cx="214625" cy="214625"/>
            <a:chOff x="2594050" y="1631825"/>
            <a:chExt cx="439625" cy="439625"/>
          </a:xfrm>
        </p:grpSpPr>
        <p:sp>
          <p:nvSpPr>
            <p:cNvPr id="8"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11"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2" name="Picture 11">
            <a:extLst>
              <a:ext uri="{FF2B5EF4-FFF2-40B4-BE49-F238E27FC236}">
                <a16:creationId xmlns:a16="http://schemas.microsoft.com/office/drawing/2014/main" xmlns="" id="{077FBCE9-EB20-4E5E-BFB7-CD61B150F60D}"/>
              </a:ext>
            </a:extLst>
          </p:cNvPr>
          <p:cNvPicPr>
            <a:picLocks noChangeAspect="1"/>
          </p:cNvPicPr>
          <p:nvPr/>
        </p:nvPicPr>
        <p:blipFill>
          <a:blip r:embed="rId2"/>
          <a:stretch>
            <a:fillRect/>
          </a:stretch>
        </p:blipFill>
        <p:spPr>
          <a:xfrm>
            <a:off x="8239582" y="90375"/>
            <a:ext cx="801857" cy="801857"/>
          </a:xfrm>
          <a:prstGeom prst="rect">
            <a:avLst/>
          </a:prstGeom>
        </p:spPr>
      </p:pic>
    </p:spTree>
    <p:extLst>
      <p:ext uri="{BB962C8B-B14F-4D97-AF65-F5344CB8AC3E}">
        <p14:creationId xmlns:p14="http://schemas.microsoft.com/office/powerpoint/2010/main" val="3715319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17" name="Google Shape;85;p13">
            <a:extLst>
              <a:ext uri="{FF2B5EF4-FFF2-40B4-BE49-F238E27FC236}">
                <a16:creationId xmlns:a16="http://schemas.microsoft.com/office/drawing/2014/main" xmlns="" id="{EA35BC92-B2C4-48EB-964A-D8B7FC4D8D23}"/>
              </a:ext>
            </a:extLst>
          </p:cNvPr>
          <p:cNvSpPr/>
          <p:nvPr/>
        </p:nvSpPr>
        <p:spPr>
          <a:xfrm>
            <a:off x="-1" y="4710663"/>
            <a:ext cx="9139577" cy="435600"/>
          </a:xfrm>
          <a:prstGeom prst="rect">
            <a:avLst/>
          </a:prstGeom>
          <a:solidFill>
            <a:srgbClr val="FFCD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3"/>
          <p:cNvSpPr txBox="1">
            <a:spLocks noGrp="1"/>
          </p:cNvSpPr>
          <p:nvPr>
            <p:ph type="title"/>
          </p:nvPr>
        </p:nvSpPr>
        <p:spPr>
          <a:xfrm>
            <a:off x="1486757" y="924720"/>
            <a:ext cx="3878400" cy="435600"/>
          </a:xfrm>
          <a:prstGeom prst="rect">
            <a:avLst/>
          </a:prstGeom>
        </p:spPr>
        <p:txBody>
          <a:bodyPr spcFirstLastPara="1" wrap="square" lIns="91425" tIns="91425" rIns="91425" bIns="91425" anchor="ctr" anchorCtr="0">
            <a:noAutofit/>
          </a:bodyPr>
          <a:lstStyle/>
          <a:p>
            <a:r>
              <a:rPr lang="en-US" sz="2400" dirty="0"/>
              <a:t>Future </a:t>
            </a:r>
            <a:r>
              <a:rPr lang="en-US" sz="2400" dirty="0" smtClean="0"/>
              <a:t>Vision</a:t>
            </a:r>
            <a:endParaRPr sz="2400" dirty="0"/>
          </a:p>
        </p:txBody>
      </p:sp>
      <p:grpSp>
        <p:nvGrpSpPr>
          <p:cNvPr id="87" name="Google Shape;87;p13"/>
          <p:cNvGrpSpPr/>
          <p:nvPr/>
        </p:nvGrpSpPr>
        <p:grpSpPr>
          <a:xfrm>
            <a:off x="916458" y="1019750"/>
            <a:ext cx="214625" cy="214625"/>
            <a:chOff x="2594050" y="1631825"/>
            <a:chExt cx="439625" cy="439625"/>
          </a:xfrm>
        </p:grpSpPr>
        <p:sp>
          <p:nvSpPr>
            <p:cNvPr id="88"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 name="Google Shape;416;p36">
            <a:extLst>
              <a:ext uri="{FF2B5EF4-FFF2-40B4-BE49-F238E27FC236}">
                <a16:creationId xmlns:a16="http://schemas.microsoft.com/office/drawing/2014/main" xmlns="" id="{457EFF7B-EF47-47B2-948D-C06A8B2D7AF3}"/>
              </a:ext>
            </a:extLst>
          </p:cNvPr>
          <p:cNvSpPr txBox="1">
            <a:spLocks noGrp="1"/>
          </p:cNvSpPr>
          <p:nvPr>
            <p:ph type="sldNum" idx="12"/>
          </p:nvPr>
        </p:nvSpPr>
        <p:spPr>
          <a:xfrm>
            <a:off x="8446168" y="4749851"/>
            <a:ext cx="645759" cy="393600"/>
          </a:xfrm>
          <a:prstGeom prst="rect">
            <a:avLst/>
          </a:prstGeom>
        </p:spPr>
        <p:txBody>
          <a:bodyPr spcFirstLastPara="1" wrap="square" lIns="91425" tIns="91425" rIns="91425" bIns="91425" anchor="t" anchorCtr="0">
            <a:noAutofit/>
          </a:bodyPr>
          <a:lstStyle/>
          <a:p>
            <a:pPr lvl="0"/>
            <a:r>
              <a:rPr lang="en" dirty="0" smtClean="0"/>
              <a:t>21/22</a:t>
            </a:r>
            <a:endParaRPr dirty="0"/>
          </a:p>
        </p:txBody>
      </p:sp>
      <p:sp>
        <p:nvSpPr>
          <p:cNvPr id="18" name="Text Placeholder 2">
            <a:extLst>
              <a:ext uri="{FF2B5EF4-FFF2-40B4-BE49-F238E27FC236}">
                <a16:creationId xmlns:a16="http://schemas.microsoft.com/office/drawing/2014/main" xmlns="" id="{6AD55681-E04A-457E-B3E5-D67637479A6E}"/>
              </a:ext>
            </a:extLst>
          </p:cNvPr>
          <p:cNvSpPr>
            <a:spLocks noGrp="1"/>
          </p:cNvSpPr>
          <p:nvPr>
            <p:ph type="body" idx="1"/>
          </p:nvPr>
        </p:nvSpPr>
        <p:spPr>
          <a:xfrm>
            <a:off x="735290" y="1387006"/>
            <a:ext cx="7641337" cy="3067149"/>
          </a:xfrm>
        </p:spPr>
        <p:txBody>
          <a:bodyPr/>
          <a:lstStyle/>
          <a:p>
            <a:pPr algn="just">
              <a:lnSpc>
                <a:spcPct val="114000"/>
              </a:lnSpc>
            </a:pPr>
            <a:r>
              <a:rPr lang="en-US" sz="1800" dirty="0" smtClean="0">
                <a:latin typeface="Times New Roman" panose="02020603050405020304" pitchFamily="18" charset="0"/>
                <a:cs typeface="Times New Roman" panose="02020603050405020304" pitchFamily="18" charset="0"/>
              </a:rPr>
              <a:t>Doing more research about different way of mapping.</a:t>
            </a:r>
            <a:endParaRPr lang="en-US" sz="1800" dirty="0">
              <a:latin typeface="Times New Roman" panose="02020603050405020304" pitchFamily="18" charset="0"/>
              <a:cs typeface="Times New Roman" panose="02020603050405020304" pitchFamily="18" charset="0"/>
            </a:endParaRPr>
          </a:p>
          <a:p>
            <a:pPr algn="just">
              <a:lnSpc>
                <a:spcPct val="114000"/>
              </a:lnSpc>
            </a:pPr>
            <a:r>
              <a:rPr lang="en-US" sz="1800" dirty="0" smtClean="0">
                <a:latin typeface="Times New Roman" panose="02020603050405020304" pitchFamily="18" charset="0"/>
                <a:cs typeface="Times New Roman" panose="02020603050405020304" pitchFamily="18" charset="0"/>
              </a:rPr>
              <a:t>Study the ability to merge different type of sensor to create accurate mapping method.</a:t>
            </a:r>
            <a:endParaRPr lang="en-US" sz="1800" dirty="0">
              <a:latin typeface="Times New Roman" panose="02020603050405020304" pitchFamily="18" charset="0"/>
              <a:cs typeface="Times New Roman" panose="02020603050405020304" pitchFamily="18" charset="0"/>
            </a:endParaRPr>
          </a:p>
          <a:p>
            <a:pPr algn="just">
              <a:lnSpc>
                <a:spcPct val="114000"/>
              </a:lnSpc>
            </a:pPr>
            <a:r>
              <a:rPr lang="en-US" sz="1800" dirty="0" smtClean="0">
                <a:latin typeface="Times New Roman" panose="02020603050405020304" pitchFamily="18" charset="0"/>
                <a:cs typeface="Times New Roman" panose="02020603050405020304" pitchFamily="18" charset="0"/>
              </a:rPr>
              <a:t>Improve the stability of the mechanical design.</a:t>
            </a:r>
            <a:endParaRPr lang="en-US" sz="1800" dirty="0">
              <a:latin typeface="Times New Roman" panose="02020603050405020304" pitchFamily="18" charset="0"/>
              <a:cs typeface="Times New Roman" panose="02020603050405020304" pitchFamily="18" charset="0"/>
            </a:endParaRPr>
          </a:p>
          <a:p>
            <a:pPr algn="just">
              <a:lnSpc>
                <a:spcPct val="114000"/>
              </a:lnSpc>
            </a:pPr>
            <a:r>
              <a:rPr lang="en-US" sz="1800" dirty="0" smtClean="0">
                <a:latin typeface="Times New Roman" panose="02020603050405020304" pitchFamily="18" charset="0"/>
                <a:cs typeface="Times New Roman" panose="02020603050405020304" pitchFamily="18" charset="0"/>
              </a:rPr>
              <a:t>Improve the </a:t>
            </a:r>
            <a:r>
              <a:rPr lang="en-US" sz="1800" dirty="0"/>
              <a:t>differential </a:t>
            </a:r>
            <a:r>
              <a:rPr lang="en-US" sz="1800" dirty="0" smtClean="0"/>
              <a:t>driving mechanism</a:t>
            </a:r>
            <a:r>
              <a:rPr lang="en-US" sz="1800" dirty="0" smtClean="0">
                <a:latin typeface="Times New Roman" panose="02020603050405020304" pitchFamily="18" charset="0"/>
                <a:cs typeface="Times New Roman" panose="02020603050405020304" pitchFamily="18" charset="0"/>
              </a:rPr>
              <a:t>.</a:t>
            </a:r>
          </a:p>
          <a:p>
            <a:pPr algn="just">
              <a:lnSpc>
                <a:spcPct val="114000"/>
              </a:lnSpc>
            </a:pPr>
            <a:endParaRPr lang="en-US" sz="1800" dirty="0">
              <a:latin typeface="Times New Roman" panose="02020603050405020304" pitchFamily="18" charset="0"/>
              <a:cs typeface="Times New Roman" panose="02020603050405020304" pitchFamily="18" charset="0"/>
            </a:endParaRPr>
          </a:p>
        </p:txBody>
      </p:sp>
      <p:pic>
        <p:nvPicPr>
          <p:cNvPr id="12" name="Picture 11">
            <a:extLst>
              <a:ext uri="{FF2B5EF4-FFF2-40B4-BE49-F238E27FC236}">
                <a16:creationId xmlns:a16="http://schemas.microsoft.com/office/drawing/2014/main" xmlns="" id="{FC58046C-D52B-4C34-BAE2-8DEC321CC983}"/>
              </a:ext>
            </a:extLst>
          </p:cNvPr>
          <p:cNvPicPr>
            <a:picLocks noChangeAspect="1"/>
          </p:cNvPicPr>
          <p:nvPr/>
        </p:nvPicPr>
        <p:blipFill>
          <a:blip r:embed="rId3"/>
          <a:stretch>
            <a:fillRect/>
          </a:stretch>
        </p:blipFill>
        <p:spPr>
          <a:xfrm>
            <a:off x="8239582" y="90375"/>
            <a:ext cx="801857" cy="801857"/>
          </a:xfrm>
          <a:prstGeom prst="rect">
            <a:avLst/>
          </a:prstGeom>
        </p:spPr>
      </p:pic>
    </p:spTree>
    <p:extLst>
      <p:ext uri="{BB962C8B-B14F-4D97-AF65-F5344CB8AC3E}">
        <p14:creationId xmlns:p14="http://schemas.microsoft.com/office/powerpoint/2010/main" val="219528955"/>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animEffect transition="in" filter="fade">
                                      <p:cBhvr>
                                        <p:cTn id="7" dur="1000"/>
                                        <p:tgtEl>
                                          <p:spTgt spid="18">
                                            <p:txEl>
                                              <p:pRg st="0" end="0"/>
                                            </p:txEl>
                                          </p:spTgt>
                                        </p:tgtEl>
                                      </p:cBhvr>
                                    </p:animEffect>
                                    <p:anim calcmode="lin" valueType="num">
                                      <p:cBhvr>
                                        <p:cTn id="8" dur="1000" fill="hold"/>
                                        <p:tgtEl>
                                          <p:spTgt spid="1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8">
                                            <p:txEl>
                                              <p:pRg st="1" end="1"/>
                                            </p:txEl>
                                          </p:spTgt>
                                        </p:tgtEl>
                                        <p:attrNameLst>
                                          <p:attrName>style.visibility</p:attrName>
                                        </p:attrNameLst>
                                      </p:cBhvr>
                                      <p:to>
                                        <p:strVal val="visible"/>
                                      </p:to>
                                    </p:set>
                                    <p:animEffect transition="in" filter="fade">
                                      <p:cBhvr>
                                        <p:cTn id="14" dur="1000"/>
                                        <p:tgtEl>
                                          <p:spTgt spid="18">
                                            <p:txEl>
                                              <p:pRg st="1" end="1"/>
                                            </p:txEl>
                                          </p:spTgt>
                                        </p:tgtEl>
                                      </p:cBhvr>
                                    </p:animEffect>
                                    <p:anim calcmode="lin" valueType="num">
                                      <p:cBhvr>
                                        <p:cTn id="15" dur="1000" fill="hold"/>
                                        <p:tgtEl>
                                          <p:spTgt spid="18">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18">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8">
                                            <p:txEl>
                                              <p:pRg st="2" end="2"/>
                                            </p:txEl>
                                          </p:spTgt>
                                        </p:tgtEl>
                                        <p:attrNameLst>
                                          <p:attrName>style.visibility</p:attrName>
                                        </p:attrNameLst>
                                      </p:cBhvr>
                                      <p:to>
                                        <p:strVal val="visible"/>
                                      </p:to>
                                    </p:set>
                                    <p:animEffect transition="in" filter="fade">
                                      <p:cBhvr>
                                        <p:cTn id="21" dur="1000"/>
                                        <p:tgtEl>
                                          <p:spTgt spid="18">
                                            <p:txEl>
                                              <p:pRg st="2" end="2"/>
                                            </p:txEl>
                                          </p:spTgt>
                                        </p:tgtEl>
                                      </p:cBhvr>
                                    </p:animEffect>
                                    <p:anim calcmode="lin" valueType="num">
                                      <p:cBhvr>
                                        <p:cTn id="22" dur="1000" fill="hold"/>
                                        <p:tgtEl>
                                          <p:spTgt spid="18">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18">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8">
                                            <p:txEl>
                                              <p:pRg st="3" end="3"/>
                                            </p:txEl>
                                          </p:spTgt>
                                        </p:tgtEl>
                                        <p:attrNameLst>
                                          <p:attrName>style.visibility</p:attrName>
                                        </p:attrNameLst>
                                      </p:cBhvr>
                                      <p:to>
                                        <p:strVal val="visible"/>
                                      </p:to>
                                    </p:set>
                                    <p:animEffect transition="in" filter="fade">
                                      <p:cBhvr>
                                        <p:cTn id="28" dur="1000"/>
                                        <p:tgtEl>
                                          <p:spTgt spid="18">
                                            <p:txEl>
                                              <p:pRg st="3" end="3"/>
                                            </p:txEl>
                                          </p:spTgt>
                                        </p:tgtEl>
                                      </p:cBhvr>
                                    </p:animEffect>
                                    <p:anim calcmode="lin" valueType="num">
                                      <p:cBhvr>
                                        <p:cTn id="29" dur="1000" fill="hold"/>
                                        <p:tgtEl>
                                          <p:spTgt spid="18">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18">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6987" y="833876"/>
            <a:ext cx="3878400" cy="435600"/>
          </a:xfrm>
        </p:spPr>
        <p:txBody>
          <a:bodyPr/>
          <a:lstStyle/>
          <a:p>
            <a:r>
              <a:rPr lang="en" sz="3500" dirty="0"/>
              <a:t>Thanks !</a:t>
            </a:r>
            <a:endParaRPr lang="en-US" sz="3500" dirty="0"/>
          </a:p>
        </p:txBody>
      </p:sp>
      <p:sp>
        <p:nvSpPr>
          <p:cNvPr id="3" name="Text Placeholder 2"/>
          <p:cNvSpPr>
            <a:spLocks noGrp="1"/>
          </p:cNvSpPr>
          <p:nvPr>
            <p:ph type="body" idx="1"/>
          </p:nvPr>
        </p:nvSpPr>
        <p:spPr>
          <a:xfrm>
            <a:off x="1205625" y="2580143"/>
            <a:ext cx="6405312" cy="859041"/>
          </a:xfrm>
        </p:spPr>
        <p:txBody>
          <a:bodyPr/>
          <a:lstStyle/>
          <a:p>
            <a:pPr lvl="0" algn="ctr"/>
            <a:r>
              <a:rPr lang="en-US" sz="2500" b="1" i="1" dirty="0">
                <a:latin typeface="Lora"/>
                <a:ea typeface="Lora"/>
                <a:cs typeface="Lora"/>
                <a:sym typeface="Lora"/>
              </a:rPr>
              <a:t>Any </a:t>
            </a:r>
            <a:r>
              <a:rPr lang="en-US" sz="2500" b="1" i="1" dirty="0">
                <a:highlight>
                  <a:srgbClr val="FFCD00"/>
                </a:highlight>
                <a:latin typeface="Lora"/>
                <a:ea typeface="Lora"/>
                <a:cs typeface="Lora"/>
                <a:sym typeface="Lora"/>
              </a:rPr>
              <a:t>questions</a:t>
            </a:r>
            <a:r>
              <a:rPr lang="en-US" sz="2500" b="1" i="1" dirty="0">
                <a:latin typeface="Lora"/>
                <a:ea typeface="Lora"/>
                <a:cs typeface="Lora"/>
                <a:sym typeface="Lora"/>
              </a:rPr>
              <a:t> ?</a:t>
            </a:r>
          </a:p>
          <a:p>
            <a:endParaRPr lang="en-US" dirty="0"/>
          </a:p>
        </p:txBody>
      </p:sp>
      <p:sp>
        <p:nvSpPr>
          <p:cNvPr id="5" name="Slide Number Placeholder 4"/>
          <p:cNvSpPr>
            <a:spLocks noGrp="1"/>
          </p:cNvSpPr>
          <p:nvPr>
            <p:ph type="sldNum" idx="12"/>
          </p:nvPr>
        </p:nvSpPr>
        <p:spPr>
          <a:xfrm>
            <a:off x="0" y="4749851"/>
            <a:ext cx="9143999" cy="393600"/>
          </a:xfrm>
          <a:solidFill>
            <a:srgbClr val="FFC000"/>
          </a:solidFill>
        </p:spPr>
        <p:txBody>
          <a:bodyPr/>
          <a:lstStyle/>
          <a:p>
            <a:pPr marL="0" lvl="0" indent="0" algn="r" rtl="0">
              <a:spcBef>
                <a:spcPts val="0"/>
              </a:spcBef>
              <a:spcAft>
                <a:spcPts val="0"/>
              </a:spcAft>
              <a:buNone/>
            </a:pPr>
            <a:r>
              <a:rPr lang="en" dirty="0" smtClean="0"/>
              <a:t>22/22</a:t>
            </a:r>
            <a:endParaRPr lang="en" dirty="0"/>
          </a:p>
        </p:txBody>
      </p:sp>
      <p:sp>
        <p:nvSpPr>
          <p:cNvPr id="9" name="Google Shape;412;p36"/>
          <p:cNvSpPr/>
          <p:nvPr/>
        </p:nvSpPr>
        <p:spPr>
          <a:xfrm>
            <a:off x="545054" y="798814"/>
            <a:ext cx="821933" cy="760949"/>
          </a:xfrm>
          <a:prstGeom prst="ellipse">
            <a:avLst/>
          </a:prstGeom>
          <a:solidFill>
            <a:srgbClr val="FFCD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 name="Google Shape;413;p36"/>
          <p:cNvGrpSpPr/>
          <p:nvPr/>
        </p:nvGrpSpPr>
        <p:grpSpPr>
          <a:xfrm>
            <a:off x="699903" y="871394"/>
            <a:ext cx="505722" cy="475767"/>
            <a:chOff x="5972700" y="2330200"/>
            <a:chExt cx="411625" cy="387275"/>
          </a:xfrm>
        </p:grpSpPr>
        <p:sp>
          <p:nvSpPr>
            <p:cNvPr id="11" name="Google Shape;414;p36"/>
            <p:cNvSpPr/>
            <p:nvPr/>
          </p:nvSpPr>
          <p:spPr>
            <a:xfrm>
              <a:off x="5972700" y="2476950"/>
              <a:ext cx="98050" cy="219825"/>
            </a:xfrm>
            <a:custGeom>
              <a:avLst/>
              <a:gdLst/>
              <a:ahLst/>
              <a:cxnLst/>
              <a:rect l="l" t="t" r="r" b="b"/>
              <a:pathLst>
                <a:path w="3922" h="8793" fill="none" extrusionOk="0">
                  <a:moveTo>
                    <a:pt x="0" y="0"/>
                  </a:moveTo>
                  <a:lnTo>
                    <a:pt x="0" y="8792"/>
                  </a:lnTo>
                  <a:lnTo>
                    <a:pt x="3921" y="8792"/>
                  </a:lnTo>
                  <a:lnTo>
                    <a:pt x="3921" y="0"/>
                  </a:lnTo>
                  <a:lnTo>
                    <a:pt x="0" y="0"/>
                  </a:lnTo>
                  <a:close/>
                  <a:moveTo>
                    <a:pt x="2411" y="2411"/>
                  </a:moveTo>
                  <a:lnTo>
                    <a:pt x="2411" y="2411"/>
                  </a:lnTo>
                  <a:lnTo>
                    <a:pt x="2265" y="2387"/>
                  </a:lnTo>
                  <a:lnTo>
                    <a:pt x="2143" y="2363"/>
                  </a:lnTo>
                  <a:lnTo>
                    <a:pt x="2022" y="2290"/>
                  </a:lnTo>
                  <a:lnTo>
                    <a:pt x="1924" y="2216"/>
                  </a:lnTo>
                  <a:lnTo>
                    <a:pt x="1827" y="2095"/>
                  </a:lnTo>
                  <a:lnTo>
                    <a:pt x="1754" y="1973"/>
                  </a:lnTo>
                  <a:lnTo>
                    <a:pt x="1729" y="1851"/>
                  </a:lnTo>
                  <a:lnTo>
                    <a:pt x="1705" y="1705"/>
                  </a:lnTo>
                  <a:lnTo>
                    <a:pt x="1705" y="1705"/>
                  </a:lnTo>
                  <a:lnTo>
                    <a:pt x="1729" y="1559"/>
                  </a:lnTo>
                  <a:lnTo>
                    <a:pt x="1754" y="1437"/>
                  </a:lnTo>
                  <a:lnTo>
                    <a:pt x="1827" y="1315"/>
                  </a:lnTo>
                  <a:lnTo>
                    <a:pt x="1924" y="1218"/>
                  </a:lnTo>
                  <a:lnTo>
                    <a:pt x="2022" y="1120"/>
                  </a:lnTo>
                  <a:lnTo>
                    <a:pt x="2143" y="1072"/>
                  </a:lnTo>
                  <a:lnTo>
                    <a:pt x="2265" y="1023"/>
                  </a:lnTo>
                  <a:lnTo>
                    <a:pt x="2411" y="999"/>
                  </a:lnTo>
                  <a:lnTo>
                    <a:pt x="2411" y="999"/>
                  </a:lnTo>
                  <a:lnTo>
                    <a:pt x="2557" y="1023"/>
                  </a:lnTo>
                  <a:lnTo>
                    <a:pt x="2679" y="1072"/>
                  </a:lnTo>
                  <a:lnTo>
                    <a:pt x="2801" y="1120"/>
                  </a:lnTo>
                  <a:lnTo>
                    <a:pt x="2898" y="1218"/>
                  </a:lnTo>
                  <a:lnTo>
                    <a:pt x="2996" y="1315"/>
                  </a:lnTo>
                  <a:lnTo>
                    <a:pt x="3069" y="1437"/>
                  </a:lnTo>
                  <a:lnTo>
                    <a:pt x="3093" y="1559"/>
                  </a:lnTo>
                  <a:lnTo>
                    <a:pt x="3118" y="1705"/>
                  </a:lnTo>
                  <a:lnTo>
                    <a:pt x="3118" y="1705"/>
                  </a:lnTo>
                  <a:lnTo>
                    <a:pt x="3093" y="1851"/>
                  </a:lnTo>
                  <a:lnTo>
                    <a:pt x="3069" y="1973"/>
                  </a:lnTo>
                  <a:lnTo>
                    <a:pt x="2996" y="2095"/>
                  </a:lnTo>
                  <a:lnTo>
                    <a:pt x="2898" y="2216"/>
                  </a:lnTo>
                  <a:lnTo>
                    <a:pt x="2801" y="2290"/>
                  </a:lnTo>
                  <a:lnTo>
                    <a:pt x="2679" y="2363"/>
                  </a:lnTo>
                  <a:lnTo>
                    <a:pt x="2557" y="2387"/>
                  </a:lnTo>
                  <a:lnTo>
                    <a:pt x="2411" y="2411"/>
                  </a:lnTo>
                  <a:lnTo>
                    <a:pt x="2411" y="2411"/>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415;p36"/>
            <p:cNvSpPr/>
            <p:nvPr/>
          </p:nvSpPr>
          <p:spPr>
            <a:xfrm>
              <a:off x="6078025" y="2330200"/>
              <a:ext cx="306300" cy="387275"/>
            </a:xfrm>
            <a:custGeom>
              <a:avLst/>
              <a:gdLst/>
              <a:ahLst/>
              <a:cxnLst/>
              <a:rect l="l" t="t" r="r" b="b"/>
              <a:pathLst>
                <a:path w="12252" h="15491" fill="none" extrusionOk="0">
                  <a:moveTo>
                    <a:pt x="1" y="13396"/>
                  </a:moveTo>
                  <a:lnTo>
                    <a:pt x="1511" y="13396"/>
                  </a:lnTo>
                  <a:lnTo>
                    <a:pt x="1511" y="13396"/>
                  </a:lnTo>
                  <a:lnTo>
                    <a:pt x="1998" y="13639"/>
                  </a:lnTo>
                  <a:lnTo>
                    <a:pt x="2680" y="13932"/>
                  </a:lnTo>
                  <a:lnTo>
                    <a:pt x="3556" y="14273"/>
                  </a:lnTo>
                  <a:lnTo>
                    <a:pt x="4531" y="14638"/>
                  </a:lnTo>
                  <a:lnTo>
                    <a:pt x="5578" y="14955"/>
                  </a:lnTo>
                  <a:lnTo>
                    <a:pt x="6114" y="15101"/>
                  </a:lnTo>
                  <a:lnTo>
                    <a:pt x="6650" y="15222"/>
                  </a:lnTo>
                  <a:lnTo>
                    <a:pt x="7161" y="15344"/>
                  </a:lnTo>
                  <a:lnTo>
                    <a:pt x="7672" y="15417"/>
                  </a:lnTo>
                  <a:lnTo>
                    <a:pt x="8135" y="15466"/>
                  </a:lnTo>
                  <a:lnTo>
                    <a:pt x="8598" y="15490"/>
                  </a:lnTo>
                  <a:lnTo>
                    <a:pt x="8598" y="15490"/>
                  </a:lnTo>
                  <a:lnTo>
                    <a:pt x="9377" y="15490"/>
                  </a:lnTo>
                  <a:lnTo>
                    <a:pt x="9791" y="15466"/>
                  </a:lnTo>
                  <a:lnTo>
                    <a:pt x="10181" y="15417"/>
                  </a:lnTo>
                  <a:lnTo>
                    <a:pt x="10522" y="15320"/>
                  </a:lnTo>
                  <a:lnTo>
                    <a:pt x="10692" y="15271"/>
                  </a:lnTo>
                  <a:lnTo>
                    <a:pt x="10814" y="15222"/>
                  </a:lnTo>
                  <a:lnTo>
                    <a:pt x="10936" y="15149"/>
                  </a:lnTo>
                  <a:lnTo>
                    <a:pt x="11033" y="15052"/>
                  </a:lnTo>
                  <a:lnTo>
                    <a:pt x="11082" y="14955"/>
                  </a:lnTo>
                  <a:lnTo>
                    <a:pt x="11131" y="14833"/>
                  </a:lnTo>
                  <a:lnTo>
                    <a:pt x="11204" y="14126"/>
                  </a:lnTo>
                  <a:lnTo>
                    <a:pt x="11204" y="14126"/>
                  </a:lnTo>
                  <a:lnTo>
                    <a:pt x="11180" y="13956"/>
                  </a:lnTo>
                  <a:lnTo>
                    <a:pt x="11131" y="13810"/>
                  </a:lnTo>
                  <a:lnTo>
                    <a:pt x="11033" y="13664"/>
                  </a:lnTo>
                  <a:lnTo>
                    <a:pt x="10887" y="13542"/>
                  </a:lnTo>
                  <a:lnTo>
                    <a:pt x="10887" y="13542"/>
                  </a:lnTo>
                  <a:lnTo>
                    <a:pt x="11009" y="13518"/>
                  </a:lnTo>
                  <a:lnTo>
                    <a:pt x="11131" y="13469"/>
                  </a:lnTo>
                  <a:lnTo>
                    <a:pt x="11253" y="13420"/>
                  </a:lnTo>
                  <a:lnTo>
                    <a:pt x="11350" y="13323"/>
                  </a:lnTo>
                  <a:lnTo>
                    <a:pt x="11423" y="13225"/>
                  </a:lnTo>
                  <a:lnTo>
                    <a:pt x="11496" y="13104"/>
                  </a:lnTo>
                  <a:lnTo>
                    <a:pt x="11545" y="12957"/>
                  </a:lnTo>
                  <a:lnTo>
                    <a:pt x="11569" y="12836"/>
                  </a:lnTo>
                  <a:lnTo>
                    <a:pt x="11642" y="11959"/>
                  </a:lnTo>
                  <a:lnTo>
                    <a:pt x="11642" y="11959"/>
                  </a:lnTo>
                  <a:lnTo>
                    <a:pt x="11642" y="11837"/>
                  </a:lnTo>
                  <a:lnTo>
                    <a:pt x="11642" y="11740"/>
                  </a:lnTo>
                  <a:lnTo>
                    <a:pt x="11618" y="11618"/>
                  </a:lnTo>
                  <a:lnTo>
                    <a:pt x="11569" y="11521"/>
                  </a:lnTo>
                  <a:lnTo>
                    <a:pt x="11447" y="11350"/>
                  </a:lnTo>
                  <a:lnTo>
                    <a:pt x="11374" y="11277"/>
                  </a:lnTo>
                  <a:lnTo>
                    <a:pt x="11301" y="11204"/>
                  </a:lnTo>
                  <a:lnTo>
                    <a:pt x="11301" y="11204"/>
                  </a:lnTo>
                  <a:lnTo>
                    <a:pt x="11423" y="11180"/>
                  </a:lnTo>
                  <a:lnTo>
                    <a:pt x="11521" y="11131"/>
                  </a:lnTo>
                  <a:lnTo>
                    <a:pt x="11618" y="11058"/>
                  </a:lnTo>
                  <a:lnTo>
                    <a:pt x="11715" y="10960"/>
                  </a:lnTo>
                  <a:lnTo>
                    <a:pt x="11788" y="10863"/>
                  </a:lnTo>
                  <a:lnTo>
                    <a:pt x="11837" y="10766"/>
                  </a:lnTo>
                  <a:lnTo>
                    <a:pt x="11886" y="10644"/>
                  </a:lnTo>
                  <a:lnTo>
                    <a:pt x="11910" y="10498"/>
                  </a:lnTo>
                  <a:lnTo>
                    <a:pt x="11983" y="9645"/>
                  </a:lnTo>
                  <a:lnTo>
                    <a:pt x="11983" y="9645"/>
                  </a:lnTo>
                  <a:lnTo>
                    <a:pt x="11983" y="9523"/>
                  </a:lnTo>
                  <a:lnTo>
                    <a:pt x="11983" y="9402"/>
                  </a:lnTo>
                  <a:lnTo>
                    <a:pt x="11959" y="9280"/>
                  </a:lnTo>
                  <a:lnTo>
                    <a:pt x="11910" y="9182"/>
                  </a:lnTo>
                  <a:lnTo>
                    <a:pt x="11861" y="9085"/>
                  </a:lnTo>
                  <a:lnTo>
                    <a:pt x="11788" y="9012"/>
                  </a:lnTo>
                  <a:lnTo>
                    <a:pt x="11715" y="8939"/>
                  </a:lnTo>
                  <a:lnTo>
                    <a:pt x="11618" y="8866"/>
                  </a:lnTo>
                  <a:lnTo>
                    <a:pt x="11618" y="8866"/>
                  </a:lnTo>
                  <a:lnTo>
                    <a:pt x="11715" y="8841"/>
                  </a:lnTo>
                  <a:lnTo>
                    <a:pt x="11813" y="8768"/>
                  </a:lnTo>
                  <a:lnTo>
                    <a:pt x="11910" y="8695"/>
                  </a:lnTo>
                  <a:lnTo>
                    <a:pt x="11983" y="8622"/>
                  </a:lnTo>
                  <a:lnTo>
                    <a:pt x="12056" y="8525"/>
                  </a:lnTo>
                  <a:lnTo>
                    <a:pt x="12105" y="8427"/>
                  </a:lnTo>
                  <a:lnTo>
                    <a:pt x="12129" y="8306"/>
                  </a:lnTo>
                  <a:lnTo>
                    <a:pt x="12154" y="8184"/>
                  </a:lnTo>
                  <a:lnTo>
                    <a:pt x="12251" y="7307"/>
                  </a:lnTo>
                  <a:lnTo>
                    <a:pt x="12251" y="7307"/>
                  </a:lnTo>
                  <a:lnTo>
                    <a:pt x="12227" y="7185"/>
                  </a:lnTo>
                  <a:lnTo>
                    <a:pt x="12202" y="7064"/>
                  </a:lnTo>
                  <a:lnTo>
                    <a:pt x="12154" y="6966"/>
                  </a:lnTo>
                  <a:lnTo>
                    <a:pt x="12105" y="6869"/>
                  </a:lnTo>
                  <a:lnTo>
                    <a:pt x="12032" y="6771"/>
                  </a:lnTo>
                  <a:lnTo>
                    <a:pt x="11935" y="6698"/>
                  </a:lnTo>
                  <a:lnTo>
                    <a:pt x="11715" y="6552"/>
                  </a:lnTo>
                  <a:lnTo>
                    <a:pt x="11472" y="6430"/>
                  </a:lnTo>
                  <a:lnTo>
                    <a:pt x="11180" y="6333"/>
                  </a:lnTo>
                  <a:lnTo>
                    <a:pt x="10863" y="6260"/>
                  </a:lnTo>
                  <a:lnTo>
                    <a:pt x="10546" y="6211"/>
                  </a:lnTo>
                  <a:lnTo>
                    <a:pt x="10546" y="6211"/>
                  </a:lnTo>
                  <a:lnTo>
                    <a:pt x="9864" y="6114"/>
                  </a:lnTo>
                  <a:lnTo>
                    <a:pt x="8817" y="6016"/>
                  </a:lnTo>
                  <a:lnTo>
                    <a:pt x="7575" y="5943"/>
                  </a:lnTo>
                  <a:lnTo>
                    <a:pt x="6309" y="5870"/>
                  </a:lnTo>
                  <a:lnTo>
                    <a:pt x="6309" y="5870"/>
                  </a:lnTo>
                  <a:lnTo>
                    <a:pt x="6479" y="5578"/>
                  </a:lnTo>
                  <a:lnTo>
                    <a:pt x="6625" y="5237"/>
                  </a:lnTo>
                  <a:lnTo>
                    <a:pt x="6771" y="4872"/>
                  </a:lnTo>
                  <a:lnTo>
                    <a:pt x="6869" y="4482"/>
                  </a:lnTo>
                  <a:lnTo>
                    <a:pt x="6966" y="4092"/>
                  </a:lnTo>
                  <a:lnTo>
                    <a:pt x="7064" y="3678"/>
                  </a:lnTo>
                  <a:lnTo>
                    <a:pt x="7161" y="2875"/>
                  </a:lnTo>
                  <a:lnTo>
                    <a:pt x="7234" y="2144"/>
                  </a:lnTo>
                  <a:lnTo>
                    <a:pt x="7283" y="1535"/>
                  </a:lnTo>
                  <a:lnTo>
                    <a:pt x="7283" y="975"/>
                  </a:lnTo>
                  <a:lnTo>
                    <a:pt x="7283" y="975"/>
                  </a:lnTo>
                  <a:lnTo>
                    <a:pt x="7283" y="804"/>
                  </a:lnTo>
                  <a:lnTo>
                    <a:pt x="7210" y="609"/>
                  </a:lnTo>
                  <a:lnTo>
                    <a:pt x="7137" y="463"/>
                  </a:lnTo>
                  <a:lnTo>
                    <a:pt x="7015" y="317"/>
                  </a:lnTo>
                  <a:lnTo>
                    <a:pt x="6869" y="171"/>
                  </a:lnTo>
                  <a:lnTo>
                    <a:pt x="6698" y="98"/>
                  </a:lnTo>
                  <a:lnTo>
                    <a:pt x="6503" y="25"/>
                  </a:lnTo>
                  <a:lnTo>
                    <a:pt x="6309" y="1"/>
                  </a:lnTo>
                  <a:lnTo>
                    <a:pt x="6309" y="1"/>
                  </a:lnTo>
                  <a:lnTo>
                    <a:pt x="5943" y="25"/>
                  </a:lnTo>
                  <a:lnTo>
                    <a:pt x="5700" y="74"/>
                  </a:lnTo>
                  <a:lnTo>
                    <a:pt x="5505" y="147"/>
                  </a:lnTo>
                  <a:lnTo>
                    <a:pt x="5359" y="220"/>
                  </a:lnTo>
                  <a:lnTo>
                    <a:pt x="5359" y="220"/>
                  </a:lnTo>
                  <a:lnTo>
                    <a:pt x="4969" y="1462"/>
                  </a:lnTo>
                  <a:lnTo>
                    <a:pt x="4774" y="2022"/>
                  </a:lnTo>
                  <a:lnTo>
                    <a:pt x="4579" y="2534"/>
                  </a:lnTo>
                  <a:lnTo>
                    <a:pt x="4385" y="2996"/>
                  </a:lnTo>
                  <a:lnTo>
                    <a:pt x="4190" y="3386"/>
                  </a:lnTo>
                  <a:lnTo>
                    <a:pt x="4019" y="3678"/>
                  </a:lnTo>
                  <a:lnTo>
                    <a:pt x="3873" y="3922"/>
                  </a:lnTo>
                  <a:lnTo>
                    <a:pt x="3873" y="3922"/>
                  </a:lnTo>
                  <a:lnTo>
                    <a:pt x="3654" y="4141"/>
                  </a:lnTo>
                  <a:lnTo>
                    <a:pt x="3313" y="4482"/>
                  </a:lnTo>
                  <a:lnTo>
                    <a:pt x="2509" y="5237"/>
                  </a:lnTo>
                  <a:lnTo>
                    <a:pt x="1438" y="6211"/>
                  </a:lnTo>
                  <a:lnTo>
                    <a:pt x="1" y="6211"/>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4" name="Picture 13">
            <a:extLst>
              <a:ext uri="{FF2B5EF4-FFF2-40B4-BE49-F238E27FC236}">
                <a16:creationId xmlns:a16="http://schemas.microsoft.com/office/drawing/2014/main" xmlns="" id="{BA03A5CA-56BB-4AD9-9425-8583B4A0EA35}"/>
              </a:ext>
            </a:extLst>
          </p:cNvPr>
          <p:cNvPicPr>
            <a:picLocks noChangeAspect="1"/>
          </p:cNvPicPr>
          <p:nvPr/>
        </p:nvPicPr>
        <p:blipFill>
          <a:blip r:embed="rId2"/>
          <a:stretch>
            <a:fillRect/>
          </a:stretch>
        </p:blipFill>
        <p:spPr>
          <a:xfrm>
            <a:off x="8239582" y="90375"/>
            <a:ext cx="801857" cy="801857"/>
          </a:xfrm>
          <a:prstGeom prst="rect">
            <a:avLst/>
          </a:prstGeom>
        </p:spPr>
      </p:pic>
    </p:spTree>
    <p:extLst>
      <p:ext uri="{BB962C8B-B14F-4D97-AF65-F5344CB8AC3E}">
        <p14:creationId xmlns:p14="http://schemas.microsoft.com/office/powerpoint/2010/main" val="8227973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17" name="Google Shape;85;p13">
            <a:extLst>
              <a:ext uri="{FF2B5EF4-FFF2-40B4-BE49-F238E27FC236}">
                <a16:creationId xmlns:a16="http://schemas.microsoft.com/office/drawing/2014/main" xmlns="" id="{EA35BC92-B2C4-48EB-964A-D8B7FC4D8D23}"/>
              </a:ext>
            </a:extLst>
          </p:cNvPr>
          <p:cNvSpPr/>
          <p:nvPr/>
        </p:nvSpPr>
        <p:spPr>
          <a:xfrm>
            <a:off x="-1" y="4710663"/>
            <a:ext cx="9139577" cy="435600"/>
          </a:xfrm>
          <a:prstGeom prst="rect">
            <a:avLst/>
          </a:prstGeom>
          <a:solidFill>
            <a:srgbClr val="FFCD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6" name="Google Shape;86;p13"/>
          <p:cNvSpPr txBox="1">
            <a:spLocks noGrp="1"/>
          </p:cNvSpPr>
          <p:nvPr>
            <p:ph type="title"/>
          </p:nvPr>
        </p:nvSpPr>
        <p:spPr>
          <a:xfrm>
            <a:off x="1486757" y="924720"/>
            <a:ext cx="3878400" cy="435600"/>
          </a:xfrm>
          <a:prstGeom prst="rect">
            <a:avLst/>
          </a:prstGeom>
        </p:spPr>
        <p:txBody>
          <a:bodyPr spcFirstLastPara="1" wrap="square" lIns="91425" tIns="91425" rIns="91425" bIns="91425" anchor="ctr" anchorCtr="0">
            <a:noAutofit/>
          </a:bodyPr>
          <a:lstStyle/>
          <a:p>
            <a:r>
              <a:rPr lang="en-US" sz="2400" dirty="0">
                <a:latin typeface="Times New Roman" panose="02020603050405020304" pitchFamily="18" charset="0"/>
                <a:cs typeface="Times New Roman" panose="02020603050405020304" pitchFamily="18" charset="0"/>
              </a:rPr>
              <a:t>Introduction </a:t>
            </a:r>
          </a:p>
        </p:txBody>
      </p:sp>
      <p:grpSp>
        <p:nvGrpSpPr>
          <p:cNvPr id="87" name="Google Shape;87;p13"/>
          <p:cNvGrpSpPr/>
          <p:nvPr/>
        </p:nvGrpSpPr>
        <p:grpSpPr>
          <a:xfrm>
            <a:off x="916458" y="1019750"/>
            <a:ext cx="214625" cy="214625"/>
            <a:chOff x="2594050" y="1631825"/>
            <a:chExt cx="439625" cy="439625"/>
          </a:xfrm>
        </p:grpSpPr>
        <p:sp>
          <p:nvSpPr>
            <p:cNvPr id="88"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 name="Text Placeholder 2">
            <a:extLst>
              <a:ext uri="{FF2B5EF4-FFF2-40B4-BE49-F238E27FC236}">
                <a16:creationId xmlns:a16="http://schemas.microsoft.com/office/drawing/2014/main" xmlns="" id="{6CF1C4E8-38C9-4230-8AAB-B13FB5562FAA}"/>
              </a:ext>
            </a:extLst>
          </p:cNvPr>
          <p:cNvSpPr>
            <a:spLocks noGrp="1"/>
          </p:cNvSpPr>
          <p:nvPr>
            <p:ph type="body" idx="1"/>
          </p:nvPr>
        </p:nvSpPr>
        <p:spPr>
          <a:xfrm>
            <a:off x="85913" y="1387657"/>
            <a:ext cx="5609970" cy="2983135"/>
          </a:xfrm>
        </p:spPr>
        <p:txBody>
          <a:bodyPr/>
          <a:lstStyle/>
          <a:p>
            <a:pPr algn="just"/>
            <a:r>
              <a:rPr lang="en-US" sz="1800" dirty="0">
                <a:latin typeface="Times New Roman" panose="02020603050405020304" pitchFamily="18" charset="0"/>
                <a:cs typeface="Times New Roman" panose="02020603050405020304" pitchFamily="18" charset="0"/>
              </a:rPr>
              <a:t>One major advantage of mobile robots is their computer vision capabilities. The complex array of sensors used by mobile robots to detect their surroundings allows them to accurately observe their environment in real-time. </a:t>
            </a:r>
          </a:p>
          <a:p>
            <a:pPr algn="just"/>
            <a:r>
              <a:rPr lang="en-US" sz="1800" dirty="0">
                <a:latin typeface="Times New Roman" panose="02020603050405020304" pitchFamily="18" charset="0"/>
                <a:cs typeface="Times New Roman" panose="02020603050405020304" pitchFamily="18" charset="0"/>
              </a:rPr>
              <a:t>Characteristics of mobile robotics: Perceptive ability based on sensors, Adaptable to the presence of changes in the operating space or environment, and Independent navigation, planning, and acting.</a:t>
            </a:r>
          </a:p>
          <a:p>
            <a:pPr algn="just"/>
            <a:endParaRPr lang="en-US" sz="1800" dirty="0">
              <a:latin typeface="Times New Roman" panose="02020603050405020304" pitchFamily="18" charset="0"/>
              <a:cs typeface="Times New Roman" panose="02020603050405020304" pitchFamily="18" charset="0"/>
            </a:endParaRPr>
          </a:p>
          <a:p>
            <a:pPr marL="101600" indent="0" algn="just">
              <a:buNone/>
            </a:pPr>
            <a:endParaRPr lang="en-US" sz="1800" dirty="0">
              <a:latin typeface="Times New Roman" panose="02020603050405020304" pitchFamily="18" charset="0"/>
              <a:cs typeface="Times New Roman" panose="02020603050405020304" pitchFamily="18" charset="0"/>
            </a:endParaRPr>
          </a:p>
        </p:txBody>
      </p:sp>
      <p:sp>
        <p:nvSpPr>
          <p:cNvPr id="21" name="Google Shape;416;p36">
            <a:extLst>
              <a:ext uri="{FF2B5EF4-FFF2-40B4-BE49-F238E27FC236}">
                <a16:creationId xmlns:a16="http://schemas.microsoft.com/office/drawing/2014/main" xmlns="" id="{457EFF7B-EF47-47B2-948D-C06A8B2D7AF3}"/>
              </a:ext>
            </a:extLst>
          </p:cNvPr>
          <p:cNvSpPr txBox="1">
            <a:spLocks noGrp="1"/>
          </p:cNvSpPr>
          <p:nvPr>
            <p:ph type="sldNum" idx="12"/>
          </p:nvPr>
        </p:nvSpPr>
        <p:spPr>
          <a:xfrm>
            <a:off x="8446168" y="4749851"/>
            <a:ext cx="645759" cy="393600"/>
          </a:xfrm>
          <a:prstGeom prst="rect">
            <a:avLst/>
          </a:prstGeom>
        </p:spPr>
        <p:txBody>
          <a:bodyPr spcFirstLastPara="1" wrap="square" lIns="91425" tIns="91425" rIns="91425" bIns="91425" anchor="t" anchorCtr="0">
            <a:noAutofit/>
          </a:bodyPr>
          <a:lstStyle/>
          <a:p>
            <a:pPr lvl="0"/>
            <a:r>
              <a:rPr lang="en" dirty="0" smtClean="0"/>
              <a:t>3/22</a:t>
            </a:r>
            <a:endParaRPr dirty="0"/>
          </a:p>
        </p:txBody>
      </p:sp>
      <p:pic>
        <p:nvPicPr>
          <p:cNvPr id="4" name="Picture 3">
            <a:extLst>
              <a:ext uri="{FF2B5EF4-FFF2-40B4-BE49-F238E27FC236}">
                <a16:creationId xmlns:a16="http://schemas.microsoft.com/office/drawing/2014/main" xmlns="" id="{DBE97DC9-DBD7-45AB-A68B-83FA996837B3}"/>
              </a:ext>
            </a:extLst>
          </p:cNvPr>
          <p:cNvPicPr>
            <a:picLocks noChangeAspect="1"/>
          </p:cNvPicPr>
          <p:nvPr/>
        </p:nvPicPr>
        <p:blipFill>
          <a:blip r:embed="rId3"/>
          <a:stretch>
            <a:fillRect/>
          </a:stretch>
        </p:blipFill>
        <p:spPr>
          <a:xfrm>
            <a:off x="5720831" y="1200787"/>
            <a:ext cx="3077644" cy="3416538"/>
          </a:xfrm>
          <a:prstGeom prst="rect">
            <a:avLst/>
          </a:prstGeom>
        </p:spPr>
      </p:pic>
      <p:pic>
        <p:nvPicPr>
          <p:cNvPr id="14" name="Picture 13">
            <a:extLst>
              <a:ext uri="{FF2B5EF4-FFF2-40B4-BE49-F238E27FC236}">
                <a16:creationId xmlns:a16="http://schemas.microsoft.com/office/drawing/2014/main" xmlns="" id="{66D04E1C-06E2-4755-B7A2-6C5E1F916146}"/>
              </a:ext>
            </a:extLst>
          </p:cNvPr>
          <p:cNvPicPr>
            <a:picLocks noChangeAspect="1"/>
          </p:cNvPicPr>
          <p:nvPr/>
        </p:nvPicPr>
        <p:blipFill>
          <a:blip r:embed="rId4"/>
          <a:stretch>
            <a:fillRect/>
          </a:stretch>
        </p:blipFill>
        <p:spPr>
          <a:xfrm>
            <a:off x="8239582" y="90375"/>
            <a:ext cx="801857" cy="801857"/>
          </a:xfrm>
          <a:prstGeom prst="rect">
            <a:avLst/>
          </a:prstGeom>
        </p:spPr>
      </p:pic>
    </p:spTree>
    <p:extLst>
      <p:ext uri="{BB962C8B-B14F-4D97-AF65-F5344CB8AC3E}">
        <p14:creationId xmlns:p14="http://schemas.microsoft.com/office/powerpoint/2010/main" val="1794712051"/>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17" name="Google Shape;85;p13">
            <a:extLst>
              <a:ext uri="{FF2B5EF4-FFF2-40B4-BE49-F238E27FC236}">
                <a16:creationId xmlns:a16="http://schemas.microsoft.com/office/drawing/2014/main" xmlns="" id="{EA35BC92-B2C4-48EB-964A-D8B7FC4D8D23}"/>
              </a:ext>
            </a:extLst>
          </p:cNvPr>
          <p:cNvSpPr/>
          <p:nvPr/>
        </p:nvSpPr>
        <p:spPr>
          <a:xfrm>
            <a:off x="-1" y="4710663"/>
            <a:ext cx="9139577" cy="435600"/>
          </a:xfrm>
          <a:prstGeom prst="rect">
            <a:avLst/>
          </a:prstGeom>
          <a:solidFill>
            <a:srgbClr val="FFCD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6" name="Google Shape;86;p13"/>
          <p:cNvSpPr txBox="1">
            <a:spLocks noGrp="1"/>
          </p:cNvSpPr>
          <p:nvPr>
            <p:ph type="title"/>
          </p:nvPr>
        </p:nvSpPr>
        <p:spPr>
          <a:xfrm>
            <a:off x="1486757" y="924720"/>
            <a:ext cx="3878400" cy="435600"/>
          </a:xfrm>
          <a:prstGeom prst="rect">
            <a:avLst/>
          </a:prstGeom>
        </p:spPr>
        <p:txBody>
          <a:bodyPr spcFirstLastPara="1" wrap="square" lIns="91425" tIns="91425" rIns="91425" bIns="91425" anchor="ctr" anchorCtr="0">
            <a:noAutofit/>
          </a:bodyPr>
          <a:lstStyle/>
          <a:p>
            <a:r>
              <a:rPr lang="en-US" sz="2400" dirty="0">
                <a:latin typeface="Times New Roman" panose="02020603050405020304" pitchFamily="18" charset="0"/>
                <a:cs typeface="Times New Roman" panose="02020603050405020304" pitchFamily="18" charset="0"/>
              </a:rPr>
              <a:t>Aims</a:t>
            </a:r>
            <a:endParaRPr sz="2400" dirty="0"/>
          </a:p>
        </p:txBody>
      </p:sp>
      <p:grpSp>
        <p:nvGrpSpPr>
          <p:cNvPr id="87" name="Google Shape;87;p13"/>
          <p:cNvGrpSpPr/>
          <p:nvPr/>
        </p:nvGrpSpPr>
        <p:grpSpPr>
          <a:xfrm>
            <a:off x="916458" y="1019750"/>
            <a:ext cx="214625" cy="214625"/>
            <a:chOff x="2594050" y="1631825"/>
            <a:chExt cx="439625" cy="439625"/>
          </a:xfrm>
        </p:grpSpPr>
        <p:sp>
          <p:nvSpPr>
            <p:cNvPr id="88"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 name="Text Placeholder 2">
            <a:extLst>
              <a:ext uri="{FF2B5EF4-FFF2-40B4-BE49-F238E27FC236}">
                <a16:creationId xmlns:a16="http://schemas.microsoft.com/office/drawing/2014/main" xmlns="" id="{6CF1C4E8-38C9-4230-8AAB-B13FB5562FAA}"/>
              </a:ext>
            </a:extLst>
          </p:cNvPr>
          <p:cNvSpPr>
            <a:spLocks noGrp="1"/>
          </p:cNvSpPr>
          <p:nvPr>
            <p:ph type="body" idx="1"/>
          </p:nvPr>
        </p:nvSpPr>
        <p:spPr>
          <a:xfrm>
            <a:off x="724023" y="1387006"/>
            <a:ext cx="7691528" cy="3226682"/>
          </a:xfrm>
        </p:spPr>
        <p:txBody>
          <a:bodyPr/>
          <a:lstStyle/>
          <a:p>
            <a:pPr algn="just"/>
            <a:r>
              <a:rPr lang="en-US" sz="1800" dirty="0">
                <a:latin typeface="Times New Roman" panose="02020603050405020304" pitchFamily="18" charset="0"/>
                <a:cs typeface="Times New Roman" panose="02020603050405020304" pitchFamily="18" charset="0"/>
              </a:rPr>
              <a:t>To design a mobile robot that is able to collect Wi-Fi power signal data in indoor environments without the need for humans helps. Saving time and effort on the driver.</a:t>
            </a:r>
          </a:p>
          <a:p>
            <a:pPr algn="just"/>
            <a:r>
              <a:rPr lang="en-US" sz="1800" dirty="0">
                <a:latin typeface="Times New Roman" panose="02020603050405020304" pitchFamily="18" charset="0"/>
                <a:cs typeface="Times New Roman" panose="02020603050405020304" pitchFamily="18" charset="0"/>
              </a:rPr>
              <a:t>To design a mobile robot that </a:t>
            </a:r>
            <a:r>
              <a:rPr lang="en-US" sz="1800" dirty="0" smtClean="0">
                <a:latin typeface="Times New Roman" panose="02020603050405020304" pitchFamily="18" charset="0"/>
                <a:cs typeface="Times New Roman" panose="02020603050405020304" pitchFamily="18" charset="0"/>
              </a:rPr>
              <a:t>can take map </a:t>
            </a:r>
            <a:r>
              <a:rPr lang="en-US" sz="1800" dirty="0">
                <a:latin typeface="Times New Roman" panose="02020603050405020304" pitchFamily="18" charset="0"/>
                <a:cs typeface="Times New Roman" panose="02020603050405020304" pitchFamily="18" charset="0"/>
              </a:rPr>
              <a:t>for different indoor environments. </a:t>
            </a:r>
          </a:p>
          <a:p>
            <a:pPr algn="just"/>
            <a:r>
              <a:rPr lang="en-US" sz="1800" dirty="0">
                <a:latin typeface="Times New Roman" panose="02020603050405020304" pitchFamily="18" charset="0"/>
                <a:cs typeface="Times New Roman" panose="02020603050405020304" pitchFamily="18" charset="0"/>
              </a:rPr>
              <a:t>To test and understand the signal power of each Wi-Fi in the indoor environment to improve the efficiency of the overall network.</a:t>
            </a:r>
          </a:p>
          <a:p>
            <a:pPr algn="just"/>
            <a:r>
              <a:rPr lang="en-US" sz="1800" dirty="0">
                <a:latin typeface="Times New Roman" panose="02020603050405020304" pitchFamily="18" charset="0"/>
                <a:cs typeface="Times New Roman" panose="02020603050405020304" pitchFamily="18" charset="0"/>
              </a:rPr>
              <a:t>The obtained collected data can be helpful to have an accurate navigation application that helps the user to go at any place in a large indoor environment like Hospitals, Universities and Governmental facilities.</a:t>
            </a:r>
          </a:p>
        </p:txBody>
      </p:sp>
      <p:sp>
        <p:nvSpPr>
          <p:cNvPr id="21" name="Google Shape;416;p36">
            <a:extLst>
              <a:ext uri="{FF2B5EF4-FFF2-40B4-BE49-F238E27FC236}">
                <a16:creationId xmlns:a16="http://schemas.microsoft.com/office/drawing/2014/main" xmlns="" id="{457EFF7B-EF47-47B2-948D-C06A8B2D7AF3}"/>
              </a:ext>
            </a:extLst>
          </p:cNvPr>
          <p:cNvSpPr txBox="1">
            <a:spLocks noGrp="1"/>
          </p:cNvSpPr>
          <p:nvPr>
            <p:ph type="sldNum" idx="12"/>
          </p:nvPr>
        </p:nvSpPr>
        <p:spPr>
          <a:xfrm>
            <a:off x="8446168" y="4749851"/>
            <a:ext cx="645759" cy="393600"/>
          </a:xfrm>
          <a:prstGeom prst="rect">
            <a:avLst/>
          </a:prstGeom>
        </p:spPr>
        <p:txBody>
          <a:bodyPr spcFirstLastPara="1" wrap="square" lIns="91425" tIns="91425" rIns="91425" bIns="91425" anchor="t" anchorCtr="0">
            <a:noAutofit/>
          </a:bodyPr>
          <a:lstStyle/>
          <a:p>
            <a:pPr lvl="0"/>
            <a:fld id="{00000000-1234-1234-1234-123412341234}" type="slidenum">
              <a:rPr lang="en" smtClean="0"/>
              <a:pPr lvl="0"/>
              <a:t>4</a:t>
            </a:fld>
            <a:r>
              <a:rPr lang="en" dirty="0" smtClean="0"/>
              <a:t>/22</a:t>
            </a:r>
            <a:endParaRPr dirty="0"/>
          </a:p>
        </p:txBody>
      </p:sp>
      <p:pic>
        <p:nvPicPr>
          <p:cNvPr id="12" name="Picture 11">
            <a:extLst>
              <a:ext uri="{FF2B5EF4-FFF2-40B4-BE49-F238E27FC236}">
                <a16:creationId xmlns:a16="http://schemas.microsoft.com/office/drawing/2014/main" xmlns="" id="{E7DCE43E-FBE2-48B9-AD7A-D14F32C58FF7}"/>
              </a:ext>
            </a:extLst>
          </p:cNvPr>
          <p:cNvPicPr>
            <a:picLocks noChangeAspect="1"/>
          </p:cNvPicPr>
          <p:nvPr/>
        </p:nvPicPr>
        <p:blipFill>
          <a:blip r:embed="rId3"/>
          <a:stretch>
            <a:fillRect/>
          </a:stretch>
        </p:blipFill>
        <p:spPr>
          <a:xfrm>
            <a:off x="8239582" y="90375"/>
            <a:ext cx="801857" cy="801857"/>
          </a:xfrm>
          <a:prstGeom prst="rect">
            <a:avLst/>
          </a:prstGeom>
        </p:spPr>
      </p:pic>
    </p:spTree>
    <p:extLst>
      <p:ext uri="{BB962C8B-B14F-4D97-AF65-F5344CB8AC3E}">
        <p14:creationId xmlns:p14="http://schemas.microsoft.com/office/powerpoint/2010/main" val="3996818268"/>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17" name="Google Shape;85;p13">
            <a:extLst>
              <a:ext uri="{FF2B5EF4-FFF2-40B4-BE49-F238E27FC236}">
                <a16:creationId xmlns:a16="http://schemas.microsoft.com/office/drawing/2014/main" xmlns="" id="{EA35BC92-B2C4-48EB-964A-D8B7FC4D8D23}"/>
              </a:ext>
            </a:extLst>
          </p:cNvPr>
          <p:cNvSpPr/>
          <p:nvPr/>
        </p:nvSpPr>
        <p:spPr>
          <a:xfrm>
            <a:off x="-1" y="4710663"/>
            <a:ext cx="9139577" cy="435600"/>
          </a:xfrm>
          <a:prstGeom prst="rect">
            <a:avLst/>
          </a:prstGeom>
          <a:solidFill>
            <a:srgbClr val="FFCD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6" name="Google Shape;86;p13"/>
          <p:cNvSpPr txBox="1">
            <a:spLocks noGrp="1"/>
          </p:cNvSpPr>
          <p:nvPr>
            <p:ph type="title"/>
          </p:nvPr>
        </p:nvSpPr>
        <p:spPr>
          <a:xfrm>
            <a:off x="1486757" y="924720"/>
            <a:ext cx="3878400" cy="435600"/>
          </a:xfrm>
          <a:prstGeom prst="rect">
            <a:avLst/>
          </a:prstGeom>
        </p:spPr>
        <p:txBody>
          <a:bodyPr spcFirstLastPara="1" wrap="square" lIns="91425" tIns="91425" rIns="91425" bIns="91425" anchor="ctr" anchorCtr="0">
            <a:noAutofit/>
          </a:bodyPr>
          <a:lstStyle/>
          <a:p>
            <a:r>
              <a:rPr lang="en-US" sz="2400" dirty="0"/>
              <a:t>Electrical Design</a:t>
            </a:r>
            <a:endParaRPr sz="2400" dirty="0"/>
          </a:p>
        </p:txBody>
      </p:sp>
      <p:grpSp>
        <p:nvGrpSpPr>
          <p:cNvPr id="87" name="Google Shape;87;p13"/>
          <p:cNvGrpSpPr/>
          <p:nvPr/>
        </p:nvGrpSpPr>
        <p:grpSpPr>
          <a:xfrm>
            <a:off x="916458" y="1019750"/>
            <a:ext cx="214625" cy="214625"/>
            <a:chOff x="2594050" y="1631825"/>
            <a:chExt cx="439625" cy="439625"/>
          </a:xfrm>
        </p:grpSpPr>
        <p:sp>
          <p:nvSpPr>
            <p:cNvPr id="88"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 name="Text Placeholder 2">
            <a:extLst>
              <a:ext uri="{FF2B5EF4-FFF2-40B4-BE49-F238E27FC236}">
                <a16:creationId xmlns:a16="http://schemas.microsoft.com/office/drawing/2014/main" xmlns="" id="{6CF1C4E8-38C9-4230-8AAB-B13FB5562FAA}"/>
              </a:ext>
            </a:extLst>
          </p:cNvPr>
          <p:cNvSpPr>
            <a:spLocks noGrp="1"/>
          </p:cNvSpPr>
          <p:nvPr>
            <p:ph type="body" idx="1"/>
          </p:nvPr>
        </p:nvSpPr>
        <p:spPr>
          <a:xfrm>
            <a:off x="724023" y="1408048"/>
            <a:ext cx="7691528" cy="2704916"/>
          </a:xfrm>
        </p:spPr>
        <p:txBody>
          <a:bodyPr/>
          <a:lstStyle/>
          <a:p>
            <a:pPr algn="just"/>
            <a:r>
              <a:rPr lang="en-US" sz="1800" dirty="0">
                <a:latin typeface="Times New Roman" panose="02020603050405020304" pitchFamily="18" charset="0"/>
                <a:cs typeface="Times New Roman" panose="02020603050405020304" pitchFamily="18" charset="0"/>
              </a:rPr>
              <a:t>The electrical parts of the project is:</a:t>
            </a:r>
          </a:p>
          <a:p>
            <a:pPr algn="just">
              <a:buFont typeface="Arial" panose="020B0604020202020204" pitchFamily="34" charset="0"/>
              <a:buChar char="•"/>
            </a:pPr>
            <a:r>
              <a:rPr lang="en-US" sz="1800" dirty="0" err="1" smtClean="0">
                <a:latin typeface="Times New Roman" panose="02020603050405020304" pitchFamily="18" charset="0"/>
                <a:cs typeface="Times New Roman" panose="02020603050405020304" pitchFamily="18" charset="0"/>
              </a:rPr>
              <a:t>Arduinos</a:t>
            </a:r>
            <a:r>
              <a:rPr lang="en-US" sz="1800" dirty="0" smtClean="0">
                <a:latin typeface="Times New Roman" panose="02020603050405020304" pitchFamily="18" charset="0"/>
                <a:cs typeface="Times New Roman" panose="02020603050405020304" pitchFamily="18" charset="0"/>
              </a:rPr>
              <a:t>: </a:t>
            </a:r>
            <a:r>
              <a:rPr lang="en-US" sz="1800" dirty="0">
                <a:latin typeface="Times New Roman" panose="02020603050405020304" pitchFamily="18" charset="0"/>
                <a:cs typeface="Times New Roman" panose="02020603050405020304" pitchFamily="18" charset="0"/>
              </a:rPr>
              <a:t>The Arduino Uno is an open-source micro-controller board programmed in C++. Arduino is an open-source platform used for building electronics projects. </a:t>
            </a:r>
          </a:p>
          <a:p>
            <a:pPr algn="just">
              <a:buFont typeface="Arial" panose="020B0604020202020204" pitchFamily="34" charset="0"/>
              <a:buChar char="•"/>
            </a:pPr>
            <a:r>
              <a:rPr lang="en-US" sz="1800" dirty="0">
                <a:latin typeface="Times New Roman" panose="02020603050405020304" pitchFamily="18" charset="0"/>
                <a:cs typeface="Times New Roman" panose="02020603050405020304" pitchFamily="18" charset="0"/>
              </a:rPr>
              <a:t>Driver : An H-bridge is an electronic circuit that switches the polarity of a voltage applied to a load. These circuits are often used in robotics and other applications to allow DC motors to run forwards or backward. </a:t>
            </a:r>
          </a:p>
        </p:txBody>
      </p:sp>
      <p:sp>
        <p:nvSpPr>
          <p:cNvPr id="21" name="Google Shape;416;p36">
            <a:extLst>
              <a:ext uri="{FF2B5EF4-FFF2-40B4-BE49-F238E27FC236}">
                <a16:creationId xmlns:a16="http://schemas.microsoft.com/office/drawing/2014/main" xmlns="" id="{457EFF7B-EF47-47B2-948D-C06A8B2D7AF3}"/>
              </a:ext>
            </a:extLst>
          </p:cNvPr>
          <p:cNvSpPr txBox="1">
            <a:spLocks noGrp="1"/>
          </p:cNvSpPr>
          <p:nvPr>
            <p:ph type="sldNum" idx="12"/>
          </p:nvPr>
        </p:nvSpPr>
        <p:spPr>
          <a:xfrm>
            <a:off x="8446168" y="4749851"/>
            <a:ext cx="645759" cy="393600"/>
          </a:xfrm>
          <a:prstGeom prst="rect">
            <a:avLst/>
          </a:prstGeom>
        </p:spPr>
        <p:txBody>
          <a:bodyPr spcFirstLastPara="1" wrap="square" lIns="91425" tIns="91425" rIns="91425" bIns="91425" anchor="t" anchorCtr="0">
            <a:noAutofit/>
          </a:bodyPr>
          <a:lstStyle/>
          <a:p>
            <a:pPr lvl="0"/>
            <a:fld id="{00000000-1234-1234-1234-123412341234}" type="slidenum">
              <a:rPr lang="en" smtClean="0"/>
              <a:pPr lvl="0"/>
              <a:t>5</a:t>
            </a:fld>
            <a:r>
              <a:rPr lang="en" dirty="0" smtClean="0"/>
              <a:t>/22</a:t>
            </a:r>
            <a:endParaRPr dirty="0"/>
          </a:p>
        </p:txBody>
      </p:sp>
      <p:pic>
        <p:nvPicPr>
          <p:cNvPr id="12" name="Picture 11">
            <a:extLst>
              <a:ext uri="{FF2B5EF4-FFF2-40B4-BE49-F238E27FC236}">
                <a16:creationId xmlns:a16="http://schemas.microsoft.com/office/drawing/2014/main" xmlns="" id="{F59EE479-754E-4FC7-98B8-385812EE3751}"/>
              </a:ext>
            </a:extLst>
          </p:cNvPr>
          <p:cNvPicPr>
            <a:picLocks noChangeAspect="1"/>
          </p:cNvPicPr>
          <p:nvPr/>
        </p:nvPicPr>
        <p:blipFill>
          <a:blip r:embed="rId3"/>
          <a:stretch>
            <a:fillRect/>
          </a:stretch>
        </p:blipFill>
        <p:spPr>
          <a:xfrm>
            <a:off x="8239582" y="90375"/>
            <a:ext cx="801857" cy="801857"/>
          </a:xfrm>
          <a:prstGeom prst="rect">
            <a:avLst/>
          </a:prstGeom>
        </p:spPr>
      </p:pic>
    </p:spTree>
    <p:extLst>
      <p:ext uri="{BB962C8B-B14F-4D97-AF65-F5344CB8AC3E}">
        <p14:creationId xmlns:p14="http://schemas.microsoft.com/office/powerpoint/2010/main" val="3663557184"/>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17" name="Google Shape;85;p13">
            <a:extLst>
              <a:ext uri="{FF2B5EF4-FFF2-40B4-BE49-F238E27FC236}">
                <a16:creationId xmlns:a16="http://schemas.microsoft.com/office/drawing/2014/main" xmlns="" id="{EA35BC92-B2C4-48EB-964A-D8B7FC4D8D23}"/>
              </a:ext>
            </a:extLst>
          </p:cNvPr>
          <p:cNvSpPr/>
          <p:nvPr/>
        </p:nvSpPr>
        <p:spPr>
          <a:xfrm>
            <a:off x="-1" y="4710663"/>
            <a:ext cx="9139577" cy="435600"/>
          </a:xfrm>
          <a:prstGeom prst="rect">
            <a:avLst/>
          </a:prstGeom>
          <a:solidFill>
            <a:srgbClr val="FFCD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6" name="Google Shape;86;p13"/>
          <p:cNvSpPr txBox="1">
            <a:spLocks noGrp="1"/>
          </p:cNvSpPr>
          <p:nvPr>
            <p:ph type="title"/>
          </p:nvPr>
        </p:nvSpPr>
        <p:spPr>
          <a:xfrm>
            <a:off x="1486757" y="924720"/>
            <a:ext cx="3878400" cy="435600"/>
          </a:xfrm>
          <a:prstGeom prst="rect">
            <a:avLst/>
          </a:prstGeom>
        </p:spPr>
        <p:txBody>
          <a:bodyPr spcFirstLastPara="1" wrap="square" lIns="91425" tIns="91425" rIns="91425" bIns="91425" anchor="ctr" anchorCtr="0">
            <a:noAutofit/>
          </a:bodyPr>
          <a:lstStyle/>
          <a:p>
            <a:r>
              <a:rPr lang="en-US" sz="2400" dirty="0"/>
              <a:t>Electrical Design</a:t>
            </a:r>
            <a:endParaRPr sz="2400" dirty="0"/>
          </a:p>
        </p:txBody>
      </p:sp>
      <p:grpSp>
        <p:nvGrpSpPr>
          <p:cNvPr id="87" name="Google Shape;87;p13"/>
          <p:cNvGrpSpPr/>
          <p:nvPr/>
        </p:nvGrpSpPr>
        <p:grpSpPr>
          <a:xfrm>
            <a:off x="916458" y="1019750"/>
            <a:ext cx="214625" cy="214625"/>
            <a:chOff x="2594050" y="1631825"/>
            <a:chExt cx="439625" cy="439625"/>
          </a:xfrm>
        </p:grpSpPr>
        <p:sp>
          <p:nvSpPr>
            <p:cNvPr id="88"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 name="Text Placeholder 2">
            <a:extLst>
              <a:ext uri="{FF2B5EF4-FFF2-40B4-BE49-F238E27FC236}">
                <a16:creationId xmlns:a16="http://schemas.microsoft.com/office/drawing/2014/main" xmlns="" id="{6CF1C4E8-38C9-4230-8AAB-B13FB5562FAA}"/>
              </a:ext>
            </a:extLst>
          </p:cNvPr>
          <p:cNvSpPr>
            <a:spLocks noGrp="1"/>
          </p:cNvSpPr>
          <p:nvPr>
            <p:ph type="body" idx="1"/>
          </p:nvPr>
        </p:nvSpPr>
        <p:spPr>
          <a:xfrm>
            <a:off x="762946" y="1387006"/>
            <a:ext cx="7613682" cy="3383696"/>
          </a:xfrm>
        </p:spPr>
        <p:txBody>
          <a:bodyPr/>
          <a:lstStyle/>
          <a:p>
            <a:pPr algn="just"/>
            <a:r>
              <a:rPr lang="en-US" sz="1600" dirty="0">
                <a:latin typeface="Times New Roman" panose="02020603050405020304" pitchFamily="18" charset="0"/>
                <a:cs typeface="Times New Roman" panose="02020603050405020304" pitchFamily="18" charset="0"/>
              </a:rPr>
              <a:t> DC Motor </a:t>
            </a:r>
          </a:p>
          <a:p>
            <a:pPr marL="101600" indent="0" algn="just">
              <a:buNone/>
            </a:pPr>
            <a:r>
              <a:rPr lang="en-US" sz="1600" dirty="0">
                <a:latin typeface="Times New Roman" panose="02020603050405020304" pitchFamily="18" charset="0"/>
                <a:cs typeface="Times New Roman" panose="02020603050405020304" pitchFamily="18" charset="0"/>
              </a:rPr>
              <a:t>A 12V 60RPM 25mm High Torque DC Gear Motor with encoder will be used in this project. The main advantages of this motor is:</a:t>
            </a:r>
          </a:p>
          <a:p>
            <a:pPr algn="just">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Easy to control.</a:t>
            </a:r>
          </a:p>
          <a:p>
            <a:pPr algn="just">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Give high torque.</a:t>
            </a:r>
          </a:p>
          <a:p>
            <a:pPr algn="just">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Contain encoder to determine the position and direction.</a:t>
            </a:r>
          </a:p>
          <a:p>
            <a:pPr algn="just">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Low power consumption. </a:t>
            </a:r>
          </a:p>
          <a:p>
            <a:pPr algn="just">
              <a:buFont typeface="Arial" panose="020B0604020202020204" pitchFamily="34" charset="0"/>
              <a:buChar char="•"/>
            </a:pPr>
            <a:endParaRPr lang="en-US" sz="1600" dirty="0">
              <a:latin typeface="Times New Roman" panose="02020603050405020304" pitchFamily="18" charset="0"/>
              <a:cs typeface="Times New Roman" panose="02020603050405020304" pitchFamily="18" charset="0"/>
            </a:endParaRPr>
          </a:p>
          <a:p>
            <a:pPr algn="just">
              <a:buFont typeface="Arial" panose="020B0604020202020204" pitchFamily="34" charset="0"/>
              <a:buChar char="•"/>
            </a:pPr>
            <a:endParaRPr lang="en-US" sz="1600" dirty="0">
              <a:latin typeface="Times New Roman" panose="02020603050405020304" pitchFamily="18" charset="0"/>
              <a:cs typeface="Times New Roman" panose="02020603050405020304" pitchFamily="18" charset="0"/>
            </a:endParaRPr>
          </a:p>
        </p:txBody>
      </p:sp>
      <p:sp>
        <p:nvSpPr>
          <p:cNvPr id="21" name="Google Shape;416;p36">
            <a:extLst>
              <a:ext uri="{FF2B5EF4-FFF2-40B4-BE49-F238E27FC236}">
                <a16:creationId xmlns:a16="http://schemas.microsoft.com/office/drawing/2014/main" xmlns="" id="{457EFF7B-EF47-47B2-948D-C06A8B2D7AF3}"/>
              </a:ext>
            </a:extLst>
          </p:cNvPr>
          <p:cNvSpPr txBox="1">
            <a:spLocks noGrp="1"/>
          </p:cNvSpPr>
          <p:nvPr>
            <p:ph type="sldNum" idx="12"/>
          </p:nvPr>
        </p:nvSpPr>
        <p:spPr>
          <a:xfrm>
            <a:off x="8446168" y="4749851"/>
            <a:ext cx="645759" cy="393600"/>
          </a:xfrm>
          <a:prstGeom prst="rect">
            <a:avLst/>
          </a:prstGeom>
        </p:spPr>
        <p:txBody>
          <a:bodyPr spcFirstLastPara="1" wrap="square" lIns="91425" tIns="91425" rIns="91425" bIns="91425" anchor="t" anchorCtr="0">
            <a:noAutofit/>
          </a:bodyPr>
          <a:lstStyle/>
          <a:p>
            <a:pPr lvl="0"/>
            <a:fld id="{00000000-1234-1234-1234-123412341234}" type="slidenum">
              <a:rPr lang="en" smtClean="0"/>
              <a:pPr lvl="0"/>
              <a:t>6</a:t>
            </a:fld>
            <a:r>
              <a:rPr lang="en" dirty="0" smtClean="0"/>
              <a:t>/22</a:t>
            </a:r>
            <a:endParaRPr dirty="0"/>
          </a:p>
        </p:txBody>
      </p:sp>
      <p:pic>
        <p:nvPicPr>
          <p:cNvPr id="12" name="Picture 11">
            <a:extLst>
              <a:ext uri="{FF2B5EF4-FFF2-40B4-BE49-F238E27FC236}">
                <a16:creationId xmlns:a16="http://schemas.microsoft.com/office/drawing/2014/main" xmlns="" id="{396B4CC7-28AC-48CC-899F-59F97D2121E8}"/>
              </a:ext>
            </a:extLst>
          </p:cNvPr>
          <p:cNvPicPr>
            <a:picLocks noChangeAspect="1"/>
          </p:cNvPicPr>
          <p:nvPr/>
        </p:nvPicPr>
        <p:blipFill>
          <a:blip r:embed="rId3"/>
          <a:stretch>
            <a:fillRect/>
          </a:stretch>
        </p:blipFill>
        <p:spPr>
          <a:xfrm>
            <a:off x="8239582" y="90375"/>
            <a:ext cx="801857" cy="801857"/>
          </a:xfrm>
          <a:prstGeom prst="rect">
            <a:avLst/>
          </a:prstGeom>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67220" y="2124377"/>
            <a:ext cx="2724707" cy="2586286"/>
          </a:xfrm>
          <a:prstGeom prst="rect">
            <a:avLst/>
          </a:prstGeom>
        </p:spPr>
      </p:pic>
    </p:spTree>
    <p:extLst>
      <p:ext uri="{BB962C8B-B14F-4D97-AF65-F5344CB8AC3E}">
        <p14:creationId xmlns:p14="http://schemas.microsoft.com/office/powerpoint/2010/main" val="3764206439"/>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93AEEED-E2B7-4008-B39A-AA010FA483FE}"/>
              </a:ext>
            </a:extLst>
          </p:cNvPr>
          <p:cNvSpPr>
            <a:spLocks noGrp="1"/>
          </p:cNvSpPr>
          <p:nvPr>
            <p:ph type="title"/>
          </p:nvPr>
        </p:nvSpPr>
        <p:spPr>
          <a:xfrm>
            <a:off x="1381250" y="834940"/>
            <a:ext cx="3878400" cy="435600"/>
          </a:xfrm>
        </p:spPr>
        <p:txBody>
          <a:bodyPr/>
          <a:lstStyle/>
          <a:p>
            <a:r>
              <a:rPr lang="en-US" sz="2000" dirty="0"/>
              <a:t>Electrical Design</a:t>
            </a:r>
            <a:endParaRPr lang="en-US" dirty="0"/>
          </a:p>
        </p:txBody>
      </p:sp>
      <p:sp>
        <p:nvSpPr>
          <p:cNvPr id="5" name="Slide Number Placeholder 4">
            <a:extLst>
              <a:ext uri="{FF2B5EF4-FFF2-40B4-BE49-F238E27FC236}">
                <a16:creationId xmlns:a16="http://schemas.microsoft.com/office/drawing/2014/main" xmlns="" id="{000BF130-1C02-460E-8DB4-7B5252EADD44}"/>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7</a:t>
            </a:fld>
            <a:endParaRPr lang="en"/>
          </a:p>
        </p:txBody>
      </p:sp>
      <p:sp>
        <p:nvSpPr>
          <p:cNvPr id="11" name="Slide Number Placeholder 4">
            <a:extLst>
              <a:ext uri="{FF2B5EF4-FFF2-40B4-BE49-F238E27FC236}">
                <a16:creationId xmlns:a16="http://schemas.microsoft.com/office/drawing/2014/main" xmlns="" id="{874EF8DD-6658-45FF-9EE3-46B2A30D3714}"/>
              </a:ext>
            </a:extLst>
          </p:cNvPr>
          <p:cNvSpPr txBox="1">
            <a:spLocks/>
          </p:cNvSpPr>
          <p:nvPr/>
        </p:nvSpPr>
        <p:spPr>
          <a:xfrm>
            <a:off x="0" y="4749851"/>
            <a:ext cx="9143999" cy="393600"/>
          </a:xfrm>
          <a:prstGeom prst="rect">
            <a:avLst/>
          </a:prstGeom>
          <a:solidFill>
            <a:srgbClr val="FFC000"/>
          </a:solid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1pPr>
            <a:lvl2pPr marR="0" lvl="1"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2pPr>
            <a:lvl3pPr marR="0" lvl="2"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3pPr>
            <a:lvl4pPr marR="0" lvl="3"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4pPr>
            <a:lvl5pPr marR="0" lvl="4"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5pPr>
            <a:lvl6pPr marR="0" lvl="5"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6pPr>
            <a:lvl7pPr marR="0" lvl="6"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7pPr>
            <a:lvl8pPr marR="0" lvl="7"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8pPr>
            <a:lvl9pPr marR="0" lvl="8"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9pPr>
          </a:lstStyle>
          <a:p>
            <a:r>
              <a:rPr lang="en" dirty="0" smtClean="0"/>
              <a:t>7/22</a:t>
            </a:r>
            <a:endParaRPr lang="en" dirty="0"/>
          </a:p>
        </p:txBody>
      </p:sp>
      <p:sp>
        <p:nvSpPr>
          <p:cNvPr id="4" name="Text Placeholder 3"/>
          <p:cNvSpPr>
            <a:spLocks noGrp="1"/>
          </p:cNvSpPr>
          <p:nvPr>
            <p:ph type="body" idx="1"/>
          </p:nvPr>
        </p:nvSpPr>
        <p:spPr>
          <a:xfrm>
            <a:off x="1008325" y="1324155"/>
            <a:ext cx="7486911" cy="3365338"/>
          </a:xfrm>
        </p:spPr>
        <p:txBody>
          <a:bodyPr/>
          <a:lstStyle/>
          <a:p>
            <a:pPr algn="just"/>
            <a:r>
              <a:rPr lang="en-US" sz="1800" dirty="0" smtClean="0">
                <a:latin typeface="Times New Roman" panose="02020603050405020304" pitchFamily="18" charset="0"/>
                <a:cs typeface="Times New Roman" panose="02020603050405020304" pitchFamily="18" charset="0"/>
              </a:rPr>
              <a:t>MPU-9250 Sensor Module</a:t>
            </a:r>
            <a:r>
              <a:rPr lang="en-US" sz="1800" dirty="0">
                <a:latin typeface="Times New Roman" panose="02020603050405020304" pitchFamily="18" charset="0"/>
                <a:cs typeface="Times New Roman" panose="02020603050405020304" pitchFamily="18" charset="0"/>
              </a:rPr>
              <a:t>: </a:t>
            </a:r>
            <a:r>
              <a:rPr lang="en-US" sz="1800" dirty="0" smtClean="0">
                <a:latin typeface="Times New Roman" panose="02020603050405020304" pitchFamily="18" charset="0"/>
                <a:cs typeface="Times New Roman" panose="02020603050405020304" pitchFamily="18" charset="0"/>
              </a:rPr>
              <a:t>it’s a multi-chip </a:t>
            </a:r>
            <a:r>
              <a:rPr lang="en-US" sz="1800" dirty="0">
                <a:latin typeface="Times New Roman" panose="02020603050405020304" pitchFamily="18" charset="0"/>
                <a:cs typeface="Times New Roman" panose="02020603050405020304" pitchFamily="18" charset="0"/>
              </a:rPr>
              <a:t>module (MCM) consisting of two dies integrated into a single QFN package. One die houses the 3-Axis gyroscope and the 3-Axis accelerometer. The other die houses the AK8963 3-Axis </a:t>
            </a:r>
            <a:r>
              <a:rPr lang="en-US" sz="1800" dirty="0" smtClean="0">
                <a:latin typeface="Times New Roman" panose="02020603050405020304" pitchFamily="18" charset="0"/>
                <a:cs typeface="Times New Roman" panose="02020603050405020304" pitchFamily="18" charset="0"/>
              </a:rPr>
              <a:t>magnetometer</a:t>
            </a:r>
          </a:p>
          <a:p>
            <a:pPr algn="just"/>
            <a:r>
              <a:rPr lang="en-US" sz="1800" dirty="0" smtClean="0">
                <a:latin typeface="Times New Roman" panose="02020603050405020304" pitchFamily="18" charset="0"/>
                <a:cs typeface="Times New Roman" panose="02020603050405020304" pitchFamily="18" charset="0"/>
              </a:rPr>
              <a:t>Bluetooth </a:t>
            </a:r>
            <a:r>
              <a:rPr lang="en-US" sz="1800" dirty="0">
                <a:latin typeface="Times New Roman" panose="02020603050405020304" pitchFamily="18" charset="0"/>
                <a:cs typeface="Times New Roman" panose="02020603050405020304" pitchFamily="18" charset="0"/>
              </a:rPr>
              <a:t>Module : The HC-06 Bluetooth Module is responsible for enabling Bluetooth Communication between </a:t>
            </a:r>
            <a:r>
              <a:rPr lang="en-US" sz="1800" dirty="0" err="1">
                <a:latin typeface="Times New Roman" panose="02020603050405020304" pitchFamily="18" charset="0"/>
                <a:cs typeface="Times New Roman" panose="02020603050405020304" pitchFamily="18" charset="0"/>
              </a:rPr>
              <a:t>Arduino</a:t>
            </a:r>
            <a:r>
              <a:rPr lang="en-US" sz="1800" dirty="0">
                <a:latin typeface="Times New Roman" panose="02020603050405020304" pitchFamily="18" charset="0"/>
                <a:cs typeface="Times New Roman" panose="02020603050405020304" pitchFamily="18" charset="0"/>
              </a:rPr>
              <a:t> and </a:t>
            </a:r>
            <a:r>
              <a:rPr lang="en-US" sz="1800" dirty="0" smtClean="0">
                <a:latin typeface="Times New Roman" panose="02020603050405020304" pitchFamily="18" charset="0"/>
                <a:cs typeface="Times New Roman" panose="02020603050405020304" pitchFamily="18" charset="0"/>
              </a:rPr>
              <a:t>Smart </a:t>
            </a:r>
            <a:r>
              <a:rPr lang="en-US" sz="1800" dirty="0" smtClean="0">
                <a:latin typeface="Times New Roman" panose="02020603050405020304" pitchFamily="18" charset="0"/>
                <a:cs typeface="Times New Roman" panose="02020603050405020304" pitchFamily="18" charset="0"/>
              </a:rPr>
              <a:t>Phone, and it is using serial communication.</a:t>
            </a:r>
          </a:p>
          <a:p>
            <a:pPr algn="just"/>
            <a:r>
              <a:rPr lang="en-US" sz="1800" dirty="0" smtClean="0">
                <a:latin typeface="Times New Roman" panose="02020603050405020304" pitchFamily="18" charset="0"/>
                <a:cs typeface="Times New Roman" panose="02020603050405020304" pitchFamily="18" charset="0"/>
              </a:rPr>
              <a:t>Power </a:t>
            </a:r>
            <a:r>
              <a:rPr lang="en-US" sz="1800" dirty="0">
                <a:latin typeface="Times New Roman" panose="02020603050405020304" pitchFamily="18" charset="0"/>
                <a:cs typeface="Times New Roman" panose="02020603050405020304" pitchFamily="18" charset="0"/>
              </a:rPr>
              <a:t>source : There are many different types of batteries available on the market but the best for the mobile robot </a:t>
            </a:r>
            <a:r>
              <a:rPr lang="en-US" sz="1800" dirty="0" smtClean="0">
                <a:latin typeface="Times New Roman" panose="02020603050405020304" pitchFamily="18" charset="0"/>
                <a:cs typeface="Times New Roman" panose="02020603050405020304" pitchFamily="18" charset="0"/>
              </a:rPr>
              <a:t>is</a:t>
            </a:r>
            <a:r>
              <a:rPr lang="en-US" sz="1800" dirty="0">
                <a:latin typeface="Times New Roman" panose="02020603050405020304" pitchFamily="18" charset="0"/>
                <a:cs typeface="Times New Roman" panose="02020603050405020304" pitchFamily="18" charset="0"/>
              </a:rPr>
              <a:t> the rechargeable 18650 </a:t>
            </a:r>
            <a:r>
              <a:rPr lang="en-US" sz="1800" dirty="0" smtClean="0">
                <a:latin typeface="Times New Roman" panose="02020603050405020304" pitchFamily="18" charset="0"/>
                <a:cs typeface="Times New Roman" panose="02020603050405020304" pitchFamily="18" charset="0"/>
              </a:rPr>
              <a:t>Li-ion </a:t>
            </a:r>
            <a:r>
              <a:rPr lang="en-US" sz="1800" dirty="0">
                <a:latin typeface="Times New Roman" panose="02020603050405020304" pitchFamily="18" charset="0"/>
                <a:cs typeface="Times New Roman" panose="02020603050405020304" pitchFamily="18" charset="0"/>
              </a:rPr>
              <a:t>battery</a:t>
            </a:r>
            <a:endParaRPr lang="en-US" sz="1800" dirty="0">
              <a:latin typeface="Times New Roman" panose="02020603050405020304" pitchFamily="18" charset="0"/>
              <a:cs typeface="+mj-cs"/>
            </a:endParaRPr>
          </a:p>
        </p:txBody>
      </p:sp>
      <p:grpSp>
        <p:nvGrpSpPr>
          <p:cNvPr id="10" name="Google Shape;87;p13"/>
          <p:cNvGrpSpPr/>
          <p:nvPr/>
        </p:nvGrpSpPr>
        <p:grpSpPr>
          <a:xfrm>
            <a:off x="916458" y="1019750"/>
            <a:ext cx="214625" cy="214625"/>
            <a:chOff x="2594050" y="1631825"/>
            <a:chExt cx="439625" cy="439625"/>
          </a:xfrm>
        </p:grpSpPr>
        <p:sp>
          <p:nvSpPr>
            <p:cNvPr id="12"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6" name="Picture 15">
            <a:extLst>
              <a:ext uri="{FF2B5EF4-FFF2-40B4-BE49-F238E27FC236}">
                <a16:creationId xmlns:a16="http://schemas.microsoft.com/office/drawing/2014/main" xmlns="" id="{8D89E204-0E9F-48D7-9AF8-1A87F3D0D166}"/>
              </a:ext>
            </a:extLst>
          </p:cNvPr>
          <p:cNvPicPr>
            <a:picLocks noChangeAspect="1"/>
          </p:cNvPicPr>
          <p:nvPr/>
        </p:nvPicPr>
        <p:blipFill>
          <a:blip r:embed="rId2"/>
          <a:stretch>
            <a:fillRect/>
          </a:stretch>
        </p:blipFill>
        <p:spPr>
          <a:xfrm>
            <a:off x="8239582" y="90375"/>
            <a:ext cx="801857" cy="801857"/>
          </a:xfrm>
          <a:prstGeom prst="rect">
            <a:avLst/>
          </a:prstGeom>
        </p:spPr>
      </p:pic>
    </p:spTree>
    <p:extLst>
      <p:ext uri="{BB962C8B-B14F-4D97-AF65-F5344CB8AC3E}">
        <p14:creationId xmlns:p14="http://schemas.microsoft.com/office/powerpoint/2010/main" val="22948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1000"/>
                                        <p:tgtEl>
                                          <p:spTgt spid="4">
                                            <p:txEl>
                                              <p:pRg st="2" end="2"/>
                                            </p:txEl>
                                          </p:spTgt>
                                        </p:tgtEl>
                                      </p:cBhvr>
                                    </p:animEffect>
                                    <p:anim calcmode="lin" valueType="num">
                                      <p:cBhvr>
                                        <p:cTn id="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17" name="Google Shape;85;p13">
            <a:extLst>
              <a:ext uri="{FF2B5EF4-FFF2-40B4-BE49-F238E27FC236}">
                <a16:creationId xmlns:a16="http://schemas.microsoft.com/office/drawing/2014/main" xmlns="" id="{EA35BC92-B2C4-48EB-964A-D8B7FC4D8D23}"/>
              </a:ext>
            </a:extLst>
          </p:cNvPr>
          <p:cNvSpPr/>
          <p:nvPr/>
        </p:nvSpPr>
        <p:spPr>
          <a:xfrm>
            <a:off x="-1" y="4710663"/>
            <a:ext cx="9139577" cy="435600"/>
          </a:xfrm>
          <a:prstGeom prst="rect">
            <a:avLst/>
          </a:prstGeom>
          <a:solidFill>
            <a:srgbClr val="FFCD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3"/>
          <p:cNvSpPr txBox="1">
            <a:spLocks noGrp="1"/>
          </p:cNvSpPr>
          <p:nvPr>
            <p:ph type="title"/>
          </p:nvPr>
        </p:nvSpPr>
        <p:spPr>
          <a:prstGeom prst="rect">
            <a:avLst/>
          </a:prstGeom>
        </p:spPr>
        <p:txBody>
          <a:bodyPr spcFirstLastPara="1" wrap="square" lIns="91425" tIns="91425" rIns="91425" bIns="91425" anchor="ctr" anchorCtr="0">
            <a:noAutofit/>
          </a:bodyPr>
          <a:lstStyle/>
          <a:p>
            <a:r>
              <a:rPr lang="en-US" dirty="0"/>
              <a:t>Mechanical Design</a:t>
            </a:r>
            <a:endParaRPr dirty="0"/>
          </a:p>
        </p:txBody>
      </p:sp>
      <p:sp>
        <p:nvSpPr>
          <p:cNvPr id="4" name="Text Placeholder 3"/>
          <p:cNvSpPr>
            <a:spLocks noGrp="1"/>
          </p:cNvSpPr>
          <p:nvPr>
            <p:ph type="body" idx="1"/>
          </p:nvPr>
        </p:nvSpPr>
        <p:spPr>
          <a:xfrm>
            <a:off x="754729" y="1190803"/>
            <a:ext cx="7577199" cy="3486271"/>
          </a:xfrm>
        </p:spPr>
        <p:txBody>
          <a:bodyPr/>
          <a:lstStyle/>
          <a:p>
            <a:pPr marL="101600" indent="0">
              <a:buNone/>
            </a:pPr>
            <a:r>
              <a:rPr lang="en-US" sz="1800" dirty="0">
                <a:latin typeface="Times New Roman" panose="02020603050405020304" pitchFamily="18" charset="0"/>
                <a:cs typeface="Times New Roman" panose="02020603050405020304" pitchFamily="18" charset="0"/>
              </a:rPr>
              <a:t>The mechanical design consist of :</a:t>
            </a:r>
          </a:p>
          <a:p>
            <a:pPr>
              <a:buFont typeface="Wingdings" panose="05000000000000000000" pitchFamily="2" charset="2"/>
              <a:buChar char="Ø"/>
            </a:pPr>
            <a:r>
              <a:rPr lang="en-US" sz="1800" dirty="0">
                <a:latin typeface="Times New Roman" panose="02020603050405020304" pitchFamily="18" charset="0"/>
                <a:cs typeface="Times New Roman" panose="02020603050405020304" pitchFamily="18" charset="0"/>
              </a:rPr>
              <a:t> </a:t>
            </a:r>
            <a:r>
              <a:rPr lang="en-US" sz="1800" b="1" dirty="0">
                <a:latin typeface="Times New Roman" panose="02020603050405020304" pitchFamily="18" charset="0"/>
                <a:cs typeface="Times New Roman" panose="02020603050405020304" pitchFamily="18" charset="0"/>
              </a:rPr>
              <a:t>Wheels</a:t>
            </a:r>
            <a:r>
              <a:rPr lang="en-US" sz="1800" dirty="0">
                <a:latin typeface="Times New Roman" panose="02020603050405020304" pitchFamily="18" charset="0"/>
                <a:cs typeface="Times New Roman" panose="02020603050405020304" pitchFamily="18" charset="0"/>
              </a:rPr>
              <a:t> : A </a:t>
            </a:r>
            <a:r>
              <a:rPr lang="en-US" sz="1800" dirty="0" smtClean="0">
                <a:latin typeface="Times New Roman" panose="02020603050405020304" pitchFamily="18" charset="0"/>
                <a:cs typeface="Times New Roman" panose="02020603050405020304" pitchFamily="18" charset="0"/>
              </a:rPr>
              <a:t>Two </a:t>
            </a:r>
            <a:r>
              <a:rPr lang="en-US" sz="1800" dirty="0">
                <a:latin typeface="Times New Roman" panose="02020603050405020304" pitchFamily="18" charset="0"/>
                <a:cs typeface="Times New Roman" panose="02020603050405020304" pitchFamily="18" charset="0"/>
              </a:rPr>
              <a:t>wheels of 85mm diameter and 31mm width will be used in this project</a:t>
            </a:r>
          </a:p>
          <a:p>
            <a:pPr marL="101600" indent="0">
              <a:buNone/>
            </a:pPr>
            <a:r>
              <a:rPr lang="en-US" sz="1800" dirty="0">
                <a:latin typeface="Times New Roman" panose="02020603050405020304" pitchFamily="18" charset="0"/>
                <a:cs typeface="Times New Roman" panose="02020603050405020304" pitchFamily="18" charset="0"/>
              </a:rPr>
              <a:t>The main specifications of this wheel are :</a:t>
            </a:r>
          </a:p>
          <a:p>
            <a:pPr marL="444500" indent="-342900">
              <a:buFont typeface="+mj-lt"/>
              <a:buAutoNum type="arabicPeriod"/>
            </a:pPr>
            <a:r>
              <a:rPr lang="en-US" sz="1800" dirty="0">
                <a:latin typeface="Times New Roman" panose="02020603050405020304" pitchFamily="18" charset="0"/>
                <a:cs typeface="Times New Roman" panose="02020603050405020304" pitchFamily="18" charset="0"/>
              </a:rPr>
              <a:t>Made of Metal, Plastic and Rubber.</a:t>
            </a:r>
          </a:p>
          <a:p>
            <a:pPr marL="444500" indent="-342900">
              <a:buFont typeface="+mj-lt"/>
              <a:buAutoNum type="arabicPeriod"/>
            </a:pPr>
            <a:r>
              <a:rPr lang="en-US" sz="1800" dirty="0">
                <a:latin typeface="Times New Roman" panose="02020603050405020304" pitchFamily="18" charset="0"/>
                <a:cs typeface="Times New Roman" panose="02020603050405020304" pitchFamily="18" charset="0"/>
              </a:rPr>
              <a:t>High diameter helps for withstand the weight of the robot and make it move easier.</a:t>
            </a:r>
          </a:p>
          <a:p>
            <a:pPr marL="444500" indent="-342900">
              <a:buFont typeface="+mj-lt"/>
              <a:buAutoNum type="arabicPeriod"/>
            </a:pPr>
            <a:r>
              <a:rPr lang="en-US" sz="1800" dirty="0">
                <a:latin typeface="Times New Roman" panose="02020603050405020304" pitchFamily="18" charset="0"/>
                <a:cs typeface="Times New Roman" panose="02020603050405020304" pitchFamily="18" charset="0"/>
              </a:rPr>
              <a:t>High-quality rubber gives high friction coefficient that will prevent slipping.</a:t>
            </a:r>
          </a:p>
          <a:p>
            <a:pPr marL="444500" indent="-342900">
              <a:buFont typeface="+mj-lt"/>
              <a:buAutoNum type="arabicPeriod"/>
            </a:pPr>
            <a:r>
              <a:rPr lang="en-US" sz="1800" dirty="0">
                <a:latin typeface="Times New Roman" panose="02020603050405020304" pitchFamily="18" charset="0"/>
                <a:cs typeface="Times New Roman" panose="02020603050405020304" pitchFamily="18" charset="0"/>
              </a:rPr>
              <a:t>Contains sponge liner for more strength.</a:t>
            </a:r>
          </a:p>
          <a:p>
            <a:pPr marL="101600" lvl="0" indent="0" algn="just">
              <a:buNone/>
            </a:pPr>
            <a:endParaRPr lang="en-US" dirty="0">
              <a:latin typeface="Times New Roman" panose="02020603050405020304" pitchFamily="18" charset="0"/>
              <a:cs typeface="Times New Roman" panose="02020603050405020304" pitchFamily="18" charset="0"/>
            </a:endParaRPr>
          </a:p>
        </p:txBody>
      </p:sp>
      <p:sp>
        <p:nvSpPr>
          <p:cNvPr id="21" name="Google Shape;416;p36">
            <a:extLst>
              <a:ext uri="{FF2B5EF4-FFF2-40B4-BE49-F238E27FC236}">
                <a16:creationId xmlns:a16="http://schemas.microsoft.com/office/drawing/2014/main" xmlns="" id="{457EFF7B-EF47-47B2-948D-C06A8B2D7AF3}"/>
              </a:ext>
            </a:extLst>
          </p:cNvPr>
          <p:cNvSpPr txBox="1">
            <a:spLocks noGrp="1"/>
          </p:cNvSpPr>
          <p:nvPr>
            <p:ph type="sldNum" idx="12"/>
          </p:nvPr>
        </p:nvSpPr>
        <p:spPr>
          <a:prstGeom prst="rect">
            <a:avLst/>
          </a:prstGeom>
        </p:spPr>
        <p:txBody>
          <a:bodyPr spcFirstLastPara="1" wrap="square" lIns="91425" tIns="91425" rIns="91425" bIns="91425" anchor="t" anchorCtr="0">
            <a:noAutofit/>
          </a:bodyPr>
          <a:lstStyle/>
          <a:p>
            <a:r>
              <a:rPr lang="en" dirty="0" smtClean="0"/>
              <a:t>8/22</a:t>
            </a:r>
            <a:endParaRPr dirty="0"/>
          </a:p>
        </p:txBody>
      </p:sp>
      <p:grpSp>
        <p:nvGrpSpPr>
          <p:cNvPr id="87" name="Google Shape;87;p13"/>
          <p:cNvGrpSpPr/>
          <p:nvPr/>
        </p:nvGrpSpPr>
        <p:grpSpPr>
          <a:xfrm>
            <a:off x="916458" y="1019750"/>
            <a:ext cx="214625" cy="214625"/>
            <a:chOff x="2594050" y="1631825"/>
            <a:chExt cx="439625" cy="439625"/>
          </a:xfrm>
        </p:grpSpPr>
        <p:sp>
          <p:nvSpPr>
            <p:cNvPr id="88"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2" name="Picture 11">
            <a:extLst>
              <a:ext uri="{FF2B5EF4-FFF2-40B4-BE49-F238E27FC236}">
                <a16:creationId xmlns:a16="http://schemas.microsoft.com/office/drawing/2014/main" xmlns="" id="{C27C49A5-2732-43BB-911A-EF014DC4FAF8}"/>
              </a:ext>
            </a:extLst>
          </p:cNvPr>
          <p:cNvPicPr>
            <a:picLocks noChangeAspect="1"/>
          </p:cNvPicPr>
          <p:nvPr/>
        </p:nvPicPr>
        <p:blipFill>
          <a:blip r:embed="rId3"/>
          <a:stretch>
            <a:fillRect/>
          </a:stretch>
        </p:blipFill>
        <p:spPr>
          <a:xfrm>
            <a:off x="8239582" y="90375"/>
            <a:ext cx="801857" cy="801857"/>
          </a:xfrm>
          <a:prstGeom prst="rect">
            <a:avLst/>
          </a:prstGeom>
        </p:spPr>
      </p:pic>
    </p:spTree>
    <p:extLst>
      <p:ext uri="{BB962C8B-B14F-4D97-AF65-F5344CB8AC3E}">
        <p14:creationId xmlns:p14="http://schemas.microsoft.com/office/powerpoint/2010/main" val="57534661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fade">
                                      <p:cBhvr>
                                        <p:cTn id="7" dur="1000"/>
                                        <p:tgtEl>
                                          <p:spTgt spid="4">
                                            <p:txEl>
                                              <p:pRg st="1" end="1"/>
                                            </p:txEl>
                                          </p:spTgt>
                                        </p:tgtEl>
                                      </p:cBhvr>
                                    </p:animEffect>
                                    <p:anim calcmode="lin" valueType="num">
                                      <p:cBhvr>
                                        <p:cTn id="8"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2" end="2"/>
                                            </p:txEl>
                                          </p:spTgt>
                                        </p:tgtEl>
                                        <p:attrNameLst>
                                          <p:attrName>style.visibility</p:attrName>
                                        </p:attrNameLst>
                                      </p:cBhvr>
                                      <p:to>
                                        <p:strVal val="visible"/>
                                      </p:to>
                                    </p:set>
                                    <p:animEffect transition="in" filter="fade">
                                      <p:cBhvr>
                                        <p:cTn id="14" dur="1000"/>
                                        <p:tgtEl>
                                          <p:spTgt spid="4">
                                            <p:txEl>
                                              <p:pRg st="2" end="2"/>
                                            </p:txEl>
                                          </p:spTgt>
                                        </p:tgtEl>
                                      </p:cBhvr>
                                    </p:animEffect>
                                    <p:anim calcmode="lin" valueType="num">
                                      <p:cBhvr>
                                        <p:cTn id="15"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3" end="3"/>
                                            </p:txEl>
                                          </p:spTgt>
                                        </p:tgtEl>
                                        <p:attrNameLst>
                                          <p:attrName>style.visibility</p:attrName>
                                        </p:attrNameLst>
                                      </p:cBhvr>
                                      <p:to>
                                        <p:strVal val="visible"/>
                                      </p:to>
                                    </p:set>
                                    <p:animEffect transition="in" filter="fade">
                                      <p:cBhvr>
                                        <p:cTn id="21" dur="1000"/>
                                        <p:tgtEl>
                                          <p:spTgt spid="4">
                                            <p:txEl>
                                              <p:pRg st="3" end="3"/>
                                            </p:txEl>
                                          </p:spTgt>
                                        </p:tgtEl>
                                      </p:cBhvr>
                                    </p:animEffect>
                                    <p:anim calcmode="lin" valueType="num">
                                      <p:cBhvr>
                                        <p:cTn id="22"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
                                            <p:txEl>
                                              <p:pRg st="4" end="4"/>
                                            </p:txEl>
                                          </p:spTgt>
                                        </p:tgtEl>
                                        <p:attrNameLst>
                                          <p:attrName>style.visibility</p:attrName>
                                        </p:attrNameLst>
                                      </p:cBhvr>
                                      <p:to>
                                        <p:strVal val="visible"/>
                                      </p:to>
                                    </p:set>
                                    <p:animEffect transition="in" filter="fade">
                                      <p:cBhvr>
                                        <p:cTn id="28" dur="1000"/>
                                        <p:tgtEl>
                                          <p:spTgt spid="4">
                                            <p:txEl>
                                              <p:pRg st="4" end="4"/>
                                            </p:txEl>
                                          </p:spTgt>
                                        </p:tgtEl>
                                      </p:cBhvr>
                                    </p:animEffect>
                                    <p:anim calcmode="lin" valueType="num">
                                      <p:cBhvr>
                                        <p:cTn id="29"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4">
                                            <p:txEl>
                                              <p:pRg st="5" end="5"/>
                                            </p:txEl>
                                          </p:spTgt>
                                        </p:tgtEl>
                                        <p:attrNameLst>
                                          <p:attrName>style.visibility</p:attrName>
                                        </p:attrNameLst>
                                      </p:cBhvr>
                                      <p:to>
                                        <p:strVal val="visible"/>
                                      </p:to>
                                    </p:set>
                                    <p:animEffect transition="in" filter="fade">
                                      <p:cBhvr>
                                        <p:cTn id="35" dur="1000"/>
                                        <p:tgtEl>
                                          <p:spTgt spid="4">
                                            <p:txEl>
                                              <p:pRg st="5" end="5"/>
                                            </p:txEl>
                                          </p:spTgt>
                                        </p:tgtEl>
                                      </p:cBhvr>
                                    </p:animEffect>
                                    <p:anim calcmode="lin" valueType="num">
                                      <p:cBhvr>
                                        <p:cTn id="36"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4">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4">
                                            <p:txEl>
                                              <p:pRg st="6" end="6"/>
                                            </p:txEl>
                                          </p:spTgt>
                                        </p:tgtEl>
                                        <p:attrNameLst>
                                          <p:attrName>style.visibility</p:attrName>
                                        </p:attrNameLst>
                                      </p:cBhvr>
                                      <p:to>
                                        <p:strVal val="visible"/>
                                      </p:to>
                                    </p:set>
                                    <p:animEffect transition="in" filter="fade">
                                      <p:cBhvr>
                                        <p:cTn id="42" dur="1000"/>
                                        <p:tgtEl>
                                          <p:spTgt spid="4">
                                            <p:txEl>
                                              <p:pRg st="6" end="6"/>
                                            </p:txEl>
                                          </p:spTgt>
                                        </p:tgtEl>
                                      </p:cBhvr>
                                    </p:animEffect>
                                    <p:anim calcmode="lin" valueType="num">
                                      <p:cBhvr>
                                        <p:cTn id="43"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4">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17" name="Google Shape;85;p13">
            <a:extLst>
              <a:ext uri="{FF2B5EF4-FFF2-40B4-BE49-F238E27FC236}">
                <a16:creationId xmlns:a16="http://schemas.microsoft.com/office/drawing/2014/main" xmlns="" id="{EA35BC92-B2C4-48EB-964A-D8B7FC4D8D23}"/>
              </a:ext>
            </a:extLst>
          </p:cNvPr>
          <p:cNvSpPr/>
          <p:nvPr/>
        </p:nvSpPr>
        <p:spPr>
          <a:xfrm>
            <a:off x="-1" y="4710663"/>
            <a:ext cx="9139577" cy="435600"/>
          </a:xfrm>
          <a:prstGeom prst="rect">
            <a:avLst/>
          </a:prstGeom>
          <a:solidFill>
            <a:srgbClr val="FFCD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6" name="Google Shape;86;p13"/>
          <p:cNvSpPr txBox="1">
            <a:spLocks noGrp="1"/>
          </p:cNvSpPr>
          <p:nvPr>
            <p:ph type="title"/>
          </p:nvPr>
        </p:nvSpPr>
        <p:spPr>
          <a:xfrm>
            <a:off x="1384765" y="861626"/>
            <a:ext cx="3878400" cy="435600"/>
          </a:xfrm>
          <a:prstGeom prst="rect">
            <a:avLst/>
          </a:prstGeom>
        </p:spPr>
        <p:txBody>
          <a:bodyPr spcFirstLastPara="1" wrap="square" lIns="91425" tIns="91425" rIns="91425" bIns="91425" anchor="ctr" anchorCtr="0">
            <a:noAutofit/>
          </a:bodyPr>
          <a:lstStyle/>
          <a:p>
            <a:pPr algn="ctr"/>
            <a:r>
              <a:rPr lang="en-US" sz="2400" dirty="0"/>
              <a:t>Mechanical Design</a:t>
            </a:r>
            <a:endParaRPr sz="2400" dirty="0"/>
          </a:p>
        </p:txBody>
      </p:sp>
      <p:sp>
        <p:nvSpPr>
          <p:cNvPr id="2" name="Text Placeholder 1"/>
          <p:cNvSpPr>
            <a:spLocks noGrp="1"/>
          </p:cNvSpPr>
          <p:nvPr>
            <p:ph type="body" idx="1"/>
          </p:nvPr>
        </p:nvSpPr>
        <p:spPr>
          <a:xfrm>
            <a:off x="519318" y="1465787"/>
            <a:ext cx="8432177" cy="3016723"/>
          </a:xfrm>
        </p:spPr>
        <p:txBody>
          <a:bodyPr/>
          <a:lstStyle/>
          <a:p>
            <a:pPr>
              <a:lnSpc>
                <a:spcPct val="114000"/>
              </a:lnSpc>
              <a:buFont typeface="Wingdings" panose="05000000000000000000" pitchFamily="2" charset="2"/>
              <a:buChar char="Ø"/>
            </a:pPr>
            <a:r>
              <a:rPr lang="en-US" sz="1800" b="1"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Caster Wheel: </a:t>
            </a:r>
            <a:r>
              <a:rPr lang="en-US" sz="18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 Two ball Caster wheels which can rotate 360 degree</a:t>
            </a:r>
          </a:p>
          <a:p>
            <a:pPr>
              <a:lnSpc>
                <a:spcPct val="114000"/>
              </a:lnSpc>
              <a:buFont typeface="Wingdings" panose="05000000000000000000" pitchFamily="2" charset="2"/>
              <a:buChar char="§"/>
            </a:pPr>
            <a:r>
              <a:rPr lang="en-US" sz="1800" dirty="0" smtClean="0"/>
              <a:t>This </a:t>
            </a:r>
            <a:r>
              <a:rPr lang="en-US" sz="1800" dirty="0"/>
              <a:t>Metal Ball Caster Wheel is strong enough to support most small robots while still providing a smooth rolling action.</a:t>
            </a:r>
          </a:p>
          <a:p>
            <a:pPr>
              <a:lnSpc>
                <a:spcPct val="114000"/>
              </a:lnSpc>
              <a:buFont typeface="Wingdings" panose="05000000000000000000" pitchFamily="2" charset="2"/>
              <a:buChar char="§"/>
            </a:pPr>
            <a:r>
              <a:rPr lang="en-US" sz="18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 Caster wheels used to </a:t>
            </a:r>
            <a:r>
              <a:rPr lang="en-US" sz="1800" dirty="0">
                <a:solidFill>
                  <a:schemeClr val="tx1"/>
                </a:solidFill>
                <a:latin typeface="Times New Roman" panose="02020603050405020304" pitchFamily="18" charset="0"/>
                <a:ea typeface="Calibri" panose="020F0502020204030204" pitchFamily="34" charset="0"/>
                <a:cs typeface="Arial" panose="020B0604020202020204" pitchFamily="34" charset="0"/>
              </a:rPr>
              <a:t>make the differential </a:t>
            </a:r>
            <a:r>
              <a:rPr lang="en-US" sz="18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driving easier.</a:t>
            </a:r>
            <a:endParaRPr lang="en-US" sz="18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endParaRPr>
          </a:p>
        </p:txBody>
      </p:sp>
      <p:sp>
        <p:nvSpPr>
          <p:cNvPr id="21" name="Google Shape;416;p36">
            <a:extLst>
              <a:ext uri="{FF2B5EF4-FFF2-40B4-BE49-F238E27FC236}">
                <a16:creationId xmlns:a16="http://schemas.microsoft.com/office/drawing/2014/main" xmlns="" id="{457EFF7B-EF47-47B2-948D-C06A8B2D7AF3}"/>
              </a:ext>
            </a:extLst>
          </p:cNvPr>
          <p:cNvSpPr txBox="1">
            <a:spLocks noGrp="1"/>
          </p:cNvSpPr>
          <p:nvPr>
            <p:ph type="sldNum" idx="12"/>
          </p:nvPr>
        </p:nvSpPr>
        <p:spPr>
          <a:prstGeom prst="rect">
            <a:avLst/>
          </a:prstGeom>
        </p:spPr>
        <p:txBody>
          <a:bodyPr spcFirstLastPara="1" wrap="square" lIns="91425" tIns="91425" rIns="91425" bIns="91425" anchor="t" anchorCtr="0">
            <a:noAutofit/>
          </a:bodyPr>
          <a:lstStyle/>
          <a:p>
            <a:pPr lvl="0"/>
            <a:fld id="{00000000-1234-1234-1234-123412341234}" type="slidenum">
              <a:rPr lang="en" smtClean="0"/>
              <a:pPr lvl="0"/>
              <a:t>9</a:t>
            </a:fld>
            <a:r>
              <a:rPr lang="en" dirty="0" smtClean="0"/>
              <a:t>/22</a:t>
            </a:r>
            <a:endParaRPr dirty="0"/>
          </a:p>
        </p:txBody>
      </p:sp>
      <p:grpSp>
        <p:nvGrpSpPr>
          <p:cNvPr id="87" name="Google Shape;87;p13"/>
          <p:cNvGrpSpPr/>
          <p:nvPr/>
        </p:nvGrpSpPr>
        <p:grpSpPr>
          <a:xfrm>
            <a:off x="916458" y="1019750"/>
            <a:ext cx="214625" cy="214625"/>
            <a:chOff x="2594050" y="1631825"/>
            <a:chExt cx="439625" cy="439625"/>
          </a:xfrm>
        </p:grpSpPr>
        <p:sp>
          <p:nvSpPr>
            <p:cNvPr id="88"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91"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2" name="Picture 11">
            <a:extLst>
              <a:ext uri="{FF2B5EF4-FFF2-40B4-BE49-F238E27FC236}">
                <a16:creationId xmlns:a16="http://schemas.microsoft.com/office/drawing/2014/main" xmlns="" id="{14DF2937-601D-4529-B4AA-77A5A5217765}"/>
              </a:ext>
            </a:extLst>
          </p:cNvPr>
          <p:cNvPicPr>
            <a:picLocks noChangeAspect="1"/>
          </p:cNvPicPr>
          <p:nvPr/>
        </p:nvPicPr>
        <p:blipFill>
          <a:blip r:embed="rId3"/>
          <a:stretch>
            <a:fillRect/>
          </a:stretch>
        </p:blipFill>
        <p:spPr>
          <a:xfrm>
            <a:off x="8239582" y="90375"/>
            <a:ext cx="801857" cy="801857"/>
          </a:xfrm>
          <a:prstGeom prst="rect">
            <a:avLst/>
          </a:prstGeom>
        </p:spPr>
      </p:pic>
    </p:spTree>
    <p:extLst>
      <p:ext uri="{BB962C8B-B14F-4D97-AF65-F5344CB8AC3E}">
        <p14:creationId xmlns:p14="http://schemas.microsoft.com/office/powerpoint/2010/main" val="1425423792"/>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fade">
                                      <p:cBhvr>
                                        <p:cTn id="7" dur="1000"/>
                                        <p:tgtEl>
                                          <p:spTgt spid="2">
                                            <p:txEl>
                                              <p:pRg st="1" end="1"/>
                                            </p:txEl>
                                          </p:spTgt>
                                        </p:tgtEl>
                                      </p:cBhvr>
                                    </p:animEffect>
                                    <p:anim calcmode="lin" valueType="num">
                                      <p:cBhvr>
                                        <p:cTn id="8"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2" end="2"/>
                                            </p:txEl>
                                          </p:spTgt>
                                        </p:tgtEl>
                                        <p:attrNameLst>
                                          <p:attrName>style.visibility</p:attrName>
                                        </p:attrNameLst>
                                      </p:cBhvr>
                                      <p:to>
                                        <p:strVal val="visible"/>
                                      </p:to>
                                    </p:set>
                                    <p:animEffect transition="in" filter="fade">
                                      <p:cBhvr>
                                        <p:cTn id="14" dur="1000"/>
                                        <p:tgtEl>
                                          <p:spTgt spid="2">
                                            <p:txEl>
                                              <p:pRg st="2" end="2"/>
                                            </p:txEl>
                                          </p:spTgt>
                                        </p:tgtEl>
                                      </p:cBhvr>
                                    </p:animEffect>
                                    <p:anim calcmode="lin" valueType="num">
                                      <p:cBhvr>
                                        <p:cTn id="15"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Viol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12267</TotalTime>
  <Words>1559</Words>
  <Application>Microsoft Office PowerPoint</Application>
  <PresentationFormat>On-screen Show (16:9)</PresentationFormat>
  <Paragraphs>126</Paragraphs>
  <Slides>22</Slides>
  <Notes>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Arial</vt:lpstr>
      <vt:lpstr>Lora</vt:lpstr>
      <vt:lpstr>Calibri</vt:lpstr>
      <vt:lpstr>Times New Roman</vt:lpstr>
      <vt:lpstr>Wingdings</vt:lpstr>
      <vt:lpstr>Quattrocento Sans</vt:lpstr>
      <vt:lpstr>Viola template</vt:lpstr>
      <vt:lpstr>PowerPoint Presentation</vt:lpstr>
      <vt:lpstr>Outline </vt:lpstr>
      <vt:lpstr>Introduction </vt:lpstr>
      <vt:lpstr>Aims</vt:lpstr>
      <vt:lpstr>Electrical Design</vt:lpstr>
      <vt:lpstr>Electrical Design</vt:lpstr>
      <vt:lpstr>Electrical Design</vt:lpstr>
      <vt:lpstr>Mechanical Design</vt:lpstr>
      <vt:lpstr>Mechanical Design</vt:lpstr>
      <vt:lpstr>Mechanical Design</vt:lpstr>
      <vt:lpstr>Mechanical Design</vt:lpstr>
      <vt:lpstr>Control System</vt:lpstr>
      <vt:lpstr>Control System</vt:lpstr>
      <vt:lpstr>Control System</vt:lpstr>
      <vt:lpstr>Practical Part</vt:lpstr>
      <vt:lpstr>Practical Part</vt:lpstr>
      <vt:lpstr>Practical Part</vt:lpstr>
      <vt:lpstr>Practical Part</vt:lpstr>
      <vt:lpstr>Practical Part</vt:lpstr>
      <vt:lpstr>Conclusion</vt:lpstr>
      <vt:lpstr>Future Vision</vt:lpstr>
      <vt:lpstr>Thanks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adel alhj</dc:creator>
  <cp:lastModifiedBy>A.Barakat</cp:lastModifiedBy>
  <cp:revision>307</cp:revision>
  <dcterms:modified xsi:type="dcterms:W3CDTF">2021-11-21T21:52:44Z</dcterms:modified>
</cp:coreProperties>
</file>