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aleway"/>
      <p:regular r:id="rId16"/>
      <p:bold r:id="rId17"/>
      <p:italic r:id="rId18"/>
      <p:boldItalic r:id="rId19"/>
    </p:embeddedFont>
    <p:embeddedFont>
      <p:font typeface="Roboto"/>
      <p:regular r:id="rId20"/>
      <p:bold r:id="rId21"/>
      <p:italic r:id="rId22"/>
      <p:boldItalic r:id="rId23"/>
    </p:embeddedFont>
    <p:embeddedFont>
      <p:font typeface="Lato"/>
      <p:regular r:id="rId24"/>
      <p:bold r:id="rId25"/>
      <p:italic r:id="rId26"/>
      <p:boldItalic r:id="rId27"/>
    </p:embeddedFont>
    <p:embeddedFont>
      <p:font typeface="Raleway Light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Lato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italic.fntdata"/><Relationship Id="rId25" Type="http://schemas.openxmlformats.org/officeDocument/2006/relationships/font" Target="fonts/Lato-bold.fntdata"/><Relationship Id="rId28" Type="http://schemas.openxmlformats.org/officeDocument/2006/relationships/font" Target="fonts/RalewayLight-regular.fntdata"/><Relationship Id="rId27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alewayLigh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alewayLight-boldItalic.fntdata"/><Relationship Id="rId30" Type="http://schemas.openxmlformats.org/officeDocument/2006/relationships/font" Target="fonts/RalewayLight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aleway-bold.fntdata"/><Relationship Id="rId16" Type="http://schemas.openxmlformats.org/officeDocument/2006/relationships/font" Target="fonts/Raleway-regular.fntdata"/><Relationship Id="rId19" Type="http://schemas.openxmlformats.org/officeDocument/2006/relationships/font" Target="fonts/Raleway-boldItalic.fntdata"/><Relationship Id="rId18" Type="http://schemas.openxmlformats.org/officeDocument/2006/relationships/font" Target="fonts/Raleway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b9a0b074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b9a0b074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e965474a9_3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e965474a9_3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723630543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723630543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d5b15f0a3_5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d5b15f0a3_5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d251bb473_0_6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d251bb473_0_6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d251bb473_0_6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d251bb473_0_6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2a81ba0ca9_1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2a81ba0ca9_1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cb9a0b074_1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cb9a0b074_1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cb9a0b074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cb9a0b074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2a81ba0ca9_1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2a81ba0ca9_1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rgbClr val="353535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7.png"/><Relationship Id="rId7" Type="http://schemas.openxmlformats.org/officeDocument/2006/relationships/image" Target="../media/image5.png"/><Relationship Id="rId8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png"/><Relationship Id="rId5" Type="http://schemas.openxmlformats.org/officeDocument/2006/relationships/image" Target="../media/image7.png"/><Relationship Id="rId6" Type="http://schemas.openxmlformats.org/officeDocument/2006/relationships/image" Target="../media/image11.png"/><Relationship Id="rId7" Type="http://schemas.openxmlformats.org/officeDocument/2006/relationships/image" Target="../media/image10.png"/><Relationship Id="rId8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Robot Arm with </a:t>
            </a:r>
            <a:endParaRPr sz="3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Smartphone and </a:t>
            </a:r>
            <a:endParaRPr sz="3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Human hand Gestures  Control</a:t>
            </a:r>
            <a:br>
              <a:rPr lang="en" sz="3400"/>
            </a:br>
            <a:endParaRPr sz="3400"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Participants: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Ali Moalla ,Baker Dweikat ,Hussien Jabali</a:t>
            </a:r>
            <a:endParaRPr sz="1400"/>
          </a:p>
        </p:txBody>
      </p:sp>
      <p:sp>
        <p:nvSpPr>
          <p:cNvPr id="74" name="Google Shape;74;p13"/>
          <p:cNvSpPr txBox="1"/>
          <p:nvPr/>
        </p:nvSpPr>
        <p:spPr>
          <a:xfrm>
            <a:off x="2390275" y="3101275"/>
            <a:ext cx="58218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600">
              <a:highlight>
                <a:srgbClr val="9E9E9E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Supervisor:</a:t>
            </a:r>
            <a:br>
              <a:rPr lang="en" sz="204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484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4818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Dr</a:t>
            </a:r>
            <a:r>
              <a:rPr lang="en" sz="484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. Manar Qamhiya</a:t>
            </a:r>
            <a:endParaRPr sz="4840">
              <a:solidFill>
                <a:schemeClr val="lt1"/>
              </a:solidFill>
              <a:latin typeface="Raleway Light"/>
              <a:ea typeface="Raleway Light"/>
              <a:cs typeface="Raleway Light"/>
              <a:sym typeface="Raleway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2"/>
          <p:cNvPicPr preferRelativeResize="0"/>
          <p:nvPr/>
        </p:nvPicPr>
        <p:blipFill rotWithShape="1">
          <a:blip r:embed="rId3">
            <a:alphaModFix/>
          </a:blip>
          <a:srcRect b="7806" l="0" r="0" t="7798"/>
          <a:stretch/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2"/>
          <p:cNvSpPr txBox="1"/>
          <p:nvPr/>
        </p:nvSpPr>
        <p:spPr>
          <a:xfrm>
            <a:off x="3207750" y="717650"/>
            <a:ext cx="27285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EF6C00"/>
                </a:solidFill>
              </a:rPr>
              <a:t>Thanks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700" y="162737"/>
            <a:ext cx="4254600" cy="48180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ece of duct tape sticking a note to the slide" id="80" name="Google Shape;80;p14"/>
          <p:cNvPicPr preferRelativeResize="0"/>
          <p:nvPr/>
        </p:nvPicPr>
        <p:blipFill rotWithShape="1">
          <a:blip r:embed="rId4">
            <a:alphaModFix/>
          </a:blip>
          <a:srcRect b="10011" l="9244" r="2118" t="5926"/>
          <a:stretch/>
        </p:blipFill>
        <p:spPr>
          <a:xfrm rot="154828">
            <a:off x="3536000" y="147301"/>
            <a:ext cx="2072000" cy="73605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4"/>
          <p:cNvSpPr txBox="1"/>
          <p:nvPr/>
        </p:nvSpPr>
        <p:spPr>
          <a:xfrm>
            <a:off x="2855550" y="929622"/>
            <a:ext cx="3432900" cy="76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Table of Contents</a:t>
            </a:r>
            <a:endParaRPr b="1" sz="1800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2" name="Google Shape;82;p14"/>
          <p:cNvSpPr txBox="1"/>
          <p:nvPr>
            <p:ph idx="4294967295" type="body"/>
          </p:nvPr>
        </p:nvSpPr>
        <p:spPr>
          <a:xfrm>
            <a:off x="2855550" y="1377480"/>
            <a:ext cx="3432900" cy="332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➔"/>
            </a:pPr>
            <a:r>
              <a:rPr b="1" lang="en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idea and Objective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.</a:t>
            </a:r>
            <a:endParaRPr sz="1200">
              <a:latin typeface="Raleway"/>
              <a:ea typeface="Raleway"/>
              <a:cs typeface="Raleway"/>
              <a:sym typeface="Raleway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➔"/>
            </a:pPr>
            <a:r>
              <a:rPr b="1" lang="en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Implementation and Tools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endParaRPr sz="1200">
              <a:latin typeface="Raleway"/>
              <a:ea typeface="Raleway"/>
              <a:cs typeface="Raleway"/>
              <a:sym typeface="Raleway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Raleway"/>
              <a:buChar char="➔"/>
            </a:pPr>
            <a:r>
              <a:rPr b="1" lang="en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Constraint and Future Work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endParaRPr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idx="4294967295" type="title"/>
          </p:nvPr>
        </p:nvSpPr>
        <p:spPr>
          <a:xfrm>
            <a:off x="512900" y="483550"/>
            <a:ext cx="5197200" cy="7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</a:rPr>
              <a:t>Idea and Objective </a:t>
            </a:r>
            <a:endParaRPr sz="3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</a:rPr>
              <a:t>What made us create this project ! 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</p:txBody>
      </p:sp>
      <p:sp>
        <p:nvSpPr>
          <p:cNvPr id="88" name="Google Shape;88;p15"/>
          <p:cNvSpPr txBox="1"/>
          <p:nvPr>
            <p:ph idx="4294967295" type="title"/>
          </p:nvPr>
        </p:nvSpPr>
        <p:spPr>
          <a:xfrm>
            <a:off x="604350" y="2127850"/>
            <a:ext cx="5197200" cy="30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Wide field of use</a:t>
            </a:r>
            <a:r>
              <a:rPr lang="en" sz="17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 :  </a:t>
            </a:r>
            <a:endParaRPr sz="170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Factories, robots, an alternative to the human hand, and much more…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Time and effort  Saving :</a:t>
            </a:r>
            <a:endParaRPr sz="170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Especially in large applications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ease of use :</a:t>
            </a:r>
            <a:endParaRPr sz="180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Control using a mobile phone or hand motion simulator</a:t>
            </a:r>
            <a:br>
              <a:rPr lang="en" sz="18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</a:br>
            <a:endParaRPr sz="180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9" name="Google Shape;8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0500" y="2443450"/>
            <a:ext cx="2217275" cy="221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/>
          <p:nvPr>
            <p:ph type="title"/>
          </p:nvPr>
        </p:nvSpPr>
        <p:spPr>
          <a:xfrm>
            <a:off x="283100" y="712150"/>
            <a:ext cx="8631600" cy="38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/>
              <a:t> </a:t>
            </a:r>
            <a:r>
              <a:rPr lang="en" sz="4600">
                <a:solidFill>
                  <a:schemeClr val="accent5"/>
                </a:solidFill>
              </a:rPr>
              <a:t>Subsystem , Component and mobile app</a:t>
            </a:r>
            <a:endParaRPr sz="4600">
              <a:solidFill>
                <a:schemeClr val="accent5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283099" y="407350"/>
            <a:ext cx="8622300" cy="38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/>
                </a:solidFill>
              </a:rPr>
              <a:t>Arduino Robot Arm</a:t>
            </a:r>
            <a:r>
              <a:rPr lang="en">
                <a:solidFill>
                  <a:schemeClr val="accent5"/>
                </a:solidFill>
              </a:rPr>
              <a:t>!</a:t>
            </a:r>
            <a:r>
              <a:rPr lang="en"/>
              <a:t> ARA</a:t>
            </a:r>
            <a:r>
              <a:rPr lang="en"/>
              <a:t>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/>
              <a:t>It is very similar to a human arm</a:t>
            </a:r>
            <a:endParaRPr sz="1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0" lang="en" sz="2400"/>
              <a:t>How Does It Work ?</a:t>
            </a:r>
            <a:br>
              <a:rPr b="0" lang="en" sz="2400"/>
            </a:br>
            <a:r>
              <a:rPr b="0" lang="en" sz="1200"/>
              <a:t>it has 6 servo motors to control angle of movement and it takes command from bluetooth .</a:t>
            </a:r>
            <a:br>
              <a:rPr b="0" lang="en" sz="1200"/>
            </a:br>
            <a:br>
              <a:rPr b="0" lang="en" sz="1200"/>
            </a:br>
            <a:r>
              <a:rPr b="0" lang="en" sz="2300"/>
              <a:t>Tools :</a:t>
            </a:r>
            <a:r>
              <a:rPr b="0" lang="en" sz="1200"/>
              <a:t> </a:t>
            </a:r>
            <a:endParaRPr b="0" sz="1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sz="12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b="0" sz="2400"/>
          </a:p>
        </p:txBody>
      </p:sp>
      <p:grpSp>
        <p:nvGrpSpPr>
          <p:cNvPr id="100" name="Google Shape;100;p17"/>
          <p:cNvGrpSpPr/>
          <p:nvPr/>
        </p:nvGrpSpPr>
        <p:grpSpPr>
          <a:xfrm>
            <a:off x="1508128" y="3066011"/>
            <a:ext cx="1547329" cy="1707452"/>
            <a:chOff x="6803275" y="395363"/>
            <a:chExt cx="2212050" cy="2537076"/>
          </a:xfrm>
        </p:grpSpPr>
        <p:pic>
          <p:nvPicPr>
            <p:cNvPr id="101" name="Google Shape;101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803275" y="427445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ece of duct tape sticking a note to the slide" id="102" name="Google Shape;102;p17"/>
            <p:cNvPicPr preferRelativeResize="0"/>
            <p:nvPr/>
          </p:nvPicPr>
          <p:blipFill rotWithShape="1">
            <a:blip r:embed="rId4">
              <a:alphaModFix/>
            </a:blip>
            <a:srcRect b="10011" l="9244" r="2118" t="5926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3" name="Google Shape;103;p17"/>
          <p:cNvPicPr preferRelativeResize="0"/>
          <p:nvPr/>
        </p:nvPicPr>
        <p:blipFill rotWithShape="1">
          <a:blip r:embed="rId5">
            <a:alphaModFix/>
          </a:blip>
          <a:srcRect b="40367" l="13313" r="19346" t="15282"/>
          <a:stretch/>
        </p:blipFill>
        <p:spPr>
          <a:xfrm>
            <a:off x="1703450" y="3937521"/>
            <a:ext cx="1047525" cy="689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7"/>
          <p:cNvSpPr txBox="1"/>
          <p:nvPr/>
        </p:nvSpPr>
        <p:spPr>
          <a:xfrm>
            <a:off x="1592725" y="3368325"/>
            <a:ext cx="163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6 servo motors</a:t>
            </a:r>
            <a:endParaRPr sz="1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A3A3A"/>
                </a:solidFill>
              </a:rPr>
              <a:t>3 -SG90 Micro Servo  Motor</a:t>
            </a:r>
            <a:endParaRPr sz="800">
              <a:solidFill>
                <a:srgbClr val="3A3A3A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A3A3A"/>
                </a:solidFill>
              </a:rPr>
              <a:t>3 -</a:t>
            </a:r>
            <a:r>
              <a:rPr lang="en" sz="100">
                <a:solidFill>
                  <a:srgbClr val="3A3A3A"/>
                </a:solidFill>
              </a:rPr>
              <a:t>- </a:t>
            </a:r>
            <a:r>
              <a:rPr lang="en" sz="800">
                <a:solidFill>
                  <a:srgbClr val="3A3A3A"/>
                </a:solidFill>
                <a:highlight>
                  <a:srgbClr val="FFFFFF"/>
                </a:highlight>
              </a:rPr>
              <a:t>MG996R Servo Motor</a:t>
            </a:r>
            <a:endParaRPr sz="100">
              <a:solidFill>
                <a:srgbClr val="3A3A3A"/>
              </a:solidFill>
            </a:endParaRPr>
          </a:p>
        </p:txBody>
      </p:sp>
      <p:grpSp>
        <p:nvGrpSpPr>
          <p:cNvPr id="105" name="Google Shape;105;p17"/>
          <p:cNvGrpSpPr/>
          <p:nvPr/>
        </p:nvGrpSpPr>
        <p:grpSpPr>
          <a:xfrm>
            <a:off x="3184528" y="3066011"/>
            <a:ext cx="1547329" cy="1707452"/>
            <a:chOff x="6803275" y="395363"/>
            <a:chExt cx="2212050" cy="2537076"/>
          </a:xfrm>
        </p:grpSpPr>
        <p:pic>
          <p:nvPicPr>
            <p:cNvPr id="106" name="Google Shape;106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803275" y="427445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ece of duct tape sticking a note to the slide" id="107" name="Google Shape;107;p17"/>
            <p:cNvPicPr preferRelativeResize="0"/>
            <p:nvPr/>
          </p:nvPicPr>
          <p:blipFill rotWithShape="1">
            <a:blip r:embed="rId4">
              <a:alphaModFix/>
            </a:blip>
            <a:srcRect b="10011" l="9244" r="2118" t="5926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8" name="Google Shape;108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72139" y="3623500"/>
            <a:ext cx="1372085" cy="1080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7"/>
          <p:cNvSpPr txBox="1"/>
          <p:nvPr/>
        </p:nvSpPr>
        <p:spPr>
          <a:xfrm>
            <a:off x="3375800" y="3383775"/>
            <a:ext cx="13722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HC-06 Bluetooth</a:t>
            </a:r>
            <a:endParaRPr sz="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10" name="Google Shape;110;p17"/>
          <p:cNvGrpSpPr/>
          <p:nvPr/>
        </p:nvGrpSpPr>
        <p:grpSpPr>
          <a:xfrm>
            <a:off x="4892778" y="3066011"/>
            <a:ext cx="1547329" cy="1707452"/>
            <a:chOff x="6803275" y="395363"/>
            <a:chExt cx="2212050" cy="2537076"/>
          </a:xfrm>
        </p:grpSpPr>
        <p:pic>
          <p:nvPicPr>
            <p:cNvPr id="111" name="Google Shape;111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803275" y="427445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ece of duct tape sticking a note to the slide" id="112" name="Google Shape;112;p17"/>
            <p:cNvPicPr preferRelativeResize="0"/>
            <p:nvPr/>
          </p:nvPicPr>
          <p:blipFill rotWithShape="1">
            <a:blip r:embed="rId4">
              <a:alphaModFix/>
            </a:blip>
            <a:srcRect b="10011" l="9244" r="2118" t="5926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3" name="Google Shape;113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45012" y="3707822"/>
            <a:ext cx="1242849" cy="911504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7"/>
          <p:cNvSpPr txBox="1"/>
          <p:nvPr/>
        </p:nvSpPr>
        <p:spPr>
          <a:xfrm>
            <a:off x="5136050" y="3368325"/>
            <a:ext cx="15012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Arduino Board</a:t>
            </a: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15" name="Google Shape;115;p17"/>
          <p:cNvGrpSpPr/>
          <p:nvPr/>
        </p:nvGrpSpPr>
        <p:grpSpPr>
          <a:xfrm>
            <a:off x="6584878" y="3066011"/>
            <a:ext cx="1547329" cy="1707452"/>
            <a:chOff x="6803275" y="395363"/>
            <a:chExt cx="2212050" cy="2537076"/>
          </a:xfrm>
        </p:grpSpPr>
        <p:pic>
          <p:nvPicPr>
            <p:cNvPr id="116" name="Google Shape;116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803275" y="427445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ece of duct tape sticking a note to the slide" id="117" name="Google Shape;117;p17"/>
            <p:cNvPicPr preferRelativeResize="0"/>
            <p:nvPr/>
          </p:nvPicPr>
          <p:blipFill rotWithShape="1">
            <a:blip r:embed="rId4">
              <a:alphaModFix/>
            </a:blip>
            <a:srcRect b="10011" l="9244" r="2118" t="5926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8" name="Google Shape;118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34773" y="3639813"/>
            <a:ext cx="1047525" cy="104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 txBox="1"/>
          <p:nvPr/>
        </p:nvSpPr>
        <p:spPr>
          <a:xfrm>
            <a:off x="6751475" y="3406650"/>
            <a:ext cx="121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 Power Supply</a:t>
            </a:r>
            <a:endParaRPr sz="1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type="title"/>
          </p:nvPr>
        </p:nvSpPr>
        <p:spPr>
          <a:xfrm>
            <a:off x="283099" y="407350"/>
            <a:ext cx="8622300" cy="38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/>
                </a:solidFill>
              </a:rPr>
              <a:t>Hand Glove</a:t>
            </a:r>
            <a:r>
              <a:rPr lang="en">
                <a:solidFill>
                  <a:schemeClr val="accent5"/>
                </a:solidFill>
              </a:rPr>
              <a:t>!</a:t>
            </a:r>
            <a:r>
              <a:rPr lang="en"/>
              <a:t>.</a:t>
            </a:r>
            <a:endParaRPr sz="1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0" lang="en" sz="2400"/>
              <a:t>How Does It Work ?</a:t>
            </a:r>
            <a:br>
              <a:rPr b="0" lang="en" sz="2400"/>
            </a:br>
            <a:r>
              <a:rPr b="0" lang="en" sz="1200"/>
              <a:t>it has number of </a:t>
            </a:r>
            <a:r>
              <a:rPr b="0" lang="en" sz="1200"/>
              <a:t> sensor to track hand movements then send data to robot arm by bluetooth</a:t>
            </a:r>
            <a:endParaRPr b="0" sz="1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sz="1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0" lang="en" sz="2300"/>
              <a:t>Tools :</a:t>
            </a:r>
            <a:r>
              <a:rPr b="0" lang="en" sz="1200"/>
              <a:t> </a:t>
            </a:r>
            <a:endParaRPr b="0" sz="1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sz="12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b="0" sz="2400"/>
          </a:p>
        </p:txBody>
      </p:sp>
      <p:grpSp>
        <p:nvGrpSpPr>
          <p:cNvPr id="125" name="Google Shape;125;p18"/>
          <p:cNvGrpSpPr/>
          <p:nvPr/>
        </p:nvGrpSpPr>
        <p:grpSpPr>
          <a:xfrm>
            <a:off x="1947528" y="3066011"/>
            <a:ext cx="1547329" cy="1707452"/>
            <a:chOff x="6803275" y="395363"/>
            <a:chExt cx="2212050" cy="2537076"/>
          </a:xfrm>
        </p:grpSpPr>
        <p:pic>
          <p:nvPicPr>
            <p:cNvPr id="126" name="Google Shape;126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803275" y="427445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ece of duct tape sticking a note to the slide" id="127" name="Google Shape;127;p18"/>
            <p:cNvPicPr preferRelativeResize="0"/>
            <p:nvPr/>
          </p:nvPicPr>
          <p:blipFill rotWithShape="1">
            <a:blip r:embed="rId4">
              <a:alphaModFix/>
            </a:blip>
            <a:srcRect b="10011" l="9244" r="2118" t="5926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8" name="Google Shape;128;p18"/>
          <p:cNvSpPr txBox="1"/>
          <p:nvPr/>
        </p:nvSpPr>
        <p:spPr>
          <a:xfrm>
            <a:off x="2032125" y="3368325"/>
            <a:ext cx="1638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3 </a:t>
            </a: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Flex Sensor</a:t>
            </a:r>
            <a:endParaRPr sz="100">
              <a:solidFill>
                <a:schemeClr val="dk1"/>
              </a:solidFill>
            </a:endParaRPr>
          </a:p>
        </p:txBody>
      </p:sp>
      <p:grpSp>
        <p:nvGrpSpPr>
          <p:cNvPr id="129" name="Google Shape;129;p18"/>
          <p:cNvGrpSpPr/>
          <p:nvPr/>
        </p:nvGrpSpPr>
        <p:grpSpPr>
          <a:xfrm>
            <a:off x="3873478" y="3066011"/>
            <a:ext cx="1547329" cy="1707452"/>
            <a:chOff x="6803275" y="395363"/>
            <a:chExt cx="2212050" cy="2537076"/>
          </a:xfrm>
        </p:grpSpPr>
        <p:pic>
          <p:nvPicPr>
            <p:cNvPr id="130" name="Google Shape;130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803275" y="427445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ece of duct tape sticking a note to the slide" id="131" name="Google Shape;131;p18"/>
            <p:cNvPicPr preferRelativeResize="0"/>
            <p:nvPr/>
          </p:nvPicPr>
          <p:blipFill rotWithShape="1">
            <a:blip r:embed="rId4">
              <a:alphaModFix/>
            </a:blip>
            <a:srcRect b="10011" l="9244" r="2118" t="5926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32" name="Google Shape;13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61089" y="3623500"/>
            <a:ext cx="1372085" cy="1080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/>
        </p:nvSpPr>
        <p:spPr>
          <a:xfrm>
            <a:off x="4064750" y="3383775"/>
            <a:ext cx="13722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HC-06 Bluetooth</a:t>
            </a:r>
            <a:endParaRPr sz="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34" name="Google Shape;134;p18"/>
          <p:cNvGrpSpPr/>
          <p:nvPr/>
        </p:nvGrpSpPr>
        <p:grpSpPr>
          <a:xfrm>
            <a:off x="5623853" y="3066011"/>
            <a:ext cx="1547329" cy="1707452"/>
            <a:chOff x="6803275" y="395363"/>
            <a:chExt cx="2212050" cy="2537076"/>
          </a:xfrm>
        </p:grpSpPr>
        <p:pic>
          <p:nvPicPr>
            <p:cNvPr id="135" name="Google Shape;135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803275" y="427445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ece of duct tape sticking a note to the slide" id="136" name="Google Shape;136;p18"/>
            <p:cNvPicPr preferRelativeResize="0"/>
            <p:nvPr/>
          </p:nvPicPr>
          <p:blipFill rotWithShape="1">
            <a:blip r:embed="rId4">
              <a:alphaModFix/>
            </a:blip>
            <a:srcRect b="10011" l="9244" r="2118" t="5926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7" name="Google Shape;137;p18"/>
          <p:cNvSpPr txBox="1"/>
          <p:nvPr/>
        </p:nvSpPr>
        <p:spPr>
          <a:xfrm>
            <a:off x="5779325" y="3292350"/>
            <a:ext cx="123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Arduino Board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(nano)</a:t>
            </a:r>
            <a:endParaRPr sz="1300">
              <a:solidFill>
                <a:schemeClr val="dk1"/>
              </a:solidFill>
            </a:endParaRPr>
          </a:p>
        </p:txBody>
      </p:sp>
      <p:grpSp>
        <p:nvGrpSpPr>
          <p:cNvPr id="138" name="Google Shape;138;p18"/>
          <p:cNvGrpSpPr/>
          <p:nvPr/>
        </p:nvGrpSpPr>
        <p:grpSpPr>
          <a:xfrm>
            <a:off x="7358078" y="3066011"/>
            <a:ext cx="1547329" cy="1707452"/>
            <a:chOff x="6803275" y="395363"/>
            <a:chExt cx="2212050" cy="2537076"/>
          </a:xfrm>
        </p:grpSpPr>
        <p:pic>
          <p:nvPicPr>
            <p:cNvPr id="139" name="Google Shape;139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803275" y="427445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ece of duct tape sticking a note to the slide" id="140" name="Google Shape;140;p18"/>
            <p:cNvPicPr preferRelativeResize="0"/>
            <p:nvPr/>
          </p:nvPicPr>
          <p:blipFill rotWithShape="1">
            <a:blip r:embed="rId4">
              <a:alphaModFix/>
            </a:blip>
            <a:srcRect b="10011" l="9244" r="2118" t="5926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1" name="Google Shape;141;p18"/>
          <p:cNvSpPr txBox="1"/>
          <p:nvPr/>
        </p:nvSpPr>
        <p:spPr>
          <a:xfrm>
            <a:off x="7524675" y="3406650"/>
            <a:ext cx="121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9V Battery</a:t>
            </a:r>
            <a:endParaRPr sz="1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2" name="Google Shape;142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5400000">
            <a:off x="2211363" y="3499464"/>
            <a:ext cx="959049" cy="1239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54889" y="3810390"/>
            <a:ext cx="1047526" cy="7884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4" name="Google Shape;144;p18"/>
          <p:cNvGrpSpPr/>
          <p:nvPr/>
        </p:nvGrpSpPr>
        <p:grpSpPr>
          <a:xfrm>
            <a:off x="194128" y="3066011"/>
            <a:ext cx="1547329" cy="1707452"/>
            <a:chOff x="6803275" y="395363"/>
            <a:chExt cx="2212050" cy="2537076"/>
          </a:xfrm>
        </p:grpSpPr>
        <p:pic>
          <p:nvPicPr>
            <p:cNvPr id="145" name="Google Shape;145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803275" y="427445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ece of duct tape sticking a note to the slide" id="146" name="Google Shape;146;p18"/>
            <p:cNvPicPr preferRelativeResize="0"/>
            <p:nvPr/>
          </p:nvPicPr>
          <p:blipFill rotWithShape="1">
            <a:blip r:embed="rId4">
              <a:alphaModFix/>
            </a:blip>
            <a:srcRect b="10011" l="9244" r="2118" t="5926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7" name="Google Shape;147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96475" y="3661434"/>
            <a:ext cx="1047525" cy="1028666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8"/>
          <p:cNvSpPr txBox="1"/>
          <p:nvPr/>
        </p:nvSpPr>
        <p:spPr>
          <a:xfrm>
            <a:off x="316825" y="3353300"/>
            <a:ext cx="1211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2 x MPU6050 </a:t>
            </a:r>
            <a:endParaRPr sz="11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(gyroscope )</a:t>
            </a:r>
            <a:endParaRPr sz="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9" name="Google Shape;149;p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607993" y="3764249"/>
            <a:ext cx="1047525" cy="880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700" y="162737"/>
            <a:ext cx="4254600" cy="48180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ece of duct tape sticking a note to the slide" id="155" name="Google Shape;155;p19"/>
          <p:cNvPicPr preferRelativeResize="0"/>
          <p:nvPr/>
        </p:nvPicPr>
        <p:blipFill rotWithShape="1">
          <a:blip r:embed="rId4">
            <a:alphaModFix/>
          </a:blip>
          <a:srcRect b="10011" l="9244" r="2118" t="5926"/>
          <a:stretch/>
        </p:blipFill>
        <p:spPr>
          <a:xfrm rot="154828">
            <a:off x="3536000" y="147301"/>
            <a:ext cx="2072000" cy="736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9"/>
          <p:cNvSpPr txBox="1"/>
          <p:nvPr/>
        </p:nvSpPr>
        <p:spPr>
          <a:xfrm>
            <a:off x="2855550" y="687397"/>
            <a:ext cx="3432900" cy="76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Mobile App</a:t>
            </a:r>
            <a:endParaRPr b="1" sz="3000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7" name="Google Shape;157;p19"/>
          <p:cNvSpPr txBox="1"/>
          <p:nvPr>
            <p:ph idx="4294967295" type="body"/>
          </p:nvPr>
        </p:nvSpPr>
        <p:spPr>
          <a:xfrm>
            <a:off x="2855550" y="1316500"/>
            <a:ext cx="3659700" cy="60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000">
                <a:latin typeface="Raleway"/>
                <a:ea typeface="Raleway"/>
                <a:cs typeface="Raleway"/>
                <a:sym typeface="Raleway"/>
              </a:rPr>
              <a:t>Simple mobile app  to control  arm  when  slide the slider</a:t>
            </a:r>
            <a:r>
              <a:rPr lang="en" sz="1200"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" sz="1200">
                <a:latin typeface="Raleway"/>
                <a:ea typeface="Raleway"/>
                <a:cs typeface="Raleway"/>
                <a:sym typeface="Raleway"/>
              </a:rPr>
              <a:t> .</a:t>
            </a:r>
            <a:endParaRPr sz="12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8" name="Google Shape;158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4901" y="1676875"/>
            <a:ext cx="1514199" cy="283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75876" y="1643950"/>
            <a:ext cx="1514199" cy="283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0"/>
          <p:cNvSpPr txBox="1"/>
          <p:nvPr>
            <p:ph type="title"/>
          </p:nvPr>
        </p:nvSpPr>
        <p:spPr>
          <a:xfrm>
            <a:off x="283100" y="712150"/>
            <a:ext cx="8620500" cy="10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Constraints</a:t>
            </a:r>
            <a:endParaRPr/>
          </a:p>
        </p:txBody>
      </p:sp>
      <p:sp>
        <p:nvSpPr>
          <p:cNvPr id="165" name="Google Shape;165;p20"/>
          <p:cNvSpPr/>
          <p:nvPr/>
        </p:nvSpPr>
        <p:spPr>
          <a:xfrm>
            <a:off x="371775" y="1988900"/>
            <a:ext cx="2629500" cy="22449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0"/>
          <p:cNvSpPr/>
          <p:nvPr/>
        </p:nvSpPr>
        <p:spPr>
          <a:xfrm>
            <a:off x="3210432" y="1988900"/>
            <a:ext cx="2629500" cy="22449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0"/>
          <p:cNvSpPr/>
          <p:nvPr/>
        </p:nvSpPr>
        <p:spPr>
          <a:xfrm>
            <a:off x="6049089" y="1988900"/>
            <a:ext cx="2629500" cy="22449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0"/>
          <p:cNvSpPr txBox="1"/>
          <p:nvPr>
            <p:ph type="title"/>
          </p:nvPr>
        </p:nvSpPr>
        <p:spPr>
          <a:xfrm>
            <a:off x="6125275" y="2061900"/>
            <a:ext cx="2481600" cy="20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high price of the component .</a:t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0" sz="1400">
              <a:solidFill>
                <a:schemeClr val="lt1"/>
              </a:solidFill>
            </a:endParaRPr>
          </a:p>
        </p:txBody>
      </p:sp>
      <p:sp>
        <p:nvSpPr>
          <p:cNvPr id="169" name="Google Shape;169;p20"/>
          <p:cNvSpPr txBox="1"/>
          <p:nvPr>
            <p:ph type="title"/>
          </p:nvPr>
        </p:nvSpPr>
        <p:spPr>
          <a:xfrm>
            <a:off x="447975" y="2061900"/>
            <a:ext cx="2481600" cy="20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Time limitation  .</a:t>
            </a:r>
            <a:endParaRPr sz="2800"/>
          </a:p>
        </p:txBody>
      </p:sp>
      <p:sp>
        <p:nvSpPr>
          <p:cNvPr id="170" name="Google Shape;170;p20"/>
          <p:cNvSpPr txBox="1"/>
          <p:nvPr>
            <p:ph type="title"/>
          </p:nvPr>
        </p:nvSpPr>
        <p:spPr>
          <a:xfrm>
            <a:off x="3286625" y="2061900"/>
            <a:ext cx="2481600" cy="20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One of the motors is damaged and there is a damaged wires</a:t>
            </a:r>
            <a:endParaRPr sz="21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0" sz="1400">
              <a:solidFill>
                <a:schemeClr val="lt1"/>
              </a:solidFill>
            </a:endParaRPr>
          </a:p>
        </p:txBody>
      </p:sp>
      <p:sp>
        <p:nvSpPr>
          <p:cNvPr id="171" name="Google Shape;171;p20"/>
          <p:cNvSpPr txBox="1"/>
          <p:nvPr/>
        </p:nvSpPr>
        <p:spPr>
          <a:xfrm>
            <a:off x="283100" y="4654975"/>
            <a:ext cx="6244200" cy="25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Challenges we faced in this project</a:t>
            </a:r>
            <a:endParaRPr i="1"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type="title"/>
          </p:nvPr>
        </p:nvSpPr>
        <p:spPr>
          <a:xfrm>
            <a:off x="283100" y="712149"/>
            <a:ext cx="6244200" cy="82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EF6C00"/>
                </a:solidFill>
                <a:latin typeface="Arial"/>
                <a:ea typeface="Arial"/>
                <a:cs typeface="Arial"/>
                <a:sym typeface="Arial"/>
              </a:rPr>
              <a:t>Future Work</a:t>
            </a:r>
            <a:endParaRPr/>
          </a:p>
        </p:txBody>
      </p:sp>
      <p:sp>
        <p:nvSpPr>
          <p:cNvPr id="177" name="Google Shape;177;p21"/>
          <p:cNvSpPr txBox="1"/>
          <p:nvPr/>
        </p:nvSpPr>
        <p:spPr>
          <a:xfrm>
            <a:off x="404000" y="1541950"/>
            <a:ext cx="6445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Changing the head of the hand to perform different functions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Add a camera and connect the pieces through the Internet instead of Bluetooth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