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34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328" r:id="rId18"/>
    <p:sldId id="329" r:id="rId19"/>
    <p:sldId id="330" r:id="rId20"/>
    <p:sldId id="331" r:id="rId21"/>
    <p:sldId id="332" r:id="rId22"/>
    <p:sldId id="333" r:id="rId23"/>
    <p:sldId id="271" r:id="rId24"/>
    <p:sldId id="272" r:id="rId25"/>
    <p:sldId id="273" r:id="rId26"/>
    <p:sldId id="334" r:id="rId27"/>
    <p:sldId id="335" r:id="rId28"/>
    <p:sldId id="336" r:id="rId29"/>
    <p:sldId id="337" r:id="rId30"/>
    <p:sldId id="275" r:id="rId31"/>
    <p:sldId id="276" r:id="rId32"/>
    <p:sldId id="338" r:id="rId33"/>
    <p:sldId id="277" r:id="rId34"/>
    <p:sldId id="339" r:id="rId35"/>
    <p:sldId id="279" r:id="rId36"/>
    <p:sldId id="340" r:id="rId37"/>
    <p:sldId id="341" r:id="rId38"/>
    <p:sldId id="282" r:id="rId39"/>
    <p:sldId id="286" r:id="rId40"/>
    <p:sldId id="287" r:id="rId41"/>
    <p:sldId id="326" r:id="rId42"/>
    <p:sldId id="288" r:id="rId43"/>
    <p:sldId id="342" r:id="rId44"/>
    <p:sldId id="343" r:id="rId45"/>
    <p:sldId id="295" r:id="rId46"/>
    <p:sldId id="296" r:id="rId47"/>
    <p:sldId id="297" r:id="rId48"/>
    <p:sldId id="298" r:id="rId49"/>
    <p:sldId id="299" r:id="rId50"/>
    <p:sldId id="300" r:id="rId51"/>
    <p:sldId id="304" r:id="rId52"/>
    <p:sldId id="305" r:id="rId53"/>
    <p:sldId id="306" r:id="rId54"/>
    <p:sldId id="307" r:id="rId55"/>
    <p:sldId id="303" r:id="rId56"/>
    <p:sldId id="301" r:id="rId57"/>
    <p:sldId id="302" r:id="rId58"/>
    <p:sldId id="309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5" r:id="rId68"/>
    <p:sldId id="321" r:id="rId69"/>
    <p:sldId id="322" r:id="rId70"/>
    <p:sldId id="323" r:id="rId71"/>
    <p:sldId id="310" r:id="rId72"/>
    <p:sldId id="311" r:id="rId73"/>
    <p:sldId id="312" r:id="rId7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71FD65C-05D8-41BB-AB7A-6CDFFC097DE4}" type="datetimeFigureOut">
              <a:rPr lang="ar-SA" smtClean="0"/>
              <a:pPr/>
              <a:t>23/03/1436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734A4C-6B42-4BED-B2CD-9EF86A1A68D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28728" y="1285860"/>
            <a:ext cx="7406640" cy="1472184"/>
          </a:xfrm>
        </p:spPr>
        <p:txBody>
          <a:bodyPr>
            <a:noAutofit/>
          </a:bodyPr>
          <a:lstStyle/>
          <a:p>
            <a:r>
              <a:rPr lang="en-US" sz="4500" dirty="0" smtClean="0"/>
              <a:t>Affordable Housing Units (Case study Gaza Strip)</a:t>
            </a:r>
            <a:br>
              <a:rPr lang="en-US" sz="4500" dirty="0" smtClean="0"/>
            </a:br>
            <a:endParaRPr lang="ar-SA" sz="45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28" y="2571744"/>
            <a:ext cx="7406640" cy="342902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Name  </a:t>
            </a:r>
            <a:r>
              <a:rPr lang="en-US" sz="3200" dirty="0" err="1" smtClean="0"/>
              <a:t>Husam</a:t>
            </a:r>
            <a:r>
              <a:rPr lang="en-US" sz="3200" dirty="0" smtClean="0"/>
              <a:t> </a:t>
            </a:r>
            <a:r>
              <a:rPr lang="en-US" sz="3200" dirty="0" err="1" smtClean="0"/>
              <a:t>Qissi</a:t>
            </a:r>
            <a:endParaRPr lang="en-US" sz="3200" dirty="0" smtClean="0"/>
          </a:p>
          <a:p>
            <a:r>
              <a:rPr lang="en-US" sz="3200" dirty="0" smtClean="0"/>
              <a:t>           </a:t>
            </a:r>
            <a:r>
              <a:rPr lang="en-US" sz="3200" dirty="0" err="1" smtClean="0"/>
              <a:t>Mojahed</a:t>
            </a:r>
            <a:r>
              <a:rPr lang="en-US" sz="3200" dirty="0" smtClean="0"/>
              <a:t> </a:t>
            </a:r>
            <a:r>
              <a:rPr lang="en-US" sz="3200" dirty="0" err="1" smtClean="0"/>
              <a:t>Mostafa</a:t>
            </a:r>
            <a:endParaRPr lang="en-US" sz="3200" dirty="0"/>
          </a:p>
          <a:p>
            <a:r>
              <a:rPr lang="en-US" sz="3200" dirty="0" smtClean="0"/>
              <a:t>           </a:t>
            </a:r>
            <a:r>
              <a:rPr lang="en-US" sz="3200" dirty="0" err="1" smtClean="0"/>
              <a:t>Rajai</a:t>
            </a:r>
            <a:r>
              <a:rPr lang="en-US" sz="3200" dirty="0" smtClean="0"/>
              <a:t> </a:t>
            </a:r>
            <a:r>
              <a:rPr lang="en-US" sz="3200" dirty="0" err="1" smtClean="0"/>
              <a:t>Awwad</a:t>
            </a:r>
            <a:r>
              <a:rPr lang="en-US" sz="3200" dirty="0" smtClean="0"/>
              <a:t>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   </a:t>
            </a:r>
            <a:r>
              <a:rPr lang="en-US" sz="3200" dirty="0" err="1" smtClean="0"/>
              <a:t>Sae’d</a:t>
            </a:r>
            <a:r>
              <a:rPr lang="en-US" sz="3200" dirty="0" smtClean="0"/>
              <a:t> </a:t>
            </a:r>
            <a:r>
              <a:rPr lang="en-US" sz="3200" dirty="0" err="1" smtClean="0"/>
              <a:t>Allosh</a:t>
            </a:r>
            <a:endParaRPr lang="en-US" sz="3200" dirty="0" smtClean="0"/>
          </a:p>
          <a:p>
            <a:r>
              <a:rPr lang="en-US" sz="3200" smtClean="0"/>
              <a:t>Supervised </a:t>
            </a:r>
            <a:r>
              <a:rPr lang="en-US" sz="3200" dirty="0" smtClean="0"/>
              <a:t>by: Eng. </a:t>
            </a:r>
            <a:r>
              <a:rPr lang="en-US" sz="3200" dirty="0" err="1" smtClean="0"/>
              <a:t>Rema</a:t>
            </a:r>
            <a:r>
              <a:rPr lang="en-US" sz="3200" dirty="0" smtClean="0"/>
              <a:t> </a:t>
            </a:r>
            <a:r>
              <a:rPr lang="en-US" sz="3200" dirty="0" err="1" smtClean="0"/>
              <a:t>Nassar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 3- Design and Strength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1302582"/>
            <a:ext cx="7215238" cy="499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4-Green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 descr="7green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1571612"/>
            <a:ext cx="6822949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1357290" y="2571744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smtClean="0"/>
              <a:t>Architectural Design </a:t>
            </a:r>
            <a:br>
              <a:rPr lang="en-US" sz="5000" b="1" dirty="0" smtClean="0"/>
            </a:br>
            <a:endParaRPr lang="ar-SA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Top View 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 descr="ss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2449224"/>
            <a:ext cx="7716820" cy="44087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مربع نص 4"/>
          <p:cNvSpPr txBox="1"/>
          <p:nvPr/>
        </p:nvSpPr>
        <p:spPr>
          <a:xfrm>
            <a:off x="1000100" y="1142984"/>
            <a:ext cx="84153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 Five </a:t>
            </a:r>
            <a:r>
              <a:rPr lang="en-US" sz="2800" dirty="0"/>
              <a:t>20 foot </a:t>
            </a:r>
            <a:r>
              <a:rPr lang="en-US" sz="2800" dirty="0" smtClean="0"/>
              <a:t>containers </a:t>
            </a:r>
          </a:p>
          <a:p>
            <a:pPr algn="l" rtl="0"/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 Area of the unit  </a:t>
            </a:r>
            <a:r>
              <a:rPr lang="en-US" sz="2800" dirty="0"/>
              <a:t>= 80m2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0"/>
            <a:endParaRPr lang="ar-SA" dirty="0"/>
          </a:p>
        </p:txBody>
      </p:sp>
      <p:pic>
        <p:nvPicPr>
          <p:cNvPr id="6" name="صورة 5" descr="asa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6" y="0"/>
            <a:ext cx="4800600" cy="358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 descr="asdasdasd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6" y="3581399"/>
            <a:ext cx="9157856" cy="3276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 descr="fff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744" y="0"/>
            <a:ext cx="4357256" cy="358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Structural Design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071546"/>
            <a:ext cx="7498080" cy="4800600"/>
          </a:xfrm>
        </p:spPr>
        <p:txBody>
          <a:bodyPr/>
          <a:lstStyle/>
          <a:p>
            <a:pPr algn="l" rtl="0"/>
            <a:r>
              <a:rPr lang="en-US" dirty="0" smtClean="0"/>
              <a:t>Footings layout </a:t>
            </a:r>
          </a:p>
          <a:p>
            <a:pPr algn="l" rtl="0"/>
            <a:r>
              <a:rPr lang="en-US" dirty="0" smtClean="0"/>
              <a:t>0.2*0.2m, 0.4*0.4m</a:t>
            </a:r>
          </a:p>
          <a:p>
            <a:pPr algn="l" rtl="0"/>
            <a:endParaRPr lang="en-US" sz="3600" dirty="0" smtClean="0"/>
          </a:p>
          <a:p>
            <a:pPr algn="l" rtl="0"/>
            <a:r>
              <a:rPr lang="en-US" sz="3600" dirty="0" smtClean="0"/>
              <a:t> </a:t>
            </a:r>
          </a:p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362200"/>
            <a:ext cx="2819400" cy="449579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54" y="2362200"/>
            <a:ext cx="3176155" cy="449579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" y="2351809"/>
            <a:ext cx="3169227" cy="450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Supporting System 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500174"/>
            <a:ext cx="4114800" cy="51816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500174"/>
            <a:ext cx="4114800" cy="5146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Modification Process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1142984"/>
            <a:ext cx="607223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Does the process of cutting panels have a limit ?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643050"/>
            <a:ext cx="7498080" cy="4800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صورة 3" descr="13cut,kmanslide3nalsupportsystem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630" y="1326711"/>
            <a:ext cx="6293370" cy="5531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357961"/>
            <a:ext cx="2326879" cy="5500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Welding 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4" name="صورة 3" descr="15,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89" y="1143003"/>
            <a:ext cx="4214811" cy="571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 descr="1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9" y="1143003"/>
            <a:ext cx="4357686" cy="57149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Overview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Containers House   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Steel House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Timber House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Thermal Insulation 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Conclusion </a:t>
            </a:r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Recommendations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Thermal Insulation 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" y="1493245"/>
            <a:ext cx="3034145" cy="536475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500174"/>
            <a:ext cx="3200400" cy="536475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1493245"/>
            <a:ext cx="2895600" cy="536475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Rain Noise!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14488"/>
            <a:ext cx="4495801" cy="51435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714488"/>
            <a:ext cx="4648200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Rubber Beds 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 descr="16roof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571612"/>
            <a:ext cx="7203714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7" name="عنصر نائب للمحتوى 3" descr="steel-buildin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32924" cy="7237413"/>
          </a:xfrm>
        </p:spPr>
      </p:pic>
      <p:pic>
        <p:nvPicPr>
          <p:cNvPr id="8" name="عنصر نائب للمحتوى 3" descr="steel-buildin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432924" cy="7237413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2285984" y="2714620"/>
            <a:ext cx="571504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7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Steel </a:t>
            </a:r>
            <a:r>
              <a:rPr lang="en-US" sz="7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H</a:t>
            </a:r>
            <a:r>
              <a:rPr lang="en-US" sz="7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ouse </a:t>
            </a:r>
            <a:endParaRPr lang="ar-SA" sz="7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صورة 3" descr="eiffel-tow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502" y="1962522"/>
            <a:ext cx="4356423" cy="5274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karmod_281201411493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4686"/>
            <a:ext cx="507650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 descr="ImageSa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07650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صورة 6" descr="karmod_28120141112312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418906"/>
            <a:ext cx="5076502" cy="1818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صورة 7" descr="ROYAL-MAIL-BUILDING-8-BA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510" y="0"/>
            <a:ext cx="4284415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مستطيل 8"/>
          <p:cNvSpPr/>
          <p:nvPr/>
        </p:nvSpPr>
        <p:spPr>
          <a:xfrm>
            <a:off x="1357290" y="3071810"/>
            <a:ext cx="6357981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steel ? </a:t>
            </a:r>
            <a:endParaRPr lang="ar-SA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 algn="l" rtl="0">
              <a:buNone/>
            </a:pPr>
            <a:endParaRPr lang="en-US" sz="3600" dirty="0" smtClean="0">
              <a:solidFill>
                <a:srgbClr val="6C6963"/>
              </a:solidFill>
              <a:effectLst>
                <a:outerShdw blurRad="25400" dist="25400" dir="15900000" rotWithShape="0">
                  <a:srgbClr val="595650">
                    <a:alpha val="33000"/>
                  </a:srgbClr>
                </a:outerShdw>
              </a:effectLst>
            </a:endParaRPr>
          </a:p>
          <a:p>
            <a:pPr marL="514350" indent="-514350" algn="l" rtl="0">
              <a:buFont typeface="Arial" pitchFamily="34" charset="0"/>
              <a:buChar char="•"/>
            </a:pPr>
            <a:r>
              <a:rPr lang="en-US" sz="3600" dirty="0" smtClean="0"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Time</a:t>
            </a:r>
            <a:r>
              <a:rPr lang="en-US" dirty="0" smtClean="0">
                <a:latin typeface="Calisto MT" pitchFamily="18" charset="0"/>
              </a:rPr>
              <a:t> :it has a great ability to minimize the    construction implementation time . </a:t>
            </a:r>
          </a:p>
          <a:p>
            <a:pPr marL="514350" indent="-514350" algn="l" rtl="0">
              <a:buFont typeface="Arial" pitchFamily="34" charset="0"/>
              <a:buChar char="•"/>
            </a:pPr>
            <a:endParaRPr lang="en-US" dirty="0" smtClean="0">
              <a:latin typeface="Calisto MT" pitchFamily="18" charset="0"/>
            </a:endParaRPr>
          </a:p>
          <a:p>
            <a:pPr marL="514350" indent="-514350" algn="l" rtl="0">
              <a:buFont typeface="Arial" pitchFamily="34" charset="0"/>
              <a:buChar char="•"/>
            </a:pPr>
            <a:r>
              <a:rPr lang="en-US" sz="3600" dirty="0" smtClean="0"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Strength</a:t>
            </a:r>
            <a:r>
              <a:rPr lang="en-US" dirty="0" smtClean="0">
                <a:latin typeface="Calisto MT" pitchFamily="18" charset="0"/>
              </a:rPr>
              <a:t> : Steel has a high strength/weight ratio Thus, the dead weight of steel structures is relatively small and gives more resistance to earthquakes</a:t>
            </a:r>
          </a:p>
          <a:p>
            <a:pPr algn="l" rtl="0"/>
            <a:endParaRPr lang="ar-SA" dirty="0"/>
          </a:p>
        </p:txBody>
      </p:sp>
      <p:pic>
        <p:nvPicPr>
          <p:cNvPr id="4" name="صورة 3" descr="Calendar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432925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332086" y="2682603"/>
            <a:ext cx="6624736" cy="21236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Construction Time</a:t>
            </a:r>
            <a:endParaRPr lang="ar-S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Vertified-Prefabricated-Sandwich-Panels-Steel-Frame-Structure-Building-LTW005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4396" y="0"/>
            <a:ext cx="9171963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044054" y="2682603"/>
            <a:ext cx="7488832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Strength/weight </a:t>
            </a:r>
            <a:endParaRPr lang="ar-S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te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75" y="0"/>
            <a:ext cx="9144000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124174" y="2970634"/>
            <a:ext cx="540060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Reusable</a:t>
            </a:r>
            <a:endParaRPr lang="ar-S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203146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260078" y="2970634"/>
            <a:ext cx="684076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Water Resistant </a:t>
            </a:r>
            <a:endParaRPr lang="ar-S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4106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483" y="0"/>
            <a:ext cx="9087517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772246" y="2970634"/>
            <a:ext cx="381642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Fire</a:t>
            </a:r>
            <a:endParaRPr lang="ar-SA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Overview 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 rtl="0">
              <a:buFont typeface="Arial" charset="0"/>
              <a:buChar char="•"/>
            </a:pPr>
            <a:endParaRPr lang="en-US" dirty="0" smtClean="0"/>
          </a:p>
          <a:p>
            <a:pPr marL="285750" indent="-285750" algn="l" rtl="0">
              <a:buFont typeface="Arial" charset="0"/>
              <a:buChar char="•"/>
            </a:pPr>
            <a:endParaRPr lang="en-US" dirty="0" smtClean="0"/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What was graduation project 1 about 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marL="285750" indent="-285750" algn="l" rtl="0">
              <a:buFont typeface="Arial" charset="0"/>
              <a:buChar char="•"/>
            </a:pPr>
            <a:r>
              <a:rPr lang="en-US" dirty="0" smtClean="0"/>
              <a:t>What have we done in graduation project 2 ?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صورة 3" descr="3d-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66578"/>
            <a:ext cx="9432925" cy="4770835"/>
          </a:xfrm>
          <a:prstGeom prst="rect">
            <a:avLst/>
          </a:prstGeom>
        </p:spPr>
      </p:pic>
      <p:pic>
        <p:nvPicPr>
          <p:cNvPr id="5" name="صورة 4" descr="front 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438" y="0"/>
            <a:ext cx="4932487" cy="2466578"/>
          </a:xfrm>
          <a:prstGeom prst="rect">
            <a:avLst/>
          </a:prstGeom>
        </p:spPr>
      </p:pic>
      <p:pic>
        <p:nvPicPr>
          <p:cNvPr id="6" name="صورة 5" descr="right 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15279" cy="2466578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857224" y="2714620"/>
            <a:ext cx="7097199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Architectural Design 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Architectural design</a:t>
            </a:r>
            <a:r>
              <a:rPr lang="ar-JO" sz="4400" dirty="0" smtClean="0"/>
              <a:t/>
            </a:r>
            <a:br>
              <a:rPr lang="ar-JO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1357298"/>
            <a:ext cx="7500990" cy="4800600"/>
          </a:xfrm>
        </p:spPr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pic>
        <p:nvPicPr>
          <p:cNvPr id="4" name="صورة 3" descr="husamplan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428736"/>
            <a:ext cx="7483425" cy="4377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3d-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178546"/>
            <a:ext cx="5956019" cy="2859342"/>
          </a:xfrm>
          <a:prstGeom prst="rect">
            <a:avLst/>
          </a:prstGeom>
        </p:spPr>
      </p:pic>
      <p:pic>
        <p:nvPicPr>
          <p:cNvPr id="5" name="صورة 4" descr="front 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3305" y="0"/>
            <a:ext cx="5021621" cy="2322561"/>
          </a:xfrm>
          <a:prstGeom prst="rect">
            <a:avLst/>
          </a:prstGeom>
        </p:spPr>
      </p:pic>
      <p:pic>
        <p:nvPicPr>
          <p:cNvPr id="6" name="صورة 5" descr="back 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80918" y="0"/>
            <a:ext cx="4552007" cy="2322562"/>
          </a:xfrm>
          <a:prstGeom prst="rect">
            <a:avLst/>
          </a:prstGeom>
        </p:spPr>
      </p:pic>
      <p:pic>
        <p:nvPicPr>
          <p:cNvPr id="7" name="صورة 6" descr="left vie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66545" y="4986654"/>
            <a:ext cx="4866379" cy="2250759"/>
          </a:xfrm>
          <a:prstGeom prst="rect">
            <a:avLst/>
          </a:prstGeom>
        </p:spPr>
      </p:pic>
      <p:pic>
        <p:nvPicPr>
          <p:cNvPr id="8" name="صورة 7" descr="right vie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42280" y="4969827"/>
            <a:ext cx="4902757" cy="2267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9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4415" y="3970942"/>
            <a:ext cx="5148510" cy="3266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Hollow_Sections_b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70095"/>
            <a:ext cx="4356422" cy="3267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 descr="Capture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24374" y="0"/>
            <a:ext cx="5508551" cy="3978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صورة 6" descr="base plate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924374" cy="395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/>
          <p:cNvSpPr/>
          <p:nvPr/>
        </p:nvSpPr>
        <p:spPr>
          <a:xfrm>
            <a:off x="1571604" y="3071810"/>
            <a:ext cx="628654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Structural Design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ys965r1ilnx197uvfb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5700" y="0"/>
            <a:ext cx="9179700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548110" y="2826618"/>
            <a:ext cx="633670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Methodology </a:t>
            </a:r>
            <a:endParaRPr lang="ar-SA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SAP Model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 figure shows the model of  the house used in sap 2000</a:t>
            </a:r>
          </a:p>
          <a:p>
            <a:pPr algn="l"/>
            <a:endParaRPr lang="ar-JO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Captur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5918" y="2798445"/>
            <a:ext cx="5786478" cy="3702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749808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rPr>
              <a:t>Load Calculation </a:t>
            </a:r>
            <a:r>
              <a:rPr lang="ar-JO" sz="4400" dirty="0" smtClean="0">
                <a:effectLst/>
              </a:rPr>
              <a:t/>
            </a:r>
            <a:br>
              <a:rPr lang="ar-JO" sz="4400" dirty="0" smtClean="0">
                <a:effectLst/>
              </a:rPr>
            </a:br>
            <a:endParaRPr lang="ar-SA" dirty="0"/>
          </a:p>
        </p:txBody>
      </p:sp>
      <p:pic>
        <p:nvPicPr>
          <p:cNvPr id="4" name="عنصر نائب للمحتوى 3" descr="Untitled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071678"/>
            <a:ext cx="5145416" cy="4000528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trong_style_color_b82220_s275_strong_ms_square_pi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0481"/>
            <a:ext cx="9197975" cy="6898481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132286" y="2106538"/>
            <a:ext cx="336854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A36 Steel </a:t>
            </a:r>
            <a:endParaRPr lang="ar-SA" sz="5400" dirty="0"/>
          </a:p>
        </p:txBody>
      </p:sp>
      <p:sp>
        <p:nvSpPr>
          <p:cNvPr id="6" name="مستطيل 5"/>
          <p:cNvSpPr/>
          <p:nvPr/>
        </p:nvSpPr>
        <p:spPr>
          <a:xfrm>
            <a:off x="2196182" y="3690714"/>
            <a:ext cx="527856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Hollow Section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5" descr="Cap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85728"/>
            <a:ext cx="7598399" cy="61460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Footing design</a:t>
            </a:r>
            <a:endParaRPr lang="ar-SA" dirty="0"/>
          </a:p>
        </p:txBody>
      </p:sp>
      <p:pic>
        <p:nvPicPr>
          <p:cNvPr id="4" name="عنصر نائب للمحتوى 3" descr="husam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714488"/>
            <a:ext cx="5189434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2857496"/>
            <a:ext cx="7498080" cy="26432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000" b="1" dirty="0" smtClean="0"/>
              <a:t>Video</a:t>
            </a:r>
            <a:endParaRPr lang="ar-SA" sz="90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2005-06-25_Tiles_toge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30675"/>
            <a:ext cx="4860478" cy="3906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 descr="roofsandwichpanelbluewhite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03677" cy="3330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 descr="shipping-container-homes-book-18-interi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478" y="0"/>
            <a:ext cx="4572447" cy="3348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صورة 6" descr="2011072520212149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37311" y="3402683"/>
            <a:ext cx="4595614" cy="3834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/>
          <p:cNvSpPr/>
          <p:nvPr/>
        </p:nvSpPr>
        <p:spPr>
          <a:xfrm>
            <a:off x="1214414" y="3143248"/>
            <a:ext cx="7516353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Technical Specification</a:t>
            </a:r>
            <a:endParaRPr lang="ar-SA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3004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Panel and Roof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</p:txBody>
      </p:sp>
      <p:pic>
        <p:nvPicPr>
          <p:cNvPr id="4" name="صورة 3" descr="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5980" y="4214818"/>
            <a:ext cx="252028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صورة 4" descr="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86380" y="4214818"/>
            <a:ext cx="2880320" cy="2052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2185012" y="2322562"/>
            <a:ext cx="532229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Sandwich Panel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Untitled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1939"/>
            <a:ext cx="9144000" cy="6816061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types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793004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Timber House</a:t>
            </a:r>
            <a:endParaRPr lang="ar-SA" dirty="0"/>
          </a:p>
        </p:txBody>
      </p:sp>
      <p:pic>
        <p:nvPicPr>
          <p:cNvPr id="4" name="عنصر نائب للمحتوى 7" descr="images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310556"/>
            <a:ext cx="6715171" cy="50298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pic>
        <p:nvPicPr>
          <p:cNvPr id="4" name="عنصر نائب للمحتوى 3" descr="1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714620"/>
            <a:ext cx="5474961" cy="364333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928662" y="1571612"/>
            <a:ext cx="79934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algn="l" rtl="0">
              <a:buFont typeface="Arial" pitchFamily="34" charset="0"/>
              <a:buChar char="•"/>
            </a:pPr>
            <a:r>
              <a:rPr lang="en-US" sz="3000" dirty="0" smtClean="0"/>
              <a:t>Timber houses are not common in Arab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Timber house is considered as energy efficient</a:t>
            </a:r>
          </a:p>
          <a:p>
            <a:pPr algn="l" rtl="0"/>
            <a:r>
              <a:rPr lang="en-US" dirty="0" smtClean="0"/>
              <a:t>Economically efficient because the way of construction</a:t>
            </a:r>
          </a:p>
          <a:p>
            <a:pPr algn="l" rtl="0"/>
            <a:r>
              <a:rPr lang="en-US" dirty="0" smtClean="0"/>
              <a:t>High strength of timber as construction material</a:t>
            </a:r>
          </a:p>
          <a:p>
            <a:pPr algn="l" rtl="0"/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4214818"/>
            <a:ext cx="18478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Need to maintain timber house in short time relatively</a:t>
            </a:r>
          </a:p>
          <a:p>
            <a:pPr algn="l" rtl="0"/>
            <a:r>
              <a:rPr lang="en-US" dirty="0" smtClean="0"/>
              <a:t>Might be attacked by biological agents and non biological agents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786474"/>
            <a:ext cx="4071966" cy="2708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Area of each unit 80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ar-SA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10811479_977174708962950_199791300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285992"/>
            <a:ext cx="5462942" cy="4393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98080" cy="1143000"/>
          </a:xfrm>
        </p:spPr>
        <p:txBody>
          <a:bodyPr>
            <a:noAutofit/>
          </a:bodyPr>
          <a:lstStyle/>
          <a:p>
            <a:r>
              <a:rPr lang="en-US" sz="4500" dirty="0" smtClean="0"/>
              <a:t>Container House </a:t>
            </a:r>
            <a:br>
              <a:rPr lang="en-US" sz="4500" dirty="0" smtClean="0"/>
            </a:br>
            <a:endParaRPr lang="ar-SA" sz="4500" dirty="0"/>
          </a:p>
        </p:txBody>
      </p:sp>
      <p:pic>
        <p:nvPicPr>
          <p:cNvPr id="4" name="عنصر نائب للمحتوى 3" descr="0slide0,containershouse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1825150"/>
            <a:ext cx="7791474" cy="43899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 </a:t>
            </a:r>
            <a:endParaRPr lang="ar-SA" dirty="0"/>
          </a:p>
        </p:txBody>
      </p:sp>
      <p:pic>
        <p:nvPicPr>
          <p:cNvPr id="4" name="عنصر نائب للمحتوى 3" descr="Structural pl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2987" y="1657350"/>
            <a:ext cx="5743575" cy="438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 </a:t>
            </a:r>
            <a:endParaRPr lang="ar-SA" dirty="0"/>
          </a:p>
        </p:txBody>
      </p:sp>
      <p:pic>
        <p:nvPicPr>
          <p:cNvPr id="4" name="عنصر نائب للمحتوى 3" descr="Struc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00240"/>
            <a:ext cx="7143800" cy="3837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Footing</a:t>
            </a:r>
          </a:p>
          <a:p>
            <a:pPr algn="l" rtl="0">
              <a:buNone/>
            </a:pPr>
            <a:endParaRPr lang="en-US" dirty="0" smtClean="0"/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Blending from concrete was used as footing with thickness of 20 cm.</a:t>
            </a:r>
          </a:p>
          <a:p>
            <a:pPr lvl="1"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Specifications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71604" y="1357298"/>
            <a:ext cx="7783832" cy="5715016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lnSpc>
                <a:spcPct val="160000"/>
              </a:lnSpc>
            </a:pPr>
            <a:r>
              <a:rPr lang="en-US" dirty="0" smtClean="0"/>
              <a:t>External panel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Internal panel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Tiles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Roof cover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Doors &amp; windows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Panel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endParaRPr lang="en-US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Swedish wood for external side of the panel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/>
          </a:p>
          <a:p>
            <a:pPr lvl="1" algn="l" rtl="0">
              <a:buFont typeface="Arial" pitchFamily="34" charset="0"/>
              <a:buChar char="•"/>
            </a:pPr>
            <a:endParaRPr lang="en-US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Glass wool insulation is used for external panel</a:t>
            </a:r>
          </a:p>
          <a:p>
            <a:pPr lvl="1" algn="l" rtl="0">
              <a:buFont typeface="Arial" pitchFamily="34" charset="0"/>
              <a:buChar char="•"/>
            </a:pPr>
            <a:endParaRPr lang="en-US" dirty="0" smtClean="0"/>
          </a:p>
          <a:p>
            <a:pPr lvl="1" algn="l" rtl="0">
              <a:buFont typeface="Arial" pitchFamily="34" charset="0"/>
              <a:buChar char="•"/>
            </a:pPr>
            <a:endParaRPr lang="en-US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dirty="0" smtClean="0"/>
              <a:t>Thin wood will be used for intern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Roof Cover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Sandwich steel panel was used as roof cover.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 descr="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8926" y="3143248"/>
            <a:ext cx="4071966" cy="2944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Panel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071546"/>
            <a:ext cx="7498080" cy="4800600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Gypsum board was used for internal partitions.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6" name="صورة 5" descr="gy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5454" y="3286124"/>
            <a:ext cx="7968546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Tiles (</a:t>
            </a:r>
            <a:r>
              <a:rPr lang="ar-SA" dirty="0" smtClean="0"/>
              <a:t>بلاط بلدي</a:t>
            </a:r>
            <a:r>
              <a:rPr lang="en-US" dirty="0" smtClean="0"/>
              <a:t>) was used.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606" y="3143248"/>
            <a:ext cx="804039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Doors &amp; windows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Internal doors and windows were from aluminum material.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5" name="صورة 4" descr="1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714752"/>
            <a:ext cx="7352619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643182"/>
            <a:ext cx="7498080" cy="1838324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6000" dirty="0" smtClean="0"/>
              <a:t>Thermal Insulation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What is Intermodal Container ?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 descr="1slide1definition of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64" y="1500174"/>
            <a:ext cx="7908492" cy="5072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Heat Transfer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Conduction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2143116"/>
            <a:ext cx="6124572" cy="4272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Heat Transfer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Convection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2428868"/>
            <a:ext cx="5862631" cy="4123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Heat Transfer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Radiation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2285992"/>
            <a:ext cx="5195902" cy="4225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Insulation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Definition: The reduction of heat thermal energy transfer between objects of different temperature which are in direct contact or in range of radiation effect.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Insulation Types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Glass wool </a:t>
            </a:r>
          </a:p>
          <a:p>
            <a:pPr algn="l" rtl="0"/>
            <a:r>
              <a:rPr lang="en-US" dirty="0" smtClean="0"/>
              <a:t>Rock wool</a:t>
            </a:r>
          </a:p>
          <a:p>
            <a:pPr algn="l" rtl="0"/>
            <a:r>
              <a:rPr lang="en-US" dirty="0" smtClean="0"/>
              <a:t>Polyurethane Sprayed Foam </a:t>
            </a:r>
          </a:p>
          <a:p>
            <a:pPr algn="l" rtl="0"/>
            <a:r>
              <a:rPr lang="en-US" dirty="0" smtClean="0"/>
              <a:t>Cotton </a:t>
            </a:r>
            <a:r>
              <a:rPr lang="en-US" dirty="0" err="1" smtClean="0"/>
              <a:t>Batts</a:t>
            </a:r>
            <a:endParaRPr lang="en-US" dirty="0" smtClean="0"/>
          </a:p>
          <a:p>
            <a:pPr algn="l" rtl="0"/>
            <a:r>
              <a:rPr lang="en-US" dirty="0" smtClean="0"/>
              <a:t>Gypsum Boards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Steel House Insulation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steel house is made of sandwich steel material which is already insulated with Sprayed foam </a:t>
            </a:r>
          </a:p>
          <a:p>
            <a:pPr marL="0" indent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Timber and Containers house insulation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500174"/>
            <a:ext cx="7498080" cy="4800600"/>
          </a:xfrm>
        </p:spPr>
        <p:txBody>
          <a:bodyPr/>
          <a:lstStyle/>
          <a:p>
            <a:endParaRPr lang="en-US" dirty="0" smtClean="0"/>
          </a:p>
          <a:p>
            <a:pPr algn="l" rtl="0"/>
            <a:endParaRPr lang="en-US" dirty="0" smtClean="0"/>
          </a:p>
          <a:p>
            <a:pPr algn="just" rtl="0"/>
            <a:r>
              <a:rPr lang="en-US" dirty="0" smtClean="0"/>
              <a:t>Glass wool is used for insulating the external panels of the timber and containers house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Installation of glass wool</a:t>
            </a:r>
            <a:endParaRPr lang="ar-SA" dirty="0"/>
          </a:p>
        </p:txBody>
      </p:sp>
      <p:pic>
        <p:nvPicPr>
          <p:cNvPr id="4" name="عنصر نائب للمحتوى 3" descr="travis-perkins-insul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643050"/>
            <a:ext cx="6905625" cy="4600575"/>
          </a:xfr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071678"/>
            <a:ext cx="7498080" cy="3338522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ctr" rtl="0">
              <a:buNone/>
            </a:pPr>
            <a:r>
              <a:rPr lang="en-US" sz="7000" dirty="0" smtClean="0"/>
              <a:t>Results </a:t>
            </a:r>
            <a:endParaRPr lang="ar-SA" sz="7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84697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498080" cy="1143000"/>
          </a:xfrm>
        </p:spPr>
        <p:txBody>
          <a:bodyPr>
            <a:noAutofit/>
          </a:bodyPr>
          <a:lstStyle/>
          <a:p>
            <a:r>
              <a:rPr lang="en-US" sz="4500" dirty="0" smtClean="0"/>
              <a:t>Why to use ?</a:t>
            </a:r>
            <a:br>
              <a:rPr lang="en-US" sz="4500" dirty="0" smtClean="0"/>
            </a:br>
            <a:endParaRPr lang="ar-SA" sz="4500" dirty="0"/>
          </a:p>
        </p:txBody>
      </p:sp>
      <p:pic>
        <p:nvPicPr>
          <p:cNvPr id="4" name="عنصر نائب للمحتوى 3" descr="2whytouse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41" y="1714488"/>
            <a:ext cx="7455849" cy="4929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428868"/>
            <a:ext cx="7498080" cy="4800600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sz="6000" dirty="0" smtClean="0"/>
              <a:t>Recommendations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357298"/>
            <a:ext cx="7576398" cy="5195910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The labor and materials costs were taken based on construction of one unit from </a:t>
            </a:r>
            <a:r>
              <a:rPr lang="en-US" dirty="0" err="1" smtClean="0"/>
              <a:t>Tulkarm</a:t>
            </a:r>
            <a:r>
              <a:rPr lang="en-US" dirty="0" smtClean="0"/>
              <a:t> and Nablus cities. 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Building multi units of any of the alternatives will drop the cost per unit.</a:t>
            </a:r>
          </a:p>
          <a:p>
            <a:pPr algn="just" rtl="0">
              <a:buNone/>
            </a:pPr>
            <a:endParaRPr lang="en-US" dirty="0" smtClean="0"/>
          </a:p>
          <a:p>
            <a:pPr algn="just" rtl="0"/>
            <a:r>
              <a:rPr lang="en-US" dirty="0" smtClean="0"/>
              <a:t>Building thousands of units requires manufacturing plants near the location of building.</a:t>
            </a:r>
          </a:p>
          <a:p>
            <a:pPr algn="just" rtl="0"/>
            <a:endParaRPr lang="en-US" dirty="0" smtClean="0"/>
          </a:p>
          <a:p>
            <a:pPr algn="just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447800"/>
            <a:ext cx="7576398" cy="5195910"/>
          </a:xfrm>
        </p:spPr>
        <p:txBody>
          <a:bodyPr/>
          <a:lstStyle/>
          <a:p>
            <a:pPr algn="just" rtl="0"/>
            <a:r>
              <a:rPr lang="en-US" dirty="0" smtClean="0"/>
              <a:t>The distribution of the residential  blocks and units should not constrain the rebuilding process. 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ruins of the destroyed houses should be used.</a:t>
            </a:r>
          </a:p>
          <a:p>
            <a:pPr algn="just" rtl="0"/>
            <a:endParaRPr lang="en-US" dirty="0" smtClean="0"/>
          </a:p>
          <a:p>
            <a:pPr lvl="0" algn="just" rtl="0"/>
            <a:r>
              <a:rPr lang="en-US" dirty="0" smtClean="0"/>
              <a:t>A water tank for each unit should water supply.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0"/>
            <a:r>
              <a:rPr lang="en-US" dirty="0" smtClean="0"/>
              <a:t>If the construction time period is the most critical factor a steel house and container house are recommended. If the initial capital cost is the most critical factor then the steel house is recommended.</a:t>
            </a:r>
          </a:p>
          <a:p>
            <a:pPr lvl="0" algn="just" rtl="0"/>
            <a:endParaRPr lang="en-US" dirty="0" smtClean="0"/>
          </a:p>
          <a:p>
            <a:pPr lvl="0" algn="just" rtl="0"/>
            <a:r>
              <a:rPr lang="en-US" dirty="0" smtClean="0"/>
              <a:t>Design review should be made.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1-Affordability</a:t>
            </a:r>
            <a:br>
              <a:rPr lang="en-US" sz="4400" dirty="0" smtClean="0"/>
            </a:br>
            <a:endParaRPr lang="ar-SA" dirty="0"/>
          </a:p>
        </p:txBody>
      </p:sp>
      <p:pic>
        <p:nvPicPr>
          <p:cNvPr id="4" name="عنصر نائب للمحتوى 3" descr="3affordable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1714488"/>
            <a:ext cx="6641304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2-Short Time</a:t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صورة 3" descr="4shorttim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14752"/>
            <a:ext cx="4578927" cy="314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3571876"/>
            <a:ext cx="3942914" cy="328612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1571612"/>
            <a:ext cx="7572396" cy="1893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281</TotalTime>
  <Words>606</Words>
  <Application>Microsoft Office PowerPoint</Application>
  <PresentationFormat>On-screen Show (4:3)</PresentationFormat>
  <Paragraphs>172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انقلاب</vt:lpstr>
      <vt:lpstr>Affordable Housing Units (Case study Gaza Strip) </vt:lpstr>
      <vt:lpstr>Outline</vt:lpstr>
      <vt:lpstr>Overview  </vt:lpstr>
      <vt:lpstr>PowerPoint Presentation</vt:lpstr>
      <vt:lpstr>Container House  </vt:lpstr>
      <vt:lpstr>What is Intermodal Container ? </vt:lpstr>
      <vt:lpstr>Why to use ? </vt:lpstr>
      <vt:lpstr>1-Affordability </vt:lpstr>
      <vt:lpstr>2-Short Time </vt:lpstr>
      <vt:lpstr> 3- Design and Strength </vt:lpstr>
      <vt:lpstr>4-Green </vt:lpstr>
      <vt:lpstr>PowerPoint Presentation</vt:lpstr>
      <vt:lpstr>Top View  </vt:lpstr>
      <vt:lpstr>PowerPoint Presentation</vt:lpstr>
      <vt:lpstr>Structural Design </vt:lpstr>
      <vt:lpstr>Supporting System  </vt:lpstr>
      <vt:lpstr>Modification Process </vt:lpstr>
      <vt:lpstr>Does the process of cutting panels have a limit ? </vt:lpstr>
      <vt:lpstr>Welding  </vt:lpstr>
      <vt:lpstr>Thermal Insulation  </vt:lpstr>
      <vt:lpstr>Rain Noise! </vt:lpstr>
      <vt:lpstr>Rubber Beds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Architectural design </vt:lpstr>
      <vt:lpstr>PowerPoint Presentation</vt:lpstr>
      <vt:lpstr>PowerPoint Presentation</vt:lpstr>
      <vt:lpstr>PowerPoint Presentation</vt:lpstr>
      <vt:lpstr>SAP Model </vt:lpstr>
      <vt:lpstr>Load Calculation  </vt:lpstr>
      <vt:lpstr>PowerPoint Presentation</vt:lpstr>
      <vt:lpstr>PowerPoint Presentation</vt:lpstr>
      <vt:lpstr>Footing design</vt:lpstr>
      <vt:lpstr>PowerPoint Presentation</vt:lpstr>
      <vt:lpstr>PowerPoint Presentation</vt:lpstr>
      <vt:lpstr>External Panel and Roof </vt:lpstr>
      <vt:lpstr>PowerPoint Presentation</vt:lpstr>
      <vt:lpstr>Suggested types</vt:lpstr>
      <vt:lpstr>Timber House</vt:lpstr>
      <vt:lpstr>Introduction</vt:lpstr>
      <vt:lpstr>Advantages</vt:lpstr>
      <vt:lpstr>Disadvantages</vt:lpstr>
      <vt:lpstr>Architectural Design</vt:lpstr>
      <vt:lpstr>Structural Design </vt:lpstr>
      <vt:lpstr>Structural Design </vt:lpstr>
      <vt:lpstr>Structural Design</vt:lpstr>
      <vt:lpstr>Technical Specifications</vt:lpstr>
      <vt:lpstr>External Panel</vt:lpstr>
      <vt:lpstr>Roof Cover</vt:lpstr>
      <vt:lpstr>Internal Panel</vt:lpstr>
      <vt:lpstr>Tiles</vt:lpstr>
      <vt:lpstr>Doors &amp; windows</vt:lpstr>
      <vt:lpstr>PowerPoint Presentation</vt:lpstr>
      <vt:lpstr>Ways of Heat Transfer</vt:lpstr>
      <vt:lpstr>Ways of Heat Transfer</vt:lpstr>
      <vt:lpstr>Ways of Heat Transfer</vt:lpstr>
      <vt:lpstr>Thermal Insulation</vt:lpstr>
      <vt:lpstr>Thermal Insulation Types</vt:lpstr>
      <vt:lpstr>Steel House Insulation</vt:lpstr>
      <vt:lpstr>Timber and Containers house insulation</vt:lpstr>
      <vt:lpstr>Installation of glass wool</vt:lpstr>
      <vt:lpstr>PowerPoint Presentation</vt:lpstr>
      <vt:lpstr>Conclusion</vt:lpstr>
      <vt:lpstr>PowerPoint Presentation</vt:lpstr>
      <vt:lpstr>Recommendations</vt:lpstr>
      <vt:lpstr>Recommendations</vt:lpstr>
      <vt:lpstr>Recommendations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Affordable Housing Units (Case study Gaza Strip)</dc:title>
  <dc:creator>user</dc:creator>
  <cp:lastModifiedBy>lab</cp:lastModifiedBy>
  <cp:revision>41</cp:revision>
  <dcterms:created xsi:type="dcterms:W3CDTF">2014-12-20T15:26:31Z</dcterms:created>
  <dcterms:modified xsi:type="dcterms:W3CDTF">2015-01-13T08:32:54Z</dcterms:modified>
</cp:coreProperties>
</file>