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56" r:id="rId5"/>
    <p:sldId id="257" r:id="rId6"/>
    <p:sldId id="258" r:id="rId7"/>
    <p:sldId id="272" r:id="rId8"/>
    <p:sldId id="259" r:id="rId9"/>
    <p:sldId id="267" r:id="rId10"/>
    <p:sldId id="268" r:id="rId11"/>
    <p:sldId id="277" r:id="rId12"/>
    <p:sldId id="278" r:id="rId13"/>
    <p:sldId id="279" r:id="rId14"/>
    <p:sldId id="265" r:id="rId15"/>
    <p:sldId id="28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18" autoAdjust="0"/>
    <p:restoredTop sz="99462" autoAdjust="0"/>
  </p:normalViewPr>
  <p:slideViewPr>
    <p:cSldViewPr snapToGrid="0" showGuides="1">
      <p:cViewPr>
        <p:scale>
          <a:sx n="64" d="100"/>
          <a:sy n="64" d="100"/>
        </p:scale>
        <p:origin x="-576" y="-4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264" y="300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58" d="100"/>
          <a:sy n="58" d="100"/>
        </p:scale>
        <p:origin x="1974" y="9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EAAF3-9831-450B-8D59-2C09DB96C8FC}" type="datetimeFigureOut">
              <a:rPr lang="en-US"/>
              <a:pPr/>
              <a:t>12/19/2017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34459-7356-44BF-850D-8B30C4FB3B6B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469016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50CD79-FC16-4410-AB61-17F26E6D3BC8}" type="datetimeFigureOut">
              <a:rPr lang="en-US"/>
              <a:pPr/>
              <a:t>12/19/2017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3C37BE-C303-496D-B5CD-85F2937540F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35084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>
                <a:latin typeface="Arial" pitchFamily="34" charset="0"/>
                <a:cs typeface="Arial" pitchFamily="34" charset="0"/>
              </a:rPr>
              <a:t>NOTE:</a:t>
            </a:r>
          </a:p>
          <a:p>
            <a:r>
              <a:rPr lang="en-US" i="1" dirty="0">
                <a:latin typeface="Arial" pitchFamily="34" charset="0"/>
                <a:cs typeface="Arial" pitchFamily="34" charset="0"/>
              </a:rPr>
              <a:t>To change the  image on this slide, select the picture and delete it. Then click the Pictures icon in the placeholder to insert your own image.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06150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1009650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898" y="4511784"/>
            <a:ext cx="10096501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fld id="{402B9795-92DC-40DC-A1CA-9A4B349D7824}" type="datetimeFigureOut">
              <a:rPr lang="en-US" smtClean="0"/>
              <a:pPr/>
              <a:t>12/19/2017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fld id="{0FF54DE5-C571-48E8-A5BC-B369434E2F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59756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3396996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4654671" y="1600199"/>
            <a:ext cx="6430912" cy="4572001"/>
          </a:xfrm>
        </p:spPr>
        <p:txBody>
          <a:bodyPr tIns="118872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pPr/>
              <a:t>12/19/2017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769637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pPr/>
              <a:t>12/19/2017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012076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04900" y="365125"/>
            <a:ext cx="8098896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pPr/>
              <a:t>12/19/2017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pPr/>
              <a:t>‹#›</a:t>
            </a:fld>
            <a:endParaRPr/>
          </a:p>
        </p:txBody>
      </p:sp>
      <p:grpSp>
        <p:nvGrpSpPr>
          <p:cNvPr id="7" name="Group 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8" name="Straight Connector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4459271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pPr/>
              <a:t>12/19/2017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786876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900" y="4511784"/>
            <a:ext cx="5734050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11" name="Picture Placeholder 10" descr="An empty placeholder to add an image. Click on the placeholder and select the image that you wish to add."/>
          <p:cNvSpPr>
            <a:spLocks noGrp="1"/>
          </p:cNvSpPr>
          <p:nvPr>
            <p:ph type="pic" sz="quarter" idx="13"/>
          </p:nvPr>
        </p:nvSpPr>
        <p:spPr>
          <a:xfrm>
            <a:off x="6981063" y="1310656"/>
            <a:ext cx="5210937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4" name="Group 13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xmlns="" val="2673943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9" name="Group 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Rectangle 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11" name="Group 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25880" y="0"/>
            <a:ext cx="1783188" cy="2971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anchor="ctr">
            <a:normAutofit/>
          </a:bodyPr>
          <a:lstStyle>
            <a:lvl1pPr>
              <a:defRPr sz="4400" cap="all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899" y="4655956"/>
            <a:ext cx="10071099" cy="50975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pPr/>
              <a:t>12/19/2017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602678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pPr/>
              <a:t>12/19/2017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527791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4900" y="2424112"/>
            <a:ext cx="4919472" cy="37480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6611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66110" y="2424112"/>
            <a:ext cx="4919472" cy="37480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pPr/>
              <a:t>12/19/2017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971016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pPr/>
              <a:t>12/19/2017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758111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pPr/>
              <a:t>12/19/2017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02416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4384548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41848" y="1600199"/>
            <a:ext cx="5445252" cy="4572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pPr/>
              <a:t>12/19/2017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769764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402B9795-92DC-40DC-A1CA-9A4B349D7824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2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0FF54DE5-C571-48E8-A5BC-B369434E2F4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3" name="Straight Connector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234625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i-3\Downloads\video-1513462080.mp4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arduino.cc/" TargetMode="External"/><Relationship Id="rId2" Type="http://schemas.openxmlformats.org/officeDocument/2006/relationships/hyperlink" Target="http://lilypadarduino.org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2113613" y="1384663"/>
            <a:ext cx="4725339" cy="4310743"/>
          </a:xfrm>
        </p:spPr>
        <p:txBody>
          <a:bodyPr anchor="ctr">
            <a:noAutofit/>
          </a:bodyPr>
          <a:lstStyle/>
          <a:p>
            <a:pPr algn="ctr"/>
            <a:r>
              <a:rPr lang="ar-SA" sz="2400" b="1" dirty="0" smtClean="0"/>
              <a:t/>
            </a:r>
            <a:br>
              <a:rPr lang="ar-SA" sz="2400" b="1" dirty="0" smtClean="0"/>
            </a:br>
            <a:r>
              <a:rPr lang="ar-SA" sz="2400" b="1" dirty="0" smtClean="0"/>
              <a:t/>
            </a:r>
            <a:br>
              <a:rPr lang="ar-SA" sz="2400" b="1" dirty="0" smtClean="0"/>
            </a:br>
            <a:r>
              <a:rPr lang="ar-SA" sz="2400" b="1" dirty="0" smtClean="0"/>
              <a:t/>
            </a:r>
            <a:br>
              <a:rPr lang="ar-SA" sz="2400" b="1" dirty="0" smtClean="0"/>
            </a:b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</a:rPr>
              <a:t>Piano Glove</a:t>
            </a:r>
            <a:r>
              <a:rPr lang="ar-SA" sz="2400" b="1" dirty="0" smtClean="0"/>
              <a:t> </a:t>
            </a:r>
            <a:br>
              <a:rPr lang="ar-SA" sz="2400" b="1" dirty="0" smtClean="0"/>
            </a:br>
            <a:r>
              <a:rPr lang="ar-SA" sz="2400" b="1" dirty="0" smtClean="0"/>
              <a:t/>
            </a:r>
            <a:br>
              <a:rPr lang="ar-SA" sz="2400" b="1" dirty="0" smtClean="0"/>
            </a:br>
            <a:r>
              <a:rPr lang="ar-SA" sz="2400" b="1" dirty="0" smtClean="0"/>
              <a:t/>
            </a:r>
            <a:br>
              <a:rPr lang="ar-SA" sz="2400" b="1" dirty="0" smtClean="0"/>
            </a:br>
            <a:r>
              <a:rPr lang="en-US" sz="2400" b="1" dirty="0" smtClean="0"/>
              <a:t>Students: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err="1" smtClean="0"/>
              <a:t>ataa</a:t>
            </a:r>
            <a:r>
              <a:rPr lang="en-US" sz="2400" dirty="0" smtClean="0"/>
              <a:t> </a:t>
            </a:r>
            <a:r>
              <a:rPr lang="en-US" sz="2400" dirty="0" err="1" smtClean="0"/>
              <a:t>Munther</a:t>
            </a:r>
            <a:r>
              <a:rPr lang="en-US" sz="2400" dirty="0" smtClean="0"/>
              <a:t> </a:t>
            </a:r>
            <a:r>
              <a:rPr lang="en-US" sz="2400" dirty="0" err="1" smtClean="0"/>
              <a:t>Husni</a:t>
            </a:r>
            <a:r>
              <a:rPr lang="en-US" sz="2400" dirty="0" smtClean="0"/>
              <a:t> </a:t>
            </a:r>
            <a:r>
              <a:rPr lang="en-US" sz="2400" dirty="0" err="1" smtClean="0"/>
              <a:t>Refai</a:t>
            </a:r>
            <a:r>
              <a:rPr lang="en-US" sz="2400" dirty="0" smtClean="0"/>
              <a:t>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err="1" smtClean="0"/>
              <a:t>Leena</a:t>
            </a:r>
            <a:r>
              <a:rPr lang="en-US" sz="2400" dirty="0" smtClean="0"/>
              <a:t> </a:t>
            </a:r>
            <a:r>
              <a:rPr lang="en-US" sz="2400" dirty="0" err="1" smtClean="0"/>
              <a:t>khaled</a:t>
            </a:r>
            <a:r>
              <a:rPr lang="en-US" sz="2400" dirty="0" smtClean="0"/>
              <a:t> </a:t>
            </a:r>
            <a:r>
              <a:rPr lang="en-US" sz="2400" dirty="0" err="1" smtClean="0"/>
              <a:t>haj</a:t>
            </a:r>
            <a:r>
              <a:rPr lang="en-US" sz="2400" dirty="0" smtClean="0"/>
              <a:t> </a:t>
            </a:r>
            <a:r>
              <a:rPr lang="en-US" sz="2400" dirty="0" err="1" smtClean="0"/>
              <a:t>yousef</a:t>
            </a:r>
            <a:r>
              <a:rPr lang="en-US" sz="2400" dirty="0" smtClean="0"/>
              <a:t> 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b="1" dirty="0" smtClean="0"/>
              <a:t>Supervisors: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 Dr. </a:t>
            </a:r>
            <a:r>
              <a:rPr lang="en-US" sz="2400" dirty="0" err="1" smtClean="0"/>
              <a:t>Raed</a:t>
            </a:r>
            <a:r>
              <a:rPr lang="en-US" sz="2400" dirty="0" smtClean="0"/>
              <a:t> Al-</a:t>
            </a:r>
            <a:r>
              <a:rPr lang="en-US" sz="2400" dirty="0" err="1" smtClean="0"/>
              <a:t>Qadi</a:t>
            </a:r>
            <a:r>
              <a:rPr lang="en-US" sz="2400" dirty="0" smtClean="0"/>
              <a:t>. </a:t>
            </a: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en-US" sz="2400" dirty="0" smtClean="0"/>
              <a:t> </a:t>
            </a:r>
            <a:r>
              <a:rPr lang="en-US" sz="2400" dirty="0" smtClean="0"/>
              <a:t>Dr. </a:t>
            </a:r>
            <a:r>
              <a:rPr lang="en-US" sz="2400" dirty="0" err="1" smtClean="0"/>
              <a:t>Samer</a:t>
            </a:r>
            <a:r>
              <a:rPr lang="en-US" sz="2400" dirty="0" smtClean="0"/>
              <a:t> </a:t>
            </a:r>
            <a:r>
              <a:rPr lang="en-US" sz="2400" dirty="0" err="1" smtClean="0"/>
              <a:t>Arandi</a:t>
            </a:r>
            <a:r>
              <a:rPr lang="en-US" sz="2400" dirty="0" smtClean="0"/>
              <a:t>.</a:t>
            </a:r>
            <a:br>
              <a:rPr lang="en-US" sz="2400" dirty="0" smtClean="0"/>
            </a:br>
            <a:endParaRPr lang="en-US" sz="2400" dirty="0"/>
          </a:p>
        </p:txBody>
      </p:sp>
      <p:pic>
        <p:nvPicPr>
          <p:cNvPr id="7" name="Picture Placeholder 6" descr="24337556_1512217452226247_255473250_n.jpg"/>
          <p:cNvPicPr>
            <a:picLocks noGrp="1"/>
          </p:cNvPicPr>
          <p:nvPr>
            <p:ph type="pic" sz="quarter" idx="13"/>
          </p:nvPr>
        </p:nvPicPr>
        <p:blipFill>
          <a:blip r:embed="rId3" cstate="print"/>
          <a:srcRect t="8577" b="8577"/>
          <a:stretch>
            <a:fillRect/>
          </a:stretch>
        </p:blipFill>
        <p:spPr>
          <a:xfrm>
            <a:off x="6981064" y="1340636"/>
            <a:ext cx="4981088" cy="4208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521339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Constraints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l">
              <a:buNone/>
            </a:pPr>
            <a:r>
              <a:rPr lang="en-US" b="1" dirty="0" smtClean="0"/>
              <a:t>The </a:t>
            </a:r>
            <a:r>
              <a:rPr lang="en-US" b="1" dirty="0" smtClean="0"/>
              <a:t>hand movement restriction</a:t>
            </a:r>
            <a:r>
              <a:rPr lang="en-US" dirty="0" smtClean="0"/>
              <a:t>. With </a:t>
            </a:r>
            <a:r>
              <a:rPr lang="en-US" dirty="0" smtClean="0"/>
              <a:t>the USB cable connecting to the </a:t>
            </a:r>
            <a:r>
              <a:rPr lang="en-US" dirty="0" err="1" smtClean="0"/>
              <a:t>Lilypad</a:t>
            </a:r>
            <a:r>
              <a:rPr lang="en-US" dirty="0" smtClean="0"/>
              <a:t> </a:t>
            </a:r>
            <a:r>
              <a:rPr lang="en-US" dirty="0" err="1" smtClean="0"/>
              <a:t>Arduino</a:t>
            </a:r>
            <a:r>
              <a:rPr lang="en-US" dirty="0" smtClean="0"/>
              <a:t>  at an awkward angle, we </a:t>
            </a:r>
            <a:r>
              <a:rPr lang="en-US" dirty="0" smtClean="0"/>
              <a:t>discovered </a:t>
            </a:r>
            <a:r>
              <a:rPr lang="en-US" dirty="0" smtClean="0"/>
              <a:t>the user was highly aware of the limited wrist movement and faces difficulty in utilizing the accelerometer sensor </a:t>
            </a:r>
            <a:r>
              <a:rPr lang="en-US" dirty="0" smtClean="0"/>
              <a:t>naturally</a:t>
            </a:r>
          </a:p>
          <a:p>
            <a:pPr marL="457200" indent="-457200" algn="l">
              <a:buNone/>
            </a:pPr>
            <a:endParaRPr lang="en-US" b="1" dirty="0" smtClean="0"/>
          </a:p>
          <a:p>
            <a:pPr marL="457200" indent="-457200" algn="l">
              <a:buNone/>
            </a:pPr>
            <a:r>
              <a:rPr lang="en-US" b="1" dirty="0" smtClean="0"/>
              <a:t>Dealing with conductive threads within a tiny space.</a:t>
            </a:r>
            <a:r>
              <a:rPr lang="en-US" dirty="0" smtClean="0"/>
              <a:t> when started building the circuit on glove, we tried sewing with conductive threads to connect sensors and the </a:t>
            </a:r>
            <a:r>
              <a:rPr lang="en-US" dirty="0" err="1" smtClean="0"/>
              <a:t>Arduino</a:t>
            </a:r>
            <a:r>
              <a:rPr lang="en-US" dirty="0" smtClean="0"/>
              <a:t> </a:t>
            </a:r>
            <a:r>
              <a:rPr lang="en-US" dirty="0" err="1" smtClean="0"/>
              <a:t>Lilypad</a:t>
            </a:r>
            <a:r>
              <a:rPr lang="en-US" dirty="0" smtClean="0"/>
              <a:t>. Soon we realized the conductive thread is similar to exposed wire </a:t>
            </a:r>
            <a:r>
              <a:rPr lang="en-US" dirty="0" smtClean="0"/>
              <a:t>then we replaced the conductive threads with thin wires</a:t>
            </a:r>
            <a:r>
              <a:rPr lang="en-US" dirty="0" smtClean="0"/>
              <a:t>..</a:t>
            </a:r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dirty="0" smtClean="0"/>
              <a:t>Future Work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147103" y="1557996"/>
            <a:ext cx="9982200" cy="4572000"/>
          </a:xfrm>
        </p:spPr>
        <p:txBody>
          <a:bodyPr/>
          <a:lstStyle/>
          <a:p>
            <a:pPr algn="l">
              <a:buNone/>
            </a:pPr>
            <a:r>
              <a:rPr lang="en-US" sz="2400" dirty="0" smtClean="0"/>
              <a:t>If we had the chance to pursue this project further, we will eventually need to replace the wires with thicker ones and to re-orient the </a:t>
            </a:r>
            <a:r>
              <a:rPr lang="en-US" sz="2400" dirty="0" err="1" smtClean="0"/>
              <a:t>Lilypad</a:t>
            </a:r>
            <a:r>
              <a:rPr lang="en-US" sz="2400" dirty="0" smtClean="0"/>
              <a:t> placement on the </a:t>
            </a:r>
            <a:r>
              <a:rPr lang="en-US" sz="2400" dirty="0" smtClean="0"/>
              <a:t>glove. A </a:t>
            </a:r>
            <a:r>
              <a:rPr lang="en-US" sz="2400" dirty="0" smtClean="0"/>
              <a:t>looser and bigger glove will be more ideal to fit in different users’ hand without too tight to drag. </a:t>
            </a:r>
            <a:r>
              <a:rPr lang="en-US" sz="2400" dirty="0" smtClean="0"/>
              <a:t>If possible, I think building another controller glove to pair up with the existing one will help to create a more enrich music controlling experience with two hands, wearing gloves at the same time, cooperating to perform.</a:t>
            </a:r>
          </a:p>
          <a:p>
            <a:pPr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1970234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ar-SA" dirty="0"/>
          </a:p>
        </p:txBody>
      </p:sp>
      <p:pic>
        <p:nvPicPr>
          <p:cNvPr id="7" name="video-1513462080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709332" y="1572718"/>
            <a:ext cx="8723824" cy="479810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99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Outline</a:t>
            </a:r>
            <a:r>
              <a:rPr lang="en-US" sz="4000" dirty="0" smtClean="0">
                <a:latin typeface="+mn-lt"/>
                <a:cs typeface="+mn-cs"/>
              </a:rPr>
              <a:t> </a:t>
            </a:r>
            <a:endParaRPr lang="en-US" sz="4000" dirty="0">
              <a:latin typeface="+mn-lt"/>
              <a:cs typeface="+mn-cs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902177" y="1502475"/>
            <a:ext cx="10214903" cy="4624754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400" dirty="0" smtClean="0"/>
              <a:t>1. Introduction </a:t>
            </a:r>
          </a:p>
          <a:p>
            <a:pPr algn="l">
              <a:buNone/>
            </a:pPr>
            <a:r>
              <a:rPr lang="en-US" sz="2400" dirty="0" smtClean="0"/>
              <a:t>2. Problem</a:t>
            </a:r>
          </a:p>
          <a:p>
            <a:pPr algn="l">
              <a:buNone/>
            </a:pPr>
            <a:r>
              <a:rPr lang="en-US" sz="2400" dirty="0" smtClean="0"/>
              <a:t>3. Objectives</a:t>
            </a:r>
          </a:p>
          <a:p>
            <a:pPr algn="l">
              <a:buNone/>
            </a:pPr>
            <a:r>
              <a:rPr lang="en-US" sz="2400" dirty="0" smtClean="0"/>
              <a:t>4. Scope of work</a:t>
            </a:r>
          </a:p>
          <a:p>
            <a:pPr algn="l">
              <a:buNone/>
            </a:pPr>
            <a:r>
              <a:rPr lang="en-US" sz="2400" dirty="0" smtClean="0"/>
              <a:t>5. Constraints</a:t>
            </a:r>
          </a:p>
          <a:p>
            <a:pPr algn="l">
              <a:buNone/>
            </a:pPr>
            <a:r>
              <a:rPr lang="en-US" sz="2400" dirty="0" smtClean="0"/>
              <a:t>6. </a:t>
            </a:r>
            <a:r>
              <a:rPr lang="en-US" sz="2400" dirty="0" smtClean="0"/>
              <a:t>Future work</a:t>
            </a:r>
            <a:endParaRPr lang="en-US" sz="2400" dirty="0" smtClean="0"/>
          </a:p>
          <a:p>
            <a:pPr algn="l">
              <a:buNone/>
            </a:pPr>
            <a:r>
              <a:rPr lang="en-US" sz="2400" dirty="0" smtClean="0"/>
              <a:t>7. Demo</a:t>
            </a:r>
          </a:p>
          <a:p>
            <a:pPr algn="l">
              <a:buNone/>
            </a:pP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16542553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 </a:t>
            </a:r>
          </a:p>
          <a:p>
            <a:pPr algn="l">
              <a:buNone/>
            </a:pPr>
            <a:r>
              <a:rPr lang="en-US" sz="2400" dirty="0" smtClean="0"/>
              <a:t>The need of a tool or instrument for performers to control certain aspects of performance, creating easier real-time experimentation was the motivation to come up with the idea of piano glove , that help beginners learn music faster easier and with more fun.</a:t>
            </a:r>
          </a:p>
          <a:p>
            <a:pPr algn="l">
              <a:buNone/>
            </a:pPr>
            <a:r>
              <a:rPr lang="en-US" sz="2400" dirty="0" smtClean="0"/>
              <a:t> </a:t>
            </a:r>
          </a:p>
          <a:p>
            <a:pPr algn="l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40102786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>
              <a:buNone/>
            </a:pPr>
            <a:endParaRPr lang="en-US" sz="2400" dirty="0" smtClean="0"/>
          </a:p>
          <a:p>
            <a:pPr marL="457200" lvl="0" indent="-457200" algn="l">
              <a:buNone/>
            </a:pPr>
            <a:r>
              <a:rPr lang="en-US" sz="2400" dirty="0" smtClean="0"/>
              <a:t>1. Body </a:t>
            </a:r>
            <a:r>
              <a:rPr lang="en-US" sz="2400" dirty="0" smtClean="0"/>
              <a:t>motion sensing performance.</a:t>
            </a:r>
          </a:p>
          <a:p>
            <a:pPr lvl="0" algn="l">
              <a:buNone/>
            </a:pPr>
            <a:r>
              <a:rPr lang="en-US" sz="2400" dirty="0" smtClean="0"/>
              <a:t>2. Using </a:t>
            </a:r>
            <a:r>
              <a:rPr lang="en-US" sz="2400" dirty="0" smtClean="0"/>
              <a:t>gesture to control music/MIDI output (interact with computer through physical object).</a:t>
            </a:r>
          </a:p>
          <a:p>
            <a:pPr lvl="0" algn="l">
              <a:buNone/>
            </a:pPr>
            <a:r>
              <a:rPr lang="en-US" sz="2400" dirty="0" smtClean="0"/>
              <a:t>3.</a:t>
            </a:r>
            <a:r>
              <a:rPr lang="en-US" sz="2400" dirty="0" smtClean="0"/>
              <a:t> </a:t>
            </a:r>
            <a:r>
              <a:rPr lang="en-US" sz="2400" dirty="0" smtClean="0"/>
              <a:t>Create </a:t>
            </a:r>
            <a:r>
              <a:rPr lang="en-US" sz="2400" dirty="0" smtClean="0"/>
              <a:t>customizable glove , that can be turned to any musical instrument needed : drums , Acoustic piano...etc.</a:t>
            </a:r>
          </a:p>
          <a:p>
            <a:pPr algn="l">
              <a:buNone/>
            </a:pP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xmlns="" val="4224509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Scope </a:t>
            </a:r>
            <a:r>
              <a:rPr lang="en-US" dirty="0" smtClean="0"/>
              <a:t>of work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64302" y="1600200"/>
            <a:ext cx="10022798" cy="4572000"/>
          </a:xfrm>
        </p:spPr>
        <p:txBody>
          <a:bodyPr>
            <a:noAutofit/>
          </a:bodyPr>
          <a:lstStyle/>
          <a:p>
            <a:pPr algn="l">
              <a:buNone/>
            </a:pPr>
            <a:r>
              <a:rPr lang="en-US" sz="2800" dirty="0" smtClean="0"/>
              <a:t> </a:t>
            </a:r>
          </a:p>
          <a:p>
            <a:pPr algn="l">
              <a:buNone/>
            </a:pPr>
            <a:r>
              <a:rPr lang="en-US" sz="2400" dirty="0" smtClean="0"/>
              <a:t>We built the project based on </a:t>
            </a:r>
            <a:r>
              <a:rPr lang="en-US" sz="2400" dirty="0" err="1" smtClean="0">
                <a:hlinkClick r:id="rId2"/>
              </a:rPr>
              <a:t>Lilypad</a:t>
            </a:r>
            <a:r>
              <a:rPr lang="en-US" sz="2400" dirty="0" smtClean="0">
                <a:hlinkClick r:id="rId2"/>
              </a:rPr>
              <a:t> </a:t>
            </a:r>
            <a:r>
              <a:rPr lang="en-US" sz="2400" dirty="0" err="1" smtClean="0">
                <a:hlinkClick r:id="rId2"/>
              </a:rPr>
              <a:t>Arduino</a:t>
            </a:r>
            <a:r>
              <a:rPr lang="en-US" sz="2400" dirty="0" smtClean="0"/>
              <a:t>, a </a:t>
            </a:r>
            <a:r>
              <a:rPr lang="en-US" sz="2400" dirty="0" err="1" smtClean="0"/>
              <a:t>sewable</a:t>
            </a:r>
            <a:r>
              <a:rPr lang="en-US" sz="2400" dirty="0" smtClean="0"/>
              <a:t> </a:t>
            </a:r>
            <a:r>
              <a:rPr lang="en-US" sz="2400" dirty="0" err="1" smtClean="0">
                <a:hlinkClick r:id="rId3"/>
              </a:rPr>
              <a:t>Arduino</a:t>
            </a:r>
            <a:r>
              <a:rPr lang="en-US" sz="2400" dirty="0" smtClean="0"/>
              <a:t> microcontroller designed for building soft interactive textiles, and utilized diverse programmable electronic sensors. With 4 flex sensors sewn onto the fingers  and accelerometer, the glove can play piano when the fingers are bended and when the wrist is rotated to the left and right.</a:t>
            </a:r>
          </a:p>
          <a:p>
            <a:pPr algn="l">
              <a:buNone/>
            </a:pPr>
            <a:r>
              <a:rPr lang="en-US" sz="2400" dirty="0" smtClean="0"/>
              <a:t> </a:t>
            </a:r>
          </a:p>
          <a:p>
            <a:pPr algn="l">
              <a:buNone/>
            </a:pPr>
            <a:r>
              <a:rPr lang="en-US" sz="2800" dirty="0" smtClean="0"/>
              <a:t> 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xmlns="" val="2853788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Scope of work</a:t>
            </a:r>
            <a:endParaRPr lang="ar-SA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5651" y="1843791"/>
            <a:ext cx="9982200" cy="4811842"/>
          </a:xfrm>
        </p:spPr>
        <p:txBody>
          <a:bodyPr>
            <a:noAutofit/>
          </a:bodyPr>
          <a:lstStyle/>
          <a:p>
            <a:pPr algn="l">
              <a:buNone/>
            </a:pPr>
            <a:r>
              <a:rPr lang="en-US" sz="2400" b="1" dirty="0" err="1" smtClean="0"/>
              <a:t>LilyPad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Arduino</a:t>
            </a:r>
            <a:r>
              <a:rPr lang="en-US" sz="2400" b="1" dirty="0" smtClean="0"/>
              <a:t> board:</a:t>
            </a:r>
          </a:p>
          <a:p>
            <a:pPr algn="l">
              <a:buNone/>
            </a:pPr>
            <a:r>
              <a:rPr lang="en-US" sz="2400" dirty="0" smtClean="0"/>
              <a:t>The </a:t>
            </a:r>
            <a:r>
              <a:rPr lang="en-US" sz="2400" dirty="0" err="1" smtClean="0"/>
              <a:t>LilyPad</a:t>
            </a:r>
            <a:r>
              <a:rPr lang="en-US" sz="2400" dirty="0" smtClean="0"/>
              <a:t> </a:t>
            </a:r>
            <a:r>
              <a:rPr lang="en-US" sz="2400" dirty="0" err="1" smtClean="0"/>
              <a:t>Arduino</a:t>
            </a:r>
            <a:r>
              <a:rPr lang="en-US" sz="2400" dirty="0" smtClean="0"/>
              <a:t> is designed for e-textiles and </a:t>
            </a:r>
            <a:r>
              <a:rPr lang="en-US" sz="2400" dirty="0" err="1" smtClean="0"/>
              <a:t>wearables</a:t>
            </a:r>
            <a:r>
              <a:rPr lang="en-US" sz="2400" dirty="0" smtClean="0"/>
              <a:t> projects. It can be sewn to fabric and similarly mounted power supplies, sensors and actuators with conductive thread.</a:t>
            </a:r>
          </a:p>
          <a:p>
            <a:pPr algn="l">
              <a:buNone/>
            </a:pPr>
            <a:r>
              <a:rPr lang="en-US" sz="2400" dirty="0" smtClean="0"/>
              <a:t> </a:t>
            </a:r>
          </a:p>
          <a:p>
            <a:pPr algn="l">
              <a:buNone/>
            </a:pPr>
            <a:endParaRPr lang="ar-SA" sz="2400" dirty="0"/>
          </a:p>
        </p:txBody>
      </p:sp>
      <p:pic>
        <p:nvPicPr>
          <p:cNvPr id="4" name="Picture 3" descr="Screenshot (23)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42413" y="3642608"/>
            <a:ext cx="4107306" cy="242840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Scope of work</a:t>
            </a:r>
            <a:endParaRPr lang="ar-SA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sz="2400" b="1" dirty="0" smtClean="0"/>
              <a:t>Flex Sensors:</a:t>
            </a:r>
          </a:p>
          <a:p>
            <a:pPr algn="l">
              <a:buNone/>
            </a:pPr>
            <a:r>
              <a:rPr lang="en-US" sz="2400" dirty="0" smtClean="0"/>
              <a:t>This flex sensor is a variable resistor ,the resistance of the flex sensor </a:t>
            </a:r>
            <a:r>
              <a:rPr lang="en-US" sz="2400" dirty="0" smtClean="0"/>
              <a:t>increase as the body </a:t>
            </a:r>
            <a:r>
              <a:rPr lang="en-US" sz="2400" dirty="0" smtClean="0"/>
              <a:t>of the component bends. </a:t>
            </a:r>
          </a:p>
          <a:p>
            <a:pPr algn="l">
              <a:buNone/>
            </a:pPr>
            <a:r>
              <a:rPr lang="en-US" sz="2400" dirty="0" smtClean="0"/>
              <a:t>In our project we used 4 flex sensors to implement 4 of piano notes, a specific note is released when corresponding flex is bended.</a:t>
            </a:r>
          </a:p>
          <a:p>
            <a:pPr algn="l">
              <a:buNone/>
            </a:pPr>
            <a:r>
              <a:rPr lang="en-US" dirty="0" smtClean="0"/>
              <a:t> </a:t>
            </a:r>
          </a:p>
          <a:p>
            <a:pPr algn="l">
              <a:buNone/>
            </a:pPr>
            <a:endParaRPr lang="ar-SA" dirty="0"/>
          </a:p>
        </p:txBody>
      </p:sp>
      <p:pic>
        <p:nvPicPr>
          <p:cNvPr id="4" name="Picture 3" descr="10264-0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86990" y="4092316"/>
            <a:ext cx="3751721" cy="16189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Scope of work</a:t>
            </a:r>
            <a:endParaRPr lang="ar-SA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sz="2400" b="1" dirty="0" smtClean="0"/>
              <a:t>MPU6050  Sensor</a:t>
            </a:r>
            <a:r>
              <a:rPr lang="en-US" sz="2400" b="1" dirty="0" smtClean="0"/>
              <a:t>:</a:t>
            </a:r>
          </a:p>
          <a:p>
            <a:pPr algn="l"/>
            <a:endParaRPr lang="ar-SA" dirty="0"/>
          </a:p>
        </p:txBody>
      </p:sp>
      <p:pic>
        <p:nvPicPr>
          <p:cNvPr id="4" name="Picture 3" descr="mpu6050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82060" y="2516343"/>
            <a:ext cx="3184770" cy="293458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Scope of work</a:t>
            </a:r>
            <a:endParaRPr lang="ar-SA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f03431380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TF03431380.potx" id="{B573BD99-E105-4D2A-964B-B901A176567A}" vid="{B1D363B9-18DE-4874-9E2B-FD69B5C6548D}"/>
    </a:ext>
  </a:extLst>
</a:theme>
</file>

<file path=ppt/theme/theme2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Description xmlns="4873beb7-5857-4685-be1f-d57550cc96cc" xsi:nil="true"/>
    <AssetExpire xmlns="4873beb7-5857-4685-be1f-d57550cc96cc">2029-01-01T08:00:00+00:00</AssetExpire>
    <CampaignTagsTaxHTField0 xmlns="4873beb7-5857-4685-be1f-d57550cc96cc">
      <Terms xmlns="http://schemas.microsoft.com/office/infopath/2007/PartnerControls"/>
    </CampaignTagsTaxHTField0>
    <IntlLangReviewDate xmlns="4873beb7-5857-4685-be1f-d57550cc96cc" xsi:nil="true"/>
    <TPFriendlyName xmlns="4873beb7-5857-4685-be1f-d57550cc96cc" xsi:nil="true"/>
    <IntlLangReview xmlns="4873beb7-5857-4685-be1f-d57550cc96cc">false</IntlLangReview>
    <LocLastLocAttemptVersionLookup xmlns="4873beb7-5857-4685-be1f-d57550cc96cc">855024</LocLastLocAttemptVersionLookup>
    <PolicheckWords xmlns="4873beb7-5857-4685-be1f-d57550cc96cc" xsi:nil="true"/>
    <SubmitterId xmlns="4873beb7-5857-4685-be1f-d57550cc96cc" xsi:nil="true"/>
    <AcquiredFrom xmlns="4873beb7-5857-4685-be1f-d57550cc96cc">Internal MS</AcquiredFrom>
    <EditorialStatus xmlns="4873beb7-5857-4685-be1f-d57550cc96cc">Complete</EditorialStatus>
    <Markets xmlns="4873beb7-5857-4685-be1f-d57550cc96cc"/>
    <OriginAsset xmlns="4873beb7-5857-4685-be1f-d57550cc96cc" xsi:nil="true"/>
    <AssetStart xmlns="4873beb7-5857-4685-be1f-d57550cc96cc">2012-08-31T08:50:00+00:00</AssetStart>
    <FriendlyTitle xmlns="4873beb7-5857-4685-be1f-d57550cc96cc" xsi:nil="true"/>
    <MarketSpecific xmlns="4873beb7-5857-4685-be1f-d57550cc96cc">false</MarketSpecific>
    <TPNamespace xmlns="4873beb7-5857-4685-be1f-d57550cc96cc" xsi:nil="true"/>
    <PublishStatusLookup xmlns="4873beb7-5857-4685-be1f-d57550cc96cc">
      <Value>1616423</Value>
    </PublishStatusLookup>
    <APAuthor xmlns="4873beb7-5857-4685-be1f-d57550cc96cc">
      <UserInfo>
        <DisplayName>REDMOND\kristaa</DisplayName>
        <AccountId>136</AccountId>
        <AccountType/>
      </UserInfo>
    </APAuthor>
    <TPCommandLine xmlns="4873beb7-5857-4685-be1f-d57550cc96cc" xsi:nil="true"/>
    <IntlLangReviewer xmlns="4873beb7-5857-4685-be1f-d57550cc96cc" xsi:nil="true"/>
    <OpenTemplate xmlns="4873beb7-5857-4685-be1f-d57550cc96cc">true</OpenTemplate>
    <CSXSubmissionDate xmlns="4873beb7-5857-4685-be1f-d57550cc96cc" xsi:nil="true"/>
    <TaxCatchAll xmlns="4873beb7-5857-4685-be1f-d57550cc96cc"/>
    <Manager xmlns="4873beb7-5857-4685-be1f-d57550cc96cc" xsi:nil="true"/>
    <NumericId xmlns="4873beb7-5857-4685-be1f-d57550cc96cc" xsi:nil="true"/>
    <ParentAssetId xmlns="4873beb7-5857-4685-be1f-d57550cc96cc" xsi:nil="true"/>
    <OriginalSourceMarket xmlns="4873beb7-5857-4685-be1f-d57550cc96cc" xsi:nil="true"/>
    <ApprovalStatus xmlns="4873beb7-5857-4685-be1f-d57550cc96cc">InProgress</ApprovalStatus>
    <TPComponent xmlns="4873beb7-5857-4685-be1f-d57550cc96cc" xsi:nil="true"/>
    <EditorialTags xmlns="4873beb7-5857-4685-be1f-d57550cc96cc" xsi:nil="true"/>
    <TPExecutable xmlns="4873beb7-5857-4685-be1f-d57550cc96cc" xsi:nil="true"/>
    <TPLaunchHelpLink xmlns="4873beb7-5857-4685-be1f-d57550cc96cc" xsi:nil="true"/>
    <LocComments xmlns="4873beb7-5857-4685-be1f-d57550cc96cc" xsi:nil="true"/>
    <LocRecommendedHandoff xmlns="4873beb7-5857-4685-be1f-d57550cc96cc" xsi:nil="true"/>
    <SourceTitle xmlns="4873beb7-5857-4685-be1f-d57550cc96cc" xsi:nil="true"/>
    <CSXUpdate xmlns="4873beb7-5857-4685-be1f-d57550cc96cc">false</CSXUpdate>
    <IntlLocPriority xmlns="4873beb7-5857-4685-be1f-d57550cc96cc" xsi:nil="true"/>
    <UAProjectedTotalWords xmlns="4873beb7-5857-4685-be1f-d57550cc96cc" xsi:nil="true"/>
    <AssetType xmlns="4873beb7-5857-4685-be1f-d57550cc96cc">TP</AssetType>
    <MachineTranslated xmlns="4873beb7-5857-4685-be1f-d57550cc96cc">false</MachineTranslated>
    <OutputCachingOn xmlns="4873beb7-5857-4685-be1f-d57550cc96cc">false</OutputCachingOn>
    <TemplateStatus xmlns="4873beb7-5857-4685-be1f-d57550cc96cc">Complete</TemplateStatus>
    <IsSearchable xmlns="4873beb7-5857-4685-be1f-d57550cc96cc">true</IsSearchable>
    <ContentItem xmlns="4873beb7-5857-4685-be1f-d57550cc96cc" xsi:nil="true"/>
    <HandoffToMSDN xmlns="4873beb7-5857-4685-be1f-d57550cc96cc" xsi:nil="true"/>
    <ShowIn xmlns="4873beb7-5857-4685-be1f-d57550cc96cc">Show everywhere</ShowIn>
    <ThumbnailAssetId xmlns="4873beb7-5857-4685-be1f-d57550cc96cc" xsi:nil="true"/>
    <UALocComments xmlns="4873beb7-5857-4685-be1f-d57550cc96cc" xsi:nil="true"/>
    <UALocRecommendation xmlns="4873beb7-5857-4685-be1f-d57550cc96cc">Localize</UALocRecommendation>
    <LastModifiedDateTime xmlns="4873beb7-5857-4685-be1f-d57550cc96cc" xsi:nil="true"/>
    <LegacyData xmlns="4873beb7-5857-4685-be1f-d57550cc96cc" xsi:nil="true"/>
    <LocManualTestRequired xmlns="4873beb7-5857-4685-be1f-d57550cc96cc">false</LocManualTestRequired>
    <LocMarketGroupTiers2 xmlns="4873beb7-5857-4685-be1f-d57550cc96cc" xsi:nil="true"/>
    <ClipArtFilename xmlns="4873beb7-5857-4685-be1f-d57550cc96cc" xsi:nil="true"/>
    <TPApplication xmlns="4873beb7-5857-4685-be1f-d57550cc96cc" xsi:nil="true"/>
    <CSXHash xmlns="4873beb7-5857-4685-be1f-d57550cc96cc" xsi:nil="true"/>
    <DirectSourceMarket xmlns="4873beb7-5857-4685-be1f-d57550cc96cc" xsi:nil="true"/>
    <PrimaryImageGen xmlns="4873beb7-5857-4685-be1f-d57550cc96cc">true</PrimaryImageGen>
    <PlannedPubDate xmlns="4873beb7-5857-4685-be1f-d57550cc96cc" xsi:nil="true"/>
    <CSXSubmissionMarket xmlns="4873beb7-5857-4685-be1f-d57550cc96cc" xsi:nil="true"/>
    <Downloads xmlns="4873beb7-5857-4685-be1f-d57550cc96cc">0</Downloads>
    <ArtSampleDocs xmlns="4873beb7-5857-4685-be1f-d57550cc96cc" xsi:nil="true"/>
    <TrustLevel xmlns="4873beb7-5857-4685-be1f-d57550cc96cc">1 Microsoft Managed Content</TrustLevel>
    <BlockPublish xmlns="4873beb7-5857-4685-be1f-d57550cc96cc">false</BlockPublish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BusinessGroup xmlns="4873beb7-5857-4685-be1f-d57550cc96cc" xsi:nil="true"/>
    <Providers xmlns="4873beb7-5857-4685-be1f-d57550cc96cc" xsi:nil="true"/>
    <TemplateTemplateType xmlns="4873beb7-5857-4685-be1f-d57550cc96cc">PowerPoint Presentation Template</TemplateTemplateType>
    <TimesCloned xmlns="4873beb7-5857-4685-be1f-d57550cc96cc" xsi:nil="true"/>
    <TPAppVersion xmlns="4873beb7-5857-4685-be1f-d57550cc96cc" xsi:nil="true"/>
    <VoteCount xmlns="4873beb7-5857-4685-be1f-d57550cc96cc" xsi:nil="true"/>
    <AverageRating xmlns="4873beb7-5857-4685-be1f-d57550cc96cc" xsi:nil="true"/>
    <FeatureTagsTaxHTField0 xmlns="4873beb7-5857-4685-be1f-d57550cc96cc">
      <Terms xmlns="http://schemas.microsoft.com/office/infopath/2007/PartnerControls"/>
    </FeatureTagsTaxHTField0>
    <Provider xmlns="4873beb7-5857-4685-be1f-d57550cc96cc" xsi:nil="true"/>
    <UACurrentWords xmlns="4873beb7-5857-4685-be1f-d57550cc96cc" xsi:nil="true"/>
    <AssetId xmlns="4873beb7-5857-4685-be1f-d57550cc96cc">TP103431361</AssetId>
    <TPClientViewer xmlns="4873beb7-5857-4685-be1f-d57550cc96cc" xsi:nil="true"/>
    <DSATActionTaken xmlns="4873beb7-5857-4685-be1f-d57550cc96cc" xsi:nil="true"/>
    <APEditor xmlns="4873beb7-5857-4685-be1f-d57550cc96cc">
      <UserInfo>
        <DisplayName/>
        <AccountId xsi:nil="true"/>
        <AccountType/>
      </UserInfo>
    </APEditor>
    <TPInstallLocation xmlns="4873beb7-5857-4685-be1f-d57550cc96cc" xsi:nil="true"/>
    <OOCacheId xmlns="4873beb7-5857-4685-be1f-d57550cc96cc" xsi:nil="true"/>
    <IsDeleted xmlns="4873beb7-5857-4685-be1f-d57550cc96cc">false</IsDeleted>
    <PublishTargets xmlns="4873beb7-5857-4685-be1f-d57550cc96cc">OfficeOnlineVNext</PublishTargets>
    <ApprovalLog xmlns="4873beb7-5857-4685-be1f-d57550cc96cc" xsi:nil="true"/>
    <BugNumber xmlns="4873beb7-5857-4685-be1f-d57550cc96cc" xsi:nil="true"/>
    <CrawlForDependencies xmlns="4873beb7-5857-4685-be1f-d57550cc96cc">false</CrawlForDependencies>
    <InternalTagsTaxHTField0 xmlns="4873beb7-5857-4685-be1f-d57550cc96cc">
      <Terms xmlns="http://schemas.microsoft.com/office/infopath/2007/PartnerControls"/>
    </InternalTagsTaxHTField0>
    <LastHandOff xmlns="4873beb7-5857-4685-be1f-d57550cc96cc" xsi:nil="true"/>
    <Milestone xmlns="4873beb7-5857-4685-be1f-d57550cc96cc" xsi:nil="true"/>
    <OriginalRelease xmlns="4873beb7-5857-4685-be1f-d57550cc96cc">15</OriginalRelease>
    <RecommendationsModifier xmlns="4873beb7-5857-4685-be1f-d57550cc96cc" xsi:nil="true"/>
    <ScenarioTagsTaxHTField0 xmlns="4873beb7-5857-4685-be1f-d57550cc96cc">
      <Terms xmlns="http://schemas.microsoft.com/office/infopath/2007/PartnerControls"/>
    </ScenarioTagsTaxHTField0>
    <UANotes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561E720F-F05D-4536-9C34-0CFCED65D3B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8C8B9CA-0273-4370-889A-FC05DA5C2F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CDDBB83-77C1-4099-A0AA-289882E745E2}">
  <ds:schemaRefs>
    <ds:schemaRef ds:uri="http://purl.org/dc/elements/1.1/"/>
    <ds:schemaRef ds:uri="http://schemas.microsoft.com/office/2006/metadata/properties"/>
    <ds:schemaRef ds:uri="4873beb7-5857-4685-be1f-d57550cc96cc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856</TotalTime>
  <Words>311</Words>
  <Application>Microsoft Office PowerPoint</Application>
  <PresentationFormat>Custom</PresentationFormat>
  <Paragraphs>45</Paragraphs>
  <Slides>12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tf03431380</vt:lpstr>
      <vt:lpstr>   Piano Glove    Students: ataa Munther Husni Refai  Leena khaled haj yousef   Supervisors:  Dr. Raed Al-Qadi.   Dr. Samer Arandi. </vt:lpstr>
      <vt:lpstr>Outline </vt:lpstr>
      <vt:lpstr>Problem</vt:lpstr>
      <vt:lpstr>Objectives</vt:lpstr>
      <vt:lpstr>Scope of work</vt:lpstr>
      <vt:lpstr>Scope of work</vt:lpstr>
      <vt:lpstr>Scope of work</vt:lpstr>
      <vt:lpstr>Scope of work</vt:lpstr>
      <vt:lpstr>Scope of work</vt:lpstr>
      <vt:lpstr>Constraints</vt:lpstr>
      <vt:lpstr>                     Future Work </vt:lpstr>
      <vt:lpstr>Demo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Students: Leena khaled haj yousef  Ata' Munther Hussni Refai     Supervisor:  Dr. Samer Arandi.</dc:title>
  <dc:creator>ezz</dc:creator>
  <cp:lastModifiedBy>i-3</cp:lastModifiedBy>
  <cp:revision>34</cp:revision>
  <dcterms:created xsi:type="dcterms:W3CDTF">2017-05-26T21:45:26Z</dcterms:created>
  <dcterms:modified xsi:type="dcterms:W3CDTF">2017-12-19T23:32:59Z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0x0101006EDDDB5EE6D98C44930B742096920B300400F5B6D36B3EF94B4E9A635CDF2A18F5B8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