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notesMasterIdLst>
    <p:notesMasterId r:id="rId69"/>
  </p:notesMasterIdLst>
  <p:sldIdLst>
    <p:sldId id="263" r:id="rId2"/>
    <p:sldId id="374" r:id="rId3"/>
    <p:sldId id="292" r:id="rId4"/>
    <p:sldId id="315" r:id="rId5"/>
    <p:sldId id="313" r:id="rId6"/>
    <p:sldId id="265" r:id="rId7"/>
    <p:sldId id="352" r:id="rId8"/>
    <p:sldId id="267" r:id="rId9"/>
    <p:sldId id="314" r:id="rId10"/>
    <p:sldId id="323" r:id="rId11"/>
    <p:sldId id="353" r:id="rId12"/>
    <p:sldId id="354" r:id="rId13"/>
    <p:sldId id="355" r:id="rId14"/>
    <p:sldId id="356" r:id="rId15"/>
    <p:sldId id="331" r:id="rId16"/>
    <p:sldId id="357" r:id="rId17"/>
    <p:sldId id="358" r:id="rId18"/>
    <p:sldId id="332" r:id="rId19"/>
    <p:sldId id="359" r:id="rId20"/>
    <p:sldId id="360" r:id="rId21"/>
    <p:sldId id="372" r:id="rId22"/>
    <p:sldId id="341" r:id="rId23"/>
    <p:sldId id="361" r:id="rId24"/>
    <p:sldId id="343" r:id="rId25"/>
    <p:sldId id="363" r:id="rId26"/>
    <p:sldId id="364" r:id="rId27"/>
    <p:sldId id="362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73" r:id="rId36"/>
    <p:sldId id="375" r:id="rId37"/>
    <p:sldId id="301" r:id="rId38"/>
    <p:sldId id="305" r:id="rId39"/>
    <p:sldId id="338" r:id="rId40"/>
    <p:sldId id="306" r:id="rId41"/>
    <p:sldId id="339" r:id="rId42"/>
    <p:sldId id="307" r:id="rId43"/>
    <p:sldId id="308" r:id="rId44"/>
    <p:sldId id="309" r:id="rId45"/>
    <p:sldId id="284" r:id="rId46"/>
    <p:sldId id="285" r:id="rId47"/>
    <p:sldId id="328" r:id="rId48"/>
    <p:sldId id="330" r:id="rId49"/>
    <p:sldId id="326" r:id="rId50"/>
    <p:sldId id="329" r:id="rId51"/>
    <p:sldId id="324" r:id="rId52"/>
    <p:sldId id="340" r:id="rId53"/>
    <p:sldId id="342" r:id="rId54"/>
    <p:sldId id="347" r:id="rId55"/>
    <p:sldId id="344" r:id="rId56"/>
    <p:sldId id="348" r:id="rId57"/>
    <p:sldId id="345" r:id="rId58"/>
    <p:sldId id="349" r:id="rId59"/>
    <p:sldId id="350" r:id="rId60"/>
    <p:sldId id="351" r:id="rId61"/>
    <p:sldId id="346" r:id="rId62"/>
    <p:sldId id="320" r:id="rId63"/>
    <p:sldId id="334" r:id="rId64"/>
    <p:sldId id="335" r:id="rId65"/>
    <p:sldId id="336" r:id="rId66"/>
    <p:sldId id="333" r:id="rId67"/>
    <p:sldId id="321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800" b="0" i="0" u="none" strike="noStrike" kern="1200" spc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Origin – Destination </a:t>
            </a:r>
            <a:b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(800) Samples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800" b="0" i="0" u="none" strike="noStrike" kern="1200" spc="0" baseline="0" dirty="0" smtClean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15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954-4154-B611-AB2854940BC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9C2-4DAD-BADB-0CA9081F4FB3}"/>
              </c:ext>
            </c:extLst>
          </c:dPt>
          <c:cat>
            <c:strRef>
              <c:f>Sheet1!$A$2:$A$3</c:f>
              <c:strCache>
                <c:ptCount val="2"/>
                <c:pt idx="0">
                  <c:v>Fisal Street</c:v>
                </c:pt>
                <c:pt idx="1">
                  <c:v>Ring Road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54-4154-B611-AB2854940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AD333-731B-4F5B-99D6-7DC05118B99C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40953-ABF8-4855-913A-CF9119DA2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48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CD5E5-5D62-42B4-A030-B05C04B4D97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936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CD5E5-5D62-42B4-A030-B05C04B4D97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72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CD5E5-5D62-42B4-A030-B05C04B4D97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68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3176D-4997-4910-ADCE-19F7A45D509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56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3176D-4997-4910-ADCE-19F7A45D509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8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BB880-3A35-4056-A384-9D85A7C4E8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07A5C-2FE2-467F-9574-3E7CA2682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8D5DA-FCB5-496A-A701-1277620D8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DD5AB-9328-4656-8388-B1AE6EE00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AED0E-4BBE-48B4-818F-343F040B0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467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9883E-699A-4B63-B790-99E726592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D479C0-EF4F-4CDC-82EF-7998BEFEA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091CD-3401-4B85-9ADB-D27F038EE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7AB41-C547-4698-B285-03912CD71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DE4C6-2FC7-49A0-8778-A02BD64C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807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DCF353-C784-4897-B808-9A61BD4B39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4477F5-FB5C-4079-AEF6-07660ACA66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CD889-5E41-4E1D-9AF1-C7D67AB6E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C5925-B173-494F-A9A6-FFC56CF34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135E3-E35F-492C-BAB6-262233004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046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nimat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 rot="21066044">
            <a:off x="-6369536" y="-3292475"/>
            <a:ext cx="2360944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7" name="正方形/長方形 6"/>
          <p:cNvSpPr/>
          <p:nvPr userDrawn="1"/>
        </p:nvSpPr>
        <p:spPr>
          <a:xfrm rot="21066044">
            <a:off x="-5193303" y="3344665"/>
            <a:ext cx="2360329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8" name="正方形/長方形 7"/>
          <p:cNvSpPr/>
          <p:nvPr userDrawn="1"/>
        </p:nvSpPr>
        <p:spPr>
          <a:xfrm rot="21066044">
            <a:off x="-6369536" y="-3292475"/>
            <a:ext cx="23609443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9" name="正方形/長方形 8"/>
          <p:cNvSpPr/>
          <p:nvPr userDrawn="1"/>
        </p:nvSpPr>
        <p:spPr>
          <a:xfrm rot="21066044">
            <a:off x="-5193303" y="3344665"/>
            <a:ext cx="2360329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0" name="正方形/長方形 9"/>
          <p:cNvSpPr/>
          <p:nvPr userDrawn="1"/>
        </p:nvSpPr>
        <p:spPr>
          <a:xfrm rot="21066044">
            <a:off x="-6369536" y="-3292475"/>
            <a:ext cx="2360944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1" name="正方形/長方形 10"/>
          <p:cNvSpPr/>
          <p:nvPr userDrawn="1"/>
        </p:nvSpPr>
        <p:spPr>
          <a:xfrm rot="21066044">
            <a:off x="-5193303" y="3344665"/>
            <a:ext cx="2360329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2" name="正方形/長方形 11"/>
          <p:cNvSpPr/>
          <p:nvPr userDrawn="1"/>
        </p:nvSpPr>
        <p:spPr>
          <a:xfrm rot="21066044">
            <a:off x="-6369536" y="-3292475"/>
            <a:ext cx="23609443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3" name="正方形/長方形 12"/>
          <p:cNvSpPr/>
          <p:nvPr userDrawn="1"/>
        </p:nvSpPr>
        <p:spPr>
          <a:xfrm rot="21066044">
            <a:off x="-5193303" y="3344665"/>
            <a:ext cx="23603290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grpSp>
        <p:nvGrpSpPr>
          <p:cNvPr id="14" name="グループ化 13"/>
          <p:cNvGrpSpPr/>
          <p:nvPr userDrawn="1"/>
        </p:nvGrpSpPr>
        <p:grpSpPr>
          <a:xfrm rot="17100000">
            <a:off x="4415471" y="1613249"/>
            <a:ext cx="3360000" cy="3360292"/>
            <a:chOff x="6682240" y="2680152"/>
            <a:chExt cx="5040000" cy="5040000"/>
          </a:xfrm>
        </p:grpSpPr>
        <p:sp>
          <p:nvSpPr>
            <p:cNvPr id="15" name="円/楕円 14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6" name="アーチ 15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801423"/>
                <a:gd name="adj3" fmla="val 14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/>
          <p:cNvGrpSpPr>
            <a:grpSpLocks noChangeAspect="1"/>
          </p:cNvGrpSpPr>
          <p:nvPr userDrawn="1"/>
        </p:nvGrpSpPr>
        <p:grpSpPr>
          <a:xfrm rot="11994079">
            <a:off x="4295315" y="1493395"/>
            <a:ext cx="3600312" cy="3600000"/>
            <a:chOff x="6682240" y="2680152"/>
            <a:chExt cx="5040000" cy="5040000"/>
          </a:xfrm>
        </p:grpSpPr>
        <p:sp>
          <p:nvSpPr>
            <p:cNvPr id="18" name="円/楕円 17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9" name="アーチ 18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829372"/>
                <a:gd name="adj3" fmla="val 1485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/>
          <p:cNvGrpSpPr>
            <a:grpSpLocks noChangeAspect="1"/>
          </p:cNvGrpSpPr>
          <p:nvPr userDrawn="1"/>
        </p:nvGrpSpPr>
        <p:grpSpPr>
          <a:xfrm rot="3600000">
            <a:off x="4175471" y="1373228"/>
            <a:ext cx="3840000" cy="3840333"/>
            <a:chOff x="6682240" y="2680152"/>
            <a:chExt cx="5040000" cy="5040000"/>
          </a:xfrm>
        </p:grpSpPr>
        <p:sp>
          <p:nvSpPr>
            <p:cNvPr id="21" name="円/楕円 20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22" name="アーチ 21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90965"/>
                <a:gd name="adj3" fmla="val 141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グループ化 22"/>
          <p:cNvGrpSpPr>
            <a:grpSpLocks noChangeAspect="1"/>
          </p:cNvGrpSpPr>
          <p:nvPr userDrawn="1"/>
        </p:nvGrpSpPr>
        <p:grpSpPr>
          <a:xfrm rot="18000000">
            <a:off x="4055471" y="1253218"/>
            <a:ext cx="4080000" cy="4080354"/>
            <a:chOff x="6682240" y="2680152"/>
            <a:chExt cx="5040000" cy="5040000"/>
          </a:xfrm>
        </p:grpSpPr>
        <p:sp>
          <p:nvSpPr>
            <p:cNvPr id="24" name="円/楕円 23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25" name="アーチ 24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81764"/>
                <a:gd name="adj3" fmla="val 1346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/>
          <p:cNvGrpSpPr>
            <a:grpSpLocks noChangeAspect="1"/>
          </p:cNvGrpSpPr>
          <p:nvPr userDrawn="1"/>
        </p:nvGrpSpPr>
        <p:grpSpPr>
          <a:xfrm rot="7511662">
            <a:off x="3935471" y="1133207"/>
            <a:ext cx="4320000" cy="4320375"/>
            <a:chOff x="6682240" y="2680152"/>
            <a:chExt cx="5040000" cy="5040000"/>
          </a:xfrm>
        </p:grpSpPr>
        <p:sp>
          <p:nvSpPr>
            <p:cNvPr id="27" name="円/楕円 26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28" name="アーチ 27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55127"/>
                <a:gd name="adj3" fmla="val 1245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グループ化 28"/>
          <p:cNvGrpSpPr>
            <a:grpSpLocks noChangeAspect="1"/>
          </p:cNvGrpSpPr>
          <p:nvPr userDrawn="1"/>
        </p:nvGrpSpPr>
        <p:grpSpPr>
          <a:xfrm rot="10993309">
            <a:off x="3815273" y="1013395"/>
            <a:ext cx="4560396" cy="4560000"/>
            <a:chOff x="6682240" y="2680152"/>
            <a:chExt cx="5040000" cy="5040000"/>
          </a:xfrm>
        </p:grpSpPr>
        <p:sp>
          <p:nvSpPr>
            <p:cNvPr id="30" name="円/楕円 29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1" name="アーチ 30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48913"/>
                <a:gd name="adj3" fmla="val 110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3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914400" y="2648572"/>
            <a:ext cx="10363200" cy="1057333"/>
          </a:xfrm>
        </p:spPr>
        <p:txBody>
          <a:bodyPr anchor="t">
            <a:noAutofit/>
          </a:bodyPr>
          <a:lstStyle>
            <a:lvl1pPr algn="ctr">
              <a:defRPr sz="6400" baseline="0">
                <a:solidFill>
                  <a:schemeClr val="accent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YOUR TITLE GOES HERE</a:t>
            </a:r>
            <a:endParaRPr kumimoji="1" lang="ja-JP" altLang="en-US" dirty="0"/>
          </a:p>
        </p:txBody>
      </p:sp>
      <p:sp>
        <p:nvSpPr>
          <p:cNvPr id="34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910974" y="5685251"/>
            <a:ext cx="10370052" cy="1008112"/>
          </a:xfrm>
        </p:spPr>
        <p:txBody>
          <a:bodyPr>
            <a:normAutofit/>
          </a:bodyPr>
          <a:lstStyle>
            <a:lvl1pPr marL="0" indent="0" algn="ctr">
              <a:buNone/>
              <a:defRPr sz="1333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544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/>
              <a:t>Information</a:t>
            </a:r>
            <a:endParaRPr kumimoji="1" lang="ja-JP" altLang="en-US" dirty="0"/>
          </a:p>
        </p:txBody>
      </p:sp>
      <p:grpSp>
        <p:nvGrpSpPr>
          <p:cNvPr id="35" name="グループ化 34"/>
          <p:cNvGrpSpPr/>
          <p:nvPr userDrawn="1"/>
        </p:nvGrpSpPr>
        <p:grpSpPr>
          <a:xfrm>
            <a:off x="5730640" y="5397219"/>
            <a:ext cx="725488" cy="125685"/>
            <a:chOff x="8595214" y="6592642"/>
            <a:chExt cx="1088138" cy="188527"/>
          </a:xfrm>
        </p:grpSpPr>
        <p:sp>
          <p:nvSpPr>
            <p:cNvPr id="36" name="円/楕円 35"/>
            <p:cNvSpPr/>
            <p:nvPr userDrawn="1"/>
          </p:nvSpPr>
          <p:spPr>
            <a:xfrm>
              <a:off x="9048943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7" name="円/楕円 36"/>
            <p:cNvSpPr/>
            <p:nvPr userDrawn="1"/>
          </p:nvSpPr>
          <p:spPr>
            <a:xfrm>
              <a:off x="8595214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8" name="円/楕円 37"/>
            <p:cNvSpPr/>
            <p:nvPr userDrawn="1"/>
          </p:nvSpPr>
          <p:spPr>
            <a:xfrm>
              <a:off x="9494825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9" name="円/楕円 38"/>
          <p:cNvSpPr/>
          <p:nvPr userDrawn="1"/>
        </p:nvSpPr>
        <p:spPr>
          <a:xfrm>
            <a:off x="4693247" y="1661411"/>
            <a:ext cx="57611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40" name="円/楕円 39"/>
          <p:cNvSpPr/>
          <p:nvPr userDrawn="1"/>
        </p:nvSpPr>
        <p:spPr>
          <a:xfrm>
            <a:off x="5436378" y="1661411"/>
            <a:ext cx="57611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41" name="円/楕円 40"/>
          <p:cNvSpPr/>
          <p:nvPr userDrawn="1"/>
        </p:nvSpPr>
        <p:spPr>
          <a:xfrm>
            <a:off x="6179508" y="1661411"/>
            <a:ext cx="57611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42" name="円/楕円 41"/>
          <p:cNvSpPr/>
          <p:nvPr userDrawn="1"/>
        </p:nvSpPr>
        <p:spPr>
          <a:xfrm>
            <a:off x="6922638" y="1661411"/>
            <a:ext cx="576114" cy="5760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131B06-E343-475E-85E0-D893A9DB35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148" y="1989608"/>
            <a:ext cx="2601230" cy="260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26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700"/>
                            </p:stCondLst>
                            <p:childTnLst>
                              <p:par>
                                <p:cTn id="8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2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6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4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7" presetID="45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5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5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5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5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5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ntr" presetSubtype="8" decel="75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1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5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5" presetClass="entr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5" presetClass="entr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5" presetClass="entr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0"/>
                            </p:stCondLst>
                            <p:childTnLst>
                              <p:par>
                                <p:cTn id="15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60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円/楕円 42"/>
          <p:cNvSpPr/>
          <p:nvPr userDrawn="1"/>
        </p:nvSpPr>
        <p:spPr>
          <a:xfrm>
            <a:off x="626588" y="1192422"/>
            <a:ext cx="4382197" cy="4381817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15000"/>
                </a:schemeClr>
              </a:gs>
              <a:gs pos="50000">
                <a:schemeClr val="accent1">
                  <a:tint val="44500"/>
                  <a:satMod val="160000"/>
                  <a:alpha val="1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chemeClr val="tx1"/>
              </a:solidFill>
            </a:endParaRPr>
          </a:p>
        </p:txBody>
      </p:sp>
      <p:sp>
        <p:nvSpPr>
          <p:cNvPr id="44" name="円/楕円 43"/>
          <p:cNvSpPr/>
          <p:nvPr userDrawn="1"/>
        </p:nvSpPr>
        <p:spPr>
          <a:xfrm>
            <a:off x="1292961" y="1858737"/>
            <a:ext cx="3049452" cy="3049187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38000"/>
                </a:schemeClr>
              </a:gs>
              <a:gs pos="42000">
                <a:schemeClr val="accent1">
                  <a:tint val="44500"/>
                  <a:satMod val="160000"/>
                  <a:alpha val="2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chemeClr val="tx1"/>
              </a:solidFill>
            </a:endParaRPr>
          </a:p>
        </p:txBody>
      </p:sp>
      <p:sp>
        <p:nvSpPr>
          <p:cNvPr id="55" name="アーチ 54"/>
          <p:cNvSpPr/>
          <p:nvPr userDrawn="1"/>
        </p:nvSpPr>
        <p:spPr>
          <a:xfrm rot="4322625">
            <a:off x="730887" y="1269705"/>
            <a:ext cx="4355068" cy="4251507"/>
          </a:xfrm>
          <a:prstGeom prst="blockArc">
            <a:avLst>
              <a:gd name="adj1" fmla="val 12892196"/>
              <a:gd name="adj2" fmla="val 12320"/>
              <a:gd name="adj3" fmla="val 887"/>
            </a:avLst>
          </a:pr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タイトル 1"/>
          <p:cNvSpPr>
            <a:spLocks noGrp="1"/>
          </p:cNvSpPr>
          <p:nvPr userDrawn="1">
            <p:ph type="title" hasCustomPrompt="1"/>
          </p:nvPr>
        </p:nvSpPr>
        <p:spPr>
          <a:xfrm>
            <a:off x="754943" y="1568794"/>
            <a:ext cx="4320855" cy="1770197"/>
          </a:xfrm>
          <a:prstGeom prst="rect">
            <a:avLst/>
          </a:prstGeom>
        </p:spPr>
        <p:txBody>
          <a:bodyPr anchor="b"/>
          <a:lstStyle>
            <a:lvl1pPr algn="ctr">
              <a:defRPr sz="3600" spc="1000" baseline="0"/>
            </a:lvl1pPr>
          </a:lstStyle>
          <a:p>
            <a:r>
              <a:rPr lang="en-US" altLang="ja-JP" dirty="0"/>
              <a:t>WORD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4895762" y="3308987"/>
            <a:ext cx="240047" cy="240027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1" name="円/楕円 10"/>
          <p:cNvSpPr/>
          <p:nvPr userDrawn="1"/>
        </p:nvSpPr>
        <p:spPr>
          <a:xfrm>
            <a:off x="4488100" y="1988840"/>
            <a:ext cx="240047" cy="240027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2" name="円/楕円 11"/>
          <p:cNvSpPr/>
          <p:nvPr userDrawn="1"/>
        </p:nvSpPr>
        <p:spPr>
          <a:xfrm>
            <a:off x="3425472" y="1223755"/>
            <a:ext cx="240047" cy="240027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3" name="円/楕円 12"/>
          <p:cNvSpPr/>
          <p:nvPr userDrawn="1"/>
        </p:nvSpPr>
        <p:spPr>
          <a:xfrm>
            <a:off x="4488100" y="4553398"/>
            <a:ext cx="240047" cy="240027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円/楕円 13"/>
          <p:cNvSpPr/>
          <p:nvPr userDrawn="1"/>
        </p:nvSpPr>
        <p:spPr>
          <a:xfrm>
            <a:off x="3425472" y="5334211"/>
            <a:ext cx="240047" cy="240027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cxnSp>
        <p:nvCxnSpPr>
          <p:cNvPr id="6" name="直線コネクタ 5"/>
          <p:cNvCxnSpPr>
            <a:stCxn id="12" idx="6"/>
          </p:cNvCxnSpPr>
          <p:nvPr userDrawn="1"/>
        </p:nvCxnSpPr>
        <p:spPr>
          <a:xfrm>
            <a:off x="3665519" y="1343768"/>
            <a:ext cx="2580511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11" idx="6"/>
          </p:cNvCxnSpPr>
          <p:nvPr userDrawn="1"/>
        </p:nvCxnSpPr>
        <p:spPr>
          <a:xfrm>
            <a:off x="4728148" y="2108853"/>
            <a:ext cx="1667911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10" idx="6"/>
          </p:cNvCxnSpPr>
          <p:nvPr userDrawn="1"/>
        </p:nvCxnSpPr>
        <p:spPr>
          <a:xfrm>
            <a:off x="5135810" y="3429000"/>
            <a:ext cx="1206921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13" idx="6"/>
          </p:cNvCxnSpPr>
          <p:nvPr userDrawn="1"/>
        </p:nvCxnSpPr>
        <p:spPr>
          <a:xfrm>
            <a:off x="4728148" y="4673411"/>
            <a:ext cx="1614583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 userDrawn="1"/>
        </p:nvCxnSpPr>
        <p:spPr>
          <a:xfrm>
            <a:off x="3545495" y="5454225"/>
            <a:ext cx="2797236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円/楕円 1"/>
          <p:cNvSpPr/>
          <p:nvPr userDrawn="1"/>
        </p:nvSpPr>
        <p:spPr>
          <a:xfrm>
            <a:off x="6095471" y="3008954"/>
            <a:ext cx="840166" cy="840093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5" name="円/楕円 14"/>
          <p:cNvSpPr/>
          <p:nvPr userDrawn="1"/>
        </p:nvSpPr>
        <p:spPr>
          <a:xfrm>
            <a:off x="6095471" y="788707"/>
            <a:ext cx="840166" cy="840093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6" name="円/楕円 15"/>
          <p:cNvSpPr/>
          <p:nvPr userDrawn="1"/>
        </p:nvSpPr>
        <p:spPr>
          <a:xfrm>
            <a:off x="6095471" y="1898830"/>
            <a:ext cx="840166" cy="840093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7" name="円/楕円 16"/>
          <p:cNvSpPr/>
          <p:nvPr userDrawn="1"/>
        </p:nvSpPr>
        <p:spPr>
          <a:xfrm>
            <a:off x="6095471" y="5229200"/>
            <a:ext cx="840166" cy="840093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8" name="円/楕円 17"/>
          <p:cNvSpPr/>
          <p:nvPr userDrawn="1"/>
        </p:nvSpPr>
        <p:spPr>
          <a:xfrm>
            <a:off x="6095471" y="4119077"/>
            <a:ext cx="840166" cy="840093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33" name="図プレースホルダー 7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6310165" y="1003382"/>
            <a:ext cx="410778" cy="41074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4" name="図プレースホルダー 7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6310165" y="2108853"/>
            <a:ext cx="410778" cy="41074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5" name="図プレースホルダー 7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6310165" y="3193625"/>
            <a:ext cx="410778" cy="41074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6" name="図プレースホルダー 7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6310165" y="4333752"/>
            <a:ext cx="410778" cy="41074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7" name="図プレースホルダー 7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6310165" y="5443875"/>
            <a:ext cx="410778" cy="41074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026184" y="710324"/>
            <a:ext cx="4080807" cy="56598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2133" spc="2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7026184" y="1190377"/>
            <a:ext cx="4680926" cy="39004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7026184" y="1820448"/>
            <a:ext cx="4080807" cy="56598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2133" spc="2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7026184" y="2300501"/>
            <a:ext cx="4680926" cy="39004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46" name="テキスト プレースホルダー 11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7026184" y="2930015"/>
            <a:ext cx="4080807" cy="56598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2133" spc="2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47" name="テキスト プレースホルダー 11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7026184" y="3410067"/>
            <a:ext cx="4680926" cy="39004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48" name="テキスト プレースホルダー 11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7026184" y="4048375"/>
            <a:ext cx="4080807" cy="56598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2133" spc="2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49" name="テキスト プレースホルダー 11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7026184" y="4528428"/>
            <a:ext cx="4680926" cy="39004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52" name="テキスト プレースホルダー 11"/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7026184" y="5144971"/>
            <a:ext cx="4080807" cy="56598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2133" spc="2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53" name="テキスト プレースホルダー 11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7026184" y="5625024"/>
            <a:ext cx="4680926" cy="39004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904973" y="3444504"/>
            <a:ext cx="3823174" cy="112462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333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</a:p>
          <a:p>
            <a:pPr lvl="0"/>
            <a:endParaRPr lang="en-US" altLang="ja-JP" dirty="0"/>
          </a:p>
          <a:p>
            <a:pPr lvl="0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4867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8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8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55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2" grpId="0" animBg="1"/>
      <p:bldP spid="15" grpId="0" animBg="1"/>
      <p:bldP spid="16" grpId="0" animBg="1"/>
      <p:bldP spid="17" grpId="0" animBg="1"/>
      <p:bldP spid="18" grpId="0" animBg="1"/>
      <p:bldP spid="33" grpId="0"/>
      <p:bldP spid="34" grpId="0"/>
      <p:bldP spid="35" grpId="0"/>
      <p:bldP spid="36" grpId="0"/>
      <p:bldP spid="37" grpId="0"/>
      <p:bldP spid="3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" presetClass="entr" presetSubtype="2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>
        <p:tmplLst>
          <p:tmpl>
            <p:tnLst>
              <p:par>
                <p:cTn presetID="2" presetClass="entr" presetSubtype="2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Image &amp; 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 userDrawn="1"/>
        </p:nvSpPr>
        <p:spPr>
          <a:xfrm>
            <a:off x="0" y="1"/>
            <a:ext cx="6095472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5999981" cy="6858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288038" y="164638"/>
            <a:ext cx="5327768" cy="80210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6336047" y="1028734"/>
            <a:ext cx="5279759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6384057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663914" y="1604798"/>
            <a:ext cx="720142" cy="480053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直角三角形 10"/>
          <p:cNvSpPr/>
          <p:nvPr userDrawn="1"/>
        </p:nvSpPr>
        <p:spPr>
          <a:xfrm rot="5400000">
            <a:off x="6143753" y="2036569"/>
            <a:ext cx="192023" cy="288586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5807943" y="1527544"/>
            <a:ext cx="432085" cy="672075"/>
          </a:xfrm>
        </p:spPr>
        <p:txBody>
          <a:bodyPr anchor="t">
            <a:noAutofit/>
          </a:bodyPr>
          <a:lstStyle>
            <a:lvl1pPr algn="ctr">
              <a:defRPr sz="2933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457140" y="1604798"/>
            <a:ext cx="5158665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480075" y="2132856"/>
            <a:ext cx="5135730" cy="384043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6576095" y="2084851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5655822" y="2761722"/>
            <a:ext cx="720142" cy="480053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4" name="直角三角形 23"/>
          <p:cNvSpPr/>
          <p:nvPr userDrawn="1"/>
        </p:nvSpPr>
        <p:spPr>
          <a:xfrm rot="5400000">
            <a:off x="6135660" y="3193494"/>
            <a:ext cx="192023" cy="288586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5799850" y="2684469"/>
            <a:ext cx="432085" cy="672075"/>
          </a:xfrm>
        </p:spPr>
        <p:txBody>
          <a:bodyPr anchor="t">
            <a:noAutofit/>
          </a:bodyPr>
          <a:lstStyle>
            <a:lvl1pPr algn="ctr">
              <a:defRPr sz="2933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6449048" y="2761722"/>
            <a:ext cx="5158665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471983" y="3289780"/>
            <a:ext cx="5135730" cy="384043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6568002" y="3241776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5663914" y="3856252"/>
            <a:ext cx="720142" cy="480053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0" name="直角三角形 29"/>
          <p:cNvSpPr/>
          <p:nvPr userDrawn="1"/>
        </p:nvSpPr>
        <p:spPr>
          <a:xfrm rot="5400000">
            <a:off x="6143753" y="4288023"/>
            <a:ext cx="192023" cy="288586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5807943" y="3778998"/>
            <a:ext cx="432085" cy="672075"/>
          </a:xfrm>
        </p:spPr>
        <p:txBody>
          <a:bodyPr anchor="t">
            <a:noAutofit/>
          </a:bodyPr>
          <a:lstStyle>
            <a:lvl1pPr algn="ctr">
              <a:defRPr sz="2933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6457140" y="3856252"/>
            <a:ext cx="5158665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6480075" y="4384310"/>
            <a:ext cx="5135730" cy="384043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6576095" y="4336305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5660126" y="5013176"/>
            <a:ext cx="720142" cy="480053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6" name="直角三角形 35"/>
          <p:cNvSpPr/>
          <p:nvPr userDrawn="1"/>
        </p:nvSpPr>
        <p:spPr>
          <a:xfrm rot="5400000">
            <a:off x="6139964" y="5444948"/>
            <a:ext cx="192023" cy="288586"/>
          </a:xfrm>
          <a:prstGeom prst="rtTriangl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5804155" y="4935923"/>
            <a:ext cx="432085" cy="672075"/>
          </a:xfrm>
        </p:spPr>
        <p:txBody>
          <a:bodyPr anchor="t">
            <a:noAutofit/>
          </a:bodyPr>
          <a:lstStyle>
            <a:lvl1pPr algn="ctr">
              <a:defRPr sz="2933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6453352" y="5013176"/>
            <a:ext cx="5158665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664120" y="5863310"/>
            <a:ext cx="5135730" cy="384043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6572307" y="5493230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4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8131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7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5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5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750"/>
                            </p:stCondLst>
                            <p:childTnLst>
                              <p:par>
                                <p:cTn id="10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1" grpId="2" animBg="1"/>
      <p:bldP spid="41" grpId="3" animBg="1"/>
      <p:bldP spid="5" grpId="0"/>
      <p:bldP spid="6" grpId="0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8" grpId="1" animBg="1"/>
      <p:bldP spid="8" grpId="2" animBg="1"/>
      <p:bldP spid="8" grpId="3" animBg="1"/>
      <p:bldP spid="9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1" grpId="1" animBg="1"/>
      <p:bldP spid="11" grpId="2" animBg="1"/>
      <p:bldP spid="11" grpId="3" animBg="1"/>
      <p:bldP spid="12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6" grpId="1" animBg="1"/>
      <p:bldP spid="16" grpId="2" animBg="1"/>
      <p:bldP spid="16" grpId="3" animBg="1"/>
      <p:bldP spid="23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4" grpId="1" animBg="1"/>
      <p:bldP spid="24" grpId="2" animBg="1"/>
      <p:bldP spid="24" grpId="3" animBg="1"/>
      <p:bldP spid="25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animBg="1"/>
      <p:bldP spid="28" grpId="1" animBg="1"/>
      <p:bldP spid="28" grpId="2" animBg="1"/>
      <p:bldP spid="28" grpId="3" animBg="1"/>
      <p:bldP spid="29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0" grpId="1" animBg="1"/>
      <p:bldP spid="30" grpId="2" animBg="1"/>
      <p:bldP spid="30" grpId="3" animBg="1"/>
      <p:bldP spid="31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4" grpId="1" animBg="1"/>
      <p:bldP spid="34" grpId="2" animBg="1"/>
      <p:bldP spid="34" grpId="3" animBg="1"/>
      <p:bldP spid="35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6" grpId="1" animBg="1"/>
      <p:bldP spid="36" grpId="2" animBg="1"/>
      <p:bldP spid="36" grpId="3" animBg="1"/>
      <p:bldP spid="37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4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0" grpId="1" animBg="1"/>
      <p:bldP spid="40" grpId="2" animBg="1"/>
      <p:bldP spid="40" grpId="3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0D34C-DFC6-44C3-9829-EF9EA0EBF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5DDA5-5583-4CEC-9CC5-EB5EA2F68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2EF00-4EB2-4D0F-8742-96A340167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06435D-84CB-47A6-A9B9-78E4C2416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72DCB-D113-4A07-A21C-4ADDF8E0C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911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AD2C1-B722-4261-98FD-CF8B27FD5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EF171-A1F9-4036-B4AE-5620524F0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80BD5-FA0A-4841-ADD0-3EF695F38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969D6-7BB4-42D2-92D9-945841920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77568-567E-43B5-9D49-BF540ACD2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186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ADC22-A737-4164-BEBE-688DC9EF7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275B7-9772-4200-8550-7D6CC6001A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D66A83-F682-46CA-9900-7DA9B658F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6B9FE0-24B8-49E2-87DD-4D2B3766E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69B921-B22A-4C25-9955-EFCB60D43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53D86E-9848-4CBB-A5AD-6072116D6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335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CC60C-7E6B-446E-83CB-9D6DA148E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15022-DDA0-4C25-A8ED-97250669D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FDA28-3116-46ED-BF7E-869A3A46F7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DBBECC-1940-424B-BB8B-D99CB4BFDE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6086EB-D44D-4DFE-BE71-31F1B9840D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5DE366-76BB-419F-A7B6-CFC95755F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03FAA7-01FF-472D-AB92-44C60782E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4CAA8A-DB02-4EA9-BE5C-128EE5E1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193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E9E3D-558C-4586-983C-D97BD76C4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7F2078-155D-40AB-9DFA-6C8440A07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BB449D-E805-44AE-B198-326846624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330B4-AA33-4239-A335-3FCB21A64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365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78EB78-040E-476D-8AF3-1F81A6FB2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A5B563-12CA-4108-9A93-ACCC33C16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0736DF-18EC-4A28-85D1-A692E3ECF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344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EAEEB-BC68-4BEB-95CA-A80775E55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AAC62-49BB-4033-A659-DB7725109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0814FE-BA94-47F3-A44C-D2E38F967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C71ED-631B-4C3A-8F07-21A038589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175C-DC16-4113-A754-A302E808C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F86438-5EA2-4E2E-8CC2-059A8737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048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A611E-397A-44AB-9E6F-5AB97E5CD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35D202-0DFD-43B5-ABA2-3C596AB45A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CBA4B2-4137-4A3C-AD47-819045F42B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EDF2F0-2B5F-4B30-AAFA-AFFE4289A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B2AE0-8D23-4820-AE28-E9193EBDD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D1E451-C567-4ECF-AD7B-99B80A711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948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FAC250-8255-4BCA-A0D0-26E72E741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9C45A-3E49-4861-B30F-E2264D3AA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698F1-5779-4903-9E20-1772F724EB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CA5A7-3099-4840-8C11-ED9A9A634982}" type="datetimeFigureOut">
              <a:rPr lang="ar-SA" smtClean="0"/>
              <a:t>01/09/1439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CB213-FCC9-403A-A661-42C77A3871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8E39E-C0AD-42C5-923A-7CA535285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B0459-CFB5-40C4-A57A-130A857AFC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007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3" r:id="rId13"/>
    <p:sldLayoutId id="2147483994" r:id="rId14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45.jpg"/><Relationship Id="rId7" Type="http://schemas.openxmlformats.org/officeDocument/2006/relationships/image" Target="../media/image49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jpg"/><Relationship Id="rId10" Type="http://schemas.openxmlformats.org/officeDocument/2006/relationships/image" Target="../media/image52.jpg"/><Relationship Id="rId4" Type="http://schemas.openxmlformats.org/officeDocument/2006/relationships/image" Target="../media/image46.jpg"/><Relationship Id="rId9" Type="http://schemas.openxmlformats.org/officeDocument/2006/relationships/image" Target="../media/image5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7250" y="2623925"/>
            <a:ext cx="9157252" cy="3657605"/>
          </a:xfrm>
        </p:spPr>
        <p:txBody>
          <a:bodyPr>
            <a:normAutofit/>
          </a:bodyPr>
          <a:lstStyle/>
          <a:p>
            <a:r>
              <a:rPr lang="en-US" b="1" dirty="0"/>
              <a:t>Graduation Project II</a:t>
            </a:r>
            <a:endParaRPr lang="ar-JO" b="1" dirty="0"/>
          </a:p>
          <a:p>
            <a:endParaRPr lang="en-US" b="1" i="1" dirty="0"/>
          </a:p>
          <a:p>
            <a:r>
              <a:rPr lang="en-US" sz="3200" b="1" dirty="0"/>
              <a:t>Design of Tubas Main Street</a:t>
            </a:r>
          </a:p>
          <a:p>
            <a:endParaRPr lang="en-US" sz="3200" b="1" i="1" dirty="0"/>
          </a:p>
          <a:p>
            <a:r>
              <a:rPr lang="en-US" sz="2800" b="1" i="1" dirty="0"/>
              <a:t>     Bashar Hanoun, Noor Akhras &amp; Aws Ammar</a:t>
            </a:r>
          </a:p>
          <a:p>
            <a:r>
              <a:rPr lang="en-US" sz="2800" b="1" i="1" dirty="0"/>
              <a:t>Dr. Amjad Issa</a:t>
            </a:r>
            <a:endParaRPr lang="ar-SA" sz="2800" b="1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EF8A74-93B3-423B-851C-488483181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234" y="483090"/>
            <a:ext cx="1915551" cy="191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21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0E0D48-2FFE-453B-A247-E6A475CED36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894" y="42864"/>
            <a:ext cx="4774418" cy="6857999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302F2B-85F8-45BF-BA16-00AD975CA17B}"/>
              </a:ext>
            </a:extLst>
          </p:cNvPr>
          <p:cNvSpPr txBox="1"/>
          <p:nvPr/>
        </p:nvSpPr>
        <p:spPr>
          <a:xfrm>
            <a:off x="6862763" y="25003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CE4324-A3C2-467A-8DED-1FCF598AB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2588"/>
            <a:ext cx="5255894" cy="132556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Methodology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372976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365127"/>
            <a:ext cx="7886700" cy="1325563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Site Investigation</a:t>
            </a:r>
            <a:br>
              <a:rPr lang="ar-SA" dirty="0">
                <a:latin typeface="Times New Roman" pitchFamily="18" charset="0"/>
                <a:cs typeface="Times New Roman" pitchFamily="18" charset="0"/>
              </a:rPr>
            </a:b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 Road Inventory studies and data collection</a:t>
            </a:r>
            <a:endParaRPr lang="ar-SA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213516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-152399"/>
            <a:ext cx="78867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Al-Shaheed Intersection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7">
            <a:extLst>
              <a:ext uri="{FF2B5EF4-FFF2-40B4-BE49-F238E27FC236}">
                <a16:creationId xmlns:a16="http://schemas.microsoft.com/office/drawing/2014/main" id="{E074D92D-E4A1-4B03-A868-8C89427E844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08035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659AFC8B-493C-4BDE-B388-BC9BC1000512}"/>
              </a:ext>
            </a:extLst>
          </p:cNvPr>
          <p:cNvSpPr txBox="1">
            <a:spLocks/>
          </p:cNvSpPr>
          <p:nvPr/>
        </p:nvSpPr>
        <p:spPr>
          <a:xfrm>
            <a:off x="2305050" y="88050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16 meter , two way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1C46FA4-43D1-409F-BDCB-5C7536CC3614}"/>
              </a:ext>
            </a:extLst>
          </p:cNvPr>
          <p:cNvSpPr txBox="1">
            <a:spLocks/>
          </p:cNvSpPr>
          <p:nvPr/>
        </p:nvSpPr>
        <p:spPr>
          <a:xfrm>
            <a:off x="-152400" y="472440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8 meter , two way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3163E14-4628-49C7-9308-90E1A953E6A9}"/>
              </a:ext>
            </a:extLst>
          </p:cNvPr>
          <p:cNvSpPr txBox="1">
            <a:spLocks/>
          </p:cNvSpPr>
          <p:nvPr/>
        </p:nvSpPr>
        <p:spPr>
          <a:xfrm>
            <a:off x="5029200" y="292608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10 meter , two way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0DFAAC7-D842-4363-AE40-C8A294144D77}"/>
              </a:ext>
            </a:extLst>
          </p:cNvPr>
          <p:cNvSpPr txBox="1">
            <a:spLocks/>
          </p:cNvSpPr>
          <p:nvPr/>
        </p:nvSpPr>
        <p:spPr>
          <a:xfrm>
            <a:off x="2305050" y="535701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20 meter , two way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87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960" y="28135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Data Collection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9300" y="990600"/>
            <a:ext cx="815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5567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Hour Classification</a:t>
            </a:r>
          </a:p>
        </p:txBody>
      </p:sp>
      <p:pic>
        <p:nvPicPr>
          <p:cNvPr id="80898" name="Picture 2" descr="C:\Users\Asus\Desktop\25589680_2013148635362259_959496714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8970" y="2124075"/>
            <a:ext cx="9474060" cy="3519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25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-22860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Tubas Roundabout Intersection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9">
            <a:extLst>
              <a:ext uri="{FF2B5EF4-FFF2-40B4-BE49-F238E27FC236}">
                <a16:creationId xmlns:a16="http://schemas.microsoft.com/office/drawing/2014/main" id="{58ECE7D0-504D-446A-8C2F-6BDCE30ED34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756" y="743683"/>
            <a:ext cx="10758487" cy="611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D41939E-2B06-48AF-BF2C-6735B0EEA776}"/>
              </a:ext>
            </a:extLst>
          </p:cNvPr>
          <p:cNvSpPr txBox="1">
            <a:spLocks/>
          </p:cNvSpPr>
          <p:nvPr/>
        </p:nvSpPr>
        <p:spPr>
          <a:xfrm>
            <a:off x="-1423987" y="330041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14 meter , one way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E94A16F-8994-4073-9036-D3AD129E8271}"/>
              </a:ext>
            </a:extLst>
          </p:cNvPr>
          <p:cNvSpPr txBox="1">
            <a:spLocks/>
          </p:cNvSpPr>
          <p:nvPr/>
        </p:nvSpPr>
        <p:spPr>
          <a:xfrm>
            <a:off x="4466604" y="507920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20 meter , two way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E823E7-EC2B-4768-8002-E61A07198A0C}"/>
              </a:ext>
            </a:extLst>
          </p:cNvPr>
          <p:cNvSpPr txBox="1">
            <a:spLocks/>
          </p:cNvSpPr>
          <p:nvPr/>
        </p:nvSpPr>
        <p:spPr>
          <a:xfrm>
            <a:off x="4305300" y="151887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12 meter , one way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93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Data Collection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6281" y="1087825"/>
            <a:ext cx="8199437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7907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Hour Classification</a:t>
            </a:r>
          </a:p>
        </p:txBody>
      </p:sp>
      <p:pic>
        <p:nvPicPr>
          <p:cNvPr id="81922" name="Picture 2" descr="C:\Users\Asus\Desktop\25590073_2013150888695367_464830997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9925" y="1913063"/>
            <a:ext cx="9092150" cy="36395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37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960" y="38100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4900" dirty="0">
                <a:latin typeface="Times New Roman" panose="02020603050405020304" pitchFamily="18" charset="0"/>
                <a:cs typeface="Times New Roman" pitchFamily="18" charset="0"/>
              </a:rPr>
              <a:t>Data Analysis</a:t>
            </a:r>
            <a:br>
              <a:rPr lang="en-GB" sz="4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 and PHV </a:t>
            </a:r>
            <a: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</a:t>
            </a:r>
            <a:endParaRPr lang="ar-SA" sz="49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1358" y="2686879"/>
            <a:ext cx="9089283" cy="315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9410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960" y="495300"/>
            <a:ext cx="7497763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Overall PH</a:t>
            </a:r>
            <a:r>
              <a:rPr lang="en-US" b="1" dirty="0"/>
              <a:t>F </a:t>
            </a:r>
            <a:r>
              <a:rPr lang="en-GB" b="1" dirty="0"/>
              <a:t>value for each Intersections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46960" y="1942585"/>
            <a:ext cx="7497763" cy="127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5434" y="3526220"/>
            <a:ext cx="7781132" cy="268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1604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picture containing sky, table, building, outdoor&#10;&#10;Description generated with high confidence">
            <a:extLst>
              <a:ext uri="{FF2B5EF4-FFF2-40B4-BE49-F238E27FC236}">
                <a16:creationId xmlns:a16="http://schemas.microsoft.com/office/drawing/2014/main" id="{75496180-843E-49CF-AA88-1CED95DB5C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0" r="1719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6476" y="364785"/>
            <a:ext cx="6172782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700" b="1" dirty="0"/>
              <a:t>Design of Tubas Main    Street </a:t>
            </a:r>
            <a:br>
              <a:rPr lang="en-US" sz="4700" dirty="0"/>
            </a:br>
            <a:br>
              <a:rPr lang="en-US" sz="4700" dirty="0"/>
            </a:br>
            <a:endParaRPr lang="en-US" sz="47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F8FC271-BC46-489B-8FCC-E927A8BCF3AB}"/>
              </a:ext>
            </a:extLst>
          </p:cNvPr>
          <p:cNvSpPr txBox="1">
            <a:spLocks/>
          </p:cNvSpPr>
          <p:nvPr/>
        </p:nvSpPr>
        <p:spPr>
          <a:xfrm>
            <a:off x="6166482" y="2706722"/>
            <a:ext cx="6172782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700" dirty="0"/>
              <a:t>Prepared by:</a:t>
            </a:r>
          </a:p>
          <a:p>
            <a:pPr algn="ctr"/>
            <a:endParaRPr lang="en-US" sz="4700" dirty="0"/>
          </a:p>
          <a:p>
            <a:pPr algn="ctr"/>
            <a:r>
              <a:rPr lang="en-US" sz="4700" dirty="0"/>
              <a:t>Bashar Hanoun</a:t>
            </a:r>
          </a:p>
          <a:p>
            <a:pPr algn="ctr"/>
            <a:r>
              <a:rPr lang="en-US" sz="4700" dirty="0"/>
              <a:t>Noor Akhras</a:t>
            </a:r>
          </a:p>
          <a:p>
            <a:pPr algn="ctr"/>
            <a:r>
              <a:rPr lang="en-US" sz="4700" dirty="0"/>
              <a:t>Aws Ammar</a:t>
            </a:r>
            <a:br>
              <a:rPr lang="en-US" sz="4700" dirty="0"/>
            </a:br>
            <a:br>
              <a:rPr lang="en-US" sz="4700" dirty="0"/>
            </a:br>
            <a:endParaRPr lang="en-US" sz="47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A070127-97C5-48F7-9B74-D098DC09654A}"/>
              </a:ext>
            </a:extLst>
          </p:cNvPr>
          <p:cNvSpPr txBox="1">
            <a:spLocks/>
          </p:cNvSpPr>
          <p:nvPr/>
        </p:nvSpPr>
        <p:spPr>
          <a:xfrm>
            <a:off x="6166482" y="5048658"/>
            <a:ext cx="6172782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900" dirty="0"/>
              <a:t>Under Supervision of:</a:t>
            </a:r>
          </a:p>
          <a:p>
            <a:pPr algn="ctr"/>
            <a:endParaRPr lang="en-US" sz="3900" dirty="0"/>
          </a:p>
          <a:p>
            <a:pPr algn="ctr"/>
            <a:r>
              <a:rPr lang="en-US" sz="3900" dirty="0"/>
              <a:t>Dr. Amjad Issa</a:t>
            </a:r>
          </a:p>
          <a:p>
            <a:br>
              <a:rPr lang="en-US" sz="4700" dirty="0"/>
            </a:br>
            <a:br>
              <a:rPr lang="en-US" sz="4700" dirty="0"/>
            </a:br>
            <a:endParaRPr lang="en-US" sz="4700" dirty="0"/>
          </a:p>
        </p:txBody>
      </p:sp>
    </p:spTree>
    <p:extLst>
      <p:ext uri="{BB962C8B-B14F-4D97-AF65-F5344CB8AC3E}">
        <p14:creationId xmlns:p14="http://schemas.microsoft.com/office/powerpoint/2010/main" val="27171592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dirty="0"/>
              <a:t>PH</a:t>
            </a:r>
            <a:r>
              <a:rPr lang="en-US" b="1" dirty="0"/>
              <a:t>F value per approach for both</a:t>
            </a:r>
            <a:r>
              <a:rPr lang="en-GB" b="1" dirty="0"/>
              <a:t> Intersections</a:t>
            </a:r>
            <a:endParaRPr lang="ar-SA" dirty="0">
              <a:latin typeface="Times New Roman" pitchFamily="18" charset="0"/>
            </a:endParaRPr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5209" y="3134393"/>
            <a:ext cx="8801582" cy="31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7118" y="1772865"/>
            <a:ext cx="7497763" cy="127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2870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5480" y="407504"/>
            <a:ext cx="83210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PH, PHV and PHF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after 20 years </a:t>
            </a:r>
            <a:endParaRPr lang="ar-SA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B5B285D-56E5-449E-AED2-300968974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569230"/>
              </p:ext>
            </p:extLst>
          </p:nvPr>
        </p:nvGraphicFramePr>
        <p:xfrm>
          <a:off x="2239617" y="1669774"/>
          <a:ext cx="7712765" cy="20805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2653">
                  <a:extLst>
                    <a:ext uri="{9D8B030D-6E8A-4147-A177-3AD203B41FA5}">
                      <a16:colId xmlns:a16="http://schemas.microsoft.com/office/drawing/2014/main" val="3379679649"/>
                    </a:ext>
                  </a:extLst>
                </a:gridCol>
                <a:gridCol w="2570922">
                  <a:extLst>
                    <a:ext uri="{9D8B030D-6E8A-4147-A177-3AD203B41FA5}">
                      <a16:colId xmlns:a16="http://schemas.microsoft.com/office/drawing/2014/main" val="721860827"/>
                    </a:ext>
                  </a:extLst>
                </a:gridCol>
                <a:gridCol w="2239190">
                  <a:extLst>
                    <a:ext uri="{9D8B030D-6E8A-4147-A177-3AD203B41FA5}">
                      <a16:colId xmlns:a16="http://schemas.microsoft.com/office/drawing/2014/main" val="4265128227"/>
                    </a:ext>
                  </a:extLst>
                </a:gridCol>
              </a:tblGrid>
              <a:tr h="747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Intersection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PH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PHV(veh/hr)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1285775"/>
                  </a:ext>
                </a:extLst>
              </a:tr>
              <a:tr h="6664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Al-Shaheed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12:15-1:15 PM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1792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0956317"/>
                  </a:ext>
                </a:extLst>
              </a:tr>
              <a:tr h="6664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Tubas Roundabout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12:45-1:45 PM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2171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675161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47755B2-E1C3-4B18-8D26-672AFCAE0F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195722"/>
              </p:ext>
            </p:extLst>
          </p:nvPr>
        </p:nvGraphicFramePr>
        <p:xfrm>
          <a:off x="2239617" y="4187687"/>
          <a:ext cx="7712765" cy="1603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5692">
                  <a:extLst>
                    <a:ext uri="{9D8B030D-6E8A-4147-A177-3AD203B41FA5}">
                      <a16:colId xmlns:a16="http://schemas.microsoft.com/office/drawing/2014/main" val="1255203253"/>
                    </a:ext>
                  </a:extLst>
                </a:gridCol>
                <a:gridCol w="3647073">
                  <a:extLst>
                    <a:ext uri="{9D8B030D-6E8A-4147-A177-3AD203B41FA5}">
                      <a16:colId xmlns:a16="http://schemas.microsoft.com/office/drawing/2014/main" val="3078673457"/>
                    </a:ext>
                  </a:extLst>
                </a:gridCol>
              </a:tblGrid>
              <a:tr h="534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Intersection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PHF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7284840"/>
                  </a:ext>
                </a:extLst>
              </a:tr>
              <a:tr h="534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Al-Shaheed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0.86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0538714"/>
                  </a:ext>
                </a:extLst>
              </a:tr>
              <a:tr h="534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Tubas Roundabout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0.99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7838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630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Warrants and Level of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2160" y="1690688"/>
            <a:ext cx="8107680" cy="4724400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Warrant 1, Eight-Hour Vehicular Volume.( Not applicable ).</a:t>
            </a:r>
          </a:p>
          <a:p>
            <a:pPr lvl="0" algn="l" rtl="0"/>
            <a:r>
              <a:rPr lang="en-US" sz="2400" dirty="0"/>
              <a:t>Warrant 2, Four-Hour Vehicular Volume.</a:t>
            </a:r>
          </a:p>
          <a:p>
            <a:pPr lvl="0" algn="l" rtl="0"/>
            <a:r>
              <a:rPr lang="en-US" sz="2400" dirty="0"/>
              <a:t>Warrant 3, Peak Hour Delay/Volumes.</a:t>
            </a:r>
          </a:p>
          <a:p>
            <a:pPr lvl="0" algn="l" rtl="0"/>
            <a:r>
              <a:rPr lang="en-US" sz="2400" dirty="0"/>
              <a:t>Warrant 4, Pedestrian Volume. ( Not applicable ).</a:t>
            </a:r>
          </a:p>
          <a:p>
            <a:pPr lvl="0" algn="l" rtl="0"/>
            <a:r>
              <a:rPr lang="en-US" sz="2400" dirty="0"/>
              <a:t>Warrant 5, School Crossing. ( Not applicable ).</a:t>
            </a:r>
          </a:p>
          <a:p>
            <a:pPr lvl="0" algn="l" rtl="0"/>
            <a:r>
              <a:rPr lang="en-US" sz="2400" dirty="0"/>
              <a:t>Warrant 6, Coordinated Signal System. ( Not applicable ).</a:t>
            </a:r>
          </a:p>
          <a:p>
            <a:pPr lvl="0" algn="l" rtl="0"/>
            <a:r>
              <a:rPr lang="en-US" sz="2400" dirty="0"/>
              <a:t>Warrant 7, Crash Experience. ( Not applicable ).</a:t>
            </a:r>
          </a:p>
          <a:p>
            <a:pPr lvl="0" algn="l" rtl="0"/>
            <a:r>
              <a:rPr lang="en-US" sz="2400" dirty="0"/>
              <a:t>Warrant 8, Roadway Network. ( Not applicable ).</a:t>
            </a:r>
          </a:p>
          <a:p>
            <a:pPr marL="82296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81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The result of warrants in Al-</a:t>
            </a:r>
            <a:r>
              <a:rPr lang="en-US" b="1" dirty="0" err="1"/>
              <a:t>Shaheed</a:t>
            </a:r>
            <a:r>
              <a:rPr lang="en-US" b="1" dirty="0"/>
              <a:t> intersection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4EBBE4-C152-44A4-9705-955D5A5047D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648453" y="2087244"/>
            <a:ext cx="8895094" cy="36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0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The Result of LOS of Al-</a:t>
            </a:r>
            <a:r>
              <a:rPr lang="en-US" b="1" dirty="0" err="1"/>
              <a:t>Shaheed</a:t>
            </a:r>
            <a:r>
              <a:rPr lang="en-US" b="1" dirty="0"/>
              <a:t> intersection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447800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22" descr="24824439_1993940193949770_163532526_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276106" y="1690688"/>
            <a:ext cx="3550921" cy="502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21" descr="24891476_1993932303950559_15898460_n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838199" y="1690688"/>
            <a:ext cx="6437907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7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The result of warrants in Al-Shaheed intersection after 20 years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8B027E-383F-4CDF-82DB-843CDCB5646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648453" y="2087244"/>
            <a:ext cx="8895094" cy="36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26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The Result of LOS of Al-Shaheed intersection after 20 years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447800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C977D8-3AB1-45ED-B0D3-6A8EC73150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19" y="1747009"/>
            <a:ext cx="6630851" cy="49684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AEADCA-63D0-4540-B458-F05350FD782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29" y="1747010"/>
            <a:ext cx="3165850" cy="496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4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960" y="57481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/>
              <a:t>The result of warrants in Tubas Roundabout intersection</a:t>
            </a:r>
            <a:br>
              <a:rPr lang="en-US" dirty="0"/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86AEE9-D214-4CF3-90A1-00AA27B3B9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48453" y="2087244"/>
            <a:ext cx="8895094" cy="36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12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1626" y="609600"/>
            <a:ext cx="8368748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The result of LOS of Tubas Roundabout intersection</a:t>
            </a:r>
            <a:br>
              <a:rPr lang="en-US" dirty="0"/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6C749B-6D89-47F3-B1AF-2529625CCF1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65" y="1752600"/>
            <a:ext cx="6679095" cy="48867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760D78-1526-40EC-A115-9277FCF6594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41" y="1752600"/>
            <a:ext cx="3178643" cy="488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4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4541" y="667579"/>
            <a:ext cx="91029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/>
              <a:t>The result of warrants in Tubas Roundabout intersection after 20 years</a:t>
            </a:r>
            <a:br>
              <a:rPr lang="en-US" dirty="0"/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86AEE9-D214-4CF3-90A1-00AA27B3B9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48453" y="2087244"/>
            <a:ext cx="8895094" cy="36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0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0974" y="2830343"/>
            <a:ext cx="10362301" cy="1057333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chemeClr val="accent1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DESIGN OF TUBAS MAIN STREET</a:t>
            </a:r>
            <a:endParaRPr lang="en-GB" sz="6600" b="1" dirty="0">
              <a:solidFill>
                <a:schemeClr val="accent1">
                  <a:lumMod val="7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797831" y="5699765"/>
            <a:ext cx="7057369" cy="100811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BASHAR HANOUN, NOOR AKHRAS   &amp; AWS AMMAR</a:t>
            </a:r>
            <a:endParaRPr lang="en-GB" sz="3200" b="1" dirty="0">
              <a:solidFill>
                <a:schemeClr val="bg2">
                  <a:lumMod val="25000"/>
                </a:schemeClr>
              </a:solidFill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64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729" y="609600"/>
            <a:ext cx="9405731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The result of LOS of Tubas Roundabout intersection after 20 years</a:t>
            </a:r>
            <a:br>
              <a:rPr lang="en-US" dirty="0"/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73AB16-BB1A-4EC8-9DB0-ED9A98E57BE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738" y="1752600"/>
            <a:ext cx="6455687" cy="48867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B06FBD-6EC3-4B86-BD4C-D398C31EFC4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602" y="1752600"/>
            <a:ext cx="3199669" cy="478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70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960" y="57481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/>
              <a:t>The result of warrants in New Tubas Roundabout intersection </a:t>
            </a:r>
            <a:br>
              <a:rPr lang="en-US" dirty="0"/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86AEE9-D214-4CF3-90A1-00AA27B3B9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48453" y="2087244"/>
            <a:ext cx="8895094" cy="36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63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1626" y="609600"/>
            <a:ext cx="8368748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The result of LOS of New Tubas Roundabout intersection</a:t>
            </a:r>
            <a:br>
              <a:rPr lang="en-US" dirty="0"/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563EEB-2CC1-4052-B232-0B15345377F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008" y="1752599"/>
            <a:ext cx="5787888" cy="47144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717FFE-3CD7-41D4-BC8A-CA94BCA4226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359" y="1752598"/>
            <a:ext cx="3363154" cy="471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5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4541" y="667579"/>
            <a:ext cx="91029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/>
              <a:t>The result of warrants in New Tubas Roundabout intersection after 20 years</a:t>
            </a:r>
            <a:br>
              <a:rPr lang="en-US" dirty="0"/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86AEE9-D214-4CF3-90A1-00AA27B3B9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48453" y="2087244"/>
            <a:ext cx="8895094" cy="36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67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729" y="609600"/>
            <a:ext cx="9405731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The result of LOS of New Tubas Roundabout intersection after 20 years</a:t>
            </a:r>
            <a:br>
              <a:rPr lang="en-US" dirty="0"/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283159-9CBF-4265-A858-093C374416F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28" y="1752600"/>
            <a:ext cx="6238463" cy="44957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E6B1F8-542A-4CF9-8E56-59AC8485551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842" y="1752600"/>
            <a:ext cx="2991679" cy="449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4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generated with high confidence">
            <a:extLst>
              <a:ext uri="{FF2B5EF4-FFF2-40B4-BE49-F238E27FC236}">
                <a16:creationId xmlns:a16="http://schemas.microsoft.com/office/drawing/2014/main" id="{C203FA89-D1E7-4710-9C95-EFFCC74334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6" b="16221"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dirty="0"/>
              <a:t>The New Tubas Roundabout intersection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1677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ky, table, building, outdoor&#10;&#10;Description generated with high confidence">
            <a:extLst>
              <a:ext uri="{FF2B5EF4-FFF2-40B4-BE49-F238E27FC236}">
                <a16:creationId xmlns:a16="http://schemas.microsoft.com/office/drawing/2014/main" id="{FBAA09FD-A666-40FF-AC55-8A74CC49A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50066" y="318654"/>
            <a:ext cx="9405731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The New Design of New Tubas Roundabout</a:t>
            </a:r>
            <a:br>
              <a:rPr lang="en-US" dirty="0"/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63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AE8802A-B8B4-45BC-B871-124B86A494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09111"/>
              </p:ext>
            </p:extLst>
          </p:nvPr>
        </p:nvGraphicFramePr>
        <p:xfrm>
          <a:off x="1855304" y="2494149"/>
          <a:ext cx="8481392" cy="352186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627932">
                  <a:extLst>
                    <a:ext uri="{9D8B030D-6E8A-4147-A177-3AD203B41FA5}">
                      <a16:colId xmlns:a16="http://schemas.microsoft.com/office/drawing/2014/main" val="3882093987"/>
                    </a:ext>
                  </a:extLst>
                </a:gridCol>
                <a:gridCol w="1818899">
                  <a:extLst>
                    <a:ext uri="{9D8B030D-6E8A-4147-A177-3AD203B41FA5}">
                      <a16:colId xmlns:a16="http://schemas.microsoft.com/office/drawing/2014/main" val="738150820"/>
                    </a:ext>
                  </a:extLst>
                </a:gridCol>
                <a:gridCol w="1886257">
                  <a:extLst>
                    <a:ext uri="{9D8B030D-6E8A-4147-A177-3AD203B41FA5}">
                      <a16:colId xmlns:a16="http://schemas.microsoft.com/office/drawing/2014/main" val="470215740"/>
                    </a:ext>
                  </a:extLst>
                </a:gridCol>
                <a:gridCol w="2148304">
                  <a:extLst>
                    <a:ext uri="{9D8B030D-6E8A-4147-A177-3AD203B41FA5}">
                      <a16:colId xmlns:a16="http://schemas.microsoft.com/office/drawing/2014/main" val="3667866125"/>
                    </a:ext>
                  </a:extLst>
                </a:gridCol>
              </a:tblGrid>
              <a:tr h="62301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Station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Design Speed (Km/</a:t>
                      </a:r>
                      <a:r>
                        <a:rPr lang="en-US" sz="2000" dirty="0" err="1">
                          <a:latin typeface="Adobe Caslon Pro Bold" panose="0205070206050A020403" pitchFamily="18" charset="0"/>
                        </a:rPr>
                        <a:t>hr</a:t>
                      </a: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)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Superelevation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Minimum Radius </a:t>
                      </a:r>
                      <a:br>
                        <a:rPr lang="en-US" sz="2000" dirty="0">
                          <a:latin typeface="Adobe Caslon Pro Bold" panose="0205070206050A020403" pitchFamily="18" charset="0"/>
                        </a:rPr>
                      </a:b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(m)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0330503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(0+000 – 0</a:t>
                      </a:r>
                      <a:r>
                        <a:rPr lang="en-US" sz="2000" baseline="0" dirty="0">
                          <a:latin typeface="Adobe Caslon Pro Bold" panose="0205070206050A020403" pitchFamily="18" charset="0"/>
                        </a:rPr>
                        <a:t>+370)</a:t>
                      </a:r>
                      <a:endParaRPr lang="en-US" sz="2000" dirty="0">
                        <a:latin typeface="Adobe Caslon Pro Bold" panose="0205070206050A020403" pitchFamily="18" charset="0"/>
                      </a:endParaRP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50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NON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116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8098092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(0+</a:t>
                      </a:r>
                      <a:r>
                        <a:rPr lang="en-US" sz="2000" baseline="0" dirty="0">
                          <a:latin typeface="Adobe Caslon Pro Bold" panose="0205070206050A020403" pitchFamily="18" charset="0"/>
                        </a:rPr>
                        <a:t>370 – 2</a:t>
                      </a: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+800)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70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6 %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184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3815106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(2+800 – 8+200)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50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NON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116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2865122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(8+200 – 9+120)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40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NON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70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9304034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>
                          <a:latin typeface="Adobe Caslon Pro Bold" panose="0205070206050A020403" pitchFamily="18" charset="0"/>
                        </a:rPr>
                        <a:t>(9+120 – 9+396)</a:t>
                      </a:r>
                      <a:endParaRPr lang="en-US" sz="2000" dirty="0">
                        <a:latin typeface="Adobe Caslon Pro Bold" panose="0205070206050A020403" pitchFamily="18" charset="0"/>
                      </a:endParaRP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50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NON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116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754137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AEF3B976-FE5B-4522-8A2E-30BD23004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07" y="182750"/>
            <a:ext cx="4935781" cy="123964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C8D8378-54B9-4DA5-BCED-91C42CF8C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752" y="1249696"/>
            <a:ext cx="3196342" cy="89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1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6EF869-1771-4F6C-953A-87046A22A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07" y="182750"/>
            <a:ext cx="4935781" cy="12396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858B9D-6DA3-4555-B74F-1B2073703A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" t="5331" r="2667" b="-267"/>
          <a:stretch/>
        </p:blipFill>
        <p:spPr>
          <a:xfrm>
            <a:off x="3009405" y="2105706"/>
            <a:ext cx="9162400" cy="451589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2B18D22-616E-40A4-8FFD-443B0F8CE9F2}"/>
              </a:ext>
            </a:extLst>
          </p:cNvPr>
          <p:cNvSpPr txBox="1">
            <a:spLocks/>
          </p:cNvSpPr>
          <p:nvPr/>
        </p:nvSpPr>
        <p:spPr>
          <a:xfrm>
            <a:off x="800266" y="2293385"/>
            <a:ext cx="18453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WB-20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F7C19E-9A29-4C1A-BFE2-3EB90001E5D3}"/>
              </a:ext>
            </a:extLst>
          </p:cNvPr>
          <p:cNvSpPr/>
          <p:nvPr/>
        </p:nvSpPr>
        <p:spPr>
          <a:xfrm>
            <a:off x="345342" y="3397259"/>
            <a:ext cx="2664063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2800" dirty="0">
                <a:solidFill>
                  <a:srgbClr val="000000"/>
                </a:solidFill>
                <a:latin typeface="TimesNewRomanPSMT"/>
              </a:rPr>
              <a:t>Height = 4.1 m</a:t>
            </a:r>
            <a:br>
              <a:rPr lang="en-US" sz="2800" dirty="0">
                <a:solidFill>
                  <a:srgbClr val="000000"/>
                </a:solidFill>
                <a:latin typeface="TimesNewRomanPSMT"/>
              </a:rPr>
            </a:br>
            <a:r>
              <a:rPr lang="en-US" sz="2800" dirty="0">
                <a:solidFill>
                  <a:srgbClr val="000000"/>
                </a:solidFill>
                <a:latin typeface="TimesNewRomanPSMT"/>
              </a:rPr>
              <a:t>Width = 2.6 m</a:t>
            </a:r>
            <a:br>
              <a:rPr lang="en-US" sz="2800" dirty="0">
                <a:solidFill>
                  <a:srgbClr val="000000"/>
                </a:solidFill>
                <a:latin typeface="TimesNewRomanPSMT"/>
              </a:rPr>
            </a:br>
            <a:r>
              <a:rPr lang="en-US" sz="2800" dirty="0">
                <a:solidFill>
                  <a:srgbClr val="000000"/>
                </a:solidFill>
                <a:latin typeface="TimesNewRomanPSMT"/>
              </a:rPr>
              <a:t>Length = 22.4  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7C5821-08CD-4A6A-B748-3FA2CB7A45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752" y="1298215"/>
            <a:ext cx="3524144" cy="84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0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43D95B-4293-43D4-B5F3-8E6FB9747B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4" y="1828800"/>
            <a:ext cx="10776402" cy="44091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A63449-942A-400C-BE83-5705B2193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4" y="1833248"/>
            <a:ext cx="10776402" cy="44047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912D72-49B4-4666-A510-863FE9E62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4" y="1828800"/>
            <a:ext cx="10776402" cy="44131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AC8C80-1F67-40E1-BDC0-BCF8BB2DFE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4" y="1824805"/>
            <a:ext cx="10776403" cy="44047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049C4F-7051-4C1C-BCDF-5719D032BF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497" y="511066"/>
            <a:ext cx="7520582" cy="8698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5B7215-0D9B-4B66-B64B-EDD034FB4D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5" y="1826802"/>
            <a:ext cx="10776401" cy="4400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46A2AA-0A58-4C5C-9C76-E3A1234E7C5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9" r="12327"/>
          <a:stretch/>
        </p:blipFill>
        <p:spPr>
          <a:xfrm>
            <a:off x="791484" y="1820809"/>
            <a:ext cx="10776401" cy="44047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97A613-63C0-4545-B181-1583E5F52FA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7" r="11611"/>
          <a:stretch/>
        </p:blipFill>
        <p:spPr>
          <a:xfrm>
            <a:off x="791482" y="1808370"/>
            <a:ext cx="10776401" cy="44127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6BFE61-99B1-44C9-B0B2-B7683796EE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35" y="1824805"/>
            <a:ext cx="10785749" cy="44007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2701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87AAB9-49F9-4BF2-9E91-94DC810EF4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3" y="-876301"/>
            <a:ext cx="6076341" cy="9128775"/>
          </a:xfrm>
          <a:prstGeom prst="rect">
            <a:avLst/>
          </a:prstGeom>
        </p:spPr>
      </p:pic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 dirty="0">
              <a:latin typeface="+mn-lt"/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3"/>
          </p:nvPr>
        </p:nvSpPr>
        <p:spPr>
          <a:xfrm>
            <a:off x="5703892" y="1587016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1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sz="2933" dirty="0"/>
              <a:t>General Background </a:t>
            </a:r>
            <a:endParaRPr lang="ja-JP" altLang="en-US" sz="2933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 dirty="0">
              <a:latin typeface="+mn-lt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6"/>
          </p:nvPr>
        </p:nvSpPr>
        <p:spPr>
          <a:xfrm>
            <a:off x="5799876" y="2743941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2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sz="2933" dirty="0">
                <a:latin typeface="+mn-lt"/>
              </a:rPr>
              <a:t>Objectives</a:t>
            </a:r>
            <a:endParaRPr kumimoji="1" lang="ja-JP" altLang="en-US" sz="2933" dirty="0">
              <a:latin typeface="+mn-lt"/>
            </a:endParaRPr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>
              <a:latin typeface="+mn-lt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0"/>
          </p:nvPr>
        </p:nvSpPr>
        <p:spPr>
          <a:xfrm>
            <a:off x="5807968" y="3838470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3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sz="2933" dirty="0"/>
              <a:t>Project Entrance</a:t>
            </a:r>
            <a:endParaRPr kumimoji="1" lang="ja-JP" altLang="en-US" sz="2933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>
              <a:latin typeface="+mn-lt"/>
            </a:endParaRP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4"/>
          </p:nvPr>
        </p:nvSpPr>
        <p:spPr>
          <a:xfrm>
            <a:off x="5804180" y="4995395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4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kumimoji="1" lang="en-US" sz="2933" dirty="0"/>
              <a:t>Methodology &amp; Design Criteria</a:t>
            </a:r>
            <a:endParaRPr kumimoji="1" lang="ja-JP" altLang="en-US" sz="2933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459DFB-86F3-43FA-8567-2EA6E426AE90}" type="slidenum">
              <a:rPr lang="ja-JP" altLang="en-US" sz="2667"/>
              <a:pPr/>
              <a:t>4</a:t>
            </a:fld>
            <a:endParaRPr lang="ja-JP" altLang="en-US" sz="2667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CAA1A16-E471-48F6-B026-AAF226A10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3315" y="3641"/>
            <a:ext cx="3503800" cy="1253830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9B32D5A-3A06-4783-AD43-9508927E29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17" y="0"/>
            <a:ext cx="5999981" cy="6858000"/>
          </a:xfrm>
        </p:spPr>
      </p:sp>
    </p:spTree>
    <p:extLst>
      <p:ext uri="{BB962C8B-B14F-4D97-AF65-F5344CB8AC3E}">
        <p14:creationId xmlns:p14="http://schemas.microsoft.com/office/powerpoint/2010/main" val="100583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677146"/>
              </p:ext>
            </p:extLst>
          </p:nvPr>
        </p:nvGraphicFramePr>
        <p:xfrm>
          <a:off x="1805111" y="2530023"/>
          <a:ext cx="8531586" cy="3168411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4265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57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46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bg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Type of the Curve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bg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Number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Simple curves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1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Compound curves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1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Reversed curves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22A6F147-67C8-407B-A2A0-51A02434D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497" y="511066"/>
            <a:ext cx="7520582" cy="86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3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9540D2-2AF3-4180-A6A7-89A877779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55" y="542838"/>
            <a:ext cx="6619924" cy="8322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8A9971-B8E8-4481-8101-BE06EF6FE4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017" y="1375057"/>
            <a:ext cx="8393129" cy="52430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4711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84E59-A300-4D5E-B49D-A6DBC969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167" y="1600341"/>
            <a:ext cx="10515600" cy="1334204"/>
          </a:xfrm>
        </p:spPr>
        <p:txBody>
          <a:bodyPr>
            <a:normAutofit/>
          </a:bodyPr>
          <a:lstStyle/>
          <a:p>
            <a:r>
              <a:rPr lang="en-US" dirty="0"/>
              <a:t>Max. Grade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13 %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  Note :  </a:t>
            </a:r>
            <a:r>
              <a:rPr lang="en-US" dirty="0"/>
              <a:t>All segments match the max grade except the following.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75AD672-0E5E-40FA-998E-35AC2DA50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503395"/>
              </p:ext>
            </p:extLst>
          </p:nvPr>
        </p:nvGraphicFramePr>
        <p:xfrm>
          <a:off x="1323981" y="3350900"/>
          <a:ext cx="9128910" cy="235386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5683157">
                  <a:extLst>
                    <a:ext uri="{9D8B030D-6E8A-4147-A177-3AD203B41FA5}">
                      <a16:colId xmlns:a16="http://schemas.microsoft.com/office/drawing/2014/main" val="3882093987"/>
                    </a:ext>
                  </a:extLst>
                </a:gridCol>
                <a:gridCol w="3445753">
                  <a:extLst>
                    <a:ext uri="{9D8B030D-6E8A-4147-A177-3AD203B41FA5}">
                      <a16:colId xmlns:a16="http://schemas.microsoft.com/office/drawing/2014/main" val="3667866125"/>
                    </a:ext>
                  </a:extLst>
                </a:gridCol>
              </a:tblGrid>
              <a:tr h="901970">
                <a:tc>
                  <a:txBody>
                    <a:bodyPr/>
                    <a:lstStyle/>
                    <a:p>
                      <a:pPr algn="ctr"/>
                      <a:r>
                        <a:rPr lang="en-US" sz="3500" dirty="0">
                          <a:latin typeface="Adobe Caslon Pro Bold" panose="0205070206050A020403" pitchFamily="18" charset="0"/>
                        </a:rPr>
                        <a:t>Station</a:t>
                      </a:r>
                    </a:p>
                  </a:txBody>
                  <a:tcPr marL="145190" marR="145190" marT="72596" marB="725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>
                          <a:latin typeface="Adobe Caslon Pro Bold" panose="0205070206050A020403" pitchFamily="18" charset="0"/>
                        </a:rPr>
                        <a:t>Grade</a:t>
                      </a:r>
                    </a:p>
                  </a:txBody>
                  <a:tcPr marL="145190" marR="145190" marT="72596" marB="725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0330503"/>
                  </a:ext>
                </a:extLst>
              </a:tr>
              <a:tr h="72594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dobe Caslon Pro Bold" panose="0205070206050A020403" pitchFamily="18" charset="0"/>
                        </a:rPr>
                        <a:t>(0+020 – 1</a:t>
                      </a:r>
                      <a:r>
                        <a:rPr lang="en-US" sz="2800" baseline="0" dirty="0">
                          <a:latin typeface="Adobe Caslon Pro Bold" panose="0205070206050A020403" pitchFamily="18" charset="0"/>
                        </a:rPr>
                        <a:t>+095)</a:t>
                      </a:r>
                      <a:endParaRPr lang="en-US" sz="2800" dirty="0">
                        <a:latin typeface="Adobe Caslon Pro Bold" panose="0205070206050A020403" pitchFamily="18" charset="0"/>
                      </a:endParaRPr>
                    </a:p>
                  </a:txBody>
                  <a:tcPr marL="145190" marR="145190" marT="72596" marB="725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dobe Caslon Pro Bold" panose="0205070206050A020403" pitchFamily="18" charset="0"/>
                        </a:rPr>
                        <a:t>15.12 %</a:t>
                      </a:r>
                    </a:p>
                  </a:txBody>
                  <a:tcPr marL="145190" marR="145190" marT="72596" marB="725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8098092"/>
                  </a:ext>
                </a:extLst>
              </a:tr>
              <a:tr h="72594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dobe Caslon Pro Bold" panose="0205070206050A020403" pitchFamily="18" charset="0"/>
                        </a:rPr>
                        <a:t>(7+</a:t>
                      </a:r>
                      <a:r>
                        <a:rPr lang="en-US" sz="2800" baseline="0" dirty="0">
                          <a:latin typeface="Adobe Caslon Pro Bold" panose="0205070206050A020403" pitchFamily="18" charset="0"/>
                        </a:rPr>
                        <a:t>075 – 7</a:t>
                      </a:r>
                      <a:r>
                        <a:rPr lang="en-US" sz="2800" dirty="0">
                          <a:latin typeface="Adobe Caslon Pro Bold" panose="0205070206050A020403" pitchFamily="18" charset="0"/>
                        </a:rPr>
                        <a:t>+615)</a:t>
                      </a:r>
                    </a:p>
                  </a:txBody>
                  <a:tcPr marL="145190" marR="145190" marT="72596" marB="725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dobe Caslon Pro Bold" panose="0205070206050A020403" pitchFamily="18" charset="0"/>
                        </a:rPr>
                        <a:t>13.97 %</a:t>
                      </a:r>
                    </a:p>
                  </a:txBody>
                  <a:tcPr marL="145190" marR="145190" marT="72596" marB="725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3815106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F55EE349-8DE1-42BC-BD03-C419304F5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55" y="542838"/>
            <a:ext cx="6619924" cy="83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44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72E9FE7-D2EF-4EE4-BA68-DDC1C7153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55" y="542838"/>
            <a:ext cx="6619924" cy="832219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C301552-8E15-44BC-AE26-A9614D6E8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009333"/>
              </p:ext>
            </p:extLst>
          </p:nvPr>
        </p:nvGraphicFramePr>
        <p:xfrm>
          <a:off x="2623932" y="1947217"/>
          <a:ext cx="7063409" cy="3993515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2094">
                  <a:extLst>
                    <a:ext uri="{9D8B030D-6E8A-4147-A177-3AD203B41FA5}">
                      <a16:colId xmlns:a16="http://schemas.microsoft.com/office/drawing/2014/main" val="3882093987"/>
                    </a:ext>
                  </a:extLst>
                </a:gridCol>
                <a:gridCol w="2903538">
                  <a:extLst>
                    <a:ext uri="{9D8B030D-6E8A-4147-A177-3AD203B41FA5}">
                      <a16:colId xmlns:a16="http://schemas.microsoft.com/office/drawing/2014/main" val="738150820"/>
                    </a:ext>
                  </a:extLst>
                </a:gridCol>
                <a:gridCol w="1757777">
                  <a:extLst>
                    <a:ext uri="{9D8B030D-6E8A-4147-A177-3AD203B41FA5}">
                      <a16:colId xmlns:a16="http://schemas.microsoft.com/office/drawing/2014/main" val="3667866125"/>
                    </a:ext>
                  </a:extLst>
                </a:gridCol>
              </a:tblGrid>
              <a:tr h="62301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Type of Curve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lt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Minimum K 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Number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0330503"/>
                  </a:ext>
                </a:extLst>
              </a:tr>
              <a:tr h="34087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Crest Curve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SSD </a:t>
                      </a:r>
                    </a:p>
                    <a:p>
                      <a:r>
                        <a:rPr lang="en-US" sz="2000" b="1" dirty="0"/>
                        <a:t>for V = 70 </a:t>
                      </a:r>
                      <a:r>
                        <a:rPr lang="en-US" sz="2000" b="1" dirty="0">
                          <a:sym typeface="Wingdings" panose="05000000000000000000" pitchFamily="2" charset="2"/>
                        </a:rPr>
                        <a:t> k</a:t>
                      </a:r>
                      <a:r>
                        <a:rPr lang="en-US" sz="2000" b="1" dirty="0"/>
                        <a:t> = 17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for V = 50 </a:t>
                      </a:r>
                      <a:r>
                        <a:rPr lang="en-US" sz="2000" b="1" dirty="0">
                          <a:sym typeface="Wingdings" panose="05000000000000000000" pitchFamily="2" charset="2"/>
                        </a:rPr>
                        <a:t> k</a:t>
                      </a:r>
                      <a:r>
                        <a:rPr lang="en-US" sz="2000" b="1" dirty="0"/>
                        <a:t> =  7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for V = 40 </a:t>
                      </a:r>
                      <a:r>
                        <a:rPr lang="en-US" sz="2000" b="1" dirty="0">
                          <a:sym typeface="Wingdings" panose="05000000000000000000" pitchFamily="2" charset="2"/>
                        </a:rPr>
                        <a:t> k</a:t>
                      </a:r>
                      <a:r>
                        <a:rPr lang="en-US" sz="2000" b="1" dirty="0"/>
                        <a:t> =  4 </a:t>
                      </a:r>
                    </a:p>
                    <a:p>
                      <a:pPr algn="ctr"/>
                      <a:endParaRPr lang="en-US" sz="2000" dirty="0">
                        <a:latin typeface="Adobe Caslon Pro Bold" panose="0205070206050A020403" pitchFamily="18" charset="0"/>
                      </a:endParaRP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9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8098092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Sag Curve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HSD</a:t>
                      </a:r>
                      <a:r>
                        <a:rPr lang="en-US" sz="2000" dirty="0"/>
                        <a:t> </a:t>
                      </a:r>
                    </a:p>
                    <a:p>
                      <a:r>
                        <a:rPr lang="en-US" sz="2000" b="1" dirty="0"/>
                        <a:t>For V = 70 </a:t>
                      </a:r>
                      <a:r>
                        <a:rPr lang="en-US" sz="2000" b="1" dirty="0">
                          <a:sym typeface="Wingdings" panose="05000000000000000000" pitchFamily="2" charset="2"/>
                        </a:rPr>
                        <a:t> k</a:t>
                      </a:r>
                      <a:r>
                        <a:rPr lang="en-US" sz="2000" b="1" dirty="0"/>
                        <a:t>= 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for V = 50 </a:t>
                      </a:r>
                      <a:r>
                        <a:rPr lang="en-US" sz="2000" b="1" dirty="0">
                          <a:sym typeface="Wingdings" panose="05000000000000000000" pitchFamily="2" charset="2"/>
                        </a:rPr>
                        <a:t> k</a:t>
                      </a:r>
                      <a:r>
                        <a:rPr lang="en-US" sz="2000" b="1" dirty="0"/>
                        <a:t> = 13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for V = 40 </a:t>
                      </a:r>
                      <a:r>
                        <a:rPr lang="en-US" sz="2000" b="1" dirty="0">
                          <a:sym typeface="Wingdings" panose="05000000000000000000" pitchFamily="2" charset="2"/>
                        </a:rPr>
                        <a:t> k</a:t>
                      </a:r>
                      <a:r>
                        <a:rPr lang="en-US" sz="2000" b="1" dirty="0"/>
                        <a:t> =  9</a:t>
                      </a:r>
                    </a:p>
                    <a:p>
                      <a:pPr algn="ctr"/>
                      <a:endParaRPr lang="en-US" sz="2000" dirty="0">
                        <a:latin typeface="Adobe Caslon Pro Bold" panose="0205070206050A020403" pitchFamily="18" charset="0"/>
                      </a:endParaRP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9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3815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68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2935CD4-1271-4867-A5CA-8CC8F305C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287" y="416921"/>
            <a:ext cx="6447511" cy="9898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20AEB-E06A-47B9-A932-8A2B444DD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460" y="1759365"/>
            <a:ext cx="6821557" cy="850172"/>
          </a:xfrm>
        </p:spPr>
        <p:txBody>
          <a:bodyPr>
            <a:normAutofit/>
          </a:bodyPr>
          <a:lstStyle/>
          <a:p>
            <a:r>
              <a:rPr lang="en-US" dirty="0"/>
              <a:t>We have two typical cross section scenarios:</a:t>
            </a:r>
          </a:p>
        </p:txBody>
      </p:sp>
      <p:graphicFrame>
        <p:nvGraphicFramePr>
          <p:cNvPr id="5" name="جدول 3">
            <a:extLst>
              <a:ext uri="{FF2B5EF4-FFF2-40B4-BE49-F238E27FC236}">
                <a16:creationId xmlns:a16="http://schemas.microsoft.com/office/drawing/2014/main" id="{8A8E1FDC-F10B-4CA4-ABFE-66B030C445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549736"/>
              </p:ext>
            </p:extLst>
          </p:nvPr>
        </p:nvGraphicFramePr>
        <p:xfrm>
          <a:off x="2028990" y="2675797"/>
          <a:ext cx="8531586" cy="3323280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476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2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049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bg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Type of the Cross Section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bg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Station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519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 With Sidewalk  ( Typical 1 )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(0+000 – 1+500)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87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1200" dirty="0">
                        <a:solidFill>
                          <a:schemeClr val="tx1"/>
                        </a:solidFill>
                        <a:latin typeface="Adobe Caslon Pro Bold" panose="0205070206050A020403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(7+500 – 9+396)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1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1200" dirty="0">
                        <a:solidFill>
                          <a:schemeClr val="tx1"/>
                        </a:solidFill>
                        <a:latin typeface="Adobe Caslon Pro Bold" panose="0205070206050A020403" pitchFamily="18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With Shoulder  ( Typical 2 ) </a:t>
                      </a:r>
                    </a:p>
                    <a:p>
                      <a:pPr marL="0" algn="ctr" defTabSz="914400" rtl="0" eaLnBrk="1" latinLnBrk="0" hangingPunct="1"/>
                      <a:endParaRPr lang="en-US" sz="2400" b="1" kern="1200" dirty="0">
                        <a:solidFill>
                          <a:schemeClr val="tx1"/>
                        </a:solidFill>
                        <a:latin typeface="Adobe Caslon Pro Bold" panose="0205070206050A020403" pitchFamily="18" charset="0"/>
                        <a:ea typeface="+mn-ea"/>
                        <a:cs typeface="+mn-cs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(1+500 – 7+500)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89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84E453-0255-4D3C-9781-0B9A893C29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840520" y="1825625"/>
            <a:ext cx="8510960" cy="4351338"/>
          </a:xfrm>
        </p:spPr>
      </p:pic>
      <p:sp>
        <p:nvSpPr>
          <p:cNvPr id="8" name="مربع نص 2">
            <a:extLst>
              <a:ext uri="{FF2B5EF4-FFF2-40B4-BE49-F238E27FC236}">
                <a16:creationId xmlns:a16="http://schemas.microsoft.com/office/drawing/2014/main" id="{7A556B8D-2E86-419A-8B85-B6CC4C73D88B}"/>
              </a:ext>
            </a:extLst>
          </p:cNvPr>
          <p:cNvSpPr txBox="1"/>
          <p:nvPr/>
        </p:nvSpPr>
        <p:spPr>
          <a:xfrm>
            <a:off x="3092555" y="5822502"/>
            <a:ext cx="594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Typical Cross Section 1 ( with Sidewalk )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F48CB7-3914-4A58-AAE8-5A0AC02745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63"/>
          <a:stretch/>
        </p:blipFill>
        <p:spPr>
          <a:xfrm>
            <a:off x="-4" y="789589"/>
            <a:ext cx="12192000" cy="512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6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5EBFADF-552E-4DEB-86EC-7523293238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-2794" y="740230"/>
            <a:ext cx="12195326" cy="6235018"/>
          </a:xfrm>
        </p:spPr>
      </p:pic>
      <p:sp>
        <p:nvSpPr>
          <p:cNvPr id="3" name="مربع نص 2"/>
          <p:cNvSpPr txBox="1"/>
          <p:nvPr/>
        </p:nvSpPr>
        <p:spPr>
          <a:xfrm>
            <a:off x="3092555" y="5849006"/>
            <a:ext cx="594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Typical Cross Section 2 ( with Shoulders 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10F0E6-AAF7-44AF-A45C-1EE2CB2858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68"/>
          <a:stretch/>
        </p:blipFill>
        <p:spPr>
          <a:xfrm>
            <a:off x="0" y="736578"/>
            <a:ext cx="12192000" cy="506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53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84E59-A300-4D5E-B49D-A6DBC969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167" y="1839497"/>
            <a:ext cx="10515600" cy="678625"/>
          </a:xfrm>
        </p:spPr>
        <p:txBody>
          <a:bodyPr>
            <a:normAutofit/>
          </a:bodyPr>
          <a:lstStyle/>
          <a:p>
            <a:r>
              <a:rPr lang="en-US" dirty="0"/>
              <a:t>Current </a:t>
            </a:r>
            <a:r>
              <a:rPr lang="en-US" b="1" dirty="0">
                <a:solidFill>
                  <a:srgbClr val="FF0000"/>
                </a:solidFill>
              </a:rPr>
              <a:t>ADT</a:t>
            </a:r>
            <a:r>
              <a:rPr lang="en-US" dirty="0"/>
              <a:t>(Faisal Street)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31080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veh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/day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5D372A-9EA9-4167-904D-B8A6AF58E350}"/>
              </a:ext>
            </a:extLst>
          </p:cNvPr>
          <p:cNvSpPr txBox="1">
            <a:spLocks/>
          </p:cNvSpPr>
          <p:nvPr/>
        </p:nvSpPr>
        <p:spPr>
          <a:xfrm>
            <a:off x="863167" y="2987163"/>
            <a:ext cx="6203071" cy="935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Percentage (NRR) </a:t>
            </a:r>
            <a:r>
              <a:rPr lang="en-US" dirty="0">
                <a:sym typeface="Wingdings" panose="05000000000000000000" pitchFamily="2" charset="2"/>
              </a:rPr>
              <a:t>=</a:t>
            </a:r>
            <a:r>
              <a:rPr lang="en-US" dirty="0"/>
              <a:t> 23 %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Take 25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%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9F1AA65-BE86-41B4-B58D-660F08084C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6434916"/>
              </p:ext>
            </p:extLst>
          </p:nvPr>
        </p:nvGraphicFramePr>
        <p:xfrm>
          <a:off x="6163853" y="2278966"/>
          <a:ext cx="6246054" cy="4164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4899646-76C4-4297-95A2-FD65E5F463D7}"/>
              </a:ext>
            </a:extLst>
          </p:cNvPr>
          <p:cNvSpPr txBox="1">
            <a:spLocks/>
          </p:cNvSpPr>
          <p:nvPr/>
        </p:nvSpPr>
        <p:spPr>
          <a:xfrm>
            <a:off x="714025" y="4236959"/>
            <a:ext cx="6302279" cy="832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Estimation </a:t>
            </a:r>
            <a:r>
              <a:rPr lang="en-US" b="1" dirty="0">
                <a:solidFill>
                  <a:srgbClr val="FF0000"/>
                </a:solidFill>
              </a:rPr>
              <a:t>ADT</a:t>
            </a:r>
            <a:r>
              <a:rPr lang="en-US" dirty="0"/>
              <a:t>(NRR)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7770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veh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/day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3E9D99-E0A9-43FB-9C04-FCCA958AB60D}"/>
              </a:ext>
            </a:extLst>
          </p:cNvPr>
          <p:cNvSpPr/>
          <p:nvPr/>
        </p:nvSpPr>
        <p:spPr>
          <a:xfrm>
            <a:off x="8069074" y="3553824"/>
            <a:ext cx="63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25 %</a:t>
            </a:r>
            <a:endParaRPr lang="ar-S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9CE448F-769A-495B-83B8-25A8B989E531}"/>
              </a:ext>
            </a:extLst>
          </p:cNvPr>
          <p:cNvSpPr txBox="1">
            <a:spLocks/>
          </p:cNvSpPr>
          <p:nvPr/>
        </p:nvSpPr>
        <p:spPr>
          <a:xfrm>
            <a:off x="714024" y="5498240"/>
            <a:ext cx="6302279" cy="832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Design </a:t>
            </a:r>
            <a:r>
              <a:rPr lang="en-US" b="1" dirty="0">
                <a:solidFill>
                  <a:srgbClr val="FF0000"/>
                </a:solidFill>
              </a:rPr>
              <a:t>ESAL </a:t>
            </a:r>
            <a:r>
              <a:rPr lang="en-US" dirty="0"/>
              <a:t>(20 years)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2.9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Millions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CA0852-814D-40E9-BAB8-87B0EF4B6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55" y="318286"/>
            <a:ext cx="5329084" cy="114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8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84E59-A300-4D5E-B49D-A6DBC969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167" y="1839497"/>
            <a:ext cx="10515600" cy="678625"/>
          </a:xfrm>
        </p:spPr>
        <p:txBody>
          <a:bodyPr>
            <a:normAutofit/>
          </a:bodyPr>
          <a:lstStyle/>
          <a:p>
            <a:r>
              <a:rPr lang="en-US" dirty="0"/>
              <a:t>Travel lanes number (</a:t>
            </a:r>
            <a:r>
              <a:rPr lang="en-US" b="1" dirty="0">
                <a:solidFill>
                  <a:srgbClr val="FF0000"/>
                </a:solidFill>
              </a:rPr>
              <a:t>N = 2</a:t>
            </a:r>
            <a:r>
              <a:rPr lang="en-US" dirty="0"/>
              <a:t>)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Satisfied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5D372A-9EA9-4167-904D-B8A6AF58E350}"/>
              </a:ext>
            </a:extLst>
          </p:cNvPr>
          <p:cNvSpPr txBox="1">
            <a:spLocks/>
          </p:cNvSpPr>
          <p:nvPr/>
        </p:nvSpPr>
        <p:spPr>
          <a:xfrm>
            <a:off x="922009" y="1371500"/>
            <a:ext cx="3945413" cy="935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/>
              <a:t>HCS software check:</a:t>
            </a:r>
            <a:endParaRPr lang="en-US" sz="3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CA0852-814D-40E9-BAB8-87B0EF4B6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55" y="318286"/>
            <a:ext cx="5329084" cy="1142931"/>
          </a:xfrm>
          <a:prstGeom prst="rect">
            <a:avLst/>
          </a:prstGeom>
        </p:spPr>
      </p:pic>
      <p:pic>
        <p:nvPicPr>
          <p:cNvPr id="11" name="Picture 10" descr="4">
            <a:extLst>
              <a:ext uri="{FF2B5EF4-FFF2-40B4-BE49-F238E27FC236}">
                <a16:creationId xmlns:a16="http://schemas.microsoft.com/office/drawing/2014/main" id="{2CAF2D53-7A42-4D80-9071-DE7BEEC499A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923" y="2657637"/>
            <a:ext cx="8354088" cy="3919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15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20AEB-E06A-47B9-A932-8A2B444DD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8928" y="1759365"/>
            <a:ext cx="1731190" cy="8501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rgbClr val="FF0000"/>
                </a:solidFill>
              </a:rPr>
              <a:t>CBR Test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F4E1BE-9789-4A83-879C-F9177003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287" y="377524"/>
            <a:ext cx="4939786" cy="1068642"/>
          </a:xfrm>
          <a:prstGeom prst="rect">
            <a:avLst/>
          </a:prstGeom>
        </p:spPr>
      </p:pic>
      <p:pic>
        <p:nvPicPr>
          <p:cNvPr id="6" name="Picture 5" descr="C:\Users\Inspiron\AppData\Local\Microsoft\Windows\INetCache\Content.Word\IMG_3304.jpg">
            <a:extLst>
              <a:ext uri="{FF2B5EF4-FFF2-40B4-BE49-F238E27FC236}">
                <a16:creationId xmlns:a16="http://schemas.microsoft.com/office/drawing/2014/main" id="{781F121C-453E-4E10-9500-D4719C4A0C2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87" y="1442647"/>
            <a:ext cx="3433742" cy="25786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6" descr="C:\Users\Inspiron\AppData\Local\Microsoft\Windows\INetCache\Content.Word\IMG_3315.jpg">
            <a:extLst>
              <a:ext uri="{FF2B5EF4-FFF2-40B4-BE49-F238E27FC236}">
                <a16:creationId xmlns:a16="http://schemas.microsoft.com/office/drawing/2014/main" id="{E54C5C0B-AC43-48B5-8ED9-841440A638F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87" y="4142630"/>
            <a:ext cx="3433742" cy="2598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صورة 232" descr="C:\Users\Pavilion\Downloads\taqreer\IMG_3458.JPG">
            <a:extLst>
              <a:ext uri="{FF2B5EF4-FFF2-40B4-BE49-F238E27FC236}">
                <a16:creationId xmlns:a16="http://schemas.microsoft.com/office/drawing/2014/main" id="{DB8CE3A3-2C56-47EC-82EE-625ACFBACF3E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0" t="19751" r="8196" b="16508"/>
          <a:stretch/>
        </p:blipFill>
        <p:spPr bwMode="auto">
          <a:xfrm>
            <a:off x="4525306" y="3300059"/>
            <a:ext cx="3283855" cy="19066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صورة 239">
            <a:extLst>
              <a:ext uri="{FF2B5EF4-FFF2-40B4-BE49-F238E27FC236}">
                <a16:creationId xmlns:a16="http://schemas.microsoft.com/office/drawing/2014/main" id="{E341D43D-AA1D-4AC9-94EF-AFC9F0B9DBFD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7"/>
          <a:stretch/>
        </p:blipFill>
        <p:spPr bwMode="auto">
          <a:xfrm>
            <a:off x="8326438" y="1646823"/>
            <a:ext cx="3407020" cy="4612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1619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D52AC8-62A4-4C37-A1D3-773B3067F6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3315" cy="6858000"/>
          </a:xfrm>
        </p:spPr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AE0BF59-8F85-427A-B260-2B3660061D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3" y="-12984"/>
            <a:ext cx="5958288" cy="68709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87E8BEA-EC29-45D2-B7F5-12EEC7C2CC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3315" y="3641"/>
            <a:ext cx="3503800" cy="1253830"/>
          </a:xfrm>
          <a:prstGeom prst="rect">
            <a:avLst/>
          </a:prstGeom>
        </p:spPr>
      </p:pic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 dirty="0">
              <a:latin typeface="+mn-lt"/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3"/>
          </p:nvPr>
        </p:nvSpPr>
        <p:spPr>
          <a:xfrm>
            <a:off x="5809908" y="1587016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5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sz="2933" dirty="0">
                <a:latin typeface="+mn-lt"/>
              </a:rPr>
              <a:t>Geometric Design</a:t>
            </a:r>
            <a:endParaRPr lang="ja-JP" altLang="en-US" sz="2933" dirty="0">
              <a:latin typeface="+mn-lt"/>
            </a:endParaRP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 dirty="0">
              <a:latin typeface="+mn-lt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6"/>
          </p:nvPr>
        </p:nvSpPr>
        <p:spPr>
          <a:xfrm>
            <a:off x="5799876" y="2743941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6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2933" dirty="0"/>
              <a:t>Pavement Design</a:t>
            </a:r>
            <a:endParaRPr lang="ja-JP" altLang="en-US" sz="2933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>
              <a:latin typeface="+mn-lt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0"/>
          </p:nvPr>
        </p:nvSpPr>
        <p:spPr>
          <a:xfrm>
            <a:off x="5807968" y="3838470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7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sz="2933" dirty="0">
                <a:latin typeface="+mn-lt"/>
              </a:rPr>
              <a:t>BOQ &amp; Cost Estimations </a:t>
            </a:r>
            <a:endParaRPr kumimoji="1" lang="ja-JP" altLang="en-US" sz="2933" dirty="0">
              <a:latin typeface="+mn-lt"/>
            </a:endParaRPr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>
              <a:latin typeface="+mn-lt"/>
            </a:endParaRP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4"/>
          </p:nvPr>
        </p:nvSpPr>
        <p:spPr>
          <a:xfrm>
            <a:off x="5804180" y="4995395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8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5"/>
          </p:nvPr>
        </p:nvSpPr>
        <p:spPr>
          <a:xfrm>
            <a:off x="6453351" y="5013176"/>
            <a:ext cx="5669153" cy="480053"/>
          </a:xfrm>
        </p:spPr>
        <p:txBody>
          <a:bodyPr/>
          <a:lstStyle/>
          <a:p>
            <a:r>
              <a:rPr kumimoji="1" lang="en-US" sz="2933" dirty="0"/>
              <a:t>Conclusions &amp; Recommendations</a:t>
            </a:r>
            <a:endParaRPr kumimoji="1" lang="ja-JP" altLang="en-US" sz="2933" dirty="0"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459DFB-86F3-43FA-8567-2EA6E426AE90}" type="slidenum">
              <a:rPr lang="ja-JP" altLang="en-US" sz="2667"/>
              <a:pPr/>
              <a:t>5</a:t>
            </a:fld>
            <a:endParaRPr lang="ja-JP" altLang="en-US" sz="2667"/>
          </a:p>
        </p:txBody>
      </p:sp>
    </p:spTree>
    <p:extLst>
      <p:ext uri="{BB962C8B-B14F-4D97-AF65-F5344CB8AC3E}">
        <p14:creationId xmlns:p14="http://schemas.microsoft.com/office/powerpoint/2010/main" val="63577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3">
            <a:extLst>
              <a:ext uri="{FF2B5EF4-FFF2-40B4-BE49-F238E27FC236}">
                <a16:creationId xmlns:a16="http://schemas.microsoft.com/office/drawing/2014/main" id="{8A8E1FDC-F10B-4CA4-ABFE-66B030C445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41567"/>
              </p:ext>
            </p:extLst>
          </p:nvPr>
        </p:nvGraphicFramePr>
        <p:xfrm>
          <a:off x="2028990" y="2142699"/>
          <a:ext cx="8531585" cy="3991915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3059202">
                  <a:extLst>
                    <a:ext uri="{9D8B030D-6E8A-4147-A177-3AD203B41FA5}">
                      <a16:colId xmlns:a16="http://schemas.microsoft.com/office/drawing/2014/main" val="2593559556"/>
                    </a:ext>
                  </a:extLst>
                </a:gridCol>
                <a:gridCol w="2147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4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9051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bg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Sample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bg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CBR Value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200" dirty="0">
                          <a:solidFill>
                            <a:schemeClr val="bg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Stations Represented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9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Sample 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(0+850)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27.4 %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(0+000 – 7+500)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93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Sample 2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(7+600)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1200" dirty="0">
                        <a:solidFill>
                          <a:schemeClr val="tx1"/>
                        </a:solidFill>
                        <a:latin typeface="Adobe Caslon Pro Bold" panose="0205070206050A020403" pitchFamily="18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3.8 %</a:t>
                      </a:r>
                    </a:p>
                    <a:p>
                      <a:pPr marL="0" algn="ctr" defTabSz="914400" rtl="0" eaLnBrk="1" latinLnBrk="0" hangingPunct="1"/>
                      <a:endParaRPr lang="en-US" sz="2400" b="1" kern="1200" dirty="0">
                        <a:solidFill>
                          <a:schemeClr val="tx1"/>
                        </a:solidFill>
                        <a:latin typeface="Adobe Caslon Pro Bold" panose="0205070206050A020403" pitchFamily="18" charset="0"/>
                        <a:ea typeface="+mn-ea"/>
                        <a:cs typeface="+mn-cs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Adobe Caslon Pro Bold" panose="0205070206050A020403" pitchFamily="18" charset="0"/>
                          <a:ea typeface="+mn-ea"/>
                          <a:cs typeface="+mn-cs"/>
                        </a:rPr>
                        <a:t>(7+500 – 9+396)</a:t>
                      </a:r>
                    </a:p>
                    <a:p>
                      <a:pPr marL="0" algn="ctr" defTabSz="914400" rtl="0" eaLnBrk="1" latinLnBrk="0" hangingPunct="1"/>
                      <a:endParaRPr lang="en-US" sz="2400" b="1" kern="1200" dirty="0">
                        <a:solidFill>
                          <a:schemeClr val="tx1"/>
                        </a:solidFill>
                        <a:latin typeface="Adobe Caslon Pro Bold" panose="0205070206050A020403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50F4E1BE-9789-4A83-879C-F9177003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287" y="377524"/>
            <a:ext cx="4939786" cy="106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85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979372" y="5691551"/>
            <a:ext cx="29070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0+000 – 7+500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97E047-A37B-4781-AC45-7ECFD8620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69"/>
          <a:stretch/>
        </p:blipFill>
        <p:spPr>
          <a:xfrm>
            <a:off x="874644" y="1121686"/>
            <a:ext cx="10186350" cy="4245440"/>
          </a:xfrm>
          <a:prstGeom prst="rect">
            <a:avLst/>
          </a:prstGeom>
        </p:spPr>
      </p:pic>
      <p:sp>
        <p:nvSpPr>
          <p:cNvPr id="10" name="مربع نص 2">
            <a:extLst>
              <a:ext uri="{FF2B5EF4-FFF2-40B4-BE49-F238E27FC236}">
                <a16:creationId xmlns:a16="http://schemas.microsoft.com/office/drawing/2014/main" id="{9D896AA6-6864-4492-97A8-523DF6A1FC72}"/>
              </a:ext>
            </a:extLst>
          </p:cNvPr>
          <p:cNvSpPr txBox="1"/>
          <p:nvPr/>
        </p:nvSpPr>
        <p:spPr>
          <a:xfrm>
            <a:off x="6944139" y="5691552"/>
            <a:ext cx="29070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7+500 – 9+396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5EDE8D-1B4A-496B-92E4-D62DADDB1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287" y="377524"/>
            <a:ext cx="4939786" cy="106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11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6BFE61-99B1-44C9-B0B2-B7683796E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5" y="1785049"/>
            <a:ext cx="10785749" cy="4400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621902F-0993-44B5-A380-AECA862BE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14" y="410766"/>
            <a:ext cx="4297947" cy="10595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6B22214-8196-462E-ABC5-7FD4FA8BC8BE}"/>
              </a:ext>
            </a:extLst>
          </p:cNvPr>
          <p:cNvSpPr txBox="1"/>
          <p:nvPr/>
        </p:nvSpPr>
        <p:spPr>
          <a:xfrm>
            <a:off x="822186" y="2687839"/>
            <a:ext cx="725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INT.1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D777F0-4511-4A0B-A044-B8756DE983B5}"/>
              </a:ext>
            </a:extLst>
          </p:cNvPr>
          <p:cNvSpPr txBox="1"/>
          <p:nvPr/>
        </p:nvSpPr>
        <p:spPr>
          <a:xfrm>
            <a:off x="3041925" y="3228945"/>
            <a:ext cx="725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INT.2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AA7781-BB18-4AC5-BE61-169E510AD429}"/>
              </a:ext>
            </a:extLst>
          </p:cNvPr>
          <p:cNvSpPr txBox="1"/>
          <p:nvPr/>
        </p:nvSpPr>
        <p:spPr>
          <a:xfrm>
            <a:off x="10019195" y="3087949"/>
            <a:ext cx="725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INT.3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440832-8486-440D-9919-3F4BBA02648B}"/>
              </a:ext>
            </a:extLst>
          </p:cNvPr>
          <p:cNvSpPr txBox="1"/>
          <p:nvPr/>
        </p:nvSpPr>
        <p:spPr>
          <a:xfrm>
            <a:off x="9293291" y="3983370"/>
            <a:ext cx="725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INT.4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5BA06-217E-4D98-862F-89B4D7705DCC}"/>
              </a:ext>
            </a:extLst>
          </p:cNvPr>
          <p:cNvSpPr txBox="1"/>
          <p:nvPr/>
        </p:nvSpPr>
        <p:spPr>
          <a:xfrm>
            <a:off x="10159589" y="3983370"/>
            <a:ext cx="725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INT.5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8C793B-CDC7-4BA6-88EB-F23A5D8C0E2F}"/>
              </a:ext>
            </a:extLst>
          </p:cNvPr>
          <p:cNvSpPr txBox="1"/>
          <p:nvPr/>
        </p:nvSpPr>
        <p:spPr>
          <a:xfrm>
            <a:off x="10745099" y="4436806"/>
            <a:ext cx="725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INT.6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AA6ED4-5B1D-4EFE-BF16-B6F1C06119A8}"/>
              </a:ext>
            </a:extLst>
          </p:cNvPr>
          <p:cNvSpPr txBox="1"/>
          <p:nvPr/>
        </p:nvSpPr>
        <p:spPr>
          <a:xfrm>
            <a:off x="2126335" y="2687839"/>
            <a:ext cx="910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U-Turn</a:t>
            </a:r>
          </a:p>
        </p:txBody>
      </p:sp>
    </p:spTree>
    <p:extLst>
      <p:ext uri="{BB962C8B-B14F-4D97-AF65-F5344CB8AC3E}">
        <p14:creationId xmlns:p14="http://schemas.microsoft.com/office/powerpoint/2010/main" val="143815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13" grpId="2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  <p:bldP spid="17" grpId="0"/>
      <p:bldP spid="17" grpId="1"/>
      <p:bldP spid="17" grpId="2"/>
      <p:bldP spid="18" grpId="0"/>
      <p:bldP spid="18" grpId="1"/>
      <p:bldP spid="18" grpId="2"/>
      <p:bldP spid="19" grpId="0"/>
      <p:bldP spid="19" grpId="1"/>
      <p:bldP spid="19" grpId="2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A6653E-4753-4B51-A1F4-5F441D5F5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328" y="901702"/>
            <a:ext cx="8555081" cy="57898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Arrow: Bent 14">
            <a:extLst>
              <a:ext uri="{FF2B5EF4-FFF2-40B4-BE49-F238E27FC236}">
                <a16:creationId xmlns:a16="http://schemas.microsoft.com/office/drawing/2014/main" id="{AF2E6DA7-988C-4AAD-8C0F-8C9048697305}"/>
              </a:ext>
            </a:extLst>
          </p:cNvPr>
          <p:cNvSpPr/>
          <p:nvPr/>
        </p:nvSpPr>
        <p:spPr>
          <a:xfrm rot="10351236" flipH="1">
            <a:off x="5342769" y="2083504"/>
            <a:ext cx="616602" cy="1097989"/>
          </a:xfrm>
          <a:prstGeom prst="bentArrow">
            <a:avLst>
              <a:gd name="adj1" fmla="val 22719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7" name="Arrow: Bent 16">
            <a:extLst>
              <a:ext uri="{FF2B5EF4-FFF2-40B4-BE49-F238E27FC236}">
                <a16:creationId xmlns:a16="http://schemas.microsoft.com/office/drawing/2014/main" id="{3830AD88-EABE-4EE1-85A0-35A347415062}"/>
              </a:ext>
            </a:extLst>
          </p:cNvPr>
          <p:cNvSpPr/>
          <p:nvPr/>
        </p:nvSpPr>
        <p:spPr>
          <a:xfrm rot="16200000" flipH="1">
            <a:off x="6235774" y="3256642"/>
            <a:ext cx="616602" cy="1097989"/>
          </a:xfrm>
          <a:prstGeom prst="bentArrow">
            <a:avLst>
              <a:gd name="adj1" fmla="val 22719"/>
              <a:gd name="adj2" fmla="val 25000"/>
              <a:gd name="adj3" fmla="val 25000"/>
              <a:gd name="adj4" fmla="val 4375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1" name="Arrow: Bent 10">
            <a:extLst>
              <a:ext uri="{FF2B5EF4-FFF2-40B4-BE49-F238E27FC236}">
                <a16:creationId xmlns:a16="http://schemas.microsoft.com/office/drawing/2014/main" id="{BE4CB1D5-F88F-4A19-B845-9AF915CFE32F}"/>
              </a:ext>
            </a:extLst>
          </p:cNvPr>
          <p:cNvSpPr/>
          <p:nvPr/>
        </p:nvSpPr>
        <p:spPr>
          <a:xfrm rot="21027658" flipH="1">
            <a:off x="5291762" y="3989861"/>
            <a:ext cx="616602" cy="1097989"/>
          </a:xfrm>
          <a:prstGeom prst="bentArrow">
            <a:avLst>
              <a:gd name="adj1" fmla="val 22719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2" name="Arrow: Bent 11">
            <a:extLst>
              <a:ext uri="{FF2B5EF4-FFF2-40B4-BE49-F238E27FC236}">
                <a16:creationId xmlns:a16="http://schemas.microsoft.com/office/drawing/2014/main" id="{17FE2CED-ED35-40D1-9E8F-0629D46B59AD}"/>
              </a:ext>
            </a:extLst>
          </p:cNvPr>
          <p:cNvSpPr/>
          <p:nvPr/>
        </p:nvSpPr>
        <p:spPr>
          <a:xfrm rot="5902377" flipH="1">
            <a:off x="4758801" y="3136639"/>
            <a:ext cx="616602" cy="1097989"/>
          </a:xfrm>
          <a:prstGeom prst="bentArrow">
            <a:avLst>
              <a:gd name="adj1" fmla="val 22719"/>
              <a:gd name="adj2" fmla="val 25000"/>
              <a:gd name="adj3" fmla="val 25000"/>
              <a:gd name="adj4" fmla="val 4375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D4C86C-A574-4926-96FA-5F349B66B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51" y="0"/>
            <a:ext cx="4297947" cy="1059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9E346B-B119-41BA-B9D6-0564DF11039B}"/>
              </a:ext>
            </a:extLst>
          </p:cNvPr>
          <p:cNvSpPr txBox="1"/>
          <p:nvPr/>
        </p:nvSpPr>
        <p:spPr>
          <a:xfrm>
            <a:off x="1693864" y="6168284"/>
            <a:ext cx="1176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INT.1</a:t>
            </a:r>
          </a:p>
        </p:txBody>
      </p:sp>
    </p:spTree>
    <p:extLst>
      <p:ext uri="{BB962C8B-B14F-4D97-AF65-F5344CB8AC3E}">
        <p14:creationId xmlns:p14="http://schemas.microsoft.com/office/powerpoint/2010/main" val="179490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1" grpId="0" animBg="1"/>
      <p:bldP spid="12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6D4C86C-A574-4926-96FA-5F349B66B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51" y="0"/>
            <a:ext cx="4297947" cy="10595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0DE9C7-EA79-4CB1-B35D-1CF10279F6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9593"/>
            <a:ext cx="12192000" cy="59346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9A3331-3471-4074-9E63-4E8ABE71A8B7}"/>
              </a:ext>
            </a:extLst>
          </p:cNvPr>
          <p:cNvSpPr txBox="1"/>
          <p:nvPr/>
        </p:nvSpPr>
        <p:spPr>
          <a:xfrm>
            <a:off x="1137272" y="5043033"/>
            <a:ext cx="1605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U - Turn</a:t>
            </a:r>
          </a:p>
        </p:txBody>
      </p:sp>
    </p:spTree>
    <p:extLst>
      <p:ext uri="{BB962C8B-B14F-4D97-AF65-F5344CB8AC3E}">
        <p14:creationId xmlns:p14="http://schemas.microsoft.com/office/powerpoint/2010/main" val="70248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6D4C86C-A574-4926-96FA-5F349B66B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51" y="0"/>
            <a:ext cx="4297947" cy="10595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2EEA163-28C0-427F-9A65-5FBF936A8F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924" y="1112601"/>
            <a:ext cx="7171896" cy="50677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16AF367-171E-4B1B-82CA-71A911510DC1}"/>
              </a:ext>
            </a:extLst>
          </p:cNvPr>
          <p:cNvSpPr txBox="1"/>
          <p:nvPr/>
        </p:nvSpPr>
        <p:spPr>
          <a:xfrm>
            <a:off x="2727533" y="5657096"/>
            <a:ext cx="1176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INT.2</a:t>
            </a:r>
          </a:p>
        </p:txBody>
      </p:sp>
    </p:spTree>
    <p:extLst>
      <p:ext uri="{BB962C8B-B14F-4D97-AF65-F5344CB8AC3E}">
        <p14:creationId xmlns:p14="http://schemas.microsoft.com/office/powerpoint/2010/main" val="1982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3" grpId="2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6D4C86C-A574-4926-96FA-5F349B66B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51" y="0"/>
            <a:ext cx="4297947" cy="10595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BDABD0-0E39-4B6A-8DF6-D1A8452832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101" y="1192115"/>
            <a:ext cx="5403745" cy="54002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AE60A338-A6F1-446A-B55C-785B861774B9}"/>
              </a:ext>
            </a:extLst>
          </p:cNvPr>
          <p:cNvSpPr txBox="1"/>
          <p:nvPr/>
        </p:nvSpPr>
        <p:spPr>
          <a:xfrm>
            <a:off x="3201879" y="6069156"/>
            <a:ext cx="1176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accent1"/>
                </a:solidFill>
              </a:rPr>
              <a:t>INT.3</a:t>
            </a:r>
          </a:p>
        </p:txBody>
      </p:sp>
    </p:spTree>
    <p:extLst>
      <p:ext uri="{BB962C8B-B14F-4D97-AF65-F5344CB8AC3E}">
        <p14:creationId xmlns:p14="http://schemas.microsoft.com/office/powerpoint/2010/main" val="248612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9B91538-2021-4E0B-BDC7-B425B653E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924" y="1059593"/>
            <a:ext cx="6910823" cy="56322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D4C86C-A574-4926-96FA-5F349B66B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51" y="0"/>
            <a:ext cx="4297947" cy="10595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60A338-A6F1-446A-B55C-785B861774B9}"/>
              </a:ext>
            </a:extLst>
          </p:cNvPr>
          <p:cNvSpPr txBox="1"/>
          <p:nvPr/>
        </p:nvSpPr>
        <p:spPr>
          <a:xfrm>
            <a:off x="3058838" y="6142961"/>
            <a:ext cx="1176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INT.4</a:t>
            </a:r>
          </a:p>
        </p:txBody>
      </p:sp>
    </p:spTree>
    <p:extLst>
      <p:ext uri="{BB962C8B-B14F-4D97-AF65-F5344CB8AC3E}">
        <p14:creationId xmlns:p14="http://schemas.microsoft.com/office/powerpoint/2010/main" val="35040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6CB111-40CA-4064-BA80-2B3611791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924" y="960043"/>
            <a:ext cx="7057332" cy="57326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D4C86C-A574-4926-96FA-5F349B66B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51" y="0"/>
            <a:ext cx="4297947" cy="10595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60A338-A6F1-446A-B55C-785B861774B9}"/>
              </a:ext>
            </a:extLst>
          </p:cNvPr>
          <p:cNvSpPr txBox="1"/>
          <p:nvPr/>
        </p:nvSpPr>
        <p:spPr>
          <a:xfrm>
            <a:off x="4004656" y="6169467"/>
            <a:ext cx="1176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INT.5</a:t>
            </a:r>
          </a:p>
        </p:txBody>
      </p:sp>
    </p:spTree>
    <p:extLst>
      <p:ext uri="{BB962C8B-B14F-4D97-AF65-F5344CB8AC3E}">
        <p14:creationId xmlns:p14="http://schemas.microsoft.com/office/powerpoint/2010/main" val="362931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6D4C86C-A574-4926-96FA-5F349B66B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51" y="0"/>
            <a:ext cx="4297947" cy="10595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716B8C-2442-404C-8BF0-08FEA14A8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766" y="1192115"/>
            <a:ext cx="6051909" cy="53872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60A338-A6F1-446A-B55C-785B861774B9}"/>
              </a:ext>
            </a:extLst>
          </p:cNvPr>
          <p:cNvSpPr txBox="1"/>
          <p:nvPr/>
        </p:nvSpPr>
        <p:spPr>
          <a:xfrm>
            <a:off x="3138350" y="5957433"/>
            <a:ext cx="1176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INT.6</a:t>
            </a:r>
          </a:p>
        </p:txBody>
      </p:sp>
    </p:spTree>
    <p:extLst>
      <p:ext uri="{BB962C8B-B14F-4D97-AF65-F5344CB8AC3E}">
        <p14:creationId xmlns:p14="http://schemas.microsoft.com/office/powerpoint/2010/main" val="1432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818" y="730885"/>
            <a:ext cx="6890981" cy="4485171"/>
          </a:xfrm>
        </p:spPr>
        <p:txBody>
          <a:bodyPr>
            <a:normAutofit/>
          </a:bodyPr>
          <a:lstStyle/>
          <a:p>
            <a:pPr algn="just"/>
            <a:r>
              <a:rPr lang="en-US" sz="4000" dirty="0">
                <a:solidFill>
                  <a:srgbClr val="FF0000"/>
                </a:solidFill>
                <a:latin typeface="+mn-lt"/>
              </a:rPr>
              <a:t>Tubas</a:t>
            </a:r>
            <a:r>
              <a:rPr lang="en-US" sz="4000" dirty="0">
                <a:latin typeface="+mn-lt"/>
              </a:rPr>
              <a:t> city is one of the most important Palestinian cities because it’s connects Jenin city with Nablus city in addition to the Jordan Valley.</a:t>
            </a:r>
            <a:endParaRPr lang="ar-SA" sz="4000" dirty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0B5230-4FFD-4DF1-935F-28D999DC94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7" t="86766" r="24527"/>
          <a:stretch/>
        </p:blipFill>
        <p:spPr>
          <a:xfrm>
            <a:off x="4462818" y="5471964"/>
            <a:ext cx="2306472" cy="9075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9F1F4E-C3E3-4839-912F-6F19E9C8B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818" y="378548"/>
            <a:ext cx="5298541" cy="1171067"/>
          </a:xfrm>
          <a:prstGeom prst="rect">
            <a:avLst/>
          </a:prstGeom>
        </p:spPr>
      </p:pic>
      <p:pic>
        <p:nvPicPr>
          <p:cNvPr id="6" name="Picture 5" descr="1.png">
            <a:extLst>
              <a:ext uri="{FF2B5EF4-FFF2-40B4-BE49-F238E27FC236}">
                <a16:creationId xmlns:a16="http://schemas.microsoft.com/office/drawing/2014/main" id="{E5C9B87B-5D92-4319-9231-F3CC72BF693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88686" y="478459"/>
            <a:ext cx="4122057" cy="590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6D4C86C-A574-4926-96FA-5F349B66B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51" y="0"/>
            <a:ext cx="4297947" cy="10595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F5D805-8EC8-48C4-B0F2-FB1AE52D386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924" y="1192115"/>
            <a:ext cx="7731874" cy="50858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60A338-A6F1-446A-B55C-785B861774B9}"/>
              </a:ext>
            </a:extLst>
          </p:cNvPr>
          <p:cNvSpPr txBox="1"/>
          <p:nvPr/>
        </p:nvSpPr>
        <p:spPr>
          <a:xfrm>
            <a:off x="2606087" y="5083977"/>
            <a:ext cx="26210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Vehicle Tracking Check</a:t>
            </a:r>
          </a:p>
        </p:txBody>
      </p:sp>
    </p:spTree>
    <p:extLst>
      <p:ext uri="{BB962C8B-B14F-4D97-AF65-F5344CB8AC3E}">
        <p14:creationId xmlns:p14="http://schemas.microsoft.com/office/powerpoint/2010/main" val="78193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82217D5-FD80-4282-9C1A-149A278786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012114"/>
              </p:ext>
            </p:extLst>
          </p:nvPr>
        </p:nvGraphicFramePr>
        <p:xfrm>
          <a:off x="2146851" y="1211119"/>
          <a:ext cx="7646505" cy="5248384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4207182">
                  <a:extLst>
                    <a:ext uri="{9D8B030D-6E8A-4147-A177-3AD203B41FA5}">
                      <a16:colId xmlns:a16="http://schemas.microsoft.com/office/drawing/2014/main" val="3882093987"/>
                    </a:ext>
                  </a:extLst>
                </a:gridCol>
                <a:gridCol w="3439323">
                  <a:extLst>
                    <a:ext uri="{9D8B030D-6E8A-4147-A177-3AD203B41FA5}">
                      <a16:colId xmlns:a16="http://schemas.microsoft.com/office/drawing/2014/main" val="3667866125"/>
                    </a:ext>
                  </a:extLst>
                </a:gridCol>
              </a:tblGrid>
              <a:tr h="62301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Items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Estimation Cost</a:t>
                      </a:r>
                      <a:br>
                        <a:rPr lang="en-US" sz="2000" dirty="0">
                          <a:latin typeface="Adobe Caslon Pro Bold" panose="0205070206050A020403" pitchFamily="18" charset="0"/>
                        </a:rPr>
                      </a:br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(Million)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0330503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Cut &amp; Fill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4.79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8098092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Base Coarse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1.41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3815106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Sub Base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0.1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2865122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Pavement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4.28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9304034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>
                          <a:latin typeface="Adobe Caslon Pro Bold" panose="0205070206050A020403" pitchFamily="18" charset="0"/>
                        </a:rPr>
                        <a:t>Marking </a:t>
                      </a:r>
                      <a:endParaRPr lang="en-US" sz="2000" dirty="0">
                        <a:latin typeface="Adobe Caslon Pro Bold" panose="0205070206050A020403" pitchFamily="18" charset="0"/>
                      </a:endParaRP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0.22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7541375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Paving 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1.04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09311020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Signing &amp; Cuties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0.07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0728298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Walls &amp; Guard Rail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1.2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2241245"/>
                  </a:ext>
                </a:extLst>
              </a:tr>
              <a:tr h="5014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dobe Caslon Pro Bold" panose="0205070206050A020403" pitchFamily="18" charset="0"/>
                        </a:rPr>
                        <a:t>TOTAL PROJECT COST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Adobe Caslon Pro Bold" panose="0205070206050A020403" pitchFamily="18" charset="0"/>
                        </a:rPr>
                        <a:t>13.1 M</a:t>
                      </a:r>
                    </a:p>
                  </a:txBody>
                  <a:tcPr marL="100287" marR="100287" marT="50144" marB="50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8595336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A3741662-2327-45E7-B31A-23C0D0ADC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731" y="398497"/>
            <a:ext cx="5458743" cy="82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8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タイトル 22"/>
          <p:cNvSpPr>
            <a:spLocks noGrp="1"/>
          </p:cNvSpPr>
          <p:nvPr>
            <p:ph type="title"/>
          </p:nvPr>
        </p:nvSpPr>
        <p:spPr>
          <a:xfrm>
            <a:off x="1167728" y="1820448"/>
            <a:ext cx="3186559" cy="1770197"/>
          </a:xfrm>
        </p:spPr>
        <p:txBody>
          <a:bodyPr>
            <a:normAutofit/>
          </a:bodyPr>
          <a:lstStyle/>
          <a:p>
            <a:r>
              <a:rPr kumimoji="1" lang="en-US" sz="2800" b="1" spc="0" dirty="0"/>
              <a:t>Conclusion</a:t>
            </a:r>
            <a:endParaRPr kumimoji="1" lang="ja-JP" altLang="en-US" sz="2800" b="1" spc="0" dirty="0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26"/>
          </p:nvPr>
        </p:nvSpPr>
        <p:spPr>
          <a:xfrm>
            <a:off x="7026184" y="933938"/>
            <a:ext cx="3662648" cy="565983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2000" b="1" dirty="0"/>
              <a:t>Decreasing Congestion and</a:t>
            </a:r>
            <a:br>
              <a:rPr kumimoji="1" lang="en-US" altLang="ja-JP" sz="2000" b="1" dirty="0"/>
            </a:br>
            <a:r>
              <a:rPr kumimoji="1" lang="en-US" altLang="ja-JP" sz="2000" b="1" dirty="0"/>
              <a:t>Providing Accessibility</a:t>
            </a:r>
            <a:endParaRPr kumimoji="1" lang="ja-JP" altLang="en-US" sz="2000" b="1" dirty="0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29"/>
          </p:nvPr>
        </p:nvSpPr>
        <p:spPr>
          <a:xfrm>
            <a:off x="7026184" y="2052479"/>
            <a:ext cx="4080807" cy="56598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b="1" dirty="0"/>
              <a:t>The Proposed Route not match</a:t>
            </a:r>
            <a:br>
              <a:rPr lang="en-US" sz="2000" b="1" dirty="0"/>
            </a:br>
            <a:r>
              <a:rPr lang="en-US" sz="2000" b="1" dirty="0"/>
              <a:t>AASHTO Classification</a:t>
            </a:r>
            <a:endParaRPr kumimoji="1" lang="ja-JP" altLang="en-US" sz="2000" b="1" dirty="0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31"/>
          </p:nvPr>
        </p:nvSpPr>
        <p:spPr>
          <a:xfrm>
            <a:off x="7026184" y="3045136"/>
            <a:ext cx="4309473" cy="565983"/>
          </a:xfrm>
        </p:spPr>
        <p:txBody>
          <a:bodyPr/>
          <a:lstStyle/>
          <a:p>
            <a:pPr marL="0" lvl="0" indent="0">
              <a:buNone/>
            </a:pPr>
            <a:r>
              <a:rPr kumimoji="1" lang="en-US" altLang="ja-JP" sz="2000" b="1" dirty="0"/>
              <a:t>The design match AASHTO around 90%</a:t>
            </a:r>
            <a:endParaRPr lang="en-US" sz="2000" b="1" dirty="0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33"/>
          </p:nvPr>
        </p:nvSpPr>
        <p:spPr>
          <a:xfrm>
            <a:off x="7026184" y="4179004"/>
            <a:ext cx="4080807" cy="565983"/>
          </a:xfrm>
        </p:spPr>
        <p:txBody>
          <a:bodyPr/>
          <a:lstStyle/>
          <a:p>
            <a:pPr marL="0" lvl="0" indent="0">
              <a:buNone/>
            </a:pPr>
            <a:r>
              <a:rPr kumimoji="1" lang="en-US" altLang="ja-JP" sz="2000" b="1" dirty="0"/>
              <a:t>In high fill segments, we need </a:t>
            </a:r>
            <a:br>
              <a:rPr kumimoji="1" lang="en-US" altLang="ja-JP" sz="2000" b="1" dirty="0"/>
            </a:br>
            <a:r>
              <a:rPr kumimoji="1" lang="en-US" altLang="ja-JP" sz="2000" b="1" dirty="0"/>
              <a:t>layers of Rock Block</a:t>
            </a:r>
            <a:endParaRPr lang="en-US" sz="2000" b="1" dirty="0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35"/>
          </p:nvPr>
        </p:nvSpPr>
        <p:spPr>
          <a:xfrm>
            <a:off x="7026184" y="5290111"/>
            <a:ext cx="4080807" cy="565983"/>
          </a:xfrm>
        </p:spPr>
        <p:txBody>
          <a:bodyPr/>
          <a:lstStyle/>
          <a:p>
            <a:pPr marL="0" lvl="0" indent="0">
              <a:buNone/>
            </a:pPr>
            <a:r>
              <a:rPr kumimoji="1" lang="en-US" altLang="ja-JP" sz="2000" b="1" dirty="0"/>
              <a:t>The Current Solutions aimed at reduction the Traffic Jam</a:t>
            </a:r>
            <a:endParaRPr lang="en-US" sz="2000" b="1" dirty="0"/>
          </a:p>
        </p:txBody>
      </p:sp>
      <p:sp>
        <p:nvSpPr>
          <p:cNvPr id="3" name="Oval 2"/>
          <p:cNvSpPr/>
          <p:nvPr/>
        </p:nvSpPr>
        <p:spPr>
          <a:xfrm>
            <a:off x="6218707" y="883921"/>
            <a:ext cx="563623" cy="6660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1</a:t>
            </a:r>
            <a:endParaRPr lang="en-GB" sz="2000" b="1" dirty="0"/>
          </a:p>
        </p:txBody>
      </p:sp>
      <p:sp>
        <p:nvSpPr>
          <p:cNvPr id="20" name="Oval 19"/>
          <p:cNvSpPr/>
          <p:nvPr/>
        </p:nvSpPr>
        <p:spPr>
          <a:xfrm>
            <a:off x="6218707" y="1967491"/>
            <a:ext cx="563623" cy="6660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2</a:t>
            </a:r>
            <a:endParaRPr lang="en-GB" sz="1200" b="1" dirty="0"/>
          </a:p>
        </p:txBody>
      </p:sp>
      <p:sp>
        <p:nvSpPr>
          <p:cNvPr id="25" name="Oval 24"/>
          <p:cNvSpPr/>
          <p:nvPr/>
        </p:nvSpPr>
        <p:spPr>
          <a:xfrm>
            <a:off x="6218707" y="3073013"/>
            <a:ext cx="568703" cy="6741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3</a:t>
            </a:r>
            <a:endParaRPr lang="en-GB" sz="1200" b="1" dirty="0"/>
          </a:p>
        </p:txBody>
      </p:sp>
      <p:sp>
        <p:nvSpPr>
          <p:cNvPr id="26" name="Oval 25"/>
          <p:cNvSpPr/>
          <p:nvPr/>
        </p:nvSpPr>
        <p:spPr>
          <a:xfrm>
            <a:off x="6218707" y="4191374"/>
            <a:ext cx="568703" cy="6741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4</a:t>
            </a:r>
            <a:endParaRPr lang="en-GB" sz="2000" b="1" dirty="0"/>
          </a:p>
        </p:txBody>
      </p:sp>
      <p:sp>
        <p:nvSpPr>
          <p:cNvPr id="27" name="Oval 26"/>
          <p:cNvSpPr/>
          <p:nvPr/>
        </p:nvSpPr>
        <p:spPr>
          <a:xfrm>
            <a:off x="6218707" y="5309734"/>
            <a:ext cx="568703" cy="6741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5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95285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84E59-A300-4D5E-B49D-A6DBC969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803"/>
            <a:ext cx="10515600" cy="4945861"/>
          </a:xfrm>
        </p:spPr>
        <p:txBody>
          <a:bodyPr>
            <a:normAutofit/>
          </a:bodyPr>
          <a:lstStyle/>
          <a:p>
            <a:pPr lvl="0"/>
            <a:r>
              <a:rPr kumimoji="1" lang="en-US" b="1" dirty="0"/>
              <a:t>It is recommended to consider the other alternative modified route for the entrance of the road in order to work 4-legs intersection.</a:t>
            </a:r>
          </a:p>
          <a:p>
            <a:pPr lvl="0"/>
            <a:endParaRPr kumimoji="1" lang="en-US" b="1" dirty="0"/>
          </a:p>
          <a:p>
            <a:pPr lvl="0"/>
            <a:r>
              <a:rPr kumimoji="1" lang="en-US" b="1" dirty="0"/>
              <a:t>Nablus Municipality is encouraged to attain the needed funds to construct the whole Ring Road.</a:t>
            </a:r>
          </a:p>
          <a:p>
            <a:pPr lvl="0"/>
            <a:endParaRPr kumimoji="1" lang="en-US" sz="2400" b="1" dirty="0"/>
          </a:p>
          <a:p>
            <a:pPr lvl="0"/>
            <a:r>
              <a:rPr kumimoji="1" lang="en-US" b="1" dirty="0"/>
              <a:t>Redesign intersections after street operating.</a:t>
            </a:r>
          </a:p>
          <a:p>
            <a:pPr lvl="0"/>
            <a:endParaRPr kumimoji="1" lang="en-US" sz="2400" b="1" dirty="0"/>
          </a:p>
          <a:p>
            <a:pPr lvl="0"/>
            <a:r>
              <a:rPr kumimoji="1" lang="en-US" b="1" dirty="0"/>
              <a:t>Reorganizing the area around the Road especially at the End .</a:t>
            </a:r>
          </a:p>
          <a:p>
            <a:pPr marL="0" lvl="0" indent="0">
              <a:buNone/>
            </a:pPr>
            <a:endParaRPr lang="en-US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614D56-A779-4E04-B06B-6DDCAA3B7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44" y="318286"/>
            <a:ext cx="5472655" cy="111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81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84E59-A300-4D5E-B49D-A6DBC969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71684"/>
            <a:ext cx="10515600" cy="4561830"/>
          </a:xfrm>
        </p:spPr>
        <p:txBody>
          <a:bodyPr>
            <a:normAutofit/>
          </a:bodyPr>
          <a:lstStyle/>
          <a:p>
            <a:pPr lvl="0"/>
            <a:r>
              <a:rPr kumimoji="1" lang="en-US" b="1" dirty="0"/>
              <a:t>Complete all parts of the project surround Nablus-City.</a:t>
            </a:r>
          </a:p>
          <a:p>
            <a:pPr lvl="0"/>
            <a:endParaRPr kumimoji="1" lang="en-US" b="1" dirty="0"/>
          </a:p>
          <a:p>
            <a:pPr lvl="0"/>
            <a:r>
              <a:rPr kumimoji="1" lang="en-US" b="1" dirty="0"/>
              <a:t>Select the projects that are in the priory and short list according to the strategic plan.</a:t>
            </a:r>
          </a:p>
          <a:p>
            <a:pPr lvl="0"/>
            <a:endParaRPr kumimoji="1" lang="en-US" b="1" dirty="0"/>
          </a:p>
          <a:p>
            <a:pPr lvl="0"/>
            <a:r>
              <a:rPr kumimoji="1" lang="en-US" b="1" dirty="0"/>
              <a:t>Design a proper drainage system in order to avoid acceptable future problems in the road layers.</a:t>
            </a:r>
          </a:p>
          <a:p>
            <a:pPr lvl="0"/>
            <a:endParaRPr kumimoji="1" lang="en-US" b="1" dirty="0"/>
          </a:p>
          <a:p>
            <a:r>
              <a:rPr kumimoji="1" lang="en-US" b="1" dirty="0"/>
              <a:t>Design the thickness of the concrete walls.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614D56-A779-4E04-B06B-6DDCAA3B7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44" y="318286"/>
            <a:ext cx="5472655" cy="111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8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84E59-A300-4D5E-B49D-A6DBC969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804"/>
            <a:ext cx="10515600" cy="678625"/>
          </a:xfrm>
        </p:spPr>
        <p:txBody>
          <a:bodyPr>
            <a:normAutofit/>
          </a:bodyPr>
          <a:lstStyle/>
          <a:p>
            <a:r>
              <a:rPr kumimoji="1" lang="en-US" sz="2900" b="1" dirty="0"/>
              <a:t>Prevent the placing of grafts in the street area</a:t>
            </a:r>
            <a:r>
              <a:rPr lang="en-US" dirty="0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614D56-A779-4E04-B06B-6DDCAA3B7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44" y="318286"/>
            <a:ext cx="5472655" cy="11169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5B85E6-381C-4465-9146-A674D873E3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2" y="2105429"/>
            <a:ext cx="5678658" cy="42589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C:\Users\Inspiron\AppData\Local\Microsoft\Windows\INetCache\Content.Word\IMG_0910.jpg">
            <a:extLst>
              <a:ext uri="{FF2B5EF4-FFF2-40B4-BE49-F238E27FC236}">
                <a16:creationId xmlns:a16="http://schemas.microsoft.com/office/drawing/2014/main" id="{565FDBDF-F4A3-4F8C-925D-60B7F38432F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340" y="2105430"/>
            <a:ext cx="5679474" cy="4258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B0D8A40-8C9D-4664-A1E3-DBE4DC5715A4}"/>
              </a:ext>
            </a:extLst>
          </p:cNvPr>
          <p:cNvSpPr txBox="1">
            <a:spLocks/>
          </p:cNvSpPr>
          <p:nvPr/>
        </p:nvSpPr>
        <p:spPr>
          <a:xfrm>
            <a:off x="6058320" y="5531178"/>
            <a:ext cx="1877070" cy="833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kumimoji="1" lang="en-US" sz="2000" b="1" dirty="0"/>
              <a:t>February</a:t>
            </a:r>
            <a:br>
              <a:rPr kumimoji="1" lang="en-US" sz="2000" b="1" dirty="0"/>
            </a:br>
            <a:r>
              <a:rPr kumimoji="1" lang="en-US" sz="2000" b="1" dirty="0"/>
              <a:t> 2017</a:t>
            </a:r>
            <a:endParaRPr lang="en-US" sz="20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9CDBCE1-F337-4732-A4AB-A356DCE1179D}"/>
              </a:ext>
            </a:extLst>
          </p:cNvPr>
          <p:cNvSpPr txBox="1">
            <a:spLocks/>
          </p:cNvSpPr>
          <p:nvPr/>
        </p:nvSpPr>
        <p:spPr>
          <a:xfrm>
            <a:off x="4462610" y="5517109"/>
            <a:ext cx="1877070" cy="833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kumimoji="1" lang="en-US" sz="2000" b="1" dirty="0"/>
              <a:t>November</a:t>
            </a:r>
            <a:br>
              <a:rPr kumimoji="1" lang="en-US" sz="2000" b="1" dirty="0"/>
            </a:br>
            <a:r>
              <a:rPr kumimoji="1" lang="en-US" sz="2000" b="1" dirty="0"/>
              <a:t> 2017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352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84E59-A300-4D5E-B49D-A6DBC969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804"/>
            <a:ext cx="10515600" cy="678625"/>
          </a:xfrm>
        </p:spPr>
        <p:txBody>
          <a:bodyPr>
            <a:normAutofit/>
          </a:bodyPr>
          <a:lstStyle/>
          <a:p>
            <a:r>
              <a:rPr kumimoji="1" lang="en-US" b="1" dirty="0"/>
              <a:t>Check Current House Levels And Stabilize Street Levels.</a:t>
            </a:r>
            <a:endParaRPr kumimoji="1" lang="ja-JP" alt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E34DB9-F8E8-4631-A665-97A3779B9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310" y="2070926"/>
            <a:ext cx="4468788" cy="44687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EF6799E-8100-4C53-8B14-D5A1DBE08A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209" y="2105429"/>
            <a:ext cx="4468788" cy="44687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614D56-A779-4E04-B06B-6DDCAA3B71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44" y="318286"/>
            <a:ext cx="5472655" cy="111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AC63E1-AA64-42E1-A66F-265EFA705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794FEB-A1ED-4322-91BE-2F084B096F4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54076"/>
            <a:ext cx="11319164" cy="58653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D6B8D70-1E1B-4136-9077-B3DA8B8E1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064" y="0"/>
            <a:ext cx="10651435" cy="85407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 Map of Tubas City and the location of Tubas Main Street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59031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2588"/>
            <a:ext cx="5255894" cy="132556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Aerial Photos for the Entrance and Exit of the road.</a:t>
            </a:r>
            <a:endParaRPr lang="ar-SA" sz="4000" dirty="0"/>
          </a:p>
        </p:txBody>
      </p:sp>
      <p:pic>
        <p:nvPicPr>
          <p:cNvPr id="7" name="Picture 6" descr="2.png">
            <a:extLst>
              <a:ext uri="{FF2B5EF4-FFF2-40B4-BE49-F238E27FC236}">
                <a16:creationId xmlns:a16="http://schemas.microsoft.com/office/drawing/2014/main" id="{6B5E55CA-42C9-4206-9E81-F93133AC816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255894" y="0"/>
            <a:ext cx="66170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3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A tree in the middle of a forest path&#10;&#10;Description generated with very high confidence">
            <a:extLst>
              <a:ext uri="{FF2B5EF4-FFF2-40B4-BE49-F238E27FC236}">
                <a16:creationId xmlns:a16="http://schemas.microsoft.com/office/drawing/2014/main" id="{C31F5254-676C-4B2D-B17D-B69859B4937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3" b="7493"/>
          <a:stretch>
            <a:fillRect/>
          </a:stretch>
        </p:blipFill>
        <p:spPr>
          <a:xfrm>
            <a:off x="-1" y="0"/>
            <a:ext cx="6091807" cy="68580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C75B49-CA40-4349-9EA9-7C6C8936F0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1807" y="83922"/>
            <a:ext cx="3138109" cy="1122968"/>
          </a:xfrm>
          <a:prstGeom prst="rect">
            <a:avLst/>
          </a:prstGeom>
        </p:spPr>
      </p:pic>
      <p:sp>
        <p:nvSpPr>
          <p:cNvPr id="10" name="テキスト プレースホルダー 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 dirty="0">
              <a:latin typeface="+mn-lt"/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3"/>
          </p:nvPr>
        </p:nvSpPr>
        <p:spPr>
          <a:xfrm>
            <a:off x="5703892" y="1587016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1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0"/>
          </p:nvPr>
        </p:nvSpPr>
        <p:spPr>
          <a:xfrm>
            <a:off x="6384056" y="1604798"/>
            <a:ext cx="6213831" cy="48005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Evaluate Existing Road </a:t>
            </a:r>
            <a:endParaRPr kumimoji="1" lang="ja-JP" altLang="en-US" sz="2933" dirty="0">
              <a:latin typeface="+mn-lt"/>
            </a:endParaRP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 dirty="0">
              <a:latin typeface="+mn-lt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6"/>
          </p:nvPr>
        </p:nvSpPr>
        <p:spPr>
          <a:xfrm>
            <a:off x="5799876" y="2743941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2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7"/>
          </p:nvPr>
        </p:nvSpPr>
        <p:spPr>
          <a:xfrm>
            <a:off x="6375964" y="2717109"/>
            <a:ext cx="7295981" cy="48005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Analyze Existing Road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kumimoji="1" lang="ja-JP" alt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kumimoji="1" lang="ja-JP" altLang="en-US" sz="2933" dirty="0">
              <a:latin typeface="+mn-lt"/>
            </a:endParaRPr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9"/>
          </p:nvPr>
        </p:nvSpPr>
        <p:spPr>
          <a:xfrm>
            <a:off x="5663914" y="3856252"/>
            <a:ext cx="720142" cy="480053"/>
          </a:xfrm>
        </p:spPr>
        <p:txBody>
          <a:bodyPr>
            <a:normAutofit fontScale="92500" lnSpcReduction="20000"/>
          </a:bodyPr>
          <a:lstStyle/>
          <a:p>
            <a:endParaRPr kumimoji="1" lang="ja-JP" altLang="en-US" sz="3600">
              <a:latin typeface="+mn-lt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0"/>
          </p:nvPr>
        </p:nvSpPr>
        <p:spPr>
          <a:xfrm>
            <a:off x="5807968" y="3838470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3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1"/>
          </p:nvPr>
        </p:nvSpPr>
        <p:spPr>
          <a:xfrm>
            <a:off x="6375964" y="3856252"/>
            <a:ext cx="5967089" cy="480053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2933" dirty="0"/>
              <a:t>Re-Design Geometric of existing Road </a:t>
            </a:r>
            <a:endParaRPr kumimoji="1" lang="ja-JP" altLang="en-US" sz="2933" dirty="0"/>
          </a:p>
          <a:p>
            <a:pPr marL="0" indent="0">
              <a:buNone/>
            </a:pPr>
            <a:endParaRPr kumimoji="1" lang="ja-JP" altLang="en-US" sz="2933" dirty="0">
              <a:latin typeface="+mn-lt"/>
            </a:endParaRPr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fontScale="92500" lnSpcReduction="20000"/>
          </a:bodyPr>
          <a:lstStyle/>
          <a:p>
            <a:endParaRPr kumimoji="1" lang="ja-JP" altLang="en-US" sz="3600">
              <a:latin typeface="+mn-lt"/>
            </a:endParaRP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4"/>
          </p:nvPr>
        </p:nvSpPr>
        <p:spPr>
          <a:xfrm>
            <a:off x="5804180" y="4995395"/>
            <a:ext cx="432048" cy="672075"/>
          </a:xfrm>
        </p:spPr>
        <p:txBody>
          <a:bodyPr/>
          <a:lstStyle/>
          <a:p>
            <a:r>
              <a:rPr kumimoji="1" lang="en-US" altLang="ja-JP" sz="3600" dirty="0">
                <a:latin typeface="+mn-lt"/>
              </a:rPr>
              <a:t>4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sz="2933" dirty="0">
                <a:latin typeface="+mn-lt"/>
              </a:rPr>
              <a:t>Quantities &amp; Costs Estimated</a:t>
            </a:r>
            <a:endParaRPr kumimoji="1" lang="ja-JP" altLang="en-US" sz="2933" dirty="0"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459DFB-86F3-43FA-8567-2EA6E426AE90}" type="slidenum">
              <a:rPr lang="ja-JP" altLang="en-US" sz="2667"/>
              <a:pPr/>
              <a:t>9</a:t>
            </a:fld>
            <a:endParaRPr lang="ja-JP" altLang="en-US" sz="2667"/>
          </a:p>
        </p:txBody>
      </p:sp>
    </p:spTree>
    <p:extLst>
      <p:ext uri="{BB962C8B-B14F-4D97-AF65-F5344CB8AC3E}">
        <p14:creationId xmlns:p14="http://schemas.microsoft.com/office/powerpoint/2010/main" val="62210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11618</TotalTime>
  <Words>1033</Words>
  <Application>Microsoft Office PowerPoint</Application>
  <PresentationFormat>Widescreen</PresentationFormat>
  <Paragraphs>265</Paragraphs>
  <Slides>67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82" baseType="lpstr">
      <vt:lpstr>Yu Gothic</vt:lpstr>
      <vt:lpstr>Yu Gothic Light</vt:lpstr>
      <vt:lpstr>Adobe Arabic</vt:lpstr>
      <vt:lpstr>Adobe Caslon Pro Bold</vt:lpstr>
      <vt:lpstr>Arial</vt:lpstr>
      <vt:lpstr>Calibri</vt:lpstr>
      <vt:lpstr>Calibri Light</vt:lpstr>
      <vt:lpstr>Open Sans Light</vt:lpstr>
      <vt:lpstr>Open Sans Semibold</vt:lpstr>
      <vt:lpstr>Route 159 SemiBold</vt:lpstr>
      <vt:lpstr>Route 159 UltraLight</vt:lpstr>
      <vt:lpstr>Times New Roman</vt:lpstr>
      <vt:lpstr>TimesNewRomanPSMT</vt:lpstr>
      <vt:lpstr>Wingdings</vt:lpstr>
      <vt:lpstr>Office Theme</vt:lpstr>
      <vt:lpstr>PowerPoint Presentation</vt:lpstr>
      <vt:lpstr>Design of Tubas Main    Street   </vt:lpstr>
      <vt:lpstr>DESIGN OF TUBAS MAIN STREET</vt:lpstr>
      <vt:lpstr>PowerPoint Presentation</vt:lpstr>
      <vt:lpstr>PowerPoint Presentation</vt:lpstr>
      <vt:lpstr>Tubas city is one of the most important Palestinian cities because it’s connects Jenin city with Nablus city in addition to the Jordan Valley.</vt:lpstr>
      <vt:lpstr> Map of Tubas City and the location of Tubas Main Street</vt:lpstr>
      <vt:lpstr>Aerial Photos for the Entrance and Exit of the road.</vt:lpstr>
      <vt:lpstr>PowerPoint Presentation</vt:lpstr>
      <vt:lpstr>Methodology</vt:lpstr>
      <vt:lpstr>Site Investigation   Road Inventory studies and data collection</vt:lpstr>
      <vt:lpstr>Al-Shaheed Intersection </vt:lpstr>
      <vt:lpstr>Data Collection</vt:lpstr>
      <vt:lpstr>Peak Hour Classification</vt:lpstr>
      <vt:lpstr>Tubas Roundabout Intersection</vt:lpstr>
      <vt:lpstr>Data Collection</vt:lpstr>
      <vt:lpstr>Peak Hour Classification</vt:lpstr>
      <vt:lpstr> Data Analysis PH and PHV calculation </vt:lpstr>
      <vt:lpstr>Overall PHF value for each Intersections</vt:lpstr>
      <vt:lpstr>PHF value per approach for both Intersections</vt:lpstr>
      <vt:lpstr>PH, PHV and PHF calculation after 20 years </vt:lpstr>
      <vt:lpstr>Warrants and Level of service</vt:lpstr>
      <vt:lpstr>The result of warrants in Al-Shaheed intersection</vt:lpstr>
      <vt:lpstr>The Result of LOS of Al-Shaheed intersection</vt:lpstr>
      <vt:lpstr>The result of warrants in Al-Shaheed intersection after 20 years</vt:lpstr>
      <vt:lpstr>The Result of LOS of Al-Shaheed intersection after 20 years</vt:lpstr>
      <vt:lpstr>The result of warrants in Tubas Roundabout intersection </vt:lpstr>
      <vt:lpstr>The result of LOS of Tubas Roundabout intersection </vt:lpstr>
      <vt:lpstr>The result of warrants in Tubas Roundabout intersection after 20 years </vt:lpstr>
      <vt:lpstr>The result of LOS of Tubas Roundabout intersection after 20 years </vt:lpstr>
      <vt:lpstr>The result of warrants in New Tubas Roundabout intersection  </vt:lpstr>
      <vt:lpstr>The result of LOS of New Tubas Roundabout intersection </vt:lpstr>
      <vt:lpstr>The result of warrants in New Tubas Roundabout intersection after 20 years </vt:lpstr>
      <vt:lpstr>The result of LOS of New Tubas Roundabout intersection after 20 years </vt:lpstr>
      <vt:lpstr>The New Tubas Roundabout intersection </vt:lpstr>
      <vt:lpstr>The New Design of New Tubas Roundabout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Pavilion</dc:creator>
  <cp:lastModifiedBy>bashar hanoun hnon</cp:lastModifiedBy>
  <cp:revision>241</cp:revision>
  <dcterms:created xsi:type="dcterms:W3CDTF">2017-05-15T14:34:48Z</dcterms:created>
  <dcterms:modified xsi:type="dcterms:W3CDTF">2018-05-15T12:23:38Z</dcterms:modified>
</cp:coreProperties>
</file>