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x="18288000" cy="10287000"/>
  <p:notesSz cx="6858000" cy="9144000"/>
  <p:embeddedFontLst>
    <p:embeddedFont>
      <p:font typeface="Poppins" charset="1" panose="00000500000000000000"/>
      <p:regular r:id="rId58"/>
    </p:embeddedFont>
    <p:embeddedFont>
      <p:font typeface="Poppins Bold" charset="1" panose="00000800000000000000"/>
      <p:regular r:id="rId59"/>
    </p:embeddedFont>
    <p:embeddedFont>
      <p:font typeface="Open Sans Bold" charset="1" panose="00000000000000000000"/>
      <p:regular r:id="rId60"/>
    </p:embeddedFont>
    <p:embeddedFont>
      <p:font typeface="Inter Bold" charset="1" panose="020B0802030000000004"/>
      <p:regular r:id="rId6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fonts/font58.fntdata" Type="http://schemas.openxmlformats.org/officeDocument/2006/relationships/font"/><Relationship Id="rId59" Target="fonts/font59.fntdata" Type="http://schemas.openxmlformats.org/officeDocument/2006/relationships/font"/><Relationship Id="rId6" Target="slides/slide1.xml" Type="http://schemas.openxmlformats.org/officeDocument/2006/relationships/slide"/><Relationship Id="rId60" Target="fonts/font60.fntdata" Type="http://schemas.openxmlformats.org/officeDocument/2006/relationships/font"/><Relationship Id="rId61" Target="fonts/font61.fntdata" Type="http://schemas.openxmlformats.org/officeDocument/2006/relationships/font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39.png" Type="http://schemas.openxmlformats.org/officeDocument/2006/relationships/image"/><Relationship Id="rId5" Target="../media/image40.svg" Type="http://schemas.openxmlformats.org/officeDocument/2006/relationships/image"/><Relationship Id="rId6" Target="../media/image41.png" Type="http://schemas.openxmlformats.org/officeDocument/2006/relationships/image"/><Relationship Id="rId7" Target="../media/image42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9.png" Type="http://schemas.openxmlformats.org/officeDocument/2006/relationships/image"/><Relationship Id="rId3" Target="../media/image40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Relationship Id="rId5" Target="../media/image47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Relationship Id="rId5" Target="../media/image49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jpeg" Type="http://schemas.openxmlformats.org/officeDocument/2006/relationships/image"/><Relationship Id="rId3" Target="../media/image51.jpeg" Type="http://schemas.openxmlformats.org/officeDocument/2006/relationships/image"/><Relationship Id="rId4" Target="../media/image44.png" Type="http://schemas.openxmlformats.org/officeDocument/2006/relationships/image"/><Relationship Id="rId5" Target="../media/image45.svg" Type="http://schemas.openxmlformats.org/officeDocument/2006/relationships/image"/><Relationship Id="rId6" Target="../media/image52.png" Type="http://schemas.openxmlformats.org/officeDocument/2006/relationships/image"/><Relationship Id="rId7" Target="../media/image53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4.jpeg" Type="http://schemas.openxmlformats.org/officeDocument/2006/relationships/image"/><Relationship Id="rId3" Target="../media/image55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6.jpeg" Type="http://schemas.openxmlformats.org/officeDocument/2006/relationships/image"/><Relationship Id="rId3" Target="../media/image57.jpeg" Type="http://schemas.openxmlformats.org/officeDocument/2006/relationships/image"/><Relationship Id="rId4" Target="../media/image58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jpeg" Type="http://schemas.openxmlformats.org/officeDocument/2006/relationships/image"/><Relationship Id="rId3" Target="../media/image60.jpeg" Type="http://schemas.openxmlformats.org/officeDocument/2006/relationships/image"/><Relationship Id="rId4" Target="../media/image61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jpeg" Type="http://schemas.openxmlformats.org/officeDocument/2006/relationships/image"/><Relationship Id="rId3" Target="../media/image63.jpeg" Type="http://schemas.openxmlformats.org/officeDocument/2006/relationships/image"/><Relationship Id="rId4" Target="../media/image64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png" Type="http://schemas.openxmlformats.org/officeDocument/2006/relationships/image"/><Relationship Id="rId11" Target="../media/image11.sv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6.png" Type="http://schemas.openxmlformats.org/officeDocument/2006/relationships/image"/><Relationship Id="rId7" Target="../media/image7.svg" Type="http://schemas.openxmlformats.org/officeDocument/2006/relationships/image"/><Relationship Id="rId8" Target="../media/image8.png" Type="http://schemas.openxmlformats.org/officeDocument/2006/relationships/image"/><Relationship Id="rId9" Target="../media/image9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jpeg" Type="http://schemas.openxmlformats.org/officeDocument/2006/relationships/image"/><Relationship Id="rId3" Target="../media/image66.jpeg" Type="http://schemas.openxmlformats.org/officeDocument/2006/relationships/image"/><Relationship Id="rId4" Target="../media/image67.jpeg" Type="http://schemas.openxmlformats.org/officeDocument/2006/relationships/image"/><Relationship Id="rId5" Target="../media/image68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9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Relationship Id="rId5" Target="../media/image43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0.jpeg" Type="http://schemas.openxmlformats.org/officeDocument/2006/relationships/image"/><Relationship Id="rId3" Target="../media/image71.jpeg" Type="http://schemas.openxmlformats.org/officeDocument/2006/relationships/image"/><Relationship Id="rId4" Target="../media/image44.png" Type="http://schemas.openxmlformats.org/officeDocument/2006/relationships/image"/><Relationship Id="rId5" Target="../media/image45.sv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jpeg" Type="http://schemas.openxmlformats.org/officeDocument/2006/relationships/image"/><Relationship Id="rId3" Target="../media/image73.jpeg" Type="http://schemas.openxmlformats.org/officeDocument/2006/relationships/image"/><Relationship Id="rId4" Target="../media/image74.jpeg" Type="http://schemas.openxmlformats.org/officeDocument/2006/relationships/image"/><Relationship Id="rId5" Target="../media/image52.png" Type="http://schemas.openxmlformats.org/officeDocument/2006/relationships/image"/><Relationship Id="rId6" Target="../media/image53.sv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jpeg" Type="http://schemas.openxmlformats.org/officeDocument/2006/relationships/image"/><Relationship Id="rId3" Target="../media/image76.jpeg" Type="http://schemas.openxmlformats.org/officeDocument/2006/relationships/image"/><Relationship Id="rId4" Target="../media/image77.jpeg" Type="http://schemas.openxmlformats.org/officeDocument/2006/relationships/image"/><Relationship Id="rId5" Target="../media/image52.png" Type="http://schemas.openxmlformats.org/officeDocument/2006/relationships/image"/><Relationship Id="rId6" Target="../media/image53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8.jpeg" Type="http://schemas.openxmlformats.org/officeDocument/2006/relationships/image"/><Relationship Id="rId3" Target="../media/image79.jpeg" Type="http://schemas.openxmlformats.org/officeDocument/2006/relationships/image"/><Relationship Id="rId4" Target="../media/image44.png" Type="http://schemas.openxmlformats.org/officeDocument/2006/relationships/image"/><Relationship Id="rId5" Target="../media/image45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0.jpeg" Type="http://schemas.openxmlformats.org/officeDocument/2006/relationships/image"/><Relationship Id="rId3" Target="../media/image81.jpeg" Type="http://schemas.openxmlformats.org/officeDocument/2006/relationships/image"/><Relationship Id="rId4" Target="../media/image44.png" Type="http://schemas.openxmlformats.org/officeDocument/2006/relationships/image"/><Relationship Id="rId5" Target="../media/image45.sv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2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3.jpe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4.jpeg" Type="http://schemas.openxmlformats.org/officeDocument/2006/relationships/image"/><Relationship Id="rId3" Target="../media/image85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png" Type="http://schemas.openxmlformats.org/officeDocument/2006/relationships/image"/><Relationship Id="rId11" Target="../media/image7.svg" Type="http://schemas.openxmlformats.org/officeDocument/2006/relationships/image"/><Relationship Id="rId12" Target="../media/image18.png" Type="http://schemas.openxmlformats.org/officeDocument/2006/relationships/image"/><Relationship Id="rId13" Target="../media/image19.svg" Type="http://schemas.openxmlformats.org/officeDocument/2006/relationships/image"/><Relationship Id="rId14" Target="../media/image8.png" Type="http://schemas.openxmlformats.org/officeDocument/2006/relationships/image"/><Relationship Id="rId15" Target="../media/image9.svg" Type="http://schemas.openxmlformats.org/officeDocument/2006/relationships/image"/><Relationship Id="rId16" Target="../media/image20.png" Type="http://schemas.openxmlformats.org/officeDocument/2006/relationships/image"/><Relationship Id="rId17" Target="../media/image21.svg" Type="http://schemas.openxmlformats.org/officeDocument/2006/relationships/image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14.png" Type="http://schemas.openxmlformats.org/officeDocument/2006/relationships/image"/><Relationship Id="rId7" Target="../media/image15.svg" Type="http://schemas.openxmlformats.org/officeDocument/2006/relationships/image"/><Relationship Id="rId8" Target="../media/image16.png" Type="http://schemas.openxmlformats.org/officeDocument/2006/relationships/image"/><Relationship Id="rId9" Target="../media/image17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6.jpeg" Type="http://schemas.openxmlformats.org/officeDocument/2006/relationships/image"/><Relationship Id="rId3" Target="../media/image87.jpe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8.jpe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9.jpeg" Type="http://schemas.openxmlformats.org/officeDocument/2006/relationships/image"/><Relationship Id="rId3" Target="../media/image90.jpe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1.jpe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2.jpeg" Type="http://schemas.openxmlformats.org/officeDocument/2006/relationships/image"/><Relationship Id="rId3" Target="../media/image93.jpeg" Type="http://schemas.openxmlformats.org/officeDocument/2006/relationships/image"/><Relationship Id="rId4" Target="../media/image44.png" Type="http://schemas.openxmlformats.org/officeDocument/2006/relationships/image"/><Relationship Id="rId5" Target="../media/image45.sv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4.jpe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5.jpeg" Type="http://schemas.openxmlformats.org/officeDocument/2006/relationships/image"/><Relationship Id="rId3" Target="../media/image96.jpeg" Type="http://schemas.openxmlformats.org/officeDocument/2006/relationships/image"/><Relationship Id="rId4" Target="../media/image52.png" Type="http://schemas.openxmlformats.org/officeDocument/2006/relationships/image"/><Relationship Id="rId5" Target="../media/image53.sv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7.jpe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8.jpeg" Type="http://schemas.openxmlformats.org/officeDocument/2006/relationships/image"/><Relationship Id="rId3" Target="../media/image98.jpeg" Type="http://schemas.openxmlformats.org/officeDocument/2006/relationships/image"/><Relationship Id="rId4" Target="../media/image99.jpeg" Type="http://schemas.openxmlformats.org/officeDocument/2006/relationships/image"/><Relationship Id="rId5" Target="../media/image52.png" Type="http://schemas.openxmlformats.org/officeDocument/2006/relationships/image"/><Relationship Id="rId6" Target="../media/image53.sv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41.png" Type="http://schemas.openxmlformats.org/officeDocument/2006/relationships/image"/><Relationship Id="rId5" Target="../media/image42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png" Type="http://schemas.openxmlformats.org/officeDocument/2006/relationships/image"/><Relationship Id="rId11" Target="../media/image7.svg" Type="http://schemas.openxmlformats.org/officeDocument/2006/relationships/image"/><Relationship Id="rId12" Target="../media/image18.png" Type="http://schemas.openxmlformats.org/officeDocument/2006/relationships/image"/><Relationship Id="rId13" Target="../media/image19.svg" Type="http://schemas.openxmlformats.org/officeDocument/2006/relationships/image"/><Relationship Id="rId14" Target="../media/image8.png" Type="http://schemas.openxmlformats.org/officeDocument/2006/relationships/image"/><Relationship Id="rId15" Target="../media/image9.svg" Type="http://schemas.openxmlformats.org/officeDocument/2006/relationships/image"/><Relationship Id="rId16" Target="../media/image20.png" Type="http://schemas.openxmlformats.org/officeDocument/2006/relationships/image"/><Relationship Id="rId17" Target="../media/image21.svg" Type="http://schemas.openxmlformats.org/officeDocument/2006/relationships/image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14.png" Type="http://schemas.openxmlformats.org/officeDocument/2006/relationships/image"/><Relationship Id="rId7" Target="../media/image15.svg" Type="http://schemas.openxmlformats.org/officeDocument/2006/relationships/image"/><Relationship Id="rId8" Target="../media/image16.png" Type="http://schemas.openxmlformats.org/officeDocument/2006/relationships/image"/><Relationship Id="rId9" Target="../media/image17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0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9.svg" Type="http://schemas.openxmlformats.org/officeDocument/2006/relationships/image"/><Relationship Id="rId11" Target="../media/image110.png" Type="http://schemas.openxmlformats.org/officeDocument/2006/relationships/image"/><Relationship Id="rId12" Target="../media/image111.svg" Type="http://schemas.openxmlformats.org/officeDocument/2006/relationships/image"/><Relationship Id="rId2" Target="../media/image101.jpeg" Type="http://schemas.openxmlformats.org/officeDocument/2006/relationships/image"/><Relationship Id="rId3" Target="../media/image102.png" Type="http://schemas.openxmlformats.org/officeDocument/2006/relationships/image"/><Relationship Id="rId4" Target="../media/image103.svg" Type="http://schemas.openxmlformats.org/officeDocument/2006/relationships/image"/><Relationship Id="rId5" Target="../media/image104.png" Type="http://schemas.openxmlformats.org/officeDocument/2006/relationships/image"/><Relationship Id="rId6" Target="../media/image105.svg" Type="http://schemas.openxmlformats.org/officeDocument/2006/relationships/image"/><Relationship Id="rId7" Target="../media/image106.png" Type="http://schemas.openxmlformats.org/officeDocument/2006/relationships/image"/><Relationship Id="rId8" Target="../media/image107.svg" Type="http://schemas.openxmlformats.org/officeDocument/2006/relationships/image"/><Relationship Id="rId9" Target="../media/image108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1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2.jpeg" Type="http://schemas.openxmlformats.org/officeDocument/2006/relationships/image"/><Relationship Id="rId3" Target="../media/image113.jpe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1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4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5.jpeg" Type="http://schemas.openxmlformats.org/officeDocument/2006/relationships/image"/><Relationship Id="rId3" Target="../media/image114.jpeg" Type="http://schemas.openxmlformats.org/officeDocument/2006/relationships/image"/><Relationship Id="rId4" Target="../media/image44.png" Type="http://schemas.openxmlformats.org/officeDocument/2006/relationships/image"/><Relationship Id="rId5" Target="../media/image45.sv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6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7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8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23.png" Type="http://schemas.openxmlformats.org/officeDocument/2006/relationships/image"/><Relationship Id="rId4" Target="../media/image24.png" Type="http://schemas.openxmlformats.org/officeDocument/2006/relationships/image"/><Relationship Id="rId5" Target="../media/image25.png" Type="http://schemas.openxmlformats.org/officeDocument/2006/relationships/image"/><Relationship Id="rId6" Target="../media/image26.png" Type="http://schemas.openxmlformats.org/officeDocument/2006/relationships/image"/><Relationship Id="rId7" Target="../media/image27.png" Type="http://schemas.openxmlformats.org/officeDocument/2006/relationships/image"/><Relationship Id="rId8" Target="../media/image28.png" Type="http://schemas.openxmlformats.org/officeDocument/2006/relationships/image"/><Relationship Id="rId9" Target="../media/image29.pn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9.jpeg" Type="http://schemas.openxmlformats.org/officeDocument/2006/relationships/image"/><Relationship Id="rId3" Target="../media/image118.jpeg" Type="http://schemas.openxmlformats.org/officeDocument/2006/relationships/image"/><Relationship Id="rId4" Target="../media/image52.png" Type="http://schemas.openxmlformats.org/officeDocument/2006/relationships/image"/><Relationship Id="rId5" Target="../media/image53.sv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0.jpe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1.png" Type="http://schemas.openxmlformats.org/officeDocument/2006/relationships/image"/><Relationship Id="rId3" Target="../media/image122.jpeg" Type="http://schemas.openxmlformats.org/officeDocument/2006/relationships/image"/><Relationship Id="rId4" Target="../media/image123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jpeg" Type="http://schemas.openxmlformats.org/officeDocument/2006/relationships/image"/><Relationship Id="rId3" Target="../media/image32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jpeg" Type="http://schemas.openxmlformats.org/officeDocument/2006/relationships/image"/><Relationship Id="rId3" Target="../media/image34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jpeg" Type="http://schemas.openxmlformats.org/officeDocument/2006/relationships/image"/><Relationship Id="rId3" Target="../media/image36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1382996" y="346986"/>
            <a:ext cx="5876304" cy="11627276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858998" y="1369731"/>
            <a:ext cx="8285002" cy="16466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741"/>
              </a:lnSpc>
              <a:spcBef>
                <a:spcPct val="0"/>
              </a:spcBef>
            </a:pPr>
            <a:r>
              <a:rPr lang="en-US" sz="9100">
                <a:solidFill>
                  <a:srgbClr val="606060"/>
                </a:solidFill>
                <a:latin typeface="Poppins"/>
                <a:ea typeface="Poppins"/>
                <a:cs typeface="Poppins"/>
                <a:sym typeface="Poppins"/>
              </a:rPr>
              <a:t>M&amp;H Gift Store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01199" y="3059710"/>
            <a:ext cx="7800600" cy="11090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95"/>
              </a:lnSpc>
              <a:spcBef>
                <a:spcPct val="0"/>
              </a:spcBef>
            </a:pPr>
            <a:r>
              <a:rPr lang="en-US" b="true" sz="621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Mobile Application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927286" y="7468868"/>
            <a:ext cx="2003612" cy="2477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57"/>
              </a:lnSpc>
              <a:spcBef>
                <a:spcPct val="0"/>
              </a:spcBef>
            </a:pPr>
            <a:r>
              <a:rPr lang="en-US" b="true" sz="1469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Explore Now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452593" y="7806859"/>
            <a:ext cx="5081528" cy="1836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42178" indent="-371089" lvl="1">
              <a:lnSpc>
                <a:spcPts val="4812"/>
              </a:lnSpc>
              <a:buFont typeface="Arial"/>
              <a:buChar char="•"/>
            </a:pPr>
            <a:r>
              <a:rPr lang="en-US" sz="3437">
                <a:solidFill>
                  <a:srgbClr val="606060"/>
                </a:solidFill>
                <a:latin typeface="Poppins"/>
                <a:ea typeface="Poppins"/>
                <a:cs typeface="Poppins"/>
                <a:sym typeface="Poppins"/>
              </a:rPr>
              <a:t>Aya Qazoor </a:t>
            </a:r>
          </a:p>
          <a:p>
            <a:pPr algn="l" marL="742178" indent="-371089" lvl="1">
              <a:lnSpc>
                <a:spcPts val="4812"/>
              </a:lnSpc>
              <a:buFont typeface="Arial"/>
              <a:buChar char="•"/>
            </a:pPr>
            <a:r>
              <a:rPr lang="en-US" sz="3437">
                <a:solidFill>
                  <a:srgbClr val="606060"/>
                </a:solidFill>
                <a:latin typeface="Poppins"/>
                <a:ea typeface="Poppins"/>
                <a:cs typeface="Poppins"/>
                <a:sym typeface="Poppins"/>
              </a:rPr>
              <a:t>Mona Hindia </a:t>
            </a:r>
          </a:p>
          <a:p>
            <a:pPr algn="l" marL="742178" indent="-371089" lvl="1">
              <a:lnSpc>
                <a:spcPts val="4812"/>
              </a:lnSpc>
              <a:buFont typeface="Arial"/>
              <a:buChar char="•"/>
            </a:pPr>
            <a:r>
              <a:rPr lang="en-US" sz="3437">
                <a:solidFill>
                  <a:srgbClr val="606060"/>
                </a:solidFill>
                <a:latin typeface="Poppins"/>
                <a:ea typeface="Poppins"/>
                <a:cs typeface="Poppins"/>
                <a:sym typeface="Poppins"/>
              </a:rPr>
              <a:t>Batool Khanfar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364369" y="5442442"/>
            <a:ext cx="4867752" cy="7181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5"/>
              </a:lnSpc>
              <a:spcBef>
                <a:spcPct val="0"/>
              </a:spcBef>
            </a:pPr>
            <a:r>
              <a:rPr lang="en-US" b="true" sz="3975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image recognition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4143897" y="4648060"/>
            <a:ext cx="1308696" cy="7181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65"/>
              </a:lnSpc>
              <a:spcBef>
                <a:spcPct val="0"/>
              </a:spcBef>
            </a:pPr>
            <a:r>
              <a:rPr lang="en-US" b="true" sz="3975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With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53189" y="8111659"/>
            <a:ext cx="5081528" cy="12271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12"/>
              </a:lnSpc>
            </a:pPr>
            <a:r>
              <a:rPr lang="en-US" sz="3437">
                <a:solidFill>
                  <a:srgbClr val="606060"/>
                </a:solidFill>
                <a:latin typeface="Poppins"/>
                <a:ea typeface="Poppins"/>
                <a:cs typeface="Poppins"/>
                <a:sym typeface="Poppins"/>
              </a:rPr>
              <a:t>Supervised by :</a:t>
            </a:r>
          </a:p>
          <a:p>
            <a:pPr algn="l" marL="742178" indent="-371089" lvl="1">
              <a:lnSpc>
                <a:spcPts val="4812"/>
              </a:lnSpc>
              <a:buFont typeface="Arial"/>
              <a:buChar char="•"/>
            </a:pPr>
            <a:r>
              <a:rPr lang="en-US" sz="3437">
                <a:solidFill>
                  <a:srgbClr val="606060"/>
                </a:solidFill>
                <a:latin typeface="Poppins"/>
                <a:ea typeface="Poppins"/>
                <a:cs typeface="Poppins"/>
                <a:sym typeface="Poppins"/>
              </a:rPr>
              <a:t>Dr. Ruba Awayes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569409" y="4135208"/>
            <a:ext cx="3456432" cy="4114800"/>
          </a:xfrm>
          <a:custGeom>
            <a:avLst/>
            <a:gdLst/>
            <a:ahLst/>
            <a:cxnLst/>
            <a:rect r="r" b="b" t="t" l="l"/>
            <a:pathLst>
              <a:path h="4114800" w="3456432">
                <a:moveTo>
                  <a:pt x="0" y="0"/>
                </a:moveTo>
                <a:lnTo>
                  <a:pt x="3456432" y="0"/>
                </a:lnTo>
                <a:lnTo>
                  <a:pt x="345643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62259" y="4392484"/>
            <a:ext cx="3377688" cy="3600249"/>
          </a:xfrm>
          <a:custGeom>
            <a:avLst/>
            <a:gdLst/>
            <a:ahLst/>
            <a:cxnLst/>
            <a:rect r="r" b="b" t="t" l="l"/>
            <a:pathLst>
              <a:path h="3600249" w="3377688">
                <a:moveTo>
                  <a:pt x="0" y="0"/>
                </a:moveTo>
                <a:lnTo>
                  <a:pt x="3377687" y="0"/>
                </a:lnTo>
                <a:lnTo>
                  <a:pt x="3377687" y="3600249"/>
                </a:lnTo>
                <a:lnTo>
                  <a:pt x="0" y="360024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033668" y="6192608"/>
            <a:ext cx="2223119" cy="2223119"/>
          </a:xfrm>
          <a:custGeom>
            <a:avLst/>
            <a:gdLst/>
            <a:ahLst/>
            <a:cxnLst/>
            <a:rect r="r" b="b" t="t" l="l"/>
            <a:pathLst>
              <a:path h="2223119" w="2223119">
                <a:moveTo>
                  <a:pt x="0" y="0"/>
                </a:moveTo>
                <a:lnTo>
                  <a:pt x="2223119" y="0"/>
                </a:lnTo>
                <a:lnTo>
                  <a:pt x="2223119" y="2223119"/>
                </a:lnTo>
                <a:lnTo>
                  <a:pt x="0" y="22231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1161240"/>
            <a:ext cx="7088875" cy="14080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We have two roles in the application: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447536" y="8377627"/>
            <a:ext cx="1407134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User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995043" y="8377627"/>
            <a:ext cx="2077251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Admin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000125"/>
            <a:ext cx="5875022" cy="780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04"/>
              </a:lnSpc>
            </a:pPr>
            <a:r>
              <a:rPr lang="en-US" sz="49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The user  :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6903722" y="3343376"/>
            <a:ext cx="3377688" cy="3600249"/>
          </a:xfrm>
          <a:custGeom>
            <a:avLst/>
            <a:gdLst/>
            <a:ahLst/>
            <a:cxnLst/>
            <a:rect r="r" b="b" t="t" l="l"/>
            <a:pathLst>
              <a:path h="3600249" w="3377688">
                <a:moveTo>
                  <a:pt x="0" y="0"/>
                </a:moveTo>
                <a:lnTo>
                  <a:pt x="3377688" y="0"/>
                </a:lnTo>
                <a:lnTo>
                  <a:pt x="3377688" y="3600248"/>
                </a:lnTo>
                <a:lnTo>
                  <a:pt x="0" y="360024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5690498" y="183838"/>
            <a:ext cx="5549698" cy="10981031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-8" t="0" r="-8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2" id="12"/>
          <p:cNvSpPr/>
          <p:nvPr/>
        </p:nvSpPr>
        <p:spPr>
          <a:xfrm flipH="false" flipV="true" rot="-762186">
            <a:off x="10503232" y="8030439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5" y="561154"/>
                </a:lnTo>
                <a:lnTo>
                  <a:pt x="2338745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13" id="13"/>
          <p:cNvSpPr/>
          <p:nvPr/>
        </p:nvSpPr>
        <p:spPr>
          <a:xfrm flipH="true" flipV="true" rot="-576835">
            <a:off x="3913046" y="1804292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5" y="0"/>
                </a:lnTo>
                <a:lnTo>
                  <a:pt x="2338745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14" id="14"/>
          <p:cNvSpPr/>
          <p:nvPr/>
        </p:nvSpPr>
        <p:spPr>
          <a:xfrm flipH="true" flipV="true" rot="-689441">
            <a:off x="3911026" y="6991684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561153"/>
                </a:moveTo>
                <a:lnTo>
                  <a:pt x="0" y="561153"/>
                </a:lnTo>
                <a:lnTo>
                  <a:pt x="0" y="0"/>
                </a:lnTo>
                <a:lnTo>
                  <a:pt x="2338745" y="0"/>
                </a:lnTo>
                <a:lnTo>
                  <a:pt x="2338745" y="561153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true" rot="-762186">
            <a:off x="10708517" y="3668206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5" y="561154"/>
                </a:lnTo>
                <a:lnTo>
                  <a:pt x="2338745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2742316" y="7761113"/>
            <a:ext cx="5019606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FAQ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705080" y="652463"/>
            <a:ext cx="3868517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Home Page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124241" y="2537750"/>
            <a:ext cx="2006261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Categories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124241" y="7761113"/>
            <a:ext cx="2315978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Daily Routine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2875052" y="3398880"/>
            <a:ext cx="1723325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Flash Sale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667831" y="1787917"/>
            <a:ext cx="5549698" cy="10981031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588" r="0" b="-2588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2" id="12"/>
          <p:cNvSpPr/>
          <p:nvPr/>
        </p:nvSpPr>
        <p:spPr>
          <a:xfrm flipH="false" flipV="true" rot="10688823">
            <a:off x="6534855" y="4544682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5" y="561154"/>
                </a:lnTo>
                <a:lnTo>
                  <a:pt x="2338745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grpSp>
        <p:nvGrpSpPr>
          <p:cNvPr name="Group 13" id="13"/>
          <p:cNvGrpSpPr>
            <a:grpSpLocks noChangeAspect="true"/>
          </p:cNvGrpSpPr>
          <p:nvPr/>
        </p:nvGrpSpPr>
        <p:grpSpPr>
          <a:xfrm rot="0">
            <a:off x="9708621" y="1787917"/>
            <a:ext cx="5549698" cy="10981031"/>
            <a:chOff x="0" y="0"/>
            <a:chExt cx="2620010" cy="518414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2588" r="0" b="-2588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3" id="23"/>
          <p:cNvSpPr/>
          <p:nvPr/>
        </p:nvSpPr>
        <p:spPr>
          <a:xfrm flipH="false" flipV="true" rot="-126007">
            <a:off x="13893538" y="8272373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3"/>
                </a:moveTo>
                <a:lnTo>
                  <a:pt x="2338745" y="561153"/>
                </a:lnTo>
                <a:lnTo>
                  <a:pt x="2338745" y="0"/>
                </a:lnTo>
                <a:lnTo>
                  <a:pt x="0" y="0"/>
                </a:lnTo>
                <a:lnTo>
                  <a:pt x="0" y="561153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1028700" y="492601"/>
            <a:ext cx="6675528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Suggestion Product: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5855632" y="7781193"/>
            <a:ext cx="2807337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Description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667831" y="1787917"/>
            <a:ext cx="5549698" cy="10981031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-8" t="0" r="-8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2" id="12"/>
          <p:cNvSpPr/>
          <p:nvPr/>
        </p:nvSpPr>
        <p:spPr>
          <a:xfrm flipH="false" flipV="true" rot="-126007">
            <a:off x="6048156" y="2504753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5" y="561154"/>
                </a:lnTo>
                <a:lnTo>
                  <a:pt x="2338745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grpSp>
        <p:nvGrpSpPr>
          <p:cNvPr name="Group 13" id="13"/>
          <p:cNvGrpSpPr>
            <a:grpSpLocks noChangeAspect="true"/>
          </p:cNvGrpSpPr>
          <p:nvPr/>
        </p:nvGrpSpPr>
        <p:grpSpPr>
          <a:xfrm rot="0">
            <a:off x="9708621" y="1787917"/>
            <a:ext cx="5549698" cy="10981031"/>
            <a:chOff x="0" y="0"/>
            <a:chExt cx="2620010" cy="518414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-8" t="0" r="-8" b="0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1028700" y="492601"/>
            <a:ext cx="793909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Search Functionality</a:t>
            </a:r>
          </a:p>
        </p:txBody>
      </p:sp>
      <p:sp>
        <p:nvSpPr>
          <p:cNvPr name="Freeform 24" id="24"/>
          <p:cNvSpPr/>
          <p:nvPr/>
        </p:nvSpPr>
        <p:spPr>
          <a:xfrm flipH="false" flipV="true" rot="-126007">
            <a:off x="13716557" y="7321097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4" y="561154"/>
                </a:lnTo>
                <a:lnTo>
                  <a:pt x="2338744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15480663" y="6829917"/>
            <a:ext cx="2807337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Out of Stock Product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667831" y="1787917"/>
            <a:ext cx="5549698" cy="10981031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-8" t="0" r="-8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0726265" y="1787917"/>
            <a:ext cx="5549698" cy="10981031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-8" t="0" r="-8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2" id="22"/>
          <p:cNvSpPr/>
          <p:nvPr/>
        </p:nvSpPr>
        <p:spPr>
          <a:xfrm flipH="false" flipV="true" rot="-126007">
            <a:off x="6441360" y="5848425"/>
            <a:ext cx="1819878" cy="436658"/>
          </a:xfrm>
          <a:custGeom>
            <a:avLst/>
            <a:gdLst/>
            <a:ahLst/>
            <a:cxnLst/>
            <a:rect r="r" b="b" t="t" l="l"/>
            <a:pathLst>
              <a:path h="436658" w="1819878">
                <a:moveTo>
                  <a:pt x="0" y="436659"/>
                </a:moveTo>
                <a:lnTo>
                  <a:pt x="1819878" y="436659"/>
                </a:lnTo>
                <a:lnTo>
                  <a:pt x="1819878" y="0"/>
                </a:lnTo>
                <a:lnTo>
                  <a:pt x="0" y="0"/>
                </a:lnTo>
                <a:lnTo>
                  <a:pt x="0" y="436659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true" rot="-126007">
            <a:off x="6441360" y="4098274"/>
            <a:ext cx="1819878" cy="436658"/>
          </a:xfrm>
          <a:custGeom>
            <a:avLst/>
            <a:gdLst/>
            <a:ahLst/>
            <a:cxnLst/>
            <a:rect r="r" b="b" t="t" l="l"/>
            <a:pathLst>
              <a:path h="436658" w="1819878">
                <a:moveTo>
                  <a:pt x="0" y="436658"/>
                </a:moveTo>
                <a:lnTo>
                  <a:pt x="1819878" y="436658"/>
                </a:lnTo>
                <a:lnTo>
                  <a:pt x="1819878" y="0"/>
                </a:lnTo>
                <a:lnTo>
                  <a:pt x="0" y="0"/>
                </a:lnTo>
                <a:lnTo>
                  <a:pt x="0" y="436658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1028700" y="492601"/>
            <a:ext cx="6020634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Filter Functionality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7732822" y="5712284"/>
            <a:ext cx="2478149" cy="3544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36"/>
              </a:lnSpc>
            </a:pPr>
            <a:r>
              <a:rPr lang="en-US" b="true" sz="2253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Filter Category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7732822" y="3962132"/>
            <a:ext cx="1725978" cy="3544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36"/>
              </a:lnSpc>
            </a:pPr>
            <a:r>
              <a:rPr lang="en-US" b="true" sz="2253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Filter Price</a:t>
            </a:r>
          </a:p>
        </p:txBody>
      </p:sp>
      <p:sp>
        <p:nvSpPr>
          <p:cNvPr name="Freeform 27" id="27"/>
          <p:cNvSpPr/>
          <p:nvPr/>
        </p:nvSpPr>
        <p:spPr>
          <a:xfrm flipH="false" flipV="false" rot="0">
            <a:off x="5818606" y="2514455"/>
            <a:ext cx="1230728" cy="1087516"/>
          </a:xfrm>
          <a:custGeom>
            <a:avLst/>
            <a:gdLst/>
            <a:ahLst/>
            <a:cxnLst/>
            <a:rect r="r" b="b" t="t" l="l"/>
            <a:pathLst>
              <a:path h="1087516" w="1230728">
                <a:moveTo>
                  <a:pt x="0" y="0"/>
                </a:moveTo>
                <a:lnTo>
                  <a:pt x="1230728" y="0"/>
                </a:lnTo>
                <a:lnTo>
                  <a:pt x="1230728" y="1087515"/>
                </a:lnTo>
                <a:lnTo>
                  <a:pt x="0" y="108751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767229" y="3435481"/>
            <a:ext cx="10303390" cy="1030339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7294028" y="1393682"/>
            <a:ext cx="4946402" cy="9787306"/>
            <a:chOff x="0" y="0"/>
            <a:chExt cx="2620010" cy="518414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12601262" y="306681"/>
            <a:ext cx="4635323" cy="9171784"/>
            <a:chOff x="0" y="0"/>
            <a:chExt cx="2620010" cy="518414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25" id="25"/>
          <p:cNvSpPr txBox="true"/>
          <p:nvPr/>
        </p:nvSpPr>
        <p:spPr>
          <a:xfrm rot="0">
            <a:off x="1028700" y="2188134"/>
            <a:ext cx="4569591" cy="8745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434"/>
              </a:lnSpc>
            </a:pPr>
            <a:r>
              <a:rPr lang="en-US" sz="5499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Categories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2651" y="5334000"/>
            <a:ext cx="18320651" cy="4953000"/>
            <a:chOff x="0" y="0"/>
            <a:chExt cx="4825192" cy="130449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5192" cy="1304494"/>
            </a:xfrm>
            <a:custGeom>
              <a:avLst/>
              <a:gdLst/>
              <a:ahLst/>
              <a:cxnLst/>
              <a:rect r="r" b="b" t="t" l="l"/>
              <a:pathLst>
                <a:path h="1304494" w="4825192">
                  <a:moveTo>
                    <a:pt x="0" y="0"/>
                  </a:moveTo>
                  <a:lnTo>
                    <a:pt x="4825192" y="0"/>
                  </a:lnTo>
                  <a:lnTo>
                    <a:pt x="4825192" y="1304494"/>
                  </a:lnTo>
                  <a:lnTo>
                    <a:pt x="0" y="1304494"/>
                  </a:ln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5192" cy="13425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8989" cy="173972"/>
            </a:xfrm>
            <a:custGeom>
              <a:avLst/>
              <a:gdLst/>
              <a:ahLst/>
              <a:cxnLst/>
              <a:rect r="r" b="b" t="t" l="l"/>
              <a:pathLst>
                <a:path h="173972" w="28989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537BF1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848791" y="1028700"/>
            <a:ext cx="4561096" cy="9024912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6919325" y="2412546"/>
            <a:ext cx="4449350" cy="8803803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2797085" y="1224352"/>
            <a:ext cx="4462215" cy="8829260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22" r="0" b="-22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38" id="38"/>
          <p:cNvSpPr txBox="true"/>
          <p:nvPr/>
        </p:nvSpPr>
        <p:spPr>
          <a:xfrm rot="0">
            <a:off x="4538934" y="501289"/>
            <a:ext cx="8849130" cy="14080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Body Care , Skin Care and Accessories 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2651" y="5334000"/>
            <a:ext cx="18320651" cy="4953000"/>
            <a:chOff x="0" y="0"/>
            <a:chExt cx="4825192" cy="130449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5192" cy="1304494"/>
            </a:xfrm>
            <a:custGeom>
              <a:avLst/>
              <a:gdLst/>
              <a:ahLst/>
              <a:cxnLst/>
              <a:rect r="r" b="b" t="t" l="l"/>
              <a:pathLst>
                <a:path h="1304494" w="4825192">
                  <a:moveTo>
                    <a:pt x="0" y="0"/>
                  </a:moveTo>
                  <a:lnTo>
                    <a:pt x="4825192" y="0"/>
                  </a:lnTo>
                  <a:lnTo>
                    <a:pt x="4825192" y="1304494"/>
                  </a:lnTo>
                  <a:lnTo>
                    <a:pt x="0" y="1304494"/>
                  </a:ln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5192" cy="13425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1028700" y="1224352"/>
            <a:ext cx="4480404" cy="8865249"/>
            <a:chOff x="0" y="0"/>
            <a:chExt cx="2620010" cy="518414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6684409" y="2270577"/>
            <a:ext cx="4558180" cy="9019142"/>
            <a:chOff x="0" y="0"/>
            <a:chExt cx="2620010" cy="518414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5" id="25"/>
          <p:cNvGrpSpPr>
            <a:grpSpLocks noChangeAspect="true"/>
          </p:cNvGrpSpPr>
          <p:nvPr/>
        </p:nvGrpSpPr>
        <p:grpSpPr>
          <a:xfrm rot="0">
            <a:off x="12778896" y="1224352"/>
            <a:ext cx="4480404" cy="8865249"/>
            <a:chOff x="0" y="0"/>
            <a:chExt cx="2620010" cy="518414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22" r="0" b="-22"/>
              </a:stretch>
            </a:blip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35" id="35"/>
          <p:cNvSpPr txBox="true"/>
          <p:nvPr/>
        </p:nvSpPr>
        <p:spPr>
          <a:xfrm rot="0">
            <a:off x="4538934" y="501289"/>
            <a:ext cx="8849130" cy="14080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Body Care , Hair Care and Accessories 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2651" y="5334000"/>
            <a:ext cx="18320651" cy="4953000"/>
            <a:chOff x="0" y="0"/>
            <a:chExt cx="4825192" cy="130449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5192" cy="1304494"/>
            </a:xfrm>
            <a:custGeom>
              <a:avLst/>
              <a:gdLst/>
              <a:ahLst/>
              <a:cxnLst/>
              <a:rect r="r" b="b" t="t" l="l"/>
              <a:pathLst>
                <a:path h="1304494" w="4825192">
                  <a:moveTo>
                    <a:pt x="0" y="0"/>
                  </a:moveTo>
                  <a:lnTo>
                    <a:pt x="4825192" y="0"/>
                  </a:lnTo>
                  <a:lnTo>
                    <a:pt x="4825192" y="1304494"/>
                  </a:lnTo>
                  <a:lnTo>
                    <a:pt x="0" y="1304494"/>
                  </a:ln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5192" cy="13425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8989" cy="173972"/>
            </a:xfrm>
            <a:custGeom>
              <a:avLst/>
              <a:gdLst/>
              <a:ahLst/>
              <a:cxnLst/>
              <a:rect r="r" b="b" t="t" l="l"/>
              <a:pathLst>
                <a:path h="173972" w="28989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537BF1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028700" y="1233041"/>
            <a:ext cx="4441174" cy="8787625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6666941" y="2299276"/>
            <a:ext cx="4593116" cy="9088269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2818126" y="1233041"/>
            <a:ext cx="4441174" cy="8787625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22" r="0" b="-22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38" id="38"/>
          <p:cNvSpPr txBox="true"/>
          <p:nvPr/>
        </p:nvSpPr>
        <p:spPr>
          <a:xfrm rot="0">
            <a:off x="4538934" y="501289"/>
            <a:ext cx="884913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Perfume , Watches and Gifts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78097" y="3321404"/>
            <a:ext cx="3589013" cy="3589013"/>
          </a:xfrm>
          <a:custGeom>
            <a:avLst/>
            <a:gdLst/>
            <a:ahLst/>
            <a:cxnLst/>
            <a:rect r="r" b="b" t="t" l="l"/>
            <a:pathLst>
              <a:path h="3589013" w="3589013">
                <a:moveTo>
                  <a:pt x="0" y="0"/>
                </a:moveTo>
                <a:lnTo>
                  <a:pt x="3589014" y="0"/>
                </a:lnTo>
                <a:lnTo>
                  <a:pt x="3589014" y="3589013"/>
                </a:lnTo>
                <a:lnTo>
                  <a:pt x="0" y="35890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640975" y="3687060"/>
            <a:ext cx="1103233" cy="1103233"/>
          </a:xfrm>
          <a:custGeom>
            <a:avLst/>
            <a:gdLst/>
            <a:ahLst/>
            <a:cxnLst/>
            <a:rect r="r" b="b" t="t" l="l"/>
            <a:pathLst>
              <a:path h="1103233" w="1103233">
                <a:moveTo>
                  <a:pt x="0" y="0"/>
                </a:moveTo>
                <a:lnTo>
                  <a:pt x="1103233" y="0"/>
                </a:lnTo>
                <a:lnTo>
                  <a:pt x="1103233" y="1103233"/>
                </a:lnTo>
                <a:lnTo>
                  <a:pt x="0" y="110323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495594" y="4326225"/>
            <a:ext cx="3759653" cy="3759653"/>
          </a:xfrm>
          <a:custGeom>
            <a:avLst/>
            <a:gdLst/>
            <a:ahLst/>
            <a:cxnLst/>
            <a:rect r="r" b="b" t="t" l="l"/>
            <a:pathLst>
              <a:path h="3759653" w="3759653">
                <a:moveTo>
                  <a:pt x="0" y="0"/>
                </a:moveTo>
                <a:lnTo>
                  <a:pt x="3759653" y="0"/>
                </a:lnTo>
                <a:lnTo>
                  <a:pt x="3759653" y="3759653"/>
                </a:lnTo>
                <a:lnTo>
                  <a:pt x="0" y="37596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716655" y="3762740"/>
            <a:ext cx="951874" cy="951874"/>
          </a:xfrm>
          <a:custGeom>
            <a:avLst/>
            <a:gdLst/>
            <a:ahLst/>
            <a:cxnLst/>
            <a:rect r="r" b="b" t="t" l="l"/>
            <a:pathLst>
              <a:path h="951874" w="951874">
                <a:moveTo>
                  <a:pt x="0" y="0"/>
                </a:moveTo>
                <a:lnTo>
                  <a:pt x="951874" y="0"/>
                </a:lnTo>
                <a:lnTo>
                  <a:pt x="951874" y="951874"/>
                </a:lnTo>
                <a:lnTo>
                  <a:pt x="0" y="9518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631543" y="3913610"/>
            <a:ext cx="1122097" cy="573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34"/>
              </a:lnSpc>
            </a:pPr>
            <a:r>
              <a:rPr lang="en-US" b="true" sz="3310" spc="33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02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4446608" y="3687060"/>
            <a:ext cx="1103233" cy="1103233"/>
          </a:xfrm>
          <a:custGeom>
            <a:avLst/>
            <a:gdLst/>
            <a:ahLst/>
            <a:cxnLst/>
            <a:rect r="r" b="b" t="t" l="l"/>
            <a:pathLst>
              <a:path h="1103233" w="1103233">
                <a:moveTo>
                  <a:pt x="0" y="0"/>
                </a:moveTo>
                <a:lnTo>
                  <a:pt x="1103233" y="0"/>
                </a:lnTo>
                <a:lnTo>
                  <a:pt x="1103233" y="1103233"/>
                </a:lnTo>
                <a:lnTo>
                  <a:pt x="0" y="110323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386546" y="4399815"/>
            <a:ext cx="3872754" cy="3872754"/>
          </a:xfrm>
          <a:custGeom>
            <a:avLst/>
            <a:gdLst/>
            <a:ahLst/>
            <a:cxnLst/>
            <a:rect r="r" b="b" t="t" l="l"/>
            <a:pathLst>
              <a:path h="3872754" w="3872754">
                <a:moveTo>
                  <a:pt x="0" y="0"/>
                </a:moveTo>
                <a:lnTo>
                  <a:pt x="3872754" y="0"/>
                </a:lnTo>
                <a:lnTo>
                  <a:pt x="3872754" y="3872754"/>
                </a:lnTo>
                <a:lnTo>
                  <a:pt x="0" y="387275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522287" y="3762740"/>
            <a:ext cx="951874" cy="951874"/>
          </a:xfrm>
          <a:custGeom>
            <a:avLst/>
            <a:gdLst/>
            <a:ahLst/>
            <a:cxnLst/>
            <a:rect r="r" b="b" t="t" l="l"/>
            <a:pathLst>
              <a:path h="951874" w="951874">
                <a:moveTo>
                  <a:pt x="0" y="0"/>
                </a:moveTo>
                <a:lnTo>
                  <a:pt x="951874" y="0"/>
                </a:lnTo>
                <a:lnTo>
                  <a:pt x="951874" y="951874"/>
                </a:lnTo>
                <a:lnTo>
                  <a:pt x="0" y="9518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4437176" y="3913610"/>
            <a:ext cx="1122097" cy="573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34"/>
              </a:lnSpc>
            </a:pPr>
            <a:r>
              <a:rPr lang="en-US" b="true" sz="3310" spc="33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04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0543792" y="6519939"/>
            <a:ext cx="1103233" cy="1103233"/>
          </a:xfrm>
          <a:custGeom>
            <a:avLst/>
            <a:gdLst/>
            <a:ahLst/>
            <a:cxnLst/>
            <a:rect r="r" b="b" t="t" l="l"/>
            <a:pathLst>
              <a:path h="1103233" w="1103233">
                <a:moveTo>
                  <a:pt x="0" y="0"/>
                </a:moveTo>
                <a:lnTo>
                  <a:pt x="1103233" y="0"/>
                </a:lnTo>
                <a:lnTo>
                  <a:pt x="1103233" y="1103233"/>
                </a:lnTo>
                <a:lnTo>
                  <a:pt x="0" y="110323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483730" y="3199518"/>
            <a:ext cx="3710899" cy="3710899"/>
          </a:xfrm>
          <a:custGeom>
            <a:avLst/>
            <a:gdLst/>
            <a:ahLst/>
            <a:cxnLst/>
            <a:rect r="r" b="b" t="t" l="l"/>
            <a:pathLst>
              <a:path h="3710899" w="3710899">
                <a:moveTo>
                  <a:pt x="0" y="0"/>
                </a:moveTo>
                <a:lnTo>
                  <a:pt x="3710898" y="0"/>
                </a:lnTo>
                <a:lnTo>
                  <a:pt x="3710898" y="3710899"/>
                </a:lnTo>
                <a:lnTo>
                  <a:pt x="0" y="3710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0619471" y="6605050"/>
            <a:ext cx="951874" cy="951874"/>
          </a:xfrm>
          <a:custGeom>
            <a:avLst/>
            <a:gdLst/>
            <a:ahLst/>
            <a:cxnLst/>
            <a:rect r="r" b="b" t="t" l="l"/>
            <a:pathLst>
              <a:path h="951874" w="951874">
                <a:moveTo>
                  <a:pt x="0" y="0"/>
                </a:moveTo>
                <a:lnTo>
                  <a:pt x="951874" y="0"/>
                </a:lnTo>
                <a:lnTo>
                  <a:pt x="951874" y="951874"/>
                </a:lnTo>
                <a:lnTo>
                  <a:pt x="0" y="9518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0534359" y="6727624"/>
            <a:ext cx="1122097" cy="573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34"/>
              </a:lnSpc>
            </a:pPr>
            <a:r>
              <a:rPr lang="en-US" b="true" sz="3310" spc="33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03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2809764" y="6519939"/>
            <a:ext cx="951874" cy="951874"/>
          </a:xfrm>
          <a:custGeom>
            <a:avLst/>
            <a:gdLst/>
            <a:ahLst/>
            <a:cxnLst/>
            <a:rect r="r" b="b" t="t" l="l"/>
            <a:pathLst>
              <a:path h="951874" w="951874">
                <a:moveTo>
                  <a:pt x="0" y="0"/>
                </a:moveTo>
                <a:lnTo>
                  <a:pt x="951874" y="0"/>
                </a:lnTo>
                <a:lnTo>
                  <a:pt x="951874" y="951874"/>
                </a:lnTo>
                <a:lnTo>
                  <a:pt x="0" y="9518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2715741" y="6670809"/>
            <a:ext cx="1122097" cy="573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34"/>
              </a:lnSpc>
            </a:pPr>
            <a:r>
              <a:rPr lang="en-US" b="true" sz="3310" spc="33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01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031795" y="3766552"/>
            <a:ext cx="3199975" cy="2491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rtl="true">
              <a:lnSpc>
                <a:spcPts val="3919"/>
              </a:lnSpc>
              <a:spcBef>
                <a:spcPct val="0"/>
              </a:spcBef>
            </a:pPr>
            <a:r>
              <a:rPr lang="en-US" b="true" sz="2799">
                <a:solidFill>
                  <a:srgbClr val="FFFDF4"/>
                </a:solidFill>
                <a:latin typeface="Poppins Bold"/>
                <a:ea typeface="Poppins Bold"/>
                <a:cs typeface="Poppins Bold"/>
                <a:sym typeface="Poppins Bold"/>
              </a:rPr>
              <a:t>Difficulty reaching customers</a:t>
            </a:r>
            <a:r>
              <a:rPr lang="en-US" b="true" sz="2799">
                <a:solidFill>
                  <a:srgbClr val="FFFDF4"/>
                </a:solidFill>
                <a:latin typeface="Poppins Bold"/>
                <a:ea typeface="Poppins Bold"/>
                <a:cs typeface="Poppins Bold"/>
                <a:sym typeface="Poppins Bold"/>
              </a:rPr>
              <a:t> in dispersed locations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642846" y="5051210"/>
            <a:ext cx="3612401" cy="21888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rtl="true">
              <a:lnSpc>
                <a:spcPts val="4305"/>
              </a:lnSpc>
              <a:spcBef>
                <a:spcPct val="0"/>
              </a:spcBef>
            </a:pPr>
            <a:r>
              <a:rPr lang="en-US" b="true" sz="3075">
                <a:solidFill>
                  <a:srgbClr val="FFF9F8"/>
                </a:solidFill>
                <a:latin typeface="Poppins Bold"/>
                <a:ea typeface="Poppins Bold"/>
                <a:cs typeface="Poppins Bold"/>
                <a:sym typeface="Poppins Bold"/>
              </a:rPr>
              <a:t>Poor</a:t>
            </a:r>
            <a:r>
              <a:rPr lang="en-US" b="true" sz="3075">
                <a:solidFill>
                  <a:srgbClr val="FFF9F8"/>
                </a:solidFill>
                <a:latin typeface="Poppins Bold"/>
                <a:ea typeface="Poppins Bold"/>
                <a:cs typeface="Poppins Bold"/>
                <a:sym typeface="Poppins Bold"/>
              </a:rPr>
              <a:t> order organization and inventory management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9558713" y="4176968"/>
            <a:ext cx="3635915" cy="15722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rtl="true">
              <a:lnSpc>
                <a:spcPts val="4165"/>
              </a:lnSpc>
              <a:spcBef>
                <a:spcPct val="0"/>
              </a:spcBef>
            </a:pPr>
            <a:r>
              <a:rPr lang="en-US" b="true" sz="2975">
                <a:solidFill>
                  <a:srgbClr val="FFF9F8"/>
                </a:solidFill>
                <a:latin typeface="Poppins Bold"/>
                <a:ea typeface="Poppins Bold"/>
                <a:cs typeface="Poppins Bold"/>
                <a:sym typeface="Poppins Bold"/>
              </a:rPr>
              <a:t>Difficulty</a:t>
            </a:r>
            <a:r>
              <a:rPr lang="en-US" b="true" sz="2975">
                <a:solidFill>
                  <a:srgbClr val="FFF9F8"/>
                </a:solidFill>
                <a:latin typeface="Poppins Bold"/>
                <a:ea typeface="Poppins Bold"/>
                <a:cs typeface="Poppins Bold"/>
                <a:sym typeface="Poppins Bold"/>
              </a:rPr>
              <a:t> building customer loyalty and trust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3604203" y="4708951"/>
            <a:ext cx="3528618" cy="33769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rtl="true">
              <a:lnSpc>
                <a:spcPts val="4445"/>
              </a:lnSpc>
              <a:spcBef>
                <a:spcPct val="0"/>
              </a:spcBef>
            </a:pPr>
            <a:r>
              <a:rPr lang="en-US" b="true" sz="3175">
                <a:solidFill>
                  <a:srgbClr val="F8F8F8"/>
                </a:solidFill>
                <a:latin typeface="Poppins Bold"/>
                <a:ea typeface="Poppins Bold"/>
                <a:cs typeface="Poppins Bold"/>
                <a:sym typeface="Poppins Bold"/>
              </a:rPr>
              <a:t>Difficulty for customers to easily find products suitable for their</a:t>
            </a:r>
            <a:r>
              <a:rPr lang="en-US" b="true" sz="3175">
                <a:solidFill>
                  <a:srgbClr val="F8F8F8"/>
                </a:solidFill>
                <a:latin typeface="Poppins Bold"/>
                <a:ea typeface="Poppins Bold"/>
                <a:cs typeface="Poppins Bold"/>
                <a:sym typeface="Poppins Bold"/>
              </a:rPr>
              <a:t> skin type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143042" y="1065928"/>
            <a:ext cx="14224410" cy="13620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b="true" sz="7500" spc="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The problem :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2651" y="5334000"/>
            <a:ext cx="18320651" cy="4953000"/>
            <a:chOff x="0" y="0"/>
            <a:chExt cx="4825192" cy="130449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5192" cy="1304494"/>
            </a:xfrm>
            <a:custGeom>
              <a:avLst/>
              <a:gdLst/>
              <a:ahLst/>
              <a:cxnLst/>
              <a:rect r="r" b="b" t="t" l="l"/>
              <a:pathLst>
                <a:path h="1304494" w="4825192">
                  <a:moveTo>
                    <a:pt x="0" y="0"/>
                  </a:moveTo>
                  <a:lnTo>
                    <a:pt x="4825192" y="0"/>
                  </a:lnTo>
                  <a:lnTo>
                    <a:pt x="4825192" y="1304494"/>
                  </a:lnTo>
                  <a:lnTo>
                    <a:pt x="0" y="1304494"/>
                  </a:ln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5192" cy="13425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8989" cy="173972"/>
            </a:xfrm>
            <a:custGeom>
              <a:avLst/>
              <a:gdLst/>
              <a:ahLst/>
              <a:cxnLst/>
              <a:rect r="r" b="b" t="t" l="l"/>
              <a:pathLst>
                <a:path h="173972" w="28989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537BF1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75489" y="1741135"/>
            <a:ext cx="4187333" cy="828535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9264504" y="1741135"/>
            <a:ext cx="4187333" cy="828535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3709011" y="1882195"/>
            <a:ext cx="4116042" cy="8144296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22" r="0" b="-22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4819996" y="1741135"/>
            <a:ext cx="4187333" cy="8285357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22" r="0" b="-22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48" id="48"/>
          <p:cNvSpPr txBox="true"/>
          <p:nvPr/>
        </p:nvSpPr>
        <p:spPr>
          <a:xfrm rot="0">
            <a:off x="6568828" y="296948"/>
            <a:ext cx="478934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 Gifts Category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9541975" y="1717358"/>
            <a:ext cx="5549698" cy="10981031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588" r="0" b="-2588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2" id="12"/>
          <p:cNvSpPr/>
          <p:nvPr/>
        </p:nvSpPr>
        <p:spPr>
          <a:xfrm flipH="false" flipV="true" rot="-576835">
            <a:off x="14185898" y="3293325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5" y="561154"/>
                </a:lnTo>
                <a:lnTo>
                  <a:pt x="2338745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true" rot="-871456">
            <a:off x="13803910" y="7359438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4" y="561154"/>
                </a:lnTo>
                <a:lnTo>
                  <a:pt x="2338744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483838" y="573206"/>
            <a:ext cx="3868517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Flash Sale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5979938" y="3082921"/>
            <a:ext cx="1150281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Timer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5562205" y="6679734"/>
            <a:ext cx="1985747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Discount percentage</a:t>
            </a:r>
          </a:p>
        </p:txBody>
      </p:sp>
      <p:grpSp>
        <p:nvGrpSpPr>
          <p:cNvPr name="Group 17" id="17"/>
          <p:cNvGrpSpPr>
            <a:grpSpLocks noChangeAspect="true"/>
          </p:cNvGrpSpPr>
          <p:nvPr/>
        </p:nvGrpSpPr>
        <p:grpSpPr>
          <a:xfrm rot="0">
            <a:off x="3104013" y="1584622"/>
            <a:ext cx="5549698" cy="10981031"/>
            <a:chOff x="0" y="0"/>
            <a:chExt cx="2620010" cy="518414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-8" t="0" r="-8" b="0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372808" y="2035455"/>
            <a:ext cx="5662263" cy="11203761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1371336" y="2035455"/>
            <a:ext cx="5662263" cy="11203761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2" id="22"/>
          <p:cNvSpPr/>
          <p:nvPr/>
        </p:nvSpPr>
        <p:spPr>
          <a:xfrm flipH="false" flipV="false" rot="-1491447">
            <a:off x="6252822" y="6202505"/>
            <a:ext cx="2078125" cy="498621"/>
          </a:xfrm>
          <a:custGeom>
            <a:avLst/>
            <a:gdLst/>
            <a:ahLst/>
            <a:cxnLst/>
            <a:rect r="r" b="b" t="t" l="l"/>
            <a:pathLst>
              <a:path h="498621" w="2078125">
                <a:moveTo>
                  <a:pt x="0" y="0"/>
                </a:moveTo>
                <a:lnTo>
                  <a:pt x="2078126" y="0"/>
                </a:lnTo>
                <a:lnTo>
                  <a:pt x="2078126" y="498621"/>
                </a:lnTo>
                <a:lnTo>
                  <a:pt x="0" y="49862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4867223" y="990600"/>
            <a:ext cx="8553555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Your Daily Skin Care Routine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7534972" y="5427780"/>
            <a:ext cx="1779668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Click Here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409478" y="2006722"/>
            <a:ext cx="5474720" cy="10832674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2260769" y="2006722"/>
            <a:ext cx="5634402" cy="11148632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2" id="22"/>
          <p:cNvGrpSpPr>
            <a:grpSpLocks noChangeAspect="true"/>
          </p:cNvGrpSpPr>
          <p:nvPr/>
        </p:nvGrpSpPr>
        <p:grpSpPr>
          <a:xfrm rot="0">
            <a:off x="6376238" y="2104546"/>
            <a:ext cx="5535523" cy="10952984"/>
            <a:chOff x="0" y="0"/>
            <a:chExt cx="2620010" cy="518414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22" r="0" b="-22"/>
              </a:stretch>
            </a:blip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2" id="32"/>
          <p:cNvSpPr/>
          <p:nvPr/>
        </p:nvSpPr>
        <p:spPr>
          <a:xfrm flipH="false" flipV="false" rot="0">
            <a:off x="4291514" y="4119141"/>
            <a:ext cx="1159254" cy="1024359"/>
          </a:xfrm>
          <a:custGeom>
            <a:avLst/>
            <a:gdLst/>
            <a:ahLst/>
            <a:cxnLst/>
            <a:rect r="r" b="b" t="t" l="l"/>
            <a:pathLst>
              <a:path h="1024359" w="1159254">
                <a:moveTo>
                  <a:pt x="0" y="0"/>
                </a:moveTo>
                <a:lnTo>
                  <a:pt x="1159253" y="0"/>
                </a:lnTo>
                <a:lnTo>
                  <a:pt x="1159253" y="1024359"/>
                </a:lnTo>
                <a:lnTo>
                  <a:pt x="0" y="102435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3" id="33"/>
          <p:cNvSpPr txBox="true"/>
          <p:nvPr/>
        </p:nvSpPr>
        <p:spPr>
          <a:xfrm rot="0">
            <a:off x="5056574" y="990600"/>
            <a:ext cx="8553555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Morning Skin Care Routine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588794" y="819034"/>
            <a:ext cx="1793888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Click Here</a:t>
            </a:r>
          </a:p>
        </p:txBody>
      </p:sp>
      <p:sp>
        <p:nvSpPr>
          <p:cNvPr name="Freeform 35" id="35"/>
          <p:cNvSpPr/>
          <p:nvPr/>
        </p:nvSpPr>
        <p:spPr>
          <a:xfrm flipH="false" flipV="false" rot="0">
            <a:off x="6791743" y="5323173"/>
            <a:ext cx="1159254" cy="1024359"/>
          </a:xfrm>
          <a:custGeom>
            <a:avLst/>
            <a:gdLst/>
            <a:ahLst/>
            <a:cxnLst/>
            <a:rect r="r" b="b" t="t" l="l"/>
            <a:pathLst>
              <a:path h="1024359" w="1159254">
                <a:moveTo>
                  <a:pt x="0" y="0"/>
                </a:moveTo>
                <a:lnTo>
                  <a:pt x="1159253" y="0"/>
                </a:lnTo>
                <a:lnTo>
                  <a:pt x="1159253" y="1024359"/>
                </a:lnTo>
                <a:lnTo>
                  <a:pt x="0" y="102435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442295" y="1756945"/>
            <a:ext cx="5594404" cy="11069490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2048742" y="1722352"/>
            <a:ext cx="5577406" cy="11035857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2" id="22"/>
          <p:cNvGrpSpPr>
            <a:grpSpLocks noChangeAspect="true"/>
          </p:cNvGrpSpPr>
          <p:nvPr/>
        </p:nvGrpSpPr>
        <p:grpSpPr>
          <a:xfrm rot="0">
            <a:off x="6346798" y="1688718"/>
            <a:ext cx="5594404" cy="11069490"/>
            <a:chOff x="0" y="0"/>
            <a:chExt cx="2620010" cy="518414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22" r="0" b="-22"/>
              </a:stretch>
            </a:blip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32" id="32"/>
          <p:cNvSpPr txBox="true"/>
          <p:nvPr/>
        </p:nvSpPr>
        <p:spPr>
          <a:xfrm rot="0">
            <a:off x="4867223" y="643774"/>
            <a:ext cx="8553555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Evening Skin Care Routine</a:t>
            </a:r>
          </a:p>
        </p:txBody>
      </p:sp>
      <p:sp>
        <p:nvSpPr>
          <p:cNvPr name="Freeform 33" id="33"/>
          <p:cNvSpPr/>
          <p:nvPr/>
        </p:nvSpPr>
        <p:spPr>
          <a:xfrm flipH="false" flipV="false" rot="0">
            <a:off x="4462709" y="3752293"/>
            <a:ext cx="1159254" cy="1024359"/>
          </a:xfrm>
          <a:custGeom>
            <a:avLst/>
            <a:gdLst/>
            <a:ahLst/>
            <a:cxnLst/>
            <a:rect r="r" b="b" t="t" l="l"/>
            <a:pathLst>
              <a:path h="1024359" w="1159254">
                <a:moveTo>
                  <a:pt x="0" y="0"/>
                </a:moveTo>
                <a:lnTo>
                  <a:pt x="1159254" y="0"/>
                </a:lnTo>
                <a:lnTo>
                  <a:pt x="1159254" y="1024359"/>
                </a:lnTo>
                <a:lnTo>
                  <a:pt x="0" y="102435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6614886" y="4926208"/>
            <a:ext cx="1159254" cy="1024359"/>
          </a:xfrm>
          <a:custGeom>
            <a:avLst/>
            <a:gdLst/>
            <a:ahLst/>
            <a:cxnLst/>
            <a:rect r="r" b="b" t="t" l="l"/>
            <a:pathLst>
              <a:path h="1024359" w="1159254">
                <a:moveTo>
                  <a:pt x="0" y="0"/>
                </a:moveTo>
                <a:lnTo>
                  <a:pt x="1159254" y="0"/>
                </a:lnTo>
                <a:lnTo>
                  <a:pt x="1159254" y="1024358"/>
                </a:lnTo>
                <a:lnTo>
                  <a:pt x="0" y="102435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388945" y="612939"/>
            <a:ext cx="6127823" cy="12124952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7891954" y="1760922"/>
            <a:ext cx="3505176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Click here to take instant photo</a:t>
            </a:r>
          </a:p>
        </p:txBody>
      </p:sp>
      <p:grpSp>
        <p:nvGrpSpPr>
          <p:cNvPr name="Group 13" id="13"/>
          <p:cNvGrpSpPr>
            <a:grpSpLocks noChangeAspect="true"/>
          </p:cNvGrpSpPr>
          <p:nvPr/>
        </p:nvGrpSpPr>
        <p:grpSpPr>
          <a:xfrm rot="0">
            <a:off x="11397130" y="-5252691"/>
            <a:ext cx="6539675" cy="12939871"/>
            <a:chOff x="0" y="0"/>
            <a:chExt cx="2620010" cy="518414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3" id="23"/>
          <p:cNvSpPr/>
          <p:nvPr/>
        </p:nvSpPr>
        <p:spPr>
          <a:xfrm flipH="true" flipV="true" rot="105888">
            <a:off x="10227758" y="620210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5" y="0"/>
                </a:lnTo>
                <a:lnTo>
                  <a:pt x="2338745" y="56115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24" id="24"/>
          <p:cNvSpPr/>
          <p:nvPr/>
        </p:nvSpPr>
        <p:spPr>
          <a:xfrm flipH="true" flipV="true" rot="-98879">
            <a:off x="10614515" y="1813486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5" y="0"/>
                </a:lnTo>
                <a:lnTo>
                  <a:pt x="2338745" y="56115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10848432" y="8526548"/>
            <a:ext cx="6410868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Image Recognition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7590885" y="565281"/>
            <a:ext cx="3587800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Click here to pick from gallery</a:t>
            </a:r>
          </a:p>
        </p:txBody>
      </p:sp>
      <p:sp>
        <p:nvSpPr>
          <p:cNvPr name="Freeform 27" id="27"/>
          <p:cNvSpPr/>
          <p:nvPr/>
        </p:nvSpPr>
        <p:spPr>
          <a:xfrm flipH="false" flipV="true" rot="-815967">
            <a:off x="5520022" y="6563718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5" y="561154"/>
                </a:lnTo>
                <a:lnTo>
                  <a:pt x="2338745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7101754" y="5901223"/>
            <a:ext cx="3746678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Click here to discover your skin type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028700" y="735221"/>
            <a:ext cx="6127823" cy="12124952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0932456" y="-3681571"/>
            <a:ext cx="6539675" cy="12939871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2" id="22"/>
          <p:cNvSpPr/>
          <p:nvPr/>
        </p:nvSpPr>
        <p:spPr>
          <a:xfrm flipH="true" flipV="true" rot="105888">
            <a:off x="10009312" y="2191331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5" y="0"/>
                </a:lnTo>
                <a:lnTo>
                  <a:pt x="2338745" y="56115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8031103" y="1760048"/>
            <a:ext cx="3587800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Here you can see your skin type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9538432" y="-3094613"/>
            <a:ext cx="6539675" cy="12939871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2" id="12"/>
          <p:cNvSpPr/>
          <p:nvPr/>
        </p:nvSpPr>
        <p:spPr>
          <a:xfrm flipH="true" flipV="true" rot="105888">
            <a:off x="6536482" y="1922309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4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4" y="0"/>
                </a:lnTo>
                <a:lnTo>
                  <a:pt x="2338744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916965" y="1747586"/>
            <a:ext cx="5422041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 This is the best skin care routine based on your skin type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28138" y="8355352"/>
            <a:ext cx="6410868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Recommendation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5690498" y="183838"/>
            <a:ext cx="5549698" cy="10981031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705080" y="652463"/>
            <a:ext cx="3868517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Favorites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4044493" y="148264"/>
            <a:ext cx="5327216" cy="10540813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0988478" y="148264"/>
            <a:ext cx="5302496" cy="10491900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679842" y="476833"/>
            <a:ext cx="3110364" cy="14080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Cart &amp; Check out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904306" y="6623301"/>
            <a:ext cx="1220649" cy="1220649"/>
          </a:xfrm>
          <a:custGeom>
            <a:avLst/>
            <a:gdLst/>
            <a:ahLst/>
            <a:cxnLst/>
            <a:rect r="r" b="b" t="t" l="l"/>
            <a:pathLst>
              <a:path h="1220649" w="1220649">
                <a:moveTo>
                  <a:pt x="0" y="0"/>
                </a:moveTo>
                <a:lnTo>
                  <a:pt x="1220649" y="0"/>
                </a:lnTo>
                <a:lnTo>
                  <a:pt x="1220649" y="1220649"/>
                </a:lnTo>
                <a:lnTo>
                  <a:pt x="0" y="12206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61402" y="3147728"/>
            <a:ext cx="3920867" cy="3920867"/>
          </a:xfrm>
          <a:custGeom>
            <a:avLst/>
            <a:gdLst/>
            <a:ahLst/>
            <a:cxnLst/>
            <a:rect r="r" b="b" t="t" l="l"/>
            <a:pathLst>
              <a:path h="3920867" w="3920867">
                <a:moveTo>
                  <a:pt x="0" y="0"/>
                </a:moveTo>
                <a:lnTo>
                  <a:pt x="3920867" y="0"/>
                </a:lnTo>
                <a:lnTo>
                  <a:pt x="3920867" y="3920868"/>
                </a:lnTo>
                <a:lnTo>
                  <a:pt x="0" y="39208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996893" y="6715888"/>
            <a:ext cx="1035475" cy="1035475"/>
          </a:xfrm>
          <a:custGeom>
            <a:avLst/>
            <a:gdLst/>
            <a:ahLst/>
            <a:cxnLst/>
            <a:rect r="r" b="b" t="t" l="l"/>
            <a:pathLst>
              <a:path h="1035475" w="1035475">
                <a:moveTo>
                  <a:pt x="0" y="0"/>
                </a:moveTo>
                <a:lnTo>
                  <a:pt x="1035475" y="0"/>
                </a:lnTo>
                <a:lnTo>
                  <a:pt x="1035475" y="1035475"/>
                </a:lnTo>
                <a:lnTo>
                  <a:pt x="0" y="103547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904306" y="6876441"/>
            <a:ext cx="1220649" cy="634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94"/>
              </a:lnSpc>
            </a:pPr>
            <a:r>
              <a:rPr lang="en-US" b="true" sz="3710" spc="37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01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83551" y="3806338"/>
            <a:ext cx="2876570" cy="25274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16"/>
              </a:lnSpc>
            </a:pPr>
            <a:r>
              <a:rPr lang="en-US" sz="2869" spc="28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The app allows browsing and purchasing products from anywhere.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6067849" y="3542301"/>
            <a:ext cx="1200128" cy="1200128"/>
          </a:xfrm>
          <a:custGeom>
            <a:avLst/>
            <a:gdLst/>
            <a:ahLst/>
            <a:cxnLst/>
            <a:rect r="r" b="b" t="t" l="l"/>
            <a:pathLst>
              <a:path h="1200128" w="1200128">
                <a:moveTo>
                  <a:pt x="0" y="0"/>
                </a:moveTo>
                <a:lnTo>
                  <a:pt x="1200128" y="0"/>
                </a:lnTo>
                <a:lnTo>
                  <a:pt x="1200128" y="1200128"/>
                </a:lnTo>
                <a:lnTo>
                  <a:pt x="0" y="120012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910869" y="4512319"/>
            <a:ext cx="4018376" cy="4018376"/>
          </a:xfrm>
          <a:custGeom>
            <a:avLst/>
            <a:gdLst/>
            <a:ahLst/>
            <a:cxnLst/>
            <a:rect r="r" b="b" t="t" l="l"/>
            <a:pathLst>
              <a:path h="4018376" w="4018376">
                <a:moveTo>
                  <a:pt x="0" y="0"/>
                </a:moveTo>
                <a:lnTo>
                  <a:pt x="4018376" y="0"/>
                </a:lnTo>
                <a:lnTo>
                  <a:pt x="4018376" y="4018376"/>
                </a:lnTo>
                <a:lnTo>
                  <a:pt x="0" y="401837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150175" y="3624628"/>
            <a:ext cx="1035475" cy="1035475"/>
          </a:xfrm>
          <a:custGeom>
            <a:avLst/>
            <a:gdLst/>
            <a:ahLst/>
            <a:cxnLst/>
            <a:rect r="r" b="b" t="t" l="l"/>
            <a:pathLst>
              <a:path h="1035475" w="1035475">
                <a:moveTo>
                  <a:pt x="0" y="0"/>
                </a:moveTo>
                <a:lnTo>
                  <a:pt x="1035476" y="0"/>
                </a:lnTo>
                <a:lnTo>
                  <a:pt x="1035476" y="1035475"/>
                </a:lnTo>
                <a:lnTo>
                  <a:pt x="0" y="103547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057589" y="3795441"/>
            <a:ext cx="1220649" cy="634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94"/>
              </a:lnSpc>
            </a:pPr>
            <a:r>
              <a:rPr lang="en-US" b="true" sz="3710" spc="37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02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121890" y="4976125"/>
            <a:ext cx="3506457" cy="5610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90"/>
              </a:lnSpc>
            </a:pPr>
            <a:r>
              <a:rPr lang="en-US" sz="2850" spc="28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The app automates orders and inventory, reducing errors and showing availability.</a:t>
            </a:r>
          </a:p>
          <a:p>
            <a:pPr algn="l">
              <a:lnSpc>
                <a:spcPts val="3990"/>
              </a:lnSpc>
            </a:pPr>
          </a:p>
          <a:p>
            <a:pPr algn="l">
              <a:lnSpc>
                <a:spcPts val="3990"/>
              </a:lnSpc>
            </a:pPr>
          </a:p>
          <a:p>
            <a:pPr algn="l">
              <a:lnSpc>
                <a:spcPts val="3990"/>
              </a:lnSpc>
            </a:pPr>
          </a:p>
          <a:p>
            <a:pPr algn="l">
              <a:lnSpc>
                <a:spcPts val="3990"/>
              </a:lnSpc>
            </a:pPr>
          </a:p>
          <a:p>
            <a:pPr algn="l">
              <a:lnSpc>
                <a:spcPts val="4407"/>
              </a:lnSpc>
            </a:pPr>
          </a:p>
        </p:txBody>
      </p:sp>
      <p:sp>
        <p:nvSpPr>
          <p:cNvPr name="Freeform 12" id="12"/>
          <p:cNvSpPr/>
          <p:nvPr/>
        </p:nvSpPr>
        <p:spPr>
          <a:xfrm flipH="false" flipV="false" rot="-15335">
            <a:off x="5265575" y="3269478"/>
            <a:ext cx="672601" cy="545647"/>
          </a:xfrm>
          <a:custGeom>
            <a:avLst/>
            <a:gdLst/>
            <a:ahLst/>
            <a:cxnLst/>
            <a:rect r="r" b="b" t="t" l="l"/>
            <a:pathLst>
              <a:path h="545647" w="672601">
                <a:moveTo>
                  <a:pt x="0" y="0"/>
                </a:moveTo>
                <a:lnTo>
                  <a:pt x="672601" y="0"/>
                </a:lnTo>
                <a:lnTo>
                  <a:pt x="672601" y="545647"/>
                </a:lnTo>
                <a:lnTo>
                  <a:pt x="0" y="54564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4559032" y="3542301"/>
            <a:ext cx="1200128" cy="1200128"/>
          </a:xfrm>
          <a:custGeom>
            <a:avLst/>
            <a:gdLst/>
            <a:ahLst/>
            <a:cxnLst/>
            <a:rect r="r" b="b" t="t" l="l"/>
            <a:pathLst>
              <a:path h="1200128" w="1200128">
                <a:moveTo>
                  <a:pt x="0" y="0"/>
                </a:moveTo>
                <a:lnTo>
                  <a:pt x="1200127" y="0"/>
                </a:lnTo>
                <a:lnTo>
                  <a:pt x="1200127" y="1200128"/>
                </a:lnTo>
                <a:lnTo>
                  <a:pt x="0" y="120012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3405867" y="4317656"/>
            <a:ext cx="4213039" cy="4213039"/>
          </a:xfrm>
          <a:custGeom>
            <a:avLst/>
            <a:gdLst/>
            <a:ahLst/>
            <a:cxnLst/>
            <a:rect r="r" b="b" t="t" l="l"/>
            <a:pathLst>
              <a:path h="4213039" w="4213039">
                <a:moveTo>
                  <a:pt x="0" y="0"/>
                </a:moveTo>
                <a:lnTo>
                  <a:pt x="4213040" y="0"/>
                </a:lnTo>
                <a:lnTo>
                  <a:pt x="4213040" y="4213039"/>
                </a:lnTo>
                <a:lnTo>
                  <a:pt x="0" y="421303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4641358" y="3624628"/>
            <a:ext cx="1035475" cy="1035475"/>
          </a:xfrm>
          <a:custGeom>
            <a:avLst/>
            <a:gdLst/>
            <a:ahLst/>
            <a:cxnLst/>
            <a:rect r="r" b="b" t="t" l="l"/>
            <a:pathLst>
              <a:path h="1035475" w="1035475">
                <a:moveTo>
                  <a:pt x="0" y="0"/>
                </a:moveTo>
                <a:lnTo>
                  <a:pt x="1035475" y="0"/>
                </a:lnTo>
                <a:lnTo>
                  <a:pt x="1035475" y="1035475"/>
                </a:lnTo>
                <a:lnTo>
                  <a:pt x="0" y="1035475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4548771" y="3795441"/>
            <a:ext cx="1220649" cy="634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94"/>
              </a:lnSpc>
            </a:pPr>
            <a:r>
              <a:rPr lang="en-US" b="true" sz="3710" spc="37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04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0313441" y="6623985"/>
            <a:ext cx="1200128" cy="1200128"/>
          </a:xfrm>
          <a:custGeom>
            <a:avLst/>
            <a:gdLst/>
            <a:ahLst/>
            <a:cxnLst/>
            <a:rect r="r" b="b" t="t" l="l"/>
            <a:pathLst>
              <a:path h="1200128" w="1200128">
                <a:moveTo>
                  <a:pt x="0" y="0"/>
                </a:moveTo>
                <a:lnTo>
                  <a:pt x="1200127" y="0"/>
                </a:lnTo>
                <a:lnTo>
                  <a:pt x="1200127" y="1200127"/>
                </a:lnTo>
                <a:lnTo>
                  <a:pt x="0" y="12001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9160276" y="3127891"/>
            <a:ext cx="3920867" cy="3920867"/>
          </a:xfrm>
          <a:custGeom>
            <a:avLst/>
            <a:gdLst/>
            <a:ahLst/>
            <a:cxnLst/>
            <a:rect r="r" b="b" t="t" l="l"/>
            <a:pathLst>
              <a:path h="3920867" w="3920867">
                <a:moveTo>
                  <a:pt x="0" y="0"/>
                </a:moveTo>
                <a:lnTo>
                  <a:pt x="3920867" y="0"/>
                </a:lnTo>
                <a:lnTo>
                  <a:pt x="3920867" y="3920867"/>
                </a:lnTo>
                <a:lnTo>
                  <a:pt x="0" y="39208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0395767" y="6716572"/>
            <a:ext cx="1035475" cy="1035475"/>
          </a:xfrm>
          <a:custGeom>
            <a:avLst/>
            <a:gdLst/>
            <a:ahLst/>
            <a:cxnLst/>
            <a:rect r="r" b="b" t="t" l="l"/>
            <a:pathLst>
              <a:path h="1035475" w="1035475">
                <a:moveTo>
                  <a:pt x="0" y="0"/>
                </a:moveTo>
                <a:lnTo>
                  <a:pt x="1035475" y="0"/>
                </a:lnTo>
                <a:lnTo>
                  <a:pt x="1035475" y="1035475"/>
                </a:lnTo>
                <a:lnTo>
                  <a:pt x="0" y="103547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9418569" y="3893909"/>
            <a:ext cx="3497974" cy="2333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48"/>
              </a:lnSpc>
            </a:pPr>
            <a:r>
              <a:rPr lang="en-US" sz="3320" spc="33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Implement a rewards and reviews system within the app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303180" y="6856604"/>
            <a:ext cx="1220649" cy="634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94"/>
              </a:lnSpc>
            </a:pPr>
            <a:r>
              <a:rPr lang="en-US" b="true" sz="3710" spc="37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03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2031795" y="1021470"/>
            <a:ext cx="14224410" cy="13620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b="true" sz="7500" spc="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The Solution :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519293" y="4909606"/>
            <a:ext cx="4537764" cy="29076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85"/>
              </a:lnSpc>
              <a:spcBef>
                <a:spcPct val="0"/>
              </a:spcBef>
            </a:pPr>
            <a:r>
              <a:rPr lang="en-US" b="true" sz="3275">
                <a:solidFill>
                  <a:srgbClr val="F8F8F8"/>
                </a:solidFill>
                <a:latin typeface="Poppins Bold"/>
                <a:ea typeface="Poppins Bold"/>
                <a:cs typeface="Poppins Bold"/>
                <a:sym typeface="Poppins Bold"/>
              </a:rPr>
              <a:t>The image recognition and personalized product recommendations.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3529229" y="319460"/>
            <a:ext cx="5302496" cy="10491900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0499347" y="319460"/>
            <a:ext cx="5302496" cy="10491900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369952" y="574659"/>
            <a:ext cx="2865799" cy="14080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Shipping Region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8524803" y="416968"/>
            <a:ext cx="5302496" cy="10491900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857494" y="1208463"/>
            <a:ext cx="6449231" cy="14080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Order Confirmation Notification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1267769" y="1935730"/>
            <a:ext cx="5662263" cy="11203761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401712" y="2098437"/>
            <a:ext cx="5662263" cy="11203761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588" r="0" b="-2588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1474800" y="990600"/>
            <a:ext cx="5633359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Admin Notification 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692407" y="990600"/>
            <a:ext cx="5080873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  <a:spcBef>
                <a:spcPct val="0"/>
              </a:spcBef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User </a:t>
            </a: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Notification 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9981515" y="744090"/>
            <a:ext cx="5662263" cy="11203761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1401712" y="1518191"/>
            <a:ext cx="3799118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User Profile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0224305" y="-1237043"/>
            <a:ext cx="5786158" cy="11448909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3341304" y="1252739"/>
            <a:ext cx="5647146" cy="11173849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494432" y="358300"/>
            <a:ext cx="7761080" cy="14080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Change Photo , password and name</a:t>
            </a:r>
          </a:p>
        </p:txBody>
      </p:sp>
      <p:sp>
        <p:nvSpPr>
          <p:cNvPr name="Freeform 23" id="23"/>
          <p:cNvSpPr/>
          <p:nvPr/>
        </p:nvSpPr>
        <p:spPr>
          <a:xfrm flipH="true" flipV="true" rot="105888">
            <a:off x="1505237" y="4862923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5" y="0"/>
                </a:lnTo>
                <a:lnTo>
                  <a:pt x="2338745" y="56115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true" rot="-1174299">
            <a:off x="15285433" y="8102807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5" y="561154"/>
                </a:lnTo>
                <a:lnTo>
                  <a:pt x="2338745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25" id="25"/>
          <p:cNvSpPr/>
          <p:nvPr/>
        </p:nvSpPr>
        <p:spPr>
          <a:xfrm flipH="true" flipV="true" rot="105888">
            <a:off x="1505237" y="6559087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5" y="0"/>
                </a:lnTo>
                <a:lnTo>
                  <a:pt x="2338745" y="56115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30" b="0"/>
            </a:stretch>
          </a:blipFill>
        </p:spPr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9544503" y="691952"/>
            <a:ext cx="5976829" cy="11826183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1252585" y="1189823"/>
            <a:ext cx="5315424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My Oders (user) :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6957911" y="1321621"/>
            <a:ext cx="5397204" cy="10679295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2745017" y="1321621"/>
            <a:ext cx="5302496" cy="10491900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2" id="22"/>
          <p:cNvSpPr/>
          <p:nvPr/>
        </p:nvSpPr>
        <p:spPr>
          <a:xfrm flipH="false" flipV="false" rot="0">
            <a:off x="13053933" y="7917680"/>
            <a:ext cx="1159254" cy="1024359"/>
          </a:xfrm>
          <a:custGeom>
            <a:avLst/>
            <a:gdLst/>
            <a:ahLst/>
            <a:cxnLst/>
            <a:rect r="r" b="b" t="t" l="l"/>
            <a:pathLst>
              <a:path h="1024359" w="1159254">
                <a:moveTo>
                  <a:pt x="0" y="0"/>
                </a:moveTo>
                <a:lnTo>
                  <a:pt x="1159254" y="0"/>
                </a:lnTo>
                <a:lnTo>
                  <a:pt x="1159254" y="1024358"/>
                </a:lnTo>
                <a:lnTo>
                  <a:pt x="0" y="102435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1028700" y="936695"/>
            <a:ext cx="5315424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Loyalty Program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028700" y="3265084"/>
            <a:ext cx="5134999" cy="1514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We let the user use the loyalty points to get discounts on the checkout and some available rewards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9544503" y="691952"/>
            <a:ext cx="5976829" cy="11826183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1252585" y="1189823"/>
            <a:ext cx="5315424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Our Policies 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2651" y="5334000"/>
            <a:ext cx="18320651" cy="4953000"/>
            <a:chOff x="0" y="0"/>
            <a:chExt cx="4825192" cy="130449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25192" cy="1304494"/>
            </a:xfrm>
            <a:custGeom>
              <a:avLst/>
              <a:gdLst/>
              <a:ahLst/>
              <a:cxnLst/>
              <a:rect r="r" b="b" t="t" l="l"/>
              <a:pathLst>
                <a:path h="1304494" w="4825192">
                  <a:moveTo>
                    <a:pt x="0" y="0"/>
                  </a:moveTo>
                  <a:lnTo>
                    <a:pt x="4825192" y="0"/>
                  </a:lnTo>
                  <a:lnTo>
                    <a:pt x="4825192" y="1304494"/>
                  </a:lnTo>
                  <a:lnTo>
                    <a:pt x="0" y="1304494"/>
                  </a:ln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25192" cy="13425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77932" y="8597752"/>
            <a:ext cx="110068" cy="660548"/>
            <a:chOff x="0" y="0"/>
            <a:chExt cx="28989" cy="1739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8989" cy="173972"/>
            </a:xfrm>
            <a:custGeom>
              <a:avLst/>
              <a:gdLst/>
              <a:ahLst/>
              <a:cxnLst/>
              <a:rect r="r" b="b" t="t" l="l"/>
              <a:pathLst>
                <a:path h="173972" w="28989">
                  <a:moveTo>
                    <a:pt x="0" y="0"/>
                  </a:moveTo>
                  <a:lnTo>
                    <a:pt x="28989" y="0"/>
                  </a:lnTo>
                  <a:lnTo>
                    <a:pt x="28989" y="173972"/>
                  </a:lnTo>
                  <a:lnTo>
                    <a:pt x="0" y="173972"/>
                  </a:lnTo>
                  <a:close/>
                </a:path>
              </a:pathLst>
            </a:custGeom>
            <a:solidFill>
              <a:srgbClr val="537BF1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8989" cy="212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287114" y="886215"/>
            <a:ext cx="5401278" cy="10687358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58" r="0" b="-158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12420879" y="1028700"/>
            <a:ext cx="5463574" cy="10810619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6471966" y="1973745"/>
            <a:ext cx="5311417" cy="10509551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22" r="0" b="-22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3961034" y="8495122"/>
            <a:ext cx="1727359" cy="1526357"/>
          </a:xfrm>
          <a:custGeom>
            <a:avLst/>
            <a:gdLst/>
            <a:ahLst/>
            <a:cxnLst/>
            <a:rect r="r" b="b" t="t" l="l"/>
            <a:pathLst>
              <a:path h="1526357" w="1727359">
                <a:moveTo>
                  <a:pt x="0" y="0"/>
                </a:moveTo>
                <a:lnTo>
                  <a:pt x="1727358" y="0"/>
                </a:lnTo>
                <a:lnTo>
                  <a:pt x="1727358" y="1526356"/>
                </a:lnTo>
                <a:lnTo>
                  <a:pt x="0" y="15263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4538934" y="501289"/>
            <a:ext cx="884913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FAQs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300311" y="2656415"/>
            <a:ext cx="3456432" cy="4114800"/>
          </a:xfrm>
          <a:custGeom>
            <a:avLst/>
            <a:gdLst/>
            <a:ahLst/>
            <a:cxnLst/>
            <a:rect r="r" b="b" t="t" l="l"/>
            <a:pathLst>
              <a:path h="4114800" w="3456432">
                <a:moveTo>
                  <a:pt x="0" y="0"/>
                </a:moveTo>
                <a:lnTo>
                  <a:pt x="3456432" y="0"/>
                </a:lnTo>
                <a:lnTo>
                  <a:pt x="345643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764570" y="4713815"/>
            <a:ext cx="2223119" cy="2223119"/>
          </a:xfrm>
          <a:custGeom>
            <a:avLst/>
            <a:gdLst/>
            <a:ahLst/>
            <a:cxnLst/>
            <a:rect r="r" b="b" t="t" l="l"/>
            <a:pathLst>
              <a:path h="2223119" w="2223119">
                <a:moveTo>
                  <a:pt x="0" y="0"/>
                </a:moveTo>
                <a:lnTo>
                  <a:pt x="2223119" y="0"/>
                </a:lnTo>
                <a:lnTo>
                  <a:pt x="2223119" y="2223118"/>
                </a:lnTo>
                <a:lnTo>
                  <a:pt x="0" y="22231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1000125"/>
            <a:ext cx="5875022" cy="780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04"/>
              </a:lnSpc>
            </a:pPr>
            <a:r>
              <a:rPr lang="en-US" sz="49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The admin role :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904306" y="6623301"/>
            <a:ext cx="1220649" cy="1220649"/>
          </a:xfrm>
          <a:custGeom>
            <a:avLst/>
            <a:gdLst/>
            <a:ahLst/>
            <a:cxnLst/>
            <a:rect r="r" b="b" t="t" l="l"/>
            <a:pathLst>
              <a:path h="1220649" w="1220649">
                <a:moveTo>
                  <a:pt x="0" y="0"/>
                </a:moveTo>
                <a:lnTo>
                  <a:pt x="1220649" y="0"/>
                </a:lnTo>
                <a:lnTo>
                  <a:pt x="1220649" y="1220649"/>
                </a:lnTo>
                <a:lnTo>
                  <a:pt x="0" y="12206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61402" y="3147728"/>
            <a:ext cx="3920867" cy="3920867"/>
          </a:xfrm>
          <a:custGeom>
            <a:avLst/>
            <a:gdLst/>
            <a:ahLst/>
            <a:cxnLst/>
            <a:rect r="r" b="b" t="t" l="l"/>
            <a:pathLst>
              <a:path h="3920867" w="3920867">
                <a:moveTo>
                  <a:pt x="0" y="0"/>
                </a:moveTo>
                <a:lnTo>
                  <a:pt x="3920867" y="0"/>
                </a:lnTo>
                <a:lnTo>
                  <a:pt x="3920867" y="3920868"/>
                </a:lnTo>
                <a:lnTo>
                  <a:pt x="0" y="39208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996893" y="6715888"/>
            <a:ext cx="1035475" cy="1035475"/>
          </a:xfrm>
          <a:custGeom>
            <a:avLst/>
            <a:gdLst/>
            <a:ahLst/>
            <a:cxnLst/>
            <a:rect r="r" b="b" t="t" l="l"/>
            <a:pathLst>
              <a:path h="1035475" w="1035475">
                <a:moveTo>
                  <a:pt x="0" y="0"/>
                </a:moveTo>
                <a:lnTo>
                  <a:pt x="1035475" y="0"/>
                </a:lnTo>
                <a:lnTo>
                  <a:pt x="1035475" y="1035475"/>
                </a:lnTo>
                <a:lnTo>
                  <a:pt x="0" y="103547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904306" y="6876441"/>
            <a:ext cx="1220649" cy="634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94"/>
              </a:lnSpc>
            </a:pPr>
            <a:r>
              <a:rPr lang="en-US" b="true" sz="3710" spc="37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01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72299" y="3415544"/>
            <a:ext cx="2876570" cy="3537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16"/>
              </a:lnSpc>
            </a:pPr>
            <a:r>
              <a:rPr lang="en-US" sz="2869" spc="28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Learning a new programming language (React Native) from scratch</a:t>
            </a:r>
          </a:p>
          <a:p>
            <a:pPr algn="l">
              <a:lnSpc>
                <a:spcPts val="4016"/>
              </a:lnSpc>
            </a:pP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6067849" y="3542301"/>
            <a:ext cx="1200128" cy="1200128"/>
          </a:xfrm>
          <a:custGeom>
            <a:avLst/>
            <a:gdLst/>
            <a:ahLst/>
            <a:cxnLst/>
            <a:rect r="r" b="b" t="t" l="l"/>
            <a:pathLst>
              <a:path h="1200128" w="1200128">
                <a:moveTo>
                  <a:pt x="0" y="0"/>
                </a:moveTo>
                <a:lnTo>
                  <a:pt x="1200128" y="0"/>
                </a:lnTo>
                <a:lnTo>
                  <a:pt x="1200128" y="1200128"/>
                </a:lnTo>
                <a:lnTo>
                  <a:pt x="0" y="120012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910869" y="4512319"/>
            <a:ext cx="4018376" cy="4018376"/>
          </a:xfrm>
          <a:custGeom>
            <a:avLst/>
            <a:gdLst/>
            <a:ahLst/>
            <a:cxnLst/>
            <a:rect r="r" b="b" t="t" l="l"/>
            <a:pathLst>
              <a:path h="4018376" w="4018376">
                <a:moveTo>
                  <a:pt x="0" y="0"/>
                </a:moveTo>
                <a:lnTo>
                  <a:pt x="4018376" y="0"/>
                </a:lnTo>
                <a:lnTo>
                  <a:pt x="4018376" y="4018376"/>
                </a:lnTo>
                <a:lnTo>
                  <a:pt x="0" y="401837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150175" y="3624628"/>
            <a:ext cx="1035475" cy="1035475"/>
          </a:xfrm>
          <a:custGeom>
            <a:avLst/>
            <a:gdLst/>
            <a:ahLst/>
            <a:cxnLst/>
            <a:rect r="r" b="b" t="t" l="l"/>
            <a:pathLst>
              <a:path h="1035475" w="1035475">
                <a:moveTo>
                  <a:pt x="0" y="0"/>
                </a:moveTo>
                <a:lnTo>
                  <a:pt x="1035476" y="0"/>
                </a:lnTo>
                <a:lnTo>
                  <a:pt x="1035476" y="1035475"/>
                </a:lnTo>
                <a:lnTo>
                  <a:pt x="0" y="103547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057589" y="3795441"/>
            <a:ext cx="1220649" cy="634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94"/>
              </a:lnSpc>
            </a:pPr>
            <a:r>
              <a:rPr lang="en-US" b="true" sz="3710" spc="37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02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121890" y="4966600"/>
            <a:ext cx="3457361" cy="59769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75"/>
              </a:lnSpc>
            </a:pPr>
            <a:r>
              <a:rPr lang="en-US" sz="3339" spc="33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Loading all products at once may affect performance.</a:t>
            </a:r>
          </a:p>
          <a:p>
            <a:pPr algn="l">
              <a:lnSpc>
                <a:spcPts val="4675"/>
              </a:lnSpc>
            </a:pPr>
          </a:p>
          <a:p>
            <a:pPr algn="l">
              <a:lnSpc>
                <a:spcPts val="4675"/>
              </a:lnSpc>
            </a:pPr>
          </a:p>
          <a:p>
            <a:pPr algn="l">
              <a:lnSpc>
                <a:spcPts val="4675"/>
              </a:lnSpc>
            </a:pPr>
          </a:p>
          <a:p>
            <a:pPr algn="l">
              <a:lnSpc>
                <a:spcPts val="4675"/>
              </a:lnSpc>
            </a:pPr>
          </a:p>
          <a:p>
            <a:pPr algn="l">
              <a:lnSpc>
                <a:spcPts val="5163"/>
              </a:lnSpc>
            </a:pPr>
          </a:p>
        </p:txBody>
      </p:sp>
      <p:sp>
        <p:nvSpPr>
          <p:cNvPr name="Freeform 12" id="12"/>
          <p:cNvSpPr/>
          <p:nvPr/>
        </p:nvSpPr>
        <p:spPr>
          <a:xfrm flipH="false" flipV="false" rot="-15335">
            <a:off x="5265575" y="3269478"/>
            <a:ext cx="672601" cy="545647"/>
          </a:xfrm>
          <a:custGeom>
            <a:avLst/>
            <a:gdLst/>
            <a:ahLst/>
            <a:cxnLst/>
            <a:rect r="r" b="b" t="t" l="l"/>
            <a:pathLst>
              <a:path h="545647" w="672601">
                <a:moveTo>
                  <a:pt x="0" y="0"/>
                </a:moveTo>
                <a:lnTo>
                  <a:pt x="672601" y="0"/>
                </a:lnTo>
                <a:lnTo>
                  <a:pt x="672601" y="545647"/>
                </a:lnTo>
                <a:lnTo>
                  <a:pt x="0" y="54564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4559032" y="3542301"/>
            <a:ext cx="1200128" cy="1200128"/>
          </a:xfrm>
          <a:custGeom>
            <a:avLst/>
            <a:gdLst/>
            <a:ahLst/>
            <a:cxnLst/>
            <a:rect r="r" b="b" t="t" l="l"/>
            <a:pathLst>
              <a:path h="1200128" w="1200128">
                <a:moveTo>
                  <a:pt x="0" y="0"/>
                </a:moveTo>
                <a:lnTo>
                  <a:pt x="1200127" y="0"/>
                </a:lnTo>
                <a:lnTo>
                  <a:pt x="1200127" y="1200128"/>
                </a:lnTo>
                <a:lnTo>
                  <a:pt x="0" y="120012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3405867" y="4317656"/>
            <a:ext cx="4213039" cy="4213039"/>
          </a:xfrm>
          <a:custGeom>
            <a:avLst/>
            <a:gdLst/>
            <a:ahLst/>
            <a:cxnLst/>
            <a:rect r="r" b="b" t="t" l="l"/>
            <a:pathLst>
              <a:path h="4213039" w="4213039">
                <a:moveTo>
                  <a:pt x="0" y="0"/>
                </a:moveTo>
                <a:lnTo>
                  <a:pt x="4213040" y="0"/>
                </a:lnTo>
                <a:lnTo>
                  <a:pt x="4213040" y="4213039"/>
                </a:lnTo>
                <a:lnTo>
                  <a:pt x="0" y="421303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4641358" y="3624628"/>
            <a:ext cx="1035475" cy="1035475"/>
          </a:xfrm>
          <a:custGeom>
            <a:avLst/>
            <a:gdLst/>
            <a:ahLst/>
            <a:cxnLst/>
            <a:rect r="r" b="b" t="t" l="l"/>
            <a:pathLst>
              <a:path h="1035475" w="1035475">
                <a:moveTo>
                  <a:pt x="0" y="0"/>
                </a:moveTo>
                <a:lnTo>
                  <a:pt x="1035475" y="0"/>
                </a:lnTo>
                <a:lnTo>
                  <a:pt x="1035475" y="1035475"/>
                </a:lnTo>
                <a:lnTo>
                  <a:pt x="0" y="1035475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4548771" y="3795441"/>
            <a:ext cx="1220649" cy="634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94"/>
              </a:lnSpc>
            </a:pPr>
            <a:r>
              <a:rPr lang="en-US" b="true" sz="3710" spc="37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04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0313441" y="6623985"/>
            <a:ext cx="1200128" cy="1200128"/>
          </a:xfrm>
          <a:custGeom>
            <a:avLst/>
            <a:gdLst/>
            <a:ahLst/>
            <a:cxnLst/>
            <a:rect r="r" b="b" t="t" l="l"/>
            <a:pathLst>
              <a:path h="1200128" w="1200128">
                <a:moveTo>
                  <a:pt x="0" y="0"/>
                </a:moveTo>
                <a:lnTo>
                  <a:pt x="1200127" y="0"/>
                </a:lnTo>
                <a:lnTo>
                  <a:pt x="1200127" y="1200127"/>
                </a:lnTo>
                <a:lnTo>
                  <a:pt x="0" y="12001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9160276" y="3127891"/>
            <a:ext cx="3920867" cy="3920867"/>
          </a:xfrm>
          <a:custGeom>
            <a:avLst/>
            <a:gdLst/>
            <a:ahLst/>
            <a:cxnLst/>
            <a:rect r="r" b="b" t="t" l="l"/>
            <a:pathLst>
              <a:path h="3920867" w="3920867">
                <a:moveTo>
                  <a:pt x="0" y="0"/>
                </a:moveTo>
                <a:lnTo>
                  <a:pt x="3920867" y="0"/>
                </a:lnTo>
                <a:lnTo>
                  <a:pt x="3920867" y="3920867"/>
                </a:lnTo>
                <a:lnTo>
                  <a:pt x="0" y="39208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0395767" y="6716572"/>
            <a:ext cx="1035475" cy="1035475"/>
          </a:xfrm>
          <a:custGeom>
            <a:avLst/>
            <a:gdLst/>
            <a:ahLst/>
            <a:cxnLst/>
            <a:rect r="r" b="b" t="t" l="l"/>
            <a:pathLst>
              <a:path h="1035475" w="1035475">
                <a:moveTo>
                  <a:pt x="0" y="0"/>
                </a:moveTo>
                <a:lnTo>
                  <a:pt x="1035475" y="0"/>
                </a:lnTo>
                <a:lnTo>
                  <a:pt x="1035475" y="1035475"/>
                </a:lnTo>
                <a:lnTo>
                  <a:pt x="0" y="103547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9811486" y="3657070"/>
            <a:ext cx="3404165" cy="30146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427" spc="34" b="true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Linking the app with Firebase database</a:t>
            </a:r>
          </a:p>
          <a:p>
            <a:pPr algn="l">
              <a:lnSpc>
                <a:spcPts val="4799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10303180" y="6856604"/>
            <a:ext cx="1220649" cy="634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94"/>
              </a:lnSpc>
            </a:pPr>
            <a:r>
              <a:rPr lang="en-US" b="true" sz="3710" spc="37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03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2031795" y="1021470"/>
            <a:ext cx="14224410" cy="2695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b="true" sz="7500" spc="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Challenges</a:t>
            </a:r>
          </a:p>
          <a:p>
            <a:pPr algn="ctr">
              <a:lnSpc>
                <a:spcPts val="10500"/>
              </a:lnSpc>
            </a:pPr>
          </a:p>
        </p:txBody>
      </p:sp>
      <p:sp>
        <p:nvSpPr>
          <p:cNvPr name="TextBox 23" id="23"/>
          <p:cNvSpPr txBox="true"/>
          <p:nvPr/>
        </p:nvSpPr>
        <p:spPr>
          <a:xfrm rot="0">
            <a:off x="13796573" y="4927482"/>
            <a:ext cx="3431629" cy="29076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85"/>
              </a:lnSpc>
              <a:spcBef>
                <a:spcPct val="0"/>
              </a:spcBef>
            </a:pPr>
            <a:r>
              <a:rPr lang="en-US" b="true" sz="3275">
                <a:solidFill>
                  <a:srgbClr val="F8F8F8"/>
                </a:solidFill>
                <a:latin typeface="Poppins Bold"/>
                <a:ea typeface="Poppins Bold"/>
                <a:cs typeface="Poppins Bold"/>
                <a:sym typeface="Poppins Bold"/>
              </a:rPr>
              <a:t>Implementing t</a:t>
            </a:r>
            <a:r>
              <a:rPr lang="en-US" b="true" sz="3275">
                <a:solidFill>
                  <a:srgbClr val="F8F8F8"/>
                </a:solidFill>
                <a:latin typeface="Poppins Bold"/>
                <a:ea typeface="Poppins Bold"/>
                <a:cs typeface="Poppins Bold"/>
                <a:sym typeface="Poppins Bold"/>
              </a:rPr>
              <a:t>he image recognition feature</a:t>
            </a:r>
          </a:p>
          <a:p>
            <a:pPr algn="l">
              <a:lnSpc>
                <a:spcPts val="4585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0053656" y="-4368964"/>
            <a:ext cx="7002538" cy="13855725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1028700" y="1161240"/>
            <a:ext cx="3946414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Panel</a:t>
            </a:r>
          </a:p>
        </p:txBody>
      </p:sp>
      <p:sp>
        <p:nvSpPr>
          <p:cNvPr name="Freeform 13" id="13"/>
          <p:cNvSpPr/>
          <p:nvPr/>
        </p:nvSpPr>
        <p:spPr>
          <a:xfrm flipH="true" flipV="false" rot="825588">
            <a:off x="9014593" y="4621719"/>
            <a:ext cx="2078125" cy="498621"/>
          </a:xfrm>
          <a:custGeom>
            <a:avLst/>
            <a:gdLst/>
            <a:ahLst/>
            <a:cxnLst/>
            <a:rect r="r" b="b" t="t" l="l"/>
            <a:pathLst>
              <a:path h="498621" w="2078125">
                <a:moveTo>
                  <a:pt x="2078126" y="0"/>
                </a:moveTo>
                <a:lnTo>
                  <a:pt x="0" y="0"/>
                </a:lnTo>
                <a:lnTo>
                  <a:pt x="0" y="498622"/>
                </a:lnTo>
                <a:lnTo>
                  <a:pt x="2078126" y="498622"/>
                </a:lnTo>
                <a:lnTo>
                  <a:pt x="2078126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5451652" y="4060792"/>
            <a:ext cx="4211970" cy="8102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13"/>
              </a:lnSpc>
            </a:pPr>
            <a:r>
              <a:rPr lang="en-US" b="true" sz="26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If you are admin you will see this 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0458726" y="835057"/>
            <a:ext cx="6473142" cy="12808224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097139" y="2047087"/>
            <a:ext cx="1185459" cy="1185459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097139" y="6575014"/>
            <a:ext cx="1127428" cy="1127428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039108" y="5065705"/>
            <a:ext cx="1185459" cy="1185459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068124" y="3556396"/>
            <a:ext cx="1185459" cy="1185459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097139" y="8026292"/>
            <a:ext cx="1127428" cy="1127428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7" id="27"/>
          <p:cNvSpPr/>
          <p:nvPr/>
        </p:nvSpPr>
        <p:spPr>
          <a:xfrm flipH="false" flipV="false" rot="0">
            <a:off x="1259382" y="2193484"/>
            <a:ext cx="860973" cy="891780"/>
          </a:xfrm>
          <a:custGeom>
            <a:avLst/>
            <a:gdLst/>
            <a:ahLst/>
            <a:cxnLst/>
            <a:rect r="r" b="b" t="t" l="l"/>
            <a:pathLst>
              <a:path h="891780" w="860973">
                <a:moveTo>
                  <a:pt x="0" y="0"/>
                </a:moveTo>
                <a:lnTo>
                  <a:pt x="860973" y="0"/>
                </a:lnTo>
                <a:lnTo>
                  <a:pt x="860973" y="891780"/>
                </a:lnTo>
                <a:lnTo>
                  <a:pt x="0" y="89178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1233587" y="3767053"/>
            <a:ext cx="796501" cy="764146"/>
          </a:xfrm>
          <a:custGeom>
            <a:avLst/>
            <a:gdLst/>
            <a:ahLst/>
            <a:cxnLst/>
            <a:rect r="r" b="b" t="t" l="l"/>
            <a:pathLst>
              <a:path h="764146" w="796501">
                <a:moveTo>
                  <a:pt x="0" y="0"/>
                </a:moveTo>
                <a:lnTo>
                  <a:pt x="796501" y="0"/>
                </a:lnTo>
                <a:lnTo>
                  <a:pt x="796501" y="764146"/>
                </a:lnTo>
                <a:lnTo>
                  <a:pt x="0" y="76414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0">
            <a:off x="1255428" y="5282026"/>
            <a:ext cx="752818" cy="752818"/>
          </a:xfrm>
          <a:custGeom>
            <a:avLst/>
            <a:gdLst/>
            <a:ahLst/>
            <a:cxnLst/>
            <a:rect r="r" b="b" t="t" l="l"/>
            <a:pathLst>
              <a:path h="752818" w="752818">
                <a:moveTo>
                  <a:pt x="0" y="0"/>
                </a:moveTo>
                <a:lnTo>
                  <a:pt x="752818" y="0"/>
                </a:lnTo>
                <a:lnTo>
                  <a:pt x="752818" y="752818"/>
                </a:lnTo>
                <a:lnTo>
                  <a:pt x="0" y="75281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1321040" y="8252241"/>
            <a:ext cx="709048" cy="675530"/>
          </a:xfrm>
          <a:custGeom>
            <a:avLst/>
            <a:gdLst/>
            <a:ahLst/>
            <a:cxnLst/>
            <a:rect r="r" b="b" t="t" l="l"/>
            <a:pathLst>
              <a:path h="675530" w="709048">
                <a:moveTo>
                  <a:pt x="0" y="0"/>
                </a:moveTo>
                <a:lnTo>
                  <a:pt x="709048" y="0"/>
                </a:lnTo>
                <a:lnTo>
                  <a:pt x="709048" y="675530"/>
                </a:lnTo>
                <a:lnTo>
                  <a:pt x="0" y="67553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1183133" y="6794089"/>
            <a:ext cx="897409" cy="699132"/>
          </a:xfrm>
          <a:custGeom>
            <a:avLst/>
            <a:gdLst/>
            <a:ahLst/>
            <a:cxnLst/>
            <a:rect r="r" b="b" t="t" l="l"/>
            <a:pathLst>
              <a:path h="699132" w="897409">
                <a:moveTo>
                  <a:pt x="0" y="0"/>
                </a:moveTo>
                <a:lnTo>
                  <a:pt x="897409" y="0"/>
                </a:lnTo>
                <a:lnTo>
                  <a:pt x="897409" y="699133"/>
                </a:lnTo>
                <a:lnTo>
                  <a:pt x="0" y="69913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2" id="32"/>
          <p:cNvSpPr txBox="true"/>
          <p:nvPr/>
        </p:nvSpPr>
        <p:spPr>
          <a:xfrm rot="0">
            <a:off x="1097139" y="848611"/>
            <a:ext cx="7729433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Panel Includes this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2468394" y="2548584"/>
            <a:ext cx="5047953" cy="536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32"/>
              </a:lnSpc>
            </a:pPr>
            <a:r>
              <a:rPr lang="en-US" sz="3360" b="true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Products Management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2468394" y="6956542"/>
            <a:ext cx="1085728" cy="536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32"/>
              </a:lnSpc>
            </a:pPr>
            <a:r>
              <a:rPr lang="en-US" sz="3360" b="true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KPIs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2468394" y="5538546"/>
            <a:ext cx="2171456" cy="536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32"/>
              </a:lnSpc>
            </a:pPr>
            <a:r>
              <a:rPr lang="en-US" sz="3360" b="true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Statistics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2468394" y="4120551"/>
            <a:ext cx="5047953" cy="536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32"/>
              </a:lnSpc>
            </a:pPr>
            <a:r>
              <a:rPr lang="en-US" sz="3360" b="true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Orders Management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2468394" y="8464772"/>
            <a:ext cx="1805799" cy="536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32"/>
              </a:lnSpc>
            </a:pPr>
            <a:r>
              <a:rPr lang="en-US" sz="3360" b="true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Reports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0458726" y="835057"/>
            <a:ext cx="6473142" cy="12808224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1097139" y="848611"/>
            <a:ext cx="682748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Adding  a new product</a:t>
            </a:r>
          </a:p>
        </p:txBody>
      </p:sp>
      <p:sp>
        <p:nvSpPr>
          <p:cNvPr name="Freeform 13" id="13"/>
          <p:cNvSpPr/>
          <p:nvPr/>
        </p:nvSpPr>
        <p:spPr>
          <a:xfrm flipH="true" flipV="false" rot="701761">
            <a:off x="8891998" y="4030255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0"/>
                </a:moveTo>
                <a:lnTo>
                  <a:pt x="0" y="0"/>
                </a:lnTo>
                <a:lnTo>
                  <a:pt x="0" y="561154"/>
                </a:lnTo>
                <a:lnTo>
                  <a:pt x="2338745" y="561154"/>
                </a:lnTo>
                <a:lnTo>
                  <a:pt x="2338745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6193776" y="3403623"/>
            <a:ext cx="3461687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Click here to add a new product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0936185" y="-5302048"/>
            <a:ext cx="6323115" cy="12511370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199340" y="953637"/>
            <a:ext cx="6632714" cy="13123964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0684002" y="8438565"/>
            <a:ext cx="6413070" cy="12057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34"/>
              </a:lnSpc>
            </a:pPr>
            <a:r>
              <a:rPr lang="en-US" sz="3960" b="true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From here you can add a new product to the store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0458726" y="835057"/>
            <a:ext cx="6473142" cy="12808224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1097139" y="848611"/>
            <a:ext cx="6827480" cy="14080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Manage the existing products</a:t>
            </a:r>
          </a:p>
        </p:txBody>
      </p:sp>
      <p:sp>
        <p:nvSpPr>
          <p:cNvPr name="Freeform 13" id="13"/>
          <p:cNvSpPr/>
          <p:nvPr/>
        </p:nvSpPr>
        <p:spPr>
          <a:xfrm flipH="true" flipV="false" rot="701761">
            <a:off x="8965130" y="4862923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4" y="0"/>
                </a:moveTo>
                <a:lnTo>
                  <a:pt x="0" y="0"/>
                </a:lnTo>
                <a:lnTo>
                  <a:pt x="0" y="561154"/>
                </a:lnTo>
                <a:lnTo>
                  <a:pt x="2338744" y="561154"/>
                </a:lnTo>
                <a:lnTo>
                  <a:pt x="2338744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5803743" y="4236291"/>
            <a:ext cx="3997983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Click here to manage the  products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5775568" y="1375526"/>
            <a:ext cx="6736865" cy="13330044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2" id="12"/>
          <p:cNvSpPr/>
          <p:nvPr/>
        </p:nvSpPr>
        <p:spPr>
          <a:xfrm flipH="false" flipV="false" rot="-762186">
            <a:off x="11705680" y="6329281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0"/>
                </a:moveTo>
                <a:lnTo>
                  <a:pt x="2338745" y="0"/>
                </a:lnTo>
                <a:lnTo>
                  <a:pt x="2338745" y="561154"/>
                </a:lnTo>
                <a:lnTo>
                  <a:pt x="0" y="56115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2875052" y="5307248"/>
            <a:ext cx="5199230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From here you can delete any product from the store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05080" y="652463"/>
            <a:ext cx="6540226" cy="14080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Filter , Delete and Edit a product</a:t>
            </a:r>
          </a:p>
        </p:txBody>
      </p:sp>
      <p:sp>
        <p:nvSpPr>
          <p:cNvPr name="Freeform 15" id="15"/>
          <p:cNvSpPr/>
          <p:nvPr/>
        </p:nvSpPr>
        <p:spPr>
          <a:xfrm flipH="true" flipV="false" rot="701761">
            <a:off x="4166126" y="4351117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4" y="0"/>
                </a:moveTo>
                <a:lnTo>
                  <a:pt x="0" y="0"/>
                </a:lnTo>
                <a:lnTo>
                  <a:pt x="0" y="561154"/>
                </a:lnTo>
                <a:lnTo>
                  <a:pt x="2338744" y="561154"/>
                </a:lnTo>
                <a:lnTo>
                  <a:pt x="2338744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339483" y="3815527"/>
            <a:ext cx="4572493" cy="11432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From here you can filter the products based on category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1102092" y="1028700"/>
            <a:ext cx="5919040" cy="11711837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872016" y="946883"/>
            <a:ext cx="6303013" cy="12471595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2" id="22"/>
          <p:cNvSpPr/>
          <p:nvPr/>
        </p:nvSpPr>
        <p:spPr>
          <a:xfrm flipH="false" flipV="false" rot="-762186">
            <a:off x="6412883" y="4977221"/>
            <a:ext cx="2008663" cy="481955"/>
          </a:xfrm>
          <a:custGeom>
            <a:avLst/>
            <a:gdLst/>
            <a:ahLst/>
            <a:cxnLst/>
            <a:rect r="r" b="b" t="t" l="l"/>
            <a:pathLst>
              <a:path h="481955" w="2008663">
                <a:moveTo>
                  <a:pt x="0" y="0"/>
                </a:moveTo>
                <a:lnTo>
                  <a:pt x="2008663" y="0"/>
                </a:lnTo>
                <a:lnTo>
                  <a:pt x="2008663" y="481955"/>
                </a:lnTo>
                <a:lnTo>
                  <a:pt x="0" y="48195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30" b="0"/>
            </a:stretch>
          </a:blipFill>
        </p:spPr>
      </p:sp>
      <p:grpSp>
        <p:nvGrpSpPr>
          <p:cNvPr name="Group 23" id="23"/>
          <p:cNvGrpSpPr/>
          <p:nvPr/>
        </p:nvGrpSpPr>
        <p:grpSpPr>
          <a:xfrm rot="0">
            <a:off x="8061041" y="5885075"/>
            <a:ext cx="2641119" cy="1338514"/>
            <a:chOff x="0" y="0"/>
            <a:chExt cx="1101667" cy="558322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101667" cy="558322"/>
            </a:xfrm>
            <a:custGeom>
              <a:avLst/>
              <a:gdLst/>
              <a:ahLst/>
              <a:cxnLst/>
              <a:rect r="r" b="b" t="t" l="l"/>
              <a:pathLst>
                <a:path h="558322" w="1101667">
                  <a:moveTo>
                    <a:pt x="1101667" y="279161"/>
                  </a:moveTo>
                  <a:lnTo>
                    <a:pt x="695267" y="0"/>
                  </a:lnTo>
                  <a:lnTo>
                    <a:pt x="695267" y="203200"/>
                  </a:lnTo>
                  <a:lnTo>
                    <a:pt x="0" y="203200"/>
                  </a:lnTo>
                  <a:lnTo>
                    <a:pt x="0" y="355122"/>
                  </a:lnTo>
                  <a:lnTo>
                    <a:pt x="695267" y="355122"/>
                  </a:lnTo>
                  <a:lnTo>
                    <a:pt x="695267" y="558322"/>
                  </a:lnTo>
                  <a:lnTo>
                    <a:pt x="1101667" y="279161"/>
                  </a:ln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0" y="184150"/>
              <a:ext cx="1000067" cy="1709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96"/>
                </a:lnSpc>
              </a:pPr>
            </a:p>
          </p:txBody>
        </p:sp>
      </p:grpSp>
      <p:sp>
        <p:nvSpPr>
          <p:cNvPr name="TextBox 26" id="26"/>
          <p:cNvSpPr txBox="true"/>
          <p:nvPr/>
        </p:nvSpPr>
        <p:spPr>
          <a:xfrm rot="0">
            <a:off x="7795835" y="4361986"/>
            <a:ext cx="1830517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Click here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6995490" y="296948"/>
            <a:ext cx="429702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Edit a product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642466" y="548129"/>
            <a:ext cx="5399195" cy="10683235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10848432" y="8526548"/>
            <a:ext cx="6410868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Orders Management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6516768" y="2451366"/>
            <a:ext cx="3505176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Click here to confirm the order</a:t>
            </a:r>
          </a:p>
        </p:txBody>
      </p: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11030282" y="-7217727"/>
            <a:ext cx="6539675" cy="12939871"/>
            <a:chOff x="0" y="0"/>
            <a:chExt cx="2620010" cy="518414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4" id="24"/>
          <p:cNvSpPr/>
          <p:nvPr/>
        </p:nvSpPr>
        <p:spPr>
          <a:xfrm flipH="true" flipV="true" rot="105888">
            <a:off x="9520682" y="1689374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5" y="0"/>
                </a:lnTo>
                <a:lnTo>
                  <a:pt x="2338745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25" id="25"/>
          <p:cNvSpPr/>
          <p:nvPr/>
        </p:nvSpPr>
        <p:spPr>
          <a:xfrm flipH="true" flipV="true" rot="-98879">
            <a:off x="9520181" y="2503930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5" y="0"/>
                </a:lnTo>
                <a:lnTo>
                  <a:pt x="2338745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26" id="26"/>
          <p:cNvSpPr txBox="true"/>
          <p:nvPr/>
        </p:nvSpPr>
        <p:spPr>
          <a:xfrm rot="0">
            <a:off x="6616590" y="1198194"/>
            <a:ext cx="3587800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Click here to confirm the payment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5775568" y="1375526"/>
            <a:ext cx="6736865" cy="13330044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2" id="12"/>
          <p:cNvSpPr/>
          <p:nvPr/>
        </p:nvSpPr>
        <p:spPr>
          <a:xfrm flipH="false" flipV="true" rot="-762186">
            <a:off x="11705680" y="7641140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5" y="561154"/>
                </a:lnTo>
                <a:lnTo>
                  <a:pt x="2338745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13" id="13"/>
          <p:cNvSpPr/>
          <p:nvPr/>
        </p:nvSpPr>
        <p:spPr>
          <a:xfrm flipH="true" flipV="true" rot="701761">
            <a:off x="4606195" y="5286623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5" y="0"/>
                </a:lnTo>
                <a:lnTo>
                  <a:pt x="2338745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3080337" y="6745308"/>
            <a:ext cx="5019606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This is the total revenues after confirming the payment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05080" y="652463"/>
            <a:ext cx="3153025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Statistics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41125" y="4748097"/>
            <a:ext cx="4572493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This is the number of daily orders</a:t>
            </a:r>
          </a:p>
        </p:txBody>
      </p:sp>
      <p:sp>
        <p:nvSpPr>
          <p:cNvPr name="Freeform 17" id="17"/>
          <p:cNvSpPr/>
          <p:nvPr/>
        </p:nvSpPr>
        <p:spPr>
          <a:xfrm flipH="true" flipV="true" rot="701761">
            <a:off x="4606195" y="7660187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5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5" y="0"/>
                </a:lnTo>
                <a:lnTo>
                  <a:pt x="2338745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841125" y="7121661"/>
            <a:ext cx="4572493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This is the number of user who have an account</a:t>
            </a:r>
          </a:p>
        </p:txBody>
      </p:sp>
      <p:sp>
        <p:nvSpPr>
          <p:cNvPr name="Freeform 19" id="19"/>
          <p:cNvSpPr/>
          <p:nvPr/>
        </p:nvSpPr>
        <p:spPr>
          <a:xfrm flipH="false" flipV="true" rot="-762186">
            <a:off x="11550152" y="5393776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5" y="561154"/>
                </a:lnTo>
                <a:lnTo>
                  <a:pt x="2338745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3080337" y="4659990"/>
            <a:ext cx="5019606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This is the total number of products in the store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0784395" y="1985771"/>
            <a:ext cx="6474905" cy="12811713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2" id="12"/>
          <p:cNvSpPr/>
          <p:nvPr/>
        </p:nvSpPr>
        <p:spPr>
          <a:xfrm flipH="true" flipV="true" rot="701761">
            <a:off x="9393091" y="5755961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4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4" y="0"/>
                </a:lnTo>
                <a:lnTo>
                  <a:pt x="2338744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13" id="13"/>
          <p:cNvSpPr/>
          <p:nvPr/>
        </p:nvSpPr>
        <p:spPr>
          <a:xfrm flipH="true" flipV="true" rot="701761">
            <a:off x="9393091" y="7153980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4" y="561153"/>
                </a:moveTo>
                <a:lnTo>
                  <a:pt x="0" y="561153"/>
                </a:lnTo>
                <a:lnTo>
                  <a:pt x="0" y="0"/>
                </a:lnTo>
                <a:lnTo>
                  <a:pt x="2338744" y="0"/>
                </a:lnTo>
                <a:lnTo>
                  <a:pt x="2338744" y="561153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3765807" y="296948"/>
            <a:ext cx="157651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KPIs</a:t>
            </a:r>
          </a:p>
        </p:txBody>
      </p: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838938" y="-6405857"/>
            <a:ext cx="6474905" cy="12811713"/>
            <a:chOff x="0" y="0"/>
            <a:chExt cx="2620010" cy="518414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45" r="0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5" id="25"/>
          <p:cNvSpPr/>
          <p:nvPr/>
        </p:nvSpPr>
        <p:spPr>
          <a:xfrm flipH="false" flipV="true" rot="-762186">
            <a:off x="5785107" y="3508962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5" y="561154"/>
                </a:lnTo>
                <a:lnTo>
                  <a:pt x="2338745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26" id="26"/>
          <p:cNvSpPr txBox="true"/>
          <p:nvPr/>
        </p:nvSpPr>
        <p:spPr>
          <a:xfrm rot="0">
            <a:off x="7718504" y="3239636"/>
            <a:ext cx="1974145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Daily Sales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7718504" y="5411906"/>
            <a:ext cx="2843959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Conversion rate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313843" y="6903701"/>
            <a:ext cx="3248620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Top Products Sold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219967" y="2271818"/>
            <a:ext cx="2628230" cy="2628230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2"/>
              <a:stretch>
                <a:fillRect l="-101111" t="-29688" r="-91230" b="-24477"/>
              </a:stretch>
            </a:blipFill>
          </p:spPr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9710713" y="6381152"/>
            <a:ext cx="2628230" cy="2628230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3"/>
              <a:stretch>
                <a:fillRect l="223" t="0" r="223" b="0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9833920" y="2265616"/>
            <a:ext cx="2628230" cy="2628230"/>
            <a:chOff x="0" y="0"/>
            <a:chExt cx="6350000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4"/>
              <a:stretch>
                <a:fillRect l="-24095" t="-4652" r="-21779" b="-41875"/>
              </a:stretch>
            </a:blipFill>
          </p:spPr>
        </p:sp>
      </p:grpSp>
      <p:grpSp>
        <p:nvGrpSpPr>
          <p:cNvPr name="Group 11" id="11"/>
          <p:cNvGrpSpPr>
            <a:grpSpLocks noChangeAspect="true"/>
          </p:cNvGrpSpPr>
          <p:nvPr/>
        </p:nvGrpSpPr>
        <p:grpSpPr>
          <a:xfrm rot="0">
            <a:off x="5529290" y="2271818"/>
            <a:ext cx="2628230" cy="2628230"/>
            <a:chOff x="0" y="0"/>
            <a:chExt cx="6350000" cy="63500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5"/>
              <a:stretch>
                <a:fillRect l="223" t="0" r="223" b="0"/>
              </a:stretch>
            </a:blipFill>
          </p:spPr>
        </p:sp>
      </p:grp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1219967" y="6381152"/>
            <a:ext cx="2628230" cy="2628230"/>
            <a:chOff x="0" y="0"/>
            <a:chExt cx="6350000" cy="6350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6"/>
              <a:stretch>
                <a:fillRect l="-49553" t="0" r="-49553" b="0"/>
              </a:stretch>
            </a:blipFill>
          </p:spPr>
        </p:sp>
      </p:grpSp>
      <p:grpSp>
        <p:nvGrpSpPr>
          <p:cNvPr name="Group 17" id="17"/>
          <p:cNvGrpSpPr>
            <a:grpSpLocks noChangeAspect="true"/>
          </p:cNvGrpSpPr>
          <p:nvPr/>
        </p:nvGrpSpPr>
        <p:grpSpPr>
          <a:xfrm rot="0">
            <a:off x="5463234" y="6381152"/>
            <a:ext cx="2628230" cy="2628230"/>
            <a:chOff x="0" y="0"/>
            <a:chExt cx="6350000" cy="63500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7"/>
              <a:stretch>
                <a:fillRect l="223" t="0" r="223" b="0"/>
              </a:stretch>
            </a:blipFill>
          </p:spPr>
        </p:sp>
      </p:grpSp>
      <p:grpSp>
        <p:nvGrpSpPr>
          <p:cNvPr name="Group 20" id="20"/>
          <p:cNvGrpSpPr>
            <a:grpSpLocks noChangeAspect="true"/>
          </p:cNvGrpSpPr>
          <p:nvPr/>
        </p:nvGrpSpPr>
        <p:grpSpPr>
          <a:xfrm rot="0">
            <a:off x="14290949" y="2424218"/>
            <a:ext cx="2628230" cy="2628230"/>
            <a:chOff x="0" y="0"/>
            <a:chExt cx="6350000" cy="6350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8"/>
              <a:stretch>
                <a:fillRect l="-72774" t="-17537" r="-69991" b="-32002"/>
              </a:stretch>
            </a:blip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1028700" y="866775"/>
            <a:ext cx="4434534" cy="10109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805"/>
              </a:lnSpc>
              <a:spcBef>
                <a:spcPct val="0"/>
              </a:spcBef>
            </a:pPr>
            <a:r>
              <a:rPr lang="en-US" b="true" sz="55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Tools Used :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547602" y="5204848"/>
            <a:ext cx="1972961" cy="583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85"/>
              </a:lnSpc>
              <a:spcBef>
                <a:spcPct val="0"/>
              </a:spcBef>
            </a:pPr>
            <a:r>
              <a:rPr lang="en-US" b="true" sz="32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Expo Go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6073327" y="5204848"/>
            <a:ext cx="1540156" cy="583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85"/>
              </a:lnSpc>
              <a:spcBef>
                <a:spcPct val="0"/>
              </a:spcBef>
            </a:pPr>
            <a:r>
              <a:rPr lang="en-US" b="true" sz="32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Figma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0166183" y="5057775"/>
            <a:ext cx="1972961" cy="583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85"/>
              </a:lnSpc>
              <a:spcBef>
                <a:spcPct val="0"/>
              </a:spcBef>
            </a:pPr>
            <a:r>
              <a:rPr lang="en-US" b="true" sz="32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Firebase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4008739" y="5057775"/>
            <a:ext cx="2758040" cy="583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85"/>
              </a:lnSpc>
              <a:spcBef>
                <a:spcPct val="0"/>
              </a:spcBef>
            </a:pPr>
            <a:r>
              <a:rPr lang="en-US" b="true" sz="32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React Native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547602" y="9164714"/>
            <a:ext cx="1972961" cy="583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85"/>
              </a:lnSpc>
              <a:spcBef>
                <a:spcPct val="0"/>
              </a:spcBef>
            </a:pPr>
            <a:r>
              <a:rPr lang="en-US" b="true" sz="32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Imagur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5790868" y="9164714"/>
            <a:ext cx="1972961" cy="583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85"/>
              </a:lnSpc>
              <a:spcBef>
                <a:spcPct val="0"/>
              </a:spcBef>
            </a:pPr>
            <a:r>
              <a:rPr lang="en-US" b="true" sz="32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Cursor Ai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0241225" y="9172575"/>
            <a:ext cx="1567207" cy="583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85"/>
              </a:lnSpc>
              <a:spcBef>
                <a:spcPct val="0"/>
              </a:spcBef>
            </a:pPr>
            <a:r>
              <a:rPr lang="en-US" b="true" sz="32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Githup</a:t>
            </a:r>
          </a:p>
        </p:txBody>
      </p:sp>
      <p:grpSp>
        <p:nvGrpSpPr>
          <p:cNvPr name="Group 31" id="31"/>
          <p:cNvGrpSpPr>
            <a:grpSpLocks noChangeAspect="true"/>
          </p:cNvGrpSpPr>
          <p:nvPr/>
        </p:nvGrpSpPr>
        <p:grpSpPr>
          <a:xfrm rot="0">
            <a:off x="14474758" y="6381152"/>
            <a:ext cx="2628230" cy="2628230"/>
            <a:chOff x="0" y="0"/>
            <a:chExt cx="6350000" cy="63500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130" y="0"/>
                    <a:pt x="0" y="1421130"/>
                    <a:pt x="0" y="3175000"/>
                  </a:cubicBezTo>
                  <a:lnTo>
                    <a:pt x="0" y="6350000"/>
                  </a:lnTo>
                  <a:lnTo>
                    <a:pt x="3175000" y="6350000"/>
                  </a:lnTo>
                  <a:cubicBezTo>
                    <a:pt x="4928870" y="6350000"/>
                    <a:pt x="6350000" y="4928870"/>
                    <a:pt x="6350000" y="3175000"/>
                  </a:cubicBezTo>
                  <a:cubicBezTo>
                    <a:pt x="6350000" y="1421130"/>
                    <a:pt x="4928870" y="0"/>
                    <a:pt x="31750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227013" y="38792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2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4"/>
                    <a:pt x="2947987" y="5622982"/>
                  </a:cubicBezTo>
                  <a:cubicBezTo>
                    <a:pt x="3954625" y="5627484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9"/>
              <a:stretch>
                <a:fillRect l="-44813" t="0" r="-44813" b="0"/>
              </a:stretch>
            </a:blipFill>
          </p:spPr>
        </p:sp>
      </p:grpSp>
      <p:sp>
        <p:nvSpPr>
          <p:cNvPr name="TextBox 34" id="34"/>
          <p:cNvSpPr txBox="true"/>
          <p:nvPr/>
        </p:nvSpPr>
        <p:spPr>
          <a:xfrm rot="0">
            <a:off x="13649242" y="9164714"/>
            <a:ext cx="4279261" cy="583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85"/>
              </a:lnSpc>
              <a:spcBef>
                <a:spcPct val="0"/>
              </a:spcBef>
            </a:pPr>
            <a:r>
              <a:rPr lang="en-US" b="true" sz="32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Teachable Machine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0364063" y="-3553413"/>
            <a:ext cx="6474905" cy="12811713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223717" y="2609869"/>
            <a:ext cx="6474905" cy="12811713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45" r="0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2" id="22"/>
          <p:cNvSpPr/>
          <p:nvPr/>
        </p:nvSpPr>
        <p:spPr>
          <a:xfrm flipH="false" flipV="false" rot="0">
            <a:off x="5638163" y="4865033"/>
            <a:ext cx="1393670" cy="1231497"/>
          </a:xfrm>
          <a:custGeom>
            <a:avLst/>
            <a:gdLst/>
            <a:ahLst/>
            <a:cxnLst/>
            <a:rect r="r" b="b" t="t" l="l"/>
            <a:pathLst>
              <a:path h="1231497" w="1393670">
                <a:moveTo>
                  <a:pt x="0" y="0"/>
                </a:moveTo>
                <a:lnTo>
                  <a:pt x="1393670" y="0"/>
                </a:lnTo>
                <a:lnTo>
                  <a:pt x="1393670" y="1231497"/>
                </a:lnTo>
                <a:lnTo>
                  <a:pt x="0" y="123149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757664" y="496053"/>
            <a:ext cx="1576512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Print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0784395" y="1985771"/>
            <a:ext cx="6474905" cy="12811713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-8" t="0" r="-8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2" id="12"/>
          <p:cNvSpPr/>
          <p:nvPr/>
        </p:nvSpPr>
        <p:spPr>
          <a:xfrm flipH="true" flipV="true" rot="701761">
            <a:off x="9393091" y="5755961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4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4" y="0"/>
                </a:lnTo>
                <a:lnTo>
                  <a:pt x="2338744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Freeform 13" id="13"/>
          <p:cNvSpPr/>
          <p:nvPr/>
        </p:nvSpPr>
        <p:spPr>
          <a:xfrm flipH="true" flipV="true" rot="701761">
            <a:off x="9393091" y="4267098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2338744" y="561154"/>
                </a:moveTo>
                <a:lnTo>
                  <a:pt x="0" y="561154"/>
                </a:lnTo>
                <a:lnTo>
                  <a:pt x="0" y="0"/>
                </a:lnTo>
                <a:lnTo>
                  <a:pt x="2338744" y="0"/>
                </a:lnTo>
                <a:lnTo>
                  <a:pt x="2338744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838938" y="-6070808"/>
            <a:ext cx="6474905" cy="12811713"/>
            <a:chOff x="0" y="0"/>
            <a:chExt cx="2620010" cy="518414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-8" t="0" r="-8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4" id="24"/>
          <p:cNvSpPr/>
          <p:nvPr/>
        </p:nvSpPr>
        <p:spPr>
          <a:xfrm flipH="false" flipV="true" rot="-762186">
            <a:off x="5785107" y="2447256"/>
            <a:ext cx="2338745" cy="561154"/>
          </a:xfrm>
          <a:custGeom>
            <a:avLst/>
            <a:gdLst/>
            <a:ahLst/>
            <a:cxnLst/>
            <a:rect r="r" b="b" t="t" l="l"/>
            <a:pathLst>
              <a:path h="561154" w="2338745">
                <a:moveTo>
                  <a:pt x="0" y="561154"/>
                </a:moveTo>
                <a:lnTo>
                  <a:pt x="2338745" y="561154"/>
                </a:lnTo>
                <a:lnTo>
                  <a:pt x="2338745" y="0"/>
                </a:lnTo>
                <a:lnTo>
                  <a:pt x="0" y="0"/>
                </a:lnTo>
                <a:lnTo>
                  <a:pt x="0" y="56115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2043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13765807" y="643774"/>
            <a:ext cx="2328684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b="true" sz="4560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Report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7313843" y="1801577"/>
            <a:ext cx="3248620" cy="771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Product we should  Reorder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7938513" y="5505682"/>
            <a:ext cx="2843959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revenue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313843" y="4016819"/>
            <a:ext cx="3248620" cy="400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6"/>
              </a:lnSpc>
            </a:pPr>
            <a:r>
              <a:rPr lang="en-US" b="true" sz="2560">
                <a:solidFill>
                  <a:srgbClr val="606060"/>
                </a:solidFill>
                <a:latin typeface="Poppins Bold"/>
                <a:ea typeface="Poppins Bold"/>
                <a:cs typeface="Poppins Bold"/>
                <a:sym typeface="Poppins Bold"/>
              </a:rPr>
              <a:t>Date filtering</a:t>
            </a: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53283" y="2671089"/>
            <a:ext cx="4952891" cy="4952891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807" r="0" b="-48192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6718033" y="2663020"/>
            <a:ext cx="4960960" cy="4960960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l="-54018" t="-69040" r="-52486" b="-14091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12444112" y="2898079"/>
            <a:ext cx="4725901" cy="472590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8735" r="0" b="-49685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6877049" y="379661"/>
            <a:ext cx="4533903" cy="11171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2"/>
              </a:lnSpc>
            </a:pPr>
            <a:r>
              <a:rPr lang="en-US" sz="6173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Thank you!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731187" y="7741685"/>
            <a:ext cx="2934653" cy="7010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60"/>
              </a:lnSpc>
            </a:pPr>
            <a:r>
              <a:rPr lang="en-US" sz="390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Aya Qazoor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964581" y="7741685"/>
            <a:ext cx="4205432" cy="6845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20"/>
              </a:lnSpc>
            </a:pPr>
            <a:r>
              <a:rPr lang="en-US" sz="380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Batool Khanfar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40029" y="7751210"/>
            <a:ext cx="3779400" cy="675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85"/>
              </a:lnSpc>
            </a:pPr>
            <a:r>
              <a:rPr lang="en-US" b="true" sz="37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Mona Hindia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5838256" y="2359703"/>
            <a:ext cx="6258019" cy="6258019"/>
            <a:chOff x="0" y="0"/>
            <a:chExt cx="8916670" cy="891667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6350" y="6350"/>
              <a:ext cx="8903970" cy="8903970"/>
            </a:xfrm>
            <a:custGeom>
              <a:avLst/>
              <a:gdLst/>
              <a:ahLst/>
              <a:cxnLst/>
              <a:rect r="r" b="b" t="t" l="l"/>
              <a:pathLst>
                <a:path h="8903970" w="8903970">
                  <a:moveTo>
                    <a:pt x="4451350" y="8903970"/>
                  </a:moveTo>
                  <a:cubicBezTo>
                    <a:pt x="1997710" y="8903970"/>
                    <a:pt x="0" y="6906260"/>
                    <a:pt x="0" y="4451350"/>
                  </a:cubicBezTo>
                  <a:cubicBezTo>
                    <a:pt x="0" y="1996440"/>
                    <a:pt x="1997710" y="0"/>
                    <a:pt x="4451350" y="0"/>
                  </a:cubicBezTo>
                  <a:cubicBezTo>
                    <a:pt x="6904990" y="0"/>
                    <a:pt x="8903970" y="1997710"/>
                    <a:pt x="8903970" y="4451350"/>
                  </a:cubicBezTo>
                  <a:cubicBezTo>
                    <a:pt x="8903970" y="6904990"/>
                    <a:pt x="6906260" y="8903970"/>
                    <a:pt x="4451350" y="8903970"/>
                  </a:cubicBezTo>
                  <a:close/>
                  <a:moveTo>
                    <a:pt x="4451350" y="19050"/>
                  </a:moveTo>
                  <a:cubicBezTo>
                    <a:pt x="2007870" y="19050"/>
                    <a:pt x="19050" y="2007870"/>
                    <a:pt x="19050" y="4451350"/>
                  </a:cubicBezTo>
                  <a:cubicBezTo>
                    <a:pt x="19050" y="6894830"/>
                    <a:pt x="2007870" y="8883650"/>
                    <a:pt x="4451350" y="8883650"/>
                  </a:cubicBezTo>
                  <a:cubicBezTo>
                    <a:pt x="6894830" y="8883650"/>
                    <a:pt x="8883650" y="6894830"/>
                    <a:pt x="8883650" y="4451350"/>
                  </a:cubicBezTo>
                  <a:cubicBezTo>
                    <a:pt x="8883650" y="2007870"/>
                    <a:pt x="6896100" y="19050"/>
                    <a:pt x="4451350" y="1905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54940" y="154940"/>
              <a:ext cx="8605520" cy="8605520"/>
            </a:xfrm>
            <a:custGeom>
              <a:avLst/>
              <a:gdLst/>
              <a:ahLst/>
              <a:cxnLst/>
              <a:rect r="r" b="b" t="t" l="l"/>
              <a:pathLst>
                <a:path h="8605520" w="8605520">
                  <a:moveTo>
                    <a:pt x="8605520" y="4302760"/>
                  </a:moveTo>
                  <a:cubicBezTo>
                    <a:pt x="8605520" y="6678930"/>
                    <a:pt x="6678930" y="8605520"/>
                    <a:pt x="4302760" y="8605520"/>
                  </a:cubicBezTo>
                  <a:cubicBezTo>
                    <a:pt x="1926590" y="8605520"/>
                    <a:pt x="0" y="6680200"/>
                    <a:pt x="0" y="4302760"/>
                  </a:cubicBezTo>
                  <a:cubicBezTo>
                    <a:pt x="0" y="1925320"/>
                    <a:pt x="1926590" y="0"/>
                    <a:pt x="4302760" y="0"/>
                  </a:cubicBezTo>
                  <a:cubicBezTo>
                    <a:pt x="6678930" y="0"/>
                    <a:pt x="8605520" y="1926590"/>
                    <a:pt x="8605520" y="4302760"/>
                  </a:cubicBez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1028700" y="855027"/>
            <a:ext cx="4001730" cy="10109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805"/>
              </a:lnSpc>
              <a:spcBef>
                <a:spcPct val="0"/>
              </a:spcBef>
            </a:pPr>
            <a:r>
              <a:rPr lang="en-US" b="true" sz="5575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The Logo :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767229" y="3435481"/>
            <a:ext cx="10303390" cy="1030339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C4C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7208000" y="1564878"/>
            <a:ext cx="4946402" cy="9787306"/>
            <a:chOff x="0" y="0"/>
            <a:chExt cx="2620010" cy="518414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12601262" y="306681"/>
            <a:ext cx="4635323" cy="9171784"/>
            <a:chOff x="0" y="0"/>
            <a:chExt cx="2620010" cy="518414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25" id="25"/>
          <p:cNvSpPr txBox="true"/>
          <p:nvPr/>
        </p:nvSpPr>
        <p:spPr>
          <a:xfrm rot="0">
            <a:off x="1285306" y="2163677"/>
            <a:ext cx="4569591" cy="2505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434"/>
              </a:lnSpc>
            </a:pPr>
            <a:r>
              <a:rPr lang="en-US" sz="5499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The Sign in &amp;</a:t>
            </a:r>
          </a:p>
          <a:p>
            <a:pPr algn="l">
              <a:lnSpc>
                <a:spcPts val="6434"/>
              </a:lnSpc>
            </a:pPr>
            <a:r>
              <a:rPr lang="en-US" sz="5499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 Sign Up 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2163357" y="2475253"/>
            <a:ext cx="4832552" cy="9562035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1405733" y="2475253"/>
            <a:ext cx="4931765" cy="9758344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3667620" y="990600"/>
            <a:ext cx="1095276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Reset Your Password Using Firebase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721431" y="2172606"/>
            <a:ext cx="5205165" cy="10299313"/>
            <a:chOff x="0" y="0"/>
            <a:chExt cx="2620010" cy="51841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22" r="0" b="-2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1647934" y="2172606"/>
            <a:ext cx="5165312" cy="10220457"/>
            <a:chOff x="0" y="0"/>
            <a:chExt cx="2620010" cy="5184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85420" y="156210"/>
              <a:ext cx="2251710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171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22" r="0" b="-22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578312" y="187909"/>
              <a:ext cx="66636" cy="63602"/>
            </a:xfrm>
            <a:custGeom>
              <a:avLst/>
              <a:gdLst/>
              <a:ahLst/>
              <a:cxnLst/>
              <a:rect r="r" b="b" t="t" l="l"/>
              <a:pathLst>
                <a:path h="63602" w="66636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3667620" y="990600"/>
            <a:ext cx="10952760" cy="731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 b="true">
                <a:solidFill>
                  <a:srgbClr val="6C4C2B"/>
                </a:solidFill>
                <a:latin typeface="Poppins Bold"/>
                <a:ea typeface="Poppins Bold"/>
                <a:cs typeface="Poppins Bold"/>
                <a:sym typeface="Poppins Bold"/>
              </a:rPr>
              <a:t>Reset Your Password Using Firebase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DAGpTZrK_Jc</dc:identifier>
  <dcterms:modified xsi:type="dcterms:W3CDTF">2011-08-01T06:04:30Z</dcterms:modified>
  <cp:revision>1</cp:revision>
  <dc:title>  M&amp;H Gift Store application &amp; image recognition</dc:title>
</cp:coreProperties>
</file>